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72" r:id="rId3"/>
    <p:sldId id="273" r:id="rId4"/>
    <p:sldId id="259" r:id="rId5"/>
    <p:sldId id="260" r:id="rId6"/>
    <p:sldId id="261" r:id="rId7"/>
    <p:sldId id="262" r:id="rId8"/>
    <p:sldId id="263" r:id="rId9"/>
    <p:sldId id="264" r:id="rId10"/>
    <p:sldId id="265" r:id="rId11"/>
    <p:sldId id="266" r:id="rId12"/>
    <p:sldId id="268" r:id="rId13"/>
    <p:sldId id="269" r:id="rId14"/>
    <p:sldId id="270" r:id="rId15"/>
    <p:sldId id="271" r:id="rId16"/>
    <p:sldId id="298" r:id="rId17"/>
    <p:sldId id="299" r:id="rId18"/>
    <p:sldId id="300" r:id="rId19"/>
    <p:sldId id="301" r:id="rId20"/>
    <p:sldId id="302" r:id="rId21"/>
    <p:sldId id="303" r:id="rId22"/>
    <p:sldId id="304" r:id="rId23"/>
    <p:sldId id="305" r:id="rId24"/>
    <p:sldId id="306" r:id="rId25"/>
    <p:sldId id="308" r:id="rId26"/>
    <p:sldId id="309" r:id="rId27"/>
    <p:sldId id="310" r:id="rId28"/>
    <p:sldId id="311" r:id="rId29"/>
    <p:sldId id="312" r:id="rId30"/>
    <p:sldId id="313" r:id="rId31"/>
    <p:sldId id="314" r:id="rId32"/>
    <p:sldId id="315" r:id="rId33"/>
    <p:sldId id="316" r:id="rId34"/>
    <p:sldId id="279" r:id="rId35"/>
    <p:sldId id="280" r:id="rId36"/>
    <p:sldId id="281" r:id="rId37"/>
    <p:sldId id="282" r:id="rId38"/>
    <p:sldId id="283" r:id="rId39"/>
    <p:sldId id="284" r:id="rId40"/>
    <p:sldId id="285" r:id="rId41"/>
    <p:sldId id="286" r:id="rId42"/>
    <p:sldId id="287" r:id="rId43"/>
    <p:sldId id="288" r:id="rId44"/>
    <p:sldId id="2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1" autoAdjust="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3ABDF7-7DB0-4769-89C4-F09FC08B6B0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1026" name="Picture 2" descr="Khoa Điện Điện Tử - Đại học Sư Phạm Kỹ Thuật Tp.HC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A1FC05C-F1EC-4048-B247-A0A79CFE4C7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A878DD7-6F8A-4C74-BD1D-63BCFCB4647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50C156-F5AA-42B7-825C-8B16F68051A3}"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F4D31-0B32-409A-9525-59843284D2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F1AB10F-BD31-43D6-BAFE-3D21930F1EB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0C557A-EACC-4EFF-B0C7-17FCAEBEE9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BFDF3A-4313-44B8-B61D-8910A93439B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7F5824-B114-4AAA-80C0-8E8A29572DD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C91C4F-996B-46B9-8E55-CEF66E5222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2" name="Picture 1"/>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 để lấy dữ liệu</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1.bin"/><Relationship Id="rId2" Type="http://schemas.openxmlformats.org/officeDocument/2006/relationships/image" Target="../media/image28.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tags" Target="../tags/tag2.xml"/><Relationship Id="rId2" Type="http://schemas.openxmlformats.org/officeDocument/2006/relationships/image" Target="../media/image30.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tags" Target="../tags/tag3.xml"/><Relationship Id="rId2" Type="http://schemas.openxmlformats.org/officeDocument/2006/relationships/image" Target="../media/image32.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5.bin"/><Relationship Id="rId2" Type="http://schemas.openxmlformats.org/officeDocument/2006/relationships/image" Target="../media/image34.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34.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1.png"/><Relationship Id="rId1"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7.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PSG.TS Vũ Văn Phong</a:t>
            </a:r>
            <a:endParaRPr lang="en-US">
              <a:latin typeface="Arial" panose="020B0604020202020204" pitchFamily="34" charset="0"/>
              <a:cs typeface="Arial" panose="020B0604020202020204" pitchFamily="34" charset="0"/>
            </a:endParaRPr>
          </a:p>
          <a:p>
            <a:pPr>
              <a:lnSpc>
                <a:spcPct val="150000"/>
              </a:lnSpc>
            </a:pPr>
            <a:r>
              <a:rPr lang="en-US" b="1">
                <a:latin typeface="Arial" panose="020B0604020202020204" pitchFamily="34" charset="0"/>
                <a:cs typeface="Arial" panose="020B0604020202020204" pitchFamily="34" charset="0"/>
              </a:rPr>
              <a:t>Sinh viên trình bày:		MSSV:</a:t>
            </a:r>
            <a:endParaRPr lang="en-US" b="1">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Nguyễn Văn Pháp		21151303</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Vũ Tiến Phát			21151309</a:t>
            </a:r>
            <a:endParaRPr lang="en-US">
              <a:latin typeface="Arial" panose="020B0604020202020204" pitchFamily="34" charset="0"/>
              <a:cs typeface="Arial" panose="020B0604020202020204" pitchFamily="34" charset="0"/>
            </a:endParaRPr>
          </a:p>
        </p:txBody>
      </p:sp>
      <p:sp>
        <p:nvSpPr>
          <p:cNvPr id="6" name="TextBox 5"/>
          <p:cNvSpPr txBox="1"/>
          <p:nvPr/>
        </p:nvSpPr>
        <p:spPr>
          <a:xfrm>
            <a:off x="2605544" y="2228671"/>
            <a:ext cx="6980906" cy="1198880"/>
          </a:xfrm>
          <a:prstGeom prst="rect">
            <a:avLst/>
          </a:prstGeom>
          <a:noFill/>
        </p:spPr>
        <p:txBody>
          <a:bodyPr wrap="square">
            <a:spAutoFit/>
          </a:bodyPr>
          <a:lstStyle/>
          <a:p>
            <a:pPr algn="ctr"/>
            <a:r>
              <a:rPr lang="en-US" sz="3600" b="1">
                <a:effectLst/>
                <a:latin typeface="Arial" panose="020B0604020202020204" pitchFamily="34" charset="0"/>
                <a:ea typeface="Times New Roman" panose="02020603050405020304" pitchFamily="18" charset="0"/>
                <a:cs typeface="Arial" panose="020B0604020202020204" pitchFamily="34" charset="0"/>
              </a:rPr>
              <a:t>BÁO CÁO NHẬN DẠNG VÀ ĐIỀU KHIỂN HỆ THỐNG</a:t>
            </a:r>
            <a:endParaRPr lang="en-US" sz="3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endParaRPr lang="en-US" sz="18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p:sp>
            <p:nvSpPr>
              <p:cNvPr id="8" name="TextBox 7"/>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rotWithShape="1">
                <a:blip r:embed="rId1"/>
                <a:stretch>
                  <a:fillRect l="-12" t="-26" b="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p:sp>
            <p:nvSpPr>
              <p:cNvPr id="12" name="TextBox 11"/>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rotWithShape="1">
                <a:blip r:embed="rId2"/>
                <a:stretch>
                  <a:fillRect l="-5" t="-5" r="2" b="35"/>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aphicFrame>
        <p:nvGraphicFramePr>
          <p:cNvPr id="3" name="Table 2"/>
          <p:cNvGraphicFramePr>
            <a:graphicFrameLocks noGrp="1"/>
          </p:cNvGraphicFramePr>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gridCol w="636572"/>
                <a:gridCol w="3031290"/>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19" name="Group 18"/>
          <p:cNvGrpSpPr/>
          <p:nvPr/>
        </p:nvGrpSpPr>
        <p:grpSpPr>
          <a:xfrm>
            <a:off x="3142301" y="5260257"/>
            <a:ext cx="6664363" cy="1063790"/>
            <a:chOff x="5527637" y="5169111"/>
            <a:chExt cx="6664363" cy="1063790"/>
          </a:xfrm>
        </p:grpSpPr>
        <p:grpSp>
          <p:nvGrpSpPr>
            <p:cNvPr id="14" name="Group 13"/>
            <p:cNvGrpSpPr/>
            <p:nvPr/>
          </p:nvGrpSpPr>
          <p:grpSpPr>
            <a:xfrm>
              <a:off x="5527637" y="5185005"/>
              <a:ext cx="6664363" cy="1047896"/>
              <a:chOff x="5527637" y="5089043"/>
              <a:chExt cx="6664363" cy="1047896"/>
            </a:xfrm>
          </p:grpSpPr>
          <p:pic>
            <p:nvPicPr>
              <p:cNvPr id="10" name="Picture 9"/>
              <p:cNvPicPr>
                <a:picLocks noChangeAspect="1"/>
              </p:cNvPicPr>
              <p:nvPr/>
            </p:nvPicPr>
            <p:blipFill>
              <a:blip r:embed="rId1"/>
              <a:stretch>
                <a:fillRect/>
              </a:stretch>
            </p:blipFill>
            <p:spPr>
              <a:xfrm>
                <a:off x="6009412" y="5089043"/>
                <a:ext cx="6182588" cy="1047896"/>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5527637" y="5337294"/>
                    <a:ext cx="43688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p:sp>
                <p:nvSpPr>
                  <p:cNvPr id="13" name="TextBox 12"/>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rotWithShape="1">
                    <a:blip r:embed="rId2"/>
                  </a:blipFill>
                </p:spPr>
                <p:txBody>
                  <a:bodyPr/>
                  <a:lstStyle/>
                  <a:p>
                    <a:r>
                      <a:rPr lang="en-US" altLang="en-US">
                        <a:noFill/>
                      </a:rPr>
                      <a:t> </a:t>
                    </a:r>
                  </a:p>
                </p:txBody>
              </p:sp>
            </mc:Fallback>
          </mc:AlternateContent>
        </p:grpSp>
        <p:pic>
          <p:nvPicPr>
            <p:cNvPr id="18" name="Picture 17"/>
            <p:cNvPicPr>
              <a:picLocks noChangeAspect="1"/>
            </p:cNvPicPr>
            <p:nvPr/>
          </p:nvPicPr>
          <p:blipFill>
            <a:blip r:embed="rId3"/>
            <a:stretch>
              <a:fillRect/>
            </a:stretch>
          </p:blipFill>
          <p:spPr>
            <a:xfrm>
              <a:off x="6009412" y="5169111"/>
              <a:ext cx="1752845" cy="247685"/>
            </a:xfrm>
            <a:prstGeom prst="rect">
              <a:avLst/>
            </a:prstGeom>
          </p:spPr>
        </p:pic>
      </p:grpSp>
      <p:grpSp>
        <p:nvGrpSpPr>
          <p:cNvPr id="21" name="Group 20"/>
          <p:cNvGrpSpPr/>
          <p:nvPr/>
        </p:nvGrpSpPr>
        <p:grpSpPr>
          <a:xfrm>
            <a:off x="1394483" y="1670137"/>
            <a:ext cx="4578718" cy="3507891"/>
            <a:chOff x="790224" y="2167245"/>
            <a:chExt cx="4578718" cy="3507891"/>
          </a:xfrm>
        </p:grpSpPr>
        <p:pic>
          <p:nvPicPr>
            <p:cNvPr id="6" name="Picture 5"/>
            <p:cNvPicPr>
              <a:picLocks noChangeAspect="1"/>
            </p:cNvPicPr>
            <p:nvPr/>
          </p:nvPicPr>
          <p:blipFill>
            <a:blip r:embed="rId4"/>
            <a:stretch>
              <a:fillRect/>
            </a:stretch>
          </p:blipFill>
          <p:spPr>
            <a:xfrm>
              <a:off x="948919" y="2536577"/>
              <a:ext cx="4420023" cy="3138559"/>
            </a:xfrm>
            <a:prstGeom prst="rect">
              <a:avLst/>
            </a:prstGeom>
          </p:spPr>
        </p:pic>
        <p:sp>
          <p:nvSpPr>
            <p:cNvPr id="20" name="TextBox 19"/>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endParaRPr lang="en-US">
                <a:latin typeface="Arial" panose="020B0604020202020204" pitchFamily="34" charset="0"/>
                <a:cs typeface="Arial" panose="020B0604020202020204" pitchFamily="34" charset="0"/>
              </a:endParaRPr>
            </a:p>
          </p:txBody>
        </p:sp>
      </p:grpSp>
      <p:sp>
        <p:nvSpPr>
          <p:cNvPr id="3" name="object 7"/>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grpSp>
        <p:nvGrpSpPr>
          <p:cNvPr id="16" name="Group 15"/>
          <p:cNvGrpSpPr/>
          <p:nvPr/>
        </p:nvGrpSpPr>
        <p:grpSpPr>
          <a:xfrm>
            <a:off x="6138806" y="1675054"/>
            <a:ext cx="4846915" cy="3373628"/>
            <a:chOff x="6350545" y="2134007"/>
            <a:chExt cx="4727180" cy="2691972"/>
          </a:xfrm>
        </p:grpSpPr>
        <p:pic>
          <p:nvPicPr>
            <p:cNvPr id="8" name="Picture 7"/>
            <p:cNvPicPr>
              <a:picLocks noChangeAspect="1"/>
            </p:cNvPicPr>
            <p:nvPr/>
          </p:nvPicPr>
          <p:blipFill>
            <a:blip r:embed="rId5"/>
            <a:stretch>
              <a:fillRect/>
            </a:stretch>
          </p:blipFill>
          <p:spPr>
            <a:xfrm>
              <a:off x="6652371" y="2706467"/>
              <a:ext cx="4425354" cy="2119512"/>
            </a:xfrm>
            <a:prstGeom prst="rect">
              <a:avLst/>
            </a:prstGeom>
          </p:spPr>
        </p:pic>
        <p:sp>
          <p:nvSpPr>
            <p:cNvPr id="15" name="TextBox 14"/>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endParaRPr lang="en-US">
                <a:latin typeface="Arial" panose="020B0604020202020204" pitchFamily="34" charset="0"/>
                <a:cs typeface="Arial" panose="020B0604020202020204" pitchFamily="34" charset="0"/>
              </a:endParaRPr>
            </a:p>
          </p:txBody>
        </p:sp>
      </p:grpSp>
      <p:sp>
        <p:nvSpPr>
          <p:cNvPr id="5" name="object 7"/>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11" name="object 7"/>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endParaRPr lang="en-US">
              <a:latin typeface="Arial" panose="020B0604020202020204" pitchFamily="34" charset="0"/>
              <a:cs typeface="Arial" panose="020B0604020202020204" pitchFamily="34" charset="0"/>
            </a:endParaRPr>
          </a:p>
        </p:txBody>
      </p:sp>
      <p:sp>
        <p:nvSpPr>
          <p:cNvPr id="7" name="TextBox 6"/>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endParaRPr lang="en-US">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1"/>
          <a:stretch>
            <a:fillRect/>
          </a:stretch>
        </p:blipFill>
        <p:spPr>
          <a:xfrm>
            <a:off x="6548909" y="2253630"/>
            <a:ext cx="4123381" cy="282293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rotWithShape="1">
                <a:blip r:embed="rId2"/>
                <a:stretch>
                  <a:fillRect t="-163" r="4" b="133"/>
                </a:stretch>
              </a:blipFill>
            </p:spPr>
            <p:txBody>
              <a:bodyPr/>
              <a:lstStyle/>
              <a:p>
                <a:r>
                  <a:rPr lang="en-US" altLang="en-US">
                    <a:noFill/>
                  </a:rPr>
                  <a:t> </a:t>
                </a:r>
              </a:p>
            </p:txBody>
          </p:sp>
        </mc:Fallback>
      </mc:AlternateContent>
      <p:sp>
        <p:nvSpPr>
          <p:cNvPr id="6" name="object 7"/>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object 7"/>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4" name="Picture 3" descr="A diagram of a computer&#10;&#10;Description automatically generated"/>
          <p:cNvPicPr>
            <a:picLocks noChangeAspect="1"/>
          </p:cNvPicPr>
          <p:nvPr/>
        </p:nvPicPr>
        <p:blipFill>
          <a:blip r:embed="rId3"/>
          <a:stretch>
            <a:fillRect/>
          </a:stretch>
        </p:blipFill>
        <p:spPr>
          <a:xfrm>
            <a:off x="1274738" y="2422849"/>
            <a:ext cx="4810715" cy="24775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5" name="Group 4"/>
          <p:cNvGrpSpPr/>
          <p:nvPr/>
        </p:nvGrpSpPr>
        <p:grpSpPr>
          <a:xfrm>
            <a:off x="422637" y="2054265"/>
            <a:ext cx="3841715" cy="3542779"/>
            <a:chOff x="574935" y="2014936"/>
            <a:chExt cx="3841715" cy="3542779"/>
          </a:xfrm>
        </p:grpSpPr>
        <mc:AlternateContent xmlns:mc="http://schemas.openxmlformats.org/markup-compatibility/2006">
          <mc:Choice xmlns:a14="http://schemas.microsoft.com/office/drawing/2010/main" Requires="a14">
            <p:sp>
              <p:nvSpPr>
                <p:cNvPr id="6" name="Rectangle 5"/>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630" indent="-214630">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0012</m:t>
                      </m:r>
                    </m:oMath>
                  </a14:m>
                  <a:endParaRPr lang="en-US" sz="1050"/>
                </a:p>
                <a:p>
                  <a:pPr marL="214630" indent="-214630">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endParaRPr lang="en-US" sz="1050"/>
                </a:p>
                <a:p>
                  <a:pPr marL="214630" indent="-214630">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0014</m:t>
                      </m:r>
                    </m:oMath>
                  </a14:m>
                  <a:r>
                    <a:rPr lang="vi-VN" sz="1050"/>
                    <a:t> </a:t>
                  </a:r>
                  <a:endParaRPr lang="en-US" sz="1050"/>
                </a:p>
              </p:txBody>
            </p:sp>
          </mc:Choice>
          <mc:Fallback>
            <p:sp>
              <p:nvSpPr>
                <p:cNvPr id="6" name="Rectangle 5"/>
                <p:cNvSpPr>
                  <a:spLocks noRot="1" noChangeAspect="1" noMove="1" noResize="1" noEditPoints="1" noAdjustHandles="1" noChangeArrowheads="1" noChangeShapeType="1" noTextEdit="1"/>
                </p:cNvSpPr>
                <p:nvPr/>
              </p:nvSpPr>
              <p:spPr>
                <a:xfrm>
                  <a:off x="574935" y="2014936"/>
                  <a:ext cx="3841715" cy="1957296"/>
                </a:xfrm>
                <a:prstGeom prst="rect">
                  <a:avLst/>
                </a:prstGeom>
                <a:blipFill rotWithShape="1">
                  <a:blip r:embed="rId1"/>
                </a:blipFill>
                <a:ln w="28575"/>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3" name="TextBox 2"/>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pic>
        <p:nvPicPr>
          <p:cNvPr id="4" name="Picture 3" descr="A graph with lines and a red line&#10;&#10;Description automatically generated"/>
          <p:cNvPicPr>
            <a:picLocks noChangeAspect="1"/>
          </p:cNvPicPr>
          <p:nvPr/>
        </p:nvPicPr>
        <p:blipFill>
          <a:blip r:embed="rId2"/>
          <a:stretch>
            <a:fillRect/>
          </a:stretch>
        </p:blipFill>
        <p:spPr>
          <a:xfrm>
            <a:off x="4264351" y="1982787"/>
            <a:ext cx="7669683" cy="36142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7" name="Picture 2"/>
          <p:cNvPicPr>
            <a:picLocks noChangeAspect="1"/>
          </p:cNvPicPr>
          <p:nvPr>
            <p:custDataLst>
              <p:tags r:id="rId1"/>
            </p:custDataLst>
          </p:nvPr>
        </p:nvPicPr>
        <p:blipFill>
          <a:blip r:embed="rId2"/>
          <a:stretch>
            <a:fillRect/>
          </a:stretch>
        </p:blipFill>
        <p:spPr>
          <a:xfrm>
            <a:off x="1584325" y="1973580"/>
            <a:ext cx="9023350" cy="4253230"/>
          </a:xfrm>
          <a:prstGeom prst="rect">
            <a:avLst/>
          </a:prstGeom>
          <a:noFill/>
          <a:ln>
            <a:noFill/>
          </a:ln>
        </p:spPr>
      </p:pic>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76220" y="1417955"/>
          <a:ext cx="1026795" cy="648970"/>
        </p:xfrm>
        <a:graphic>
          <a:graphicData uri="http://schemas.openxmlformats.org/presentationml/2006/ole">
            <mc:AlternateContent xmlns:mc="http://schemas.openxmlformats.org/markup-compatibility/2006">
              <mc:Choice xmlns:v="urn:schemas-microsoft-com:vml" Requires="v">
                <p:oleObj spid="_x0000_s1025" name="" r:id="rId3" imgW="723900" imgH="457200" progId="Equation.KSEE3">
                  <p:embed/>
                </p:oleObj>
              </mc:Choice>
              <mc:Fallback>
                <p:oleObj name="" r:id="rId3" imgW="723900" imgH="457200" progId="Equation.KSEE3">
                  <p:embed/>
                  <p:pic>
                    <p:nvPicPr>
                      <p:cNvPr id="0" name="Picture 1024"/>
                      <p:cNvPicPr/>
                      <p:nvPr/>
                    </p:nvPicPr>
                    <p:blipFill>
                      <a:blip r:embed="rId4"/>
                      <a:stretch>
                        <a:fillRect/>
                      </a:stretch>
                    </p:blipFill>
                    <p:spPr>
                      <a:xfrm>
                        <a:off x="2776220" y="1417955"/>
                        <a:ext cx="1026795" cy="64897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65108" y="1417955"/>
          <a:ext cx="1422400" cy="648970"/>
        </p:xfrm>
        <a:graphic>
          <a:graphicData uri="http://schemas.openxmlformats.org/presentationml/2006/ole">
            <mc:AlternateContent xmlns:mc="http://schemas.openxmlformats.org/markup-compatibility/2006">
              <mc:Choice xmlns:v="urn:schemas-microsoft-com:vml" Requires="v">
                <p:oleObj spid="_x0000_s1025" name="" r:id="rId1" imgW="1002665" imgH="457200" progId="Equation.KSEE3">
                  <p:embed/>
                </p:oleObj>
              </mc:Choice>
              <mc:Fallback>
                <p:oleObj name="" r:id="rId1" imgW="1002665" imgH="457200" progId="Equation.KSEE3">
                  <p:embed/>
                  <p:pic>
                    <p:nvPicPr>
                      <p:cNvPr id="0" name="Picture 1024"/>
                      <p:cNvPicPr/>
                      <p:nvPr/>
                    </p:nvPicPr>
                    <p:blipFill>
                      <a:blip r:embed="rId2"/>
                      <a:stretch>
                        <a:fillRect/>
                      </a:stretch>
                    </p:blipFill>
                    <p:spPr>
                      <a:xfrm>
                        <a:off x="2765108" y="1417955"/>
                        <a:ext cx="1422400" cy="648970"/>
                      </a:xfrm>
                      <a:prstGeom prst="rect">
                        <a:avLst/>
                      </a:prstGeom>
                    </p:spPr>
                  </p:pic>
                </p:oleObj>
              </mc:Fallback>
            </mc:AlternateContent>
          </a:graphicData>
        </a:graphic>
      </p:graphicFrame>
      <p:pic>
        <p:nvPicPr>
          <p:cNvPr id="3" name="Picture 6"/>
          <p:cNvPicPr>
            <a:picLocks noChangeAspect="1"/>
          </p:cNvPicPr>
          <p:nvPr>
            <p:custDataLst>
              <p:tags r:id="rId3"/>
            </p:custDataLst>
          </p:nvPr>
        </p:nvPicPr>
        <p:blipFill>
          <a:blip r:embed="rId4"/>
          <a:stretch>
            <a:fillRect/>
          </a:stretch>
        </p:blipFill>
        <p:spPr>
          <a:xfrm>
            <a:off x="1631950" y="2044700"/>
            <a:ext cx="8928735" cy="42081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45423" y="1417955"/>
          <a:ext cx="1639570" cy="648970"/>
        </p:xfrm>
        <a:graphic>
          <a:graphicData uri="http://schemas.openxmlformats.org/presentationml/2006/ole">
            <mc:AlternateContent xmlns:mc="http://schemas.openxmlformats.org/markup-compatibility/2006">
              <mc:Choice xmlns:v="urn:schemas-microsoft-com:vml" Requires="v">
                <p:oleObj spid="_x0000_s1025" name="" r:id="rId1" imgW="1155700" imgH="457200" progId="Equation.KSEE3">
                  <p:embed/>
                </p:oleObj>
              </mc:Choice>
              <mc:Fallback>
                <p:oleObj name="" r:id="rId1" imgW="1155700" imgH="457200" progId="Equation.KSEE3">
                  <p:embed/>
                  <p:pic>
                    <p:nvPicPr>
                      <p:cNvPr id="0" name="Picture 1024"/>
                      <p:cNvPicPr/>
                      <p:nvPr/>
                    </p:nvPicPr>
                    <p:blipFill>
                      <a:blip r:embed="rId2"/>
                      <a:stretch>
                        <a:fillRect/>
                      </a:stretch>
                    </p:blipFill>
                    <p:spPr>
                      <a:xfrm>
                        <a:off x="2745423" y="1417955"/>
                        <a:ext cx="1639570" cy="648970"/>
                      </a:xfrm>
                      <a:prstGeom prst="rect">
                        <a:avLst/>
                      </a:prstGeom>
                    </p:spPr>
                  </p:pic>
                </p:oleObj>
              </mc:Fallback>
            </mc:AlternateContent>
          </a:graphicData>
        </a:graphic>
      </p:graphicFrame>
      <p:pic>
        <p:nvPicPr>
          <p:cNvPr id="4" name="Picture 8"/>
          <p:cNvPicPr>
            <a:picLocks noChangeAspect="1"/>
          </p:cNvPicPr>
          <p:nvPr>
            <p:custDataLst>
              <p:tags r:id="rId3"/>
            </p:custDataLst>
          </p:nvPr>
        </p:nvPicPr>
        <p:blipFill>
          <a:blip r:embed="rId4"/>
          <a:stretch>
            <a:fillRect/>
          </a:stretch>
        </p:blipFill>
        <p:spPr>
          <a:xfrm>
            <a:off x="1631950" y="2023110"/>
            <a:ext cx="8920480" cy="42043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9" name="Text Box 8"/>
          <p:cNvSpPr txBox="1"/>
          <p:nvPr/>
        </p:nvSpPr>
        <p:spPr>
          <a:xfrm>
            <a:off x="1248410" y="2072640"/>
            <a:ext cx="3610610" cy="680085"/>
          </a:xfrm>
          <a:prstGeom prst="rect">
            <a:avLst/>
          </a:prstGeom>
          <a:noFill/>
        </p:spPr>
        <p:txBody>
          <a:bodyPr wrap="square" rtlCol="0">
            <a:noAutofit/>
          </a:bodyPr>
          <a:p>
            <a:pPr indent="457200" algn="just">
              <a:lnSpc>
                <a:spcPct val="150000"/>
              </a:lnSpc>
            </a:pPr>
            <a:r>
              <a:rPr lang="en-US" b="1">
                <a:latin typeface="Times New Roman" panose="02020603050405020304" pitchFamily="18" charset="0"/>
                <a:cs typeface="Times New Roman" panose="02020603050405020304" pitchFamily="18" charset="0"/>
              </a:rPr>
              <a:t>Ta có ma trận  </a:t>
            </a:r>
            <a:endParaRPr lang="en-US" b="1">
              <a:latin typeface="Times New Roman" panose="02020603050405020304" pitchFamily="18" charset="0"/>
              <a:cs typeface="Times New Roman" panose="02020603050405020304" pitchFamily="18" charset="0"/>
            </a:endParaRPr>
          </a:p>
          <a:p>
            <a:pPr indent="457200" algn="just">
              <a:lnSpc>
                <a:spcPct val="150000"/>
              </a:lnSpc>
            </a:pPr>
            <a:endParaRPr lang="en-US">
              <a:latin typeface="Times New Roman" panose="02020603050405020304" pitchFamily="18" charset="0"/>
              <a:cs typeface="Times New Roman" panose="02020603050405020304" pitchFamily="18" charset="0"/>
            </a:endParaRPr>
          </a:p>
        </p:txBody>
      </p:sp>
      <p:graphicFrame>
        <p:nvGraphicFramePr>
          <p:cNvPr id="3" name="Object 2">
            <a:hlinkClick r:id="" action="ppaction://ole?verb="/>
          </p:cNvPr>
          <p:cNvGraphicFramePr>
            <a:graphicFrameLocks noChangeAspect="1"/>
          </p:cNvGraphicFramePr>
          <p:nvPr/>
        </p:nvGraphicFramePr>
        <p:xfrm>
          <a:off x="6038850" y="356997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569970"/>
                        <a:ext cx="114300" cy="215900"/>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3228975" y="1953260"/>
          <a:ext cx="1520190" cy="837565"/>
        </p:xfrm>
        <a:graphic>
          <a:graphicData uri="http://schemas.openxmlformats.org/presentationml/2006/ole">
            <mc:AlternateContent xmlns:mc="http://schemas.openxmlformats.org/markup-compatibility/2006">
              <mc:Choice xmlns:v="urn:schemas-microsoft-com:vml" Requires="v">
                <p:oleObj spid="_x0000_s2050" name="" r:id="rId3" imgW="876300" imgH="482600" progId="Equation.KSEE3">
                  <p:embed/>
                </p:oleObj>
              </mc:Choice>
              <mc:Fallback>
                <p:oleObj name="" r:id="rId3" imgW="876300" imgH="482600" progId="Equation.KSEE3">
                  <p:embed/>
                  <p:pic>
                    <p:nvPicPr>
                      <p:cNvPr id="0" name="Picture 2049"/>
                      <p:cNvPicPr/>
                      <p:nvPr/>
                    </p:nvPicPr>
                    <p:blipFill>
                      <a:blip r:embed="rId4"/>
                      <a:stretch>
                        <a:fillRect/>
                      </a:stretch>
                    </p:blipFill>
                    <p:spPr>
                      <a:xfrm>
                        <a:off x="3228975" y="1953260"/>
                        <a:ext cx="1520190" cy="837565"/>
                      </a:xfrm>
                      <a:prstGeom prst="rect">
                        <a:avLst/>
                      </a:prstGeom>
                    </p:spPr>
                  </p:pic>
                </p:oleObj>
              </mc:Fallback>
            </mc:AlternateContent>
          </a:graphicData>
        </a:graphic>
      </p:graphicFrame>
      <p:sp>
        <p:nvSpPr>
          <p:cNvPr id="7" name="Text Box 6"/>
          <p:cNvSpPr txBox="1"/>
          <p:nvPr/>
        </p:nvSpPr>
        <p:spPr>
          <a:xfrm>
            <a:off x="1248410" y="2801620"/>
            <a:ext cx="9810750" cy="1753235"/>
          </a:xfrm>
          <a:prstGeom prst="rect">
            <a:avLst/>
          </a:prstGeom>
          <a:noFill/>
        </p:spPr>
        <p:txBody>
          <a:bodyPr wrap="square" rtlCol="0">
            <a:spAutoFit/>
          </a:bodyPr>
          <a:p>
            <a:pPr indent="457200" algn="just">
              <a:lnSpc>
                <a:spcPct val="150000"/>
              </a:lnSpc>
            </a:pPr>
            <a:r>
              <a:rPr lang="en-US" b="1">
                <a:latin typeface="Times New Roman" panose="02020603050405020304" pitchFamily="18" charset="0"/>
                <a:cs typeface="Times New Roman" panose="02020603050405020304" pitchFamily="18" charset="0"/>
                <a:sym typeface="+mn-ea"/>
              </a:rPr>
              <a:t>Nhận xét: </a:t>
            </a:r>
            <a:r>
              <a:rPr lang="en-US">
                <a:latin typeface="Times New Roman" panose="02020603050405020304" pitchFamily="18" charset="0"/>
                <a:cs typeface="Times New Roman" panose="02020603050405020304" pitchFamily="18" charset="0"/>
                <a:sym typeface="+mn-ea"/>
              </a:rPr>
              <a:t>với 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là các trọng số điện áp cấp cho bánh xe trái và bánh xe phải. Khi tăng giá trị các trọng số </a:t>
            </a:r>
            <a:r>
              <a:rPr lang="en-US">
                <a:latin typeface="Times New Roman" panose="02020603050405020304" pitchFamily="18" charset="0"/>
                <a:cs typeface="Times New Roman" panose="02020603050405020304" pitchFamily="18" charset="0"/>
                <a:sym typeface="+mn-ea"/>
              </a:rPr>
              <a:t>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ta quan sát được các biến trạng thái của xe vẫn cân bằng tại 0 và không có sai số xác lập. Tuy nhiên nhận thấy rằng các trọng số </a:t>
            </a:r>
            <a:r>
              <a:rPr lang="en-US">
                <a:latin typeface="Times New Roman" panose="02020603050405020304" pitchFamily="18" charset="0"/>
                <a:cs typeface="Times New Roman" panose="02020603050405020304" pitchFamily="18" charset="0"/>
                <a:sym typeface="+mn-ea"/>
              </a:rPr>
              <a:t>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càng lớn thì độ vọt lố giảm và thời gian đạt được xác lập lâu hơn.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5" name="Picture 12"/>
          <p:cNvPicPr>
            <a:picLocks noChangeAspect="1"/>
          </p:cNvPicPr>
          <p:nvPr>
            <p:custDataLst>
              <p:tags r:id="rId1"/>
            </p:custDataLst>
          </p:nvPr>
        </p:nvPicPr>
        <p:blipFill>
          <a:blip r:embed="rId2"/>
          <a:stretch>
            <a:fillRect/>
          </a:stretch>
        </p:blipFill>
        <p:spPr>
          <a:xfrm>
            <a:off x="1641475" y="1974215"/>
            <a:ext cx="8971280" cy="42278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2417650" y="2602748"/>
            <a:ext cx="7356694" cy="1652504"/>
          </a:xfrm>
          <a:prstGeom prst="rect">
            <a:avLst/>
          </a:prstGeom>
          <a:noFill/>
        </p:spPr>
        <p:txBody>
          <a:bodyPr wrap="none" rtlCol="0">
            <a:spAutoFit/>
          </a:bodyPr>
          <a:lstStyle/>
          <a:p>
            <a:pPr>
              <a:lnSpc>
                <a:spcPct val="200000"/>
              </a:lnSpc>
            </a:pPr>
            <a:r>
              <a:rPr lang="en-US" sz="6000">
                <a:latin typeface="Arial" panose="020B0604020202020204" pitchFamily="34" charset="0"/>
                <a:cs typeface="Arial" panose="020B0604020202020204" pitchFamily="34" charset="0"/>
              </a:rPr>
              <a:t>Bài Toán 1: Modeling</a:t>
            </a:r>
            <a:endParaRPr lang="en-US" sz="6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10 và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3" name="Picture 15"/>
          <p:cNvPicPr>
            <a:picLocks noChangeAspect="1"/>
          </p:cNvPicPr>
          <p:nvPr>
            <p:custDataLst>
              <p:tags r:id="rId1"/>
            </p:custDataLst>
          </p:nvPr>
        </p:nvPicPr>
        <p:blipFill>
          <a:blip r:embed="rId2"/>
          <a:stretch>
            <a:fillRect/>
          </a:stretch>
        </p:blipFill>
        <p:spPr>
          <a:xfrm>
            <a:off x="1522095" y="1973580"/>
            <a:ext cx="9125585" cy="43014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1 và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4" name="Picture 16"/>
          <p:cNvPicPr>
            <a:picLocks noChangeAspect="1"/>
          </p:cNvPicPr>
          <p:nvPr>
            <p:custDataLst>
              <p:tags r:id="rId1"/>
            </p:custDataLst>
          </p:nvPr>
        </p:nvPicPr>
        <p:blipFill>
          <a:blip r:embed="rId2"/>
          <a:stretch>
            <a:fillRect/>
          </a:stretch>
        </p:blipFill>
        <p:spPr>
          <a:xfrm>
            <a:off x="1522095" y="1935480"/>
            <a:ext cx="9206230" cy="43389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 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a:t>
            </a:r>
            <a:endParaRPr lang="en-US">
              <a:latin typeface="Times New Roman" panose="02020603050405020304" pitchFamily="18" charset="0"/>
              <a:cs typeface="Times New Roman" panose="02020603050405020304" pitchFamily="18" charset="0"/>
            </a:endParaRPr>
          </a:p>
        </p:txBody>
      </p:sp>
      <p:pic>
        <p:nvPicPr>
          <p:cNvPr id="17" name="Picture 23"/>
          <p:cNvPicPr>
            <a:picLocks noChangeAspect="1"/>
          </p:cNvPicPr>
          <p:nvPr>
            <p:custDataLst>
              <p:tags r:id="rId1"/>
            </p:custDataLst>
          </p:nvPr>
        </p:nvPicPr>
        <p:blipFill>
          <a:blip r:embed="rId2"/>
          <a:stretch>
            <a:fillRect/>
          </a:stretch>
        </p:blipFill>
        <p:spPr>
          <a:xfrm>
            <a:off x="1522095" y="1973580"/>
            <a:ext cx="9126855" cy="43014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17955"/>
            <a:ext cx="10515600" cy="493585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1000 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a:t>
            </a:r>
            <a:endParaRPr lang="en-US">
              <a:latin typeface="Times New Roman" panose="02020603050405020304" pitchFamily="18" charset="0"/>
              <a:cs typeface="Times New Roman" panose="02020603050405020304" pitchFamily="18" charset="0"/>
            </a:endParaRPr>
          </a:p>
        </p:txBody>
      </p:sp>
      <p:pic>
        <p:nvPicPr>
          <p:cNvPr id="3" name="Picture 24"/>
          <p:cNvPicPr>
            <a:picLocks noChangeAspect="1"/>
          </p:cNvPicPr>
          <p:nvPr>
            <p:custDataLst>
              <p:tags r:id="rId1"/>
            </p:custDataLst>
          </p:nvPr>
        </p:nvPicPr>
        <p:blipFill>
          <a:blip r:embed="rId2"/>
          <a:stretch>
            <a:fillRect/>
          </a:stretch>
        </p:blipFill>
        <p:spPr>
          <a:xfrm>
            <a:off x="1522095" y="2004060"/>
            <a:ext cx="9060180" cy="4270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100000 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a:t>
            </a:r>
            <a:endParaRPr lang="en-US">
              <a:latin typeface="Times New Roman" panose="02020603050405020304" pitchFamily="18" charset="0"/>
              <a:cs typeface="Times New Roman" panose="02020603050405020304" pitchFamily="18" charset="0"/>
            </a:endParaRPr>
          </a:p>
        </p:txBody>
      </p:sp>
      <p:pic>
        <p:nvPicPr>
          <p:cNvPr id="19" name="Picture 25"/>
          <p:cNvPicPr>
            <a:picLocks noChangeAspect="1"/>
          </p:cNvPicPr>
          <p:nvPr>
            <p:custDataLst>
              <p:tags r:id="rId1"/>
            </p:custDataLst>
          </p:nvPr>
        </p:nvPicPr>
        <p:blipFill>
          <a:blip r:embed="rId2"/>
          <a:stretch>
            <a:fillRect/>
          </a:stretch>
        </p:blipFill>
        <p:spPr>
          <a:xfrm>
            <a:off x="1522095" y="1985645"/>
            <a:ext cx="9101455" cy="4289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21" name="Picture 27"/>
          <p:cNvPicPr>
            <a:picLocks noChangeAspect="1"/>
          </p:cNvPicPr>
          <p:nvPr>
            <p:custDataLst>
              <p:tags r:id="rId1"/>
            </p:custDataLst>
          </p:nvPr>
        </p:nvPicPr>
        <p:blipFill>
          <a:blip r:embed="rId2"/>
          <a:stretch>
            <a:fillRect/>
          </a:stretch>
        </p:blipFill>
        <p:spPr>
          <a:xfrm>
            <a:off x="1522095" y="1973580"/>
            <a:ext cx="9300845" cy="43834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100000</a:t>
            </a:r>
            <a:endParaRPr lang="en-US">
              <a:latin typeface="Times New Roman" panose="02020603050405020304" pitchFamily="18" charset="0"/>
              <a:cs typeface="Times New Roman" panose="02020603050405020304" pitchFamily="18" charset="0"/>
            </a:endParaRPr>
          </a:p>
        </p:txBody>
      </p:sp>
      <p:pic>
        <p:nvPicPr>
          <p:cNvPr id="23" name="Picture 29"/>
          <p:cNvPicPr>
            <a:picLocks noChangeAspect="1"/>
          </p:cNvPicPr>
          <p:nvPr>
            <p:custDataLst>
              <p:tags r:id="rId1"/>
            </p:custDataLst>
          </p:nvPr>
        </p:nvPicPr>
        <p:blipFill>
          <a:blip r:embed="rId2"/>
          <a:stretch>
            <a:fillRect/>
          </a:stretch>
        </p:blipFill>
        <p:spPr>
          <a:xfrm>
            <a:off x="1522095" y="1985645"/>
            <a:ext cx="9234805" cy="43522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10000</a:t>
            </a:r>
            <a:endParaRPr lang="en-US">
              <a:latin typeface="Times New Roman" panose="02020603050405020304" pitchFamily="18" charset="0"/>
              <a:cs typeface="Times New Roman" panose="02020603050405020304" pitchFamily="18" charset="0"/>
            </a:endParaRPr>
          </a:p>
        </p:txBody>
      </p:sp>
      <p:pic>
        <p:nvPicPr>
          <p:cNvPr id="24" name="Picture 30"/>
          <p:cNvPicPr>
            <a:picLocks noChangeAspect="1"/>
          </p:cNvPicPr>
          <p:nvPr>
            <p:custDataLst>
              <p:tags r:id="rId1"/>
            </p:custDataLst>
          </p:nvPr>
        </p:nvPicPr>
        <p:blipFill>
          <a:blip r:embed="rId2"/>
          <a:stretch>
            <a:fillRect/>
          </a:stretch>
        </p:blipFill>
        <p:spPr>
          <a:xfrm>
            <a:off x="1522095" y="1973580"/>
            <a:ext cx="9297670" cy="43821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10000</a:t>
            </a:r>
            <a:endParaRPr lang="en-US">
              <a:latin typeface="Times New Roman" panose="02020603050405020304" pitchFamily="18" charset="0"/>
              <a:cs typeface="Times New Roman" panose="02020603050405020304" pitchFamily="18" charset="0"/>
            </a:endParaRPr>
          </a:p>
        </p:txBody>
      </p:sp>
      <p:pic>
        <p:nvPicPr>
          <p:cNvPr id="25" name="Picture 31"/>
          <p:cNvPicPr>
            <a:picLocks noChangeAspect="1"/>
          </p:cNvPicPr>
          <p:nvPr>
            <p:custDataLst>
              <p:tags r:id="rId1"/>
            </p:custDataLst>
          </p:nvPr>
        </p:nvPicPr>
        <p:blipFill>
          <a:blip r:embed="rId2"/>
          <a:stretch>
            <a:fillRect/>
          </a:stretch>
        </p:blipFill>
        <p:spPr>
          <a:xfrm>
            <a:off x="1477645" y="1962150"/>
            <a:ext cx="9321165" cy="439356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10000</a:t>
            </a:r>
            <a:endParaRPr lang="en-US">
              <a:latin typeface="Times New Roman" panose="02020603050405020304" pitchFamily="18" charset="0"/>
              <a:cs typeface="Times New Roman" panose="02020603050405020304" pitchFamily="18" charset="0"/>
            </a:endParaRPr>
          </a:p>
        </p:txBody>
      </p:sp>
      <p:pic>
        <p:nvPicPr>
          <p:cNvPr id="26" name="Picture 32"/>
          <p:cNvPicPr>
            <a:picLocks noChangeAspect="1"/>
          </p:cNvPicPr>
          <p:nvPr>
            <p:custDataLst>
              <p:tags r:id="rId1"/>
            </p:custDataLst>
          </p:nvPr>
        </p:nvPicPr>
        <p:blipFill>
          <a:blip r:embed="rId2"/>
          <a:stretch>
            <a:fillRect/>
          </a:stretch>
        </p:blipFill>
        <p:spPr>
          <a:xfrm>
            <a:off x="1486535" y="1985645"/>
            <a:ext cx="9220200" cy="43453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p:cNvPicPr>
            <a:picLocks noChangeAspect="1"/>
          </p:cNvPicPr>
          <p:nvPr/>
        </p:nvPicPr>
        <p:blipFill>
          <a:blip r:embed="rId1"/>
          <a:stretch>
            <a:fillRect/>
          </a:stretch>
        </p:blipFill>
        <p:spPr>
          <a:xfrm>
            <a:off x="838196" y="1454978"/>
            <a:ext cx="5040733" cy="4829008"/>
          </a:xfrm>
          <a:prstGeom prst="rect">
            <a:avLst/>
          </a:prstGeom>
        </p:spPr>
      </p:pic>
      <p:sp>
        <p:nvSpPr>
          <p:cNvPr id="2" name="TextBox 1"/>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gridCol w="3281663"/>
                  </a:tblGrid>
                  <a:tr h="300380">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(rad)</a:t>
                          </a:r>
                          <a:endParaRPr lang="en-US" sz="1100" i="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Choice>
        <mc:Fallback xmlns="">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gridCol w="3281663"/>
                  </a:tblGrid>
                  <a:tr h="300380">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a:t>
            </a:r>
            <a:endParaRPr lang="en-US">
              <a:latin typeface="Times New Roman" panose="02020603050405020304" pitchFamily="18" charset="0"/>
              <a:cs typeface="Times New Roman" panose="02020603050405020304" pitchFamily="18" charset="0"/>
            </a:endParaRPr>
          </a:p>
        </p:txBody>
      </p:sp>
      <p:pic>
        <p:nvPicPr>
          <p:cNvPr id="27" name="Picture 33"/>
          <p:cNvPicPr>
            <a:picLocks noChangeAspect="1"/>
          </p:cNvPicPr>
          <p:nvPr>
            <p:custDataLst>
              <p:tags r:id="rId1"/>
            </p:custDataLst>
          </p:nvPr>
        </p:nvPicPr>
        <p:blipFill>
          <a:blip r:embed="rId2"/>
          <a:stretch>
            <a:fillRect/>
          </a:stretch>
        </p:blipFill>
        <p:spPr>
          <a:xfrm>
            <a:off x="1522095" y="1985645"/>
            <a:ext cx="9244330" cy="435673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100000</a:t>
            </a:r>
            <a:endParaRPr lang="en-US">
              <a:latin typeface="Times New Roman" panose="02020603050405020304" pitchFamily="18" charset="0"/>
              <a:cs typeface="Times New Roman" panose="02020603050405020304" pitchFamily="18" charset="0"/>
            </a:endParaRPr>
          </a:p>
        </p:txBody>
      </p:sp>
      <p:pic>
        <p:nvPicPr>
          <p:cNvPr id="29" name="Picture 35"/>
          <p:cNvPicPr>
            <a:picLocks noChangeAspect="1"/>
          </p:cNvPicPr>
          <p:nvPr>
            <p:custDataLst>
              <p:tags r:id="rId1"/>
            </p:custDataLst>
          </p:nvPr>
        </p:nvPicPr>
        <p:blipFill>
          <a:blip r:embed="rId2"/>
          <a:stretch>
            <a:fillRect/>
          </a:stretch>
        </p:blipFill>
        <p:spPr>
          <a:xfrm>
            <a:off x="1522095" y="1985645"/>
            <a:ext cx="9232265" cy="43510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Object 2">
            <a:hlinkClick r:id="" action="ppaction://ole?verb="/>
          </p:cNvPr>
          <p:cNvGraphicFramePr>
            <a:graphicFrameLocks noChangeAspect="1"/>
          </p:cNvGraphicFramePr>
          <p:nvPr/>
        </p:nvGraphicFramePr>
        <p:xfrm>
          <a:off x="6038850" y="356997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569970"/>
                        <a:ext cx="114300" cy="2159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7" name="Text Box 6"/>
              <p:cNvSpPr txBox="1"/>
              <p:nvPr/>
            </p:nvSpPr>
            <p:spPr>
              <a:xfrm>
                <a:off x="654050" y="1687830"/>
                <a:ext cx="10606405" cy="4668520"/>
              </a:xfrm>
              <a:prstGeom prst="rect">
                <a:avLst/>
              </a:prstGeom>
              <a:noFill/>
            </p:spPr>
            <p:txBody>
              <a:bodyPr wrap="square" rtlCol="0">
                <a:noAutofit/>
              </a:bodyPr>
              <a:p>
                <a:pPr indent="457200" algn="just">
                  <a:lnSpc>
                    <a:spcPct val="150000"/>
                  </a:lnSpc>
                </a:pPr>
                <a:r>
                  <a:rPr lang="en-US" b="1">
                    <a:latin typeface="Times New Roman" panose="02020603050405020304" pitchFamily="18" charset="0"/>
                    <a:cs typeface="Times New Roman" panose="02020603050405020304" pitchFamily="18" charset="0"/>
                    <a:sym typeface="+mn-ea"/>
                  </a:rPr>
                  <a:t>Nhận xét</a:t>
                </a:r>
                <a:r>
                  <a:rPr lang="en-US">
                    <a:latin typeface="Times New Roman" panose="02020603050405020304" pitchFamily="18" charset="0"/>
                    <a:cs typeface="Times New Roman" panose="02020603050405020304" pitchFamily="18" charset="0"/>
                    <a:sym typeface="+mn-ea"/>
                  </a:rPr>
                  <a:t>:</a:t>
                </a:r>
                <a:r>
                  <a:rPr lang="en-US">
                    <a:latin typeface="Times New Roman" panose="02020603050405020304" pitchFamily="18" charset="0"/>
                    <a:cs typeface="Times New Roman" panose="02020603050405020304" pitchFamily="18" charset="0"/>
                    <a:sym typeface="+mn-ea"/>
                  </a:rPr>
                  <a:t> Với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1</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2</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3</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4</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5</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6</m:t>
                        </m:r>
                      </m:sub>
                    </m:sSub>
                  </m:oMath>
                </a14:m>
                <a:r>
                  <a:rPr 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là các</a:t>
                </a:r>
                <a:r>
                  <a:rPr 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 trọng số tối ưu tương ứng cho 6 biến trạng thái </a:t>
                </a:r>
                <a14:m>
                  <m:oMath xmlns:m="http://schemas.openxmlformats.org/officeDocument/2006/math">
                    <m:r>
                      <a:rPr lang="vi-VN" i="1">
                        <a:effectLst/>
                        <a:latin typeface="Cambria Math" panose="02040503050406030204" pitchFamily="18" charset="0"/>
                        <a:ea typeface="MS Mincho" charset="0"/>
                        <a:cs typeface="Cambria Math" panose="02040503050406030204" pitchFamily="18" charset="0"/>
                      </a:rPr>
                      <m:t>𝜃</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𝜃</m:t>
                        </m:r>
                      </m:e>
                    </m:acc>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r>
                      <a:rPr lang="vi-VN" i="1">
                        <a:effectLst/>
                        <a:latin typeface="Cambria Math" panose="02040503050406030204" pitchFamily="18" charset="0"/>
                        <a:ea typeface="MS Mincho" charset="0"/>
                        <a:cs typeface="Cambria Math" panose="02040503050406030204" pitchFamily="18" charset="0"/>
                      </a:rPr>
                      <m:t>𝜓</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𝜓</m:t>
                        </m:r>
                      </m:e>
                    </m:acc>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r>
                      <a:rPr lang="vi-VN" i="1">
                        <a:effectLst/>
                        <a:latin typeface="Cambria Math" panose="02040503050406030204" pitchFamily="18" charset="0"/>
                        <a:ea typeface="MS Mincho" charset="0"/>
                        <a:cs typeface="Cambria Math" panose="02040503050406030204" pitchFamily="18" charset="0"/>
                      </a:rPr>
                      <m:t>𝜙</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𝜙</m:t>
                        </m:r>
                      </m:e>
                    </m:acc>
                  </m:oMath>
                </a14:m>
                <a:r>
                  <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Qua khảo sát ta thấy được khi càng giảm giá trị của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thì thời gian đạt được xác lập càng lâu, trái ngược đó khi giảm giá trị của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thì thời gian đạt được xác lập nhanh hơn sau mỗi lần giảm.</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Qua khảo sát thấy được khi tăng giá trị của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thì thời gian đạt được xác lập càng lâu và độ vọt lố cũng theo đó giảm xuống.</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Qua khảo sát thấy được khi giảm giá trị của trọng số Q</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và khi tăng giá trị của trọng số Q</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thì thời gian đạt được xác lập càng lâu.</a:t>
                </a:r>
                <a:endParaRPr lang="en-US">
                  <a:latin typeface="Times New Roman" panose="02020603050405020304" pitchFamily="18" charset="0"/>
                  <a:cs typeface="Times New Roman" panose="02020603050405020304" pitchFamily="18" charset="0"/>
                </a:endParaRPr>
              </a:p>
            </p:txBody>
          </p:sp>
        </mc:Choice>
        <mc:Fallback>
          <p:sp>
            <p:nvSpPr>
              <p:cNvPr id="7" name="Text Box 6"/>
              <p:cNvSpPr txBox="1">
                <a:spLocks noRot="1" noChangeAspect="1" noMove="1" noResize="1" noEditPoints="1" noAdjustHandles="1" noChangeArrowheads="1" noChangeShapeType="1" noTextEdit="1"/>
              </p:cNvSpPr>
              <p:nvPr/>
            </p:nvSpPr>
            <p:spPr>
              <a:xfrm>
                <a:off x="654050" y="1687830"/>
                <a:ext cx="10606405" cy="4668520"/>
              </a:xfrm>
              <a:prstGeom prst="rect">
                <a:avLst/>
              </a:prstGeom>
              <a:blipFill rotWithShape="1">
                <a:blip r:embed="rId3"/>
                <a:stretch>
                  <a:fillRect/>
                </a:stretch>
              </a:blipFill>
            </p:spPr>
            <p:txBody>
              <a:bodyPr/>
              <a:lstStyle/>
              <a:p>
                <a:r>
                  <a:rPr lang="en-US"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605729" y="2602748"/>
            <a:ext cx="8980535" cy="1652504"/>
          </a:xfrm>
          <a:prstGeom prst="rect">
            <a:avLst/>
          </a:prstGeom>
          <a:noFill/>
        </p:spPr>
        <p:txBody>
          <a:bodyPr wrap="none" rtlCol="0">
            <a:spAutoFit/>
          </a:bodyPr>
          <a:lstStyle/>
          <a:p>
            <a:pPr>
              <a:lnSpc>
                <a:spcPct val="200000"/>
              </a:lnSpc>
            </a:pPr>
            <a:r>
              <a:rPr lang="en-US" sz="6000">
                <a:latin typeface="Arial" panose="020B0604020202020204" pitchFamily="34" charset="0"/>
                <a:cs typeface="Arial" panose="020B0604020202020204" pitchFamily="34" charset="0"/>
              </a:rPr>
              <a:t>Bài Toán 2: Indentification</a:t>
            </a:r>
            <a:endParaRPr lang="en-US" sz="6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pic>
        <p:nvPicPr>
          <p:cNvPr id="3" name="Picture 2" descr="A diagram of a machine&#10;&#10;Description automatically generated"/>
          <p:cNvPicPr>
            <a:picLocks noChangeAspect="1"/>
          </p:cNvPicPr>
          <p:nvPr/>
        </p:nvPicPr>
        <p:blipFill>
          <a:blip r:embed="rId1"/>
          <a:stretch>
            <a:fillRect/>
          </a:stretch>
        </p:blipFill>
        <p:spPr>
          <a:xfrm>
            <a:off x="1066800" y="2071450"/>
            <a:ext cx="5029200" cy="3749040"/>
          </a:xfrm>
          <a:prstGeom prst="rect">
            <a:avLst/>
          </a:prstGeom>
        </p:spPr>
      </p:pic>
      <p:sp>
        <p:nvSpPr>
          <p:cNvPr id="4"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6175298" y="2425307"/>
              <a:ext cx="4870604" cy="3041326"/>
            </p:xfrm>
            <a:graphic>
              <a:graphicData uri="http://schemas.openxmlformats.org/drawingml/2006/table">
                <a:tbl>
                  <a:tblPr firstRow="1" firstCol="1" bandRow="1">
                    <a:tableStyleId>{5C22544A-7EE6-4342-B048-85BDC9FD1C3A}</a:tableStyleId>
                  </a:tblPr>
                  <a:tblGrid>
                    <a:gridCol w="989190"/>
                    <a:gridCol w="729783"/>
                    <a:gridCol w="3151631"/>
                  </a:tblGrid>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Ký hiệu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Đơn vị</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Ý nghĩa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θ</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rad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Góc nghiêng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Vị trí của xe trên trục 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m/s</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Gia tốc trọng trường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F</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Lực tác dụng lên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thanh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71358">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sz="1300">
                                    <a:effectLst/>
                                    <a:latin typeface="Cambria Math" panose="02040503050406030204" pitchFamily="18" charset="0"/>
                                  </a:rPr>
                                  <m:t>𝑙</m:t>
                                </m:r>
                              </m:oMath>
                            </m:oMathPara>
                          </a14:m>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Chiều dài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kg/m</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Moment quán tính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Choice>
        <mc:Fallback xmlns="">
          <p:graphicFrame>
            <p:nvGraphicFramePr>
              <p:cNvPr id="5" name="Table 4"/>
              <p:cNvGraphicFramePr>
                <a:graphicFrameLocks noGrp="1"/>
              </p:cNvGraphicFramePr>
              <p:nvPr/>
            </p:nvGraphicFramePr>
            <p:xfrm>
              <a:off x="6175298" y="2425307"/>
              <a:ext cx="4870604" cy="3041326"/>
            </p:xfrm>
            <a:graphic>
              <a:graphicData uri="http://schemas.openxmlformats.org/drawingml/2006/table">
                <a:tbl>
                  <a:tblPr firstRow="1" firstCol="1" bandRow="1">
                    <a:tableStyleId>{5C22544A-7EE6-4342-B048-85BDC9FD1C3A}</a:tableStyleId>
                  </a:tblPr>
                  <a:tblGrid>
                    <a:gridCol w="989190"/>
                    <a:gridCol w="729783"/>
                    <a:gridCol w="3151631"/>
                  </a:tblGrid>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Ký hiệu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Đơn vị</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Ý nghĩa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θ</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rad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Góc nghiêng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Vị trí của xe trên trục 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m/s</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Gia tốc trọng trường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F</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Lực tác dụng lên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thanh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71475">
                    <a:tc>
                      <a:txBody>
                        <a:bodyPr/>
                        <a:lstStyle/>
                        <a:p>
                          <a:endParaRPr lang="en-US"/>
                        </a:p>
                      </a:txBody>
                      <a:tcPr marL="68580" marR="68580" marT="0" marB="0" anchor="ctr">
                        <a:blipFill>
                          <a:blip r:embed="rId2"/>
                        </a:blipFill>
                      </a:tcP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Chiều dài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kg/m</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Moment quán tính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5" name="TextBox 4"/>
              <p:cNvSpPr txBox="1"/>
              <p:nvPr/>
            </p:nvSpPr>
            <p:spPr>
              <a:xfrm>
                <a:off x="2993922" y="2158557"/>
                <a:ext cx="6204155" cy="3574825"/>
              </a:xfrm>
              <a:prstGeom prst="rect">
                <a:avLst/>
              </a:prstGeom>
              <a:noFill/>
            </p:spPr>
            <p:txBody>
              <a:bodyPr wrap="square">
                <a:spAutoFit/>
              </a:bodyPr>
              <a:lstStyle/>
              <a:p>
                <a:pPr indent="457200" algn="just"/>
                <a:r>
                  <a:rPr lang="en-US" kern="100">
                    <a:effectLst/>
                    <a:latin typeface="Times New Roman" panose="02020603050405020304" pitchFamily="18" charset="0"/>
                    <a:ea typeface="DengXian" panose="020B0503020204020204" pitchFamily="2" charset="-122"/>
                    <a:cs typeface="Times New Roman" panose="02020603050405020304" pitchFamily="18" charset="0"/>
                  </a:rPr>
                  <a:t>Động năng của xe là:</a:t>
                </a:r>
                <a:endParaRPr lang="en-US"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smtClean="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𝑐𝑎𝑟𝑡</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Động năng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Vị trí cuối của thanh con lắc chiều lên hệ trục tọa độ:</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𝑙𝑠𝑖𝑛</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kern="100">
                  <a:latin typeface="Times New Roman" panose="02020603050405020304" pitchFamily="18" charset="0"/>
                  <a:ea typeface="DengXian" panose="020B0503020204020204" pitchFamily="2" charset="-122"/>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Vận tốc của con lắc trên hệ trục tọa độ là đạo hàm của vị trí:</a:t>
                </a:r>
                <a:endParaRPr lang="en-US" kern="100">
                  <a:latin typeface="Times New Roman" panose="02020603050405020304" pitchFamily="18" charset="0"/>
                  <a:ea typeface="DengXian" panose="020B0503020204020204" pitchFamily="2" charset="-122"/>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993922" y="2158557"/>
                <a:ext cx="6204155" cy="3574825"/>
              </a:xfrm>
              <a:prstGeom prst="rect">
                <a:avLst/>
              </a:prstGeom>
              <a:blipFill rotWithShape="1">
                <a:blip r:embed="rId1"/>
                <a:stretch>
                  <a:fillRect l="-9" t="-5" r="2" b="17"/>
                </a:stretch>
              </a:blipFill>
            </p:spPr>
            <p:txBody>
              <a:bodyPr/>
              <a:lstStyle/>
              <a:p>
                <a:r>
                  <a:rPr lang="en-US"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6" name="TextBox 5"/>
              <p:cNvSpPr txBox="1"/>
              <p:nvPr/>
            </p:nvSpPr>
            <p:spPr>
              <a:xfrm>
                <a:off x="1877961" y="2252653"/>
                <a:ext cx="8436077" cy="3386633"/>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Bình phương vận tốc trung bình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𝑥𝑘</m:t>
                                  </m:r>
                                </m:sub>
                              </m:sSub>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𝑦𝑘</m:t>
                                  </m:r>
                                </m:sub>
                              </m:sSub>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Suy ra động năng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Vậy động năng của hệ là:</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r>
                            <a:rPr lang="en-US" sz="1800" i="1" kern="100">
                              <a:effectLst/>
                              <a:latin typeface="Cambria Math" panose="02040503050406030204" pitchFamily="18" charset="0"/>
                              <a:ea typeface="Aptos" charset="0"/>
                              <a:cs typeface="Times New Roman" panose="02020603050405020304" pitchFamily="18" charset="0"/>
                            </a:rPr>
                            <m:t>𝑇</m:t>
                          </m:r>
                          <m:r>
                            <a:rPr lang="en-US" sz="1800" i="1" kern="100">
                              <a:effectLst/>
                              <a:latin typeface="Cambria Math" panose="02040503050406030204" pitchFamily="18" charset="0"/>
                              <a:ea typeface="Aptos" charset="0"/>
                              <a:cs typeface="Times New Roman" panose="02020603050405020304" pitchFamily="18" charset="0"/>
                            </a:rPr>
                            <m:t>=</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𝑐𝑎𝑟𝑡</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Aptos" charset="0"/>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lnSpc>
                    <a:spcPct val="150000"/>
                  </a:lnSpc>
                </a:pPr>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Thế năng của hệ chính là thế năng của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lnSpc>
                    <a:spcPct val="150000"/>
                  </a:lnSpc>
                </a:pPr>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𝑈</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𝑚𝑔𝐿𝑐𝑜𝑠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877961" y="2252653"/>
                <a:ext cx="8436077" cy="3386633"/>
              </a:xfrm>
              <a:prstGeom prst="rect">
                <a:avLst/>
              </a:prstGeom>
              <a:blipFill rotWithShape="1">
                <a:blip r:embed="rId1"/>
                <a:stretch>
                  <a:fillRect l="-3" t="-9" r="4" b="14"/>
                </a:stretch>
              </a:blipFill>
            </p:spPr>
            <p:txBody>
              <a:bodyPr/>
              <a:lstStyle/>
              <a:p>
                <a:r>
                  <a:rPr lang="en-US"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5" name="TextBox 4"/>
              <p:cNvSpPr txBox="1"/>
              <p:nvPr/>
            </p:nvSpPr>
            <p:spPr>
              <a:xfrm>
                <a:off x="1887793" y="1539783"/>
                <a:ext cx="8416413" cy="4794198"/>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Hàm Euler – Lagrange có dạng như sau:</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𝐿</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𝑈</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𝑚𝑔𝑙𝑐𝑜𝑠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2</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12</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Ta có:</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𝑑</m:t>
                                      </m:r>
                                    </m:num>
                                    <m:den>
                                      <m:r>
                                        <a:rPr lang="en-US" sz="1800" i="1" kern="100">
                                          <a:effectLst/>
                                          <a:latin typeface="Cambria Math" panose="02040503050406030204" pitchFamily="18" charset="0"/>
                                          <a:ea typeface="Aptos" charset="0"/>
                                          <a:cs typeface="Times New Roman" panose="02020603050405020304" pitchFamily="18" charset="0"/>
                                        </a:rPr>
                                        <m:t>𝑑𝑡</m:t>
                                      </m:r>
                                    </m:den>
                                  </m:f>
                                  <m:d>
                                    <m:dPr>
                                      <m:ctrlPr>
                                        <a:rPr lang="en-US" sz="1800" i="1" kern="100">
                                          <a:effectLst/>
                                          <a:latin typeface="Cambria Math" panose="02040503050406030204" pitchFamily="18" charset="0"/>
                                          <a:ea typeface="Aptos" charset="0"/>
                                          <a:cs typeface="Times New Roman" panose="02020603050405020304" pitchFamily="18" charset="0"/>
                                        </a:rPr>
                                      </m:ctrlPr>
                                    </m:dPr>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den>
                                      </m:f>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𝑥</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0</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den>
                                  </m:f>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𝑑</m:t>
                                      </m:r>
                                    </m:num>
                                    <m:den>
                                      <m:r>
                                        <a:rPr lang="en-US" sz="1800" i="1" kern="100">
                                          <a:effectLst/>
                                          <a:latin typeface="Cambria Math" panose="02040503050406030204" pitchFamily="18" charset="0"/>
                                          <a:ea typeface="Aptos" charset="0"/>
                                          <a:cs typeface="Times New Roman" panose="02020603050405020304" pitchFamily="18" charset="0"/>
                                        </a:rPr>
                                        <m:t>𝑑𝑡</m:t>
                                      </m:r>
                                    </m:den>
                                  </m:f>
                                  <m:d>
                                    <m:dPr>
                                      <m:ctrlPr>
                                        <a:rPr lang="en-US" sz="1800" i="1" kern="100">
                                          <a:effectLst/>
                                          <a:latin typeface="Cambria Math" panose="02040503050406030204" pitchFamily="18" charset="0"/>
                                          <a:ea typeface="Aptos" charset="0"/>
                                          <a:cs typeface="Times New Roman" panose="02020603050405020304" pitchFamily="18" charset="0"/>
                                        </a:rPr>
                                      </m:ctrlPr>
                                    </m:dPr>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den>
                                      </m:f>
                                    </m:e>
                                  </m:d>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d>
                                    <m:dPr>
                                      <m:begChr m:val="["/>
                                      <m:endChr m:val="]"/>
                                      <m:ctrlPr>
                                        <a:rPr lang="en-US" sz="1800" i="1" kern="100">
                                          <a:effectLst/>
                                          <a:latin typeface="Cambria Math" panose="02040503050406030204" pitchFamily="18" charset="0"/>
                                          <a:ea typeface="Aptos" charset="0"/>
                                          <a:cs typeface="Times New Roman" panose="02020603050405020304" pitchFamily="18" charset="0"/>
                                        </a:rPr>
                                      </m:ctrlPr>
                                    </m:d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d>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𝜕𝜃</m:t>
                                      </m:r>
                                    </m:den>
                                  </m:f>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                                   </m:t>
                                  </m:r>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13</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87793" y="1539783"/>
                <a:ext cx="8416413" cy="4794198"/>
              </a:xfrm>
              <a:prstGeom prst="rect">
                <a:avLst/>
              </a:prstGeom>
              <a:blipFill rotWithShape="1">
                <a:blip r:embed="rId1"/>
                <a:stretch>
                  <a:fillRect l="-7" t="-11" r="1" b="10"/>
                </a:stretch>
              </a:blipFill>
            </p:spPr>
            <p:txBody>
              <a:bodyPr/>
              <a:lstStyle/>
              <a:p>
                <a:r>
                  <a:rPr lang="en-US"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6" name="TextBox 5"/>
              <p:cNvSpPr txBox="1"/>
              <p:nvPr/>
            </p:nvSpPr>
            <p:spPr>
              <a:xfrm>
                <a:off x="1907457" y="2508337"/>
                <a:ext cx="9930581" cy="2693110"/>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Thay vào hệ phương tr</a:t>
                </a:r>
                <a:r>
                  <a:rPr lang="en-US" kern="100">
                    <a:latin typeface="Times New Roman" panose="02020603050405020304" pitchFamily="18" charset="0"/>
                    <a:ea typeface="DengXian" panose="020B0503020204020204" pitchFamily="2" charset="-122"/>
                    <a:cs typeface="Times New Roman" panose="02020603050405020304" pitchFamily="18" charset="0"/>
                  </a:rPr>
                  <a:t>ình</a:t>
                </a:r>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Euler – Lagrange ta được hệ xe con lắc ngược như sau:</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𝐹</m:t>
                                  </m:r>
                                </m:e>
                                <m:e>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0</m:t>
                                  </m:r>
                                  <m:r>
                                    <a:rPr lang="en-US" sz="1800" i="1" kern="100">
                                      <a:effectLst/>
                                      <a:latin typeface="Cambria Math" panose="02040503050406030204" pitchFamily="18" charset="0"/>
                                      <a:ea typeface="Aptos" charset="0"/>
                                      <a:cs typeface="Times New Roman" panose="02020603050405020304" pitchFamily="18" charset="0"/>
                                    </a:rPr>
                                    <m:t>           </m:t>
                                  </m:r>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14</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Aptos" charset="0"/>
                    <a:cs typeface="Times New Roman" panose="02020603050405020304" pitchFamily="18" charset="0"/>
                  </a:rPr>
                  <a:t>Lần lượt rút </a:t>
                </a:r>
                <a14:m>
                  <m:oMath xmlns:m="http://schemas.openxmlformats.org/officeDocument/2006/math">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oMath>
                </a14:m>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và </a:t>
                </a:r>
                <a14:m>
                  <m:oMath xmlns:m="http://schemas.openxmlformats.org/officeDocument/2006/math">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oMath>
                </a14:m>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ra, ta được: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d>
                            <m:dPr>
                              <m:begChr m:val="{"/>
                              <m:endChr m:val=""/>
                              <m:ctrlPr>
                                <a:rPr lang="en-US" sz="1800" i="1" kern="100">
                                  <a:effectLst/>
                                  <a:latin typeface="Cambria Math" panose="02040503050406030204" pitchFamily="18" charset="0"/>
                                  <a:ea typeface="Aptos" charset="0"/>
                                  <a:cs typeface="Times New Roman" panose="02020603050405020304" pitchFamily="18" charset="0"/>
                                </a:rPr>
                              </m:ctrlPr>
                            </m:dPr>
                            <m:e>
                              <m:eqArr>
                                <m:eqArrPr>
                                  <m:ctrlPr>
                                    <a:rPr lang="en-US" sz="1800" i="1" kern="100">
                                      <a:effectLst/>
                                      <a:latin typeface="Cambria Math" panose="02040503050406030204" pitchFamily="18" charset="0"/>
                                      <a:ea typeface="Aptos" charset="0"/>
                                      <a:cs typeface="Times New Roman" panose="02020603050405020304" pitchFamily="18" charset="0"/>
                                    </a:rPr>
                                  </m:ctrlPr>
                                </m:eqArr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𝐹</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num>
                                    <m:den>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m:rPr>
                                              <m:sty m:val="p"/>
                                            </m:rPr>
                                            <a:rPr lang="en-US" sz="1800" kern="100">
                                              <a:effectLst/>
                                              <a:latin typeface="Cambria Math" panose="02040503050406030204" pitchFamily="18" charset="0"/>
                                              <a:ea typeface="Aptos" charset="0"/>
                                              <a:cs typeface="Times New Roman" panose="02020603050405020304" pitchFamily="18" charset="0"/>
                                            </a:rPr>
                                            <m:t>cos</m:t>
                                          </m:r>
                                        </m:e>
                                        <m:sup>
                                          <m:r>
                                            <a:rPr lang="en-US" sz="1800" kern="100">
                                              <a:effectLst/>
                                              <a:latin typeface="Cambria Math" panose="02040503050406030204" pitchFamily="18" charset="0"/>
                                              <a:ea typeface="Aptos" charset="0"/>
                                              <a:cs typeface="Times New Roman" panose="02020603050405020304" pitchFamily="18" charset="0"/>
                                            </a:rPr>
                                            <m:t>2</m:t>
                                          </m:r>
                                        </m:sup>
                                      </m:sSup>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den>
                                  </m:f>
                                  <m:r>
                                    <a:rPr lang="en-US" sz="1800" i="1" kern="100">
                                      <a:effectLst/>
                                      <a:latin typeface="Cambria Math" panose="02040503050406030204" pitchFamily="18" charset="0"/>
                                      <a:ea typeface="Aptos" charset="0"/>
                                      <a:cs typeface="Times New Roman" panose="02020603050405020304" pitchFamily="18" charset="0"/>
                                    </a:rPr>
                                    <m:t>                           </m:t>
                                  </m:r>
                                </m:e>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𝐹</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e>
                                      </m:d>
                                      <m:r>
                                        <a:rPr lang="en-US" sz="1800" i="1" kern="100">
                                          <a:effectLst/>
                                          <a:latin typeface="Cambria Math" panose="02040503050406030204" pitchFamily="18" charset="0"/>
                                          <a:ea typeface="Aptos" charset="0"/>
                                          <a:cs typeface="Times New Roman" panose="02020603050405020304" pitchFamily="18" charset="0"/>
                                        </a:rPr>
                                        <m:t>𝑔</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num>
                                    <m:den>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m:rPr>
                                              <m:sty m:val="p"/>
                                            </m:rPr>
                                            <a:rPr lang="en-US" sz="1800" kern="100">
                                              <a:effectLst/>
                                              <a:latin typeface="Cambria Math" panose="02040503050406030204" pitchFamily="18" charset="0"/>
                                              <a:ea typeface="Aptos" charset="0"/>
                                              <a:cs typeface="Times New Roman" panose="02020603050405020304" pitchFamily="18" charset="0"/>
                                            </a:rPr>
                                            <m:t>cos</m:t>
                                          </m:r>
                                        </m:e>
                                        <m:sup>
                                          <m:r>
                                            <a:rPr lang="en-US" sz="1800" kern="100">
                                              <a:effectLst/>
                                              <a:latin typeface="Cambria Math" panose="02040503050406030204" pitchFamily="18" charset="0"/>
                                              <a:ea typeface="Aptos" charset="0"/>
                                              <a:cs typeface="Times New Roman" panose="02020603050405020304" pitchFamily="18" charset="0"/>
                                            </a:rPr>
                                            <m:t>2</m:t>
                                          </m:r>
                                        </m:sup>
                                      </m:sSup>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e>
                                      </m:d>
                                      <m:r>
                                        <a:rPr lang="en-US" sz="1800" i="1" kern="100">
                                          <a:effectLst/>
                                          <a:latin typeface="Cambria Math" panose="02040503050406030204" pitchFamily="18" charset="0"/>
                                          <a:ea typeface="Aptos" charset="0"/>
                                          <a:cs typeface="Times New Roman" panose="02020603050405020304" pitchFamily="18" charset="0"/>
                                        </a:rPr>
                                        <m:t>𝑙</m:t>
                                      </m:r>
                                    </m:den>
                                  </m:f>
                                </m:e>
                              </m:eqArr>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2</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15</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907457" y="2508337"/>
                <a:ext cx="9930581" cy="2693110"/>
              </a:xfrm>
              <a:prstGeom prst="rect">
                <a:avLst/>
              </a:prstGeom>
              <a:blipFill rotWithShape="1">
                <a:blip r:embed="rId1"/>
                <a:stretch>
                  <a:fillRect l="-6" t="-3" r="4" b="6"/>
                </a:stretch>
              </a:blipFill>
            </p:spPr>
            <p:txBody>
              <a:bodyPr/>
              <a:lstStyle/>
              <a:p>
                <a:r>
                  <a:rPr lang="en-US"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6" name="Picture 5" descr="A diagram of a circuit&#10;&#10;Description automatically generated"/>
          <p:cNvPicPr>
            <a:picLocks noChangeAspect="1"/>
          </p:cNvPicPr>
          <p:nvPr/>
        </p:nvPicPr>
        <p:blipFill>
          <a:blip r:embed="rId1"/>
          <a:stretch>
            <a:fillRect/>
          </a:stretch>
        </p:blipFill>
        <p:spPr>
          <a:xfrm>
            <a:off x="3027045" y="2243772"/>
            <a:ext cx="6137910" cy="2370455"/>
          </a:xfrm>
          <a:prstGeom prst="rect">
            <a:avLst/>
          </a:prstGeom>
        </p:spPr>
      </p:pic>
      <p:sp>
        <p:nvSpPr>
          <p:cNvPr id="9" name="TextBox 8"/>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Mô phỏng Simulink mô hình xe con lắc ngược để lấy dữ liệu</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Với:</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endParaRPr lang="en-US">
                  <a:latin typeface="Times New Roman" panose="02020603050405020304" pitchFamily="18" charset="0"/>
                  <a:ea typeface="Tahoma" panose="020B060403050404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endParaRPr lang="en-US"/>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rotWithShape="1">
                <a:blip r:embed="rId1"/>
                <a:stretch>
                  <a:fillRect l="-118" t="-230" r="-110" b="-22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
        <p:nvSpPr>
          <p:cNvPr id="2" name="Text Box 1"/>
          <p:cNvSpPr txBox="1"/>
          <p:nvPr/>
        </p:nvSpPr>
        <p:spPr>
          <a:xfrm>
            <a:off x="5942965" y="646430"/>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7" name="Picture 6" descr="A diagram of a computer&#10;&#10;Description automatically generated"/>
          <p:cNvPicPr>
            <a:picLocks noChangeAspect="1"/>
          </p:cNvPicPr>
          <p:nvPr/>
        </p:nvPicPr>
        <p:blipFill>
          <a:blip r:embed="rId1"/>
          <a:stretch>
            <a:fillRect/>
          </a:stretch>
        </p:blipFill>
        <p:spPr>
          <a:xfrm>
            <a:off x="3027045" y="1698833"/>
            <a:ext cx="6137910" cy="4615815"/>
          </a:xfrm>
          <a:prstGeom prst="rect">
            <a:avLst/>
          </a:prstGeom>
        </p:spPr>
      </p:pic>
      <p:sp>
        <p:nvSpPr>
          <p:cNvPr id="8" name="TextBox 7"/>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Khối Xe_con_lac_nguoc</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TextBox 7"/>
          <p:cNvSpPr txBox="1"/>
          <p:nvPr/>
        </p:nvSpPr>
        <p:spPr>
          <a:xfrm>
            <a:off x="1248695" y="1443881"/>
            <a:ext cx="2939845"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Tín hiệu cấp vào mô hình</a:t>
            </a:r>
            <a:endParaRPr lang="en-US"/>
          </a:p>
        </p:txBody>
      </p:sp>
      <p:pic>
        <p:nvPicPr>
          <p:cNvPr id="3" name="Picture 2" descr="A screenshot of a computer program&#10;&#10;Description automatically generated"/>
          <p:cNvPicPr>
            <a:picLocks noChangeAspect="1"/>
          </p:cNvPicPr>
          <p:nvPr/>
        </p:nvPicPr>
        <p:blipFill>
          <a:blip r:embed="rId1"/>
          <a:stretch>
            <a:fillRect/>
          </a:stretch>
        </p:blipFill>
        <p:spPr>
          <a:xfrm>
            <a:off x="1248695" y="1986270"/>
            <a:ext cx="3990665" cy="3856859"/>
          </a:xfrm>
          <a:prstGeom prst="rect">
            <a:avLst/>
          </a:prstGeom>
        </p:spPr>
      </p:pic>
      <p:pic>
        <p:nvPicPr>
          <p:cNvPr id="4" name="Picture 3" descr="A number of numbers and letters&#10;&#10;Description automatically generated with medium confidence"/>
          <p:cNvPicPr>
            <a:picLocks noChangeAspect="1"/>
          </p:cNvPicPr>
          <p:nvPr/>
        </p:nvPicPr>
        <p:blipFill>
          <a:blip r:embed="rId2"/>
          <a:stretch>
            <a:fillRect/>
          </a:stretch>
        </p:blipFill>
        <p:spPr>
          <a:xfrm>
            <a:off x="7906055" y="2065243"/>
            <a:ext cx="781050" cy="647700"/>
          </a:xfrm>
          <a:prstGeom prst="rect">
            <a:avLst/>
          </a:prstGeom>
        </p:spPr>
      </p:pic>
      <p:sp>
        <p:nvSpPr>
          <p:cNvPr id="6" name="TextBox 5"/>
          <p:cNvSpPr txBox="1"/>
          <p:nvPr/>
        </p:nvSpPr>
        <p:spPr>
          <a:xfrm>
            <a:off x="6753991" y="1443881"/>
            <a:ext cx="3085178"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Thông số giả sử để lấy dữ liệu</a:t>
            </a:r>
            <a:endParaRPr lang="en-US"/>
          </a:p>
        </p:txBody>
      </p:sp>
      <p:sp>
        <p:nvSpPr>
          <p:cNvPr id="10" name="TextBox 9"/>
          <p:cNvSpPr txBox="1"/>
          <p:nvPr/>
        </p:nvSpPr>
        <p:spPr>
          <a:xfrm>
            <a:off x="5935379" y="3683393"/>
            <a:ext cx="5101868" cy="923330"/>
          </a:xfrm>
          <a:prstGeom prst="rect">
            <a:avLst/>
          </a:prstGeom>
          <a:noFill/>
        </p:spPr>
        <p:txBody>
          <a:bodyPr wrap="square">
            <a:spAutoFit/>
          </a:bodyPr>
          <a:lstStyle/>
          <a:p>
            <a:pPr indent="457200" algn="just"/>
            <a:r>
              <a:rPr lang="en-US" sz="1800" kern="100">
                <a:effectLst/>
                <a:latin typeface="Times New Roman" panose="02020603050405020304" pitchFamily="18" charset="0"/>
                <a:ea typeface="Aptos" charset="0"/>
                <a:cs typeface="Times New Roman" panose="02020603050405020304" pitchFamily="18" charset="0"/>
              </a:rPr>
              <a:t>Để tiện cho việc tìm mô hình toán sử dụng tool Indentification của Matlab, ta dùng lệnh sau để chuyền dữ liệu vào cùng một struct:</a:t>
            </a:r>
            <a:endParaRPr lang="en-US" sz="1800" kern="100">
              <a:effectLst/>
              <a:latin typeface="Times New Roman" panose="02020603050405020304" pitchFamily="18" charset="0"/>
              <a:ea typeface="Aptos"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6871826" y="4921231"/>
            <a:ext cx="3228975" cy="4667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6"/>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Dữ liệu thu được:</a:t>
            </a:r>
            <a:endParaRPr lang="en-US"/>
          </a:p>
        </p:txBody>
      </p:sp>
      <p:pic>
        <p:nvPicPr>
          <p:cNvPr id="9" name="Picture 8" descr="A screenshot of a computer program&#10;&#10;Description automatically generated"/>
          <p:cNvPicPr>
            <a:picLocks noChangeAspect="1"/>
          </p:cNvPicPr>
          <p:nvPr/>
        </p:nvPicPr>
        <p:blipFill>
          <a:blip r:embed="rId1"/>
          <a:stretch>
            <a:fillRect/>
          </a:stretch>
        </p:blipFill>
        <p:spPr>
          <a:xfrm>
            <a:off x="3652520" y="2409825"/>
            <a:ext cx="4886960" cy="20383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4" name="Oval 3"/>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endParaRPr lang="en-US" sz="3600" b="1">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endParaRPr lang="en-US" sz="1500">
                  <a:latin typeface="Tahoma" panose="020B0604030504040204" pitchFamily="34" charset="0"/>
                  <a:ea typeface="Tahoma" panose="020B0604030504040204" pitchFamily="34" charset="0"/>
                  <a:cs typeface="Tahoma" panose="020B0604030504040204" pitchFamily="34"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rotWithShape="1">
                <a:blip r:embed="rId1"/>
                <a:stretch>
                  <a:fillRect l="-121" t="-266" r="-113" b="-240"/>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rotWithShape="1">
                <a:blip r:embed="rId1"/>
                <a:stretch>
                  <a:fillRect l="-129" t="-311" r="-121" b="-296"/>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rotWithShape="1">
                <a:blip r:embed="rId1"/>
                <a:stretch>
                  <a:fillRect l="-103" t="-580" r="-96" b="-54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endParaRPr lang="en-US">
                  <a:latin typeface="Times New Roman" panose="02020603050405020304" pitchFamily="18" charset="0"/>
                  <a:cs typeface="Times New Roman" panose="02020603050405020304" pitchFamily="18" charset="0"/>
                </a:endParaRPr>
              </a:p>
              <a:p>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rotWithShape="1">
                <a:blip r:embed="rId1"/>
                <a:stretch>
                  <a:fillRect l="-108" t="-689" r="-100" b="-634"/>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1666245" y="3592247"/>
                <a:ext cx="3958391" cy="183595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p:sp>
            <p:nvSpPr>
              <p:cNvPr id="4" name="TextBox 3"/>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rotWithShape="1">
                <a:blip r:embed="rId2"/>
                <a:stretch>
                  <a:fillRect t="-3" r="-2347" b="1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rotWithShape="1">
                <a:blip r:embed="rId3"/>
                <a:stretch>
                  <a:fillRect t="-78" r="10" b="92"/>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5" name="TextBox 4"/>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endParaRPr lang="en-US" sz="1700">
                  <a:effectLst/>
                  <a:latin typeface="Times New Roman" panose="02020603050405020304" pitchFamily="18" charset="0"/>
                  <a:ea typeface="Times New Roman" panose="02020603050405020304" pitchFamily="18" charset="0"/>
                </a:endParaRP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p:sp>
            <p:nvSpPr>
              <p:cNvPr id="5" name="TextBox 4"/>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rotWithShape="1">
                <a:blip r:embed="rId1"/>
                <a:stretch>
                  <a:fillRect l="-4" t="-16" r="3" b="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223859" y="3193025"/>
                <a:ext cx="6727855"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6"/>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9" name="TextBox 8"/>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rotWithShape="1">
                <a:blip r:embed="rId2"/>
                <a:stretch>
                  <a:fillRect l="-3" t="-9" r="4"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859596" y="3193025"/>
                <a:ext cx="3128211"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2"/>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11" name="TextBox 10"/>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rotWithShape="1">
                <a:blip r:embed="rId3"/>
                <a:stretch>
                  <a:fillRect l="-6" t="-9" r="13" b="3"/>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11488</Words>
  <Application>WPS Presentation</Application>
  <PresentationFormat>Widescreen</PresentationFormat>
  <Paragraphs>531</Paragraphs>
  <Slides>43</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6</vt:i4>
      </vt:variant>
      <vt:variant>
        <vt:lpstr>幻灯片标题</vt:lpstr>
      </vt:variant>
      <vt:variant>
        <vt:i4>43</vt:i4>
      </vt:variant>
    </vt:vector>
  </HeadingPairs>
  <TitlesOfParts>
    <vt:vector size="66" baseType="lpstr">
      <vt:lpstr>Arial</vt:lpstr>
      <vt:lpstr>SimSun</vt:lpstr>
      <vt:lpstr>Wingdings</vt:lpstr>
      <vt:lpstr>Verdana</vt:lpstr>
      <vt:lpstr>Times New Roman</vt:lpstr>
      <vt:lpstr>Cambria Math</vt:lpstr>
      <vt:lpstr>Tahoma</vt:lpstr>
      <vt:lpstr>Aptos</vt:lpstr>
      <vt:lpstr>SWAstro</vt:lpstr>
      <vt:lpstr>Microsoft YaHei</vt:lpstr>
      <vt:lpstr>Arial Unicode MS</vt:lpstr>
      <vt:lpstr>Aptos Display</vt:lpstr>
      <vt:lpstr>DengXian</vt:lpstr>
      <vt:lpstr>Calibri</vt:lpstr>
      <vt:lpstr>MS Mincho</vt:lpstr>
      <vt:lpstr>Wingdings</vt:lpstr>
      <vt:lpstr>Office Theme</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Vu Tien Phat</cp:lastModifiedBy>
  <cp:revision>40</cp:revision>
  <dcterms:created xsi:type="dcterms:W3CDTF">2024-05-23T11:58:00Z</dcterms:created>
  <dcterms:modified xsi:type="dcterms:W3CDTF">2024-06-21T16:49:45Z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54F48A0C50BA49698F0C6DA227E9C5C8_12</vt:lpwstr>
  </property>
  <property fmtid="{D5CDD505-2E9C-101B-9397-08002B2CF9AE}" pid="3" name="KSOProductBuildVer">
    <vt:lpwstr>1033-12.2.0.17119</vt:lpwstr>
  </property>
</Properties>
</file>