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2"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D7D35-1167-45C2-B2F3-C24CDAA7314C}" v="31" dt="2024-05-24T10:06:29.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t>‹#›</a:t>
            </a:fld>
            <a:endParaRPr lang="en-US"/>
          </a:p>
        </p:txBody>
      </p:sp>
    </p:spTree>
    <p:extLst>
      <p:ext uri="{BB962C8B-B14F-4D97-AF65-F5344CB8AC3E}">
        <p14:creationId xmlns:p14="http://schemas.microsoft.com/office/powerpoint/2010/main" val="134393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E4BEF0-BAE2-05ED-4824-ABD492EAE0F4}"/>
              </a:ext>
            </a:extLst>
          </p:cNvPr>
          <p:cNvSpPr>
            <a:spLocks noGrp="1"/>
          </p:cNvSpPr>
          <p:nvPr>
            <p:ph type="dt" sz="half" idx="10"/>
          </p:nvPr>
        </p:nvSpPr>
        <p:spPr/>
        <p:txBody>
          <a:bodyPr/>
          <a:lstStyle/>
          <a:p>
            <a:fld id="{323ABDF7-7DB0-4769-89C4-F09FC08B6B0E}" type="datetime1">
              <a:rPr lang="en-US" smtClean="0"/>
              <a:t>5/30/2024</a:t>
            </a:fld>
            <a:endParaRPr lang="en-US"/>
          </a:p>
        </p:txBody>
      </p:sp>
      <p:sp>
        <p:nvSpPr>
          <p:cNvPr id="5" name="Footer Placeholder 4">
            <a:extLst>
              <a:ext uri="{FF2B5EF4-FFF2-40B4-BE49-F238E27FC236}">
                <a16:creationId xmlns:a16="http://schemas.microsoft.com/office/drawing/2014/main" id="{D26FE2CB-DC75-E072-CE32-6E8A2EFAC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4DC9D-B341-BF1E-0A69-32DE972A65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1026" name="Picture 2" descr="Khoa Điện Điện Tử - Đại học Sư Phạm Kỹ Thuật Tp.HCM">
            <a:extLst>
              <a:ext uri="{FF2B5EF4-FFF2-40B4-BE49-F238E27FC236}">
                <a16:creationId xmlns:a16="http://schemas.microsoft.com/office/drawing/2014/main" id="{E778FCFA-8AFD-0052-7B3B-80ED645586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0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30FA-E0E7-5817-A2B8-8940E02C7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0FC93E-2CD6-EA0A-BE54-9B57D05C7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C0AA2-1BD2-3FC2-2205-6AE51152EDFF}"/>
              </a:ext>
            </a:extLst>
          </p:cNvPr>
          <p:cNvSpPr>
            <a:spLocks noGrp="1"/>
          </p:cNvSpPr>
          <p:nvPr>
            <p:ph type="dt" sz="half" idx="10"/>
          </p:nvPr>
        </p:nvSpPr>
        <p:spPr/>
        <p:txBody>
          <a:bodyPr/>
          <a:lstStyle/>
          <a:p>
            <a:fld id="{93BFDF3A-4313-44B8-B61D-8910A93439BA}" type="datetime1">
              <a:rPr lang="en-US" smtClean="0"/>
              <a:t>5/30/2024</a:t>
            </a:fld>
            <a:endParaRPr lang="en-US"/>
          </a:p>
        </p:txBody>
      </p:sp>
      <p:sp>
        <p:nvSpPr>
          <p:cNvPr id="5" name="Footer Placeholder 4">
            <a:extLst>
              <a:ext uri="{FF2B5EF4-FFF2-40B4-BE49-F238E27FC236}">
                <a16:creationId xmlns:a16="http://schemas.microsoft.com/office/drawing/2014/main" id="{C1535D02-E1F3-E834-1A9C-F356C67C7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779BC-2E65-7E58-0BEE-4C0CA44B9FC9}"/>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61256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DEE90-88A8-3226-1CF1-BF2EE329F4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5E9846-5CFD-8D12-A7DF-DF283312B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383EC-C811-F89A-0393-2388771AA8C3}"/>
              </a:ext>
            </a:extLst>
          </p:cNvPr>
          <p:cNvSpPr>
            <a:spLocks noGrp="1"/>
          </p:cNvSpPr>
          <p:nvPr>
            <p:ph type="dt" sz="half" idx="10"/>
          </p:nvPr>
        </p:nvSpPr>
        <p:spPr/>
        <p:txBody>
          <a:bodyPr/>
          <a:lstStyle/>
          <a:p>
            <a:fld id="{8F7F5824-B114-4AAA-80C0-8E8A29572DDD}" type="datetime1">
              <a:rPr lang="en-US" smtClean="0"/>
              <a:t>5/30/2024</a:t>
            </a:fld>
            <a:endParaRPr lang="en-US"/>
          </a:p>
        </p:txBody>
      </p:sp>
      <p:sp>
        <p:nvSpPr>
          <p:cNvPr id="5" name="Footer Placeholder 4">
            <a:extLst>
              <a:ext uri="{FF2B5EF4-FFF2-40B4-BE49-F238E27FC236}">
                <a16:creationId xmlns:a16="http://schemas.microsoft.com/office/drawing/2014/main" id="{A171DE01-2197-4407-E889-9239A94D8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89046-6C00-B40D-0FBC-A5446D990B6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4006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12D4C3-B38B-FC96-707E-65DCBB540469}"/>
              </a:ext>
            </a:extLst>
          </p:cNvPr>
          <p:cNvSpPr>
            <a:spLocks noGrp="1"/>
          </p:cNvSpPr>
          <p:nvPr>
            <p:ph type="dt" sz="half" idx="10"/>
          </p:nvPr>
        </p:nvSpPr>
        <p:spPr/>
        <p:txBody>
          <a:bodyPr/>
          <a:lstStyle/>
          <a:p>
            <a:fld id="{E6C91C4F-996B-46B9-8E55-CEF66E52221F}" type="datetime1">
              <a:rPr lang="en-US" smtClean="0"/>
              <a:t>5/30/2024</a:t>
            </a:fld>
            <a:endParaRPr lang="en-US"/>
          </a:p>
        </p:txBody>
      </p:sp>
      <p:sp>
        <p:nvSpPr>
          <p:cNvPr id="5" name="Footer Placeholder 4">
            <a:extLst>
              <a:ext uri="{FF2B5EF4-FFF2-40B4-BE49-F238E27FC236}">
                <a16:creationId xmlns:a16="http://schemas.microsoft.com/office/drawing/2014/main" id="{4049E9BA-2F0E-A28C-AAD8-F88914E90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D731C-46DF-DFC4-39D3-64827537E1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7" name="Picture 2" descr="Khoa Điện Điện Tử - Đại học Sư Phạm Kỹ Thuật Tp.HCM">
            <a:extLst>
              <a:ext uri="{FF2B5EF4-FFF2-40B4-BE49-F238E27FC236}">
                <a16:creationId xmlns:a16="http://schemas.microsoft.com/office/drawing/2014/main" id="{3C12AF51-C930-D22D-EA44-6960906CBF2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2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B5CD-5CE9-2DD1-9DBB-FAB4683C88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179EDD-9DD4-B7AD-C713-F2E23591FD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5/30/2024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9560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B7DB-17B0-E41F-6E11-124DF61C4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28222-B027-9A99-020C-39FB9C51B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63D539-FB71-4D8A-3D90-4CC45F118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708CBD-E98A-E377-A697-EA94040CFFCE}"/>
              </a:ext>
            </a:extLst>
          </p:cNvPr>
          <p:cNvSpPr>
            <a:spLocks noGrp="1"/>
          </p:cNvSpPr>
          <p:nvPr>
            <p:ph type="dt" sz="half" idx="10"/>
          </p:nvPr>
        </p:nvSpPr>
        <p:spPr/>
        <p:txBody>
          <a:bodyPr/>
          <a:lstStyle/>
          <a:p>
            <a:fld id="{3A1FC05C-F1EC-4048-B247-A0A79CFE4C7C}" type="datetime1">
              <a:rPr lang="en-US" smtClean="0"/>
              <a:t>5/30/2024</a:t>
            </a:fld>
            <a:endParaRPr lang="en-US"/>
          </a:p>
        </p:txBody>
      </p:sp>
      <p:sp>
        <p:nvSpPr>
          <p:cNvPr id="6" name="Footer Placeholder 5">
            <a:extLst>
              <a:ext uri="{FF2B5EF4-FFF2-40B4-BE49-F238E27FC236}">
                <a16:creationId xmlns:a16="http://schemas.microsoft.com/office/drawing/2014/main" id="{5A160411-DCF9-10C6-30B7-EF76AD75A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8A442-3D9A-4082-C28F-410B2E3123E3}"/>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4865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6B83-3EEC-ABCE-3C3C-FEC531391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B64B2-4E4C-55CC-B320-1683D272A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81120-4649-B605-2BEC-0A218398C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E0957-D6DC-7DF4-2CF9-A0C1F76AC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DDBB5-E6C1-ABF2-E81F-D70FDC2B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8C7AD-0653-BD9A-2A3D-6F00250EA0DE}"/>
              </a:ext>
            </a:extLst>
          </p:cNvPr>
          <p:cNvSpPr>
            <a:spLocks noGrp="1"/>
          </p:cNvSpPr>
          <p:nvPr>
            <p:ph type="dt" sz="half" idx="10"/>
          </p:nvPr>
        </p:nvSpPr>
        <p:spPr/>
        <p:txBody>
          <a:bodyPr/>
          <a:lstStyle/>
          <a:p>
            <a:fld id="{CA878DD7-6F8A-4C74-BD1D-63BCFCB46479}" type="datetime1">
              <a:rPr lang="en-US" smtClean="0"/>
              <a:t>5/30/2024</a:t>
            </a:fld>
            <a:endParaRPr lang="en-US"/>
          </a:p>
        </p:txBody>
      </p:sp>
      <p:sp>
        <p:nvSpPr>
          <p:cNvPr id="8" name="Footer Placeholder 7">
            <a:extLst>
              <a:ext uri="{FF2B5EF4-FFF2-40B4-BE49-F238E27FC236}">
                <a16:creationId xmlns:a16="http://schemas.microsoft.com/office/drawing/2014/main" id="{E8B16BF0-4D33-74C8-0E14-D9B8C7BCE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8389D-2266-A5C9-AB2D-FEFA08F1DD42}"/>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403564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89F2-BAA4-DE99-EEDB-633BB1280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B76CF5-51B9-909B-BEA3-562E4F6A2F46}"/>
              </a:ext>
            </a:extLst>
          </p:cNvPr>
          <p:cNvSpPr>
            <a:spLocks noGrp="1"/>
          </p:cNvSpPr>
          <p:nvPr>
            <p:ph type="dt" sz="half" idx="10"/>
          </p:nvPr>
        </p:nvSpPr>
        <p:spPr/>
        <p:txBody>
          <a:bodyPr/>
          <a:lstStyle/>
          <a:p>
            <a:fld id="{8C50C156-F5AA-42B7-825C-8B16F68051A3}" type="datetime1">
              <a:rPr lang="en-US" smtClean="0"/>
              <a:t>5/30/2024</a:t>
            </a:fld>
            <a:endParaRPr lang="en-US"/>
          </a:p>
        </p:txBody>
      </p:sp>
      <p:sp>
        <p:nvSpPr>
          <p:cNvPr id="4" name="Footer Placeholder 3">
            <a:extLst>
              <a:ext uri="{FF2B5EF4-FFF2-40B4-BE49-F238E27FC236}">
                <a16:creationId xmlns:a16="http://schemas.microsoft.com/office/drawing/2014/main" id="{5AAA8EC5-80B9-8CFF-6158-8A4B894267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217537-4D88-B262-39F2-816E9C6A1DF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207813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41126-B582-B5FF-6CEB-D74BE56BD273}"/>
              </a:ext>
            </a:extLst>
          </p:cNvPr>
          <p:cNvSpPr>
            <a:spLocks noGrp="1"/>
          </p:cNvSpPr>
          <p:nvPr>
            <p:ph type="dt" sz="half" idx="10"/>
          </p:nvPr>
        </p:nvSpPr>
        <p:spPr/>
        <p:txBody>
          <a:bodyPr/>
          <a:lstStyle/>
          <a:p>
            <a:fld id="{6BAF4D31-0B32-409A-9525-59843284D258}" type="datetime1">
              <a:rPr lang="en-US" smtClean="0"/>
              <a:t>5/30/2024</a:t>
            </a:fld>
            <a:endParaRPr lang="en-US"/>
          </a:p>
        </p:txBody>
      </p:sp>
      <p:sp>
        <p:nvSpPr>
          <p:cNvPr id="3" name="Footer Placeholder 2">
            <a:extLst>
              <a:ext uri="{FF2B5EF4-FFF2-40B4-BE49-F238E27FC236}">
                <a16:creationId xmlns:a16="http://schemas.microsoft.com/office/drawing/2014/main" id="{0B1529A7-02D0-25C2-78F6-72537EEF2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58AED9-3AC5-EAA6-4E29-DBDBAC2A1114}"/>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31173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0679-8027-45B9-722C-4D60E4812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6635D9-5ECE-D156-C272-5C0924507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AA1E46-173A-C3A0-268D-C3816768E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A2A5F-AF99-9769-81D5-BEE42EA03E08}"/>
              </a:ext>
            </a:extLst>
          </p:cNvPr>
          <p:cNvSpPr>
            <a:spLocks noGrp="1"/>
          </p:cNvSpPr>
          <p:nvPr>
            <p:ph type="dt" sz="half" idx="10"/>
          </p:nvPr>
        </p:nvSpPr>
        <p:spPr/>
        <p:txBody>
          <a:bodyPr/>
          <a:lstStyle/>
          <a:p>
            <a:fld id="{3F1AB10F-BD31-43D6-BAFE-3D21930F1EB1}" type="datetime1">
              <a:rPr lang="en-US" smtClean="0"/>
              <a:t>5/30/2024</a:t>
            </a:fld>
            <a:endParaRPr lang="en-US"/>
          </a:p>
        </p:txBody>
      </p:sp>
      <p:sp>
        <p:nvSpPr>
          <p:cNvPr id="6" name="Footer Placeholder 5">
            <a:extLst>
              <a:ext uri="{FF2B5EF4-FFF2-40B4-BE49-F238E27FC236}">
                <a16:creationId xmlns:a16="http://schemas.microsoft.com/office/drawing/2014/main" id="{0D972036-F37A-4077-C4B5-496B48DDE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135BD-B047-3462-6868-B4886C81E34F}"/>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2078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022-09C0-7B2C-50F3-DA2E21E28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68C669-1B9F-8DA9-7E0B-59456E460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64C64-1702-BD96-4D93-5D42B4F6C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1C5FC-5060-8A2E-D8C1-52B73AD210DB}"/>
              </a:ext>
            </a:extLst>
          </p:cNvPr>
          <p:cNvSpPr>
            <a:spLocks noGrp="1"/>
          </p:cNvSpPr>
          <p:nvPr>
            <p:ph type="dt" sz="half" idx="10"/>
          </p:nvPr>
        </p:nvSpPr>
        <p:spPr/>
        <p:txBody>
          <a:bodyPr/>
          <a:lstStyle/>
          <a:p>
            <a:fld id="{030C557A-EACC-4EFF-B0C7-17FCAEBEE9AD}" type="datetime1">
              <a:rPr lang="en-US" smtClean="0"/>
              <a:t>5/30/2024</a:t>
            </a:fld>
            <a:endParaRPr lang="en-US"/>
          </a:p>
        </p:txBody>
      </p:sp>
      <p:sp>
        <p:nvSpPr>
          <p:cNvPr id="6" name="Footer Placeholder 5">
            <a:extLst>
              <a:ext uri="{FF2B5EF4-FFF2-40B4-BE49-F238E27FC236}">
                <a16:creationId xmlns:a16="http://schemas.microsoft.com/office/drawing/2014/main" id="{217DC5B5-0235-2331-7781-A74E6FE20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08203-4CC7-069B-D45B-019803A2540A}"/>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48047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26F9B-9463-4D14-6248-D28A68185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C3611-9905-ADE1-6E54-A8D37F0AD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9345F-5B9C-3DCB-4B35-BE6FCE258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t>5/30/2024</a:t>
            </a:fld>
            <a:endParaRPr lang="en-US"/>
          </a:p>
        </p:txBody>
      </p:sp>
      <p:sp>
        <p:nvSpPr>
          <p:cNvPr id="5" name="Footer Placeholder 4">
            <a:extLst>
              <a:ext uri="{FF2B5EF4-FFF2-40B4-BE49-F238E27FC236}">
                <a16:creationId xmlns:a16="http://schemas.microsoft.com/office/drawing/2014/main" id="{68F0A5DE-E4D8-9E0D-B474-601CE1BEF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CD0936-B08E-4290-6750-F24F78BD7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t>‹#›</a:t>
            </a:fld>
            <a:endParaRPr lang="en-US"/>
          </a:p>
        </p:txBody>
      </p:sp>
    </p:spTree>
    <p:extLst>
      <p:ext uri="{BB962C8B-B14F-4D97-AF65-F5344CB8AC3E}">
        <p14:creationId xmlns:p14="http://schemas.microsoft.com/office/powerpoint/2010/main" val="1368387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rrow: Circular 42">
            <a:extLst>
              <a:ext uri="{FF2B5EF4-FFF2-40B4-BE49-F238E27FC236}">
                <a16:creationId xmlns:a16="http://schemas.microsoft.com/office/drawing/2014/main" id="{274C87C7-C132-3B11-47B8-38D481B13C53}"/>
              </a:ext>
            </a:extLst>
          </p:cNvPr>
          <p:cNvSpPr/>
          <p:nvPr/>
        </p:nvSpPr>
        <p:spPr>
          <a:xfrm rot="10970583">
            <a:off x="3908359" y="2159385"/>
            <a:ext cx="5102867" cy="4433144"/>
          </a:xfrm>
          <a:prstGeom prst="circularArrow">
            <a:avLst>
              <a:gd name="adj1" fmla="val 4884"/>
              <a:gd name="adj2" fmla="val 415936"/>
              <a:gd name="adj3" fmla="val 20308869"/>
              <a:gd name="adj4" fmla="val 10800000"/>
              <a:gd name="adj5" fmla="val 5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ircular 41">
            <a:extLst>
              <a:ext uri="{FF2B5EF4-FFF2-40B4-BE49-F238E27FC236}">
                <a16:creationId xmlns:a16="http://schemas.microsoft.com/office/drawing/2014/main" id="{8E904704-F114-6274-6945-F95EA6786E95}"/>
              </a:ext>
            </a:extLst>
          </p:cNvPr>
          <p:cNvSpPr/>
          <p:nvPr/>
        </p:nvSpPr>
        <p:spPr>
          <a:xfrm>
            <a:off x="4119790" y="1908662"/>
            <a:ext cx="5102867" cy="4433144"/>
          </a:xfrm>
          <a:prstGeom prst="circularArrow">
            <a:avLst>
              <a:gd name="adj1" fmla="val 4884"/>
              <a:gd name="adj2" fmla="val 415936"/>
              <a:gd name="adj3" fmla="val 20308869"/>
              <a:gd name="adj4" fmla="val 10800000"/>
              <a:gd name="adj5" fmla="val 5935"/>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A03B570A-9591-115A-BA36-6DD3DF95DEDF}"/>
              </a:ext>
            </a:extLst>
          </p:cNvPr>
          <p:cNvSpPr txBox="1"/>
          <p:nvPr/>
        </p:nvSpPr>
        <p:spPr>
          <a:xfrm>
            <a:off x="4100126" y="1333159"/>
            <a:ext cx="3991748" cy="507831"/>
          </a:xfrm>
          <a:prstGeom prst="rect">
            <a:avLst/>
          </a:prstGeom>
          <a:noFill/>
        </p:spPr>
        <p:txBody>
          <a:bodyPr wrap="square" rtlCol="0">
            <a:spAutoFit/>
          </a:bodyPr>
          <a:lstStyle/>
          <a:p>
            <a:pPr algn="ctr"/>
            <a:r>
              <a:rPr lang="en-US" sz="2700" b="1">
                <a:solidFill>
                  <a:srgbClr val="FF5969"/>
                </a:solidFill>
                <a:latin typeface="Tw Cen MT" panose="020B0602020104020603" pitchFamily="34" charset="0"/>
              </a:rPr>
              <a:t>CƠ SỞ LÝ THUYẾT</a:t>
            </a:r>
            <a:endParaRPr lang="en-US" sz="2700" b="1" dirty="0">
              <a:solidFill>
                <a:srgbClr val="FF5969"/>
              </a:solidFill>
              <a:latin typeface="Tw Cen MT" panose="020B0602020104020603" pitchFamily="34" charset="0"/>
            </a:endParaRPr>
          </a:p>
        </p:txBody>
      </p:sp>
      <p:sp>
        <p:nvSpPr>
          <p:cNvPr id="6" name="Oval 5">
            <a:extLst>
              <a:ext uri="{FF2B5EF4-FFF2-40B4-BE49-F238E27FC236}">
                <a16:creationId xmlns:a16="http://schemas.microsoft.com/office/drawing/2014/main" id="{CC086C42-C218-91B5-20AD-3D7DA26C34EF}"/>
              </a:ext>
            </a:extLst>
          </p:cNvPr>
          <p:cNvSpPr/>
          <p:nvPr/>
        </p:nvSpPr>
        <p:spPr>
          <a:xfrm>
            <a:off x="2969342" y="3578942"/>
            <a:ext cx="2192593" cy="12290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Time Update</a:t>
            </a:r>
          </a:p>
          <a:p>
            <a:pPr algn="ctr"/>
            <a:r>
              <a:rPr lang="en-US" b="1"/>
              <a:t>“Dự đoán”</a:t>
            </a:r>
          </a:p>
        </p:txBody>
      </p:sp>
      <p:sp>
        <p:nvSpPr>
          <p:cNvPr id="8" name="Oval 7">
            <a:extLst>
              <a:ext uri="{FF2B5EF4-FFF2-40B4-BE49-F238E27FC236}">
                <a16:creationId xmlns:a16="http://schemas.microsoft.com/office/drawing/2014/main" id="{5B6FC2A6-B452-08A7-5E64-17D2DB89D8DC}"/>
              </a:ext>
            </a:extLst>
          </p:cNvPr>
          <p:cNvSpPr/>
          <p:nvPr/>
        </p:nvSpPr>
        <p:spPr>
          <a:xfrm>
            <a:off x="7757652" y="3578942"/>
            <a:ext cx="2557422" cy="12290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Measurement Update</a:t>
            </a:r>
          </a:p>
          <a:p>
            <a:pPr algn="ctr"/>
            <a:r>
              <a:rPr lang="en-US" b="1"/>
              <a:t>“Hiệu chỉnh”</a:t>
            </a:r>
          </a:p>
        </p:txBody>
      </p:sp>
      <p:sp>
        <p:nvSpPr>
          <p:cNvPr id="3" name="Slide Number Placeholder 2">
            <a:extLst>
              <a:ext uri="{FF2B5EF4-FFF2-40B4-BE49-F238E27FC236}">
                <a16:creationId xmlns:a16="http://schemas.microsoft.com/office/drawing/2014/main" id="{4CF24E50-7F87-D942-9816-E8BBBA4A2792}"/>
              </a:ext>
            </a:extLst>
          </p:cNvPr>
          <p:cNvSpPr>
            <a:spLocks noGrp="1"/>
          </p:cNvSpPr>
          <p:nvPr>
            <p:ph type="sldNum" sz="quarter" idx="12"/>
          </p:nvPr>
        </p:nvSpPr>
        <p:spPr/>
        <p:txBody>
          <a:bodyPr/>
          <a:lstStyle/>
          <a:p>
            <a:fld id="{442C1155-F164-44A2-862A-E50421BF24BC}" type="slidenum">
              <a:rPr lang="en-US" smtClean="0"/>
              <a:t>1</a:t>
            </a:fld>
            <a:endParaRPr lang="en-US"/>
          </a:p>
        </p:txBody>
      </p:sp>
    </p:spTree>
    <p:extLst>
      <p:ext uri="{BB962C8B-B14F-4D97-AF65-F5344CB8AC3E}">
        <p14:creationId xmlns:p14="http://schemas.microsoft.com/office/powerpoint/2010/main" val="384608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E0BE-D6AD-E11C-DB55-F999179E818F}"/>
              </a:ext>
            </a:extLst>
          </p:cNvPr>
          <p:cNvSpPr txBox="1"/>
          <p:nvPr/>
        </p:nvSpPr>
        <p:spPr>
          <a:xfrm>
            <a:off x="3487209" y="1417491"/>
            <a:ext cx="5217582"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TUYẾN TÍNH HÓA HỆ THỐNG</a:t>
            </a:r>
          </a:p>
        </p:txBody>
      </p:sp>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10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8C2E5-6078-95A9-1C8A-ADE920BE239C}"/>
                  </a:ext>
                </a:extLst>
              </p:cNvPr>
              <p:cNvSpPr txBox="1"/>
              <p:nvPr/>
            </p:nvSpPr>
            <p:spPr>
              <a:xfrm>
                <a:off x="1781755" y="2058671"/>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0 0 0 0 0 0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xmlns="">
          <p:sp>
            <p:nvSpPr>
              <p:cNvPr id="5" name="TextBox 4">
                <a:extLst>
                  <a:ext uri="{FF2B5EF4-FFF2-40B4-BE49-F238E27FC236}">
                    <a16:creationId xmlns:a16="http://schemas.microsoft.com/office/drawing/2014/main" id="{A8F8C2E5-6078-95A9-1C8A-ADE920BE239C}"/>
                  </a:ext>
                </a:extLst>
              </p:cNvPr>
              <p:cNvSpPr txBox="1">
                <a:spLocks noRot="1" noChangeAspect="1" noMove="1" noResize="1" noEditPoints="1" noAdjustHandles="1" noChangeArrowheads="1" noChangeShapeType="1" noTextEdit="1"/>
              </p:cNvSpPr>
              <p:nvPr/>
            </p:nvSpPr>
            <p:spPr>
              <a:xfrm>
                <a:off x="1781755" y="2058671"/>
                <a:ext cx="6068008" cy="1574790"/>
              </a:xfrm>
              <a:prstGeom prst="rect">
                <a:avLst/>
              </a:prstGeom>
              <a:blipFill>
                <a:blip r:embed="rId2"/>
                <a:stretch>
                  <a:fillRect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FC1B3C-F277-FAA9-2AD7-919611EEDD13}"/>
                  </a:ext>
                </a:extLst>
              </p:cNvPr>
              <p:cNvSpPr txBox="1"/>
              <p:nvPr/>
            </p:nvSpPr>
            <p:spPr>
              <a:xfrm>
                <a:off x="1214026" y="3429000"/>
                <a:ext cx="6727855"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6"/>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xmlns="">
          <p:sp>
            <p:nvSpPr>
              <p:cNvPr id="9" name="TextBox 8">
                <a:extLst>
                  <a:ext uri="{FF2B5EF4-FFF2-40B4-BE49-F238E27FC236}">
                    <a16:creationId xmlns:a16="http://schemas.microsoft.com/office/drawing/2014/main" id="{0DFC1B3C-F277-FAA9-2AD7-919611EEDD13}"/>
                  </a:ext>
                </a:extLst>
              </p:cNvPr>
              <p:cNvSpPr txBox="1">
                <a:spLocks noRot="1" noChangeAspect="1" noMove="1" noResize="1" noEditPoints="1" noAdjustHandles="1" noChangeArrowheads="1" noChangeShapeType="1" noTextEdit="1"/>
              </p:cNvSpPr>
              <p:nvPr/>
            </p:nvSpPr>
            <p:spPr>
              <a:xfrm>
                <a:off x="1214026" y="3429000"/>
                <a:ext cx="6727855" cy="26433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978BBE-6B1F-CF7E-A0A5-59A394EF5645}"/>
                  </a:ext>
                </a:extLst>
              </p:cNvPr>
              <p:cNvSpPr txBox="1"/>
              <p:nvPr/>
            </p:nvSpPr>
            <p:spPr>
              <a:xfrm>
                <a:off x="7849763" y="3429000"/>
                <a:ext cx="3128211"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2"/>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xmlns="">
          <p:sp>
            <p:nvSpPr>
              <p:cNvPr id="11" name="TextBox 10">
                <a:extLst>
                  <a:ext uri="{FF2B5EF4-FFF2-40B4-BE49-F238E27FC236}">
                    <a16:creationId xmlns:a16="http://schemas.microsoft.com/office/drawing/2014/main" id="{5E978BBE-6B1F-CF7E-A0A5-59A394EF5645}"/>
                  </a:ext>
                </a:extLst>
              </p:cNvPr>
              <p:cNvSpPr txBox="1">
                <a:spLocks noRot="1" noChangeAspect="1" noMove="1" noResize="1" noEditPoints="1" noAdjustHandles="1" noChangeArrowheads="1" noChangeShapeType="1" noTextEdit="1"/>
              </p:cNvSpPr>
              <p:nvPr/>
            </p:nvSpPr>
            <p:spPr>
              <a:xfrm>
                <a:off x="7849763" y="3429000"/>
                <a:ext cx="3128211" cy="264335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03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E0BE-D6AD-E11C-DB55-F999179E818F}"/>
              </a:ext>
            </a:extLst>
          </p:cNvPr>
          <p:cNvSpPr txBox="1"/>
          <p:nvPr/>
        </p:nvSpPr>
        <p:spPr>
          <a:xfrm>
            <a:off x="3487209" y="1417491"/>
            <a:ext cx="5217582"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TUYẾN TÍNH HÓA HỆ THỐNG</a:t>
            </a:r>
          </a:p>
        </p:txBody>
      </p:sp>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11</a:t>
            </a:fld>
            <a:endParaRPr lang="en-US"/>
          </a:p>
        </p:txBody>
      </p:sp>
      <p:sp>
        <p:nvSpPr>
          <p:cNvPr id="7" name="TextBox 6">
            <a:extLst>
              <a:ext uri="{FF2B5EF4-FFF2-40B4-BE49-F238E27FC236}">
                <a16:creationId xmlns:a16="http://schemas.microsoft.com/office/drawing/2014/main" id="{78D14BD5-959E-101B-88A7-73D3A09A49F4}"/>
              </a:ext>
            </a:extLst>
          </p:cNvPr>
          <p:cNvSpPr txBox="1"/>
          <p:nvPr/>
        </p:nvSpPr>
        <p:spPr>
          <a:xfrm>
            <a:off x="1819226" y="2153265"/>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2130AA3-3B7A-5DD0-578B-030C2DBA90F9}"/>
                  </a:ext>
                </a:extLst>
              </p:cNvPr>
              <p:cNvSpPr txBox="1"/>
              <p:nvPr/>
            </p:nvSpPr>
            <p:spPr>
              <a:xfrm>
                <a:off x="3504553" y="273515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xmlns="">
          <p:sp>
            <p:nvSpPr>
              <p:cNvPr id="8" name="TextBox 7">
                <a:extLst>
                  <a:ext uri="{FF2B5EF4-FFF2-40B4-BE49-F238E27FC236}">
                    <a16:creationId xmlns:a16="http://schemas.microsoft.com/office/drawing/2014/main" id="{C2130AA3-3B7A-5DD0-578B-030C2DBA90F9}"/>
                  </a:ext>
                </a:extLst>
              </p:cNvPr>
              <p:cNvSpPr txBox="1">
                <a:spLocks noRot="1" noChangeAspect="1" noMove="1" noResize="1" noEditPoints="1" noAdjustHandles="1" noChangeArrowheads="1" noChangeShapeType="1" noTextEdit="1"/>
              </p:cNvSpPr>
              <p:nvPr/>
            </p:nvSpPr>
            <p:spPr>
              <a:xfrm>
                <a:off x="3504553" y="2735151"/>
                <a:ext cx="5182894" cy="1992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A227E4-D010-2994-85DC-7EAC1FCDAC4A}"/>
                  </a:ext>
                </a:extLst>
              </p:cNvPr>
              <p:cNvSpPr txBox="1"/>
              <p:nvPr/>
            </p:nvSpPr>
            <p:spPr>
              <a:xfrm>
                <a:off x="1376516" y="4597946"/>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xmlns="">
          <p:sp>
            <p:nvSpPr>
              <p:cNvPr id="12" name="TextBox 11">
                <a:extLst>
                  <a:ext uri="{FF2B5EF4-FFF2-40B4-BE49-F238E27FC236}">
                    <a16:creationId xmlns:a16="http://schemas.microsoft.com/office/drawing/2014/main" id="{C2A227E4-D010-2994-85DC-7EAC1FCDAC4A}"/>
                  </a:ext>
                </a:extLst>
              </p:cNvPr>
              <p:cNvSpPr txBox="1">
                <a:spLocks noRot="1" noChangeAspect="1" noMove="1" noResize="1" noEditPoints="1" noAdjustHandles="1" noChangeArrowheads="1" noChangeShapeType="1" noTextEdit="1"/>
              </p:cNvSpPr>
              <p:nvPr/>
            </p:nvSpPr>
            <p:spPr>
              <a:xfrm>
                <a:off x="1376516" y="4597946"/>
                <a:ext cx="9438968" cy="1490152"/>
              </a:xfrm>
              <a:prstGeom prst="rect">
                <a:avLst/>
              </a:prstGeom>
              <a:blipFill>
                <a:blip r:embed="rId3"/>
                <a:stretch>
                  <a:fillRect l="-581" t="-2041" r="-517" b="-4898"/>
                </a:stretch>
              </a:blipFill>
            </p:spPr>
            <p:txBody>
              <a:bodyPr/>
              <a:lstStyle/>
              <a:p>
                <a:r>
                  <a:rPr lang="en-US">
                    <a:noFill/>
                  </a:rPr>
                  <a:t> </a:t>
                </a:r>
              </a:p>
            </p:txBody>
          </p:sp>
        </mc:Fallback>
      </mc:AlternateContent>
    </p:spTree>
    <p:extLst>
      <p:ext uri="{BB962C8B-B14F-4D97-AF65-F5344CB8AC3E}">
        <p14:creationId xmlns:p14="http://schemas.microsoft.com/office/powerpoint/2010/main" val="422837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12</a:t>
            </a:fld>
            <a:endParaRPr lang="en-US"/>
          </a:p>
        </p:txBody>
      </p:sp>
      <p:sp>
        <p:nvSpPr>
          <p:cNvPr id="4" name="TextBox 3">
            <a:extLst>
              <a:ext uri="{FF2B5EF4-FFF2-40B4-BE49-F238E27FC236}">
                <a16:creationId xmlns:a16="http://schemas.microsoft.com/office/drawing/2014/main" id="{AE940F9D-ADAC-E6FB-8970-8197369C6720}"/>
              </a:ext>
            </a:extLst>
          </p:cNvPr>
          <p:cNvSpPr txBox="1"/>
          <p:nvPr/>
        </p:nvSpPr>
        <p:spPr>
          <a:xfrm>
            <a:off x="3351498" y="1407659"/>
            <a:ext cx="5489003"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THIẾT KẾ BỘ ĐIỀU KHIỂN LQR</a:t>
            </a:r>
          </a:p>
        </p:txBody>
      </p:sp>
      <p:graphicFrame>
        <p:nvGraphicFramePr>
          <p:cNvPr id="3" name="Table 2">
            <a:extLst>
              <a:ext uri="{FF2B5EF4-FFF2-40B4-BE49-F238E27FC236}">
                <a16:creationId xmlns:a16="http://schemas.microsoft.com/office/drawing/2014/main" id="{A84D6CB4-6008-04E7-98BE-98BC366A06D4}"/>
              </a:ext>
            </a:extLst>
          </p:cNvPr>
          <p:cNvGraphicFramePr>
            <a:graphicFrameLocks noGrp="1"/>
          </p:cNvGraphicFramePr>
          <p:nvPr>
            <p:extLst>
              <p:ext uri="{D42A27DB-BD31-4B8C-83A1-F6EECF244321}">
                <p14:modId xmlns:p14="http://schemas.microsoft.com/office/powerpoint/2010/main" val="2001998734"/>
              </p:ext>
            </p:extLst>
          </p:nvPr>
        </p:nvGraphicFramePr>
        <p:xfrm>
          <a:off x="3921123" y="2038825"/>
          <a:ext cx="4349751" cy="4317525"/>
        </p:xfrm>
        <a:graphic>
          <a:graphicData uri="http://schemas.openxmlformats.org/drawingml/2006/table">
            <a:tbl>
              <a:tblPr firstRow="1" firstCol="1" bandRow="1">
                <a:tableStyleId>{5C22544A-7EE6-4342-B048-85BDC9FD1C3A}</a:tableStyleId>
              </a:tblPr>
              <a:tblGrid>
                <a:gridCol w="1039564">
                  <a:extLst>
                    <a:ext uri="{9D8B030D-6E8A-4147-A177-3AD203B41FA5}">
                      <a16:colId xmlns:a16="http://schemas.microsoft.com/office/drawing/2014/main" val="137562853"/>
                    </a:ext>
                  </a:extLst>
                </a:gridCol>
                <a:gridCol w="574496">
                  <a:extLst>
                    <a:ext uri="{9D8B030D-6E8A-4147-A177-3AD203B41FA5}">
                      <a16:colId xmlns:a16="http://schemas.microsoft.com/office/drawing/2014/main" val="3661095727"/>
                    </a:ext>
                  </a:extLst>
                </a:gridCol>
                <a:gridCol w="2735691">
                  <a:extLst>
                    <a:ext uri="{9D8B030D-6E8A-4147-A177-3AD203B41FA5}">
                      <a16:colId xmlns:a16="http://schemas.microsoft.com/office/drawing/2014/main" val="3693520931"/>
                    </a:ext>
                  </a:extLst>
                </a:gridCol>
              </a:tblGrid>
              <a:tr h="428355">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Ký hiệu - [Đơn vị]</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Giá trị</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Ý nghĩa</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5047652"/>
                  </a:ext>
                </a:extLst>
              </a:tr>
              <a:tr h="259278">
                <a:tc>
                  <a:txBody>
                    <a:bodyPr/>
                    <a:lstStyle/>
                    <a:p>
                      <a:pPr algn="ctr">
                        <a:lnSpc>
                          <a:spcPct val="150000"/>
                        </a:lnSpc>
                      </a:pP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m - [Kg]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0.0345</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Khối lượng của bánh xe</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9504128"/>
                  </a:ext>
                </a:extLst>
              </a:tr>
              <a:tr h="259278">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M - </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0.875</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Khối lượng của Robot</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961995"/>
                  </a:ext>
                </a:extLst>
              </a:tr>
              <a:tr h="259278">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R - </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[m]</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0.0325</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Bán kính bánh xe</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24118"/>
                  </a:ext>
                </a:extLst>
              </a:tr>
              <a:tr h="259278">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W - [m]</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0.225</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Chiều rộng của Robot</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847477"/>
                  </a:ext>
                </a:extLst>
              </a:tr>
              <a:tr h="259278">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D - [m]</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0.084</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Chiều ngang của Robot</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327503"/>
                  </a:ext>
                </a:extLst>
              </a:tr>
              <a:tr h="259278">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H - [m]</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0.132</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Chiều cao của Robot</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111929"/>
                  </a:ext>
                </a:extLst>
              </a:tr>
              <a:tr h="259278">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L - [m]</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0.091</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Khoảng cách từ trọng tâm Robot đến trục bánh xe</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2295657"/>
                  </a:ext>
                </a:extLst>
              </a:tr>
              <a:tr h="259278">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f</a:t>
                      </a:r>
                      <a:r>
                        <a:rPr lang="en-US" sz="1000" b="0" baseline="-25000">
                          <a:effectLst/>
                          <a:latin typeface="Times New Roman" panose="02020603050405020304" pitchFamily="18" charset="0"/>
                          <a:cs typeface="Times New Roman" panose="02020603050405020304" pitchFamily="18" charset="0"/>
                        </a:rPr>
                        <a:t>w</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 0.18</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Hệ số ma sát giữa bánh xe và mặt phẳng di chuyển</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654821"/>
                  </a:ext>
                </a:extLst>
              </a:tr>
              <a:tr h="259278">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f</a:t>
                      </a:r>
                      <a:r>
                        <a:rPr lang="en-US" sz="1000" b="0" baseline="-25000">
                          <a:effectLst/>
                          <a:latin typeface="Times New Roman" panose="02020603050405020304" pitchFamily="18" charset="0"/>
                          <a:cs typeface="Times New Roman" panose="02020603050405020304" pitchFamily="18" charset="0"/>
                        </a:rPr>
                        <a:t>m</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0.002</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Hệ số ma sát giữa Robot và động cơ DC</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410881"/>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Times New Roman" panose="02020603050405020304" pitchFamily="18" charset="0"/>
                          <a:cs typeface="Times New Roman" panose="02020603050405020304" pitchFamily="18" charset="0"/>
                        </a:rPr>
                        <a:t>J</a:t>
                      </a:r>
                      <a:r>
                        <a:rPr lang="en-US" sz="1000" b="0" baseline="-25000">
                          <a:effectLst/>
                          <a:latin typeface="Times New Roman" panose="02020603050405020304" pitchFamily="18" charset="0"/>
                          <a:cs typeface="Times New Roman" panose="02020603050405020304" pitchFamily="18" charset="0"/>
                        </a:rPr>
                        <a:t>m </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0">
                          <a:effectLst/>
                          <a:latin typeface="Times New Roman" panose="02020603050405020304" pitchFamily="18" charset="0"/>
                          <a:cs typeface="Times New Roman" panose="02020603050405020304" pitchFamily="18" charset="0"/>
                        </a:rPr>
                        <a:t>kgm</a:t>
                      </a:r>
                      <a:r>
                        <a:rPr lang="en-US" sz="1000" b="0" baseline="30000">
                          <a:effectLst/>
                          <a:latin typeface="Times New Roman" panose="02020603050405020304" pitchFamily="18" charset="0"/>
                          <a:cs typeface="Times New Roman" panose="02020603050405020304" pitchFamily="18" charset="0"/>
                        </a:rPr>
                        <a:t>2</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0.000082</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Moment quán tính động cơ DC</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20924"/>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Times New Roman" panose="02020603050405020304" pitchFamily="18" charset="0"/>
                          <a:cs typeface="Times New Roman" panose="02020603050405020304" pitchFamily="18" charset="0"/>
                        </a:rPr>
                        <a:t>R</a:t>
                      </a:r>
                      <a:r>
                        <a:rPr lang="en-US" sz="1000" b="0" baseline="-25000">
                          <a:effectLst/>
                          <a:latin typeface="Times New Roman" panose="02020603050405020304" pitchFamily="18" charset="0"/>
                          <a:cs typeface="Times New Roman" panose="02020603050405020304" pitchFamily="18" charset="0"/>
                        </a:rPr>
                        <a:t>m </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0">
                          <a:effectLst/>
                          <a:latin typeface="Times New Roman" panose="02020603050405020304" pitchFamily="18" charset="0"/>
                          <a:cs typeface="Times New Roman" panose="02020603050405020304" pitchFamily="18" charset="0"/>
                        </a:rPr>
                        <a:t>Ω</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13</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Điện trở động cơ DC</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7218027"/>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Times New Roman" panose="02020603050405020304" pitchFamily="18" charset="0"/>
                          <a:cs typeface="Times New Roman" panose="02020603050405020304" pitchFamily="18" charset="0"/>
                        </a:rPr>
                        <a:t>K</a:t>
                      </a:r>
                      <a:r>
                        <a:rPr lang="en-US" sz="1000" b="0" baseline="-25000">
                          <a:effectLst/>
                          <a:latin typeface="Times New Roman" panose="02020603050405020304" pitchFamily="18" charset="0"/>
                          <a:cs typeface="Times New Roman" panose="02020603050405020304" pitchFamily="18" charset="0"/>
                        </a:rPr>
                        <a:t>b</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000" b="0">
                          <a:effectLst/>
                          <a:latin typeface="Times New Roman" panose="02020603050405020304" pitchFamily="18" charset="0"/>
                          <a:cs typeface="Times New Roman" panose="02020603050405020304" pitchFamily="18" charset="0"/>
                        </a:rPr>
                        <a:t>Vs/rad</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1.91</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Hệ số EMF của động cơ DC</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221689"/>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Times New Roman" panose="02020603050405020304" pitchFamily="18" charset="0"/>
                          <a:cs typeface="Times New Roman" panose="02020603050405020304" pitchFamily="18" charset="0"/>
                        </a:rPr>
                        <a:t>K</a:t>
                      </a:r>
                      <a:r>
                        <a:rPr lang="en-US" sz="1000" b="0" baseline="-25000">
                          <a:effectLst/>
                          <a:latin typeface="Times New Roman" panose="02020603050405020304" pitchFamily="18" charset="0"/>
                          <a:cs typeface="Times New Roman" panose="02020603050405020304" pitchFamily="18" charset="0"/>
                        </a:rPr>
                        <a:t>t </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0">
                          <a:effectLst/>
                          <a:latin typeface="Times New Roman" panose="02020603050405020304" pitchFamily="18" charset="0"/>
                          <a:cs typeface="Times New Roman" panose="02020603050405020304" pitchFamily="18" charset="0"/>
                        </a:rPr>
                        <a:t>Nm/A</a:t>
                      </a:r>
                      <a:r>
                        <a:rPr lang="en-US" sz="1000" b="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0.216</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Moment xoắn của động cơ DC</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105816"/>
                  </a:ext>
                </a:extLst>
              </a:tr>
              <a:tr h="259278">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n</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 33.64</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Tỉ số giảm tốc</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640338"/>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Times New Roman" panose="02020603050405020304" pitchFamily="18" charset="0"/>
                          <a:cs typeface="Times New Roman" panose="02020603050405020304" pitchFamily="18" charset="0"/>
                        </a:rPr>
                        <a:t>g - [m/s</a:t>
                      </a:r>
                      <a:r>
                        <a:rPr lang="en-US" sz="1000" b="0" baseline="30000">
                          <a:effectLst/>
                          <a:latin typeface="Times New Roman" panose="02020603050405020304" pitchFamily="18" charset="0"/>
                          <a:cs typeface="Times New Roman" panose="02020603050405020304" pitchFamily="18" charset="0"/>
                        </a:rPr>
                        <a:t>2</a:t>
                      </a:r>
                      <a:r>
                        <a:rPr lang="en-US" sz="1000" b="0">
                          <a:effectLst/>
                          <a:latin typeface="Times New Roman" panose="02020603050405020304" pitchFamily="18" charset="0"/>
                          <a:cs typeface="Times New Roman" panose="02020603050405020304" pitchFamily="18" charset="0"/>
                        </a:rPr>
                        <a:t>]</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9.81</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Times New Roman" panose="02020603050405020304" pitchFamily="18" charset="0"/>
                          <a:cs typeface="Times New Roman" panose="02020603050405020304" pitchFamily="18" charset="0"/>
                        </a:rPr>
                        <a:t>Gia tốc trọng trường</a:t>
                      </a:r>
                      <a:endParaRPr lang="en-US"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6166618"/>
                  </a:ext>
                </a:extLst>
              </a:tr>
            </a:tbl>
          </a:graphicData>
        </a:graphic>
      </p:graphicFrame>
    </p:spTree>
    <p:extLst>
      <p:ext uri="{BB962C8B-B14F-4D97-AF65-F5344CB8AC3E}">
        <p14:creationId xmlns:p14="http://schemas.microsoft.com/office/powerpoint/2010/main" val="17991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13</a:t>
            </a:fld>
            <a:endParaRPr lang="en-US"/>
          </a:p>
        </p:txBody>
      </p:sp>
      <p:sp>
        <p:nvSpPr>
          <p:cNvPr id="4" name="TextBox 3">
            <a:extLst>
              <a:ext uri="{FF2B5EF4-FFF2-40B4-BE49-F238E27FC236}">
                <a16:creationId xmlns:a16="http://schemas.microsoft.com/office/drawing/2014/main" id="{AE940F9D-ADAC-E6FB-8970-8197369C6720}"/>
              </a:ext>
            </a:extLst>
          </p:cNvPr>
          <p:cNvSpPr txBox="1"/>
          <p:nvPr/>
        </p:nvSpPr>
        <p:spPr>
          <a:xfrm>
            <a:off x="3351498" y="1407659"/>
            <a:ext cx="5489003"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THIẾT KẾ BỘ ĐIỀU KHIỂN LQR</a:t>
            </a:r>
          </a:p>
        </p:txBody>
      </p:sp>
      <p:grpSp>
        <p:nvGrpSpPr>
          <p:cNvPr id="16" name="Group 15">
            <a:extLst>
              <a:ext uri="{FF2B5EF4-FFF2-40B4-BE49-F238E27FC236}">
                <a16:creationId xmlns:a16="http://schemas.microsoft.com/office/drawing/2014/main" id="{6BA4634B-1EF7-28A5-5513-756D3CB79020}"/>
              </a:ext>
            </a:extLst>
          </p:cNvPr>
          <p:cNvGrpSpPr/>
          <p:nvPr/>
        </p:nvGrpSpPr>
        <p:grpSpPr>
          <a:xfrm>
            <a:off x="6664364" y="1962013"/>
            <a:ext cx="4846915" cy="3373628"/>
            <a:chOff x="6350545" y="2134007"/>
            <a:chExt cx="4727180" cy="2691972"/>
          </a:xfrm>
        </p:grpSpPr>
        <p:pic>
          <p:nvPicPr>
            <p:cNvPr id="8" name="Picture 7">
              <a:extLst>
                <a:ext uri="{FF2B5EF4-FFF2-40B4-BE49-F238E27FC236}">
                  <a16:creationId xmlns:a16="http://schemas.microsoft.com/office/drawing/2014/main" id="{4BA4DCAF-2568-1350-A3CC-05AC3FE94FCB}"/>
                </a:ext>
              </a:extLst>
            </p:cNvPr>
            <p:cNvPicPr>
              <a:picLocks noChangeAspect="1"/>
            </p:cNvPicPr>
            <p:nvPr/>
          </p:nvPicPr>
          <p:blipFill>
            <a:blip r:embed="rId2"/>
            <a:stretch>
              <a:fillRect/>
            </a:stretch>
          </p:blipFill>
          <p:spPr>
            <a:xfrm>
              <a:off x="6652371" y="2706467"/>
              <a:ext cx="4425354" cy="2119512"/>
            </a:xfrm>
            <a:prstGeom prst="rect">
              <a:avLst/>
            </a:prstGeom>
          </p:spPr>
        </p:pic>
        <p:sp>
          <p:nvSpPr>
            <p:cNvPr id="15" name="TextBox 14">
              <a:extLst>
                <a:ext uri="{FF2B5EF4-FFF2-40B4-BE49-F238E27FC236}">
                  <a16:creationId xmlns:a16="http://schemas.microsoft.com/office/drawing/2014/main" id="{EB4C208F-1D58-D5F7-0B58-86E96E4AF50A}"/>
                </a:ext>
              </a:extLst>
            </p:cNvPr>
            <p:cNvSpPr txBox="1"/>
            <p:nvPr/>
          </p:nvSpPr>
          <p:spPr>
            <a:xfrm>
              <a:off x="6350545" y="2134007"/>
              <a:ext cx="4359123" cy="359942"/>
            </a:xfrm>
            <a:prstGeom prst="rect">
              <a:avLst/>
            </a:prstGeom>
            <a:noFill/>
          </p:spPr>
          <p:txBody>
            <a:bodyPr wrap="none" rtlCol="0">
              <a:spAutoFit/>
            </a:bodyPr>
            <a:lstStyle/>
            <a:p>
              <a:r>
                <a:rPr lang="en-US"/>
                <a:t>Chọn thông số Q và R như sau: </a:t>
              </a:r>
            </a:p>
          </p:txBody>
        </p:sp>
      </p:grpSp>
      <p:grpSp>
        <p:nvGrpSpPr>
          <p:cNvPr id="19" name="Group 18">
            <a:extLst>
              <a:ext uri="{FF2B5EF4-FFF2-40B4-BE49-F238E27FC236}">
                <a16:creationId xmlns:a16="http://schemas.microsoft.com/office/drawing/2014/main" id="{2FD7FF75-CEAB-E4EB-692F-1D87635ADF85}"/>
              </a:ext>
            </a:extLst>
          </p:cNvPr>
          <p:cNvGrpSpPr/>
          <p:nvPr/>
        </p:nvGrpSpPr>
        <p:grpSpPr>
          <a:xfrm>
            <a:off x="3317625" y="5488716"/>
            <a:ext cx="6664363" cy="1063790"/>
            <a:chOff x="5527637" y="5169111"/>
            <a:chExt cx="6664363" cy="1063790"/>
          </a:xfrm>
        </p:grpSpPr>
        <p:grpSp>
          <p:nvGrpSpPr>
            <p:cNvPr id="14" name="Group 13">
              <a:extLst>
                <a:ext uri="{FF2B5EF4-FFF2-40B4-BE49-F238E27FC236}">
                  <a16:creationId xmlns:a16="http://schemas.microsoft.com/office/drawing/2014/main" id="{BA2067A9-780C-B04E-BD2A-1175F2A5D21A}"/>
                </a:ext>
              </a:extLst>
            </p:cNvPr>
            <p:cNvGrpSpPr/>
            <p:nvPr/>
          </p:nvGrpSpPr>
          <p:grpSpPr>
            <a:xfrm>
              <a:off x="5527637" y="5185005"/>
              <a:ext cx="6664363" cy="1047896"/>
              <a:chOff x="5527637" y="5089043"/>
              <a:chExt cx="6664363" cy="1047896"/>
            </a:xfrm>
          </p:grpSpPr>
          <p:pic>
            <p:nvPicPr>
              <p:cNvPr id="10" name="Picture 9">
                <a:extLst>
                  <a:ext uri="{FF2B5EF4-FFF2-40B4-BE49-F238E27FC236}">
                    <a16:creationId xmlns:a16="http://schemas.microsoft.com/office/drawing/2014/main" id="{7EEB1FDC-A74B-0465-C677-11C6E5E5534E}"/>
                  </a:ext>
                </a:extLst>
              </p:cNvPr>
              <p:cNvPicPr>
                <a:picLocks noChangeAspect="1"/>
              </p:cNvPicPr>
              <p:nvPr/>
            </p:nvPicPr>
            <p:blipFill>
              <a:blip r:embed="rId3"/>
              <a:stretch>
                <a:fillRect/>
              </a:stretch>
            </p:blipFill>
            <p:spPr>
              <a:xfrm>
                <a:off x="6009412" y="5089043"/>
                <a:ext cx="6182588" cy="104789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81E77C-13E2-82F0-4D68-710797504F36}"/>
                      </a:ext>
                    </a:extLst>
                  </p:cNvPr>
                  <p:cNvSpPr txBox="1"/>
                  <p:nvPr/>
                </p:nvSpPr>
                <p:spPr>
                  <a:xfrm>
                    <a:off x="5527637" y="533729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DB81E77C-13E2-82F0-4D68-710797504F36}"/>
                      </a:ext>
                    </a:extLst>
                  </p:cNvPr>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a:blip r:embed="rId4"/>
                    <a:stretch>
                      <a:fillRect/>
                    </a:stretch>
                  </a:blipFill>
                </p:spPr>
                <p:txBody>
                  <a:bodyPr/>
                  <a:lstStyle/>
                  <a:p>
                    <a:r>
                      <a:rPr lang="en-US">
                        <a:noFill/>
                      </a:rPr>
                      <a:t> </a:t>
                    </a:r>
                  </a:p>
                </p:txBody>
              </p:sp>
            </mc:Fallback>
          </mc:AlternateContent>
        </p:grpSp>
        <p:pic>
          <p:nvPicPr>
            <p:cNvPr id="18" name="Picture 17">
              <a:extLst>
                <a:ext uri="{FF2B5EF4-FFF2-40B4-BE49-F238E27FC236}">
                  <a16:creationId xmlns:a16="http://schemas.microsoft.com/office/drawing/2014/main" id="{2FAD2482-D45D-B6E3-24DA-1AF2F0BED56C}"/>
                </a:ext>
              </a:extLst>
            </p:cNvPr>
            <p:cNvPicPr>
              <a:picLocks noChangeAspect="1"/>
            </p:cNvPicPr>
            <p:nvPr/>
          </p:nvPicPr>
          <p:blipFill>
            <a:blip r:embed="rId5"/>
            <a:stretch>
              <a:fillRect/>
            </a:stretch>
          </p:blipFill>
          <p:spPr>
            <a:xfrm>
              <a:off x="6009412" y="5169111"/>
              <a:ext cx="1752845" cy="247685"/>
            </a:xfrm>
            <a:prstGeom prst="rect">
              <a:avLst/>
            </a:prstGeom>
          </p:spPr>
        </p:pic>
      </p:grpSp>
      <p:grpSp>
        <p:nvGrpSpPr>
          <p:cNvPr id="21" name="Group 20">
            <a:extLst>
              <a:ext uri="{FF2B5EF4-FFF2-40B4-BE49-F238E27FC236}">
                <a16:creationId xmlns:a16="http://schemas.microsoft.com/office/drawing/2014/main" id="{997669B4-6405-D418-55E2-B47606F13D18}"/>
              </a:ext>
            </a:extLst>
          </p:cNvPr>
          <p:cNvGrpSpPr/>
          <p:nvPr/>
        </p:nvGrpSpPr>
        <p:grpSpPr>
          <a:xfrm>
            <a:off x="948919" y="1908905"/>
            <a:ext cx="4578718" cy="3507891"/>
            <a:chOff x="790224" y="2167245"/>
            <a:chExt cx="4578718" cy="3507891"/>
          </a:xfrm>
        </p:grpSpPr>
        <p:pic>
          <p:nvPicPr>
            <p:cNvPr id="6" name="Picture 5">
              <a:extLst>
                <a:ext uri="{FF2B5EF4-FFF2-40B4-BE49-F238E27FC236}">
                  <a16:creationId xmlns:a16="http://schemas.microsoft.com/office/drawing/2014/main" id="{9D488213-36A7-C9F1-2853-B8F5809D3ADD}"/>
                </a:ext>
              </a:extLst>
            </p:cNvPr>
            <p:cNvPicPr>
              <a:picLocks noChangeAspect="1"/>
            </p:cNvPicPr>
            <p:nvPr/>
          </p:nvPicPr>
          <p:blipFill>
            <a:blip r:embed="rId6"/>
            <a:stretch>
              <a:fillRect/>
            </a:stretch>
          </p:blipFill>
          <p:spPr>
            <a:xfrm>
              <a:off x="948919" y="2536577"/>
              <a:ext cx="4420023" cy="3138559"/>
            </a:xfrm>
            <a:prstGeom prst="rect">
              <a:avLst/>
            </a:prstGeom>
          </p:spPr>
        </p:pic>
        <p:sp>
          <p:nvSpPr>
            <p:cNvPr id="20" name="TextBox 19">
              <a:extLst>
                <a:ext uri="{FF2B5EF4-FFF2-40B4-BE49-F238E27FC236}">
                  <a16:creationId xmlns:a16="http://schemas.microsoft.com/office/drawing/2014/main" id="{B657CB89-4DA9-ED6B-E199-6504C6AD784D}"/>
                </a:ext>
              </a:extLst>
            </p:cNvPr>
            <p:cNvSpPr txBox="1"/>
            <p:nvPr/>
          </p:nvSpPr>
          <p:spPr>
            <a:xfrm>
              <a:off x="790224" y="2167245"/>
              <a:ext cx="3495637" cy="369332"/>
            </a:xfrm>
            <a:prstGeom prst="rect">
              <a:avLst/>
            </a:prstGeom>
            <a:noFill/>
          </p:spPr>
          <p:txBody>
            <a:bodyPr wrap="none" rtlCol="0">
              <a:spAutoFit/>
            </a:bodyPr>
            <a:lstStyle/>
            <a:p>
              <a:r>
                <a:rPr lang="en-US"/>
                <a:t>Tính toán ma trận A và B, ta được:</a:t>
              </a:r>
            </a:p>
          </p:txBody>
        </p:sp>
      </p:grpSp>
    </p:spTree>
    <p:extLst>
      <p:ext uri="{BB962C8B-B14F-4D97-AF65-F5344CB8AC3E}">
        <p14:creationId xmlns:p14="http://schemas.microsoft.com/office/powerpoint/2010/main" val="284370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14</a:t>
            </a:fld>
            <a:endParaRPr lang="en-US"/>
          </a:p>
        </p:txBody>
      </p:sp>
      <p:sp>
        <p:nvSpPr>
          <p:cNvPr id="4" name="TextBox 3">
            <a:extLst>
              <a:ext uri="{FF2B5EF4-FFF2-40B4-BE49-F238E27FC236}">
                <a16:creationId xmlns:a16="http://schemas.microsoft.com/office/drawing/2014/main" id="{AE940F9D-ADAC-E6FB-8970-8197369C6720}"/>
              </a:ext>
            </a:extLst>
          </p:cNvPr>
          <p:cNvSpPr txBox="1"/>
          <p:nvPr/>
        </p:nvSpPr>
        <p:spPr>
          <a:xfrm>
            <a:off x="3979073" y="1423626"/>
            <a:ext cx="4233851"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TIẾN HÀNH MÔ PHỎNG</a:t>
            </a:r>
          </a:p>
        </p:txBody>
      </p:sp>
      <p:pic>
        <p:nvPicPr>
          <p:cNvPr id="3" name="Picture 2" descr="A diagram of a computer&#10;&#10;Description automatically generated">
            <a:extLst>
              <a:ext uri="{FF2B5EF4-FFF2-40B4-BE49-F238E27FC236}">
                <a16:creationId xmlns:a16="http://schemas.microsoft.com/office/drawing/2014/main" id="{DCEBCF86-8EA6-2813-8B64-EAE9D14011BB}"/>
              </a:ext>
            </a:extLst>
          </p:cNvPr>
          <p:cNvPicPr>
            <a:picLocks noChangeAspect="1"/>
          </p:cNvPicPr>
          <p:nvPr/>
        </p:nvPicPr>
        <p:blipFill>
          <a:blip r:embed="rId2"/>
          <a:stretch>
            <a:fillRect/>
          </a:stretch>
        </p:blipFill>
        <p:spPr>
          <a:xfrm>
            <a:off x="1203120" y="2923938"/>
            <a:ext cx="4892879" cy="2439353"/>
          </a:xfrm>
          <a:prstGeom prst="rect">
            <a:avLst/>
          </a:prstGeom>
        </p:spPr>
      </p:pic>
      <p:sp>
        <p:nvSpPr>
          <p:cNvPr id="5" name="TextBox 4">
            <a:extLst>
              <a:ext uri="{FF2B5EF4-FFF2-40B4-BE49-F238E27FC236}">
                <a16:creationId xmlns:a16="http://schemas.microsoft.com/office/drawing/2014/main" id="{DE1D7080-B2B2-23C6-CFF7-70F62DABD5F0}"/>
              </a:ext>
            </a:extLst>
          </p:cNvPr>
          <p:cNvSpPr txBox="1"/>
          <p:nvPr/>
        </p:nvSpPr>
        <p:spPr>
          <a:xfrm>
            <a:off x="1203120" y="2178089"/>
            <a:ext cx="2119491" cy="369332"/>
          </a:xfrm>
          <a:prstGeom prst="rect">
            <a:avLst/>
          </a:prstGeom>
          <a:noFill/>
        </p:spPr>
        <p:txBody>
          <a:bodyPr wrap="none" rtlCol="0">
            <a:spAutoFit/>
          </a:bodyPr>
          <a:lstStyle/>
          <a:p>
            <a:r>
              <a:rPr lang="en-US"/>
              <a:t>Mô phỏng Simulink:</a:t>
            </a:r>
          </a:p>
        </p:txBody>
      </p:sp>
      <p:sp>
        <p:nvSpPr>
          <p:cNvPr id="7" name="TextBox 6">
            <a:extLst>
              <a:ext uri="{FF2B5EF4-FFF2-40B4-BE49-F238E27FC236}">
                <a16:creationId xmlns:a16="http://schemas.microsoft.com/office/drawing/2014/main" id="{426EBB49-A29E-D186-9020-9AFF357DD63F}"/>
              </a:ext>
            </a:extLst>
          </p:cNvPr>
          <p:cNvSpPr txBox="1"/>
          <p:nvPr/>
        </p:nvSpPr>
        <p:spPr>
          <a:xfrm>
            <a:off x="6868160" y="2178089"/>
            <a:ext cx="3229282" cy="369332"/>
          </a:xfrm>
          <a:prstGeom prst="rect">
            <a:avLst/>
          </a:prstGeom>
          <a:noFill/>
        </p:spPr>
        <p:txBody>
          <a:bodyPr wrap="none" rtlCol="0">
            <a:spAutoFit/>
          </a:bodyPr>
          <a:lstStyle/>
          <a:p>
            <a:r>
              <a:rPr lang="en-US"/>
              <a:t>Khối Xe_2_Banh_Tu_Can_Bang</a:t>
            </a:r>
          </a:p>
        </p:txBody>
      </p:sp>
      <p:pic>
        <p:nvPicPr>
          <p:cNvPr id="11" name="Picture 10">
            <a:extLst>
              <a:ext uri="{FF2B5EF4-FFF2-40B4-BE49-F238E27FC236}">
                <a16:creationId xmlns:a16="http://schemas.microsoft.com/office/drawing/2014/main" id="{ED0FE256-EA9A-A07F-802C-BF489D01FB93}"/>
              </a:ext>
            </a:extLst>
          </p:cNvPr>
          <p:cNvPicPr>
            <a:picLocks noChangeAspect="1"/>
          </p:cNvPicPr>
          <p:nvPr/>
        </p:nvPicPr>
        <p:blipFill>
          <a:blip r:embed="rId3"/>
          <a:stretch>
            <a:fillRect/>
          </a:stretch>
        </p:blipFill>
        <p:spPr>
          <a:xfrm>
            <a:off x="6778810" y="2732149"/>
            <a:ext cx="4123381" cy="282293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37A4BEE-CB60-F8A7-DFDD-BECDDAD0DEDE}"/>
                  </a:ext>
                </a:extLst>
              </p:cNvPr>
              <p:cNvSpPr txBox="1"/>
              <p:nvPr/>
            </p:nvSpPr>
            <p:spPr>
              <a:xfrm>
                <a:off x="1821912" y="5786322"/>
                <a:ext cx="8548174" cy="382156"/>
              </a:xfrm>
              <a:prstGeom prst="rect">
                <a:avLst/>
              </a:prstGeom>
              <a:noFill/>
            </p:spPr>
            <p:txBody>
              <a:bodyPr wrap="none" rtlCol="0">
                <a:spAutoFit/>
              </a:bodyPr>
              <a:lstStyle/>
              <a:p>
                <a:r>
                  <a:rPr lang="en-US"/>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t>  </a:t>
                </a:r>
              </a:p>
            </p:txBody>
          </p:sp>
        </mc:Choice>
        <mc:Fallback xmlns="">
          <p:sp>
            <p:nvSpPr>
              <p:cNvPr id="12" name="TextBox 11">
                <a:extLst>
                  <a:ext uri="{FF2B5EF4-FFF2-40B4-BE49-F238E27FC236}">
                    <a16:creationId xmlns:a16="http://schemas.microsoft.com/office/drawing/2014/main" id="{137A4BEE-CB60-F8A7-DFDD-BECDDAD0DEDE}"/>
                  </a:ext>
                </a:extLst>
              </p:cNvPr>
              <p:cNvSpPr txBox="1">
                <a:spLocks noRot="1" noChangeAspect="1" noMove="1" noResize="1" noEditPoints="1" noAdjustHandles="1" noChangeArrowheads="1" noChangeShapeType="1" noTextEdit="1"/>
              </p:cNvSpPr>
              <p:nvPr/>
            </p:nvSpPr>
            <p:spPr>
              <a:xfrm>
                <a:off x="1821912" y="5786322"/>
                <a:ext cx="8548174" cy="382156"/>
              </a:xfrm>
              <a:prstGeom prst="rect">
                <a:avLst/>
              </a:prstGeom>
              <a:blipFill>
                <a:blip r:embed="rId4"/>
                <a:stretch>
                  <a:fillRect l="-642" t="-3175" r="-642" b="-25397"/>
                </a:stretch>
              </a:blipFill>
            </p:spPr>
            <p:txBody>
              <a:bodyPr/>
              <a:lstStyle/>
              <a:p>
                <a:r>
                  <a:rPr lang="en-US">
                    <a:noFill/>
                  </a:rPr>
                  <a:t> </a:t>
                </a:r>
              </a:p>
            </p:txBody>
          </p:sp>
        </mc:Fallback>
      </mc:AlternateContent>
    </p:spTree>
    <p:extLst>
      <p:ext uri="{BB962C8B-B14F-4D97-AF65-F5344CB8AC3E}">
        <p14:creationId xmlns:p14="http://schemas.microsoft.com/office/powerpoint/2010/main" val="310721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15</a:t>
            </a:fld>
            <a:endParaRPr lang="en-US"/>
          </a:p>
        </p:txBody>
      </p:sp>
      <p:sp>
        <p:nvSpPr>
          <p:cNvPr id="4" name="TextBox 3">
            <a:extLst>
              <a:ext uri="{FF2B5EF4-FFF2-40B4-BE49-F238E27FC236}">
                <a16:creationId xmlns:a16="http://schemas.microsoft.com/office/drawing/2014/main" id="{AE940F9D-ADAC-E6FB-8970-8197369C6720}"/>
              </a:ext>
            </a:extLst>
          </p:cNvPr>
          <p:cNvSpPr txBox="1"/>
          <p:nvPr/>
        </p:nvSpPr>
        <p:spPr>
          <a:xfrm>
            <a:off x="4148992" y="1468619"/>
            <a:ext cx="3894015"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KẾT QUẢ MÔ PHỎNG</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95123D18-0177-301B-BD54-2F0FF1AD18E3}"/>
                  </a:ext>
                </a:extLst>
              </p:cNvPr>
              <p:cNvSpPr/>
              <p:nvPr/>
            </p:nvSpPr>
            <p:spPr>
              <a:xfrm>
                <a:off x="624097" y="2280407"/>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313" indent="-214313">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=0.001</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0.0012</m:t>
                    </m:r>
                  </m:oMath>
                </a14:m>
                <a:endParaRPr lang="en-US" sz="1050"/>
              </a:p>
              <a:p>
                <a:pPr marL="214313" indent="-214313">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=0.002</m:t>
                    </m:r>
                  </m:oMath>
                </a14:m>
                <a:endParaRPr lang="en-US" sz="1050"/>
              </a:p>
              <a:p>
                <a:pPr marL="214313" indent="-214313">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0.0014</m:t>
                    </m:r>
                  </m:oMath>
                </a14:m>
                <a:r>
                  <a:rPr lang="vi-VN" sz="1050"/>
                  <a:t> </a:t>
                </a:r>
                <a:endParaRPr lang="en-US" sz="1050"/>
              </a:p>
            </p:txBody>
          </p:sp>
        </mc:Choice>
        <mc:Fallback>
          <p:sp>
            <p:nvSpPr>
              <p:cNvPr id="6" name="Rectangle 5">
                <a:extLst>
                  <a:ext uri="{FF2B5EF4-FFF2-40B4-BE49-F238E27FC236}">
                    <a16:creationId xmlns:a16="http://schemas.microsoft.com/office/drawing/2014/main" id="{95123D18-0177-301B-BD54-2F0FF1AD18E3}"/>
                  </a:ext>
                </a:extLst>
              </p:cNvPr>
              <p:cNvSpPr>
                <a:spLocks noRot="1" noChangeAspect="1" noMove="1" noResize="1" noEditPoints="1" noAdjustHandles="1" noChangeArrowheads="1" noChangeShapeType="1" noTextEdit="1"/>
              </p:cNvSpPr>
              <p:nvPr/>
            </p:nvSpPr>
            <p:spPr>
              <a:xfrm>
                <a:off x="624097" y="2280407"/>
                <a:ext cx="3841715" cy="1957296"/>
              </a:xfrm>
              <a:prstGeom prst="rect">
                <a:avLst/>
              </a:prstGeom>
              <a:blipFill>
                <a:blip r:embed="rId2"/>
                <a:stretch>
                  <a:fillRect/>
                </a:stretch>
              </a:blipFill>
              <a:ln w="28575"/>
            </p:spPr>
            <p:txBody>
              <a:bodyPr/>
              <a:lstStyle/>
              <a:p>
                <a:r>
                  <a:rPr lang="en-US">
                    <a:noFill/>
                  </a:rPr>
                  <a:t> </a:t>
                </a:r>
              </a:p>
            </p:txBody>
          </p:sp>
        </mc:Fallback>
      </mc:AlternateContent>
      <p:pic>
        <p:nvPicPr>
          <p:cNvPr id="8" name="Picture 7" descr="A graph with lines and numbers&#10;&#10;Description automatically generated">
            <a:extLst>
              <a:ext uri="{FF2B5EF4-FFF2-40B4-BE49-F238E27FC236}">
                <a16:creationId xmlns:a16="http://schemas.microsoft.com/office/drawing/2014/main" id="{B1C3FB9C-E993-8532-C6D8-4E61D98A2BF7}"/>
              </a:ext>
            </a:extLst>
          </p:cNvPr>
          <p:cNvPicPr>
            <a:picLocks noChangeAspect="1"/>
          </p:cNvPicPr>
          <p:nvPr/>
        </p:nvPicPr>
        <p:blipFill>
          <a:blip r:embed="rId3"/>
          <a:stretch>
            <a:fillRect/>
          </a:stretch>
        </p:blipFill>
        <p:spPr>
          <a:xfrm>
            <a:off x="4557492" y="2193336"/>
            <a:ext cx="7413330" cy="3493453"/>
          </a:xfrm>
          <a:prstGeom prst="rect">
            <a:avLst/>
          </a:prstGeom>
        </p:spPr>
      </p:pic>
      <p:sp>
        <p:nvSpPr>
          <p:cNvPr id="3" name="TextBox 2">
            <a:extLst>
              <a:ext uri="{FF2B5EF4-FFF2-40B4-BE49-F238E27FC236}">
                <a16:creationId xmlns:a16="http://schemas.microsoft.com/office/drawing/2014/main" id="{608C8F48-3B00-0C8B-8137-DCFCE1A43C99}"/>
              </a:ext>
            </a:extLst>
          </p:cNvPr>
          <p:cNvSpPr txBox="1"/>
          <p:nvPr/>
        </p:nvSpPr>
        <p:spPr>
          <a:xfrm>
            <a:off x="624097" y="4345858"/>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55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DEF6D88-8B24-3A8B-5B27-B9C8C38A03C2}"/>
                  </a:ext>
                </a:extLst>
              </p:cNvPr>
              <p:cNvGraphicFramePr>
                <a:graphicFrameLocks noGrp="1"/>
              </p:cNvGraphicFramePr>
              <p:nvPr>
                <p:extLst>
                  <p:ext uri="{D42A27DB-BD31-4B8C-83A1-F6EECF244321}">
                    <p14:modId xmlns:p14="http://schemas.microsoft.com/office/powerpoint/2010/main" val="3635971086"/>
                  </p:ext>
                </p:extLst>
              </p:nvPr>
            </p:nvGraphicFramePr>
            <p:xfrm>
              <a:off x="2100826" y="2261592"/>
              <a:ext cx="2889568" cy="2321988"/>
            </p:xfrm>
            <a:graphic>
              <a:graphicData uri="http://schemas.openxmlformats.org/drawingml/2006/table">
                <a:tbl>
                  <a:tblPr firstRow="1" bandRow="1">
                    <a:tableStyleId>{5C22544A-7EE6-4342-B048-85BDC9FD1C3A}</a:tableStyleId>
                  </a:tblPr>
                  <a:tblGrid>
                    <a:gridCol w="2889568">
                      <a:extLst>
                        <a:ext uri="{9D8B030D-6E8A-4147-A177-3AD203B41FA5}">
                          <a16:colId xmlns:a16="http://schemas.microsoft.com/office/drawing/2014/main" val="1624073316"/>
                        </a:ext>
                      </a:extLst>
                    </a:gridCol>
                  </a:tblGrid>
                  <a:tr h="627871">
                    <a:tc>
                      <a:txBody>
                        <a:bodyPr/>
                        <a:lstStyle/>
                        <a:p>
                          <a:pPr algn="ctr"/>
                          <a:r>
                            <a:rPr lang="en-US">
                              <a:latin typeface="Times New Roman" panose="02020603050405020304" pitchFamily="18" charset="0"/>
                              <a:cs typeface="Times New Roman" panose="02020603050405020304" pitchFamily="18" charset="0"/>
                            </a:rPr>
                            <a:t>Time Update – “Dự đoán”</a:t>
                          </a:r>
                        </a:p>
                      </a:txBody>
                      <a:tcPr anchor="ctr">
                        <a:lnB w="38100" cmpd="sng">
                          <a:noFill/>
                        </a:lnB>
                      </a:tcPr>
                    </a:tc>
                    <a:extLst>
                      <a:ext uri="{0D108BD9-81ED-4DB2-BD59-A6C34878D82A}">
                        <a16:rowId xmlns:a16="http://schemas.microsoft.com/office/drawing/2014/main" val="2372174703"/>
                      </a:ext>
                    </a:extLst>
                  </a:tr>
                  <a:tr h="1354667">
                    <a:tc>
                      <a:txBody>
                        <a:bodyPr/>
                        <a:lstStyle/>
                        <a:p>
                          <a:pPr marL="0" indent="0" algn="l">
                            <a:lnSpc>
                              <a:spcPct val="150000"/>
                            </a:lnSpc>
                            <a:buNone/>
                          </a:pPr>
                          <a:r>
                            <a:rPr lang="en-US">
                              <a:latin typeface="Times New Roman" panose="02020603050405020304" pitchFamily="18" charset="0"/>
                              <a:cs typeface="Times New Roman" panose="02020603050405020304" pitchFamily="18" charset="0"/>
                            </a:rPr>
                            <a:t>(1) Tương quan sai số trước</a:t>
                          </a:r>
                        </a:p>
                        <a:p>
                          <a:pPr marL="0" indent="0" algn="l">
                            <a:lnSpc>
                              <a:spcPct val="150000"/>
                            </a:lnSpc>
                            <a:buNone/>
                          </a:pPr>
                          <a:r>
                            <a:rPr lang="en-US" sz="1800" i="0" kern="1200" baseline="0">
                              <a:solidFill>
                                <a:schemeClr val="dk1"/>
                              </a:solidFill>
                              <a:effectLst/>
                              <a:latin typeface="Times New Roman" panose="02020603050405020304" pitchFamily="18" charset="0"/>
                              <a:ea typeface="+mn-ea"/>
                              <a:cs typeface="Times New Roman" panose="02020603050405020304" pitchFamily="18" charset="0"/>
                            </a:rPr>
                            <a:t>      </a:t>
                          </a:r>
                          <a14:m>
                            <m:oMath xmlns:m="http://schemas.openxmlformats.org/officeDocument/2006/math">
                              <m:sSubSup>
                                <m:sSubSupPr>
                                  <m:ctrlPr>
                                    <a:rPr lang="en-US" sz="1800" i="1" kern="1200" smtClean="0">
                                      <a:solidFill>
                                        <a:schemeClr val="dk1"/>
                                      </a:solidFill>
                                      <a:effectLst/>
                                      <a:latin typeface="Cambria Math" panose="02040503050406030204" pitchFamily="18" charset="0"/>
                                      <a:ea typeface="+mn-ea"/>
                                      <a:cs typeface="+mn-cs"/>
                                    </a:rPr>
                                  </m:ctrlPr>
                                </m:sSubSup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𝑥</m:t>
                                      </m:r>
                                    </m:e>
                                  </m:acc>
                                </m:e>
                                <m:sub>
                                  <m:r>
                                    <a:rPr lang="en-US" sz="1800" i="1" kern="1200">
                                      <a:solidFill>
                                        <a:schemeClr val="dk1"/>
                                      </a:solidFill>
                                      <a:effectLst/>
                                      <a:latin typeface="Cambria Math" panose="02040503050406030204" pitchFamily="18" charset="0"/>
                                      <a:ea typeface="+mn-ea"/>
                                      <a:cs typeface="+mn-cs"/>
                                    </a:rPr>
                                    <m:t>𝑘</m:t>
                                  </m:r>
                                </m:sub>
                                <m:sup>
                                  <m:r>
                                    <a:rPr lang="en-US" sz="1800" i="1" kern="1200">
                                      <a:solidFill>
                                        <a:schemeClr val="dk1"/>
                                      </a:solidFill>
                                      <a:effectLst/>
                                      <a:latin typeface="Cambria Math" panose="02040503050406030204" pitchFamily="18" charset="0"/>
                                      <a:ea typeface="+mn-ea"/>
                                      <a:cs typeface="+mn-cs"/>
                                    </a:rPr>
                                    <m:t>−</m:t>
                                  </m:r>
                                </m:sup>
                              </m:sSubSup>
                              <m:r>
                                <a:rPr lang="en-US" sz="1800" i="1" kern="1200">
                                  <a:solidFill>
                                    <a:schemeClr val="dk1"/>
                                  </a:solidFill>
                                  <a:effectLst/>
                                  <a:latin typeface="Cambria Math" panose="02040503050406030204" pitchFamily="18" charset="0"/>
                                  <a:ea typeface="+mn-ea"/>
                                  <a:cs typeface="+mn-cs"/>
                                </a:rPr>
                                <m:t>=</m:t>
                              </m:r>
                              <m:r>
                                <a:rPr lang="en-US" sz="1800" i="1" kern="1200">
                                  <a:solidFill>
                                    <a:schemeClr val="dk1"/>
                                  </a:solidFill>
                                  <a:effectLst/>
                                  <a:latin typeface="Cambria Math" panose="02040503050406030204" pitchFamily="18" charset="0"/>
                                  <a:ea typeface="+mn-ea"/>
                                  <a:cs typeface="+mn-cs"/>
                                </a:rPr>
                                <m:t>𝐴</m:t>
                              </m:r>
                              <m:sSubSup>
                                <m:sSubSupPr>
                                  <m:ctrlPr>
                                    <a:rPr lang="en-US" sz="1800" i="1" kern="1200">
                                      <a:solidFill>
                                        <a:schemeClr val="dk1"/>
                                      </a:solidFill>
                                      <a:effectLst/>
                                      <a:latin typeface="Cambria Math" panose="02040503050406030204" pitchFamily="18" charset="0"/>
                                      <a:ea typeface="+mn-ea"/>
                                      <a:cs typeface="+mn-cs"/>
                                    </a:rPr>
                                  </m:ctrlPr>
                                </m:sSubSup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𝑥</m:t>
                                      </m:r>
                                    </m:e>
                                  </m:acc>
                                </m:e>
                                <m:sub>
                                  <m:r>
                                    <a:rPr lang="en-US" sz="1800" i="1" kern="1200">
                                      <a:solidFill>
                                        <a:schemeClr val="dk1"/>
                                      </a:solidFill>
                                      <a:effectLst/>
                                      <a:latin typeface="Cambria Math" panose="02040503050406030204" pitchFamily="18" charset="0"/>
                                      <a:ea typeface="+mn-ea"/>
                                      <a:cs typeface="+mn-cs"/>
                                    </a:rPr>
                                    <m:t>𝑘</m:t>
                                  </m:r>
                                  <m:r>
                                    <a:rPr lang="en-US" sz="1800" i="1" kern="1200">
                                      <a:solidFill>
                                        <a:schemeClr val="dk1"/>
                                      </a:solidFill>
                                      <a:effectLst/>
                                      <a:latin typeface="Cambria Math" panose="02040503050406030204" pitchFamily="18" charset="0"/>
                                      <a:ea typeface="+mn-ea"/>
                                      <a:cs typeface="+mn-cs"/>
                                    </a:rPr>
                                    <m:t>−1</m:t>
                                  </m:r>
                                </m:sub>
                                <m:sup>
                                  <m:r>
                                    <a:rPr lang="en-US" sz="1800" i="1" kern="1200">
                                      <a:solidFill>
                                        <a:schemeClr val="dk1"/>
                                      </a:solidFill>
                                      <a:effectLst/>
                                      <a:latin typeface="Cambria Math" panose="02040503050406030204" pitchFamily="18" charset="0"/>
                                      <a:ea typeface="+mn-ea"/>
                                      <a:cs typeface="+mn-cs"/>
                                    </a:rPr>
                                    <m:t>−</m:t>
                                  </m:r>
                                </m:sup>
                              </m:sSubSup>
                              <m:r>
                                <a:rPr lang="en-US" sz="1800" kern="1200">
                                  <a:solidFill>
                                    <a:schemeClr val="dk1"/>
                                  </a:solidFill>
                                  <a:effectLst/>
                                  <a:latin typeface="Cambria Math" panose="02040503050406030204" pitchFamily="18" charset="0"/>
                                  <a:ea typeface="+mn-ea"/>
                                  <a:cs typeface="+mn-cs"/>
                                </a:rPr>
                                <m:t>+</m:t>
                              </m:r>
                              <m:r>
                                <m:rPr>
                                  <m:sty m:val="p"/>
                                </m:rPr>
                                <a:rPr lang="en-US" sz="1800" kern="1200">
                                  <a:solidFill>
                                    <a:schemeClr val="dk1"/>
                                  </a:solidFill>
                                  <a:effectLst/>
                                  <a:latin typeface="Cambria Math" panose="02040503050406030204" pitchFamily="18" charset="0"/>
                                  <a:ea typeface="+mn-ea"/>
                                  <a:cs typeface="+mn-cs"/>
                                </a:rPr>
                                <m:t>B</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𝑢</m:t>
                                  </m:r>
                                </m:e>
                                <m:sub>
                                  <m:r>
                                    <a:rPr lang="en-US" sz="1800" i="1" kern="1200">
                                      <a:solidFill>
                                        <a:schemeClr val="dk1"/>
                                      </a:solidFill>
                                      <a:effectLst/>
                                      <a:latin typeface="Cambria Math" panose="02040503050406030204" pitchFamily="18" charset="0"/>
                                      <a:ea typeface="+mn-ea"/>
                                      <a:cs typeface="+mn-cs"/>
                                    </a:rPr>
                                    <m:t>𝑘</m:t>
                                  </m:r>
                                  <m:r>
                                    <a:rPr lang="en-US" sz="1800" i="1" kern="1200">
                                      <a:solidFill>
                                        <a:schemeClr val="dk1"/>
                                      </a:solidFill>
                                      <a:effectLst/>
                                      <a:latin typeface="Cambria Math" panose="02040503050406030204" pitchFamily="18" charset="0"/>
                                      <a:ea typeface="+mn-ea"/>
                                      <a:cs typeface="+mn-cs"/>
                                    </a:rPr>
                                    <m:t>−1</m:t>
                                  </m:r>
                                </m:sub>
                              </m:sSub>
                            </m:oMath>
                          </a14:m>
                          <a:endParaRPr lang="en-US">
                            <a:latin typeface="Times New Roman" panose="02020603050405020304" pitchFamily="18" charset="0"/>
                            <a:cs typeface="Times New Roman" panose="02020603050405020304" pitchFamily="18" charset="0"/>
                          </a:endParaRPr>
                        </a:p>
                        <a:p>
                          <a:pPr marL="0" indent="0" algn="l">
                            <a:lnSpc>
                              <a:spcPct val="150000"/>
                            </a:lnSpc>
                            <a:buNone/>
                          </a:pPr>
                          <a:r>
                            <a:rPr lang="en-US">
                              <a:latin typeface="Times New Roman" panose="02020603050405020304" pitchFamily="18" charset="0"/>
                              <a:cs typeface="Times New Roman" panose="02020603050405020304" pitchFamily="18" charset="0"/>
                            </a:rPr>
                            <a:t>(2) Tương quan sai số trước</a:t>
                          </a:r>
                        </a:p>
                        <a:p>
                          <a:pPr marL="0" indent="0" algn="l">
                            <a:lnSpc>
                              <a:spcPct val="150000"/>
                            </a:lnSpc>
                            <a:buNone/>
                          </a:pPr>
                          <a:r>
                            <a:rPr lang="en-US">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800" i="1" kern="1200" smtClean="0">
                                      <a:solidFill>
                                        <a:schemeClr val="dk1"/>
                                      </a:solidFill>
                                      <a:effectLst/>
                                      <a:latin typeface="Cambria Math" panose="02040503050406030204" pitchFamily="18" charset="0"/>
                                      <a:ea typeface="+mn-ea"/>
                                      <a:cs typeface="+mn-cs"/>
                                    </a:rPr>
                                  </m:ctrlPr>
                                </m:sSubSupPr>
                                <m:e>
                                  <m:r>
                                    <a:rPr lang="en-US" sz="1800" i="1" kern="1200">
                                      <a:solidFill>
                                        <a:schemeClr val="dk1"/>
                                      </a:solidFill>
                                      <a:effectLst/>
                                      <a:latin typeface="Cambria Math" panose="02040503050406030204" pitchFamily="18" charset="0"/>
                                      <a:ea typeface="+mn-ea"/>
                                      <a:cs typeface="+mn-cs"/>
                                    </a:rPr>
                                    <m:t>𝑃</m:t>
                                  </m:r>
                                </m:e>
                                <m:sub>
                                  <m:r>
                                    <a:rPr lang="en-US" sz="1800" i="1" kern="1200">
                                      <a:solidFill>
                                        <a:schemeClr val="dk1"/>
                                      </a:solidFill>
                                      <a:effectLst/>
                                      <a:latin typeface="Cambria Math" panose="02040503050406030204" pitchFamily="18" charset="0"/>
                                      <a:ea typeface="+mn-ea"/>
                                      <a:cs typeface="+mn-cs"/>
                                    </a:rPr>
                                    <m:t>𝑘</m:t>
                                  </m:r>
                                </m:sub>
                                <m:sup>
                                  <m:r>
                                    <a:rPr lang="en-US" sz="1800" i="1" kern="1200">
                                      <a:solidFill>
                                        <a:schemeClr val="dk1"/>
                                      </a:solidFill>
                                      <a:effectLst/>
                                      <a:latin typeface="Cambria Math" panose="02040503050406030204" pitchFamily="18" charset="0"/>
                                      <a:ea typeface="+mn-ea"/>
                                      <a:cs typeface="+mn-cs"/>
                                    </a:rPr>
                                    <m:t>−</m:t>
                                  </m:r>
                                </m:sup>
                              </m:sSubSup>
                              <m:r>
                                <a:rPr lang="en-US" sz="1800" i="1" kern="1200">
                                  <a:solidFill>
                                    <a:schemeClr val="dk1"/>
                                  </a:solidFill>
                                  <a:effectLst/>
                                  <a:latin typeface="Cambria Math" panose="02040503050406030204" pitchFamily="18" charset="0"/>
                                  <a:ea typeface="+mn-ea"/>
                                  <a:cs typeface="+mn-cs"/>
                                </a:rPr>
                                <m:t>=</m:t>
                              </m:r>
                              <m:r>
                                <a:rPr lang="en-US" sz="1800" i="1" kern="1200">
                                  <a:solidFill>
                                    <a:schemeClr val="dk1"/>
                                  </a:solidFill>
                                  <a:effectLst/>
                                  <a:latin typeface="Cambria Math" panose="02040503050406030204" pitchFamily="18" charset="0"/>
                                  <a:ea typeface="+mn-ea"/>
                                  <a:cs typeface="+mn-cs"/>
                                </a:rPr>
                                <m:t>𝐴</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𝑃</m:t>
                                  </m:r>
                                </m:e>
                                <m:sub>
                                  <m:r>
                                    <a:rPr lang="en-US" sz="1800" i="1" kern="1200">
                                      <a:solidFill>
                                        <a:schemeClr val="dk1"/>
                                      </a:solidFill>
                                      <a:effectLst/>
                                      <a:latin typeface="Cambria Math" panose="02040503050406030204" pitchFamily="18" charset="0"/>
                                      <a:ea typeface="+mn-ea"/>
                                      <a:cs typeface="+mn-cs"/>
                                    </a:rPr>
                                    <m:t>𝑘</m:t>
                                  </m:r>
                                  <m:r>
                                    <a:rPr lang="en-US" sz="1800" i="1" kern="1200">
                                      <a:solidFill>
                                        <a:schemeClr val="dk1"/>
                                      </a:solidFill>
                                      <a:effectLst/>
                                      <a:latin typeface="Cambria Math" panose="02040503050406030204" pitchFamily="18" charset="0"/>
                                      <a:ea typeface="+mn-ea"/>
                                      <a:cs typeface="+mn-cs"/>
                                    </a:rPr>
                                    <m:t>−1</m:t>
                                  </m:r>
                                </m:sub>
                              </m:sSub>
                              <m:sSup>
                                <m:sSupPr>
                                  <m:ctrlPr>
                                    <a:rPr lang="en-US" sz="1800" i="1" kern="120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panose="02040503050406030204" pitchFamily="18" charset="0"/>
                                      <a:ea typeface="+mn-ea"/>
                                      <a:cs typeface="+mn-cs"/>
                                    </a:rPr>
                                    <m:t>𝐴</m:t>
                                  </m:r>
                                </m:e>
                                <m:sup>
                                  <m:r>
                                    <a:rPr lang="en-US" sz="1800" i="1" kern="1200">
                                      <a:solidFill>
                                        <a:schemeClr val="dk1"/>
                                      </a:solidFill>
                                      <a:effectLst/>
                                      <a:latin typeface="Cambria Math" panose="02040503050406030204" pitchFamily="18" charset="0"/>
                                      <a:ea typeface="+mn-ea"/>
                                      <a:cs typeface="+mn-cs"/>
                                    </a:rPr>
                                    <m:t>𝑇</m:t>
                                  </m:r>
                                </m:sup>
                              </m:sSup>
                              <m:r>
                                <a:rPr lang="en-US" sz="1800" i="1" kern="1200">
                                  <a:solidFill>
                                    <a:schemeClr val="dk1"/>
                                  </a:solidFill>
                                  <a:effectLst/>
                                  <a:latin typeface="Cambria Math" panose="02040503050406030204" pitchFamily="18" charset="0"/>
                                  <a:ea typeface="+mn-ea"/>
                                  <a:cs typeface="+mn-cs"/>
                                </a:rPr>
                                <m:t>+</m:t>
                              </m:r>
                              <m:r>
                                <a:rPr lang="en-US" sz="1800" i="1" kern="1200">
                                  <a:solidFill>
                                    <a:schemeClr val="dk1"/>
                                  </a:solidFill>
                                  <a:effectLst/>
                                  <a:latin typeface="Cambria Math" panose="02040503050406030204" pitchFamily="18" charset="0"/>
                                  <a:ea typeface="+mn-ea"/>
                                  <a:cs typeface="+mn-cs"/>
                                </a:rPr>
                                <m:t>𝑄</m:t>
                              </m:r>
                            </m:oMath>
                          </a14:m>
                          <a:endParaRPr lang="en-US">
                            <a:latin typeface="Times New Roman" panose="02020603050405020304" pitchFamily="18" charset="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832715"/>
                      </a:ext>
                    </a:extLst>
                  </a:tr>
                </a:tbl>
              </a:graphicData>
            </a:graphic>
          </p:graphicFrame>
        </mc:Choice>
        <mc:Fallback xmlns="">
          <p:graphicFrame>
            <p:nvGraphicFramePr>
              <p:cNvPr id="4" name="Table 3">
                <a:extLst>
                  <a:ext uri="{FF2B5EF4-FFF2-40B4-BE49-F238E27FC236}">
                    <a16:creationId xmlns:a16="http://schemas.microsoft.com/office/drawing/2014/main" id="{FDEF6D88-8B24-3A8B-5B27-B9C8C38A03C2}"/>
                  </a:ext>
                </a:extLst>
              </p:cNvPr>
              <p:cNvGraphicFramePr>
                <a:graphicFrameLocks noGrp="1"/>
              </p:cNvGraphicFramePr>
              <p:nvPr>
                <p:extLst>
                  <p:ext uri="{D42A27DB-BD31-4B8C-83A1-F6EECF244321}">
                    <p14:modId xmlns:p14="http://schemas.microsoft.com/office/powerpoint/2010/main" val="3635971086"/>
                  </p:ext>
                </p:extLst>
              </p:nvPr>
            </p:nvGraphicFramePr>
            <p:xfrm>
              <a:off x="2100826" y="2261592"/>
              <a:ext cx="2889568" cy="2334815"/>
            </p:xfrm>
            <a:graphic>
              <a:graphicData uri="http://schemas.openxmlformats.org/drawingml/2006/table">
                <a:tbl>
                  <a:tblPr firstRow="1" bandRow="1">
                    <a:tableStyleId>{5C22544A-7EE6-4342-B048-85BDC9FD1C3A}</a:tableStyleId>
                  </a:tblPr>
                  <a:tblGrid>
                    <a:gridCol w="2889568">
                      <a:extLst>
                        <a:ext uri="{9D8B030D-6E8A-4147-A177-3AD203B41FA5}">
                          <a16:colId xmlns:a16="http://schemas.microsoft.com/office/drawing/2014/main" val="1624073316"/>
                        </a:ext>
                      </a:extLst>
                    </a:gridCol>
                  </a:tblGrid>
                  <a:tr h="627871">
                    <a:tc>
                      <a:txBody>
                        <a:bodyPr/>
                        <a:lstStyle/>
                        <a:p>
                          <a:pPr algn="ctr"/>
                          <a:r>
                            <a:rPr lang="en-US">
                              <a:latin typeface="Times New Roman" panose="02020603050405020304" pitchFamily="18" charset="0"/>
                              <a:cs typeface="Times New Roman" panose="02020603050405020304" pitchFamily="18" charset="0"/>
                            </a:rPr>
                            <a:t>Time Update – “Dự đoán”</a:t>
                          </a:r>
                        </a:p>
                      </a:txBody>
                      <a:tcPr anchor="ctr">
                        <a:lnB w="38100" cmpd="sng">
                          <a:noFill/>
                        </a:lnB>
                      </a:tcPr>
                    </a:tc>
                    <a:extLst>
                      <a:ext uri="{0D108BD9-81ED-4DB2-BD59-A6C34878D82A}">
                        <a16:rowId xmlns:a16="http://schemas.microsoft.com/office/drawing/2014/main" val="2372174703"/>
                      </a:ext>
                    </a:extLst>
                  </a:tr>
                  <a:tr h="1706944">
                    <a:tc>
                      <a:txBody>
                        <a:bodyPr/>
                        <a:lstStyle/>
                        <a:p>
                          <a:endParaRPr lang="en-US"/>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2"/>
                          <a:stretch>
                            <a:fillRect l="-211" t="-37367" r="-421" b="-2135"/>
                          </a:stretch>
                        </a:blipFill>
                      </a:tcPr>
                    </a:tc>
                    <a:extLst>
                      <a:ext uri="{0D108BD9-81ED-4DB2-BD59-A6C34878D82A}">
                        <a16:rowId xmlns:a16="http://schemas.microsoft.com/office/drawing/2014/main" val="748327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7407504-AE20-08BF-4FC2-C55B9F461C3A}"/>
                  </a:ext>
                </a:extLst>
              </p:cNvPr>
              <p:cNvGraphicFramePr>
                <a:graphicFrameLocks noGrp="1"/>
              </p:cNvGraphicFramePr>
              <p:nvPr>
                <p:extLst>
                  <p:ext uri="{D42A27DB-BD31-4B8C-83A1-F6EECF244321}">
                    <p14:modId xmlns:p14="http://schemas.microsoft.com/office/powerpoint/2010/main" val="603060953"/>
                  </p:ext>
                </p:extLst>
              </p:nvPr>
            </p:nvGraphicFramePr>
            <p:xfrm>
              <a:off x="7113116" y="1778284"/>
              <a:ext cx="3313217" cy="3158236"/>
            </p:xfrm>
            <a:graphic>
              <a:graphicData uri="http://schemas.openxmlformats.org/drawingml/2006/table">
                <a:tbl>
                  <a:tblPr firstRow="1" bandRow="1">
                    <a:tableStyleId>{5C22544A-7EE6-4342-B048-85BDC9FD1C3A}</a:tableStyleId>
                  </a:tblPr>
                  <a:tblGrid>
                    <a:gridCol w="3313217">
                      <a:extLst>
                        <a:ext uri="{9D8B030D-6E8A-4147-A177-3AD203B41FA5}">
                          <a16:colId xmlns:a16="http://schemas.microsoft.com/office/drawing/2014/main" val="1624073316"/>
                        </a:ext>
                      </a:extLst>
                    </a:gridCol>
                  </a:tblGrid>
                  <a:tr h="627871">
                    <a:tc>
                      <a:txBody>
                        <a:bodyPr/>
                        <a:lstStyle/>
                        <a:p>
                          <a:pPr algn="ctr"/>
                          <a:r>
                            <a:rPr lang="en-US" b="1"/>
                            <a:t>Measurement </a:t>
                          </a:r>
                          <a:r>
                            <a:rPr lang="en-US">
                              <a:latin typeface="Times New Roman" panose="02020603050405020304" pitchFamily="18" charset="0"/>
                              <a:cs typeface="Times New Roman" panose="02020603050405020304" pitchFamily="18" charset="0"/>
                            </a:rPr>
                            <a:t> Update </a:t>
                          </a:r>
                        </a:p>
                        <a:p>
                          <a:pPr algn="ctr"/>
                          <a:r>
                            <a:rPr lang="en-US">
                              <a:latin typeface="Times New Roman" panose="02020603050405020304" pitchFamily="18" charset="0"/>
                              <a:cs typeface="Times New Roman" panose="02020603050405020304" pitchFamily="18" charset="0"/>
                            </a:rPr>
                            <a:t>“Hiệu chỉnh”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2174703"/>
                      </a:ext>
                    </a:extLst>
                  </a:tr>
                  <a:tr h="1354667">
                    <a:tc>
                      <a:txBody>
                        <a:bodyPr/>
                        <a:lstStyle/>
                        <a:p>
                          <a:pPr marL="0" indent="0" algn="l">
                            <a:lnSpc>
                              <a:spcPct val="150000"/>
                            </a:lnSpc>
                            <a:buNone/>
                          </a:pPr>
                          <a:r>
                            <a:rPr lang="en-US">
                              <a:latin typeface="Times New Roman" panose="02020603050405020304" pitchFamily="18" charset="0"/>
                              <a:cs typeface="Times New Roman" panose="02020603050405020304" pitchFamily="18" charset="0"/>
                            </a:rPr>
                            <a:t>(1) Tính độ lợi Kalman</a:t>
                          </a:r>
                        </a:p>
                        <a:p>
                          <a:pPr marL="0" indent="0" algn="l">
                            <a:lnSpc>
                              <a:spcPct val="150000"/>
                            </a:lnSpc>
                            <a:buNone/>
                          </a:pPr>
                          <a:r>
                            <a:rPr lang="en-US" sz="1800" kern="1200">
                              <a:solidFill>
                                <a:schemeClr val="dk1"/>
                              </a:solidFill>
                              <a:effectLst/>
                              <a:ea typeface="+mn-ea"/>
                              <a:cs typeface="+mn-cs"/>
                            </a:rPr>
                            <a:t>       </a:t>
                          </a:r>
                          <a14:m>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𝐾</m:t>
                                  </m:r>
                                </m:e>
                                <m:sub>
                                  <m:r>
                                    <a:rPr lang="en-US" sz="1800" i="1" kern="1200">
                                      <a:solidFill>
                                        <a:schemeClr val="dk1"/>
                                      </a:solidFill>
                                      <a:effectLst/>
                                      <a:latin typeface="Cambria Math" panose="02040503050406030204" pitchFamily="18" charset="0"/>
                                      <a:ea typeface="+mn-ea"/>
                                      <a:cs typeface="+mn-cs"/>
                                    </a:rPr>
                                    <m:t>𝑘</m:t>
                                  </m:r>
                                </m:sub>
                              </m:sSub>
                              <m:r>
                                <a:rPr lang="en-US" sz="1800" i="1" kern="1200">
                                  <a:solidFill>
                                    <a:schemeClr val="dk1"/>
                                  </a:solidFill>
                                  <a:effectLst/>
                                  <a:latin typeface="Cambria Math" panose="02040503050406030204" pitchFamily="18" charset="0"/>
                                  <a:ea typeface="+mn-ea"/>
                                  <a:cs typeface="+mn-cs"/>
                                </a:rPr>
                                <m:t>=</m:t>
                              </m:r>
                              <m:sSubSup>
                                <m:sSubSupPr>
                                  <m:ctrlPr>
                                    <a:rPr lang="en-US" sz="1800" i="1" kern="1200">
                                      <a:solidFill>
                                        <a:schemeClr val="dk1"/>
                                      </a:solidFill>
                                      <a:effectLst/>
                                      <a:latin typeface="Cambria Math" panose="02040503050406030204" pitchFamily="18" charset="0"/>
                                      <a:ea typeface="+mn-ea"/>
                                      <a:cs typeface="+mn-cs"/>
                                    </a:rPr>
                                  </m:ctrlPr>
                                </m:sSubSupPr>
                                <m:e>
                                  <m:r>
                                    <a:rPr lang="en-US" sz="1800" i="1" kern="1200">
                                      <a:solidFill>
                                        <a:schemeClr val="dk1"/>
                                      </a:solidFill>
                                      <a:effectLst/>
                                      <a:latin typeface="Cambria Math" panose="02040503050406030204" pitchFamily="18" charset="0"/>
                                      <a:ea typeface="+mn-ea"/>
                                      <a:cs typeface="+mn-cs"/>
                                    </a:rPr>
                                    <m:t>𝑃</m:t>
                                  </m:r>
                                </m:e>
                                <m:sub>
                                  <m:r>
                                    <a:rPr lang="en-US" sz="1800" i="1" kern="1200">
                                      <a:solidFill>
                                        <a:schemeClr val="dk1"/>
                                      </a:solidFill>
                                      <a:effectLst/>
                                      <a:latin typeface="Cambria Math" panose="02040503050406030204" pitchFamily="18" charset="0"/>
                                      <a:ea typeface="+mn-ea"/>
                                      <a:cs typeface="+mn-cs"/>
                                    </a:rPr>
                                    <m:t>𝑘</m:t>
                                  </m:r>
                                </m:sub>
                                <m:sup>
                                  <m:r>
                                    <a:rPr lang="en-US" sz="1800" i="1" kern="1200">
                                      <a:solidFill>
                                        <a:schemeClr val="dk1"/>
                                      </a:solidFill>
                                      <a:effectLst/>
                                      <a:latin typeface="Cambria Math" panose="02040503050406030204" pitchFamily="18" charset="0"/>
                                      <a:ea typeface="+mn-ea"/>
                                      <a:cs typeface="+mn-cs"/>
                                    </a:rPr>
                                    <m:t>−</m:t>
                                  </m:r>
                                </m:sup>
                              </m:sSubSup>
                              <m:sSup>
                                <m:sSupPr>
                                  <m:ctrlPr>
                                    <a:rPr lang="en-US" sz="1800" i="1" kern="120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panose="02040503050406030204" pitchFamily="18" charset="0"/>
                                      <a:ea typeface="+mn-ea"/>
                                      <a:cs typeface="+mn-cs"/>
                                    </a:rPr>
                                    <m:t>𝐻</m:t>
                                  </m:r>
                                </m:e>
                                <m:sup>
                                  <m:r>
                                    <a:rPr lang="en-US" sz="1800" i="1" kern="1200">
                                      <a:solidFill>
                                        <a:schemeClr val="dk1"/>
                                      </a:solidFill>
                                      <a:effectLst/>
                                      <a:latin typeface="Cambria Math" panose="02040503050406030204" pitchFamily="18" charset="0"/>
                                      <a:ea typeface="+mn-ea"/>
                                      <a:cs typeface="+mn-cs"/>
                                    </a:rPr>
                                    <m:t>𝑇</m:t>
                                  </m:r>
                                </m:sup>
                              </m:sSup>
                              <m:sSup>
                                <m:sSupPr>
                                  <m:ctrlPr>
                                    <a:rPr lang="en-US" sz="1800" i="1" kern="1200">
                                      <a:solidFill>
                                        <a:schemeClr val="dk1"/>
                                      </a:solidFill>
                                      <a:effectLst/>
                                      <a:latin typeface="Cambria Math" panose="02040503050406030204" pitchFamily="18" charset="0"/>
                                      <a:ea typeface="+mn-ea"/>
                                      <a:cs typeface="+mn-cs"/>
                                    </a:rPr>
                                  </m:ctrlPr>
                                </m:sSupPr>
                                <m:e>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𝐻</m:t>
                                      </m:r>
                                      <m:sSubSup>
                                        <m:sSubSupPr>
                                          <m:ctrlPr>
                                            <a:rPr lang="en-US" sz="1800" i="1" kern="1200">
                                              <a:solidFill>
                                                <a:schemeClr val="dk1"/>
                                              </a:solidFill>
                                              <a:effectLst/>
                                              <a:latin typeface="Cambria Math" panose="02040503050406030204" pitchFamily="18" charset="0"/>
                                              <a:ea typeface="+mn-ea"/>
                                              <a:cs typeface="+mn-cs"/>
                                            </a:rPr>
                                          </m:ctrlPr>
                                        </m:sSubSupPr>
                                        <m:e>
                                          <m:r>
                                            <a:rPr lang="en-US" sz="1800" i="1" kern="1200">
                                              <a:solidFill>
                                                <a:schemeClr val="dk1"/>
                                              </a:solidFill>
                                              <a:effectLst/>
                                              <a:latin typeface="Cambria Math" panose="02040503050406030204" pitchFamily="18" charset="0"/>
                                              <a:ea typeface="+mn-ea"/>
                                              <a:cs typeface="+mn-cs"/>
                                            </a:rPr>
                                            <m:t>𝑃</m:t>
                                          </m:r>
                                        </m:e>
                                        <m:sub>
                                          <m:r>
                                            <a:rPr lang="en-US" sz="1800" i="1" kern="1200">
                                              <a:solidFill>
                                                <a:schemeClr val="dk1"/>
                                              </a:solidFill>
                                              <a:effectLst/>
                                              <a:latin typeface="Cambria Math" panose="02040503050406030204" pitchFamily="18" charset="0"/>
                                              <a:ea typeface="+mn-ea"/>
                                              <a:cs typeface="+mn-cs"/>
                                            </a:rPr>
                                            <m:t>𝑘</m:t>
                                          </m:r>
                                        </m:sub>
                                        <m:sup>
                                          <m:r>
                                            <a:rPr lang="en-US" sz="1800" i="1" kern="1200">
                                              <a:solidFill>
                                                <a:schemeClr val="dk1"/>
                                              </a:solidFill>
                                              <a:effectLst/>
                                              <a:latin typeface="Cambria Math" panose="02040503050406030204" pitchFamily="18" charset="0"/>
                                              <a:ea typeface="+mn-ea"/>
                                              <a:cs typeface="+mn-cs"/>
                                            </a:rPr>
                                            <m:t>−</m:t>
                                          </m:r>
                                        </m:sup>
                                      </m:sSubSup>
                                      <m:sSup>
                                        <m:sSupPr>
                                          <m:ctrlPr>
                                            <a:rPr lang="en-US" sz="1800" i="1" kern="1200">
                                              <a:solidFill>
                                                <a:schemeClr val="dk1"/>
                                              </a:solidFill>
                                              <a:effectLst/>
                                              <a:latin typeface="Cambria Math" panose="02040503050406030204" pitchFamily="18" charset="0"/>
                                              <a:ea typeface="+mn-ea"/>
                                              <a:cs typeface="+mn-cs"/>
                                            </a:rPr>
                                          </m:ctrlPr>
                                        </m:sSupPr>
                                        <m:e>
                                          <m:r>
                                            <a:rPr lang="en-US" sz="1800" i="1" kern="1200">
                                              <a:solidFill>
                                                <a:schemeClr val="dk1"/>
                                              </a:solidFill>
                                              <a:effectLst/>
                                              <a:latin typeface="Cambria Math" panose="02040503050406030204" pitchFamily="18" charset="0"/>
                                              <a:ea typeface="+mn-ea"/>
                                              <a:cs typeface="+mn-cs"/>
                                            </a:rPr>
                                            <m:t>𝐻</m:t>
                                          </m:r>
                                        </m:e>
                                        <m:sup>
                                          <m:r>
                                            <a:rPr lang="en-US" sz="1800" i="1" kern="1200">
                                              <a:solidFill>
                                                <a:schemeClr val="dk1"/>
                                              </a:solidFill>
                                              <a:effectLst/>
                                              <a:latin typeface="Cambria Math" panose="02040503050406030204" pitchFamily="18" charset="0"/>
                                              <a:ea typeface="+mn-ea"/>
                                              <a:cs typeface="+mn-cs"/>
                                            </a:rPr>
                                            <m:t>𝑇</m:t>
                                          </m:r>
                                        </m:sup>
                                      </m:sSup>
                                      <m:r>
                                        <a:rPr lang="en-US" sz="1800" i="1" kern="1200">
                                          <a:solidFill>
                                            <a:schemeClr val="dk1"/>
                                          </a:solidFill>
                                          <a:effectLst/>
                                          <a:latin typeface="Cambria Math" panose="02040503050406030204" pitchFamily="18" charset="0"/>
                                          <a:ea typeface="+mn-ea"/>
                                          <a:cs typeface="+mn-cs"/>
                                        </a:rPr>
                                        <m:t>+</m:t>
                                      </m:r>
                                      <m:r>
                                        <a:rPr lang="en-US" sz="1800" i="1" kern="1200">
                                          <a:solidFill>
                                            <a:schemeClr val="dk1"/>
                                          </a:solidFill>
                                          <a:effectLst/>
                                          <a:latin typeface="Cambria Math" panose="02040503050406030204" pitchFamily="18" charset="0"/>
                                          <a:ea typeface="+mn-ea"/>
                                          <a:cs typeface="+mn-cs"/>
                                        </a:rPr>
                                        <m:t>𝑅</m:t>
                                      </m:r>
                                    </m:e>
                                  </m:d>
                                </m:e>
                                <m:sup>
                                  <m:r>
                                    <a:rPr lang="en-US" sz="1800" i="1" kern="1200">
                                      <a:solidFill>
                                        <a:schemeClr val="dk1"/>
                                      </a:solidFill>
                                      <a:effectLst/>
                                      <a:latin typeface="Cambria Math" panose="02040503050406030204" pitchFamily="18" charset="0"/>
                                      <a:ea typeface="+mn-ea"/>
                                      <a:cs typeface="+mn-cs"/>
                                    </a:rPr>
                                    <m:t>−1</m:t>
                                  </m:r>
                                </m:sup>
                              </m:sSup>
                            </m:oMath>
                          </a14:m>
                          <a:endParaRPr lang="en-US">
                            <a:latin typeface="Times New Roman" panose="02020603050405020304" pitchFamily="18" charset="0"/>
                            <a:cs typeface="Times New Roman" panose="02020603050405020304" pitchFamily="18" charset="0"/>
                          </a:endParaRPr>
                        </a:p>
                        <a:p>
                          <a:pPr marL="0" indent="0" algn="l">
                            <a:lnSpc>
                              <a:spcPct val="150000"/>
                            </a:lnSpc>
                            <a:buNone/>
                          </a:pPr>
                          <a:r>
                            <a:rPr lang="en-US">
                              <a:latin typeface="Times New Roman" panose="02020603050405020304" pitchFamily="18" charset="0"/>
                              <a:cs typeface="Times New Roman" panose="02020603050405020304" pitchFamily="18" charset="0"/>
                            </a:rPr>
                            <a:t>(2) Cập nhật ước lượng</a:t>
                          </a:r>
                        </a:p>
                        <a:p>
                          <a:pPr marL="0" indent="0" algn="l">
                            <a:lnSpc>
                              <a:spcPct val="150000"/>
                            </a:lnSpc>
                            <a:buNone/>
                          </a:pPr>
                          <a:r>
                            <a:rPr lang="en-US" sz="1800" kern="1200">
                              <a:solidFill>
                                <a:schemeClr val="dk1"/>
                              </a:solidFill>
                              <a:effectLst/>
                              <a:ea typeface="+mn-ea"/>
                              <a:cs typeface="+mn-cs"/>
                            </a:rPr>
                            <a:t>       </a:t>
                          </a:r>
                          <a14:m>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𝑥</m:t>
                                      </m:r>
                                    </m:e>
                                  </m:acc>
                                </m:e>
                                <m:sub>
                                  <m:r>
                                    <a:rPr lang="en-US" sz="1800" i="1" kern="1200">
                                      <a:solidFill>
                                        <a:schemeClr val="dk1"/>
                                      </a:solidFill>
                                      <a:effectLst/>
                                      <a:latin typeface="Cambria Math" panose="02040503050406030204" pitchFamily="18" charset="0"/>
                                      <a:ea typeface="+mn-ea"/>
                                      <a:cs typeface="+mn-cs"/>
                                    </a:rPr>
                                    <m:t>𝑘</m:t>
                                  </m:r>
                                </m:sub>
                              </m:sSub>
                              <m:r>
                                <a:rPr lang="en-US" sz="1800" i="1" kern="1200">
                                  <a:solidFill>
                                    <a:schemeClr val="dk1"/>
                                  </a:solidFill>
                                  <a:effectLst/>
                                  <a:latin typeface="Cambria Math" panose="02040503050406030204" pitchFamily="18" charset="0"/>
                                  <a:ea typeface="+mn-ea"/>
                                  <a:cs typeface="+mn-cs"/>
                                </a:rPr>
                                <m:t>=</m:t>
                              </m:r>
                              <m:sSubSup>
                                <m:sSubSupPr>
                                  <m:ctrlPr>
                                    <a:rPr lang="en-US" sz="1800" i="1" kern="1200">
                                      <a:solidFill>
                                        <a:schemeClr val="dk1"/>
                                      </a:solidFill>
                                      <a:effectLst/>
                                      <a:latin typeface="Cambria Math" panose="02040503050406030204" pitchFamily="18" charset="0"/>
                                      <a:ea typeface="+mn-ea"/>
                                      <a:cs typeface="+mn-cs"/>
                                    </a:rPr>
                                  </m:ctrlPr>
                                </m:sSubSup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𝑥</m:t>
                                      </m:r>
                                    </m:e>
                                  </m:acc>
                                </m:e>
                                <m:sub>
                                  <m:r>
                                    <a:rPr lang="en-US" sz="1800" i="1" kern="1200">
                                      <a:solidFill>
                                        <a:schemeClr val="dk1"/>
                                      </a:solidFill>
                                      <a:effectLst/>
                                      <a:latin typeface="Cambria Math" panose="02040503050406030204" pitchFamily="18" charset="0"/>
                                      <a:ea typeface="+mn-ea"/>
                                      <a:cs typeface="+mn-cs"/>
                                    </a:rPr>
                                    <m:t>𝑘</m:t>
                                  </m:r>
                                </m:sub>
                                <m:sup>
                                  <m:r>
                                    <a:rPr lang="en-US" sz="1800" i="1" kern="1200">
                                      <a:solidFill>
                                        <a:schemeClr val="dk1"/>
                                      </a:solidFill>
                                      <a:effectLst/>
                                      <a:latin typeface="Cambria Math" panose="02040503050406030204" pitchFamily="18" charset="0"/>
                                      <a:ea typeface="+mn-ea"/>
                                      <a:cs typeface="+mn-cs"/>
                                    </a:rPr>
                                    <m:t>−</m:t>
                                  </m:r>
                                </m:sup>
                              </m:sSubSup>
                              <m:r>
                                <a:rPr lang="en-US" sz="1800" i="1" kern="1200">
                                  <a:solidFill>
                                    <a:schemeClr val="dk1"/>
                                  </a:solidFill>
                                  <a:effectLst/>
                                  <a:latin typeface="Cambria Math" panose="02040503050406030204" pitchFamily="18" charset="0"/>
                                  <a:ea typeface="+mn-ea"/>
                                  <a:cs typeface="+mn-cs"/>
                                </a:rPr>
                                <m:t>+</m:t>
                              </m:r>
                              <m:r>
                                <a:rPr lang="en-US" sz="1800" i="1" kern="1200">
                                  <a:solidFill>
                                    <a:schemeClr val="dk1"/>
                                  </a:solidFill>
                                  <a:effectLst/>
                                  <a:latin typeface="Cambria Math" panose="02040503050406030204" pitchFamily="18" charset="0"/>
                                  <a:ea typeface="+mn-ea"/>
                                  <a:cs typeface="+mn-cs"/>
                                </a:rPr>
                                <m:t>𝐾</m:t>
                              </m:r>
                              <m:d>
                                <m:dPr>
                                  <m:ctrlPr>
                                    <a:rPr lang="en-US" sz="1800" i="1" kern="1200">
                                      <a:solidFill>
                                        <a:schemeClr val="dk1"/>
                                      </a:solidFill>
                                      <a:effectLst/>
                                      <a:latin typeface="Cambria Math" panose="02040503050406030204" pitchFamily="18" charset="0"/>
                                      <a:ea typeface="+mn-ea"/>
                                      <a:cs typeface="+mn-cs"/>
                                    </a:rPr>
                                  </m:ctrlPr>
                                </m:dPr>
                                <m:e>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𝑧</m:t>
                                      </m:r>
                                    </m:e>
                                    <m:sub>
                                      <m:r>
                                        <a:rPr lang="en-US" sz="1800" i="1" kern="1200">
                                          <a:solidFill>
                                            <a:schemeClr val="dk1"/>
                                          </a:solidFill>
                                          <a:effectLst/>
                                          <a:latin typeface="Cambria Math" panose="02040503050406030204" pitchFamily="18" charset="0"/>
                                          <a:ea typeface="+mn-ea"/>
                                          <a:cs typeface="+mn-cs"/>
                                        </a:rPr>
                                        <m:t>𝑘</m:t>
                                      </m:r>
                                    </m:sub>
                                  </m:sSub>
                                  <m:r>
                                    <a:rPr lang="en-US" sz="1800" i="1" kern="1200">
                                      <a:solidFill>
                                        <a:schemeClr val="dk1"/>
                                      </a:solidFill>
                                      <a:effectLst/>
                                      <a:latin typeface="Cambria Math" panose="02040503050406030204" pitchFamily="18" charset="0"/>
                                      <a:ea typeface="+mn-ea"/>
                                      <a:cs typeface="+mn-cs"/>
                                    </a:rPr>
                                    <m:t>−</m:t>
                                  </m:r>
                                  <m:r>
                                    <m:rPr>
                                      <m:sty m:val="p"/>
                                    </m:rPr>
                                    <a:rPr lang="en-US" sz="1800" kern="1200">
                                      <a:solidFill>
                                        <a:schemeClr val="dk1"/>
                                      </a:solidFill>
                                      <a:effectLst/>
                                      <a:latin typeface="Cambria Math" panose="02040503050406030204" pitchFamily="18" charset="0"/>
                                      <a:ea typeface="+mn-ea"/>
                                      <a:cs typeface="+mn-cs"/>
                                    </a:rPr>
                                    <m:t>H</m:t>
                                  </m:r>
                                  <m:sSubSup>
                                    <m:sSubSupPr>
                                      <m:ctrlPr>
                                        <a:rPr lang="en-US" sz="1800" i="1" kern="1200">
                                          <a:solidFill>
                                            <a:schemeClr val="dk1"/>
                                          </a:solidFill>
                                          <a:effectLst/>
                                          <a:latin typeface="Cambria Math" panose="02040503050406030204" pitchFamily="18" charset="0"/>
                                          <a:ea typeface="+mn-ea"/>
                                          <a:cs typeface="+mn-cs"/>
                                        </a:rPr>
                                      </m:ctrlPr>
                                    </m:sSubSupPr>
                                    <m:e>
                                      <m:acc>
                                        <m:accPr>
                                          <m:chr m:val="̂"/>
                                          <m:ctrlPr>
                                            <a:rPr lang="en-US" sz="1800" i="1" kern="1200">
                                              <a:solidFill>
                                                <a:schemeClr val="dk1"/>
                                              </a:solidFill>
                                              <a:effectLst/>
                                              <a:latin typeface="Cambria Math" panose="02040503050406030204" pitchFamily="18" charset="0"/>
                                              <a:ea typeface="+mn-ea"/>
                                              <a:cs typeface="+mn-cs"/>
                                            </a:rPr>
                                          </m:ctrlPr>
                                        </m:accPr>
                                        <m:e>
                                          <m:r>
                                            <a:rPr lang="en-US" sz="1800" i="1" kern="1200">
                                              <a:solidFill>
                                                <a:schemeClr val="dk1"/>
                                              </a:solidFill>
                                              <a:effectLst/>
                                              <a:latin typeface="Cambria Math" panose="02040503050406030204" pitchFamily="18" charset="0"/>
                                              <a:ea typeface="+mn-ea"/>
                                              <a:cs typeface="+mn-cs"/>
                                            </a:rPr>
                                            <m:t>𝑥</m:t>
                                          </m:r>
                                        </m:e>
                                      </m:acc>
                                    </m:e>
                                    <m:sub>
                                      <m:r>
                                        <a:rPr lang="en-US" sz="1800" i="1" kern="1200">
                                          <a:solidFill>
                                            <a:schemeClr val="dk1"/>
                                          </a:solidFill>
                                          <a:effectLst/>
                                          <a:latin typeface="Cambria Math" panose="02040503050406030204" pitchFamily="18" charset="0"/>
                                          <a:ea typeface="+mn-ea"/>
                                          <a:cs typeface="+mn-cs"/>
                                        </a:rPr>
                                        <m:t>𝑘</m:t>
                                      </m:r>
                                    </m:sub>
                                    <m:sup>
                                      <m:r>
                                        <a:rPr lang="en-US" sz="1800" i="1" kern="1200">
                                          <a:solidFill>
                                            <a:schemeClr val="dk1"/>
                                          </a:solidFill>
                                          <a:effectLst/>
                                          <a:latin typeface="Cambria Math" panose="02040503050406030204" pitchFamily="18" charset="0"/>
                                          <a:ea typeface="+mn-ea"/>
                                          <a:cs typeface="+mn-cs"/>
                                        </a:rPr>
                                        <m:t>−</m:t>
                                      </m:r>
                                    </m:sup>
                                  </m:sSubSup>
                                </m:e>
                              </m:d>
                            </m:oMath>
                          </a14:m>
                          <a:endParaRPr lang="en-US">
                            <a:latin typeface="Times New Roman" panose="02020603050405020304" pitchFamily="18" charset="0"/>
                            <a:cs typeface="Times New Roman" panose="02020603050405020304" pitchFamily="18" charset="0"/>
                          </a:endParaRPr>
                        </a:p>
                        <a:p>
                          <a:pPr marL="0" indent="0" algn="l">
                            <a:lnSpc>
                              <a:spcPct val="150000"/>
                            </a:lnSpc>
                            <a:buNone/>
                          </a:pPr>
                          <a:r>
                            <a:rPr lang="en-US">
                              <a:latin typeface="Times New Roman" panose="02020603050405020304" pitchFamily="18" charset="0"/>
                              <a:cs typeface="Times New Roman" panose="02020603050405020304" pitchFamily="18" charset="0"/>
                            </a:rPr>
                            <a:t>(3) Cập nhật tương quan sai số</a:t>
                          </a:r>
                        </a:p>
                        <a:p>
                          <a:pPr marL="0" indent="0" algn="l">
                            <a:lnSpc>
                              <a:spcPct val="150000"/>
                            </a:lnSpc>
                            <a:buNone/>
                          </a:pPr>
                          <a:r>
                            <a:rPr lang="en-US">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kern="1200" smtClean="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𝑃</m:t>
                                  </m:r>
                                </m:e>
                                <m:sub>
                                  <m:r>
                                    <a:rPr lang="en-US" sz="1800" i="1" kern="1200">
                                      <a:solidFill>
                                        <a:schemeClr val="dk1"/>
                                      </a:solidFill>
                                      <a:effectLst/>
                                      <a:latin typeface="Cambria Math" panose="02040503050406030204" pitchFamily="18" charset="0"/>
                                      <a:ea typeface="+mn-ea"/>
                                      <a:cs typeface="+mn-cs"/>
                                    </a:rPr>
                                    <m:t>𝑘</m:t>
                                  </m:r>
                                </m:sub>
                              </m:sSub>
                              <m:r>
                                <a:rPr lang="en-US" sz="1800" i="1" kern="1200">
                                  <a:solidFill>
                                    <a:schemeClr val="dk1"/>
                                  </a:solidFill>
                                  <a:effectLst/>
                                  <a:latin typeface="Cambria Math" panose="02040503050406030204" pitchFamily="18" charset="0"/>
                                  <a:ea typeface="+mn-ea"/>
                                  <a:cs typeface="+mn-cs"/>
                                </a:rPr>
                                <m:t>=</m:t>
                              </m:r>
                              <m:d>
                                <m:dPr>
                                  <m:ctrlPr>
                                    <a:rPr lang="en-US" sz="1800" i="1" kern="1200">
                                      <a:solidFill>
                                        <a:schemeClr val="dk1"/>
                                      </a:solidFill>
                                      <a:effectLst/>
                                      <a:latin typeface="Cambria Math" panose="02040503050406030204" pitchFamily="18" charset="0"/>
                                      <a:ea typeface="+mn-ea"/>
                                      <a:cs typeface="+mn-cs"/>
                                    </a:rPr>
                                  </m:ctrlPr>
                                </m:dPr>
                                <m:e>
                                  <m:r>
                                    <a:rPr lang="en-US" sz="1800" i="1" kern="1200">
                                      <a:solidFill>
                                        <a:schemeClr val="dk1"/>
                                      </a:solidFill>
                                      <a:effectLst/>
                                      <a:latin typeface="Cambria Math" panose="02040503050406030204" pitchFamily="18" charset="0"/>
                                      <a:ea typeface="+mn-ea"/>
                                      <a:cs typeface="+mn-cs"/>
                                    </a:rPr>
                                    <m:t>𝐼</m:t>
                                  </m:r>
                                  <m:r>
                                    <a:rPr lang="en-US" sz="1800" i="1" kern="1200">
                                      <a:solidFill>
                                        <a:schemeClr val="dk1"/>
                                      </a:solidFill>
                                      <a:effectLst/>
                                      <a:latin typeface="Cambria Math" panose="02040503050406030204" pitchFamily="18" charset="0"/>
                                      <a:ea typeface="+mn-ea"/>
                                      <a:cs typeface="+mn-cs"/>
                                    </a:rPr>
                                    <m:t>−</m:t>
                                  </m:r>
                                  <m:sSub>
                                    <m:sSubPr>
                                      <m:ctrlPr>
                                        <a:rPr lang="en-US" sz="1800" i="1" kern="1200">
                                          <a:solidFill>
                                            <a:schemeClr val="dk1"/>
                                          </a:solidFill>
                                          <a:effectLst/>
                                          <a:latin typeface="Cambria Math" panose="02040503050406030204" pitchFamily="18" charset="0"/>
                                          <a:ea typeface="+mn-ea"/>
                                          <a:cs typeface="+mn-cs"/>
                                        </a:rPr>
                                      </m:ctrlPr>
                                    </m:sSubPr>
                                    <m:e>
                                      <m:r>
                                        <a:rPr lang="en-US" sz="1800" i="1" kern="1200">
                                          <a:solidFill>
                                            <a:schemeClr val="dk1"/>
                                          </a:solidFill>
                                          <a:effectLst/>
                                          <a:latin typeface="Cambria Math" panose="02040503050406030204" pitchFamily="18" charset="0"/>
                                          <a:ea typeface="+mn-ea"/>
                                          <a:cs typeface="+mn-cs"/>
                                        </a:rPr>
                                        <m:t>𝐾</m:t>
                                      </m:r>
                                    </m:e>
                                    <m:sub>
                                      <m:r>
                                        <a:rPr lang="en-US" sz="1800" i="1" kern="1200">
                                          <a:solidFill>
                                            <a:schemeClr val="dk1"/>
                                          </a:solidFill>
                                          <a:effectLst/>
                                          <a:latin typeface="Cambria Math" panose="02040503050406030204" pitchFamily="18" charset="0"/>
                                          <a:ea typeface="+mn-ea"/>
                                          <a:cs typeface="+mn-cs"/>
                                        </a:rPr>
                                        <m:t>𝑘</m:t>
                                      </m:r>
                                    </m:sub>
                                  </m:sSub>
                                  <m:r>
                                    <a:rPr lang="en-US" sz="1800" i="1" kern="1200">
                                      <a:solidFill>
                                        <a:schemeClr val="dk1"/>
                                      </a:solidFill>
                                      <a:effectLst/>
                                      <a:latin typeface="Cambria Math" panose="02040503050406030204" pitchFamily="18" charset="0"/>
                                      <a:ea typeface="+mn-ea"/>
                                      <a:cs typeface="+mn-cs"/>
                                    </a:rPr>
                                    <m:t>𝐻</m:t>
                                  </m:r>
                                </m:e>
                              </m:d>
                              <m:sSubSup>
                                <m:sSubSupPr>
                                  <m:ctrlPr>
                                    <a:rPr lang="en-US" sz="1800" i="1" kern="1200">
                                      <a:solidFill>
                                        <a:schemeClr val="dk1"/>
                                      </a:solidFill>
                                      <a:effectLst/>
                                      <a:latin typeface="Cambria Math" panose="02040503050406030204" pitchFamily="18" charset="0"/>
                                      <a:ea typeface="+mn-ea"/>
                                      <a:cs typeface="+mn-cs"/>
                                    </a:rPr>
                                  </m:ctrlPr>
                                </m:sSubSupPr>
                                <m:e>
                                  <m:r>
                                    <a:rPr lang="en-US" sz="1800" i="1" kern="1200">
                                      <a:solidFill>
                                        <a:schemeClr val="dk1"/>
                                      </a:solidFill>
                                      <a:effectLst/>
                                      <a:latin typeface="Cambria Math" panose="02040503050406030204" pitchFamily="18" charset="0"/>
                                      <a:ea typeface="+mn-ea"/>
                                      <a:cs typeface="+mn-cs"/>
                                    </a:rPr>
                                    <m:t>𝑃</m:t>
                                  </m:r>
                                </m:e>
                                <m:sub>
                                  <m:r>
                                    <a:rPr lang="en-US" sz="1800" i="1" kern="1200">
                                      <a:solidFill>
                                        <a:schemeClr val="dk1"/>
                                      </a:solidFill>
                                      <a:effectLst/>
                                      <a:latin typeface="Cambria Math" panose="02040503050406030204" pitchFamily="18" charset="0"/>
                                      <a:ea typeface="+mn-ea"/>
                                      <a:cs typeface="+mn-cs"/>
                                    </a:rPr>
                                    <m:t>𝑘</m:t>
                                  </m:r>
                                </m:sub>
                                <m:sup>
                                  <m:r>
                                    <a:rPr lang="en-US" sz="1800" i="1" kern="1200">
                                      <a:solidFill>
                                        <a:schemeClr val="dk1"/>
                                      </a:solidFill>
                                      <a:effectLst/>
                                      <a:latin typeface="Cambria Math" panose="02040503050406030204" pitchFamily="18" charset="0"/>
                                      <a:ea typeface="+mn-ea"/>
                                      <a:cs typeface="+mn-cs"/>
                                    </a:rPr>
                                    <m:t>−</m:t>
                                  </m:r>
                                </m:sup>
                              </m:sSubSup>
                            </m:oMath>
                          </a14:m>
                          <a:endParaRPr lang="en-US">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74832715"/>
                      </a:ext>
                    </a:extLst>
                  </a:tr>
                </a:tbl>
              </a:graphicData>
            </a:graphic>
          </p:graphicFrame>
        </mc:Choice>
        <mc:Fallback xmlns="">
          <p:graphicFrame>
            <p:nvGraphicFramePr>
              <p:cNvPr id="5" name="Table 4">
                <a:extLst>
                  <a:ext uri="{FF2B5EF4-FFF2-40B4-BE49-F238E27FC236}">
                    <a16:creationId xmlns:a16="http://schemas.microsoft.com/office/drawing/2014/main" id="{57407504-AE20-08BF-4FC2-C55B9F461C3A}"/>
                  </a:ext>
                </a:extLst>
              </p:cNvPr>
              <p:cNvGraphicFramePr>
                <a:graphicFrameLocks noGrp="1"/>
              </p:cNvGraphicFramePr>
              <p:nvPr>
                <p:extLst>
                  <p:ext uri="{D42A27DB-BD31-4B8C-83A1-F6EECF244321}">
                    <p14:modId xmlns:p14="http://schemas.microsoft.com/office/powerpoint/2010/main" val="603060953"/>
                  </p:ext>
                </p:extLst>
              </p:nvPr>
            </p:nvGraphicFramePr>
            <p:xfrm>
              <a:off x="7113116" y="1778284"/>
              <a:ext cx="3313217" cy="3301429"/>
            </p:xfrm>
            <a:graphic>
              <a:graphicData uri="http://schemas.openxmlformats.org/drawingml/2006/table">
                <a:tbl>
                  <a:tblPr firstRow="1" bandRow="1">
                    <a:tableStyleId>{5C22544A-7EE6-4342-B048-85BDC9FD1C3A}</a:tableStyleId>
                  </a:tblPr>
                  <a:tblGrid>
                    <a:gridCol w="3313217">
                      <a:extLst>
                        <a:ext uri="{9D8B030D-6E8A-4147-A177-3AD203B41FA5}">
                          <a16:colId xmlns:a16="http://schemas.microsoft.com/office/drawing/2014/main" val="1624073316"/>
                        </a:ext>
                      </a:extLst>
                    </a:gridCol>
                  </a:tblGrid>
                  <a:tr h="640080">
                    <a:tc>
                      <a:txBody>
                        <a:bodyPr/>
                        <a:lstStyle/>
                        <a:p>
                          <a:pPr algn="ctr"/>
                          <a:r>
                            <a:rPr lang="en-US" b="1"/>
                            <a:t>Measurement </a:t>
                          </a:r>
                          <a:r>
                            <a:rPr lang="en-US">
                              <a:latin typeface="Times New Roman" panose="02020603050405020304" pitchFamily="18" charset="0"/>
                              <a:cs typeface="Times New Roman" panose="02020603050405020304" pitchFamily="18" charset="0"/>
                            </a:rPr>
                            <a:t> Update </a:t>
                          </a:r>
                        </a:p>
                        <a:p>
                          <a:pPr algn="ctr"/>
                          <a:r>
                            <a:rPr lang="en-US">
                              <a:latin typeface="Times New Roman" panose="02020603050405020304" pitchFamily="18" charset="0"/>
                              <a:cs typeface="Times New Roman" panose="02020603050405020304" pitchFamily="18" charset="0"/>
                            </a:rPr>
                            <a:t>“Hiệu chỉnh”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2174703"/>
                      </a:ext>
                    </a:extLst>
                  </a:tr>
                  <a:tr h="2661349">
                    <a:tc>
                      <a:txBody>
                        <a:bodyPr/>
                        <a:lstStyle/>
                        <a:p>
                          <a:endParaRPr lang="en-US"/>
                        </a:p>
                      </a:txBody>
                      <a:tcPr anchor="ctr">
                        <a:lnT w="12700" cap="flat" cmpd="sng" algn="ctr">
                          <a:noFill/>
                          <a:prstDash val="solid"/>
                          <a:round/>
                          <a:headEnd type="none" w="med" len="med"/>
                          <a:tailEnd type="none" w="med" len="med"/>
                        </a:lnT>
                        <a:blipFill>
                          <a:blip r:embed="rId3"/>
                          <a:stretch>
                            <a:fillRect l="-183" t="-25342" r="-367" b="-685"/>
                          </a:stretch>
                        </a:blipFill>
                      </a:tcPr>
                    </a:tc>
                    <a:extLst>
                      <a:ext uri="{0D108BD9-81ED-4DB2-BD59-A6C34878D82A}">
                        <a16:rowId xmlns:a16="http://schemas.microsoft.com/office/drawing/2014/main" val="74832715"/>
                      </a:ext>
                    </a:extLst>
                  </a:tr>
                </a:tbl>
              </a:graphicData>
            </a:graphic>
          </p:graphicFrame>
        </mc:Fallback>
      </mc:AlternateContent>
      <p:cxnSp>
        <p:nvCxnSpPr>
          <p:cNvPr id="7" name="Connector: Curved 6">
            <a:extLst>
              <a:ext uri="{FF2B5EF4-FFF2-40B4-BE49-F238E27FC236}">
                <a16:creationId xmlns:a16="http://schemas.microsoft.com/office/drawing/2014/main" id="{8352C997-D111-FBAF-EB96-67F1209FE467}"/>
              </a:ext>
            </a:extLst>
          </p:cNvPr>
          <p:cNvCxnSpPr>
            <a:cxnSpLocks/>
            <a:stCxn id="4" idx="0"/>
            <a:endCxn id="5" idx="0"/>
          </p:cNvCxnSpPr>
          <p:nvPr/>
        </p:nvCxnSpPr>
        <p:spPr>
          <a:xfrm rot="5400000" flipH="1" flipV="1">
            <a:off x="5916013" y="-592119"/>
            <a:ext cx="483308" cy="5224114"/>
          </a:xfrm>
          <a:prstGeom prst="curvedConnector3">
            <a:avLst>
              <a:gd name="adj1" fmla="val 14729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Connector: Curved 14">
            <a:extLst>
              <a:ext uri="{FF2B5EF4-FFF2-40B4-BE49-F238E27FC236}">
                <a16:creationId xmlns:a16="http://schemas.microsoft.com/office/drawing/2014/main" id="{833C6CF3-E2C2-47A0-F257-FC343EF07E82}"/>
              </a:ext>
            </a:extLst>
          </p:cNvPr>
          <p:cNvCxnSpPr>
            <a:cxnSpLocks/>
            <a:stCxn id="5" idx="2"/>
            <a:endCxn id="4" idx="2"/>
          </p:cNvCxnSpPr>
          <p:nvPr/>
        </p:nvCxnSpPr>
        <p:spPr>
          <a:xfrm rot="5400000" flipH="1">
            <a:off x="5981197" y="2147993"/>
            <a:ext cx="352940" cy="5224114"/>
          </a:xfrm>
          <a:prstGeom prst="curvedConnector3">
            <a:avLst>
              <a:gd name="adj1" fmla="val -64770"/>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1BEF0C-F350-A099-E6CA-3833EDFD56A8}"/>
                  </a:ext>
                </a:extLst>
              </p:cNvPr>
              <p:cNvSpPr txBox="1"/>
              <p:nvPr/>
            </p:nvSpPr>
            <p:spPr>
              <a:xfrm>
                <a:off x="913041" y="5565058"/>
                <a:ext cx="3820354"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Khởi tạo trạng thái trước:      </a:t>
                </a:r>
                <a14:m>
                  <m:oMath xmlns:m="http://schemas.openxmlformats.org/officeDocument/2006/math">
                    <m:sSubSup>
                      <m:sSubSupPr>
                        <m:ctrlPr>
                          <a:rPr lang="en-US" i="1" smtClean="0">
                            <a:effectLst/>
                            <a:latin typeface="Cambria Math" panose="02040503050406030204" pitchFamily="18" charset="0"/>
                          </a:rPr>
                        </m:ctrlPr>
                      </m:sSubSupPr>
                      <m:e>
                        <m:acc>
                          <m:accPr>
                            <m:chr m:val="̂"/>
                            <m:ctrlPr>
                              <a:rPr lang="en-US" i="1">
                                <a:effectLst/>
                                <a:latin typeface="Cambria Math" panose="02040503050406030204" pitchFamily="18" charset="0"/>
                              </a:rPr>
                            </m:ctrlPr>
                          </m:acc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Khởi tạo tương quan sai số trước: </a:t>
                </a:r>
                <a14:m>
                  <m:oMath xmlns:m="http://schemas.openxmlformats.org/officeDocument/2006/math">
                    <m:sSub>
                      <m:sSubPr>
                        <m:ctrlPr>
                          <a:rPr lang="en-US" i="1" kern="1200" smtClean="0">
                            <a:solidFill>
                              <a:schemeClr val="dk1"/>
                            </a:solidFill>
                            <a:effectLst/>
                            <a:latin typeface="Cambria Math" panose="02040503050406030204" pitchFamily="18" charset="0"/>
                          </a:rPr>
                        </m:ctrlPr>
                      </m:sSubPr>
                      <m:e>
                        <m:r>
                          <a:rPr lang="en-US" i="1" kern="1200">
                            <a:solidFill>
                              <a:schemeClr val="dk1"/>
                            </a:solidFill>
                            <a:effectLst/>
                            <a:latin typeface="Cambria Math" panose="02040503050406030204" pitchFamily="18" charset="0"/>
                          </a:rPr>
                          <m:t>𝑃</m:t>
                        </m:r>
                      </m:e>
                      <m:sub>
                        <m:r>
                          <a:rPr lang="en-US" i="1" kern="1200">
                            <a:solidFill>
                              <a:schemeClr val="dk1"/>
                            </a:solidFill>
                            <a:effectLst/>
                            <a:latin typeface="Cambria Math" panose="02040503050406030204" pitchFamily="18" charset="0"/>
                          </a:rPr>
                          <m:t>𝑘</m:t>
                        </m:r>
                        <m:r>
                          <a:rPr lang="en-US" i="1" kern="1200">
                            <a:solidFill>
                              <a:schemeClr val="dk1"/>
                            </a:solidFill>
                            <a:effectLst/>
                            <a:latin typeface="Cambria Math" panose="02040503050406030204" pitchFamily="18" charset="0"/>
                          </a:rPr>
                          <m:t>−1</m:t>
                        </m:r>
                      </m:sub>
                    </m:sSub>
                  </m:oMath>
                </a14:m>
                <a:r>
                  <a:rPr lang="en-US">
                    <a:latin typeface="Times New Roman" panose="02020603050405020304" pitchFamily="18" charset="0"/>
                    <a:cs typeface="Times New Roman" panose="02020603050405020304" pitchFamily="18" charset="0"/>
                  </a:rPr>
                  <a:t> </a:t>
                </a:r>
              </a:p>
            </p:txBody>
          </p:sp>
        </mc:Choice>
        <mc:Fallback xmlns="">
          <p:sp>
            <p:nvSpPr>
              <p:cNvPr id="23" name="TextBox 22">
                <a:extLst>
                  <a:ext uri="{FF2B5EF4-FFF2-40B4-BE49-F238E27FC236}">
                    <a16:creationId xmlns:a16="http://schemas.microsoft.com/office/drawing/2014/main" id="{F51BEF0C-F350-A099-E6CA-3833EDFD56A8}"/>
                  </a:ext>
                </a:extLst>
              </p:cNvPr>
              <p:cNvSpPr txBox="1">
                <a:spLocks noRot="1" noChangeAspect="1" noMove="1" noResize="1" noEditPoints="1" noAdjustHandles="1" noChangeArrowheads="1" noChangeShapeType="1" noTextEdit="1"/>
              </p:cNvSpPr>
              <p:nvPr/>
            </p:nvSpPr>
            <p:spPr>
              <a:xfrm>
                <a:off x="913041" y="5565058"/>
                <a:ext cx="3820354" cy="646331"/>
              </a:xfrm>
              <a:prstGeom prst="rect">
                <a:avLst/>
              </a:prstGeom>
              <a:blipFill>
                <a:blip r:embed="rId4"/>
                <a:stretch>
                  <a:fillRect l="-1438" t="-5660" b="-14151"/>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0F375E3-70E9-A7C3-DF43-FAA9C9940107}"/>
              </a:ext>
            </a:extLst>
          </p:cNvPr>
          <p:cNvCxnSpPr>
            <a:cxnSpLocks/>
            <a:stCxn id="23" idx="0"/>
          </p:cNvCxnSpPr>
          <p:nvPr/>
        </p:nvCxnSpPr>
        <p:spPr>
          <a:xfrm flipV="1">
            <a:off x="2823218" y="4596407"/>
            <a:ext cx="0" cy="9686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Slide Number Placeholder 2">
            <a:extLst>
              <a:ext uri="{FF2B5EF4-FFF2-40B4-BE49-F238E27FC236}">
                <a16:creationId xmlns:a16="http://schemas.microsoft.com/office/drawing/2014/main" id="{A4A1A68D-66A0-C2FC-1F9E-849A60C05391}"/>
              </a:ext>
            </a:extLst>
          </p:cNvPr>
          <p:cNvSpPr>
            <a:spLocks noGrp="1"/>
          </p:cNvSpPr>
          <p:nvPr>
            <p:ph type="sldNum" sz="quarter" idx="12"/>
          </p:nvPr>
        </p:nvSpPr>
        <p:spPr/>
        <p:txBody>
          <a:bodyPr/>
          <a:lstStyle/>
          <a:p>
            <a:fld id="{442C1155-F164-44A2-862A-E50421BF24BC}" type="slidenum">
              <a:rPr lang="en-US" smtClean="0"/>
              <a:t>2</a:t>
            </a:fld>
            <a:endParaRPr lang="en-US"/>
          </a:p>
        </p:txBody>
      </p:sp>
    </p:spTree>
    <p:extLst>
      <p:ext uri="{BB962C8B-B14F-4D97-AF65-F5344CB8AC3E}">
        <p14:creationId xmlns:p14="http://schemas.microsoft.com/office/powerpoint/2010/main" val="399835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F5701-1E0A-377E-16CB-0C9A00CE59C8}"/>
              </a:ext>
            </a:extLst>
          </p:cNvPr>
          <p:cNvSpPr>
            <a:spLocks noGrp="1"/>
          </p:cNvSpPr>
          <p:nvPr>
            <p:ph type="sldNum" sz="quarter" idx="12"/>
          </p:nvPr>
        </p:nvSpPr>
        <p:spPr/>
        <p:txBody>
          <a:bodyPr/>
          <a:lstStyle/>
          <a:p>
            <a:fld id="{442C1155-F164-44A2-862A-E50421BF24BC}" type="slidenum">
              <a:rPr lang="en-US" smtClean="0"/>
              <a:t>3</a:t>
            </a:fld>
            <a:endParaRPr lang="en-US"/>
          </a:p>
        </p:txBody>
      </p:sp>
      <p:sp>
        <p:nvSpPr>
          <p:cNvPr id="3" name="TextBox 2">
            <a:extLst>
              <a:ext uri="{FF2B5EF4-FFF2-40B4-BE49-F238E27FC236}">
                <a16:creationId xmlns:a16="http://schemas.microsoft.com/office/drawing/2014/main" id="{73C8443E-AD4D-7658-E2C9-892B9CED3281}"/>
              </a:ext>
            </a:extLst>
          </p:cNvPr>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TS. Nguyễn Minh Tâm</a:t>
            </a:r>
          </a:p>
          <a:p>
            <a:pPr>
              <a:lnSpc>
                <a:spcPct val="150000"/>
              </a:lnSpc>
            </a:pPr>
            <a:r>
              <a:rPr lang="en-US" b="1">
                <a:latin typeface="Arial" panose="020B0604020202020204" pitchFamily="34" charset="0"/>
                <a:cs typeface="Arial" panose="020B0604020202020204" pitchFamily="34" charset="0"/>
              </a:rPr>
              <a:t>Sinh viên trình bày:		MSSV:</a:t>
            </a:r>
          </a:p>
          <a:p>
            <a:pPr>
              <a:lnSpc>
                <a:spcPct val="150000"/>
              </a:lnSpc>
            </a:pPr>
            <a:r>
              <a:rPr lang="en-US">
                <a:latin typeface="Arial" panose="020B0604020202020204" pitchFamily="34" charset="0"/>
                <a:cs typeface="Arial" panose="020B0604020202020204" pitchFamily="34" charset="0"/>
              </a:rPr>
              <a:t>Nguyễn Văn Pháp		21151303</a:t>
            </a:r>
          </a:p>
          <a:p>
            <a:pPr>
              <a:lnSpc>
                <a:spcPct val="150000"/>
              </a:lnSpc>
            </a:pPr>
            <a:r>
              <a:rPr lang="en-US">
                <a:latin typeface="Arial" panose="020B0604020202020204" pitchFamily="34" charset="0"/>
                <a:cs typeface="Arial" panose="020B0604020202020204" pitchFamily="34" charset="0"/>
              </a:rPr>
              <a:t>Vũ Tiến Phát			21151309</a:t>
            </a:r>
          </a:p>
        </p:txBody>
      </p:sp>
      <p:sp>
        <p:nvSpPr>
          <p:cNvPr id="4" name="TextBox 3">
            <a:extLst>
              <a:ext uri="{FF2B5EF4-FFF2-40B4-BE49-F238E27FC236}">
                <a16:creationId xmlns:a16="http://schemas.microsoft.com/office/drawing/2014/main" id="{0FE79CD9-883D-2332-A3F2-70032C7A2DDE}"/>
              </a:ext>
            </a:extLst>
          </p:cNvPr>
          <p:cNvSpPr txBox="1"/>
          <p:nvPr/>
        </p:nvSpPr>
        <p:spPr>
          <a:xfrm>
            <a:off x="1964098" y="1527338"/>
            <a:ext cx="8263801" cy="646331"/>
          </a:xfrm>
          <a:prstGeom prst="rect">
            <a:avLst/>
          </a:prstGeom>
          <a:noFill/>
        </p:spPr>
        <p:txBody>
          <a:bodyPr wrap="none" rtlCol="0">
            <a:spAutoFit/>
          </a:bodyPr>
          <a:lstStyle/>
          <a:p>
            <a:pPr algn="ctr"/>
            <a:r>
              <a:rPr lang="en-US" sz="3600" b="1">
                <a:latin typeface="Arial" panose="020B0604020202020204" pitchFamily="34" charset="0"/>
                <a:cs typeface="Arial" panose="020B0604020202020204" pitchFamily="34" charset="0"/>
              </a:rPr>
              <a:t>BÁO CÁO ĐIỀU KHIỂN THÔNG MINH</a:t>
            </a:r>
          </a:p>
        </p:txBody>
      </p:sp>
      <p:sp>
        <p:nvSpPr>
          <p:cNvPr id="6" name="TextBox 5">
            <a:extLst>
              <a:ext uri="{FF2B5EF4-FFF2-40B4-BE49-F238E27FC236}">
                <a16:creationId xmlns:a16="http://schemas.microsoft.com/office/drawing/2014/main" id="{49685C46-7652-2778-2F4D-1750DC721C5F}"/>
              </a:ext>
            </a:extLst>
          </p:cNvPr>
          <p:cNvSpPr txBox="1"/>
          <p:nvPr/>
        </p:nvSpPr>
        <p:spPr>
          <a:xfrm>
            <a:off x="2045107" y="2728129"/>
            <a:ext cx="8101781" cy="1015663"/>
          </a:xfrm>
          <a:prstGeom prst="rect">
            <a:avLst/>
          </a:prstGeom>
          <a:noFill/>
        </p:spPr>
        <p:txBody>
          <a:bodyPr wrap="square">
            <a:spAutoFit/>
          </a:bodyPr>
          <a:lstStyle/>
          <a:p>
            <a:pPr algn="ctr"/>
            <a:r>
              <a:rPr lang="vi-VN" sz="3000" b="1">
                <a:effectLst/>
                <a:latin typeface="Times New Roman" panose="02020603050405020304" pitchFamily="18" charset="0"/>
                <a:ea typeface="Times New Roman" panose="02020603050405020304" pitchFamily="18" charset="0"/>
              </a:rPr>
              <a:t>MÔ HÌNH ROBOT 2 BÁNH TỰ CÂN BẰNG</a:t>
            </a:r>
            <a:r>
              <a:rPr lang="en-US" sz="3000">
                <a:latin typeface="Times New Roman" panose="02020603050405020304" pitchFamily="18" charset="0"/>
                <a:ea typeface="Times New Roman" panose="02020603050405020304" pitchFamily="18" charset="0"/>
              </a:rPr>
              <a:t> </a:t>
            </a:r>
            <a:r>
              <a:rPr lang="vi-VN" sz="3000" b="1">
                <a:effectLst/>
                <a:latin typeface="Times New Roman" panose="02020603050405020304" pitchFamily="18" charset="0"/>
                <a:ea typeface="Times New Roman" panose="02020603050405020304" pitchFamily="18" charset="0"/>
              </a:rPr>
              <a:t>SỬ DỤNG BỘ ĐIỀU KHIỂN LQR</a:t>
            </a:r>
            <a:endParaRPr lang="en-US" sz="3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357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a:extLst>
              <a:ext uri="{FF2B5EF4-FFF2-40B4-BE49-F238E27FC236}">
                <a16:creationId xmlns:a16="http://schemas.microsoft.com/office/drawing/2014/main" id="{A5AB01BE-A426-A379-C2B2-55F8E072D409}"/>
              </a:ext>
            </a:extLst>
          </p:cNvPr>
          <p:cNvPicPr>
            <a:picLocks noChangeAspect="1"/>
          </p:cNvPicPr>
          <p:nvPr/>
        </p:nvPicPr>
        <p:blipFill>
          <a:blip r:embed="rId2"/>
          <a:stretch>
            <a:fillRect/>
          </a:stretch>
        </p:blipFill>
        <p:spPr>
          <a:xfrm>
            <a:off x="0" y="1801652"/>
            <a:ext cx="5040733" cy="4829008"/>
          </a:xfrm>
          <a:prstGeom prst="rect">
            <a:avLst/>
          </a:prstGeom>
        </p:spPr>
      </p:pic>
      <p:sp>
        <p:nvSpPr>
          <p:cNvPr id="2" name="TextBox 1">
            <a:extLst>
              <a:ext uri="{FF2B5EF4-FFF2-40B4-BE49-F238E27FC236}">
                <a16:creationId xmlns:a16="http://schemas.microsoft.com/office/drawing/2014/main" id="{8F54E0BE-D6AD-E11C-DB55-F999179E818F}"/>
              </a:ext>
            </a:extLst>
          </p:cNvPr>
          <p:cNvSpPr txBox="1"/>
          <p:nvPr/>
        </p:nvSpPr>
        <p:spPr>
          <a:xfrm>
            <a:off x="4221159" y="1540042"/>
            <a:ext cx="3749681"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MÔ HÌNH TOÁN HỌC</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510293090"/>
                  </p:ext>
                </p:extLst>
              </p:nvPr>
            </p:nvGraphicFramePr>
            <p:xfrm>
              <a:off x="5886631" y="2271978"/>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extLst>
                      <a:ext uri="{0D108BD9-81ED-4DB2-BD59-A6C34878D82A}">
                        <a16:rowId xmlns:a16="http://schemas.microsoft.com/office/drawing/2014/main" val="10000"/>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t> </a:t>
                          </a:r>
                          <a:r>
                            <a:rPr lang="en-US" sz="1100" i="1" dirty="0">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Choice>
        <mc:Fallback xmlns="">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510293090"/>
                  </p:ext>
                </p:extLst>
              </p:nvPr>
            </p:nvGraphicFramePr>
            <p:xfrm>
              <a:off x="5886631" y="2271978"/>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extLst>
                      <a:ext uri="{0D108BD9-81ED-4DB2-BD59-A6C34878D82A}">
                        <a16:rowId xmlns:a16="http://schemas.microsoft.com/office/drawing/2014/main" val="10000"/>
                      </a:ext>
                    </a:extLst>
                  </a:tr>
                  <a:tr h="398664">
                    <a:tc>
                      <a:txBody>
                        <a:bodyPr/>
                        <a:lstStyle/>
                        <a:p>
                          <a:endParaRPr lang="en-US"/>
                        </a:p>
                      </a:txBody>
                      <a:tcPr marL="68580" marR="68580" marT="34290" marB="34290" anchor="ctr">
                        <a:blipFill>
                          <a:blip r:embed="rId3"/>
                          <a:stretch>
                            <a:fillRect l="-323" t="-75758" r="-175161" b="-796970"/>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endParaRPr lang="en-US"/>
                        </a:p>
                      </a:txBody>
                      <a:tcPr marL="68580" marR="68580" marT="34290" marB="34290" anchor="ctr">
                        <a:blipFill>
                          <a:blip r:embed="rId3"/>
                          <a:stretch>
                            <a:fillRect l="-323" t="-178462" r="-175161" b="-709231"/>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endParaRPr lang="en-US"/>
                        </a:p>
                      </a:txBody>
                      <a:tcPr marL="68580" marR="68580" marT="34290" marB="34290" anchor="ctr">
                        <a:blipFill>
                          <a:blip r:embed="rId3"/>
                          <a:stretch>
                            <a:fillRect l="-323" t="-274242" r="-175161" b="-598485"/>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endParaRPr lang="en-US"/>
                        </a:p>
                      </a:txBody>
                      <a:tcPr marL="68580" marR="68580" marT="34290" marB="34290" anchor="ctr">
                        <a:blipFill>
                          <a:blip r:embed="rId3"/>
                          <a:stretch>
                            <a:fillRect l="-323" t="-380000" r="-175161" b="-507692"/>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endParaRPr lang="en-US"/>
                        </a:p>
                      </a:txBody>
                      <a:tcPr marL="68580" marR="68580" marT="34290" marB="34290" anchor="ctr">
                        <a:blipFill>
                          <a:blip r:embed="rId3"/>
                          <a:stretch>
                            <a:fillRect l="-323" t="-472727" r="-175161" b="-400000"/>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endParaRPr lang="en-US"/>
                        </a:p>
                      </a:txBody>
                      <a:tcPr marL="68580" marR="68580" marT="34290" marB="34290" anchor="ctr">
                        <a:blipFill>
                          <a:blip r:embed="rId3"/>
                          <a:stretch>
                            <a:fillRect l="-323" t="-581538" r="-175161" b="-306154"/>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endParaRPr lang="en-US"/>
                        </a:p>
                      </a:txBody>
                      <a:tcPr marL="68580" marR="68580" marT="34290" marB="34290" anchor="ctr">
                        <a:blipFill>
                          <a:blip r:embed="rId3"/>
                          <a:stretch>
                            <a:fillRect l="-323" t="-671212" r="-175161" b="-201515"/>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endParaRPr lang="en-US"/>
                        </a:p>
                      </a:txBody>
                      <a:tcPr marL="68580" marR="68580" marT="34290" marB="34290" anchor="ctr">
                        <a:blipFill>
                          <a:blip r:embed="rId3"/>
                          <a:stretch>
                            <a:fillRect l="-323" t="-783077" r="-175161" b="-104615"/>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endParaRPr lang="en-US"/>
                        </a:p>
                      </a:txBody>
                      <a:tcPr marL="68580" marR="68580" marT="34290" marB="34290" anchor="ctr">
                        <a:blipFill>
                          <a:blip r:embed="rId3"/>
                          <a:stretch>
                            <a:fillRect l="-323" t="-869697" r="-175161" b="-3030"/>
                          </a:stretch>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Fallback>
      </mc:AlternateContent>
      <p:sp>
        <p:nvSpPr>
          <p:cNvPr id="6" name="Slide Number Placeholder 5">
            <a:extLst>
              <a:ext uri="{FF2B5EF4-FFF2-40B4-BE49-F238E27FC236}">
                <a16:creationId xmlns:a16="http://schemas.microsoft.com/office/drawing/2014/main" id="{3E66AB87-7870-3D73-7C13-D61D7275BA5F}"/>
              </a:ext>
            </a:extLst>
          </p:cNvPr>
          <p:cNvSpPr>
            <a:spLocks noGrp="1"/>
          </p:cNvSpPr>
          <p:nvPr>
            <p:ph type="sldNum" sz="quarter" idx="12"/>
          </p:nvPr>
        </p:nvSpPr>
        <p:spPr/>
        <p:txBody>
          <a:bodyPr/>
          <a:lstStyle/>
          <a:p>
            <a:fld id="{442C1155-F164-44A2-862A-E50421BF24BC}" type="slidenum">
              <a:rPr lang="en-US" smtClean="0"/>
              <a:t>4</a:t>
            </a:fld>
            <a:endParaRPr lang="en-US"/>
          </a:p>
        </p:txBody>
      </p:sp>
    </p:spTree>
    <p:extLst>
      <p:ext uri="{BB962C8B-B14F-4D97-AF65-F5344CB8AC3E}">
        <p14:creationId xmlns:p14="http://schemas.microsoft.com/office/powerpoint/2010/main" val="269046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E0BE-D6AD-E11C-DB55-F999179E818F}"/>
              </a:ext>
            </a:extLst>
          </p:cNvPr>
          <p:cNvSpPr txBox="1"/>
          <p:nvPr/>
        </p:nvSpPr>
        <p:spPr>
          <a:xfrm>
            <a:off x="4221159" y="1540042"/>
            <a:ext cx="3749681"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MÔ HÌNH TOÁN HỌC</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3FCF73-2F08-5C69-94CD-8447652B8329}"/>
                  </a:ext>
                </a:extLst>
              </p:cNvPr>
              <p:cNvSpPr txBox="1"/>
              <p:nvPr/>
            </p:nvSpPr>
            <p:spPr>
              <a:xfrm>
                <a:off x="1839473" y="2277079"/>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p>
              <a:p>
                <a:r>
                  <a:rPr lang="en-US">
                    <a:latin typeface="Times New Roman" panose="02020603050405020304" pitchFamily="18" charset="0"/>
                    <a:ea typeface="Tahoma" panose="020B0604030504040204" pitchFamily="34" charset="0"/>
                    <a:cs typeface="Times New Roman" panose="02020603050405020304" pitchFamily="18" charset="0"/>
                  </a:rPr>
                  <a:t>Với:</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73FCF73-2F08-5C69-94CD-8447652B8329}"/>
                  </a:ext>
                </a:extLst>
              </p:cNvPr>
              <p:cNvSpPr txBox="1">
                <a:spLocks noRot="1" noChangeAspect="1" noMove="1" noResize="1" noEditPoints="1" noAdjustHandles="1" noChangeArrowheads="1" noChangeShapeType="1" noTextEdit="1"/>
              </p:cNvSpPr>
              <p:nvPr/>
            </p:nvSpPr>
            <p:spPr>
              <a:xfrm>
                <a:off x="1839473" y="2277079"/>
                <a:ext cx="8513052" cy="4203715"/>
              </a:xfrm>
              <a:prstGeom prst="rect">
                <a:avLst/>
              </a:prstGeom>
              <a:blipFill>
                <a:blip r:embed="rId2"/>
                <a:stretch>
                  <a:fillRect l="-572"/>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B13A3DCF-C699-F6CF-BF16-E1E3C3E5B0B6}"/>
              </a:ext>
            </a:extLst>
          </p:cNvPr>
          <p:cNvSpPr>
            <a:spLocks noGrp="1"/>
          </p:cNvSpPr>
          <p:nvPr>
            <p:ph type="sldNum" sz="quarter" idx="12"/>
          </p:nvPr>
        </p:nvSpPr>
        <p:spPr/>
        <p:txBody>
          <a:bodyPr/>
          <a:lstStyle/>
          <a:p>
            <a:fld id="{442C1155-F164-44A2-862A-E50421BF24BC}" type="slidenum">
              <a:rPr lang="en-US" smtClean="0"/>
              <a:t>5</a:t>
            </a:fld>
            <a:endParaRPr lang="en-US"/>
          </a:p>
        </p:txBody>
      </p:sp>
    </p:spTree>
    <p:extLst>
      <p:ext uri="{BB962C8B-B14F-4D97-AF65-F5344CB8AC3E}">
        <p14:creationId xmlns:p14="http://schemas.microsoft.com/office/powerpoint/2010/main" val="247945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E0BE-D6AD-E11C-DB55-F999179E818F}"/>
              </a:ext>
            </a:extLst>
          </p:cNvPr>
          <p:cNvSpPr txBox="1"/>
          <p:nvPr/>
        </p:nvSpPr>
        <p:spPr>
          <a:xfrm>
            <a:off x="4221159" y="1540042"/>
            <a:ext cx="3749681"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MÔ HÌNH TOÁN HỌC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453A1A-C7FE-71C6-C22A-842BDFF81907}"/>
                  </a:ext>
                </a:extLst>
              </p:cNvPr>
              <p:cNvSpPr txBox="1"/>
              <p:nvPr/>
            </p:nvSpPr>
            <p:spPr>
              <a:xfrm>
                <a:off x="2049379" y="2312939"/>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58453A1A-C7FE-71C6-C22A-842BDFF81907}"/>
                  </a:ext>
                </a:extLst>
              </p:cNvPr>
              <p:cNvSpPr txBox="1">
                <a:spLocks noRot="1" noChangeAspect="1" noMove="1" noResize="1" noEditPoints="1" noAdjustHandles="1" noChangeArrowheads="1" noChangeShapeType="1" noTextEdit="1"/>
              </p:cNvSpPr>
              <p:nvPr/>
            </p:nvSpPr>
            <p:spPr>
              <a:xfrm>
                <a:off x="2049379" y="2312939"/>
                <a:ext cx="8093240" cy="3801554"/>
              </a:xfrm>
              <a:prstGeom prst="rect">
                <a:avLst/>
              </a:prstGeom>
              <a:blipFill>
                <a:blip r:embed="rId2"/>
                <a:stretch>
                  <a:fillRect l="-52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57AD1918-AB53-BC08-C975-15C7B1F14292}"/>
              </a:ext>
            </a:extLst>
          </p:cNvPr>
          <p:cNvSpPr>
            <a:spLocks noGrp="1"/>
          </p:cNvSpPr>
          <p:nvPr>
            <p:ph type="sldNum" sz="quarter" idx="12"/>
          </p:nvPr>
        </p:nvSpPr>
        <p:spPr/>
        <p:txBody>
          <a:bodyPr/>
          <a:lstStyle/>
          <a:p>
            <a:fld id="{442C1155-F164-44A2-862A-E50421BF24BC}" type="slidenum">
              <a:rPr lang="en-US" smtClean="0"/>
              <a:t>6</a:t>
            </a:fld>
            <a:endParaRPr lang="en-US"/>
          </a:p>
        </p:txBody>
      </p:sp>
    </p:spTree>
    <p:extLst>
      <p:ext uri="{BB962C8B-B14F-4D97-AF65-F5344CB8AC3E}">
        <p14:creationId xmlns:p14="http://schemas.microsoft.com/office/powerpoint/2010/main" val="37939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E0BE-D6AD-E11C-DB55-F999179E818F}"/>
              </a:ext>
            </a:extLst>
          </p:cNvPr>
          <p:cNvSpPr txBox="1"/>
          <p:nvPr/>
        </p:nvSpPr>
        <p:spPr>
          <a:xfrm>
            <a:off x="4221159" y="1540042"/>
            <a:ext cx="3749681"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MÔ HÌNH TOÁN HỌC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0D7852-A13F-F491-92FE-AF88341A3F9D}"/>
                  </a:ext>
                </a:extLst>
              </p:cNvPr>
              <p:cNvSpPr txBox="1"/>
              <p:nvPr/>
            </p:nvSpPr>
            <p:spPr>
              <a:xfrm>
                <a:off x="2417444" y="2511730"/>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C0D7852-A13F-F491-92FE-AF88341A3F9D}"/>
                  </a:ext>
                </a:extLst>
              </p:cNvPr>
              <p:cNvSpPr txBox="1">
                <a:spLocks noRot="1" noChangeAspect="1" noMove="1" noResize="1" noEditPoints="1" noAdjustHandles="1" noChangeArrowheads="1" noChangeShapeType="1" noTextEdit="1"/>
              </p:cNvSpPr>
              <p:nvPr/>
            </p:nvSpPr>
            <p:spPr>
              <a:xfrm>
                <a:off x="2417444" y="2511730"/>
                <a:ext cx="7357109" cy="3196260"/>
              </a:xfrm>
              <a:prstGeom prst="rect">
                <a:avLst/>
              </a:prstGeom>
              <a:blipFill>
                <a:blip r:embed="rId2"/>
                <a:stretch>
                  <a:fillRect l="-66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1A7FF5A-2B32-2C56-6809-704C03936A1D}"/>
              </a:ext>
            </a:extLst>
          </p:cNvPr>
          <p:cNvSpPr>
            <a:spLocks noGrp="1"/>
          </p:cNvSpPr>
          <p:nvPr>
            <p:ph type="sldNum" sz="quarter" idx="12"/>
          </p:nvPr>
        </p:nvSpPr>
        <p:spPr/>
        <p:txBody>
          <a:bodyPr/>
          <a:lstStyle/>
          <a:p>
            <a:fld id="{442C1155-F164-44A2-862A-E50421BF24BC}" type="slidenum">
              <a:rPr lang="en-US" smtClean="0"/>
              <a:t>7</a:t>
            </a:fld>
            <a:endParaRPr lang="en-US"/>
          </a:p>
        </p:txBody>
      </p:sp>
    </p:spTree>
    <p:extLst>
      <p:ext uri="{BB962C8B-B14F-4D97-AF65-F5344CB8AC3E}">
        <p14:creationId xmlns:p14="http://schemas.microsoft.com/office/powerpoint/2010/main" val="32030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E0BE-D6AD-E11C-DB55-F999179E818F}"/>
              </a:ext>
            </a:extLst>
          </p:cNvPr>
          <p:cNvSpPr txBox="1"/>
          <p:nvPr/>
        </p:nvSpPr>
        <p:spPr>
          <a:xfrm>
            <a:off x="4221159" y="1540042"/>
            <a:ext cx="3749681"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MÔ HÌNH TOÁN HỌC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649130-291B-885E-1362-A3C441891BF6}"/>
                  </a:ext>
                </a:extLst>
              </p:cNvPr>
              <p:cNvSpPr txBox="1"/>
              <p:nvPr/>
            </p:nvSpPr>
            <p:spPr>
              <a:xfrm>
                <a:off x="1405366" y="2793663"/>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405366" y="2793663"/>
                <a:ext cx="9381266" cy="1743811"/>
              </a:xfrm>
              <a:prstGeom prst="rect">
                <a:avLst/>
              </a:prstGeom>
              <a:blipFill>
                <a:blip r:embed="rId2"/>
                <a:stretch>
                  <a:fillRect l="-519" t="-138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8</a:t>
            </a:fld>
            <a:endParaRPr lang="en-US"/>
          </a:p>
        </p:txBody>
      </p:sp>
    </p:spTree>
    <p:extLst>
      <p:ext uri="{BB962C8B-B14F-4D97-AF65-F5344CB8AC3E}">
        <p14:creationId xmlns:p14="http://schemas.microsoft.com/office/powerpoint/2010/main" val="30653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E0BE-D6AD-E11C-DB55-F999179E818F}"/>
              </a:ext>
            </a:extLst>
          </p:cNvPr>
          <p:cNvSpPr txBox="1"/>
          <p:nvPr/>
        </p:nvSpPr>
        <p:spPr>
          <a:xfrm>
            <a:off x="3487209" y="1417491"/>
            <a:ext cx="5217582" cy="523220"/>
          </a:xfrm>
          <a:prstGeom prst="rect">
            <a:avLst/>
          </a:prstGeom>
          <a:noFill/>
        </p:spPr>
        <p:txBody>
          <a:bodyPr wrap="none" rtlCol="0">
            <a:spAutoFit/>
          </a:bodyPr>
          <a:lstStyle/>
          <a:p>
            <a:r>
              <a:rPr lang="en-US" sz="2800" b="1">
                <a:solidFill>
                  <a:srgbClr val="FF0000"/>
                </a:solidFill>
                <a:latin typeface="Arial" panose="020B0604020202020204" pitchFamily="34" charset="0"/>
                <a:cs typeface="Arial" panose="020B0604020202020204" pitchFamily="34" charset="0"/>
              </a:rPr>
              <a:t>TUYẾN TÍNH HÓA HỆ THỐNG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649130-291B-885E-1362-A3C441891BF6}"/>
                  </a:ext>
                </a:extLst>
              </p:cNvPr>
              <p:cNvSpPr txBox="1"/>
              <p:nvPr/>
            </p:nvSpPr>
            <p:spPr>
              <a:xfrm>
                <a:off x="1666245" y="2174230"/>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p>
              <a:p>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666245" y="2174230"/>
                <a:ext cx="8859510" cy="1469633"/>
              </a:xfrm>
              <a:prstGeom prst="rect">
                <a:avLst/>
              </a:prstGeom>
              <a:blipFill>
                <a:blip r:embed="rId2"/>
                <a:stretch>
                  <a:fillRect l="-480" t="-204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9</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39FCDE-C1D0-BF45-C04F-DD848E66914C}"/>
                  </a:ext>
                </a:extLst>
              </p:cNvPr>
              <p:cNvSpPr txBox="1"/>
              <p:nvPr/>
            </p:nvSpPr>
            <p:spPr>
              <a:xfrm>
                <a:off x="1666245" y="3877382"/>
                <a:ext cx="3958391" cy="1835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xmlns="">
          <p:sp>
            <p:nvSpPr>
              <p:cNvPr id="4" name="TextBox 3">
                <a:extLst>
                  <a:ext uri="{FF2B5EF4-FFF2-40B4-BE49-F238E27FC236}">
                    <a16:creationId xmlns:a16="http://schemas.microsoft.com/office/drawing/2014/main" id="{3339FCDE-C1D0-BF45-C04F-DD848E66914C}"/>
                  </a:ext>
                </a:extLst>
              </p:cNvPr>
              <p:cNvSpPr txBox="1">
                <a:spLocks noRot="1" noChangeAspect="1" noMove="1" noResize="1" noEditPoints="1" noAdjustHandles="1" noChangeArrowheads="1" noChangeShapeType="1" noTextEdit="1"/>
              </p:cNvSpPr>
              <p:nvPr/>
            </p:nvSpPr>
            <p:spPr>
              <a:xfrm>
                <a:off x="1666245" y="3877382"/>
                <a:ext cx="3958391" cy="18359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DB5ABA-5043-0E01-440D-3C830B862684}"/>
                  </a:ext>
                </a:extLst>
              </p:cNvPr>
              <p:cNvSpPr txBox="1"/>
              <p:nvPr/>
            </p:nvSpPr>
            <p:spPr>
              <a:xfrm>
                <a:off x="1666245" y="5809993"/>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22DB5ABA-5043-0E01-440D-3C830B862684}"/>
                  </a:ext>
                </a:extLst>
              </p:cNvPr>
              <p:cNvSpPr txBox="1">
                <a:spLocks noRot="1" noChangeAspect="1" noMove="1" noResize="1" noEditPoints="1" noAdjustHandles="1" noChangeArrowheads="1" noChangeShapeType="1" noTextEdit="1"/>
              </p:cNvSpPr>
              <p:nvPr/>
            </p:nvSpPr>
            <p:spPr>
              <a:xfrm>
                <a:off x="1666245" y="5809993"/>
                <a:ext cx="4954754" cy="459806"/>
              </a:xfrm>
              <a:prstGeom prst="rect">
                <a:avLst/>
              </a:prstGeom>
              <a:blipFill>
                <a:blip r:embed="rId4"/>
                <a:stretch>
                  <a:fillRect l="-984" b="-15789"/>
                </a:stretch>
              </a:blipFill>
            </p:spPr>
            <p:txBody>
              <a:bodyPr/>
              <a:lstStyle/>
              <a:p>
                <a:r>
                  <a:rPr lang="en-US">
                    <a:noFill/>
                  </a:rPr>
                  <a:t> </a:t>
                </a:r>
              </a:p>
            </p:txBody>
          </p:sp>
        </mc:Fallback>
      </mc:AlternateContent>
    </p:spTree>
    <p:extLst>
      <p:ext uri="{BB962C8B-B14F-4D97-AF65-F5344CB8AC3E}">
        <p14:creationId xmlns:p14="http://schemas.microsoft.com/office/powerpoint/2010/main" val="25563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382</TotalTime>
  <Words>1189</Words>
  <Application>Microsoft Office PowerPoint</Application>
  <PresentationFormat>Widescreen</PresentationFormat>
  <Paragraphs>175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Display</vt:lpstr>
      <vt:lpstr>Arial</vt:lpstr>
      <vt:lpstr>Cambria Math</vt:lpstr>
      <vt:lpstr>Tahoma</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Van Phap</cp:lastModifiedBy>
  <cp:revision>7</cp:revision>
  <dcterms:created xsi:type="dcterms:W3CDTF">2024-05-23T11:58:14Z</dcterms:created>
  <dcterms:modified xsi:type="dcterms:W3CDTF">2024-05-30T05:36:51Z</dcterms:modified>
</cp:coreProperties>
</file>