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68" r:id="rId3"/>
    <p:sldId id="262" r:id="rId4"/>
    <p:sldId id="263" r:id="rId5"/>
    <p:sldId id="269" r:id="rId6"/>
    <p:sldId id="270" r:id="rId7"/>
    <p:sldId id="264" r:id="rId8"/>
    <p:sldId id="272" r:id="rId9"/>
    <p:sldId id="265" r:id="rId10"/>
    <p:sldId id="266" r:id="rId11"/>
    <p:sldId id="257" r:id="rId12"/>
    <p:sldId id="258" r:id="rId13"/>
    <p:sldId id="259" r:id="rId14"/>
    <p:sldId id="260" r:id="rId15"/>
    <p:sldId id="261" r:id="rId16"/>
    <p:sldId id="273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d-ID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70D979-69E0-49C0-827A-992D439CE837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8454A5-5C4C-44D0-9BFC-AD1E9AA6AE0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09" y="116632"/>
            <a:ext cx="9144000" cy="5472607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Baskerville Old Face" pitchFamily="18" charset="0"/>
              </a:rPr>
              <a:t>PEMANFAATAN  </a:t>
            </a:r>
            <a:r>
              <a:rPr lang="id-ID" dirty="0">
                <a:latin typeface="Baskerville Old Face" pitchFamily="18" charset="0"/>
              </a:rPr>
              <a:t>JARINGAN SENSOR </a:t>
            </a:r>
            <a:r>
              <a:rPr lang="id-ID" dirty="0" smtClean="0">
                <a:latin typeface="Baskerville Old Face" pitchFamily="18" charset="0"/>
              </a:rPr>
              <a:t>NIRKABEL SEBAGAI </a:t>
            </a:r>
            <a:r>
              <a:rPr lang="id-ID" dirty="0">
                <a:latin typeface="Baskerville Old Face" pitchFamily="18" charset="0"/>
              </a:rPr>
              <a:t>SISTEM </a:t>
            </a:r>
            <a:r>
              <a:rPr lang="id-ID" dirty="0" smtClean="0">
                <a:latin typeface="Baskerville Old Face" pitchFamily="18" charset="0"/>
              </a:rPr>
              <a:t>AKUISISI DATA DAN SISTEM PERINGATAN DINI BENCANA LONGSOR</a:t>
            </a:r>
            <a:r>
              <a:rPr lang="id-ID" dirty="0">
                <a:latin typeface="Baskerville Old Face" pitchFamily="18" charset="0"/>
              </a:rPr>
              <a:t/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/>
            </a:r>
            <a:br>
              <a:rPr lang="id-ID" dirty="0">
                <a:latin typeface="Baskerville Old Face" pitchFamily="18" charset="0"/>
              </a:rPr>
            </a:br>
            <a:endParaRPr lang="id-ID" dirty="0">
              <a:latin typeface="Baskerville Old Face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5733256"/>
            <a:ext cx="6400800" cy="1752600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22388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Telecommunication</a:t>
            </a:r>
            <a:endParaRPr lang="id-ID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8153400" cy="4495800"/>
          </a:xfrm>
        </p:spPr>
        <p:txBody>
          <a:bodyPr>
            <a:noAutofit/>
          </a:bodyPr>
          <a:lstStyle/>
          <a:p>
            <a:r>
              <a:rPr lang="id-ID" sz="2300" dirty="0" smtClean="0">
                <a:latin typeface="Baskerville Old Face" pitchFamily="18" charset="0"/>
              </a:rPr>
              <a:t>Unit </a:t>
            </a:r>
            <a:r>
              <a:rPr lang="id-ID" sz="2300" dirty="0">
                <a:latin typeface="Baskerville Old Face" pitchFamily="18" charset="0"/>
              </a:rPr>
              <a:t>komunikasi antar node </a:t>
            </a:r>
            <a:r>
              <a:rPr lang="id-ID" sz="2300" dirty="0" smtClean="0">
                <a:latin typeface="Baskerville Old Face" pitchFamily="18" charset="0"/>
              </a:rPr>
              <a:t>menggunakan modul </a:t>
            </a:r>
            <a:r>
              <a:rPr lang="id-ID" sz="2300" i="1" dirty="0">
                <a:latin typeface="Baskerville Old Face" pitchFamily="18" charset="0"/>
              </a:rPr>
              <a:t>wireless Xbee Pro 24 Series 1. </a:t>
            </a:r>
            <a:r>
              <a:rPr lang="id-ID" sz="2300" dirty="0" smtClean="0">
                <a:latin typeface="Baskerville Old Face" pitchFamily="18" charset="0"/>
              </a:rPr>
              <a:t>Pada perancangan</a:t>
            </a:r>
            <a:r>
              <a:rPr lang="id-ID" sz="2300" dirty="0">
                <a:latin typeface="Baskerville Old Face" pitchFamily="18" charset="0"/>
              </a:rPr>
              <a:t>, topologi yang digunakan </a:t>
            </a:r>
            <a:r>
              <a:rPr lang="id-ID" sz="2300" dirty="0" smtClean="0">
                <a:latin typeface="Baskerville Old Face" pitchFamily="18" charset="0"/>
              </a:rPr>
              <a:t>adalah topologi </a:t>
            </a:r>
            <a:r>
              <a:rPr lang="id-ID" sz="2300" dirty="0">
                <a:latin typeface="Baskerville Old Face" pitchFamily="18" charset="0"/>
              </a:rPr>
              <a:t>star dengan konfiurasi 2 buah </a:t>
            </a:r>
            <a:r>
              <a:rPr lang="id-ID" sz="2300" i="1" dirty="0" smtClean="0">
                <a:latin typeface="Baskerville Old Face" pitchFamily="18" charset="0"/>
              </a:rPr>
              <a:t>node</a:t>
            </a:r>
            <a:r>
              <a:rPr lang="id-ID" sz="2300" dirty="0">
                <a:latin typeface="Baskerville Old Face" pitchFamily="18" charset="0"/>
              </a:rPr>
              <a:t> </a:t>
            </a:r>
            <a:r>
              <a:rPr lang="id-ID" sz="2300" dirty="0" smtClean="0">
                <a:latin typeface="Baskerville Old Face" pitchFamily="18" charset="0"/>
              </a:rPr>
              <a:t>sebagai </a:t>
            </a:r>
            <a:r>
              <a:rPr lang="id-ID" sz="2300" i="1" dirty="0" smtClean="0">
                <a:latin typeface="Baskerville Old Face" pitchFamily="18" charset="0"/>
              </a:rPr>
              <a:t>router </a:t>
            </a:r>
            <a:r>
              <a:rPr lang="id-ID" sz="2300" dirty="0">
                <a:latin typeface="Baskerville Old Face" pitchFamily="18" charset="0"/>
              </a:rPr>
              <a:t>dan 1 </a:t>
            </a:r>
            <a:r>
              <a:rPr lang="id-ID" sz="2300" dirty="0" smtClean="0">
                <a:latin typeface="Baskerville Old Face" pitchFamily="18" charset="0"/>
              </a:rPr>
              <a:t>buah </a:t>
            </a:r>
            <a:r>
              <a:rPr lang="id-ID" sz="2300" i="1" dirty="0" smtClean="0">
                <a:latin typeface="Baskerville Old Face" pitchFamily="18" charset="0"/>
              </a:rPr>
              <a:t>node </a:t>
            </a:r>
            <a:r>
              <a:rPr lang="id-ID" sz="2300" dirty="0" smtClean="0">
                <a:latin typeface="Baskerville Old Face" pitchFamily="18" charset="0"/>
              </a:rPr>
              <a:t>sebagai </a:t>
            </a:r>
            <a:r>
              <a:rPr lang="id-ID" sz="2300" i="1" dirty="0" smtClean="0">
                <a:latin typeface="Baskerville Old Face" pitchFamily="18" charset="0"/>
              </a:rPr>
              <a:t>gateway </a:t>
            </a:r>
            <a:r>
              <a:rPr lang="id-ID" sz="2300" dirty="0" smtClean="0">
                <a:latin typeface="Baskerville Old Face" pitchFamily="18" charset="0"/>
              </a:rPr>
              <a:t>/ base station</a:t>
            </a:r>
            <a:r>
              <a:rPr lang="id-ID" sz="2300" dirty="0">
                <a:latin typeface="Baskerville Old Face" pitchFamily="18" charset="0"/>
              </a:rPr>
              <a:t>. Jalur komunikasi </a:t>
            </a:r>
            <a:r>
              <a:rPr lang="id-ID" sz="2300" i="1" dirty="0" smtClean="0">
                <a:latin typeface="Baskerville Old Face" pitchFamily="18" charset="0"/>
              </a:rPr>
              <a:t>gateway</a:t>
            </a:r>
            <a:r>
              <a:rPr lang="id-ID" sz="2300" dirty="0">
                <a:latin typeface="Baskerville Old Face" pitchFamily="18" charset="0"/>
              </a:rPr>
              <a:t> </a:t>
            </a:r>
            <a:r>
              <a:rPr lang="id-ID" sz="2300" dirty="0" smtClean="0">
                <a:latin typeface="Baskerville Old Face" pitchFamily="18" charset="0"/>
              </a:rPr>
              <a:t>dengan </a:t>
            </a:r>
            <a:r>
              <a:rPr lang="id-ID" sz="2300" dirty="0">
                <a:latin typeface="Baskerville Old Face" pitchFamily="18" charset="0"/>
              </a:rPr>
              <a:t>komputer </a:t>
            </a:r>
            <a:r>
              <a:rPr lang="id-ID" sz="2300" i="1" dirty="0">
                <a:latin typeface="Baskerville Old Face" pitchFamily="18" charset="0"/>
              </a:rPr>
              <a:t>server </a:t>
            </a:r>
            <a:r>
              <a:rPr lang="id-ID" sz="2300" dirty="0">
                <a:latin typeface="Baskerville Old Face" pitchFamily="18" charset="0"/>
              </a:rPr>
              <a:t>menggunakan </a:t>
            </a:r>
            <a:r>
              <a:rPr lang="id-ID" sz="2300" dirty="0" smtClean="0">
                <a:latin typeface="Baskerville Old Face" pitchFamily="18" charset="0"/>
              </a:rPr>
              <a:t>USB, sehinga </a:t>
            </a:r>
            <a:r>
              <a:rPr lang="id-ID" sz="2300" dirty="0">
                <a:latin typeface="Baskerville Old Face" pitchFamily="18" charset="0"/>
              </a:rPr>
              <a:t>terdapat perbedaan konfiurasi </a:t>
            </a:r>
            <a:r>
              <a:rPr lang="id-ID" sz="2300" dirty="0" smtClean="0">
                <a:latin typeface="Baskerville Old Face" pitchFamily="18" charset="0"/>
              </a:rPr>
              <a:t>pin pada </a:t>
            </a:r>
            <a:r>
              <a:rPr lang="id-ID" sz="2300" dirty="0">
                <a:latin typeface="Baskerville Old Face" pitchFamily="18" charset="0"/>
              </a:rPr>
              <a:t>mikrokontroler antara </a:t>
            </a:r>
            <a:r>
              <a:rPr lang="id-ID" sz="2300" i="1" dirty="0" smtClean="0">
                <a:latin typeface="Baskerville Old Face" pitchFamily="18" charset="0"/>
              </a:rPr>
              <a:t>router </a:t>
            </a:r>
            <a:r>
              <a:rPr lang="id-ID" sz="2300" dirty="0" smtClean="0">
                <a:latin typeface="Baskerville Old Face" pitchFamily="18" charset="0"/>
              </a:rPr>
              <a:t>dan </a:t>
            </a:r>
            <a:r>
              <a:rPr lang="id-ID" sz="2300" i="1" dirty="0" smtClean="0">
                <a:latin typeface="Baskerville Old Face" pitchFamily="18" charset="0"/>
              </a:rPr>
              <a:t>gateway</a:t>
            </a:r>
            <a:r>
              <a:rPr lang="id-ID" sz="2300" dirty="0" smtClean="0">
                <a:latin typeface="Baskerville Old Face" pitchFamily="18" charset="0"/>
              </a:rPr>
              <a:t>. Pada </a:t>
            </a:r>
            <a:r>
              <a:rPr lang="id-ID" sz="2300" i="1" dirty="0">
                <a:latin typeface="Baskerville Old Face" pitchFamily="18" charset="0"/>
              </a:rPr>
              <a:t>router</a:t>
            </a:r>
            <a:r>
              <a:rPr lang="id-ID" sz="2300" dirty="0">
                <a:latin typeface="Baskerville Old Face" pitchFamily="18" charset="0"/>
              </a:rPr>
              <a:t>, pin Tx dari modul </a:t>
            </a:r>
            <a:r>
              <a:rPr lang="id-ID" sz="2300" dirty="0" smtClean="0">
                <a:latin typeface="Baskerville Old Face" pitchFamily="18" charset="0"/>
              </a:rPr>
              <a:t>Xbee dihubungkan </a:t>
            </a:r>
            <a:r>
              <a:rPr lang="id-ID" sz="2300" dirty="0">
                <a:latin typeface="Baskerville Old Face" pitchFamily="18" charset="0"/>
              </a:rPr>
              <a:t>dengan pin Rx dari </a:t>
            </a:r>
            <a:r>
              <a:rPr lang="id-ID" sz="2300" i="1" dirty="0">
                <a:latin typeface="Baskerville Old Face" pitchFamily="18" charset="0"/>
              </a:rPr>
              <a:t>arduino </a:t>
            </a:r>
            <a:r>
              <a:rPr lang="id-ID" sz="2300" i="1" dirty="0" smtClean="0">
                <a:latin typeface="Baskerville Old Face" pitchFamily="18" charset="0"/>
              </a:rPr>
              <a:t>board</a:t>
            </a:r>
            <a:r>
              <a:rPr lang="id-ID" sz="2300" dirty="0">
                <a:latin typeface="Baskerville Old Face" pitchFamily="18" charset="0"/>
              </a:rPr>
              <a:t> </a:t>
            </a:r>
            <a:r>
              <a:rPr lang="id-ID" sz="2300" dirty="0" smtClean="0">
                <a:latin typeface="Baskerville Old Face" pitchFamily="18" charset="0"/>
              </a:rPr>
              <a:t>dan </a:t>
            </a:r>
            <a:r>
              <a:rPr lang="id-ID" sz="2300" dirty="0">
                <a:latin typeface="Baskerville Old Face" pitchFamily="18" charset="0"/>
              </a:rPr>
              <a:t>pin Rx dari modul </a:t>
            </a:r>
            <a:r>
              <a:rPr lang="id-ID" sz="2300" i="1" dirty="0">
                <a:latin typeface="Baskerville Old Face" pitchFamily="18" charset="0"/>
              </a:rPr>
              <a:t>Xbee </a:t>
            </a:r>
            <a:r>
              <a:rPr lang="id-ID" sz="2300" dirty="0" smtClean="0">
                <a:latin typeface="Baskerville Old Face" pitchFamily="18" charset="0"/>
              </a:rPr>
              <a:t>dihubungkan dengan </a:t>
            </a:r>
            <a:r>
              <a:rPr lang="id-ID" sz="2300" dirty="0">
                <a:latin typeface="Baskerville Old Face" pitchFamily="18" charset="0"/>
              </a:rPr>
              <a:t>pin Tx </a:t>
            </a:r>
            <a:r>
              <a:rPr lang="id-ID" sz="2300" dirty="0" smtClean="0">
                <a:latin typeface="Baskerville Old Face" pitchFamily="18" charset="0"/>
              </a:rPr>
              <a:t>ari </a:t>
            </a:r>
            <a:r>
              <a:rPr lang="id-ID" sz="2300" i="1" dirty="0" smtClean="0">
                <a:latin typeface="Baskerville Old Face" pitchFamily="18" charset="0"/>
              </a:rPr>
              <a:t>arduino </a:t>
            </a:r>
            <a:r>
              <a:rPr lang="id-ID" sz="2300" i="1" dirty="0">
                <a:latin typeface="Baskerville Old Face" pitchFamily="18" charset="0"/>
              </a:rPr>
              <a:t>board</a:t>
            </a:r>
            <a:r>
              <a:rPr lang="id-ID" sz="2300" dirty="0">
                <a:latin typeface="Baskerville Old Face" pitchFamily="18" charset="0"/>
              </a:rPr>
              <a:t>. </a:t>
            </a:r>
            <a:r>
              <a:rPr lang="id-ID" sz="2300" dirty="0" smtClean="0">
                <a:latin typeface="Baskerville Old Face" pitchFamily="18" charset="0"/>
              </a:rPr>
              <a:t>Sedangkan pada </a:t>
            </a:r>
            <a:r>
              <a:rPr lang="id-ID" sz="2300" dirty="0">
                <a:latin typeface="Baskerville Old Face" pitchFamily="18" charset="0"/>
              </a:rPr>
              <a:t>gateway, pin Tx modul </a:t>
            </a:r>
            <a:r>
              <a:rPr lang="id-ID" sz="2300" i="1" dirty="0" smtClean="0">
                <a:latin typeface="Baskerville Old Face" pitchFamily="18" charset="0"/>
              </a:rPr>
              <a:t>Xbee </a:t>
            </a:r>
            <a:r>
              <a:rPr lang="id-ID" sz="2300" dirty="0" smtClean="0">
                <a:latin typeface="Baskerville Old Face" pitchFamily="18" charset="0"/>
              </a:rPr>
              <a:t>dihubungkan dengan </a:t>
            </a:r>
            <a:r>
              <a:rPr lang="id-ID" sz="2300" dirty="0">
                <a:latin typeface="Baskerville Old Face" pitchFamily="18" charset="0"/>
              </a:rPr>
              <a:t>pin 12 dari arduino board dan pin </a:t>
            </a:r>
            <a:r>
              <a:rPr lang="id-ID" sz="2300" dirty="0" smtClean="0">
                <a:latin typeface="Baskerville Old Face" pitchFamily="18" charset="0"/>
              </a:rPr>
              <a:t>Rx modul </a:t>
            </a:r>
            <a:r>
              <a:rPr lang="id-ID" sz="2300" i="1" dirty="0" smtClean="0">
                <a:latin typeface="Baskerville Old Face" pitchFamily="18" charset="0"/>
              </a:rPr>
              <a:t>Xbee </a:t>
            </a:r>
            <a:r>
              <a:rPr lang="id-ID" sz="2300" dirty="0" smtClean="0">
                <a:latin typeface="Baskerville Old Face" pitchFamily="18" charset="0"/>
              </a:rPr>
              <a:t>dihubungkan </a:t>
            </a:r>
            <a:r>
              <a:rPr lang="id-ID" sz="2300" dirty="0">
                <a:latin typeface="Baskerville Old Face" pitchFamily="18" charset="0"/>
              </a:rPr>
              <a:t>dengan pin 13 </a:t>
            </a:r>
            <a:r>
              <a:rPr lang="id-ID" sz="2300" dirty="0" smtClean="0">
                <a:latin typeface="Baskerville Old Face" pitchFamily="18" charset="0"/>
              </a:rPr>
              <a:t>dari </a:t>
            </a:r>
            <a:r>
              <a:rPr lang="id-ID" sz="2300" i="1" dirty="0" smtClean="0">
                <a:latin typeface="Baskerville Old Face" pitchFamily="18" charset="0"/>
              </a:rPr>
              <a:t>arduino </a:t>
            </a:r>
            <a:r>
              <a:rPr lang="id-ID" sz="2300" i="1" dirty="0">
                <a:latin typeface="Baskerville Old Face" pitchFamily="18" charset="0"/>
              </a:rPr>
              <a:t>board</a:t>
            </a:r>
            <a:r>
              <a:rPr lang="id-ID" sz="2300" dirty="0">
                <a:latin typeface="Baskerville Old Face" pitchFamily="18" charset="0"/>
              </a:rPr>
              <a:t>. Hal ini dikarenakan </a:t>
            </a:r>
            <a:r>
              <a:rPr lang="id-ID" sz="2300" dirty="0" smtClean="0">
                <a:latin typeface="Baskerville Old Face" pitchFamily="18" charset="0"/>
              </a:rPr>
              <a:t>pin Tx dan Rx </a:t>
            </a:r>
            <a:r>
              <a:rPr lang="id-ID" sz="2300" dirty="0">
                <a:latin typeface="Baskerville Old Face" pitchFamily="18" charset="0"/>
              </a:rPr>
              <a:t>pada </a:t>
            </a:r>
            <a:r>
              <a:rPr lang="id-ID" sz="2300" i="1" dirty="0">
                <a:latin typeface="Baskerville Old Face" pitchFamily="18" charset="0"/>
              </a:rPr>
              <a:t>arduino board </a:t>
            </a:r>
            <a:r>
              <a:rPr lang="id-ID" sz="2300" dirty="0">
                <a:latin typeface="Baskerville Old Face" pitchFamily="18" charset="0"/>
              </a:rPr>
              <a:t>yang </a:t>
            </a:r>
            <a:r>
              <a:rPr lang="id-ID" sz="2300" dirty="0" smtClean="0">
                <a:latin typeface="Baskerville Old Face" pitchFamily="18" charset="0"/>
              </a:rPr>
              <a:t>dikonfiurasikan sebagai </a:t>
            </a:r>
            <a:r>
              <a:rPr lang="id-ID" sz="2300" i="1" dirty="0">
                <a:latin typeface="Baskerville Old Face" pitchFamily="18" charset="0"/>
              </a:rPr>
              <a:t>gateway </a:t>
            </a:r>
            <a:r>
              <a:rPr lang="id-ID" sz="2300" dirty="0">
                <a:latin typeface="Baskerville Old Face" pitchFamily="18" charset="0"/>
              </a:rPr>
              <a:t>digunakan untuk </a:t>
            </a:r>
            <a:r>
              <a:rPr lang="id-ID" sz="2300" dirty="0" smtClean="0">
                <a:latin typeface="Baskerville Old Face" pitchFamily="18" charset="0"/>
              </a:rPr>
              <a:t>komunikasi dengan </a:t>
            </a:r>
            <a:r>
              <a:rPr lang="id-ID" sz="2300" dirty="0">
                <a:latin typeface="Baskerville Old Face" pitchFamily="18" charset="0"/>
              </a:rPr>
              <a:t>komputer </a:t>
            </a:r>
            <a:r>
              <a:rPr lang="id-ID" sz="2300" i="1" dirty="0">
                <a:latin typeface="Baskerville Old Face" pitchFamily="18" charset="0"/>
              </a:rPr>
              <a:t>server </a:t>
            </a:r>
            <a:r>
              <a:rPr lang="id-ID" sz="2300" dirty="0">
                <a:latin typeface="Baskerville Old Face" pitchFamily="18" charset="0"/>
              </a:rPr>
              <a:t>via USB.</a:t>
            </a:r>
            <a:br>
              <a:rPr lang="id-ID" sz="2300" dirty="0">
                <a:latin typeface="Baskerville Old Face" pitchFamily="18" charset="0"/>
              </a:rPr>
            </a:br>
            <a:r>
              <a:rPr lang="id-ID" sz="2300" dirty="0">
                <a:latin typeface="Baskerville Old Face" pitchFamily="18" charset="0"/>
              </a:rPr>
              <a:t/>
            </a:r>
            <a:br>
              <a:rPr lang="id-ID" sz="2300" dirty="0">
                <a:latin typeface="Baskerville Old Face" pitchFamily="18" charset="0"/>
              </a:rPr>
            </a:br>
            <a:endParaRPr lang="id-ID" sz="23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699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Hardware</a:t>
            </a:r>
            <a:endParaRPr lang="id-ID" dirty="0">
              <a:latin typeface="Baskerville Old Fac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1628800"/>
            <a:ext cx="1295400" cy="857250"/>
          </a:xfrm>
        </p:spPr>
      </p:pic>
      <p:sp>
        <p:nvSpPr>
          <p:cNvPr id="4" name="TextBox 3"/>
          <p:cNvSpPr txBox="1"/>
          <p:nvPr/>
        </p:nvSpPr>
        <p:spPr>
          <a:xfrm>
            <a:off x="539552" y="1628799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>
                <a:latin typeface="Baskerville Old Face" pitchFamily="18" charset="0"/>
              </a:rPr>
              <a:t>1. Modul Wireless RF Xbee Pro</a:t>
            </a:r>
            <a:endParaRPr lang="id-ID" sz="3600" dirty="0">
              <a:latin typeface="Baskerville Old Face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132856"/>
            <a:ext cx="7704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latin typeface="Baskerville Old Face" pitchFamily="18" charset="0"/>
              </a:rPr>
              <a:t>Fitur </a:t>
            </a:r>
            <a:r>
              <a:rPr lang="id-ID" sz="2400" dirty="0">
                <a:latin typeface="Baskerville Old Face" pitchFamily="18" charset="0"/>
              </a:rPr>
              <a:t>yang dimiliki oleh </a:t>
            </a:r>
            <a:r>
              <a:rPr lang="id-ID" sz="2400" dirty="0" smtClean="0">
                <a:latin typeface="Baskerville Old Face" pitchFamily="18" charset="0"/>
              </a:rPr>
              <a:t>modul ini </a:t>
            </a:r>
            <a:r>
              <a:rPr lang="id-ID" sz="2400" dirty="0">
                <a:latin typeface="Baskerville Old Face" pitchFamily="18" charset="0"/>
              </a:rPr>
              <a:t>adalah :</a:t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1. Jarak komunikasi </a:t>
            </a:r>
            <a:r>
              <a:rPr lang="id-ID" sz="2400" i="1" dirty="0">
                <a:latin typeface="Baskerville Old Face" pitchFamily="18" charset="0"/>
              </a:rPr>
              <a:t>indoor </a:t>
            </a:r>
            <a:r>
              <a:rPr lang="id-ID" sz="2400" dirty="0">
                <a:latin typeface="Baskerville Old Face" pitchFamily="18" charset="0"/>
              </a:rPr>
              <a:t>sampai 300 </a:t>
            </a:r>
            <a:r>
              <a:rPr lang="id-ID" sz="2400" dirty="0" smtClean="0">
                <a:latin typeface="Baskerville Old Face" pitchFamily="18" charset="0"/>
              </a:rPr>
              <a:t>m dan </a:t>
            </a:r>
            <a:r>
              <a:rPr lang="id-ID" sz="2400" i="1" dirty="0">
                <a:latin typeface="Baskerville Old Face" pitchFamily="18" charset="0"/>
              </a:rPr>
              <a:t>outdoor </a:t>
            </a:r>
            <a:r>
              <a:rPr lang="id-ID" sz="2400" dirty="0">
                <a:latin typeface="Baskerville Old Face" pitchFamily="18" charset="0"/>
              </a:rPr>
              <a:t>hingga 1500 </a:t>
            </a:r>
            <a:r>
              <a:rPr lang="id-ID" sz="2400" dirty="0" smtClean="0">
                <a:latin typeface="Baskerville Old Face" pitchFamily="18" charset="0"/>
              </a:rPr>
              <a:t>m</a:t>
            </a:r>
            <a:r>
              <a:rPr lang="id-ID" sz="2400" dirty="0">
                <a:latin typeface="Baskerville Old Face" pitchFamily="18" charset="0"/>
              </a:rPr>
              <a:t/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2. Sensitivitas penerimaan -100dBm.</a:t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3. RF data </a:t>
            </a:r>
            <a:r>
              <a:rPr lang="id-ID" sz="2400" i="1" dirty="0">
                <a:latin typeface="Baskerville Old Face" pitchFamily="18" charset="0"/>
              </a:rPr>
              <a:t>rate </a:t>
            </a:r>
            <a:r>
              <a:rPr lang="id-ID" sz="2400" dirty="0">
                <a:latin typeface="Baskerville Old Face" pitchFamily="18" charset="0"/>
              </a:rPr>
              <a:t>250.000 bps.</a:t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4. Setiap </a:t>
            </a:r>
            <a:r>
              <a:rPr lang="id-ID" sz="2400" i="1" dirty="0">
                <a:latin typeface="Baskerville Old Face" pitchFamily="18" charset="0"/>
              </a:rPr>
              <a:t>channel </a:t>
            </a:r>
            <a:r>
              <a:rPr lang="id-ID" sz="2400" dirty="0">
                <a:latin typeface="Baskerville Old Face" pitchFamily="18" charset="0"/>
              </a:rPr>
              <a:t>menyediakan </a:t>
            </a:r>
            <a:r>
              <a:rPr lang="id-ID" sz="2400" dirty="0" smtClean="0">
                <a:latin typeface="Baskerville Old Face" pitchFamily="18" charset="0"/>
              </a:rPr>
              <a:t>alamat jaringan </a:t>
            </a:r>
            <a:r>
              <a:rPr lang="id-ID" sz="2400" dirty="0">
                <a:latin typeface="Baskerville Old Face" pitchFamily="18" charset="0"/>
              </a:rPr>
              <a:t>lebih dari 65.000 alamat.</a:t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5. Mendukung topologi </a:t>
            </a:r>
            <a:r>
              <a:rPr lang="id-ID" sz="2400" i="1" dirty="0">
                <a:latin typeface="Baskerville Old Face" pitchFamily="18" charset="0"/>
              </a:rPr>
              <a:t>peer to peer, </a:t>
            </a:r>
            <a:r>
              <a:rPr lang="id-ID" sz="2400" i="1" dirty="0" smtClean="0">
                <a:latin typeface="Baskerville Old Face" pitchFamily="18" charset="0"/>
              </a:rPr>
              <a:t>point</a:t>
            </a:r>
            <a:r>
              <a:rPr lang="id-ID" sz="2400" dirty="0">
                <a:latin typeface="Baskerville Old Face" pitchFamily="18" charset="0"/>
              </a:rPr>
              <a:t> </a:t>
            </a:r>
            <a:r>
              <a:rPr lang="id-ID" sz="2400" i="1" dirty="0" smtClean="0">
                <a:latin typeface="Baskerville Old Face" pitchFamily="18" charset="0"/>
              </a:rPr>
              <a:t>to </a:t>
            </a:r>
            <a:r>
              <a:rPr lang="id-ID" sz="2400" i="1" dirty="0">
                <a:latin typeface="Baskerville Old Face" pitchFamily="18" charset="0"/>
              </a:rPr>
              <a:t>multiple point </a:t>
            </a:r>
            <a:r>
              <a:rPr lang="id-ID" sz="2400" dirty="0">
                <a:latin typeface="Baskerville Old Face" pitchFamily="18" charset="0"/>
              </a:rPr>
              <a:t>dan </a:t>
            </a:r>
            <a:r>
              <a:rPr lang="id-ID" sz="2400" i="1" dirty="0">
                <a:latin typeface="Baskerville Old Face" pitchFamily="18" charset="0"/>
              </a:rPr>
              <a:t>point to point.</a:t>
            </a:r>
            <a:r>
              <a:rPr lang="id-ID" sz="2400" dirty="0">
                <a:latin typeface="Baskerville Old Face" pitchFamily="18" charset="0"/>
              </a:rPr>
              <a:t/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6. Bentuk paket modul relatif kecil.</a:t>
            </a:r>
            <a:br>
              <a:rPr lang="id-ID" sz="2400" dirty="0">
                <a:latin typeface="Baskerville Old Face" pitchFamily="18" charset="0"/>
              </a:rPr>
            </a:br>
            <a:r>
              <a:rPr lang="id-ID" sz="2400" dirty="0">
                <a:latin typeface="Baskerville Old Face" pitchFamily="18" charset="0"/>
              </a:rPr>
              <a:t>7. Kompatible dengan perangkat </a:t>
            </a:r>
            <a:r>
              <a:rPr lang="id-ID" sz="2400" dirty="0" smtClean="0">
                <a:latin typeface="Baskerville Old Face" pitchFamily="18" charset="0"/>
              </a:rPr>
              <a:t>lain yang </a:t>
            </a:r>
            <a:r>
              <a:rPr lang="id-ID" sz="2400" dirty="0">
                <a:latin typeface="Baskerville Old Face" pitchFamily="18" charset="0"/>
              </a:rPr>
              <a:t>mendukung teknologi </a:t>
            </a:r>
            <a:r>
              <a:rPr lang="id-ID" sz="2400" i="1" dirty="0" smtClean="0">
                <a:latin typeface="Baskerville Old Face" pitchFamily="18" charset="0"/>
              </a:rPr>
              <a:t>Zigbee/</a:t>
            </a:r>
            <a:r>
              <a:rPr lang="id-ID" sz="2400" dirty="0">
                <a:latin typeface="Baskerville Old Face" pitchFamily="18" charset="0"/>
              </a:rPr>
              <a:t> </a:t>
            </a:r>
            <a:r>
              <a:rPr lang="id-ID" sz="2400" dirty="0" smtClean="0">
                <a:latin typeface="Baskerville Old Face" pitchFamily="18" charset="0"/>
              </a:rPr>
              <a:t>I</a:t>
            </a:r>
            <a:r>
              <a:rPr lang="id-ID" sz="2400" i="1" dirty="0" smtClean="0">
                <a:latin typeface="Baskerville Old Face" pitchFamily="18" charset="0"/>
              </a:rPr>
              <a:t>EEE </a:t>
            </a:r>
            <a:r>
              <a:rPr lang="id-ID" sz="2400" dirty="0" smtClean="0">
                <a:latin typeface="Baskerville Old Face" pitchFamily="18" charset="0"/>
              </a:rPr>
              <a:t>802.15.4</a:t>
            </a:r>
            <a:endParaRPr lang="id-ID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2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2. Sensor Percepatan 3 Poros</a:t>
            </a:r>
            <a:endParaRPr lang="id-ID" dirty="0">
              <a:latin typeface="Baskerville Old Face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9752" y="2142402"/>
            <a:ext cx="4968633" cy="3024121"/>
          </a:xfrm>
        </p:spPr>
      </p:pic>
      <p:sp>
        <p:nvSpPr>
          <p:cNvPr id="4" name="TextBox 3"/>
          <p:cNvSpPr txBox="1"/>
          <p:nvPr/>
        </p:nvSpPr>
        <p:spPr>
          <a:xfrm>
            <a:off x="539552" y="130889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dirty="0" smtClean="0">
                <a:latin typeface="Baskerville Old Face" pitchFamily="18" charset="0"/>
              </a:rPr>
              <a:t>H48C</a:t>
            </a:r>
            <a:endParaRPr lang="id-ID" sz="3600" dirty="0">
              <a:latin typeface="Baskerville Old Face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88" y="2134151"/>
            <a:ext cx="4399100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79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3. Controller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Arduino Deumilanove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2132856"/>
            <a:ext cx="635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00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4. Unit RTC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Unit RTC digunakan sebagai </a:t>
            </a:r>
            <a:r>
              <a:rPr lang="id-ID" dirty="0" smtClean="0"/>
              <a:t>unit sinkronisasi </a:t>
            </a:r>
            <a:r>
              <a:rPr lang="id-ID" dirty="0"/>
              <a:t>waktu dari tiap - tiap </a:t>
            </a:r>
            <a:r>
              <a:rPr lang="id-ID" i="1" dirty="0" smtClean="0"/>
              <a:t>node. Untuk alat ini yang digunakan adalah IC DS1307</a:t>
            </a:r>
            <a:r>
              <a:rPr lang="id-ID" dirty="0"/>
              <a:t/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3000374"/>
            <a:ext cx="7317325" cy="30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8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5. Komputer</a:t>
            </a:r>
            <a:endParaRPr lang="id-ID" dirty="0">
              <a:latin typeface="Baskerville Old Face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4193704"/>
            <a:ext cx="4752528" cy="2664296"/>
          </a:xfrm>
        </p:spPr>
      </p:pic>
      <p:sp>
        <p:nvSpPr>
          <p:cNvPr id="5" name="TextBox 4"/>
          <p:cNvSpPr txBox="1"/>
          <p:nvPr/>
        </p:nvSpPr>
        <p:spPr>
          <a:xfrm>
            <a:off x="0" y="184482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latin typeface="Baskerville Old Face" pitchFamily="18" charset="0"/>
              </a:rPr>
              <a:t>Komputer </a:t>
            </a:r>
            <a:r>
              <a:rPr lang="id-ID" sz="2800" dirty="0" smtClean="0">
                <a:latin typeface="Baskerville Old Face" pitchFamily="18" charset="0"/>
              </a:rPr>
              <a:t>merupakan </a:t>
            </a:r>
            <a:r>
              <a:rPr lang="id-ID" sz="2800" dirty="0">
                <a:latin typeface="Baskerville Old Face" pitchFamily="18" charset="0"/>
              </a:rPr>
              <a:t>piranti yang berfungsi </a:t>
            </a:r>
            <a:r>
              <a:rPr lang="id-ID" sz="2800" dirty="0" smtClean="0">
                <a:latin typeface="Baskerville Old Face" pitchFamily="18" charset="0"/>
              </a:rPr>
              <a:t>sebagai pusat </a:t>
            </a:r>
            <a:r>
              <a:rPr lang="id-ID" sz="2800" dirty="0">
                <a:latin typeface="Baskerville Old Face" pitchFamily="18" charset="0"/>
              </a:rPr>
              <a:t>basis data, sistem </a:t>
            </a:r>
            <a:r>
              <a:rPr lang="id-ID" sz="2800" dirty="0" smtClean="0">
                <a:latin typeface="Baskerville Old Face" pitchFamily="18" charset="0"/>
              </a:rPr>
              <a:t>jaringan, penyedia aplikasi, serta </a:t>
            </a:r>
            <a:r>
              <a:rPr lang="id-ID" sz="2800" dirty="0">
                <a:latin typeface="Baskerville Old Face" pitchFamily="18" charset="0"/>
              </a:rPr>
              <a:t>monitoring node yang tersebar </a:t>
            </a:r>
            <a:r>
              <a:rPr lang="id-ID" sz="2800" dirty="0" smtClean="0">
                <a:latin typeface="Baskerville Old Face" pitchFamily="18" charset="0"/>
              </a:rPr>
              <a:t>dilapangan. Komputer juga</a:t>
            </a:r>
            <a:r>
              <a:rPr lang="id-ID" sz="2800" dirty="0">
                <a:latin typeface="Baskerville Old Face" pitchFamily="18" charset="0"/>
              </a:rPr>
              <a:t> </a:t>
            </a:r>
            <a:r>
              <a:rPr lang="id-ID" sz="2800" dirty="0" smtClean="0">
                <a:latin typeface="Baskerville Old Face" pitchFamily="18" charset="0"/>
              </a:rPr>
              <a:t>memungkinkan </a:t>
            </a:r>
            <a:r>
              <a:rPr lang="id-ID" sz="2800" dirty="0">
                <a:latin typeface="Baskerville Old Face" pitchFamily="18" charset="0"/>
              </a:rPr>
              <a:t>data yang dikirimkan </a:t>
            </a:r>
            <a:r>
              <a:rPr lang="id-ID" sz="2800" dirty="0" smtClean="0">
                <a:latin typeface="Baskerville Old Face" pitchFamily="18" charset="0"/>
              </a:rPr>
              <a:t>oleh</a:t>
            </a:r>
            <a:r>
              <a:rPr lang="id-ID" sz="2800" dirty="0">
                <a:latin typeface="Baskerville Old Face" pitchFamily="18" charset="0"/>
              </a:rPr>
              <a:t> </a:t>
            </a:r>
            <a:r>
              <a:rPr lang="id-ID" sz="2800" i="1" dirty="0" smtClean="0">
                <a:latin typeface="Baskerville Old Face" pitchFamily="18" charset="0"/>
              </a:rPr>
              <a:t>gateway</a:t>
            </a:r>
            <a:r>
              <a:rPr lang="id-ID" sz="2800" dirty="0" smtClean="0">
                <a:latin typeface="Baskerville Old Face" pitchFamily="18" charset="0"/>
              </a:rPr>
              <a:t> </a:t>
            </a:r>
            <a:r>
              <a:rPr lang="id-ID" sz="2800" dirty="0">
                <a:latin typeface="Baskerville Old Face" pitchFamily="18" charset="0"/>
              </a:rPr>
              <a:t>terhubung dengan </a:t>
            </a:r>
            <a:r>
              <a:rPr lang="id-ID" sz="2800" i="1" dirty="0">
                <a:latin typeface="Baskerville Old Face" pitchFamily="18" charset="0"/>
              </a:rPr>
              <a:t>internet</a:t>
            </a:r>
            <a:r>
              <a:rPr lang="id-ID" sz="2800" dirty="0">
                <a:latin typeface="Baskerville Old Face" pitchFamily="18" charset="0"/>
              </a:rPr>
              <a:t>, </a:t>
            </a:r>
            <a:r>
              <a:rPr lang="id-ID" sz="2800" dirty="0" smtClean="0">
                <a:latin typeface="Baskerville Old Face" pitchFamily="18" charset="0"/>
              </a:rPr>
              <a:t>dilakukan pengolahan </a:t>
            </a:r>
            <a:r>
              <a:rPr lang="id-ID" sz="2800" dirty="0">
                <a:latin typeface="Baskerville Old Face" pitchFamily="18" charset="0"/>
              </a:rPr>
              <a:t>data untuk keperluan prediksi </a:t>
            </a:r>
            <a:r>
              <a:rPr lang="id-ID" sz="2800" smtClean="0">
                <a:latin typeface="Baskerville Old Face" pitchFamily="18" charset="0"/>
              </a:rPr>
              <a:t>dan analisis.</a:t>
            </a:r>
            <a:r>
              <a:rPr lang="id-ID" sz="2800" dirty="0">
                <a:latin typeface="Baskerville Old Face" pitchFamily="18" charset="0"/>
              </a:rPr>
              <a:t/>
            </a:r>
            <a:br>
              <a:rPr lang="id-ID" sz="2800" dirty="0">
                <a:latin typeface="Baskerville Old Face" pitchFamily="18" charset="0"/>
              </a:rPr>
            </a:br>
            <a:endParaRPr lang="id-ID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9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560" y="3212976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id-ID" sz="8000" dirty="0" smtClean="0">
                <a:latin typeface="Baskerville Old Face" pitchFamily="18" charset="0"/>
              </a:rPr>
              <a:t>TERIMA KASIH</a:t>
            </a:r>
            <a:endParaRPr lang="id-ID" sz="8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95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764704"/>
          </a:xfrm>
        </p:spPr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Kelompok 1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9024" y="692696"/>
            <a:ext cx="8784976" cy="3096344"/>
          </a:xfrm>
        </p:spPr>
        <p:txBody>
          <a:bodyPr/>
          <a:lstStyle/>
          <a:p>
            <a:pPr algn="l"/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1.Aldefa Lingga P  </a:t>
            </a:r>
            <a:endParaRPr lang="id-ID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2. </a:t>
            </a:r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Zavira Wahyu Dewi P</a:t>
            </a:r>
            <a:endParaRPr lang="id-ID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3. </a:t>
            </a:r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Yanuar Rizky R</a:t>
            </a:r>
            <a:endParaRPr lang="id-ID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4. </a:t>
            </a:r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Roifatul Munawaroh</a:t>
            </a:r>
            <a:endParaRPr lang="id-ID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l"/>
            <a:r>
              <a:rPr lang="id-ID" dirty="0" smtClean="0">
                <a:solidFill>
                  <a:schemeClr val="tx1"/>
                </a:solidFill>
                <a:latin typeface="Baskerville Old Face" pitchFamily="18" charset="0"/>
              </a:rPr>
              <a:t>5. </a:t>
            </a:r>
            <a:r>
              <a:rPr lang="id-ID" smtClean="0">
                <a:solidFill>
                  <a:schemeClr val="tx1"/>
                </a:solidFill>
                <a:latin typeface="Baskerville Old Face" pitchFamily="18" charset="0"/>
              </a:rPr>
              <a:t>Ardhan Febriansyah</a:t>
            </a:r>
            <a:endParaRPr lang="id-ID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6093296"/>
            <a:ext cx="6804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 smtClean="0">
                <a:latin typeface="Baskerville Old Face" pitchFamily="18" charset="0"/>
              </a:rPr>
              <a:t>Politeknik Negeri Jember</a:t>
            </a:r>
            <a:endParaRPr lang="id-ID" sz="4000" dirty="0">
              <a:latin typeface="Baskerville Old Fac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939407"/>
            <a:ext cx="219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dirty="0" smtClean="0">
                <a:latin typeface="Baskerville Old Face" pitchFamily="18" charset="0"/>
              </a:rPr>
              <a:t>TIF</a:t>
            </a:r>
            <a:endParaRPr lang="id-ID" sz="6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5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askerville Old Face" pitchFamily="18" charset="0"/>
              </a:rPr>
              <a:t>People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Orang-orang yang dimungkinkan secara langsung mengoperasikan peralatan-peralatan ini adalah para petugas dari Badan Nasional Penanggulangan Bencana (BNPB), Badan Penanggulangan Bencana Daerah (BPBD), dan lembaga lain sejenisnya.</a:t>
            </a:r>
            <a:endParaRPr lang="id-ID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42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askerville Old Face" pitchFamily="18" charset="0"/>
              </a:rPr>
              <a:t>Procedure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4664"/>
          </a:xfrm>
        </p:spPr>
        <p:txBody>
          <a:bodyPr/>
          <a:lstStyle/>
          <a:p>
            <a:r>
              <a:rPr lang="id-ID" i="1" dirty="0" smtClean="0">
                <a:latin typeface="Baskerville Old Face" pitchFamily="18" charset="0"/>
              </a:rPr>
              <a:t>Flowchart</a:t>
            </a:r>
            <a:r>
              <a:rPr lang="id-ID" dirty="0" smtClean="0">
                <a:latin typeface="Baskerville Old Face" pitchFamily="18" charset="0"/>
              </a:rPr>
              <a:t> pada </a:t>
            </a:r>
            <a:r>
              <a:rPr lang="id-ID" i="1" dirty="0" smtClean="0">
                <a:latin typeface="Baskerville Old Face" pitchFamily="18" charset="0"/>
              </a:rPr>
              <a:t>router</a:t>
            </a:r>
            <a:endParaRPr lang="id-ID" i="1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0"/>
            <a:ext cx="4181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13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i="1" dirty="0" smtClean="0">
                <a:latin typeface="Baskerville Old Face" pitchFamily="18" charset="0"/>
              </a:rPr>
              <a:t>Flowchart</a:t>
            </a:r>
            <a:r>
              <a:rPr lang="id-ID" dirty="0" smtClean="0">
                <a:latin typeface="Baskerville Old Face" pitchFamily="18" charset="0"/>
              </a:rPr>
              <a:t> pada </a:t>
            </a:r>
            <a:r>
              <a:rPr lang="id-ID" i="1" dirty="0" smtClean="0">
                <a:latin typeface="Baskerville Old Face" pitchFamily="18" charset="0"/>
              </a:rPr>
              <a:t>gateway</a:t>
            </a:r>
            <a:endParaRPr lang="id-ID" i="1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32526"/>
            <a:ext cx="3563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39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i="1" dirty="0" smtClean="0">
                <a:latin typeface="Baskerville Old Face" pitchFamily="18" charset="0"/>
              </a:rPr>
              <a:t>Flowchart</a:t>
            </a:r>
            <a:r>
              <a:rPr lang="id-ID" dirty="0" smtClean="0">
                <a:latin typeface="Baskerville Old Face" pitchFamily="18" charset="0"/>
              </a:rPr>
              <a:t> pada komputer</a:t>
            </a:r>
            <a:endParaRPr lang="id-ID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6407" y="0"/>
            <a:ext cx="32220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0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Baskerville Old Face" pitchFamily="18" charset="0"/>
              </a:rPr>
              <a:t>Data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i="1" dirty="0">
                <a:latin typeface="Baskerville Old Face" pitchFamily="18" charset="0"/>
              </a:rPr>
              <a:t>Accelerometer </a:t>
            </a:r>
            <a:r>
              <a:rPr lang="id-ID" dirty="0">
                <a:latin typeface="Baskerville Old Face" pitchFamily="18" charset="0"/>
              </a:rPr>
              <a:t>H48C memberikan data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keluaran berupa percepatan pergerakan dari 3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sumbu yaitu sumbu x, sumbu y dan sumbu z.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Dalam domain waktu (t), jarak perpindahan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sesaat (st) dapat diperoleh dengan melakukan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 smtClean="0">
                <a:latin typeface="Baskerville Old Face" pitchFamily="18" charset="0"/>
              </a:rPr>
              <a:t>integral terhadap </a:t>
            </a:r>
            <a:r>
              <a:rPr lang="id-ID" dirty="0">
                <a:latin typeface="Baskerville Old Face" pitchFamily="18" charset="0"/>
              </a:rPr>
              <a:t>data kelajuan sesaat (vt</a:t>
            </a:r>
            <a:r>
              <a:rPr lang="id-ID" dirty="0" smtClean="0">
                <a:latin typeface="Baskerville Old Face" pitchFamily="18" charset="0"/>
              </a:rPr>
              <a:t>), </a:t>
            </a:r>
            <a:r>
              <a:rPr lang="id-ID" dirty="0">
                <a:latin typeface="Baskerville Old Face" pitchFamily="18" charset="0"/>
              </a:rPr>
              <a:t>dan kelajuan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sesaat (vt) dapat diperoleh dengan melakukan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 smtClean="0">
                <a:latin typeface="Baskerville Old Face" pitchFamily="18" charset="0"/>
              </a:rPr>
              <a:t>integral terhadap </a:t>
            </a:r>
            <a:r>
              <a:rPr lang="id-ID" dirty="0">
                <a:latin typeface="Baskerville Old Face" pitchFamily="18" charset="0"/>
              </a:rPr>
              <a:t>percepatan sesaat (at). Persamaan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untuk menghitung jarak perpindahan sesaat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(st) dari kelajuan sesaat (vt) adalah sebagai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>berikut </a:t>
            </a:r>
            <a:r>
              <a:rPr lang="id-ID" dirty="0" smtClean="0">
                <a:latin typeface="Baskerville Old Face" pitchFamily="18" charset="0"/>
              </a:rPr>
              <a:t>: (</a:t>
            </a:r>
            <a:r>
              <a:rPr lang="id-ID" dirty="0">
                <a:latin typeface="Baskerville Old Face" pitchFamily="18" charset="0"/>
              </a:rPr>
              <a:t>persamaan 2.1).</a:t>
            </a:r>
            <a:br>
              <a:rPr lang="id-ID" dirty="0">
                <a:latin typeface="Baskerville Old Face" pitchFamily="18" charset="0"/>
              </a:rPr>
            </a:br>
            <a:r>
              <a:rPr lang="id-ID" dirty="0">
                <a:latin typeface="Baskerville Old Face" pitchFamily="18" charset="0"/>
              </a:rPr>
              <a:t/>
            </a:r>
            <a:br>
              <a:rPr lang="id-ID" dirty="0">
                <a:latin typeface="Baskerville Old Face" pitchFamily="18" charset="0"/>
              </a:rPr>
            </a:br>
            <a:endParaRPr lang="id-ID" dirty="0">
              <a:latin typeface="Baskerville Old Face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5517232"/>
            <a:ext cx="3172268" cy="7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Sedangkan untuk menghitung kelajuan</a:t>
            </a:r>
            <a:br>
              <a:rPr lang="id-ID" dirty="0"/>
            </a:br>
            <a:r>
              <a:rPr lang="id-ID" dirty="0"/>
              <a:t>sesaat (vt) dari percepatan sesaat (at) adalah</a:t>
            </a:r>
            <a:br>
              <a:rPr lang="id-ID" dirty="0"/>
            </a:br>
            <a:r>
              <a:rPr lang="id-ID" dirty="0"/>
              <a:t>sesuai persamaan 2.2 berikut</a:t>
            </a:r>
            <a:br>
              <a:rPr lang="id-ID" dirty="0"/>
            </a:b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3068960"/>
            <a:ext cx="3124636" cy="8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11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Baskerville Old Face" pitchFamily="18" charset="0"/>
              </a:rPr>
              <a:t>Software</a:t>
            </a:r>
            <a:endParaRPr lang="id-ID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id-ID" sz="2800" dirty="0" smtClean="0">
                <a:latin typeface="Baskerville Old Face" pitchFamily="18" charset="0"/>
              </a:rPr>
              <a:t>Terdiri dari </a:t>
            </a:r>
            <a:r>
              <a:rPr lang="id-ID" sz="2800" dirty="0">
                <a:latin typeface="Baskerville Old Face" pitchFamily="18" charset="0"/>
              </a:rPr>
              <a:t>program untuk</a:t>
            </a:r>
            <a:br>
              <a:rPr lang="id-ID" sz="2800" dirty="0">
                <a:latin typeface="Baskerville Old Face" pitchFamily="18" charset="0"/>
              </a:rPr>
            </a:br>
            <a:r>
              <a:rPr lang="id-ID" sz="2800" i="1" dirty="0">
                <a:latin typeface="Baskerville Old Face" pitchFamily="18" charset="0"/>
              </a:rPr>
              <a:t>node </a:t>
            </a:r>
            <a:r>
              <a:rPr lang="id-ID" sz="2800" dirty="0">
                <a:latin typeface="Baskerville Old Face" pitchFamily="18" charset="0"/>
              </a:rPr>
              <a:t>dan program untuk </a:t>
            </a:r>
            <a:r>
              <a:rPr lang="id-ID" sz="2800" i="1" dirty="0">
                <a:latin typeface="Baskerville Old Face" pitchFamily="18" charset="0"/>
              </a:rPr>
              <a:t>server</a:t>
            </a:r>
            <a:r>
              <a:rPr lang="id-ID" sz="2800" dirty="0">
                <a:latin typeface="Baskerville Old Face" pitchFamily="18" charset="0"/>
              </a:rPr>
              <a:t>. </a:t>
            </a:r>
            <a:endParaRPr lang="id-ID" sz="2800" dirty="0" smtClean="0">
              <a:latin typeface="Baskerville Old Face" pitchFamily="18" charset="0"/>
            </a:endParaRPr>
          </a:p>
          <a:p>
            <a:r>
              <a:rPr lang="id-ID" sz="2800" dirty="0" smtClean="0">
                <a:latin typeface="Baskerville Old Face" pitchFamily="18" charset="0"/>
              </a:rPr>
              <a:t>Program untuk </a:t>
            </a:r>
            <a:r>
              <a:rPr lang="id-ID" sz="2800" i="1" dirty="0" smtClean="0">
                <a:latin typeface="Baskerville Old Face" pitchFamily="18" charset="0"/>
              </a:rPr>
              <a:t>node </a:t>
            </a:r>
            <a:r>
              <a:rPr lang="id-ID" sz="2800" dirty="0" smtClean="0">
                <a:latin typeface="Baskerville Old Face" pitchFamily="18" charset="0"/>
              </a:rPr>
              <a:t>terdiri </a:t>
            </a:r>
            <a:r>
              <a:rPr lang="id-ID" sz="2800" dirty="0">
                <a:latin typeface="Baskerville Old Face" pitchFamily="18" charset="0"/>
              </a:rPr>
              <a:t>dari 2 </a:t>
            </a:r>
            <a:r>
              <a:rPr lang="id-ID" sz="2800" dirty="0" smtClean="0">
                <a:latin typeface="Baskerville Old Face" pitchFamily="18" charset="0"/>
              </a:rPr>
              <a:t>jenis, yakni </a:t>
            </a:r>
            <a:r>
              <a:rPr lang="id-ID" sz="2800" dirty="0">
                <a:latin typeface="Baskerville Old Face" pitchFamily="18" charset="0"/>
              </a:rPr>
              <a:t>program</a:t>
            </a:r>
            <a:br>
              <a:rPr lang="id-ID" sz="2800" dirty="0">
                <a:latin typeface="Baskerville Old Face" pitchFamily="18" charset="0"/>
              </a:rPr>
            </a:br>
            <a:r>
              <a:rPr lang="id-ID" sz="2800" dirty="0">
                <a:latin typeface="Baskerville Old Face" pitchFamily="18" charset="0"/>
              </a:rPr>
              <a:t>untuk </a:t>
            </a:r>
            <a:r>
              <a:rPr lang="id-ID" sz="2800" i="1" dirty="0">
                <a:latin typeface="Baskerville Old Face" pitchFamily="18" charset="0"/>
              </a:rPr>
              <a:t>router </a:t>
            </a:r>
            <a:r>
              <a:rPr lang="id-ID" sz="2800" dirty="0">
                <a:latin typeface="Baskerville Old Face" pitchFamily="18" charset="0"/>
              </a:rPr>
              <a:t>dan </a:t>
            </a:r>
            <a:r>
              <a:rPr lang="id-ID" sz="2800" dirty="0" smtClean="0">
                <a:latin typeface="Baskerville Old Face" pitchFamily="18" charset="0"/>
              </a:rPr>
              <a:t>program </a:t>
            </a:r>
            <a:r>
              <a:rPr lang="id-ID" sz="2800" dirty="0">
                <a:latin typeface="Baskerville Old Face" pitchFamily="18" charset="0"/>
              </a:rPr>
              <a:t>untuk </a:t>
            </a:r>
            <a:r>
              <a:rPr lang="id-ID" sz="2800" i="1" dirty="0">
                <a:latin typeface="Baskerville Old Face" pitchFamily="18" charset="0"/>
              </a:rPr>
              <a:t>gateway</a:t>
            </a:r>
            <a:r>
              <a:rPr lang="id-ID" sz="2800" dirty="0" smtClean="0">
                <a:latin typeface="Baskerville Old Face" pitchFamily="18" charset="0"/>
              </a:rPr>
              <a:t>.</a:t>
            </a:r>
          </a:p>
          <a:p>
            <a:r>
              <a:rPr lang="id-ID" sz="2800" dirty="0">
                <a:latin typeface="Baskerville Old Face" pitchFamily="18" charset="0"/>
              </a:rPr>
              <a:t>P</a:t>
            </a:r>
            <a:r>
              <a:rPr lang="id-ID" sz="2800" dirty="0" smtClean="0">
                <a:latin typeface="Baskerville Old Face" pitchFamily="18" charset="0"/>
              </a:rPr>
              <a:t>rogram untuk </a:t>
            </a:r>
            <a:r>
              <a:rPr lang="id-ID" sz="2800" i="1" dirty="0" smtClean="0">
                <a:latin typeface="Baskerville Old Face" pitchFamily="18" charset="0"/>
              </a:rPr>
              <a:t>server </a:t>
            </a:r>
            <a:r>
              <a:rPr lang="id-ID" sz="2800" dirty="0">
                <a:latin typeface="Baskerville Old Face" pitchFamily="18" charset="0"/>
              </a:rPr>
              <a:t>merupakan program </a:t>
            </a:r>
            <a:r>
              <a:rPr lang="id-ID" sz="2800" i="1" dirty="0">
                <a:latin typeface="Baskerville Old Face" pitchFamily="18" charset="0"/>
              </a:rPr>
              <a:t>data</a:t>
            </a:r>
            <a:r>
              <a:rPr lang="id-ID" sz="2800" dirty="0">
                <a:latin typeface="Baskerville Old Face" pitchFamily="18" charset="0"/>
              </a:rPr>
              <a:t> </a:t>
            </a:r>
            <a:r>
              <a:rPr lang="id-ID" sz="2800" i="1" dirty="0">
                <a:latin typeface="Baskerville Old Face" pitchFamily="18" charset="0"/>
              </a:rPr>
              <a:t>logger </a:t>
            </a:r>
            <a:r>
              <a:rPr lang="id-ID" sz="2800" dirty="0" smtClean="0">
                <a:latin typeface="Baskerville Old Face" pitchFamily="18" charset="0"/>
              </a:rPr>
              <a:t>yang berfungsi </a:t>
            </a:r>
            <a:r>
              <a:rPr lang="id-ID" sz="2800" dirty="0">
                <a:latin typeface="Baskerville Old Face" pitchFamily="18" charset="0"/>
              </a:rPr>
              <a:t>untuk mengumpulkan </a:t>
            </a:r>
            <a:r>
              <a:rPr lang="id-ID" sz="2800" dirty="0" smtClean="0">
                <a:latin typeface="Baskerville Old Face" pitchFamily="18" charset="0"/>
              </a:rPr>
              <a:t>informasi yang </a:t>
            </a:r>
            <a:r>
              <a:rPr lang="id-ID" sz="2800" dirty="0">
                <a:latin typeface="Baskerville Old Face" pitchFamily="18" charset="0"/>
              </a:rPr>
              <a:t>dikirimkan oleh </a:t>
            </a:r>
            <a:r>
              <a:rPr lang="id-ID" sz="2800" i="1" dirty="0">
                <a:latin typeface="Baskerville Old Face" pitchFamily="18" charset="0"/>
              </a:rPr>
              <a:t>gateway </a:t>
            </a:r>
            <a:r>
              <a:rPr lang="id-ID" sz="2800" dirty="0">
                <a:latin typeface="Baskerville Old Face" pitchFamily="18" charset="0"/>
              </a:rPr>
              <a:t>yang </a:t>
            </a:r>
            <a:r>
              <a:rPr lang="id-ID" sz="2800" dirty="0" smtClean="0">
                <a:latin typeface="Baskerville Old Face" pitchFamily="18" charset="0"/>
              </a:rPr>
              <a:t>kemudian disimpan </a:t>
            </a:r>
            <a:r>
              <a:rPr lang="id-ID" sz="2800" dirty="0">
                <a:latin typeface="Baskerville Old Face" pitchFamily="18" charset="0"/>
              </a:rPr>
              <a:t>ke memori dengan format data </a:t>
            </a:r>
            <a:r>
              <a:rPr lang="id-ID" sz="2800" i="1" dirty="0" smtClean="0">
                <a:latin typeface="Baskerville Old Face" pitchFamily="18" charset="0"/>
              </a:rPr>
              <a:t>comma</a:t>
            </a:r>
            <a:r>
              <a:rPr lang="id-ID" sz="2800" dirty="0" smtClean="0">
                <a:latin typeface="Baskerville Old Face" pitchFamily="18" charset="0"/>
              </a:rPr>
              <a:t> </a:t>
            </a:r>
            <a:r>
              <a:rPr lang="id-ID" sz="2800" i="1" dirty="0" smtClean="0">
                <a:latin typeface="Baskerville Old Face" pitchFamily="18" charset="0"/>
              </a:rPr>
              <a:t>separated vector </a:t>
            </a:r>
            <a:r>
              <a:rPr lang="id-ID" sz="2800" dirty="0" smtClean="0">
                <a:latin typeface="Baskerville Old Face" pitchFamily="18" charset="0"/>
              </a:rPr>
              <a:t>(.</a:t>
            </a:r>
            <a:r>
              <a:rPr lang="id-ID" sz="2800" dirty="0">
                <a:latin typeface="Baskerville Old Face" pitchFamily="18" charset="0"/>
              </a:rPr>
              <a:t>csv) untuk mempermudah</a:t>
            </a:r>
            <a:br>
              <a:rPr lang="id-ID" sz="2800" dirty="0">
                <a:latin typeface="Baskerville Old Face" pitchFamily="18" charset="0"/>
              </a:rPr>
            </a:br>
            <a:r>
              <a:rPr lang="id-ID" sz="2800" dirty="0">
                <a:latin typeface="Baskerville Old Face" pitchFamily="18" charset="0"/>
              </a:rPr>
              <a:t>proses pengolahan data selanjutnya. </a:t>
            </a:r>
          </a:p>
        </p:txBody>
      </p:sp>
    </p:spTree>
    <p:extLst>
      <p:ext uri="{BB962C8B-B14F-4D97-AF65-F5344CB8AC3E}">
        <p14:creationId xmlns:p14="http://schemas.microsoft.com/office/powerpoint/2010/main" xmlns="" val="407231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</TotalTime>
  <Words>341</Words>
  <Application>Microsoft Office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PEMANFAATAN  JARINGAN SENSOR NIRKABEL SEBAGAI SISTEM AKUISISI DATA DAN SISTEM PERINGATAN DINI BENCANA LONGSOR  </vt:lpstr>
      <vt:lpstr>Kelompok 1</vt:lpstr>
      <vt:lpstr>People</vt:lpstr>
      <vt:lpstr>Procedure</vt:lpstr>
      <vt:lpstr>Slide 5</vt:lpstr>
      <vt:lpstr>Slide 6</vt:lpstr>
      <vt:lpstr>Data</vt:lpstr>
      <vt:lpstr>Slide 8</vt:lpstr>
      <vt:lpstr>Software</vt:lpstr>
      <vt:lpstr>Telecommunication</vt:lpstr>
      <vt:lpstr>Hardware</vt:lpstr>
      <vt:lpstr>2. Sensor Percepatan 3 Poros</vt:lpstr>
      <vt:lpstr>3. Controller</vt:lpstr>
      <vt:lpstr>4. Unit RTC</vt:lpstr>
      <vt:lpstr>5. Komputer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ArdhanAndika</dc:creator>
  <cp:lastModifiedBy>Yanuar Rizky</cp:lastModifiedBy>
  <cp:revision>30</cp:revision>
  <dcterms:created xsi:type="dcterms:W3CDTF">2016-09-22T11:00:54Z</dcterms:created>
  <dcterms:modified xsi:type="dcterms:W3CDTF">2016-09-22T13:52:08Z</dcterms:modified>
</cp:coreProperties>
</file>