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78" r:id="rId2"/>
    <p:sldId id="279" r:id="rId3"/>
    <p:sldId id="257" r:id="rId4"/>
    <p:sldId id="258" r:id="rId5"/>
    <p:sldId id="259" r:id="rId6"/>
    <p:sldId id="260" r:id="rId7"/>
    <p:sldId id="261" r:id="rId8"/>
    <p:sldId id="262" r:id="rId9"/>
    <p:sldId id="263" r:id="rId10"/>
    <p:sldId id="264" r:id="rId11"/>
    <p:sldId id="265" r:id="rId12"/>
    <p:sldId id="266" r:id="rId13"/>
    <p:sldId id="267" r:id="rId14"/>
    <p:sldId id="280" r:id="rId15"/>
    <p:sldId id="269" r:id="rId16"/>
    <p:sldId id="270" r:id="rId17"/>
    <p:sldId id="271" r:id="rId18"/>
    <p:sldId id="272" r:id="rId19"/>
    <p:sldId id="273" r:id="rId20"/>
    <p:sldId id="274" r:id="rId21"/>
    <p:sldId id="275" r:id="rId22"/>
    <p:sldId id="276" r:id="rId23"/>
    <p:sldId id="277"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3" d="100"/>
          <a:sy n="53" d="100"/>
        </p:scale>
        <p:origin x="-108" y="-32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B6F26C-C4D0-4F35-BD39-0A1897C6B4A7}" type="datetimeFigureOut">
              <a:rPr lang="zh-CN" altLang="en-US" smtClean="0"/>
              <a:pPr/>
              <a:t>2014/10/18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0C57AA-E3CD-44B6-8C39-935E4F7DBC5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CCC76A19-6B59-4269-98FE-DD59E2397DC6}" type="slidenum">
              <a:rPr lang="en-US" altLang="zh-CN" smtClean="0"/>
              <a:pPr/>
              <a:t>1</a:t>
            </a:fld>
            <a:endParaRPr lang="en-US" altLang="zh-CN" smtClean="0"/>
          </a:p>
        </p:txBody>
      </p:sp>
      <p:sp>
        <p:nvSpPr>
          <p:cNvPr id="265219" name="Rectangle 2"/>
          <p:cNvSpPr>
            <a:spLocks noGrp="1" noRot="1" noChangeAspect="1" noChangeArrowheads="1" noTextEdit="1"/>
          </p:cNvSpPr>
          <p:nvPr>
            <p:ph type="sldImg"/>
          </p:nvPr>
        </p:nvSpPr>
        <p:spPr>
          <a:ln/>
        </p:spPr>
      </p:sp>
      <p:sp>
        <p:nvSpPr>
          <p:cNvPr id="26522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CCC76A19-6B59-4269-98FE-DD59E2397DC6}" type="slidenum">
              <a:rPr lang="en-US" altLang="zh-CN" smtClean="0"/>
              <a:pPr/>
              <a:t>2</a:t>
            </a:fld>
            <a:endParaRPr lang="en-US" altLang="zh-CN" smtClean="0"/>
          </a:p>
        </p:txBody>
      </p:sp>
      <p:sp>
        <p:nvSpPr>
          <p:cNvPr id="265219" name="Rectangle 2"/>
          <p:cNvSpPr>
            <a:spLocks noGrp="1" noRot="1" noChangeAspect="1" noChangeArrowheads="1" noTextEdit="1"/>
          </p:cNvSpPr>
          <p:nvPr>
            <p:ph type="sldImg"/>
          </p:nvPr>
        </p:nvSpPr>
        <p:spPr>
          <a:ln/>
        </p:spPr>
      </p:sp>
      <p:sp>
        <p:nvSpPr>
          <p:cNvPr id="26522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p>
            <a:fld id="{0B4F2A93-2250-4D10-A8CC-FAA78C08EB75}" type="slidenum">
              <a:rPr lang="en-US" altLang="zh-CN" smtClean="0"/>
              <a:pPr/>
              <a:t>3</a:t>
            </a:fld>
            <a:endParaRPr lang="en-US" altLang="zh-CN" smtClean="0"/>
          </a:p>
        </p:txBody>
      </p:sp>
      <p:sp>
        <p:nvSpPr>
          <p:cNvPr id="266243" name="Rectangle 2"/>
          <p:cNvSpPr>
            <a:spLocks noGrp="1" noRot="1" noChangeAspect="1" noChangeArrowheads="1" noTextEdit="1"/>
          </p:cNvSpPr>
          <p:nvPr>
            <p:ph type="sldImg"/>
          </p:nvPr>
        </p:nvSpPr>
        <p:spPr>
          <a:ln/>
        </p:spPr>
      </p:sp>
      <p:sp>
        <p:nvSpPr>
          <p:cNvPr id="26624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p>
            <a:fld id="{5C515DD7-A643-4069-A792-2BACD05CA95A}" type="slidenum">
              <a:rPr lang="en-US" altLang="zh-CN" smtClean="0"/>
              <a:pPr/>
              <a:t>4</a:t>
            </a:fld>
            <a:endParaRPr lang="en-US" altLang="zh-CN" smtClean="0"/>
          </a:p>
        </p:txBody>
      </p:sp>
      <p:sp>
        <p:nvSpPr>
          <p:cNvPr id="267267" name="Rectangle 2"/>
          <p:cNvSpPr>
            <a:spLocks noGrp="1" noRot="1" noChangeAspect="1" noChangeArrowheads="1" noTextEdit="1"/>
          </p:cNvSpPr>
          <p:nvPr>
            <p:ph type="sldImg"/>
          </p:nvPr>
        </p:nvSpPr>
        <p:spPr>
          <a:ln/>
        </p:spPr>
      </p:sp>
      <p:sp>
        <p:nvSpPr>
          <p:cNvPr id="26726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p:spPr>
        <p:txBody>
          <a:bodyPr/>
          <a:lstStyle/>
          <a:p>
            <a:fld id="{1D6ABAA5-52AA-4873-ACB7-4A3D95DE4A25}" type="slidenum">
              <a:rPr lang="en-US" altLang="zh-CN" smtClean="0"/>
              <a:pPr/>
              <a:t>5</a:t>
            </a:fld>
            <a:endParaRPr lang="en-US" altLang="zh-CN" smtClean="0"/>
          </a:p>
        </p:txBody>
      </p:sp>
      <p:sp>
        <p:nvSpPr>
          <p:cNvPr id="268291" name="Rectangle 2"/>
          <p:cNvSpPr>
            <a:spLocks noGrp="1" noRot="1" noChangeAspect="1" noChangeArrowheads="1" noTextEdit="1"/>
          </p:cNvSpPr>
          <p:nvPr>
            <p:ph type="sldImg"/>
          </p:nvPr>
        </p:nvSpPr>
        <p:spPr>
          <a:ln/>
        </p:spPr>
      </p:sp>
      <p:sp>
        <p:nvSpPr>
          <p:cNvPr id="26829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p:spPr>
        <p:txBody>
          <a:bodyPr/>
          <a:lstStyle/>
          <a:p>
            <a:fld id="{CBD72E3A-04E1-418D-8FDA-3A9BAF23CCA0}" type="slidenum">
              <a:rPr lang="en-US" altLang="zh-CN" smtClean="0"/>
              <a:pPr/>
              <a:t>6</a:t>
            </a:fld>
            <a:endParaRPr lang="en-US" altLang="zh-CN" smtClean="0"/>
          </a:p>
        </p:txBody>
      </p:sp>
      <p:sp>
        <p:nvSpPr>
          <p:cNvPr id="269315" name="Rectangle 2"/>
          <p:cNvSpPr>
            <a:spLocks noGrp="1" noRot="1" noChangeAspect="1" noChangeArrowheads="1" noTextEdit="1"/>
          </p:cNvSpPr>
          <p:nvPr>
            <p:ph type="sldImg"/>
          </p:nvPr>
        </p:nvSpPr>
        <p:spPr>
          <a:ln/>
        </p:spPr>
      </p:sp>
      <p:sp>
        <p:nvSpPr>
          <p:cNvPr id="26931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p:spPr>
        <p:txBody>
          <a:bodyPr/>
          <a:lstStyle/>
          <a:p>
            <a:fld id="{2F8A274C-13C8-454D-93C7-C83B8B8B9D92}" type="slidenum">
              <a:rPr lang="en-US" altLang="zh-CN" smtClean="0"/>
              <a:pPr/>
              <a:t>7</a:t>
            </a:fld>
            <a:endParaRPr lang="en-US" altLang="zh-CN" smtClean="0"/>
          </a:p>
        </p:txBody>
      </p:sp>
      <p:sp>
        <p:nvSpPr>
          <p:cNvPr id="270339" name="Rectangle 2"/>
          <p:cNvSpPr>
            <a:spLocks noGrp="1" noRot="1" noChangeAspect="1" noChangeArrowheads="1" noTextEdit="1"/>
          </p:cNvSpPr>
          <p:nvPr>
            <p:ph type="sldImg"/>
          </p:nvPr>
        </p:nvSpPr>
        <p:spPr>
          <a:ln/>
        </p:spPr>
      </p:sp>
      <p:sp>
        <p:nvSpPr>
          <p:cNvPr id="27034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a:noFill/>
        </p:spPr>
        <p:txBody>
          <a:bodyPr/>
          <a:lstStyle/>
          <a:p>
            <a:fld id="{50811CD9-4591-40FB-B2A3-9C51ECB22BCD}" type="slidenum">
              <a:rPr lang="en-US" altLang="zh-CN" smtClean="0"/>
              <a:pPr/>
              <a:t>9</a:t>
            </a:fld>
            <a:endParaRPr lang="en-US" altLang="zh-CN" smtClean="0"/>
          </a:p>
        </p:txBody>
      </p:sp>
      <p:sp>
        <p:nvSpPr>
          <p:cNvPr id="271363" name="Rectangle 2"/>
          <p:cNvSpPr>
            <a:spLocks noGrp="1" noRot="1" noChangeAspect="1" noChangeArrowheads="1" noTextEdit="1"/>
          </p:cNvSpPr>
          <p:nvPr>
            <p:ph type="sldImg"/>
          </p:nvPr>
        </p:nvSpPr>
        <p:spPr>
          <a:ln/>
        </p:spPr>
      </p:sp>
      <p:sp>
        <p:nvSpPr>
          <p:cNvPr id="27136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pPr/>
              <a:t>2014/10/18</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2014/10/18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2014/10/18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2014/10/18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2014/10/18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2014/10/18</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2014/10/18</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2014/10/18</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2014/10/18</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530820CF-B880-4189-942D-D702A7CBA730}" type="datetimeFigureOut">
              <a:rPr lang="zh-CN" altLang="en-US" smtClean="0"/>
              <a:pPr/>
              <a:t>2014/10/18</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pPr/>
              <a:t>2014/10/18</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pPr/>
              <a:t>2014/10/18</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7" name="Rectangle 3"/>
          <p:cNvSpPr>
            <a:spLocks noGrp="1" noChangeArrowheads="1"/>
          </p:cNvSpPr>
          <p:nvPr>
            <p:ph idx="1"/>
          </p:nvPr>
        </p:nvSpPr>
        <p:spPr>
          <a:xfrm>
            <a:off x="1042988" y="2051050"/>
            <a:ext cx="7772400" cy="4114800"/>
          </a:xfrm>
        </p:spPr>
        <p:txBody>
          <a:bodyPr/>
          <a:lstStyle/>
          <a:p>
            <a:pPr eaLnBrk="1" hangingPunct="1">
              <a:buNone/>
            </a:pPr>
            <a:r>
              <a:rPr lang="zh-CN" altLang="en-US" dirty="0" smtClean="0"/>
              <a:t>系统调用介绍：</a:t>
            </a:r>
            <a:endParaRPr lang="en-US" altLang="zh-CN" dirty="0" smtClean="0"/>
          </a:p>
          <a:p>
            <a:pPr eaLnBrk="1" hangingPunct="1">
              <a:buNone/>
            </a:pPr>
            <a:r>
              <a:rPr lang="zh-CN" altLang="en-US" dirty="0" smtClean="0"/>
              <a:t>   操作系统的主要功能是为应用程序的运行创建良好的环境，为了达到这个目的，内核提供一系列具备预订功能的多内核函数，通过一组称为</a:t>
            </a:r>
            <a:r>
              <a:rPr lang="zh-CN" altLang="en-US" dirty="0" smtClean="0">
                <a:solidFill>
                  <a:srgbClr val="FF0000"/>
                </a:solidFill>
              </a:rPr>
              <a:t>系统调用</a:t>
            </a:r>
            <a:r>
              <a:rPr lang="zh-CN" altLang="en-US" dirty="0" smtClean="0"/>
              <a:t>的接口呈现给用户。</a:t>
            </a:r>
          </a:p>
        </p:txBody>
      </p:sp>
      <p:sp>
        <p:nvSpPr>
          <p:cNvPr id="137218" name="Rectangle 2"/>
          <p:cNvSpPr>
            <a:spLocks noGrp="1" noChangeArrowheads="1"/>
          </p:cNvSpPr>
          <p:nvPr>
            <p:ph type="title"/>
          </p:nvPr>
        </p:nvSpPr>
        <p:spPr>
          <a:xfrm>
            <a:off x="971550" y="214313"/>
            <a:ext cx="7972425" cy="1462087"/>
          </a:xfrm>
        </p:spPr>
        <p:txBody>
          <a:bodyPr/>
          <a:lstStyle/>
          <a:p>
            <a:pPr algn="ctr" eaLnBrk="1" hangingPunct="1"/>
            <a:r>
              <a:rPr lang="en-US" altLang="zh-CN" smtClean="0"/>
              <a:t>6.8  </a:t>
            </a:r>
            <a:r>
              <a:rPr lang="zh-CN" altLang="en-US" smtClean="0"/>
              <a:t>应用进程跨越网络的通信</a:t>
            </a:r>
            <a:br>
              <a:rPr lang="zh-CN" altLang="en-US" smtClean="0"/>
            </a:br>
            <a:r>
              <a:rPr lang="en-GB" altLang="zh-CN" sz="4000" smtClean="0"/>
              <a:t>6.8.1  </a:t>
            </a:r>
            <a:r>
              <a:rPr lang="zh-CN" altLang="en-US" sz="4000" smtClean="0"/>
              <a:t>系统调用和应用编程接口</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内容占位符 2"/>
          <p:cNvSpPr>
            <a:spLocks noGrp="1"/>
          </p:cNvSpPr>
          <p:nvPr>
            <p:ph idx="1"/>
          </p:nvPr>
        </p:nvSpPr>
        <p:spPr/>
        <p:txBody>
          <a:bodyPr/>
          <a:lstStyle/>
          <a:p>
            <a:r>
              <a:rPr lang="zh-CN" altLang="en-US" sz="2800" smtClean="0"/>
              <a:t>调用</a:t>
            </a:r>
            <a:r>
              <a:rPr lang="en-US" altLang="zh-CN" sz="2800" smtClean="0"/>
              <a:t>accept</a:t>
            </a:r>
            <a:r>
              <a:rPr lang="zh-CN" altLang="en-US" sz="2800" smtClean="0"/>
              <a:t>要完成的动作较多。这是因为一个服务器必须能够同时处理多个连接。</a:t>
            </a:r>
            <a:endParaRPr lang="en-US" altLang="zh-CN" sz="2800" smtClean="0"/>
          </a:p>
          <a:p>
            <a:r>
              <a:rPr lang="zh-CN" altLang="en-US" sz="2800" smtClean="0"/>
              <a:t>同时处理多个连接的服务器称为并发方式工作的服务器。</a:t>
            </a:r>
            <a:endParaRPr lang="en-US" altLang="zh-CN" sz="2800" smtClean="0"/>
          </a:p>
          <a:p>
            <a:r>
              <a:rPr lang="zh-CN" altLang="en-US" sz="2800" smtClean="0"/>
              <a:t>客户端在调用</a:t>
            </a:r>
            <a:r>
              <a:rPr lang="en-US" altLang="zh-CN" sz="2800" smtClean="0"/>
              <a:t>socket</a:t>
            </a:r>
            <a:r>
              <a:rPr lang="zh-CN" altLang="en-US" sz="2800" smtClean="0"/>
              <a:t>创建了套接字后，客户进程就调用</a:t>
            </a:r>
            <a:r>
              <a:rPr lang="en-US" altLang="zh-CN" sz="2800" smtClean="0"/>
              <a:t>connect</a:t>
            </a:r>
            <a:r>
              <a:rPr lang="zh-CN" altLang="en-US" sz="2800" smtClean="0"/>
              <a:t>，来和远地服务器建立连接。在</a:t>
            </a:r>
            <a:r>
              <a:rPr lang="en-US" altLang="zh-CN" sz="2800" smtClean="0"/>
              <a:t>connect</a:t>
            </a:r>
            <a:r>
              <a:rPr lang="zh-CN" altLang="en-US" sz="2800" smtClean="0"/>
              <a:t>系统调用中，客户必须指明远地端点（即远地服务器的</a:t>
            </a:r>
            <a:r>
              <a:rPr lang="en-US" altLang="zh-CN" sz="2800" smtClean="0"/>
              <a:t>IP</a:t>
            </a:r>
            <a:r>
              <a:rPr lang="zh-CN" altLang="en-US" sz="2800" smtClean="0"/>
              <a:t>地址和端口号）。</a:t>
            </a:r>
          </a:p>
        </p:txBody>
      </p:sp>
      <p:sp>
        <p:nvSpPr>
          <p:cNvPr id="144386" name="标题 1"/>
          <p:cNvSpPr>
            <a:spLocks noGrp="1"/>
          </p:cNvSpPr>
          <p:nvPr>
            <p:ph type="title"/>
          </p:nvPr>
        </p:nvSpPr>
        <p:spPr/>
        <p:txBody>
          <a:bodyPr/>
          <a:lstStyle/>
          <a:p>
            <a:r>
              <a:rPr lang="en-US" altLang="zh-CN" smtClean="0"/>
              <a:t>1. </a:t>
            </a:r>
            <a:r>
              <a:rPr lang="zh-CN" altLang="en-US" smtClean="0"/>
              <a:t>连接建立阶段</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normAutofit fontScale="90000"/>
          </a:bodyPr>
          <a:lstStyle/>
          <a:p>
            <a:pPr algn="ctr" eaLnBrk="1" hangingPunct="1"/>
            <a:r>
              <a:rPr lang="en-US" altLang="zh-CN" smtClean="0"/>
              <a:t>6.8.2  </a:t>
            </a:r>
            <a:r>
              <a:rPr lang="zh-CN" altLang="en-US" smtClean="0"/>
              <a:t>几种常用的系统调用 </a:t>
            </a:r>
            <a:br>
              <a:rPr lang="zh-CN" altLang="en-US" smtClean="0"/>
            </a:br>
            <a:r>
              <a:rPr lang="zh-CN" altLang="en-US" sz="3600" smtClean="0"/>
              <a:t>并发方式工作的服务器</a:t>
            </a:r>
            <a:r>
              <a:rPr lang="zh-CN" altLang="en-US" smtClean="0"/>
              <a:t> </a:t>
            </a:r>
          </a:p>
        </p:txBody>
      </p:sp>
      <p:sp>
        <p:nvSpPr>
          <p:cNvPr id="145411" name="Text Box 4"/>
          <p:cNvSpPr txBox="1">
            <a:spLocks noChangeArrowheads="1"/>
          </p:cNvSpPr>
          <p:nvPr/>
        </p:nvSpPr>
        <p:spPr bwMode="auto">
          <a:xfrm>
            <a:off x="1181100" y="5314950"/>
            <a:ext cx="1555750" cy="641350"/>
          </a:xfrm>
          <a:prstGeom prst="rect">
            <a:avLst/>
          </a:prstGeom>
          <a:noFill/>
          <a:ln w="9525">
            <a:noFill/>
            <a:miter lim="800000"/>
            <a:headEnd/>
            <a:tailEnd/>
          </a:ln>
        </p:spPr>
        <p:txBody>
          <a:bodyPr wrap="none">
            <a:spAutoFit/>
          </a:bodyPr>
          <a:lstStyle/>
          <a:p>
            <a:pPr algn="ctr"/>
            <a:r>
              <a:rPr lang="zh-CN" altLang="en-US" sz="1800">
                <a:solidFill>
                  <a:schemeClr val="folHlink"/>
                </a:solidFill>
                <a:latin typeface="Arial" charset="0"/>
                <a:ea typeface="黑体" pitchFamily="2" charset="-122"/>
              </a:rPr>
              <a:t>接受连接请求</a:t>
            </a:r>
          </a:p>
          <a:p>
            <a:pPr algn="ctr"/>
            <a:r>
              <a:rPr lang="zh-CN" altLang="en-US" sz="1800">
                <a:solidFill>
                  <a:schemeClr val="folHlink"/>
                </a:solidFill>
                <a:latin typeface="Arial" charset="0"/>
                <a:ea typeface="黑体" pitchFamily="2" charset="-122"/>
              </a:rPr>
              <a:t>的套接字</a:t>
            </a:r>
          </a:p>
        </p:txBody>
      </p:sp>
      <p:sp>
        <p:nvSpPr>
          <p:cNvPr id="145412" name="Rectangle 5"/>
          <p:cNvSpPr>
            <a:spLocks noChangeArrowheads="1"/>
          </p:cNvSpPr>
          <p:nvPr/>
        </p:nvSpPr>
        <p:spPr bwMode="auto">
          <a:xfrm>
            <a:off x="998538" y="1916113"/>
            <a:ext cx="5965825" cy="4681537"/>
          </a:xfrm>
          <a:prstGeom prst="rect">
            <a:avLst/>
          </a:prstGeom>
          <a:solidFill>
            <a:srgbClr val="CCECFF"/>
          </a:solidFill>
          <a:ln w="9525">
            <a:solidFill>
              <a:schemeClr val="tx1"/>
            </a:solidFill>
            <a:miter lim="800000"/>
            <a:headEnd/>
            <a:tailEnd/>
          </a:ln>
        </p:spPr>
        <p:txBody>
          <a:bodyPr wrap="none" anchor="ctr"/>
          <a:lstStyle/>
          <a:p>
            <a:endParaRPr lang="zh-CN" altLang="en-US"/>
          </a:p>
        </p:txBody>
      </p:sp>
      <p:sp>
        <p:nvSpPr>
          <p:cNvPr id="145413" name="Rectangle 36"/>
          <p:cNvSpPr>
            <a:spLocks noChangeArrowheads="1"/>
          </p:cNvSpPr>
          <p:nvPr/>
        </p:nvSpPr>
        <p:spPr bwMode="auto">
          <a:xfrm>
            <a:off x="1001713" y="5084763"/>
            <a:ext cx="1858962" cy="1504950"/>
          </a:xfrm>
          <a:prstGeom prst="rect">
            <a:avLst/>
          </a:prstGeom>
          <a:solidFill>
            <a:srgbClr val="CCCCFF"/>
          </a:solidFill>
          <a:ln w="9525">
            <a:noFill/>
            <a:miter lim="800000"/>
            <a:headEnd/>
            <a:tailEnd/>
          </a:ln>
        </p:spPr>
        <p:txBody>
          <a:bodyPr wrap="none" anchor="ctr"/>
          <a:lstStyle/>
          <a:p>
            <a:endParaRPr lang="zh-CN" altLang="en-US"/>
          </a:p>
        </p:txBody>
      </p:sp>
      <p:sp>
        <p:nvSpPr>
          <p:cNvPr id="145414" name="Oval 6"/>
          <p:cNvSpPr>
            <a:spLocks noChangeArrowheads="1"/>
          </p:cNvSpPr>
          <p:nvPr/>
        </p:nvSpPr>
        <p:spPr bwMode="auto">
          <a:xfrm>
            <a:off x="1509713" y="2417763"/>
            <a:ext cx="852487" cy="836612"/>
          </a:xfrm>
          <a:prstGeom prst="ellipse">
            <a:avLst/>
          </a:prstGeom>
          <a:solidFill>
            <a:srgbClr val="FF99CC"/>
          </a:solidFill>
          <a:ln w="38100" cmpd="dbl">
            <a:solidFill>
              <a:schemeClr val="tx1"/>
            </a:solidFill>
            <a:round/>
            <a:headEnd/>
            <a:tailEnd/>
          </a:ln>
        </p:spPr>
        <p:txBody>
          <a:bodyPr wrap="none" anchor="ctr"/>
          <a:lstStyle/>
          <a:p>
            <a:pPr algn="ctr"/>
            <a:r>
              <a:rPr lang="en-US" altLang="zh-CN" sz="2800">
                <a:solidFill>
                  <a:schemeClr val="folHlink"/>
                </a:solidFill>
                <a:latin typeface="Arial" charset="0"/>
                <a:ea typeface="黑体" pitchFamily="2" charset="-122"/>
              </a:rPr>
              <a:t>M</a:t>
            </a:r>
          </a:p>
        </p:txBody>
      </p:sp>
      <p:sp>
        <p:nvSpPr>
          <p:cNvPr id="145415" name="Oval 7"/>
          <p:cNvSpPr>
            <a:spLocks noChangeArrowheads="1"/>
          </p:cNvSpPr>
          <p:nvPr/>
        </p:nvSpPr>
        <p:spPr bwMode="auto">
          <a:xfrm>
            <a:off x="3128963" y="3838575"/>
            <a:ext cx="596900" cy="585788"/>
          </a:xfrm>
          <a:prstGeom prst="ellipse">
            <a:avLst/>
          </a:prstGeom>
          <a:solidFill>
            <a:srgbClr val="FFFF99"/>
          </a:solidFill>
          <a:ln w="9525">
            <a:solidFill>
              <a:schemeClr val="folHlink"/>
            </a:solidFill>
            <a:round/>
            <a:headEnd/>
            <a:tailEnd/>
          </a:ln>
        </p:spPr>
        <p:txBody>
          <a:bodyPr wrap="none" anchor="ctr"/>
          <a:lstStyle/>
          <a:p>
            <a:pPr algn="ctr"/>
            <a:r>
              <a:rPr lang="en-US" altLang="zh-CN" sz="2400">
                <a:solidFill>
                  <a:schemeClr val="folHlink"/>
                </a:solidFill>
                <a:latin typeface="Arial" charset="0"/>
                <a:ea typeface="黑体" pitchFamily="2" charset="-122"/>
              </a:rPr>
              <a:t>S</a:t>
            </a:r>
            <a:r>
              <a:rPr lang="en-US" altLang="zh-CN" sz="2400" baseline="-25000">
                <a:solidFill>
                  <a:schemeClr val="folHlink"/>
                </a:solidFill>
                <a:latin typeface="Arial" charset="0"/>
                <a:ea typeface="黑体" pitchFamily="2" charset="-122"/>
              </a:rPr>
              <a:t>1</a:t>
            </a:r>
          </a:p>
        </p:txBody>
      </p:sp>
      <p:sp>
        <p:nvSpPr>
          <p:cNvPr id="145416" name="Rectangle 37"/>
          <p:cNvSpPr>
            <a:spLocks noChangeArrowheads="1"/>
          </p:cNvSpPr>
          <p:nvPr/>
        </p:nvSpPr>
        <p:spPr bwMode="auto">
          <a:xfrm>
            <a:off x="2859088" y="5083175"/>
            <a:ext cx="4079875" cy="1504950"/>
          </a:xfrm>
          <a:prstGeom prst="rect">
            <a:avLst/>
          </a:prstGeom>
          <a:solidFill>
            <a:srgbClr val="FFFF00"/>
          </a:solidFill>
          <a:ln w="9525">
            <a:noFill/>
            <a:miter lim="800000"/>
            <a:headEnd/>
            <a:tailEnd/>
          </a:ln>
        </p:spPr>
        <p:txBody>
          <a:bodyPr wrap="none" anchor="ctr"/>
          <a:lstStyle/>
          <a:p>
            <a:endParaRPr lang="zh-CN" altLang="en-US"/>
          </a:p>
        </p:txBody>
      </p:sp>
      <p:sp>
        <p:nvSpPr>
          <p:cNvPr id="145417" name="Rectangle 8"/>
          <p:cNvSpPr>
            <a:spLocks noChangeArrowheads="1"/>
          </p:cNvSpPr>
          <p:nvPr/>
        </p:nvSpPr>
        <p:spPr bwMode="auto">
          <a:xfrm>
            <a:off x="3213100" y="5091113"/>
            <a:ext cx="427038" cy="250825"/>
          </a:xfrm>
          <a:prstGeom prst="rect">
            <a:avLst/>
          </a:prstGeom>
          <a:solidFill>
            <a:srgbClr val="CC9900"/>
          </a:solidFill>
          <a:ln w="9525" algn="ctr">
            <a:solidFill>
              <a:schemeClr val="folHlink"/>
            </a:solidFill>
            <a:miter lim="800000"/>
            <a:headEnd/>
            <a:tailEnd/>
          </a:ln>
        </p:spPr>
        <p:txBody>
          <a:bodyPr wrap="none" anchor="ctr"/>
          <a:lstStyle/>
          <a:p>
            <a:endParaRPr lang="zh-CN" altLang="en-US"/>
          </a:p>
        </p:txBody>
      </p:sp>
      <p:sp>
        <p:nvSpPr>
          <p:cNvPr id="145418" name="Rectangle 9"/>
          <p:cNvSpPr>
            <a:spLocks noChangeArrowheads="1"/>
          </p:cNvSpPr>
          <p:nvPr/>
        </p:nvSpPr>
        <p:spPr bwMode="auto">
          <a:xfrm>
            <a:off x="4449763" y="5091113"/>
            <a:ext cx="427037" cy="250825"/>
          </a:xfrm>
          <a:prstGeom prst="rect">
            <a:avLst/>
          </a:prstGeom>
          <a:solidFill>
            <a:srgbClr val="CC9900"/>
          </a:solidFill>
          <a:ln w="9525" algn="ctr">
            <a:solidFill>
              <a:schemeClr val="folHlink"/>
            </a:solidFill>
            <a:miter lim="800000"/>
            <a:headEnd/>
            <a:tailEnd/>
          </a:ln>
        </p:spPr>
        <p:txBody>
          <a:bodyPr wrap="none" anchor="ctr"/>
          <a:lstStyle/>
          <a:p>
            <a:endParaRPr lang="zh-CN" altLang="en-US"/>
          </a:p>
        </p:txBody>
      </p:sp>
      <p:sp>
        <p:nvSpPr>
          <p:cNvPr id="145419" name="Rectangle 10"/>
          <p:cNvSpPr>
            <a:spLocks noChangeArrowheads="1"/>
          </p:cNvSpPr>
          <p:nvPr/>
        </p:nvSpPr>
        <p:spPr bwMode="auto">
          <a:xfrm>
            <a:off x="5686425" y="5091113"/>
            <a:ext cx="425450" cy="250825"/>
          </a:xfrm>
          <a:prstGeom prst="rect">
            <a:avLst/>
          </a:prstGeom>
          <a:solidFill>
            <a:srgbClr val="CC9900"/>
          </a:solidFill>
          <a:ln w="9525" algn="ctr">
            <a:solidFill>
              <a:schemeClr val="folHlink"/>
            </a:solidFill>
            <a:miter lim="800000"/>
            <a:headEnd/>
            <a:tailEnd/>
          </a:ln>
        </p:spPr>
        <p:txBody>
          <a:bodyPr wrap="none" anchor="ctr"/>
          <a:lstStyle/>
          <a:p>
            <a:endParaRPr lang="zh-CN" altLang="en-US"/>
          </a:p>
        </p:txBody>
      </p:sp>
      <p:sp>
        <p:nvSpPr>
          <p:cNvPr id="145420" name="Text Box 11"/>
          <p:cNvSpPr txBox="1">
            <a:spLocks noChangeArrowheads="1"/>
          </p:cNvSpPr>
          <p:nvPr/>
        </p:nvSpPr>
        <p:spPr bwMode="auto">
          <a:xfrm>
            <a:off x="2990850" y="5314950"/>
            <a:ext cx="869950" cy="641350"/>
          </a:xfrm>
          <a:prstGeom prst="rect">
            <a:avLst/>
          </a:prstGeom>
          <a:noFill/>
          <a:ln w="9525">
            <a:noFill/>
            <a:miter lim="800000"/>
            <a:headEnd/>
            <a:tailEnd/>
          </a:ln>
        </p:spPr>
        <p:txBody>
          <a:bodyPr wrap="none">
            <a:spAutoFit/>
          </a:bodyPr>
          <a:lstStyle/>
          <a:p>
            <a:pPr algn="ctr"/>
            <a:r>
              <a:rPr lang="zh-CN" altLang="en-US" sz="1800">
                <a:solidFill>
                  <a:schemeClr val="folHlink"/>
                </a:solidFill>
                <a:latin typeface="Arial" charset="0"/>
                <a:ea typeface="黑体" pitchFamily="2" charset="-122"/>
              </a:rPr>
              <a:t>连接</a:t>
            </a:r>
          </a:p>
          <a:p>
            <a:pPr algn="ctr"/>
            <a:r>
              <a:rPr lang="zh-CN" altLang="en-US" sz="1800">
                <a:solidFill>
                  <a:schemeClr val="folHlink"/>
                </a:solidFill>
                <a:latin typeface="Arial" charset="0"/>
                <a:ea typeface="黑体" pitchFamily="2" charset="-122"/>
              </a:rPr>
              <a:t>套接字</a:t>
            </a:r>
          </a:p>
        </p:txBody>
      </p:sp>
      <p:sp>
        <p:nvSpPr>
          <p:cNvPr id="145421" name="Text Box 12"/>
          <p:cNvSpPr txBox="1">
            <a:spLocks noChangeArrowheads="1"/>
          </p:cNvSpPr>
          <p:nvPr/>
        </p:nvSpPr>
        <p:spPr bwMode="auto">
          <a:xfrm>
            <a:off x="4270375" y="5314950"/>
            <a:ext cx="869950" cy="641350"/>
          </a:xfrm>
          <a:prstGeom prst="rect">
            <a:avLst/>
          </a:prstGeom>
          <a:noFill/>
          <a:ln w="9525">
            <a:noFill/>
            <a:miter lim="800000"/>
            <a:headEnd/>
            <a:tailEnd/>
          </a:ln>
        </p:spPr>
        <p:txBody>
          <a:bodyPr wrap="none">
            <a:spAutoFit/>
          </a:bodyPr>
          <a:lstStyle/>
          <a:p>
            <a:pPr algn="ctr"/>
            <a:r>
              <a:rPr lang="zh-CN" altLang="en-US" sz="1800">
                <a:solidFill>
                  <a:schemeClr val="folHlink"/>
                </a:solidFill>
                <a:latin typeface="Arial" charset="0"/>
                <a:ea typeface="黑体" pitchFamily="2" charset="-122"/>
              </a:rPr>
              <a:t>连接</a:t>
            </a:r>
          </a:p>
          <a:p>
            <a:pPr algn="ctr"/>
            <a:r>
              <a:rPr lang="zh-CN" altLang="en-US" sz="1800">
                <a:solidFill>
                  <a:schemeClr val="folHlink"/>
                </a:solidFill>
                <a:latin typeface="Arial" charset="0"/>
                <a:ea typeface="黑体" pitchFamily="2" charset="-122"/>
              </a:rPr>
              <a:t>套接字</a:t>
            </a:r>
          </a:p>
        </p:txBody>
      </p:sp>
      <p:sp>
        <p:nvSpPr>
          <p:cNvPr id="145422" name="Text Box 13"/>
          <p:cNvSpPr txBox="1">
            <a:spLocks noChangeArrowheads="1"/>
          </p:cNvSpPr>
          <p:nvPr/>
        </p:nvSpPr>
        <p:spPr bwMode="auto">
          <a:xfrm>
            <a:off x="5545138" y="5314950"/>
            <a:ext cx="869950" cy="641350"/>
          </a:xfrm>
          <a:prstGeom prst="rect">
            <a:avLst/>
          </a:prstGeom>
          <a:noFill/>
          <a:ln w="9525">
            <a:noFill/>
            <a:miter lim="800000"/>
            <a:headEnd/>
            <a:tailEnd/>
          </a:ln>
        </p:spPr>
        <p:txBody>
          <a:bodyPr wrap="none">
            <a:spAutoFit/>
          </a:bodyPr>
          <a:lstStyle/>
          <a:p>
            <a:pPr algn="ctr"/>
            <a:r>
              <a:rPr lang="zh-CN" altLang="en-US" sz="1800">
                <a:solidFill>
                  <a:schemeClr val="folHlink"/>
                </a:solidFill>
                <a:latin typeface="Arial" charset="0"/>
                <a:ea typeface="黑体" pitchFamily="2" charset="-122"/>
              </a:rPr>
              <a:t>连接</a:t>
            </a:r>
          </a:p>
          <a:p>
            <a:pPr algn="ctr"/>
            <a:r>
              <a:rPr lang="zh-CN" altLang="en-US" sz="1800">
                <a:solidFill>
                  <a:schemeClr val="folHlink"/>
                </a:solidFill>
                <a:latin typeface="Arial" charset="0"/>
                <a:ea typeface="黑体" pitchFamily="2" charset="-122"/>
              </a:rPr>
              <a:t>套接字</a:t>
            </a:r>
          </a:p>
        </p:txBody>
      </p:sp>
      <p:sp>
        <p:nvSpPr>
          <p:cNvPr id="145423" name="Line 14"/>
          <p:cNvSpPr>
            <a:spLocks noChangeShapeType="1"/>
          </p:cNvSpPr>
          <p:nvPr/>
        </p:nvSpPr>
        <p:spPr bwMode="auto">
          <a:xfrm>
            <a:off x="998538" y="5091113"/>
            <a:ext cx="5965825" cy="0"/>
          </a:xfrm>
          <a:prstGeom prst="line">
            <a:avLst/>
          </a:prstGeom>
          <a:noFill/>
          <a:ln w="9525">
            <a:solidFill>
              <a:schemeClr val="folHlink"/>
            </a:solidFill>
            <a:round/>
            <a:headEnd/>
            <a:tailEnd/>
          </a:ln>
        </p:spPr>
        <p:txBody>
          <a:bodyPr wrap="none" anchor="ctr"/>
          <a:lstStyle/>
          <a:p>
            <a:endParaRPr lang="zh-CN" altLang="en-US"/>
          </a:p>
        </p:txBody>
      </p:sp>
      <p:sp>
        <p:nvSpPr>
          <p:cNvPr id="145424" name="Line 15"/>
          <p:cNvSpPr>
            <a:spLocks noChangeShapeType="1"/>
          </p:cNvSpPr>
          <p:nvPr/>
        </p:nvSpPr>
        <p:spPr bwMode="auto">
          <a:xfrm>
            <a:off x="3427413" y="4422775"/>
            <a:ext cx="0" cy="668338"/>
          </a:xfrm>
          <a:prstGeom prst="line">
            <a:avLst/>
          </a:prstGeom>
          <a:noFill/>
          <a:ln w="9525">
            <a:solidFill>
              <a:schemeClr val="folHlink"/>
            </a:solidFill>
            <a:round/>
            <a:headEnd type="triangle" w="med" len="lg"/>
            <a:tailEnd type="triangle" w="med" len="lg"/>
          </a:ln>
        </p:spPr>
        <p:txBody>
          <a:bodyPr/>
          <a:lstStyle/>
          <a:p>
            <a:endParaRPr lang="zh-CN" altLang="en-US"/>
          </a:p>
        </p:txBody>
      </p:sp>
      <p:sp>
        <p:nvSpPr>
          <p:cNvPr id="145425" name="Line 16"/>
          <p:cNvSpPr>
            <a:spLocks noChangeShapeType="1"/>
          </p:cNvSpPr>
          <p:nvPr/>
        </p:nvSpPr>
        <p:spPr bwMode="auto">
          <a:xfrm>
            <a:off x="4664075" y="4422775"/>
            <a:ext cx="0" cy="668338"/>
          </a:xfrm>
          <a:prstGeom prst="line">
            <a:avLst/>
          </a:prstGeom>
          <a:noFill/>
          <a:ln w="9525">
            <a:solidFill>
              <a:schemeClr val="folHlink"/>
            </a:solidFill>
            <a:round/>
            <a:headEnd type="triangle" w="med" len="lg"/>
            <a:tailEnd type="triangle" w="med" len="lg"/>
          </a:ln>
        </p:spPr>
        <p:txBody>
          <a:bodyPr/>
          <a:lstStyle/>
          <a:p>
            <a:endParaRPr lang="zh-CN" altLang="en-US"/>
          </a:p>
        </p:txBody>
      </p:sp>
      <p:sp>
        <p:nvSpPr>
          <p:cNvPr id="145426" name="Line 17"/>
          <p:cNvSpPr>
            <a:spLocks noChangeShapeType="1"/>
          </p:cNvSpPr>
          <p:nvPr/>
        </p:nvSpPr>
        <p:spPr bwMode="auto">
          <a:xfrm>
            <a:off x="5900738" y="4422775"/>
            <a:ext cx="0" cy="668338"/>
          </a:xfrm>
          <a:prstGeom prst="line">
            <a:avLst/>
          </a:prstGeom>
          <a:noFill/>
          <a:ln w="9525">
            <a:solidFill>
              <a:schemeClr val="folHlink"/>
            </a:solidFill>
            <a:round/>
            <a:headEnd type="triangle" w="med" len="lg"/>
            <a:tailEnd type="triangle" w="med" len="lg"/>
          </a:ln>
        </p:spPr>
        <p:txBody>
          <a:bodyPr/>
          <a:lstStyle/>
          <a:p>
            <a:endParaRPr lang="zh-CN" altLang="en-US"/>
          </a:p>
        </p:txBody>
      </p:sp>
      <p:sp>
        <p:nvSpPr>
          <p:cNvPr id="145427" name="Rectangle 18"/>
          <p:cNvSpPr>
            <a:spLocks noChangeArrowheads="1"/>
          </p:cNvSpPr>
          <p:nvPr/>
        </p:nvSpPr>
        <p:spPr bwMode="auto">
          <a:xfrm>
            <a:off x="1720850" y="5091113"/>
            <a:ext cx="427038" cy="250825"/>
          </a:xfrm>
          <a:prstGeom prst="rect">
            <a:avLst/>
          </a:prstGeom>
          <a:solidFill>
            <a:srgbClr val="CC9900"/>
          </a:solidFill>
          <a:ln w="9525">
            <a:solidFill>
              <a:schemeClr val="folHlink"/>
            </a:solidFill>
            <a:miter lim="800000"/>
            <a:headEnd/>
            <a:tailEnd/>
          </a:ln>
        </p:spPr>
        <p:txBody>
          <a:bodyPr wrap="none" anchor="ctr"/>
          <a:lstStyle/>
          <a:p>
            <a:endParaRPr lang="zh-CN" altLang="en-US"/>
          </a:p>
        </p:txBody>
      </p:sp>
      <p:sp>
        <p:nvSpPr>
          <p:cNvPr id="145428" name="Line 19"/>
          <p:cNvSpPr>
            <a:spLocks noChangeShapeType="1"/>
          </p:cNvSpPr>
          <p:nvPr/>
        </p:nvSpPr>
        <p:spPr bwMode="auto">
          <a:xfrm flipV="1">
            <a:off x="1935163" y="3252788"/>
            <a:ext cx="0" cy="1838325"/>
          </a:xfrm>
          <a:prstGeom prst="line">
            <a:avLst/>
          </a:prstGeom>
          <a:noFill/>
          <a:ln w="9525">
            <a:solidFill>
              <a:schemeClr val="folHlink"/>
            </a:solidFill>
            <a:round/>
            <a:headEnd/>
            <a:tailEnd type="triangle" w="med" len="lg"/>
          </a:ln>
        </p:spPr>
        <p:txBody>
          <a:bodyPr/>
          <a:lstStyle/>
          <a:p>
            <a:endParaRPr lang="zh-CN" altLang="en-US"/>
          </a:p>
        </p:txBody>
      </p:sp>
      <p:sp>
        <p:nvSpPr>
          <p:cNvPr id="145429" name="Oval 20"/>
          <p:cNvSpPr>
            <a:spLocks noChangeArrowheads="1"/>
          </p:cNvSpPr>
          <p:nvPr/>
        </p:nvSpPr>
        <p:spPr bwMode="auto">
          <a:xfrm>
            <a:off x="4356100" y="3838575"/>
            <a:ext cx="596900" cy="585788"/>
          </a:xfrm>
          <a:prstGeom prst="ellipse">
            <a:avLst/>
          </a:prstGeom>
          <a:solidFill>
            <a:srgbClr val="FFFF99"/>
          </a:solidFill>
          <a:ln w="9525" algn="ctr">
            <a:solidFill>
              <a:schemeClr val="folHlink"/>
            </a:solidFill>
            <a:round/>
            <a:headEnd/>
            <a:tailEnd/>
          </a:ln>
        </p:spPr>
        <p:txBody>
          <a:bodyPr wrap="none" anchor="ctr"/>
          <a:lstStyle/>
          <a:p>
            <a:pPr algn="ctr"/>
            <a:r>
              <a:rPr lang="en-US" altLang="zh-CN" sz="2400">
                <a:solidFill>
                  <a:schemeClr val="folHlink"/>
                </a:solidFill>
                <a:latin typeface="Arial" charset="0"/>
                <a:ea typeface="黑体" pitchFamily="2" charset="-122"/>
              </a:rPr>
              <a:t>S</a:t>
            </a:r>
            <a:r>
              <a:rPr lang="en-US" altLang="zh-CN" sz="2400" baseline="-25000">
                <a:solidFill>
                  <a:schemeClr val="folHlink"/>
                </a:solidFill>
                <a:latin typeface="Arial" charset="0"/>
                <a:ea typeface="黑体" pitchFamily="2" charset="-122"/>
              </a:rPr>
              <a:t>2</a:t>
            </a:r>
          </a:p>
        </p:txBody>
      </p:sp>
      <p:sp>
        <p:nvSpPr>
          <p:cNvPr id="145430" name="Oval 21"/>
          <p:cNvSpPr>
            <a:spLocks noChangeArrowheads="1"/>
          </p:cNvSpPr>
          <p:nvPr/>
        </p:nvSpPr>
        <p:spPr bwMode="auto">
          <a:xfrm>
            <a:off x="5583238" y="3838575"/>
            <a:ext cx="596900" cy="585788"/>
          </a:xfrm>
          <a:prstGeom prst="ellipse">
            <a:avLst/>
          </a:prstGeom>
          <a:solidFill>
            <a:srgbClr val="FFFF99"/>
          </a:solidFill>
          <a:ln w="9525">
            <a:solidFill>
              <a:schemeClr val="folHlink"/>
            </a:solidFill>
            <a:round/>
            <a:headEnd/>
            <a:tailEnd/>
          </a:ln>
        </p:spPr>
        <p:txBody>
          <a:bodyPr wrap="none" anchor="ctr"/>
          <a:lstStyle/>
          <a:p>
            <a:pPr algn="ctr"/>
            <a:r>
              <a:rPr lang="en-US" altLang="zh-CN" sz="2400">
                <a:solidFill>
                  <a:schemeClr val="folHlink"/>
                </a:solidFill>
                <a:latin typeface="Arial" charset="0"/>
                <a:ea typeface="黑体" pitchFamily="2" charset="-122"/>
              </a:rPr>
              <a:t>S</a:t>
            </a:r>
            <a:r>
              <a:rPr lang="en-US" altLang="zh-CN" sz="2400" baseline="-25000">
                <a:solidFill>
                  <a:schemeClr val="folHlink"/>
                </a:solidFill>
                <a:latin typeface="Arial" charset="0"/>
                <a:ea typeface="黑体" pitchFamily="2" charset="-122"/>
              </a:rPr>
              <a:t>3</a:t>
            </a:r>
          </a:p>
        </p:txBody>
      </p:sp>
      <p:sp>
        <p:nvSpPr>
          <p:cNvPr id="145431" name="Line 22"/>
          <p:cNvSpPr>
            <a:spLocks noChangeShapeType="1"/>
          </p:cNvSpPr>
          <p:nvPr/>
        </p:nvSpPr>
        <p:spPr bwMode="auto">
          <a:xfrm>
            <a:off x="2278063" y="3086100"/>
            <a:ext cx="935037" cy="835025"/>
          </a:xfrm>
          <a:prstGeom prst="line">
            <a:avLst/>
          </a:prstGeom>
          <a:noFill/>
          <a:ln w="9525">
            <a:solidFill>
              <a:schemeClr val="folHlink"/>
            </a:solidFill>
            <a:prstDash val="dash"/>
            <a:round/>
            <a:headEnd/>
            <a:tailEnd/>
          </a:ln>
        </p:spPr>
        <p:txBody>
          <a:bodyPr/>
          <a:lstStyle/>
          <a:p>
            <a:endParaRPr lang="zh-CN" altLang="en-US"/>
          </a:p>
        </p:txBody>
      </p:sp>
      <p:sp>
        <p:nvSpPr>
          <p:cNvPr id="145432" name="Line 23"/>
          <p:cNvSpPr>
            <a:spLocks noChangeShapeType="1"/>
          </p:cNvSpPr>
          <p:nvPr/>
        </p:nvSpPr>
        <p:spPr bwMode="auto">
          <a:xfrm>
            <a:off x="2333625" y="2978150"/>
            <a:ext cx="2068513" cy="984250"/>
          </a:xfrm>
          <a:prstGeom prst="line">
            <a:avLst/>
          </a:prstGeom>
          <a:noFill/>
          <a:ln w="9525">
            <a:solidFill>
              <a:schemeClr val="folHlink"/>
            </a:solidFill>
            <a:prstDash val="dash"/>
            <a:round/>
            <a:headEnd/>
            <a:tailEnd/>
          </a:ln>
        </p:spPr>
        <p:txBody>
          <a:bodyPr/>
          <a:lstStyle/>
          <a:p>
            <a:endParaRPr lang="zh-CN" altLang="en-US"/>
          </a:p>
        </p:txBody>
      </p:sp>
      <p:sp>
        <p:nvSpPr>
          <p:cNvPr id="145433" name="Line 24"/>
          <p:cNvSpPr>
            <a:spLocks noChangeShapeType="1"/>
          </p:cNvSpPr>
          <p:nvPr/>
        </p:nvSpPr>
        <p:spPr bwMode="auto">
          <a:xfrm>
            <a:off x="2362200" y="2833688"/>
            <a:ext cx="3238500" cy="1173162"/>
          </a:xfrm>
          <a:prstGeom prst="line">
            <a:avLst/>
          </a:prstGeom>
          <a:noFill/>
          <a:ln w="9525">
            <a:solidFill>
              <a:schemeClr val="folHlink"/>
            </a:solidFill>
            <a:prstDash val="dash"/>
            <a:round/>
            <a:headEnd/>
            <a:tailEnd/>
          </a:ln>
        </p:spPr>
        <p:txBody>
          <a:bodyPr/>
          <a:lstStyle/>
          <a:p>
            <a:endParaRPr lang="zh-CN" altLang="en-US"/>
          </a:p>
        </p:txBody>
      </p:sp>
      <p:sp>
        <p:nvSpPr>
          <p:cNvPr id="145434" name="Text Box 25"/>
          <p:cNvSpPr txBox="1">
            <a:spLocks noChangeArrowheads="1"/>
          </p:cNvSpPr>
          <p:nvPr/>
        </p:nvSpPr>
        <p:spPr bwMode="auto">
          <a:xfrm>
            <a:off x="7599363" y="5594350"/>
            <a:ext cx="1098550" cy="366713"/>
          </a:xfrm>
          <a:prstGeom prst="rect">
            <a:avLst/>
          </a:prstGeom>
          <a:noFill/>
          <a:ln w="9525">
            <a:noFill/>
            <a:miter lim="800000"/>
            <a:headEnd/>
            <a:tailEnd/>
          </a:ln>
        </p:spPr>
        <p:txBody>
          <a:bodyPr wrap="none">
            <a:spAutoFit/>
          </a:bodyPr>
          <a:lstStyle/>
          <a:p>
            <a:pPr algn="ctr"/>
            <a:r>
              <a:rPr lang="zh-CN" altLang="en-US" sz="1800">
                <a:solidFill>
                  <a:schemeClr val="folHlink"/>
                </a:solidFill>
                <a:latin typeface="Arial" charset="0"/>
                <a:ea typeface="黑体" pitchFamily="2" charset="-122"/>
              </a:rPr>
              <a:t>操作系统</a:t>
            </a:r>
          </a:p>
        </p:txBody>
      </p:sp>
      <p:sp>
        <p:nvSpPr>
          <p:cNvPr id="145435" name="Line 26"/>
          <p:cNvSpPr>
            <a:spLocks noChangeShapeType="1"/>
          </p:cNvSpPr>
          <p:nvPr/>
        </p:nvSpPr>
        <p:spPr bwMode="auto">
          <a:xfrm flipH="1">
            <a:off x="7050088" y="5843588"/>
            <a:ext cx="511175" cy="0"/>
          </a:xfrm>
          <a:prstGeom prst="line">
            <a:avLst/>
          </a:prstGeom>
          <a:noFill/>
          <a:ln w="9525">
            <a:solidFill>
              <a:schemeClr val="folHlink"/>
            </a:solidFill>
            <a:round/>
            <a:headEnd/>
            <a:tailEnd type="triangle" w="med" len="lg"/>
          </a:ln>
        </p:spPr>
        <p:txBody>
          <a:bodyPr/>
          <a:lstStyle/>
          <a:p>
            <a:endParaRPr lang="zh-CN" altLang="en-US"/>
          </a:p>
        </p:txBody>
      </p:sp>
      <p:sp>
        <p:nvSpPr>
          <p:cNvPr id="145436" name="Line 27"/>
          <p:cNvSpPr>
            <a:spLocks noChangeShapeType="1"/>
          </p:cNvSpPr>
          <p:nvPr/>
        </p:nvSpPr>
        <p:spPr bwMode="auto">
          <a:xfrm flipH="1">
            <a:off x="7050088" y="3587750"/>
            <a:ext cx="511175" cy="0"/>
          </a:xfrm>
          <a:prstGeom prst="line">
            <a:avLst/>
          </a:prstGeom>
          <a:noFill/>
          <a:ln w="9525">
            <a:solidFill>
              <a:schemeClr val="folHlink"/>
            </a:solidFill>
            <a:round/>
            <a:headEnd/>
            <a:tailEnd type="triangle" w="med" len="lg"/>
          </a:ln>
        </p:spPr>
        <p:txBody>
          <a:bodyPr/>
          <a:lstStyle/>
          <a:p>
            <a:endParaRPr lang="zh-CN" altLang="en-US"/>
          </a:p>
        </p:txBody>
      </p:sp>
      <p:sp>
        <p:nvSpPr>
          <p:cNvPr id="145437" name="Text Box 28"/>
          <p:cNvSpPr txBox="1">
            <a:spLocks noChangeArrowheads="1"/>
          </p:cNvSpPr>
          <p:nvPr/>
        </p:nvSpPr>
        <p:spPr bwMode="auto">
          <a:xfrm>
            <a:off x="7558088" y="3263900"/>
            <a:ext cx="1098550" cy="641350"/>
          </a:xfrm>
          <a:prstGeom prst="rect">
            <a:avLst/>
          </a:prstGeom>
          <a:noFill/>
          <a:ln w="9525">
            <a:noFill/>
            <a:miter lim="800000"/>
            <a:headEnd/>
            <a:tailEnd/>
          </a:ln>
        </p:spPr>
        <p:txBody>
          <a:bodyPr wrap="none">
            <a:spAutoFit/>
          </a:bodyPr>
          <a:lstStyle/>
          <a:p>
            <a:pPr algn="ctr"/>
            <a:r>
              <a:rPr lang="zh-CN" altLang="en-US" sz="1800">
                <a:solidFill>
                  <a:schemeClr val="folHlink"/>
                </a:solidFill>
                <a:latin typeface="Arial" charset="0"/>
                <a:ea typeface="黑体" pitchFamily="2" charset="-122"/>
              </a:rPr>
              <a:t>服务器</a:t>
            </a:r>
          </a:p>
          <a:p>
            <a:pPr algn="ctr"/>
            <a:r>
              <a:rPr lang="zh-CN" altLang="en-US" sz="1800">
                <a:solidFill>
                  <a:schemeClr val="folHlink"/>
                </a:solidFill>
                <a:latin typeface="Arial" charset="0"/>
                <a:ea typeface="黑体" pitchFamily="2" charset="-122"/>
              </a:rPr>
              <a:t>应用进程</a:t>
            </a:r>
          </a:p>
        </p:txBody>
      </p:sp>
      <p:sp>
        <p:nvSpPr>
          <p:cNvPr id="145438" name="Text Box 29"/>
          <p:cNvSpPr txBox="1">
            <a:spLocks noChangeArrowheads="1"/>
          </p:cNvSpPr>
          <p:nvPr/>
        </p:nvSpPr>
        <p:spPr bwMode="auto">
          <a:xfrm>
            <a:off x="3868738" y="2976563"/>
            <a:ext cx="1782762" cy="381000"/>
          </a:xfrm>
          <a:prstGeom prst="rect">
            <a:avLst/>
          </a:prstGeom>
          <a:noFill/>
          <a:ln w="9525">
            <a:noFill/>
            <a:miter lim="800000"/>
            <a:headEnd/>
            <a:tailEnd/>
          </a:ln>
        </p:spPr>
        <p:txBody>
          <a:bodyPr wrap="none">
            <a:spAutoFit/>
          </a:bodyPr>
          <a:lstStyle/>
          <a:p>
            <a:pPr>
              <a:lnSpc>
                <a:spcPct val="105000"/>
              </a:lnSpc>
            </a:pPr>
            <a:r>
              <a:rPr lang="zh-CN" altLang="en-US" sz="1800">
                <a:solidFill>
                  <a:schemeClr val="folHlink"/>
                </a:solidFill>
                <a:latin typeface="Arial" charset="0"/>
                <a:ea typeface="黑体" pitchFamily="2" charset="-122"/>
              </a:rPr>
              <a:t>从属服务器进程</a:t>
            </a:r>
          </a:p>
        </p:txBody>
      </p:sp>
      <p:sp>
        <p:nvSpPr>
          <p:cNvPr id="145439" name="Text Box 30"/>
          <p:cNvSpPr txBox="1">
            <a:spLocks noChangeArrowheads="1"/>
          </p:cNvSpPr>
          <p:nvPr/>
        </p:nvSpPr>
        <p:spPr bwMode="auto">
          <a:xfrm>
            <a:off x="1144588" y="1989138"/>
            <a:ext cx="1555750" cy="381000"/>
          </a:xfrm>
          <a:prstGeom prst="rect">
            <a:avLst/>
          </a:prstGeom>
          <a:noFill/>
          <a:ln w="9525">
            <a:noFill/>
            <a:miter lim="800000"/>
            <a:headEnd/>
            <a:tailEnd/>
          </a:ln>
        </p:spPr>
        <p:txBody>
          <a:bodyPr wrap="none">
            <a:spAutoFit/>
          </a:bodyPr>
          <a:lstStyle/>
          <a:p>
            <a:pPr>
              <a:lnSpc>
                <a:spcPct val="105000"/>
              </a:lnSpc>
            </a:pPr>
            <a:r>
              <a:rPr lang="zh-CN" altLang="en-US" sz="1800">
                <a:solidFill>
                  <a:schemeClr val="folHlink"/>
                </a:solidFill>
                <a:latin typeface="Arial" charset="0"/>
                <a:ea typeface="黑体" pitchFamily="2" charset="-122"/>
              </a:rPr>
              <a:t>主服务器进程</a:t>
            </a:r>
          </a:p>
        </p:txBody>
      </p:sp>
      <p:sp>
        <p:nvSpPr>
          <p:cNvPr id="145440" name="Text Box 31"/>
          <p:cNvSpPr txBox="1">
            <a:spLocks noChangeArrowheads="1"/>
          </p:cNvSpPr>
          <p:nvPr/>
        </p:nvSpPr>
        <p:spPr bwMode="auto">
          <a:xfrm>
            <a:off x="827088" y="5997575"/>
            <a:ext cx="2012950" cy="381000"/>
          </a:xfrm>
          <a:prstGeom prst="rect">
            <a:avLst/>
          </a:prstGeom>
          <a:noFill/>
          <a:ln w="9525">
            <a:noFill/>
            <a:miter lim="800000"/>
            <a:headEnd/>
            <a:tailEnd/>
          </a:ln>
        </p:spPr>
        <p:txBody>
          <a:bodyPr wrap="none">
            <a:spAutoFit/>
          </a:bodyPr>
          <a:lstStyle/>
          <a:p>
            <a:pPr>
              <a:lnSpc>
                <a:spcPct val="105000"/>
              </a:lnSpc>
            </a:pPr>
            <a:r>
              <a:rPr lang="zh-CN" altLang="en-US" sz="1800">
                <a:solidFill>
                  <a:schemeClr val="folHlink"/>
                </a:solidFill>
                <a:latin typeface="Arial" charset="0"/>
                <a:ea typeface="黑体" pitchFamily="2" charset="-122"/>
              </a:rPr>
              <a:t>（原来的套接字）</a:t>
            </a:r>
          </a:p>
        </p:txBody>
      </p:sp>
      <p:sp>
        <p:nvSpPr>
          <p:cNvPr id="145441" name="Line 32"/>
          <p:cNvSpPr>
            <a:spLocks noChangeShapeType="1"/>
          </p:cNvSpPr>
          <p:nvPr/>
        </p:nvSpPr>
        <p:spPr bwMode="auto">
          <a:xfrm>
            <a:off x="3128963" y="6275388"/>
            <a:ext cx="3068637" cy="0"/>
          </a:xfrm>
          <a:prstGeom prst="line">
            <a:avLst/>
          </a:prstGeom>
          <a:noFill/>
          <a:ln w="9525">
            <a:solidFill>
              <a:schemeClr val="folHlink"/>
            </a:solidFill>
            <a:round/>
            <a:headEnd type="triangle" w="sm" len="med"/>
            <a:tailEnd type="triangle" w="sm" len="med"/>
          </a:ln>
        </p:spPr>
        <p:txBody>
          <a:bodyPr/>
          <a:lstStyle/>
          <a:p>
            <a:endParaRPr lang="zh-CN" altLang="en-US"/>
          </a:p>
        </p:txBody>
      </p:sp>
      <p:sp>
        <p:nvSpPr>
          <p:cNvPr id="145442" name="Text Box 33"/>
          <p:cNvSpPr txBox="1">
            <a:spLocks noChangeArrowheads="1"/>
          </p:cNvSpPr>
          <p:nvPr/>
        </p:nvSpPr>
        <p:spPr bwMode="auto">
          <a:xfrm>
            <a:off x="3640138" y="6072188"/>
            <a:ext cx="1936750" cy="381000"/>
          </a:xfrm>
          <a:prstGeom prst="rect">
            <a:avLst/>
          </a:prstGeom>
          <a:solidFill>
            <a:schemeClr val="bg1"/>
          </a:solidFill>
          <a:ln w="9525">
            <a:noFill/>
            <a:miter lim="800000"/>
            <a:headEnd/>
            <a:tailEnd/>
          </a:ln>
        </p:spPr>
        <p:txBody>
          <a:bodyPr wrap="none">
            <a:spAutoFit/>
          </a:bodyPr>
          <a:lstStyle/>
          <a:p>
            <a:pPr fontAlgn="ctr">
              <a:lnSpc>
                <a:spcPct val="105000"/>
              </a:lnSpc>
            </a:pPr>
            <a:r>
              <a:rPr lang="en-US" altLang="zh-CN" sz="1800">
                <a:solidFill>
                  <a:schemeClr val="folHlink"/>
                </a:solidFill>
                <a:latin typeface="Arial" charset="0"/>
                <a:ea typeface="黑体" pitchFamily="2" charset="-122"/>
              </a:rPr>
              <a:t>(</a:t>
            </a:r>
            <a:r>
              <a:rPr lang="zh-CN" altLang="en-US" sz="1800">
                <a:solidFill>
                  <a:schemeClr val="folHlink"/>
                </a:solidFill>
                <a:latin typeface="Arial" charset="0"/>
                <a:ea typeface="黑体" pitchFamily="2" charset="-122"/>
              </a:rPr>
              <a:t>新创建的套接字</a:t>
            </a:r>
            <a:r>
              <a:rPr lang="en-US" altLang="zh-CN" sz="1800">
                <a:solidFill>
                  <a:schemeClr val="folHlink"/>
                </a:solidFill>
                <a:latin typeface="Arial" charset="0"/>
                <a:ea typeface="黑体" pitchFamily="2" charset="-122"/>
              </a:rPr>
              <a:t>)</a:t>
            </a:r>
          </a:p>
        </p:txBody>
      </p:sp>
      <p:sp>
        <p:nvSpPr>
          <p:cNvPr id="145443" name="Line 34"/>
          <p:cNvSpPr>
            <a:spLocks noChangeShapeType="1"/>
          </p:cNvSpPr>
          <p:nvPr/>
        </p:nvSpPr>
        <p:spPr bwMode="auto">
          <a:xfrm>
            <a:off x="2873375" y="5091113"/>
            <a:ext cx="0" cy="1506537"/>
          </a:xfrm>
          <a:prstGeom prst="line">
            <a:avLst/>
          </a:prstGeom>
          <a:noFill/>
          <a:ln w="9525">
            <a:solidFill>
              <a:schemeClr val="folHlink"/>
            </a:solidFill>
            <a:prstDash val="dash"/>
            <a:round/>
            <a:headEnd/>
            <a:tailEnd/>
          </a:ln>
        </p:spPr>
        <p:txBody>
          <a:bodyPr/>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3"/>
          <p:cNvSpPr>
            <a:spLocks noGrp="1" noChangeArrowheads="1"/>
          </p:cNvSpPr>
          <p:nvPr>
            <p:ph idx="1"/>
          </p:nvPr>
        </p:nvSpPr>
        <p:spPr/>
        <p:txBody>
          <a:bodyPr/>
          <a:lstStyle/>
          <a:p>
            <a:r>
              <a:rPr lang="zh-CN" altLang="en-US" smtClean="0"/>
              <a:t>客户和服务器都在</a:t>
            </a:r>
            <a:r>
              <a:rPr lang="en-US" altLang="zh-CN" smtClean="0"/>
              <a:t>TCP</a:t>
            </a:r>
            <a:r>
              <a:rPr lang="zh-CN" altLang="en-US" smtClean="0"/>
              <a:t>连接上使用</a:t>
            </a:r>
            <a:r>
              <a:rPr lang="en-US" altLang="zh-CN" smtClean="0"/>
              <a:t>send</a:t>
            </a:r>
            <a:r>
              <a:rPr lang="zh-CN" altLang="en-US" smtClean="0"/>
              <a:t>系统调用来传送数据，使用</a:t>
            </a:r>
            <a:r>
              <a:rPr lang="en-US" altLang="zh-CN" smtClean="0"/>
              <a:t>recv</a:t>
            </a:r>
            <a:r>
              <a:rPr lang="zh-CN" altLang="en-US" smtClean="0"/>
              <a:t>系统调用接收数据。</a:t>
            </a:r>
          </a:p>
          <a:p>
            <a:r>
              <a:rPr lang="zh-CN" altLang="en-US" smtClean="0"/>
              <a:t>调用</a:t>
            </a:r>
            <a:r>
              <a:rPr lang="en-US" altLang="zh-CN" smtClean="0"/>
              <a:t>send</a:t>
            </a:r>
            <a:r>
              <a:rPr lang="zh-CN" altLang="en-US" smtClean="0"/>
              <a:t>需要的变量</a:t>
            </a:r>
            <a:r>
              <a:rPr lang="en-US" altLang="zh-CN" smtClean="0"/>
              <a:t>:</a:t>
            </a:r>
            <a:r>
              <a:rPr lang="zh-CN" altLang="en-US" smtClean="0"/>
              <a:t>套接字描述符、要发送的数据的地址、数据的长度。</a:t>
            </a:r>
          </a:p>
          <a:p>
            <a:r>
              <a:rPr lang="zh-CN" altLang="en-US" smtClean="0"/>
              <a:t>调用</a:t>
            </a:r>
            <a:r>
              <a:rPr lang="en-US" altLang="zh-CN" smtClean="0"/>
              <a:t>recv</a:t>
            </a:r>
            <a:r>
              <a:rPr lang="zh-CN" altLang="en-US" smtClean="0"/>
              <a:t>需要的变量：套接字描述符、缓存地址、缓存空间的长度。</a:t>
            </a:r>
          </a:p>
        </p:txBody>
      </p:sp>
      <p:sp>
        <p:nvSpPr>
          <p:cNvPr id="146434" name="Rectangle 2"/>
          <p:cNvSpPr>
            <a:spLocks noGrp="1" noChangeArrowheads="1"/>
          </p:cNvSpPr>
          <p:nvPr>
            <p:ph type="title"/>
          </p:nvPr>
        </p:nvSpPr>
        <p:spPr/>
        <p:txBody>
          <a:bodyPr/>
          <a:lstStyle/>
          <a:p>
            <a:r>
              <a:rPr lang="en-US" altLang="zh-CN" smtClean="0"/>
              <a:t> 2.</a:t>
            </a:r>
            <a:r>
              <a:rPr lang="zh-CN" altLang="en-US" smtClean="0"/>
              <a:t>数据传送阶段</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内容占位符 2"/>
          <p:cNvSpPr>
            <a:spLocks noGrp="1"/>
          </p:cNvSpPr>
          <p:nvPr>
            <p:ph idx="1"/>
          </p:nvPr>
        </p:nvSpPr>
        <p:spPr/>
        <p:txBody>
          <a:bodyPr/>
          <a:lstStyle/>
          <a:p>
            <a:pPr>
              <a:buFont typeface="Wingdings" pitchFamily="2" charset="2"/>
              <a:buNone/>
            </a:pPr>
            <a:endParaRPr lang="en-US" altLang="zh-CN" smtClean="0"/>
          </a:p>
          <a:p>
            <a:r>
              <a:rPr lang="zh-CN" altLang="en-US" smtClean="0"/>
              <a:t>一旦客户或者服务器结束使用套接字，就把套接字撤销。这时就调用</a:t>
            </a:r>
            <a:r>
              <a:rPr lang="en-US" altLang="zh-CN" smtClean="0"/>
              <a:t>close</a:t>
            </a:r>
            <a:r>
              <a:rPr lang="zh-CN" altLang="en-US" smtClean="0"/>
              <a:t>释放连接和撤销套接字。</a:t>
            </a:r>
            <a:endParaRPr lang="en-US" altLang="zh-CN" smtClean="0"/>
          </a:p>
          <a:p>
            <a:r>
              <a:rPr lang="en-US" altLang="zh-CN" smtClean="0"/>
              <a:t>UDP</a:t>
            </a:r>
            <a:r>
              <a:rPr lang="zh-CN" altLang="en-US" smtClean="0"/>
              <a:t>服务器由于只提供无连接服务，因此，不使用</a:t>
            </a:r>
            <a:r>
              <a:rPr lang="en-US" altLang="zh-CN" smtClean="0"/>
              <a:t>listen</a:t>
            </a:r>
            <a:r>
              <a:rPr lang="zh-CN" altLang="en-US" smtClean="0"/>
              <a:t>和</a:t>
            </a:r>
            <a:r>
              <a:rPr lang="en-US" altLang="zh-CN" smtClean="0"/>
              <a:t>accept</a:t>
            </a:r>
            <a:r>
              <a:rPr lang="zh-CN" altLang="en-US" smtClean="0"/>
              <a:t>系统调用。</a:t>
            </a:r>
          </a:p>
        </p:txBody>
      </p:sp>
      <p:sp>
        <p:nvSpPr>
          <p:cNvPr id="147458" name="标题 1"/>
          <p:cNvSpPr>
            <a:spLocks noGrp="1"/>
          </p:cNvSpPr>
          <p:nvPr>
            <p:ph type="title"/>
          </p:nvPr>
        </p:nvSpPr>
        <p:spPr/>
        <p:txBody>
          <a:bodyPr/>
          <a:lstStyle/>
          <a:p>
            <a:r>
              <a:rPr lang="en-US" altLang="zh-CN" smtClean="0"/>
              <a:t>3.</a:t>
            </a:r>
            <a:r>
              <a:rPr lang="zh-CN" altLang="en-US" smtClean="0"/>
              <a:t>连接释放阶段</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00034" y="214290"/>
            <a:ext cx="8229600" cy="1143000"/>
          </a:xfrm>
        </p:spPr>
        <p:txBody>
          <a:bodyPr/>
          <a:lstStyle/>
          <a:p>
            <a:r>
              <a:rPr lang="zh-CN" altLang="en-US" dirty="0" smtClean="0"/>
              <a:t>系统调用使用顺序的例子 </a:t>
            </a:r>
            <a:endParaRPr lang="zh-CN" altLang="en-US" dirty="0"/>
          </a:p>
        </p:txBody>
      </p:sp>
      <p:sp>
        <p:nvSpPr>
          <p:cNvPr id="4" name="Text Box 4"/>
          <p:cNvSpPr txBox="1">
            <a:spLocks noChangeArrowheads="1"/>
          </p:cNvSpPr>
          <p:nvPr/>
        </p:nvSpPr>
        <p:spPr bwMode="auto">
          <a:xfrm>
            <a:off x="5378450" y="1892300"/>
            <a:ext cx="1403350" cy="457200"/>
          </a:xfrm>
          <a:prstGeom prst="rect">
            <a:avLst/>
          </a:prstGeom>
          <a:noFill/>
          <a:ln w="9525">
            <a:noFill/>
            <a:miter lim="800000"/>
            <a:headEnd/>
            <a:tailEnd/>
          </a:ln>
        </p:spPr>
        <p:txBody>
          <a:bodyPr wrap="none">
            <a:spAutoFit/>
          </a:bodyPr>
          <a:lstStyle/>
          <a:p>
            <a:r>
              <a:rPr lang="zh-CN" altLang="en-US" sz="2400">
                <a:solidFill>
                  <a:schemeClr val="folHlink"/>
                </a:solidFill>
                <a:latin typeface="Arial" charset="0"/>
                <a:ea typeface="黑体" pitchFamily="2" charset="-122"/>
              </a:rPr>
              <a:t>服务器端</a:t>
            </a:r>
          </a:p>
        </p:txBody>
      </p:sp>
      <p:sp>
        <p:nvSpPr>
          <p:cNvPr id="5" name="Text Box 5"/>
          <p:cNvSpPr txBox="1">
            <a:spLocks noChangeArrowheads="1"/>
          </p:cNvSpPr>
          <p:nvPr/>
        </p:nvSpPr>
        <p:spPr bwMode="auto">
          <a:xfrm>
            <a:off x="5375275" y="2328863"/>
            <a:ext cx="1279525" cy="457200"/>
          </a:xfrm>
          <a:prstGeom prst="rect">
            <a:avLst/>
          </a:prstGeom>
          <a:noFill/>
          <a:ln w="9525">
            <a:noFill/>
            <a:miter lim="800000"/>
            <a:headEnd/>
            <a:tailEnd/>
          </a:ln>
        </p:spPr>
        <p:txBody>
          <a:bodyPr wrap="none">
            <a:spAutoFit/>
          </a:bodyPr>
          <a:lstStyle/>
          <a:p>
            <a:pPr algn="ctr"/>
            <a:r>
              <a:rPr lang="en-US" altLang="zh-CN" sz="2400">
                <a:solidFill>
                  <a:schemeClr val="folHlink"/>
                </a:solidFill>
                <a:latin typeface="Courier New" pitchFamily="49" charset="0"/>
              </a:rPr>
              <a:t>socket</a:t>
            </a:r>
          </a:p>
        </p:txBody>
      </p:sp>
      <p:sp>
        <p:nvSpPr>
          <p:cNvPr id="6" name="Text Box 6"/>
          <p:cNvSpPr txBox="1">
            <a:spLocks noChangeArrowheads="1"/>
          </p:cNvSpPr>
          <p:nvPr/>
        </p:nvSpPr>
        <p:spPr bwMode="auto">
          <a:xfrm>
            <a:off x="5553075" y="2932113"/>
            <a:ext cx="914400" cy="457200"/>
          </a:xfrm>
          <a:prstGeom prst="rect">
            <a:avLst/>
          </a:prstGeom>
          <a:noFill/>
          <a:ln w="9525">
            <a:noFill/>
            <a:miter lim="800000"/>
            <a:headEnd/>
            <a:tailEnd/>
          </a:ln>
        </p:spPr>
        <p:txBody>
          <a:bodyPr wrap="none">
            <a:spAutoFit/>
          </a:bodyPr>
          <a:lstStyle/>
          <a:p>
            <a:pPr algn="ctr"/>
            <a:r>
              <a:rPr lang="en-US" altLang="zh-CN" sz="2400">
                <a:solidFill>
                  <a:schemeClr val="folHlink"/>
                </a:solidFill>
                <a:latin typeface="Courier New" pitchFamily="49" charset="0"/>
              </a:rPr>
              <a:t>bind</a:t>
            </a:r>
          </a:p>
        </p:txBody>
      </p:sp>
      <p:sp>
        <p:nvSpPr>
          <p:cNvPr id="7" name="Text Box 7"/>
          <p:cNvSpPr txBox="1">
            <a:spLocks noChangeArrowheads="1"/>
          </p:cNvSpPr>
          <p:nvPr/>
        </p:nvSpPr>
        <p:spPr bwMode="auto">
          <a:xfrm>
            <a:off x="5365750" y="3535363"/>
            <a:ext cx="1279525" cy="457200"/>
          </a:xfrm>
          <a:prstGeom prst="rect">
            <a:avLst/>
          </a:prstGeom>
          <a:noFill/>
          <a:ln w="9525">
            <a:noFill/>
            <a:miter lim="800000"/>
            <a:headEnd/>
            <a:tailEnd/>
          </a:ln>
        </p:spPr>
        <p:txBody>
          <a:bodyPr wrap="none">
            <a:spAutoFit/>
          </a:bodyPr>
          <a:lstStyle/>
          <a:p>
            <a:pPr algn="ctr"/>
            <a:r>
              <a:rPr lang="en-US" altLang="zh-CN" sz="2400">
                <a:solidFill>
                  <a:schemeClr val="folHlink"/>
                </a:solidFill>
                <a:latin typeface="Courier New" pitchFamily="49" charset="0"/>
              </a:rPr>
              <a:t>listen</a:t>
            </a:r>
          </a:p>
        </p:txBody>
      </p:sp>
      <p:sp>
        <p:nvSpPr>
          <p:cNvPr id="8" name="Text Box 8"/>
          <p:cNvSpPr txBox="1">
            <a:spLocks noChangeArrowheads="1"/>
          </p:cNvSpPr>
          <p:nvPr/>
        </p:nvSpPr>
        <p:spPr bwMode="auto">
          <a:xfrm>
            <a:off x="5360988" y="4138613"/>
            <a:ext cx="1279525" cy="457200"/>
          </a:xfrm>
          <a:prstGeom prst="rect">
            <a:avLst/>
          </a:prstGeom>
          <a:noFill/>
          <a:ln w="9525">
            <a:noFill/>
            <a:miter lim="800000"/>
            <a:headEnd/>
            <a:tailEnd/>
          </a:ln>
        </p:spPr>
        <p:txBody>
          <a:bodyPr wrap="none">
            <a:spAutoFit/>
          </a:bodyPr>
          <a:lstStyle/>
          <a:p>
            <a:pPr algn="ctr"/>
            <a:r>
              <a:rPr lang="en-US" altLang="zh-CN" sz="2400" dirty="0">
                <a:solidFill>
                  <a:schemeClr val="folHlink"/>
                </a:solidFill>
                <a:latin typeface="Courier New" pitchFamily="49" charset="0"/>
              </a:rPr>
              <a:t>accept</a:t>
            </a:r>
          </a:p>
        </p:txBody>
      </p:sp>
      <p:sp>
        <p:nvSpPr>
          <p:cNvPr id="9" name="Text Box 9"/>
          <p:cNvSpPr txBox="1">
            <a:spLocks noChangeArrowheads="1"/>
          </p:cNvSpPr>
          <p:nvPr/>
        </p:nvSpPr>
        <p:spPr bwMode="auto">
          <a:xfrm>
            <a:off x="5538788" y="4741863"/>
            <a:ext cx="914400" cy="457200"/>
          </a:xfrm>
          <a:prstGeom prst="rect">
            <a:avLst/>
          </a:prstGeom>
          <a:noFill/>
          <a:ln w="9525">
            <a:noFill/>
            <a:miter lim="800000"/>
            <a:headEnd/>
            <a:tailEnd/>
          </a:ln>
        </p:spPr>
        <p:txBody>
          <a:bodyPr wrap="none">
            <a:spAutoFit/>
          </a:bodyPr>
          <a:lstStyle/>
          <a:p>
            <a:pPr algn="ctr"/>
            <a:r>
              <a:rPr lang="en-US" altLang="zh-CN" sz="2400">
                <a:solidFill>
                  <a:schemeClr val="folHlink"/>
                </a:solidFill>
                <a:latin typeface="Courier New" pitchFamily="49" charset="0"/>
              </a:rPr>
              <a:t>recv</a:t>
            </a:r>
          </a:p>
        </p:txBody>
      </p:sp>
      <p:sp>
        <p:nvSpPr>
          <p:cNvPr id="10" name="Text Box 10"/>
          <p:cNvSpPr txBox="1">
            <a:spLocks noChangeArrowheads="1"/>
          </p:cNvSpPr>
          <p:nvPr/>
        </p:nvSpPr>
        <p:spPr bwMode="auto">
          <a:xfrm>
            <a:off x="5534025" y="5345113"/>
            <a:ext cx="914400" cy="457200"/>
          </a:xfrm>
          <a:prstGeom prst="rect">
            <a:avLst/>
          </a:prstGeom>
          <a:noFill/>
          <a:ln w="9525">
            <a:noFill/>
            <a:miter lim="800000"/>
            <a:headEnd/>
            <a:tailEnd/>
          </a:ln>
        </p:spPr>
        <p:txBody>
          <a:bodyPr wrap="none">
            <a:spAutoFit/>
          </a:bodyPr>
          <a:lstStyle/>
          <a:p>
            <a:pPr algn="ctr"/>
            <a:r>
              <a:rPr lang="en-US" altLang="zh-CN" sz="2400">
                <a:solidFill>
                  <a:schemeClr val="folHlink"/>
                </a:solidFill>
                <a:latin typeface="Courier New" pitchFamily="49" charset="0"/>
              </a:rPr>
              <a:t>send</a:t>
            </a:r>
          </a:p>
        </p:txBody>
      </p:sp>
      <p:sp>
        <p:nvSpPr>
          <p:cNvPr id="11" name="Text Box 11"/>
          <p:cNvSpPr txBox="1">
            <a:spLocks noChangeArrowheads="1"/>
          </p:cNvSpPr>
          <p:nvPr/>
        </p:nvSpPr>
        <p:spPr bwMode="auto">
          <a:xfrm>
            <a:off x="5438775" y="5948363"/>
            <a:ext cx="1096963" cy="457200"/>
          </a:xfrm>
          <a:prstGeom prst="rect">
            <a:avLst/>
          </a:prstGeom>
          <a:noFill/>
          <a:ln w="9525">
            <a:noFill/>
            <a:miter lim="800000"/>
            <a:headEnd/>
            <a:tailEnd/>
          </a:ln>
        </p:spPr>
        <p:txBody>
          <a:bodyPr wrap="none">
            <a:spAutoFit/>
          </a:bodyPr>
          <a:lstStyle/>
          <a:p>
            <a:pPr algn="ctr"/>
            <a:r>
              <a:rPr lang="en-US" altLang="zh-CN" sz="2400">
                <a:solidFill>
                  <a:schemeClr val="folHlink"/>
                </a:solidFill>
                <a:latin typeface="Courier New" pitchFamily="49" charset="0"/>
              </a:rPr>
              <a:t>close</a:t>
            </a:r>
          </a:p>
        </p:txBody>
      </p:sp>
      <p:sp>
        <p:nvSpPr>
          <p:cNvPr id="12" name="Line 12"/>
          <p:cNvSpPr>
            <a:spLocks noChangeShapeType="1"/>
          </p:cNvSpPr>
          <p:nvPr/>
        </p:nvSpPr>
        <p:spPr bwMode="auto">
          <a:xfrm>
            <a:off x="6011863" y="2717800"/>
            <a:ext cx="0" cy="360363"/>
          </a:xfrm>
          <a:prstGeom prst="line">
            <a:avLst/>
          </a:prstGeom>
          <a:noFill/>
          <a:ln w="38100">
            <a:solidFill>
              <a:schemeClr val="folHlink"/>
            </a:solidFill>
            <a:round/>
            <a:headEnd/>
            <a:tailEnd type="triangle" w="med" len="lg"/>
          </a:ln>
        </p:spPr>
        <p:txBody>
          <a:bodyPr/>
          <a:lstStyle/>
          <a:p>
            <a:endParaRPr lang="zh-CN" altLang="en-US"/>
          </a:p>
        </p:txBody>
      </p:sp>
      <p:sp>
        <p:nvSpPr>
          <p:cNvPr id="13" name="Line 13"/>
          <p:cNvSpPr>
            <a:spLocks noChangeShapeType="1"/>
          </p:cNvSpPr>
          <p:nvPr/>
        </p:nvSpPr>
        <p:spPr bwMode="auto">
          <a:xfrm>
            <a:off x="6011863" y="3294063"/>
            <a:ext cx="0" cy="360362"/>
          </a:xfrm>
          <a:prstGeom prst="line">
            <a:avLst/>
          </a:prstGeom>
          <a:noFill/>
          <a:ln w="38100">
            <a:solidFill>
              <a:schemeClr val="folHlink"/>
            </a:solidFill>
            <a:round/>
            <a:headEnd/>
            <a:tailEnd type="triangle" w="med" len="lg"/>
          </a:ln>
        </p:spPr>
        <p:txBody>
          <a:bodyPr/>
          <a:lstStyle/>
          <a:p>
            <a:endParaRPr lang="zh-CN" altLang="en-US"/>
          </a:p>
        </p:txBody>
      </p:sp>
      <p:sp>
        <p:nvSpPr>
          <p:cNvPr id="14" name="Line 14"/>
          <p:cNvSpPr>
            <a:spLocks noChangeShapeType="1"/>
          </p:cNvSpPr>
          <p:nvPr/>
        </p:nvSpPr>
        <p:spPr bwMode="auto">
          <a:xfrm>
            <a:off x="6011863" y="3870325"/>
            <a:ext cx="0" cy="360363"/>
          </a:xfrm>
          <a:prstGeom prst="line">
            <a:avLst/>
          </a:prstGeom>
          <a:noFill/>
          <a:ln w="38100">
            <a:solidFill>
              <a:schemeClr val="folHlink"/>
            </a:solidFill>
            <a:round/>
            <a:headEnd/>
            <a:tailEnd type="triangle" w="med" len="lg"/>
          </a:ln>
        </p:spPr>
        <p:txBody>
          <a:bodyPr/>
          <a:lstStyle/>
          <a:p>
            <a:endParaRPr lang="zh-CN" altLang="en-US"/>
          </a:p>
        </p:txBody>
      </p:sp>
      <p:sp>
        <p:nvSpPr>
          <p:cNvPr id="15" name="Line 15"/>
          <p:cNvSpPr>
            <a:spLocks noChangeShapeType="1"/>
          </p:cNvSpPr>
          <p:nvPr/>
        </p:nvSpPr>
        <p:spPr bwMode="auto">
          <a:xfrm>
            <a:off x="6011863" y="4518025"/>
            <a:ext cx="0" cy="360363"/>
          </a:xfrm>
          <a:prstGeom prst="line">
            <a:avLst/>
          </a:prstGeom>
          <a:noFill/>
          <a:ln w="38100">
            <a:solidFill>
              <a:schemeClr val="folHlink"/>
            </a:solidFill>
            <a:round/>
            <a:headEnd/>
            <a:tailEnd type="triangle" w="med" len="lg"/>
          </a:ln>
        </p:spPr>
        <p:txBody>
          <a:bodyPr/>
          <a:lstStyle/>
          <a:p>
            <a:endParaRPr lang="zh-CN" altLang="en-US"/>
          </a:p>
        </p:txBody>
      </p:sp>
      <p:sp>
        <p:nvSpPr>
          <p:cNvPr id="16" name="Line 16"/>
          <p:cNvSpPr>
            <a:spLocks noChangeShapeType="1"/>
          </p:cNvSpPr>
          <p:nvPr/>
        </p:nvSpPr>
        <p:spPr bwMode="auto">
          <a:xfrm>
            <a:off x="6011863" y="5165725"/>
            <a:ext cx="0" cy="360363"/>
          </a:xfrm>
          <a:prstGeom prst="line">
            <a:avLst/>
          </a:prstGeom>
          <a:noFill/>
          <a:ln w="38100">
            <a:solidFill>
              <a:schemeClr val="folHlink"/>
            </a:solidFill>
            <a:round/>
            <a:headEnd/>
            <a:tailEnd type="triangle" w="med" len="lg"/>
          </a:ln>
        </p:spPr>
        <p:txBody>
          <a:bodyPr/>
          <a:lstStyle/>
          <a:p>
            <a:endParaRPr lang="zh-CN" altLang="en-US"/>
          </a:p>
        </p:txBody>
      </p:sp>
      <p:sp>
        <p:nvSpPr>
          <p:cNvPr id="17" name="Line 17"/>
          <p:cNvSpPr>
            <a:spLocks noChangeShapeType="1"/>
          </p:cNvSpPr>
          <p:nvPr/>
        </p:nvSpPr>
        <p:spPr bwMode="auto">
          <a:xfrm>
            <a:off x="6011863" y="5741988"/>
            <a:ext cx="0" cy="360362"/>
          </a:xfrm>
          <a:prstGeom prst="line">
            <a:avLst/>
          </a:prstGeom>
          <a:noFill/>
          <a:ln w="38100">
            <a:solidFill>
              <a:schemeClr val="folHlink"/>
            </a:solidFill>
            <a:round/>
            <a:headEnd/>
            <a:tailEnd type="triangle" w="med" len="lg"/>
          </a:ln>
        </p:spPr>
        <p:txBody>
          <a:bodyPr/>
          <a:lstStyle/>
          <a:p>
            <a:endParaRPr lang="zh-CN" altLang="en-US"/>
          </a:p>
        </p:txBody>
      </p:sp>
      <p:sp>
        <p:nvSpPr>
          <p:cNvPr id="18" name="Text Box 18"/>
          <p:cNvSpPr txBox="1">
            <a:spLocks noChangeArrowheads="1"/>
          </p:cNvSpPr>
          <p:nvPr/>
        </p:nvSpPr>
        <p:spPr bwMode="auto">
          <a:xfrm>
            <a:off x="1835150" y="1892300"/>
            <a:ext cx="1098550" cy="457200"/>
          </a:xfrm>
          <a:prstGeom prst="rect">
            <a:avLst/>
          </a:prstGeom>
          <a:noFill/>
          <a:ln w="9525">
            <a:noFill/>
            <a:miter lim="800000"/>
            <a:headEnd/>
            <a:tailEnd/>
          </a:ln>
        </p:spPr>
        <p:txBody>
          <a:bodyPr wrap="none">
            <a:spAutoFit/>
          </a:bodyPr>
          <a:lstStyle/>
          <a:p>
            <a:r>
              <a:rPr lang="zh-CN" altLang="en-US" sz="2400" dirty="0">
                <a:solidFill>
                  <a:schemeClr val="folHlink"/>
                </a:solidFill>
                <a:latin typeface="Arial" charset="0"/>
                <a:ea typeface="黑体" pitchFamily="2" charset="-122"/>
              </a:rPr>
              <a:t>客户端</a:t>
            </a:r>
          </a:p>
        </p:txBody>
      </p:sp>
      <p:sp>
        <p:nvSpPr>
          <p:cNvPr id="19" name="Text Box 19"/>
          <p:cNvSpPr txBox="1">
            <a:spLocks noChangeArrowheads="1"/>
          </p:cNvSpPr>
          <p:nvPr/>
        </p:nvSpPr>
        <p:spPr bwMode="auto">
          <a:xfrm>
            <a:off x="1704975" y="3543300"/>
            <a:ext cx="1279525" cy="457200"/>
          </a:xfrm>
          <a:prstGeom prst="rect">
            <a:avLst/>
          </a:prstGeom>
          <a:noFill/>
          <a:ln w="9525">
            <a:noFill/>
            <a:miter lim="800000"/>
            <a:headEnd/>
            <a:tailEnd/>
          </a:ln>
        </p:spPr>
        <p:txBody>
          <a:bodyPr wrap="none">
            <a:spAutoFit/>
          </a:bodyPr>
          <a:lstStyle/>
          <a:p>
            <a:pPr algn="ctr"/>
            <a:r>
              <a:rPr lang="en-US" altLang="zh-CN" sz="2400" dirty="0">
                <a:solidFill>
                  <a:schemeClr val="folHlink"/>
                </a:solidFill>
                <a:latin typeface="Courier New" pitchFamily="49" charset="0"/>
              </a:rPr>
              <a:t>socket</a:t>
            </a:r>
          </a:p>
        </p:txBody>
      </p:sp>
      <p:sp>
        <p:nvSpPr>
          <p:cNvPr id="20" name="Text Box 20"/>
          <p:cNvSpPr txBox="1">
            <a:spLocks noChangeArrowheads="1"/>
          </p:cNvSpPr>
          <p:nvPr/>
        </p:nvSpPr>
        <p:spPr bwMode="auto">
          <a:xfrm>
            <a:off x="1887538" y="5345113"/>
            <a:ext cx="914400" cy="457200"/>
          </a:xfrm>
          <a:prstGeom prst="rect">
            <a:avLst/>
          </a:prstGeom>
          <a:noFill/>
          <a:ln w="9525">
            <a:noFill/>
            <a:miter lim="800000"/>
            <a:headEnd/>
            <a:tailEnd/>
          </a:ln>
        </p:spPr>
        <p:txBody>
          <a:bodyPr wrap="none">
            <a:spAutoFit/>
          </a:bodyPr>
          <a:lstStyle/>
          <a:p>
            <a:pPr algn="ctr"/>
            <a:r>
              <a:rPr lang="en-US" altLang="zh-CN" sz="2400">
                <a:solidFill>
                  <a:schemeClr val="folHlink"/>
                </a:solidFill>
                <a:latin typeface="Courier New" pitchFamily="49" charset="0"/>
              </a:rPr>
              <a:t>recv</a:t>
            </a:r>
          </a:p>
        </p:txBody>
      </p:sp>
      <p:sp>
        <p:nvSpPr>
          <p:cNvPr id="21" name="Text Box 21"/>
          <p:cNvSpPr txBox="1">
            <a:spLocks noChangeArrowheads="1"/>
          </p:cNvSpPr>
          <p:nvPr/>
        </p:nvSpPr>
        <p:spPr bwMode="auto">
          <a:xfrm>
            <a:off x="1887538" y="4741863"/>
            <a:ext cx="914400" cy="457200"/>
          </a:xfrm>
          <a:prstGeom prst="rect">
            <a:avLst/>
          </a:prstGeom>
          <a:noFill/>
          <a:ln w="9525">
            <a:noFill/>
            <a:miter lim="800000"/>
            <a:headEnd/>
            <a:tailEnd/>
          </a:ln>
        </p:spPr>
        <p:txBody>
          <a:bodyPr wrap="none">
            <a:spAutoFit/>
          </a:bodyPr>
          <a:lstStyle/>
          <a:p>
            <a:pPr algn="ctr"/>
            <a:r>
              <a:rPr lang="en-US" altLang="zh-CN" sz="2400">
                <a:solidFill>
                  <a:schemeClr val="folHlink"/>
                </a:solidFill>
                <a:latin typeface="Courier New" pitchFamily="49" charset="0"/>
              </a:rPr>
              <a:t>send</a:t>
            </a:r>
          </a:p>
        </p:txBody>
      </p:sp>
      <p:sp>
        <p:nvSpPr>
          <p:cNvPr id="22" name="Text Box 22"/>
          <p:cNvSpPr txBox="1">
            <a:spLocks noChangeArrowheads="1"/>
          </p:cNvSpPr>
          <p:nvPr/>
        </p:nvSpPr>
        <p:spPr bwMode="auto">
          <a:xfrm>
            <a:off x="1797050" y="5948363"/>
            <a:ext cx="1096963" cy="457200"/>
          </a:xfrm>
          <a:prstGeom prst="rect">
            <a:avLst/>
          </a:prstGeom>
          <a:noFill/>
          <a:ln w="9525">
            <a:noFill/>
            <a:miter lim="800000"/>
            <a:headEnd/>
            <a:tailEnd/>
          </a:ln>
        </p:spPr>
        <p:txBody>
          <a:bodyPr wrap="none">
            <a:spAutoFit/>
          </a:bodyPr>
          <a:lstStyle/>
          <a:p>
            <a:pPr algn="ctr"/>
            <a:r>
              <a:rPr lang="en-US" altLang="zh-CN" sz="2400">
                <a:solidFill>
                  <a:schemeClr val="folHlink"/>
                </a:solidFill>
                <a:latin typeface="Courier New" pitchFamily="49" charset="0"/>
              </a:rPr>
              <a:t>close</a:t>
            </a:r>
          </a:p>
        </p:txBody>
      </p:sp>
      <p:sp>
        <p:nvSpPr>
          <p:cNvPr id="23" name="Text Box 23"/>
          <p:cNvSpPr txBox="1">
            <a:spLocks noChangeArrowheads="1"/>
          </p:cNvSpPr>
          <p:nvPr/>
        </p:nvSpPr>
        <p:spPr bwMode="auto">
          <a:xfrm>
            <a:off x="1614488" y="4144963"/>
            <a:ext cx="1462087" cy="457200"/>
          </a:xfrm>
          <a:prstGeom prst="rect">
            <a:avLst/>
          </a:prstGeom>
          <a:noFill/>
          <a:ln w="9525">
            <a:noFill/>
            <a:miter lim="800000"/>
            <a:headEnd/>
            <a:tailEnd/>
          </a:ln>
        </p:spPr>
        <p:txBody>
          <a:bodyPr wrap="none">
            <a:spAutoFit/>
          </a:bodyPr>
          <a:lstStyle/>
          <a:p>
            <a:pPr algn="ctr"/>
            <a:r>
              <a:rPr lang="en-US" altLang="zh-CN" sz="2400">
                <a:solidFill>
                  <a:schemeClr val="folHlink"/>
                </a:solidFill>
                <a:latin typeface="Courier New" pitchFamily="49" charset="0"/>
              </a:rPr>
              <a:t>connect</a:t>
            </a:r>
          </a:p>
        </p:txBody>
      </p:sp>
      <p:sp>
        <p:nvSpPr>
          <p:cNvPr id="24" name="Line 24"/>
          <p:cNvSpPr>
            <a:spLocks noChangeShapeType="1"/>
          </p:cNvSpPr>
          <p:nvPr/>
        </p:nvSpPr>
        <p:spPr bwMode="auto">
          <a:xfrm>
            <a:off x="2344738" y="3924300"/>
            <a:ext cx="0" cy="360363"/>
          </a:xfrm>
          <a:prstGeom prst="line">
            <a:avLst/>
          </a:prstGeom>
          <a:noFill/>
          <a:ln w="38100">
            <a:solidFill>
              <a:schemeClr val="folHlink"/>
            </a:solidFill>
            <a:round/>
            <a:headEnd/>
            <a:tailEnd type="triangle" w="med" len="lg"/>
          </a:ln>
        </p:spPr>
        <p:txBody>
          <a:bodyPr/>
          <a:lstStyle/>
          <a:p>
            <a:endParaRPr lang="zh-CN" altLang="en-US"/>
          </a:p>
        </p:txBody>
      </p:sp>
      <p:sp>
        <p:nvSpPr>
          <p:cNvPr id="25" name="Line 25"/>
          <p:cNvSpPr>
            <a:spLocks noChangeShapeType="1"/>
          </p:cNvSpPr>
          <p:nvPr/>
        </p:nvSpPr>
        <p:spPr bwMode="auto">
          <a:xfrm>
            <a:off x="2344738" y="4500563"/>
            <a:ext cx="0" cy="360362"/>
          </a:xfrm>
          <a:prstGeom prst="line">
            <a:avLst/>
          </a:prstGeom>
          <a:noFill/>
          <a:ln w="38100">
            <a:solidFill>
              <a:schemeClr val="folHlink"/>
            </a:solidFill>
            <a:round/>
            <a:headEnd/>
            <a:tailEnd type="triangle" w="med" len="lg"/>
          </a:ln>
        </p:spPr>
        <p:txBody>
          <a:bodyPr/>
          <a:lstStyle/>
          <a:p>
            <a:endParaRPr lang="zh-CN" altLang="en-US"/>
          </a:p>
        </p:txBody>
      </p:sp>
      <p:sp>
        <p:nvSpPr>
          <p:cNvPr id="26" name="Line 26"/>
          <p:cNvSpPr>
            <a:spLocks noChangeShapeType="1"/>
          </p:cNvSpPr>
          <p:nvPr/>
        </p:nvSpPr>
        <p:spPr bwMode="auto">
          <a:xfrm>
            <a:off x="2344738" y="5076825"/>
            <a:ext cx="0" cy="360363"/>
          </a:xfrm>
          <a:prstGeom prst="line">
            <a:avLst/>
          </a:prstGeom>
          <a:noFill/>
          <a:ln w="38100">
            <a:solidFill>
              <a:schemeClr val="folHlink"/>
            </a:solidFill>
            <a:round/>
            <a:headEnd/>
            <a:tailEnd type="triangle" w="med" len="lg"/>
          </a:ln>
        </p:spPr>
        <p:txBody>
          <a:bodyPr/>
          <a:lstStyle/>
          <a:p>
            <a:endParaRPr lang="zh-CN" altLang="en-US"/>
          </a:p>
        </p:txBody>
      </p:sp>
      <p:sp>
        <p:nvSpPr>
          <p:cNvPr id="27" name="Line 27"/>
          <p:cNvSpPr>
            <a:spLocks noChangeShapeType="1"/>
          </p:cNvSpPr>
          <p:nvPr/>
        </p:nvSpPr>
        <p:spPr bwMode="auto">
          <a:xfrm>
            <a:off x="2344738" y="5724525"/>
            <a:ext cx="0" cy="360363"/>
          </a:xfrm>
          <a:prstGeom prst="line">
            <a:avLst/>
          </a:prstGeom>
          <a:noFill/>
          <a:ln w="38100">
            <a:solidFill>
              <a:schemeClr val="folHlink"/>
            </a:solidFill>
            <a:round/>
            <a:headEnd/>
            <a:tailEnd type="triangle" w="med" len="lg"/>
          </a:ln>
        </p:spPr>
        <p:txBody>
          <a:bodyPr/>
          <a:lstStyle/>
          <a:p>
            <a:endParaRPr lang="zh-CN" altLang="en-US"/>
          </a:p>
        </p:txBody>
      </p:sp>
      <p:sp>
        <p:nvSpPr>
          <p:cNvPr id="28" name="Freeform 28"/>
          <p:cNvSpPr>
            <a:spLocks/>
          </p:cNvSpPr>
          <p:nvPr/>
        </p:nvSpPr>
        <p:spPr bwMode="auto">
          <a:xfrm flipH="1">
            <a:off x="1042988" y="5016500"/>
            <a:ext cx="857250" cy="595313"/>
          </a:xfrm>
          <a:custGeom>
            <a:avLst/>
            <a:gdLst>
              <a:gd name="T0" fmla="*/ 0 w 540"/>
              <a:gd name="T1" fmla="*/ 2147483647 h 391"/>
              <a:gd name="T2" fmla="*/ 2147483647 w 540"/>
              <a:gd name="T3" fmla="*/ 2147483647 h 391"/>
              <a:gd name="T4" fmla="*/ 2147483647 w 540"/>
              <a:gd name="T5" fmla="*/ 2147483647 h 391"/>
              <a:gd name="T6" fmla="*/ 2147483647 w 540"/>
              <a:gd name="T7" fmla="*/ 2147483647 h 391"/>
              <a:gd name="T8" fmla="*/ 2147483647 w 540"/>
              <a:gd name="T9" fmla="*/ 2147483647 h 391"/>
              <a:gd name="T10" fmla="*/ 2147483647 w 540"/>
              <a:gd name="T11" fmla="*/ 2147483647 h 391"/>
              <a:gd name="T12" fmla="*/ 2147483647 w 540"/>
              <a:gd name="T13" fmla="*/ 2147483647 h 391"/>
              <a:gd name="T14" fmla="*/ 2147483647 w 540"/>
              <a:gd name="T15" fmla="*/ 2147483647 h 391"/>
              <a:gd name="T16" fmla="*/ 0 w 540"/>
              <a:gd name="T17" fmla="*/ 2147483647 h 3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0"/>
              <a:gd name="T28" fmla="*/ 0 h 391"/>
              <a:gd name="T29" fmla="*/ 540 w 540"/>
              <a:gd name="T30" fmla="*/ 391 h 39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0" h="391">
                <a:moveTo>
                  <a:pt x="0" y="384"/>
                </a:moveTo>
                <a:cubicBezTo>
                  <a:pt x="52" y="385"/>
                  <a:pt x="240" y="389"/>
                  <a:pt x="311" y="389"/>
                </a:cubicBezTo>
                <a:cubicBezTo>
                  <a:pt x="382" y="389"/>
                  <a:pt x="397" y="391"/>
                  <a:pt x="427" y="385"/>
                </a:cubicBezTo>
                <a:cubicBezTo>
                  <a:pt x="457" y="379"/>
                  <a:pt x="477" y="372"/>
                  <a:pt x="494" y="355"/>
                </a:cubicBezTo>
                <a:cubicBezTo>
                  <a:pt x="511" y="338"/>
                  <a:pt x="523" y="324"/>
                  <a:pt x="529" y="284"/>
                </a:cubicBezTo>
                <a:cubicBezTo>
                  <a:pt x="535" y="244"/>
                  <a:pt x="540" y="155"/>
                  <a:pt x="533" y="113"/>
                </a:cubicBezTo>
                <a:cubicBezTo>
                  <a:pt x="526" y="71"/>
                  <a:pt x="515" y="52"/>
                  <a:pt x="488" y="34"/>
                </a:cubicBezTo>
                <a:cubicBezTo>
                  <a:pt x="461" y="16"/>
                  <a:pt x="451" y="10"/>
                  <a:pt x="370" y="5"/>
                </a:cubicBezTo>
                <a:cubicBezTo>
                  <a:pt x="289" y="0"/>
                  <a:pt x="77" y="6"/>
                  <a:pt x="0" y="6"/>
                </a:cubicBezTo>
              </a:path>
            </a:pathLst>
          </a:custGeom>
          <a:noFill/>
          <a:ln w="38100">
            <a:solidFill>
              <a:schemeClr val="folHlink"/>
            </a:solidFill>
            <a:round/>
            <a:headEnd type="none" w="med" len="lg"/>
            <a:tailEnd type="triangle" w="med" len="lg"/>
          </a:ln>
        </p:spPr>
        <p:txBody>
          <a:bodyPr/>
          <a:lstStyle/>
          <a:p>
            <a:endParaRPr lang="zh-CN" altLang="en-US"/>
          </a:p>
        </p:txBody>
      </p:sp>
      <p:sp>
        <p:nvSpPr>
          <p:cNvPr id="29" name="Freeform 29"/>
          <p:cNvSpPr>
            <a:spLocks/>
          </p:cNvSpPr>
          <p:nvPr/>
        </p:nvSpPr>
        <p:spPr bwMode="auto">
          <a:xfrm>
            <a:off x="6659563" y="5005388"/>
            <a:ext cx="493712" cy="620712"/>
          </a:xfrm>
          <a:custGeom>
            <a:avLst/>
            <a:gdLst>
              <a:gd name="T0" fmla="*/ 0 w 311"/>
              <a:gd name="T1" fmla="*/ 2147483647 h 391"/>
              <a:gd name="T2" fmla="*/ 2147483647 w 311"/>
              <a:gd name="T3" fmla="*/ 2147483647 h 391"/>
              <a:gd name="T4" fmla="*/ 2147483647 w 311"/>
              <a:gd name="T5" fmla="*/ 2147483647 h 391"/>
              <a:gd name="T6" fmla="*/ 2147483647 w 311"/>
              <a:gd name="T7" fmla="*/ 2147483647 h 391"/>
              <a:gd name="T8" fmla="*/ 2147483647 w 311"/>
              <a:gd name="T9" fmla="*/ 2147483647 h 391"/>
              <a:gd name="T10" fmla="*/ 2147483647 w 311"/>
              <a:gd name="T11" fmla="*/ 2147483647 h 391"/>
              <a:gd name="T12" fmla="*/ 2147483647 w 311"/>
              <a:gd name="T13" fmla="*/ 2147483647 h 391"/>
              <a:gd name="T14" fmla="*/ 2147483647 w 311"/>
              <a:gd name="T15" fmla="*/ 2147483647 h 391"/>
              <a:gd name="T16" fmla="*/ 0 w 311"/>
              <a:gd name="T17" fmla="*/ 2147483647 h 3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1"/>
              <a:gd name="T28" fmla="*/ 0 h 391"/>
              <a:gd name="T29" fmla="*/ 311 w 311"/>
              <a:gd name="T30" fmla="*/ 391 h 39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1" h="391">
                <a:moveTo>
                  <a:pt x="0" y="387"/>
                </a:moveTo>
                <a:cubicBezTo>
                  <a:pt x="30" y="387"/>
                  <a:pt x="139" y="391"/>
                  <a:pt x="182" y="389"/>
                </a:cubicBezTo>
                <a:cubicBezTo>
                  <a:pt x="225" y="387"/>
                  <a:pt x="238" y="382"/>
                  <a:pt x="256" y="373"/>
                </a:cubicBezTo>
                <a:cubicBezTo>
                  <a:pt x="274" y="364"/>
                  <a:pt x="284" y="354"/>
                  <a:pt x="293" y="337"/>
                </a:cubicBezTo>
                <a:cubicBezTo>
                  <a:pt x="302" y="320"/>
                  <a:pt x="306" y="304"/>
                  <a:pt x="308" y="269"/>
                </a:cubicBezTo>
                <a:cubicBezTo>
                  <a:pt x="310" y="234"/>
                  <a:pt x="311" y="160"/>
                  <a:pt x="308" y="124"/>
                </a:cubicBezTo>
                <a:cubicBezTo>
                  <a:pt x="305" y="88"/>
                  <a:pt x="305" y="70"/>
                  <a:pt x="289" y="50"/>
                </a:cubicBezTo>
                <a:cubicBezTo>
                  <a:pt x="273" y="30"/>
                  <a:pt x="259" y="14"/>
                  <a:pt x="211" y="7"/>
                </a:cubicBezTo>
                <a:cubicBezTo>
                  <a:pt x="163" y="0"/>
                  <a:pt x="44" y="9"/>
                  <a:pt x="0" y="9"/>
                </a:cubicBezTo>
              </a:path>
            </a:pathLst>
          </a:custGeom>
          <a:noFill/>
          <a:ln w="38100">
            <a:solidFill>
              <a:schemeClr val="folHlink"/>
            </a:solidFill>
            <a:round/>
            <a:headEnd type="none" w="med" len="lg"/>
            <a:tailEnd type="triangle" w="med" len="lg"/>
          </a:ln>
        </p:spPr>
        <p:txBody>
          <a:bodyPr/>
          <a:lstStyle/>
          <a:p>
            <a:endParaRPr lang="zh-CN" altLang="en-US"/>
          </a:p>
        </p:txBody>
      </p:sp>
      <p:sp>
        <p:nvSpPr>
          <p:cNvPr id="30" name="Freeform 30"/>
          <p:cNvSpPr>
            <a:spLocks/>
          </p:cNvSpPr>
          <p:nvPr/>
        </p:nvSpPr>
        <p:spPr bwMode="auto">
          <a:xfrm>
            <a:off x="6667500" y="4357688"/>
            <a:ext cx="854075" cy="1857375"/>
          </a:xfrm>
          <a:custGeom>
            <a:avLst/>
            <a:gdLst>
              <a:gd name="T0" fmla="*/ 0 w 538"/>
              <a:gd name="T1" fmla="*/ 2147483647 h 1175"/>
              <a:gd name="T2" fmla="*/ 2147483647 w 538"/>
              <a:gd name="T3" fmla="*/ 2147483647 h 1175"/>
              <a:gd name="T4" fmla="*/ 2147483647 w 538"/>
              <a:gd name="T5" fmla="*/ 2147483647 h 1175"/>
              <a:gd name="T6" fmla="*/ 2147483647 w 538"/>
              <a:gd name="T7" fmla="*/ 2147483647 h 1175"/>
              <a:gd name="T8" fmla="*/ 2147483647 w 538"/>
              <a:gd name="T9" fmla="*/ 2147483647 h 1175"/>
              <a:gd name="T10" fmla="*/ 2147483647 w 538"/>
              <a:gd name="T11" fmla="*/ 2147483647 h 1175"/>
              <a:gd name="T12" fmla="*/ 2147483647 w 538"/>
              <a:gd name="T13" fmla="*/ 2147483647 h 1175"/>
              <a:gd name="T14" fmla="*/ 2147483647 w 538"/>
              <a:gd name="T15" fmla="*/ 2147483647 h 1175"/>
              <a:gd name="T16" fmla="*/ 0 w 538"/>
              <a:gd name="T17" fmla="*/ 2147483647 h 1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38"/>
              <a:gd name="T28" fmla="*/ 0 h 1175"/>
              <a:gd name="T29" fmla="*/ 538 w 538"/>
              <a:gd name="T30" fmla="*/ 1175 h 11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38" h="1175">
                <a:moveTo>
                  <a:pt x="0" y="1171"/>
                </a:moveTo>
                <a:cubicBezTo>
                  <a:pt x="51" y="1171"/>
                  <a:pt x="237" y="1175"/>
                  <a:pt x="306" y="1168"/>
                </a:cubicBezTo>
                <a:cubicBezTo>
                  <a:pt x="375" y="1161"/>
                  <a:pt x="386" y="1151"/>
                  <a:pt x="417" y="1129"/>
                </a:cubicBezTo>
                <a:cubicBezTo>
                  <a:pt x="448" y="1107"/>
                  <a:pt x="472" y="1080"/>
                  <a:pt x="489" y="1036"/>
                </a:cubicBezTo>
                <a:cubicBezTo>
                  <a:pt x="506" y="992"/>
                  <a:pt x="515" y="980"/>
                  <a:pt x="522" y="865"/>
                </a:cubicBezTo>
                <a:cubicBezTo>
                  <a:pt x="529" y="750"/>
                  <a:pt x="538" y="472"/>
                  <a:pt x="534" y="348"/>
                </a:cubicBezTo>
                <a:cubicBezTo>
                  <a:pt x="530" y="224"/>
                  <a:pt x="529" y="176"/>
                  <a:pt x="501" y="121"/>
                </a:cubicBezTo>
                <a:cubicBezTo>
                  <a:pt x="473" y="66"/>
                  <a:pt x="448" y="38"/>
                  <a:pt x="365" y="19"/>
                </a:cubicBezTo>
                <a:cubicBezTo>
                  <a:pt x="282" y="0"/>
                  <a:pt x="76" y="11"/>
                  <a:pt x="0" y="9"/>
                </a:cubicBezTo>
              </a:path>
            </a:pathLst>
          </a:custGeom>
          <a:noFill/>
          <a:ln w="38100">
            <a:solidFill>
              <a:schemeClr val="folHlink"/>
            </a:solidFill>
            <a:round/>
            <a:headEnd type="none" w="med" len="lg"/>
            <a:tailEnd type="triangle" w="med" len="lg"/>
          </a:ln>
        </p:spPr>
        <p:txBody>
          <a:bodyPr/>
          <a:lstStyle/>
          <a:p>
            <a:endParaRPr lang="zh-CN" altLang="en-US"/>
          </a:p>
        </p:txBody>
      </p:sp>
      <p:sp>
        <p:nvSpPr>
          <p:cNvPr id="31" name="Line 31"/>
          <p:cNvSpPr>
            <a:spLocks noChangeShapeType="1"/>
          </p:cNvSpPr>
          <p:nvPr/>
        </p:nvSpPr>
        <p:spPr bwMode="auto">
          <a:xfrm>
            <a:off x="2670175" y="5100638"/>
            <a:ext cx="3240088" cy="142875"/>
          </a:xfrm>
          <a:prstGeom prst="line">
            <a:avLst/>
          </a:prstGeom>
          <a:noFill/>
          <a:ln w="38100">
            <a:solidFill>
              <a:schemeClr val="folHlink"/>
            </a:solidFill>
            <a:prstDash val="dash"/>
            <a:round/>
            <a:headEnd/>
            <a:tailEnd type="triangle" w="med" len="lg"/>
          </a:ln>
        </p:spPr>
        <p:txBody>
          <a:bodyPr/>
          <a:lstStyle/>
          <a:p>
            <a:endParaRPr lang="zh-CN" altLang="en-US"/>
          </a:p>
        </p:txBody>
      </p:sp>
      <p:sp>
        <p:nvSpPr>
          <p:cNvPr id="32" name="Line 32"/>
          <p:cNvSpPr>
            <a:spLocks noChangeShapeType="1"/>
          </p:cNvSpPr>
          <p:nvPr/>
        </p:nvSpPr>
        <p:spPr bwMode="auto">
          <a:xfrm flipH="1">
            <a:off x="2514600" y="5707063"/>
            <a:ext cx="3240088" cy="142875"/>
          </a:xfrm>
          <a:prstGeom prst="line">
            <a:avLst/>
          </a:prstGeom>
          <a:noFill/>
          <a:ln w="38100">
            <a:solidFill>
              <a:schemeClr val="folHlink"/>
            </a:solidFill>
            <a:prstDash val="dash"/>
            <a:round/>
            <a:headEnd/>
            <a:tailEnd type="triangle" w="med" len="lg"/>
          </a:ln>
        </p:spPr>
        <p:txBody>
          <a:bodyPr/>
          <a:lstStyle/>
          <a:p>
            <a:endParaRPr lang="zh-CN" altLang="en-US"/>
          </a:p>
        </p:txBody>
      </p:sp>
      <p:sp>
        <p:nvSpPr>
          <p:cNvPr id="33" name="Line 34"/>
          <p:cNvSpPr>
            <a:spLocks noChangeShapeType="1"/>
          </p:cNvSpPr>
          <p:nvPr/>
        </p:nvSpPr>
        <p:spPr bwMode="auto">
          <a:xfrm rot="186387" flipV="1">
            <a:off x="2868613" y="4494213"/>
            <a:ext cx="2976562" cy="7937"/>
          </a:xfrm>
          <a:prstGeom prst="line">
            <a:avLst/>
          </a:prstGeom>
          <a:noFill/>
          <a:ln w="38100">
            <a:solidFill>
              <a:schemeClr val="folHlink"/>
            </a:solidFill>
            <a:prstDash val="dash"/>
            <a:round/>
            <a:headEnd/>
            <a:tailEnd type="triangle" w="med" len="lg"/>
          </a:ln>
        </p:spPr>
        <p:txBody>
          <a:bodyPr/>
          <a:lstStyle/>
          <a:p>
            <a:endParaRPr lang="zh-CN" altLang="en-US"/>
          </a:p>
        </p:txBody>
      </p:sp>
      <p:sp>
        <p:nvSpPr>
          <p:cNvPr id="34" name="Text Box 35"/>
          <p:cNvSpPr txBox="1">
            <a:spLocks noChangeArrowheads="1"/>
          </p:cNvSpPr>
          <p:nvPr/>
        </p:nvSpPr>
        <p:spPr bwMode="auto">
          <a:xfrm rot="186387">
            <a:off x="3321050" y="3979863"/>
            <a:ext cx="2012950" cy="457200"/>
          </a:xfrm>
          <a:prstGeom prst="rect">
            <a:avLst/>
          </a:prstGeom>
          <a:noFill/>
          <a:ln w="9525">
            <a:noFill/>
            <a:miter lim="800000"/>
            <a:headEnd/>
            <a:tailEnd/>
          </a:ln>
        </p:spPr>
        <p:txBody>
          <a:bodyPr wrap="none">
            <a:spAutoFit/>
          </a:bodyPr>
          <a:lstStyle/>
          <a:p>
            <a:r>
              <a:rPr lang="zh-CN" altLang="en-US" sz="2400" dirty="0">
                <a:solidFill>
                  <a:schemeClr val="folHlink"/>
                </a:solidFill>
                <a:latin typeface="Arial" charset="0"/>
              </a:rPr>
              <a:t>连接建立请求</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3"/>
          <p:cNvSpPr>
            <a:spLocks noGrp="1" noChangeArrowheads="1"/>
          </p:cNvSpPr>
          <p:nvPr>
            <p:ph idx="1"/>
          </p:nvPr>
        </p:nvSpPr>
        <p:spPr>
          <a:xfrm>
            <a:off x="428596" y="1285860"/>
            <a:ext cx="8347075" cy="5084762"/>
          </a:xfrm>
        </p:spPr>
        <p:txBody>
          <a:bodyPr>
            <a:normAutofit lnSpcReduction="10000"/>
          </a:bodyPr>
          <a:lstStyle/>
          <a:p>
            <a:pPr>
              <a:lnSpc>
                <a:spcPct val="90000"/>
              </a:lnSpc>
            </a:pPr>
            <a:r>
              <a:rPr lang="zh-CN" altLang="en-US" sz="2800" dirty="0" smtClean="0"/>
              <a:t>结构体 </a:t>
            </a:r>
            <a:r>
              <a:rPr lang="en-US" altLang="zh-CN" sz="2800" dirty="0" err="1" smtClean="0"/>
              <a:t>sockaddr_in</a:t>
            </a:r>
            <a:r>
              <a:rPr lang="en-US" altLang="zh-CN" sz="2800" dirty="0" smtClean="0"/>
              <a:t> </a:t>
            </a:r>
            <a:r>
              <a:rPr lang="zh-CN" altLang="en-US" sz="2800" dirty="0" smtClean="0"/>
              <a:t>介绍</a:t>
            </a:r>
          </a:p>
          <a:p>
            <a:pPr>
              <a:lnSpc>
                <a:spcPct val="90000"/>
              </a:lnSpc>
              <a:buFont typeface="Wingdings" pitchFamily="2" charset="2"/>
              <a:buNone/>
            </a:pPr>
            <a:r>
              <a:rPr lang="zh-CN" altLang="en-US" sz="2800" dirty="0" smtClean="0"/>
              <a:t>  该结构体里包含了 </a:t>
            </a:r>
            <a:r>
              <a:rPr lang="en-US" altLang="zh-CN" sz="2800" dirty="0" smtClean="0"/>
              <a:t>bind</a:t>
            </a:r>
            <a:r>
              <a:rPr lang="zh-CN" altLang="en-US" sz="2800" dirty="0" smtClean="0"/>
              <a:t>，</a:t>
            </a:r>
            <a:r>
              <a:rPr lang="en-US" altLang="zh-CN" sz="2800" dirty="0" smtClean="0"/>
              <a:t>connect</a:t>
            </a:r>
            <a:r>
              <a:rPr lang="zh-CN" altLang="en-US" sz="2800" dirty="0" smtClean="0"/>
              <a:t>，</a:t>
            </a:r>
            <a:r>
              <a:rPr lang="en-US" altLang="zh-CN" sz="2800" dirty="0" smtClean="0"/>
              <a:t>listen</a:t>
            </a:r>
            <a:r>
              <a:rPr lang="zh-CN" altLang="en-US" sz="2800" dirty="0" smtClean="0"/>
              <a:t>，</a:t>
            </a:r>
            <a:r>
              <a:rPr lang="en-US" altLang="zh-CN" sz="2800" dirty="0" smtClean="0"/>
              <a:t>send</a:t>
            </a:r>
            <a:r>
              <a:rPr lang="zh-CN" altLang="en-US" sz="2800" dirty="0" smtClean="0"/>
              <a:t>，</a:t>
            </a:r>
            <a:r>
              <a:rPr lang="en-US" altLang="zh-CN" sz="2800" dirty="0" smtClean="0"/>
              <a:t> </a:t>
            </a:r>
            <a:r>
              <a:rPr lang="en-US" altLang="zh-CN" sz="2800" dirty="0" err="1" smtClean="0"/>
              <a:t>recv</a:t>
            </a:r>
            <a:r>
              <a:rPr lang="en-US" altLang="zh-CN" sz="2800" dirty="0" smtClean="0"/>
              <a:t> </a:t>
            </a:r>
            <a:r>
              <a:rPr lang="zh-CN" altLang="en-US" sz="2800" dirty="0" smtClean="0"/>
              <a:t>函数所要使用的参数和地址信息。</a:t>
            </a:r>
          </a:p>
          <a:p>
            <a:pPr>
              <a:lnSpc>
                <a:spcPct val="90000"/>
              </a:lnSpc>
              <a:buFont typeface="Wingdings" pitchFamily="2" charset="2"/>
              <a:buNone/>
            </a:pPr>
            <a:r>
              <a:rPr lang="en-US" altLang="zh-CN" sz="2800" dirty="0" err="1" smtClean="0"/>
              <a:t>sockaddr_in</a:t>
            </a:r>
            <a:r>
              <a:rPr lang="zh-CN" altLang="en-US" sz="2800" dirty="0" smtClean="0"/>
              <a:t>（在</a:t>
            </a:r>
            <a:r>
              <a:rPr lang="en-US" altLang="zh-CN" sz="2800" dirty="0" err="1" smtClean="0"/>
              <a:t>netinet</a:t>
            </a:r>
            <a:r>
              <a:rPr lang="en-US" altLang="zh-CN" sz="2800" dirty="0" smtClean="0"/>
              <a:t>/</a:t>
            </a:r>
            <a:r>
              <a:rPr lang="en-US" altLang="zh-CN" sz="2800" dirty="0" err="1" smtClean="0"/>
              <a:t>in.h</a:t>
            </a:r>
            <a:r>
              <a:rPr lang="zh-CN" altLang="en-US" sz="2800" dirty="0" smtClean="0"/>
              <a:t>中定义）：</a:t>
            </a:r>
            <a:br>
              <a:rPr lang="zh-CN" altLang="en-US" sz="2800" dirty="0" smtClean="0"/>
            </a:br>
            <a:r>
              <a:rPr lang="en-US" altLang="zh-CN" sz="2800" dirty="0" err="1" smtClean="0"/>
              <a:t>struct</a:t>
            </a:r>
            <a:r>
              <a:rPr lang="en-US" altLang="zh-CN" sz="2800" dirty="0" smtClean="0"/>
              <a:t>  </a:t>
            </a:r>
            <a:r>
              <a:rPr lang="en-US" altLang="zh-CN" sz="2800" dirty="0" err="1" smtClean="0"/>
              <a:t>sockaddr_in</a:t>
            </a:r>
            <a:r>
              <a:rPr lang="en-US" altLang="zh-CN" sz="2800" dirty="0" smtClean="0"/>
              <a:t> {</a:t>
            </a:r>
            <a:br>
              <a:rPr lang="en-US" altLang="zh-CN" sz="2800" dirty="0" smtClean="0"/>
            </a:br>
            <a:r>
              <a:rPr lang="en-US" altLang="zh-CN" sz="2800" dirty="0" smtClean="0"/>
              <a:t>short  </a:t>
            </a:r>
            <a:r>
              <a:rPr lang="en-US" altLang="zh-CN" sz="2800" dirty="0" err="1" smtClean="0"/>
              <a:t>int</a:t>
            </a:r>
            <a:r>
              <a:rPr lang="en-US" altLang="zh-CN" sz="2800" dirty="0" smtClean="0"/>
              <a:t>  </a:t>
            </a:r>
            <a:r>
              <a:rPr lang="en-US" altLang="zh-CN" sz="2800" dirty="0" err="1" smtClean="0"/>
              <a:t>sin_family</a:t>
            </a:r>
            <a:r>
              <a:rPr lang="en-US" altLang="zh-CN" sz="2800" dirty="0" smtClean="0"/>
              <a:t>;               /* Address family */</a:t>
            </a:r>
            <a:br>
              <a:rPr lang="en-US" altLang="zh-CN" sz="2800" dirty="0" smtClean="0"/>
            </a:br>
            <a:r>
              <a:rPr lang="en-US" altLang="zh-CN" sz="2800" dirty="0" smtClean="0"/>
              <a:t>unsigned  short  </a:t>
            </a:r>
            <a:r>
              <a:rPr lang="en-US" altLang="zh-CN" sz="2800" dirty="0" err="1" smtClean="0"/>
              <a:t>int</a:t>
            </a:r>
            <a:r>
              <a:rPr lang="en-US" altLang="zh-CN" sz="2800" dirty="0" smtClean="0"/>
              <a:t>  </a:t>
            </a:r>
            <a:r>
              <a:rPr lang="en-US" altLang="zh-CN" sz="2800" dirty="0" err="1" smtClean="0"/>
              <a:t>sin_port</a:t>
            </a:r>
            <a:r>
              <a:rPr lang="en-US" altLang="zh-CN" sz="2800" dirty="0" smtClean="0"/>
              <a:t>;  /* Port number */</a:t>
            </a:r>
            <a:br>
              <a:rPr lang="en-US" altLang="zh-CN" sz="2800" dirty="0" smtClean="0"/>
            </a:br>
            <a:r>
              <a:rPr lang="en-US" altLang="zh-CN" sz="2800" dirty="0" err="1" smtClean="0"/>
              <a:t>struct</a:t>
            </a:r>
            <a:r>
              <a:rPr lang="en-US" altLang="zh-CN" sz="2800" dirty="0" smtClean="0"/>
              <a:t>  </a:t>
            </a:r>
            <a:r>
              <a:rPr lang="en-US" altLang="zh-CN" sz="2800" dirty="0" err="1" smtClean="0"/>
              <a:t>in_addr</a:t>
            </a:r>
            <a:r>
              <a:rPr lang="en-US" altLang="zh-CN" sz="2800" dirty="0" smtClean="0"/>
              <a:t>  </a:t>
            </a:r>
            <a:r>
              <a:rPr lang="en-US" altLang="zh-CN" sz="2800" dirty="0" err="1" smtClean="0"/>
              <a:t>sin_addr</a:t>
            </a:r>
            <a:r>
              <a:rPr lang="en-US" altLang="zh-CN" sz="2800" dirty="0" smtClean="0"/>
              <a:t>;         /* Internet address */</a:t>
            </a:r>
            <a:br>
              <a:rPr lang="en-US" altLang="zh-CN" sz="2800" dirty="0" smtClean="0"/>
            </a:br>
            <a:r>
              <a:rPr lang="en-US" altLang="zh-CN" sz="2800" dirty="0" smtClean="0"/>
              <a:t>unsigned  char  </a:t>
            </a:r>
            <a:r>
              <a:rPr lang="en-US" altLang="zh-CN" sz="2800" dirty="0" err="1" smtClean="0"/>
              <a:t>sin_zero</a:t>
            </a:r>
            <a:r>
              <a:rPr lang="en-US" altLang="zh-CN" sz="2800" dirty="0" smtClean="0"/>
              <a:t>[8];   /* Same size as </a:t>
            </a:r>
            <a:r>
              <a:rPr lang="en-US" altLang="zh-CN" sz="2800" dirty="0" err="1" smtClean="0"/>
              <a:t>struct</a:t>
            </a:r>
            <a:r>
              <a:rPr lang="en-US" altLang="zh-CN" sz="2800" dirty="0" smtClean="0"/>
              <a:t> </a:t>
            </a:r>
            <a:r>
              <a:rPr lang="en-US" altLang="zh-CN" sz="2800" dirty="0" err="1" smtClean="0"/>
              <a:t>sockaddr</a:t>
            </a:r>
            <a:r>
              <a:rPr lang="en-US" altLang="zh-CN" sz="2800" dirty="0" smtClean="0"/>
              <a:t> */</a:t>
            </a:r>
            <a:br>
              <a:rPr lang="en-US" altLang="zh-CN" sz="2800" dirty="0" smtClean="0"/>
            </a:br>
            <a:r>
              <a:rPr lang="en-US" altLang="zh-CN" sz="2800" dirty="0" smtClean="0"/>
              <a:t>}; </a:t>
            </a:r>
            <a:endParaRPr lang="zh-CN" altLang="en-US" sz="2800" dirty="0" smtClean="0"/>
          </a:p>
        </p:txBody>
      </p:sp>
      <p:sp>
        <p:nvSpPr>
          <p:cNvPr id="149506" name="Rectangle 2"/>
          <p:cNvSpPr>
            <a:spLocks noGrp="1" noChangeArrowheads="1"/>
          </p:cNvSpPr>
          <p:nvPr>
            <p:ph type="title"/>
          </p:nvPr>
        </p:nvSpPr>
        <p:spPr/>
        <p:txBody>
          <a:bodyPr/>
          <a:lstStyle/>
          <a:p>
            <a:pPr algn="ctr"/>
            <a:r>
              <a:rPr lang="en-US" altLang="zh-CN" smtClean="0"/>
              <a:t>Winsocket </a:t>
            </a:r>
            <a:r>
              <a:rPr lang="zh-CN" altLang="en-US" smtClean="0"/>
              <a:t>编程举例</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3"/>
          <p:cNvSpPr>
            <a:spLocks noGrp="1" noChangeArrowheads="1"/>
          </p:cNvSpPr>
          <p:nvPr>
            <p:ph idx="1"/>
          </p:nvPr>
        </p:nvSpPr>
        <p:spPr>
          <a:xfrm>
            <a:off x="900113" y="2060575"/>
            <a:ext cx="7915275" cy="4114800"/>
          </a:xfrm>
        </p:spPr>
        <p:txBody>
          <a:bodyPr/>
          <a:lstStyle/>
          <a:p>
            <a:r>
              <a:rPr lang="en-US" altLang="zh-CN" sz="2800" smtClean="0"/>
              <a:t>sin_family</a:t>
            </a:r>
            <a:r>
              <a:rPr lang="zh-CN" altLang="en-US" sz="2800" smtClean="0"/>
              <a:t>指代协议族，在</a:t>
            </a:r>
            <a:r>
              <a:rPr lang="en-US" altLang="zh-CN" sz="2800" smtClean="0"/>
              <a:t>socket</a:t>
            </a:r>
            <a:r>
              <a:rPr lang="zh-CN" altLang="en-US" sz="2800" smtClean="0"/>
              <a:t>编程中只能是</a:t>
            </a:r>
            <a:r>
              <a:rPr lang="en-US" altLang="zh-CN" sz="2800" smtClean="0"/>
              <a:t>AF_INET</a:t>
            </a:r>
            <a:r>
              <a:rPr lang="zh-CN" altLang="en-US" sz="2800" smtClean="0"/>
              <a:t>。</a:t>
            </a:r>
          </a:p>
          <a:p>
            <a:r>
              <a:rPr lang="en-US" altLang="zh-CN" sz="2800" smtClean="0"/>
              <a:t>sin_port</a:t>
            </a:r>
            <a:r>
              <a:rPr lang="zh-CN" altLang="en-US" sz="2800" smtClean="0"/>
              <a:t>存储端口号（使用网络字节顺序）。</a:t>
            </a:r>
          </a:p>
          <a:p>
            <a:r>
              <a:rPr lang="en-US" altLang="zh-CN" sz="2800" smtClean="0"/>
              <a:t>sin_addr</a:t>
            </a:r>
            <a:r>
              <a:rPr lang="zh-CN" altLang="en-US" sz="2800" smtClean="0"/>
              <a:t>存储</a:t>
            </a:r>
            <a:r>
              <a:rPr lang="en-US" altLang="zh-CN" sz="2800" smtClean="0"/>
              <a:t>IP</a:t>
            </a:r>
            <a:r>
              <a:rPr lang="zh-CN" altLang="en-US" sz="2800" smtClean="0"/>
              <a:t>地址，使用</a:t>
            </a:r>
            <a:r>
              <a:rPr lang="en-US" altLang="zh-CN" sz="2800" smtClean="0"/>
              <a:t>in_addr</a:t>
            </a:r>
            <a:r>
              <a:rPr lang="zh-CN" altLang="en-US" sz="2800" smtClean="0"/>
              <a:t>这个数据结构 </a:t>
            </a:r>
          </a:p>
          <a:p>
            <a:r>
              <a:rPr lang="en-US" altLang="zh-CN" sz="2800" smtClean="0"/>
              <a:t>sin_zero</a:t>
            </a:r>
            <a:r>
              <a:rPr lang="zh-CN" altLang="en-US" sz="2800" smtClean="0"/>
              <a:t>是为了让</a:t>
            </a:r>
            <a:r>
              <a:rPr lang="en-US" altLang="zh-CN" sz="2800" smtClean="0"/>
              <a:t>sockaddr</a:t>
            </a:r>
            <a:r>
              <a:rPr lang="zh-CN" altLang="en-US" sz="2800" smtClean="0"/>
              <a:t>与</a:t>
            </a:r>
            <a:r>
              <a:rPr lang="en-US" altLang="zh-CN" sz="2800" smtClean="0"/>
              <a:t>sockaddr_in</a:t>
            </a:r>
            <a:r>
              <a:rPr lang="zh-CN" altLang="en-US" sz="2800" smtClean="0"/>
              <a:t>两个数据结构保持大小相同而保留的空字节</a:t>
            </a:r>
            <a:r>
              <a:rPr lang="zh-CN" altLang="en-US" smtClean="0"/>
              <a:t>。 </a:t>
            </a:r>
          </a:p>
        </p:txBody>
      </p:sp>
      <p:sp>
        <p:nvSpPr>
          <p:cNvPr id="150530" name="Rectangle 2"/>
          <p:cNvSpPr>
            <a:spLocks noGrp="1" noChangeArrowheads="1"/>
          </p:cNvSpPr>
          <p:nvPr>
            <p:ph type="title"/>
          </p:nvPr>
        </p:nvSpPr>
        <p:spPr/>
        <p:txBody>
          <a:bodyPr/>
          <a:lstStyle/>
          <a:p>
            <a:pPr algn="ctr"/>
            <a:r>
              <a:rPr lang="zh-CN" altLang="en-US" smtClean="0"/>
              <a:t>结构体 </a:t>
            </a:r>
            <a:r>
              <a:rPr lang="en-US" altLang="zh-CN" smtClean="0"/>
              <a:t>sockaddr_in </a:t>
            </a:r>
            <a:r>
              <a:rPr lang="zh-CN" altLang="en-US" smtClean="0"/>
              <a:t>介绍</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3"/>
          <p:cNvSpPr>
            <a:spLocks noGrp="1" noChangeArrowheads="1"/>
          </p:cNvSpPr>
          <p:nvPr>
            <p:ph idx="1"/>
          </p:nvPr>
        </p:nvSpPr>
        <p:spPr>
          <a:xfrm>
            <a:off x="755650" y="1857375"/>
            <a:ext cx="7704138" cy="4714875"/>
          </a:xfrm>
        </p:spPr>
        <p:txBody>
          <a:bodyPr/>
          <a:lstStyle/>
          <a:p>
            <a:pPr>
              <a:buFont typeface="Wingdings" pitchFamily="2" charset="2"/>
              <a:buNone/>
            </a:pPr>
            <a:r>
              <a:rPr lang="en-US" altLang="zh-CN" sz="2400" dirty="0" smtClean="0"/>
              <a:t>bind</a:t>
            </a:r>
            <a:r>
              <a:rPr lang="zh-CN" altLang="en-US" sz="2400" dirty="0" smtClean="0"/>
              <a:t>函数指定</a:t>
            </a:r>
            <a:r>
              <a:rPr lang="en-US" altLang="zh-CN" sz="2400" dirty="0" smtClean="0"/>
              <a:t>Socket</a:t>
            </a:r>
            <a:r>
              <a:rPr lang="zh-CN" altLang="en-US" sz="2400" dirty="0" smtClean="0"/>
              <a:t>的本地地址</a:t>
            </a:r>
            <a:r>
              <a:rPr lang="en-US" altLang="zh-CN" sz="2400" dirty="0" smtClean="0"/>
              <a:t>(Address)</a:t>
            </a:r>
          </a:p>
          <a:p>
            <a:pPr>
              <a:buFont typeface="Wingdings" pitchFamily="2" charset="2"/>
              <a:buNone/>
            </a:pPr>
            <a:r>
              <a:rPr lang="en-US" altLang="zh-CN" sz="2400" dirty="0" err="1" smtClean="0"/>
              <a:t>int</a:t>
            </a:r>
            <a:r>
              <a:rPr lang="en-US" altLang="zh-CN" sz="2400" dirty="0" smtClean="0"/>
              <a:t> bind( SOCKET s, const </a:t>
            </a:r>
            <a:r>
              <a:rPr lang="en-US" altLang="zh-CN" sz="2400" dirty="0" err="1" smtClean="0"/>
              <a:t>struct</a:t>
            </a:r>
            <a:r>
              <a:rPr lang="en-US" altLang="zh-CN" sz="2400" dirty="0" smtClean="0"/>
              <a:t> </a:t>
            </a:r>
            <a:r>
              <a:rPr lang="en-US" altLang="zh-CN" sz="2400" dirty="0" err="1" smtClean="0"/>
              <a:t>sockaddr</a:t>
            </a:r>
            <a:r>
              <a:rPr lang="en-US" altLang="zh-CN" sz="2400" dirty="0" smtClean="0"/>
              <a:t> FAR *name</a:t>
            </a:r>
            <a:r>
              <a:rPr lang="zh-CN" altLang="en-US" sz="2400" dirty="0" smtClean="0"/>
              <a:t>， </a:t>
            </a:r>
            <a:r>
              <a:rPr lang="en-US" altLang="zh-CN" sz="2400" dirty="0" err="1" smtClean="0"/>
              <a:t>int</a:t>
            </a:r>
            <a:r>
              <a:rPr lang="en-US" altLang="zh-CN" sz="2400" dirty="0" smtClean="0"/>
              <a:t> </a:t>
            </a:r>
            <a:r>
              <a:rPr lang="en-US" altLang="zh-CN" sz="2400" dirty="0" err="1" smtClean="0"/>
              <a:t>namelen</a:t>
            </a:r>
            <a:r>
              <a:rPr lang="zh-CN" altLang="en-US" sz="2400" dirty="0" smtClean="0"/>
              <a:t>） </a:t>
            </a:r>
          </a:p>
          <a:p>
            <a:pPr>
              <a:buFont typeface="Wingdings" pitchFamily="2" charset="2"/>
              <a:buNone/>
            </a:pPr>
            <a:r>
              <a:rPr lang="zh-CN" altLang="en-US" sz="2400" dirty="0" smtClean="0"/>
              <a:t>三个参数分别表示：</a:t>
            </a:r>
          </a:p>
          <a:p>
            <a:r>
              <a:rPr lang="zh-CN" altLang="en-US" sz="2400" dirty="0" smtClean="0"/>
              <a:t>未绑定套接口描述字</a:t>
            </a:r>
          </a:p>
          <a:p>
            <a:r>
              <a:rPr lang="zh-CN" altLang="en-US" sz="2400" dirty="0" smtClean="0"/>
              <a:t>套接口用本地地址通用地址指针</a:t>
            </a:r>
          </a:p>
          <a:p>
            <a:r>
              <a:rPr lang="zh-CN" altLang="en-US" sz="2400" dirty="0" smtClean="0"/>
              <a:t>套接字地址结构的长度</a:t>
            </a:r>
            <a:endParaRPr lang="en-US" altLang="zh-CN" sz="2400" dirty="0" smtClean="0"/>
          </a:p>
          <a:p>
            <a:pPr>
              <a:buFont typeface="Wingdings" pitchFamily="2" charset="2"/>
              <a:buNone/>
            </a:pPr>
            <a:r>
              <a:rPr lang="zh-CN" altLang="en-US" sz="2400" dirty="0" smtClean="0"/>
              <a:t>若用户不在意本地地址和端口的值，可以设定地址为</a:t>
            </a:r>
            <a:r>
              <a:rPr lang="en-US" altLang="zh-CN" sz="2400" dirty="0" smtClean="0"/>
              <a:t>INADDR_ANY</a:t>
            </a:r>
            <a:r>
              <a:rPr lang="zh-CN" altLang="en-US" sz="2400" dirty="0" smtClean="0"/>
              <a:t>，端口为</a:t>
            </a:r>
            <a:r>
              <a:rPr lang="en-US" altLang="zh-CN" sz="2400" dirty="0" smtClean="0"/>
              <a:t>0</a:t>
            </a:r>
            <a:r>
              <a:rPr lang="zh-CN" altLang="en-US" sz="2400" dirty="0" smtClean="0"/>
              <a:t>，这时，</a:t>
            </a:r>
            <a:r>
              <a:rPr lang="en-US" altLang="zh-CN" sz="2400" dirty="0" smtClean="0"/>
              <a:t>Windows Sockets</a:t>
            </a:r>
            <a:r>
              <a:rPr lang="zh-CN" altLang="en-US" sz="2400" dirty="0" smtClean="0"/>
              <a:t>会自动将其设定适当的地址和端口号（</a:t>
            </a:r>
            <a:r>
              <a:rPr lang="en-US" altLang="zh-CN" sz="2400" dirty="0" smtClean="0"/>
              <a:t>1024-5000</a:t>
            </a:r>
            <a:r>
              <a:rPr lang="zh-CN" altLang="en-US" sz="2400" dirty="0" smtClean="0"/>
              <a:t>之间的值）</a:t>
            </a:r>
            <a:endParaRPr lang="en-US" altLang="zh-CN" sz="2400" dirty="0" smtClean="0"/>
          </a:p>
        </p:txBody>
      </p:sp>
      <p:sp>
        <p:nvSpPr>
          <p:cNvPr id="151554" name="Rectangle 2"/>
          <p:cNvSpPr>
            <a:spLocks noGrp="1" noChangeArrowheads="1"/>
          </p:cNvSpPr>
          <p:nvPr>
            <p:ph type="title"/>
          </p:nvPr>
        </p:nvSpPr>
        <p:spPr/>
        <p:txBody>
          <a:bodyPr/>
          <a:lstStyle/>
          <a:p>
            <a:pPr algn="ctr"/>
            <a:r>
              <a:rPr lang="en-US" altLang="zh-CN" smtClean="0"/>
              <a:t>bind</a:t>
            </a:r>
            <a:r>
              <a:rPr lang="zh-CN" altLang="en-US" smtClean="0"/>
              <a:t>函数介绍</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3"/>
          <p:cNvSpPr>
            <a:spLocks noGrp="1" noChangeArrowheads="1"/>
          </p:cNvSpPr>
          <p:nvPr>
            <p:ph idx="1"/>
          </p:nvPr>
        </p:nvSpPr>
        <p:spPr>
          <a:xfrm>
            <a:off x="827088" y="2205038"/>
            <a:ext cx="7561262" cy="4114800"/>
          </a:xfrm>
        </p:spPr>
        <p:txBody>
          <a:bodyPr>
            <a:normAutofit lnSpcReduction="10000"/>
          </a:bodyPr>
          <a:lstStyle/>
          <a:p>
            <a:pPr>
              <a:lnSpc>
                <a:spcPct val="80000"/>
              </a:lnSpc>
              <a:buFont typeface="Wingdings" pitchFamily="2" charset="2"/>
              <a:buNone/>
            </a:pPr>
            <a:r>
              <a:rPr lang="en-US" altLang="zh-CN" sz="2400" dirty="0" smtClean="0"/>
              <a:t>   listen </a:t>
            </a:r>
            <a:r>
              <a:rPr lang="zh-CN" altLang="en-US" sz="2400" dirty="0" smtClean="0"/>
              <a:t>函数被</a:t>
            </a:r>
            <a:r>
              <a:rPr lang="en-US" altLang="zh-CN" sz="2400" dirty="0" smtClean="0"/>
              <a:t>TCP</a:t>
            </a:r>
            <a:r>
              <a:rPr lang="zh-CN" altLang="en-US" sz="2400" dirty="0" smtClean="0"/>
              <a:t>服务器端使用，通知协议内核用户进程准备接受接口上的连接请求，指定了套接口等待的连接数限制值。函数定义如下：</a:t>
            </a:r>
            <a:endParaRPr lang="en-US" altLang="zh-CN" sz="2400" dirty="0" smtClean="0"/>
          </a:p>
          <a:p>
            <a:pPr>
              <a:lnSpc>
                <a:spcPct val="80000"/>
              </a:lnSpc>
              <a:buFont typeface="Wingdings" pitchFamily="2" charset="2"/>
              <a:buNone/>
            </a:pPr>
            <a:r>
              <a:rPr lang="zh-CN" altLang="en-US" sz="2400" dirty="0" smtClean="0"/>
              <a:t>    </a:t>
            </a:r>
          </a:p>
          <a:p>
            <a:pPr>
              <a:lnSpc>
                <a:spcPct val="80000"/>
              </a:lnSpc>
              <a:buFont typeface="Wingdings" pitchFamily="2" charset="2"/>
              <a:buNone/>
            </a:pPr>
            <a:r>
              <a:rPr lang="en-US" altLang="zh-CN" sz="2400" dirty="0" smtClean="0"/>
              <a:t>  </a:t>
            </a:r>
            <a:r>
              <a:rPr lang="en-US" altLang="zh-CN" sz="2400" dirty="0" err="1" smtClean="0"/>
              <a:t>int</a:t>
            </a:r>
            <a:r>
              <a:rPr lang="en-US" altLang="zh-CN" sz="2400" dirty="0" smtClean="0"/>
              <a:t> listen(SOCKET s, </a:t>
            </a:r>
            <a:r>
              <a:rPr lang="zh-CN" altLang="en-US" sz="2400" dirty="0" smtClean="0"/>
              <a:t> </a:t>
            </a:r>
            <a:r>
              <a:rPr lang="en-US" altLang="zh-CN" sz="2400" dirty="0" err="1" smtClean="0"/>
              <a:t>int</a:t>
            </a:r>
            <a:r>
              <a:rPr lang="en-US" altLang="zh-CN" sz="2400" dirty="0" smtClean="0"/>
              <a:t> backlog );</a:t>
            </a:r>
          </a:p>
          <a:p>
            <a:pPr>
              <a:lnSpc>
                <a:spcPct val="80000"/>
              </a:lnSpc>
              <a:buFont typeface="Wingdings" pitchFamily="2" charset="2"/>
              <a:buNone/>
            </a:pPr>
            <a:endParaRPr lang="en-US" altLang="zh-CN" sz="2400" dirty="0" smtClean="0"/>
          </a:p>
          <a:p>
            <a:pPr>
              <a:lnSpc>
                <a:spcPct val="80000"/>
              </a:lnSpc>
              <a:buFont typeface="Wingdings" pitchFamily="2" charset="2"/>
              <a:buNone/>
            </a:pPr>
            <a:r>
              <a:rPr lang="en-US" altLang="zh-CN" sz="2400" dirty="0" smtClean="0"/>
              <a:t>   </a:t>
            </a:r>
            <a:r>
              <a:rPr lang="zh-CN" altLang="en-US" sz="2400" dirty="0" smtClean="0"/>
              <a:t>两个参数分别表示：</a:t>
            </a:r>
            <a:r>
              <a:rPr lang="en-US" altLang="zh-CN" sz="2400" dirty="0" smtClean="0"/>
              <a:t/>
            </a:r>
            <a:br>
              <a:rPr lang="en-US" altLang="zh-CN" sz="2400" dirty="0" smtClean="0"/>
            </a:br>
            <a:endParaRPr lang="en-US" altLang="zh-CN" sz="2400" dirty="0" smtClean="0"/>
          </a:p>
          <a:p>
            <a:pPr>
              <a:lnSpc>
                <a:spcPct val="80000"/>
              </a:lnSpc>
            </a:pPr>
            <a:r>
              <a:rPr lang="zh-CN" altLang="en-US" sz="2400" dirty="0" smtClean="0"/>
              <a:t>已绑定但尚未连接的套接口描述字</a:t>
            </a:r>
          </a:p>
          <a:p>
            <a:pPr>
              <a:lnSpc>
                <a:spcPct val="80000"/>
              </a:lnSpc>
            </a:pPr>
            <a:r>
              <a:rPr lang="zh-CN" altLang="en-US" sz="2400" dirty="0" smtClean="0"/>
              <a:t>待处理的连接队列的最大长度。常量设置</a:t>
            </a:r>
            <a:r>
              <a:rPr lang="en-US" altLang="zh-CN" sz="2400" dirty="0" smtClean="0"/>
              <a:t>SOMAXCONN</a:t>
            </a:r>
            <a:r>
              <a:rPr lang="zh-CN" altLang="en-US" sz="2400" dirty="0" smtClean="0"/>
              <a:t>，则网络服务驱动会自动设置最大值。</a:t>
            </a:r>
            <a:endParaRPr lang="en-US" altLang="zh-CN" sz="2400" dirty="0" smtClean="0"/>
          </a:p>
          <a:p>
            <a:pPr>
              <a:lnSpc>
                <a:spcPct val="80000"/>
              </a:lnSpc>
              <a:buNone/>
            </a:pPr>
            <a:r>
              <a:rPr lang="zh-CN" altLang="en-US" sz="2400" dirty="0" smtClean="0"/>
              <a:t>   该函数执行成功返回</a:t>
            </a:r>
            <a:r>
              <a:rPr lang="en-US" altLang="zh-CN" sz="2400" dirty="0" smtClean="0"/>
              <a:t>0</a:t>
            </a:r>
            <a:r>
              <a:rPr lang="zh-CN" altLang="en-US" sz="2400" dirty="0" smtClean="0"/>
              <a:t>，或执行失败，返回</a:t>
            </a:r>
            <a:r>
              <a:rPr lang="en-US" altLang="zh-CN" sz="2400" dirty="0" smtClean="0"/>
              <a:t>SOCKET_ERROR</a:t>
            </a:r>
            <a:r>
              <a:rPr lang="zh-CN" altLang="en-US" sz="2800" dirty="0" smtClean="0"/>
              <a:t/>
            </a:r>
            <a:br>
              <a:rPr lang="zh-CN" altLang="en-US" sz="2800" dirty="0" smtClean="0"/>
            </a:br>
            <a:endParaRPr lang="zh-CN" altLang="en-US" sz="2800" dirty="0" smtClean="0"/>
          </a:p>
        </p:txBody>
      </p:sp>
      <p:sp>
        <p:nvSpPr>
          <p:cNvPr id="152578" name="Rectangle 2"/>
          <p:cNvSpPr>
            <a:spLocks noGrp="1" noChangeArrowheads="1"/>
          </p:cNvSpPr>
          <p:nvPr>
            <p:ph type="title"/>
          </p:nvPr>
        </p:nvSpPr>
        <p:spPr/>
        <p:txBody>
          <a:bodyPr/>
          <a:lstStyle/>
          <a:p>
            <a:pPr algn="ctr"/>
            <a:r>
              <a:rPr lang="en-US" altLang="zh-CN" smtClean="0"/>
              <a:t>listen</a:t>
            </a:r>
            <a:r>
              <a:rPr lang="zh-CN" altLang="en-US" smtClean="0"/>
              <a:t>函数介绍</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3"/>
          <p:cNvSpPr>
            <a:spLocks noGrp="1" noChangeArrowheads="1"/>
          </p:cNvSpPr>
          <p:nvPr>
            <p:ph idx="1"/>
          </p:nvPr>
        </p:nvSpPr>
        <p:spPr>
          <a:xfrm>
            <a:off x="900113" y="2133600"/>
            <a:ext cx="7772400" cy="4114800"/>
          </a:xfrm>
        </p:spPr>
        <p:txBody>
          <a:bodyPr>
            <a:normAutofit fontScale="92500" lnSpcReduction="10000"/>
          </a:bodyPr>
          <a:lstStyle/>
          <a:p>
            <a:pPr>
              <a:lnSpc>
                <a:spcPct val="80000"/>
              </a:lnSpc>
            </a:pPr>
            <a:r>
              <a:rPr lang="zh-CN" altLang="en-US" sz="2800" dirty="0" smtClean="0"/>
              <a:t>接口在调用了</a:t>
            </a:r>
            <a:r>
              <a:rPr lang="en-US" altLang="zh-CN" sz="2800" dirty="0" smtClean="0"/>
              <a:t>listen</a:t>
            </a:r>
            <a:r>
              <a:rPr lang="zh-CN" altLang="en-US" sz="2800" dirty="0" smtClean="0"/>
              <a:t>之后，才调用</a:t>
            </a:r>
            <a:r>
              <a:rPr lang="en-US" altLang="zh-CN" sz="2800" dirty="0" smtClean="0"/>
              <a:t>accept</a:t>
            </a:r>
            <a:r>
              <a:rPr lang="zh-CN" altLang="en-US" sz="2800" dirty="0" smtClean="0"/>
              <a:t>来等待接受连接请求。 </a:t>
            </a:r>
            <a:r>
              <a:rPr lang="en-US" altLang="zh-CN" sz="2800" dirty="0" smtClean="0"/>
              <a:t>accept</a:t>
            </a:r>
            <a:r>
              <a:rPr lang="zh-CN" altLang="en-US" sz="2800" dirty="0" smtClean="0"/>
              <a:t>函数定义如下：</a:t>
            </a:r>
          </a:p>
          <a:p>
            <a:pPr>
              <a:lnSpc>
                <a:spcPct val="80000"/>
              </a:lnSpc>
              <a:buNone/>
            </a:pPr>
            <a:r>
              <a:rPr lang="en-US" altLang="zh-CN" sz="2800" dirty="0" smtClean="0"/>
              <a:t>  Socket    accept(SOCKET s , </a:t>
            </a:r>
            <a:r>
              <a:rPr lang="en-US" altLang="zh-CN" sz="2800" dirty="0" err="1" smtClean="0"/>
              <a:t>struct</a:t>
            </a:r>
            <a:r>
              <a:rPr lang="en-US" altLang="zh-CN" sz="2800" dirty="0" smtClean="0"/>
              <a:t> </a:t>
            </a:r>
            <a:r>
              <a:rPr lang="en-US" altLang="zh-CN" sz="2800" dirty="0" err="1" smtClean="0"/>
              <a:t>sockaddr</a:t>
            </a:r>
            <a:r>
              <a:rPr lang="en-US" altLang="zh-CN" sz="2800" dirty="0" smtClean="0"/>
              <a:t> FAR *</a:t>
            </a:r>
            <a:r>
              <a:rPr lang="en-US" altLang="zh-CN" sz="2800" dirty="0" err="1" smtClean="0"/>
              <a:t>addr</a:t>
            </a:r>
            <a:r>
              <a:rPr lang="en-US" altLang="zh-CN" sz="2800" dirty="0" smtClean="0"/>
              <a:t>,  </a:t>
            </a:r>
            <a:r>
              <a:rPr lang="en-US" altLang="zh-CN" sz="2800" dirty="0" err="1" smtClean="0"/>
              <a:t>int</a:t>
            </a:r>
            <a:r>
              <a:rPr lang="en-US" altLang="zh-CN" sz="2800" dirty="0" smtClean="0"/>
              <a:t> FAR *</a:t>
            </a:r>
            <a:r>
              <a:rPr lang="en-US" altLang="zh-CN" sz="2800" dirty="0" err="1" smtClean="0"/>
              <a:t>addrlen</a:t>
            </a:r>
            <a:r>
              <a:rPr lang="en-US" altLang="zh-CN" sz="2800" dirty="0" smtClean="0"/>
              <a:t> );</a:t>
            </a:r>
          </a:p>
          <a:p>
            <a:pPr>
              <a:lnSpc>
                <a:spcPct val="80000"/>
              </a:lnSpc>
              <a:buNone/>
            </a:pPr>
            <a:r>
              <a:rPr lang="en-US" altLang="zh-CN" sz="2800" dirty="0" smtClean="0"/>
              <a:t/>
            </a:r>
            <a:br>
              <a:rPr lang="en-US" altLang="zh-CN" sz="2800" dirty="0" smtClean="0"/>
            </a:br>
            <a:r>
              <a:rPr lang="zh-CN" altLang="en-US" sz="2800" dirty="0" smtClean="0"/>
              <a:t>三个参数分别表示：</a:t>
            </a:r>
          </a:p>
          <a:p>
            <a:pPr>
              <a:lnSpc>
                <a:spcPct val="80000"/>
              </a:lnSpc>
              <a:buFont typeface="Wingdings" pitchFamily="2" charset="2"/>
              <a:buNone/>
            </a:pPr>
            <a:endParaRPr lang="en-US" altLang="zh-CN" sz="2800" dirty="0" smtClean="0"/>
          </a:p>
          <a:p>
            <a:pPr>
              <a:lnSpc>
                <a:spcPct val="80000"/>
              </a:lnSpc>
            </a:pPr>
            <a:r>
              <a:rPr lang="zh-CN" altLang="en-US" sz="2800" dirty="0" smtClean="0"/>
              <a:t>指定处于监听状态的套接口描述字</a:t>
            </a:r>
          </a:p>
          <a:p>
            <a:pPr>
              <a:lnSpc>
                <a:spcPct val="80000"/>
              </a:lnSpc>
            </a:pPr>
            <a:r>
              <a:rPr lang="zh-CN" altLang="en-US" sz="2800" dirty="0" smtClean="0"/>
              <a:t>用于返回新创建的套接字的地址结构</a:t>
            </a:r>
          </a:p>
          <a:p>
            <a:pPr>
              <a:lnSpc>
                <a:spcPct val="80000"/>
              </a:lnSpc>
            </a:pPr>
            <a:r>
              <a:rPr lang="zh-CN" altLang="en-US" sz="2800" dirty="0" smtClean="0"/>
              <a:t>用来返回新建立的套接字的地址结构的长度。调用</a:t>
            </a:r>
            <a:r>
              <a:rPr lang="en-US" altLang="zh-CN" sz="2800" dirty="0" smtClean="0"/>
              <a:t>accept</a:t>
            </a:r>
            <a:r>
              <a:rPr lang="zh-CN" altLang="en-US" sz="2800" dirty="0" smtClean="0"/>
              <a:t>函数前，将</a:t>
            </a:r>
            <a:r>
              <a:rPr lang="en-US" altLang="zh-CN" sz="2800" dirty="0" err="1" smtClean="0"/>
              <a:t>addrlen</a:t>
            </a:r>
            <a:r>
              <a:rPr lang="zh-CN" altLang="en-US" sz="2800" dirty="0" smtClean="0"/>
              <a:t>设定为由</a:t>
            </a:r>
            <a:r>
              <a:rPr lang="en-US" altLang="zh-CN" sz="2800" dirty="0" err="1" smtClean="0"/>
              <a:t>addr</a:t>
            </a:r>
            <a:r>
              <a:rPr lang="zh-CN" altLang="en-US" sz="2800" dirty="0" smtClean="0"/>
              <a:t>所指的</a:t>
            </a:r>
            <a:r>
              <a:rPr lang="en-US" altLang="zh-CN" sz="2800" dirty="0" smtClean="0"/>
              <a:t>INET</a:t>
            </a:r>
            <a:r>
              <a:rPr lang="zh-CN" altLang="en-US" sz="2800" dirty="0" smtClean="0"/>
              <a:t>地址结构长度；调用完毕后，返回内核保存该地址所用存储空间的精确字节数。 </a:t>
            </a:r>
          </a:p>
        </p:txBody>
      </p:sp>
      <p:sp>
        <p:nvSpPr>
          <p:cNvPr id="153602" name="Rectangle 2"/>
          <p:cNvSpPr>
            <a:spLocks noGrp="1" noChangeArrowheads="1"/>
          </p:cNvSpPr>
          <p:nvPr>
            <p:ph type="title"/>
          </p:nvPr>
        </p:nvSpPr>
        <p:spPr/>
        <p:txBody>
          <a:bodyPr/>
          <a:lstStyle/>
          <a:p>
            <a:pPr algn="ctr"/>
            <a:r>
              <a:rPr lang="en-US" altLang="zh-CN" smtClean="0"/>
              <a:t>accept</a:t>
            </a:r>
            <a:r>
              <a:rPr lang="zh-CN" altLang="en-US" smtClean="0"/>
              <a:t>函数介绍</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7" name="Rectangle 3"/>
          <p:cNvSpPr>
            <a:spLocks noGrp="1" noChangeArrowheads="1"/>
          </p:cNvSpPr>
          <p:nvPr>
            <p:ph idx="1"/>
          </p:nvPr>
        </p:nvSpPr>
        <p:spPr>
          <a:xfrm>
            <a:off x="1042988" y="2051050"/>
            <a:ext cx="7772400" cy="4114800"/>
          </a:xfrm>
        </p:spPr>
        <p:txBody>
          <a:bodyPr/>
          <a:lstStyle/>
          <a:p>
            <a:pPr eaLnBrk="1" hangingPunct="1"/>
            <a:r>
              <a:rPr lang="zh-CN" altLang="en-US" dirty="0" smtClean="0"/>
              <a:t>大多数操作系统使用</a:t>
            </a:r>
            <a:r>
              <a:rPr lang="zh-CN" altLang="en-US" dirty="0" smtClean="0">
                <a:solidFill>
                  <a:schemeClr val="hlink"/>
                </a:solidFill>
              </a:rPr>
              <a:t>系统调用</a:t>
            </a:r>
            <a:r>
              <a:rPr lang="en-US" altLang="zh-CN" dirty="0" smtClean="0"/>
              <a:t>(system call)</a:t>
            </a:r>
            <a:r>
              <a:rPr lang="zh-CN" altLang="en-US" dirty="0" smtClean="0"/>
              <a:t>的机制在应用程序和操作系统之间传递控制权。系统调用把应用程序的请求传给内核，调用相应的内核函数完成所需的处理，将处理结果返回给应用程序，如果没有系统调用和内核函数，用户将不能编写大型应用程序。</a:t>
            </a:r>
          </a:p>
          <a:p>
            <a:pPr eaLnBrk="1" hangingPunct="1"/>
            <a:r>
              <a:rPr lang="zh-CN" altLang="en-US" dirty="0" smtClean="0"/>
              <a:t>对程序员来说，每一个系统调用和一般程序设计中的函数调用非常相似，只是系统调用是将控制权传递给了操作系统。 </a:t>
            </a:r>
          </a:p>
        </p:txBody>
      </p:sp>
      <p:sp>
        <p:nvSpPr>
          <p:cNvPr id="137218" name="Rectangle 2"/>
          <p:cNvSpPr>
            <a:spLocks noGrp="1" noChangeArrowheads="1"/>
          </p:cNvSpPr>
          <p:nvPr>
            <p:ph type="title"/>
          </p:nvPr>
        </p:nvSpPr>
        <p:spPr>
          <a:xfrm>
            <a:off x="971550" y="214313"/>
            <a:ext cx="7972425" cy="1462087"/>
          </a:xfrm>
        </p:spPr>
        <p:txBody>
          <a:bodyPr/>
          <a:lstStyle/>
          <a:p>
            <a:pPr algn="ctr" eaLnBrk="1" hangingPunct="1"/>
            <a:r>
              <a:rPr lang="en-US" altLang="zh-CN" smtClean="0"/>
              <a:t>6.8  </a:t>
            </a:r>
            <a:r>
              <a:rPr lang="zh-CN" altLang="en-US" smtClean="0"/>
              <a:t>应用进程跨越网络的通信</a:t>
            </a:r>
            <a:br>
              <a:rPr lang="zh-CN" altLang="en-US" smtClean="0"/>
            </a:br>
            <a:r>
              <a:rPr lang="en-GB" altLang="zh-CN" sz="4000" smtClean="0"/>
              <a:t>6.8.1  </a:t>
            </a:r>
            <a:r>
              <a:rPr lang="zh-CN" altLang="en-US" sz="4000" smtClean="0"/>
              <a:t>系统调用和应用编程接口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95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3"/>
          <p:cNvSpPr>
            <a:spLocks noGrp="1" noChangeArrowheads="1"/>
          </p:cNvSpPr>
          <p:nvPr>
            <p:ph idx="1"/>
          </p:nvPr>
        </p:nvSpPr>
        <p:spPr>
          <a:xfrm>
            <a:off x="714348" y="1571612"/>
            <a:ext cx="8029602" cy="4748226"/>
          </a:xfrm>
        </p:spPr>
        <p:txBody>
          <a:bodyPr>
            <a:normAutofit lnSpcReduction="10000"/>
          </a:bodyPr>
          <a:lstStyle/>
          <a:p>
            <a:pPr>
              <a:lnSpc>
                <a:spcPct val="80000"/>
              </a:lnSpc>
            </a:pPr>
            <a:r>
              <a:rPr lang="zh-CN" altLang="en-US" sz="2800" dirty="0" smtClean="0"/>
              <a:t>客户端在创建了一个主动套接口后，使用</a:t>
            </a:r>
            <a:r>
              <a:rPr lang="en-US" altLang="zh-CN" sz="2800" dirty="0" smtClean="0"/>
              <a:t>connect</a:t>
            </a:r>
            <a:r>
              <a:rPr lang="zh-CN" altLang="en-US" sz="2800" dirty="0" smtClean="0"/>
              <a:t>函数来连接服务器。不是说面向连接的套接口才能调用</a:t>
            </a:r>
            <a:r>
              <a:rPr lang="en-US" altLang="zh-CN" sz="2800" dirty="0" smtClean="0"/>
              <a:t>connect</a:t>
            </a:r>
            <a:r>
              <a:rPr lang="zh-CN" altLang="en-US" sz="2800" dirty="0" smtClean="0"/>
              <a:t>函数。函数定义如下：</a:t>
            </a:r>
            <a:endParaRPr lang="en-US" altLang="zh-CN" sz="2800" dirty="0" smtClean="0"/>
          </a:p>
          <a:p>
            <a:pPr>
              <a:lnSpc>
                <a:spcPct val="80000"/>
              </a:lnSpc>
            </a:pPr>
            <a:endParaRPr lang="zh-CN" altLang="en-US" sz="2800" dirty="0" smtClean="0"/>
          </a:p>
          <a:p>
            <a:pPr>
              <a:lnSpc>
                <a:spcPct val="80000"/>
              </a:lnSpc>
              <a:buFont typeface="Wingdings" pitchFamily="2" charset="2"/>
              <a:buNone/>
            </a:pPr>
            <a:r>
              <a:rPr lang="en-US" altLang="zh-CN" sz="2800" dirty="0" smtClean="0"/>
              <a:t>   </a:t>
            </a:r>
            <a:r>
              <a:rPr lang="en-US" altLang="zh-CN" sz="2800" dirty="0" err="1" smtClean="0"/>
              <a:t>int</a:t>
            </a:r>
            <a:r>
              <a:rPr lang="en-US" altLang="zh-CN" sz="2800" dirty="0" smtClean="0"/>
              <a:t> connect(SOCKET s, const </a:t>
            </a:r>
            <a:r>
              <a:rPr lang="en-US" altLang="zh-CN" sz="2800" dirty="0" err="1" smtClean="0"/>
              <a:t>struct</a:t>
            </a:r>
            <a:r>
              <a:rPr lang="en-US" altLang="zh-CN" sz="2800" dirty="0" smtClean="0"/>
              <a:t>   </a:t>
            </a:r>
            <a:r>
              <a:rPr lang="en-US" altLang="zh-CN" sz="2800" dirty="0" err="1" smtClean="0"/>
              <a:t>sockaddr</a:t>
            </a:r>
            <a:r>
              <a:rPr lang="en-US" altLang="zh-CN" sz="2800" dirty="0" smtClean="0"/>
              <a:t> FAR *name, </a:t>
            </a:r>
            <a:r>
              <a:rPr lang="en-US" altLang="zh-CN" sz="2800" dirty="0" err="1" smtClean="0"/>
              <a:t>int</a:t>
            </a:r>
            <a:r>
              <a:rPr lang="en-US" altLang="zh-CN" sz="2800" dirty="0" smtClean="0"/>
              <a:t> </a:t>
            </a:r>
            <a:r>
              <a:rPr lang="en-US" altLang="zh-CN" sz="2800" dirty="0" err="1" smtClean="0"/>
              <a:t>namelen</a:t>
            </a:r>
            <a:r>
              <a:rPr lang="en-US" altLang="zh-CN" sz="2800" dirty="0" smtClean="0"/>
              <a:t>   ); </a:t>
            </a:r>
            <a:r>
              <a:rPr lang="zh-CN" altLang="en-US" sz="2800" dirty="0" smtClean="0"/>
              <a:t> </a:t>
            </a:r>
            <a:endParaRPr lang="en-US" altLang="zh-CN" sz="2800" dirty="0" smtClean="0"/>
          </a:p>
          <a:p>
            <a:pPr>
              <a:lnSpc>
                <a:spcPct val="80000"/>
              </a:lnSpc>
              <a:buFont typeface="Wingdings" pitchFamily="2" charset="2"/>
              <a:buNone/>
            </a:pPr>
            <a:endParaRPr lang="en-US" altLang="zh-CN" sz="2800" dirty="0" smtClean="0"/>
          </a:p>
          <a:p>
            <a:pPr>
              <a:lnSpc>
                <a:spcPct val="80000"/>
              </a:lnSpc>
              <a:buFont typeface="Wingdings" pitchFamily="2" charset="2"/>
              <a:buNone/>
            </a:pPr>
            <a:r>
              <a:rPr lang="zh-CN" altLang="en-US" sz="2800" dirty="0" smtClean="0"/>
              <a:t>三个参数分别表示：</a:t>
            </a:r>
          </a:p>
          <a:p>
            <a:pPr>
              <a:lnSpc>
                <a:spcPct val="80000"/>
              </a:lnSpc>
            </a:pPr>
            <a:r>
              <a:rPr lang="zh-CN" altLang="en-US" sz="2800" dirty="0" smtClean="0"/>
              <a:t>未绑定套接口描述字</a:t>
            </a:r>
          </a:p>
          <a:p>
            <a:pPr>
              <a:lnSpc>
                <a:spcPct val="80000"/>
              </a:lnSpc>
            </a:pPr>
            <a:r>
              <a:rPr lang="zh-CN" altLang="en-US" sz="2800" dirty="0" smtClean="0"/>
              <a:t>目标地址指针，目标地址中必须包含</a:t>
            </a:r>
            <a:r>
              <a:rPr lang="en-US" altLang="zh-CN" sz="2800" dirty="0" smtClean="0"/>
              <a:t>IP</a:t>
            </a:r>
            <a:r>
              <a:rPr lang="zh-CN" altLang="en-US" sz="2800" dirty="0" smtClean="0"/>
              <a:t>和端口信息。</a:t>
            </a:r>
          </a:p>
          <a:p>
            <a:pPr>
              <a:lnSpc>
                <a:spcPct val="80000"/>
              </a:lnSpc>
            </a:pPr>
            <a:r>
              <a:rPr lang="zh-CN" altLang="en-US" sz="2800" dirty="0" smtClean="0"/>
              <a:t>目标地址结构的长度</a:t>
            </a:r>
            <a:br>
              <a:rPr lang="zh-CN" altLang="en-US" sz="2800" dirty="0" smtClean="0"/>
            </a:br>
            <a:endParaRPr lang="zh-CN" altLang="en-US" sz="2800" dirty="0" smtClean="0"/>
          </a:p>
        </p:txBody>
      </p:sp>
      <p:sp>
        <p:nvSpPr>
          <p:cNvPr id="154626" name="Rectangle 2"/>
          <p:cNvSpPr>
            <a:spLocks noGrp="1" noChangeArrowheads="1"/>
          </p:cNvSpPr>
          <p:nvPr>
            <p:ph type="title"/>
          </p:nvPr>
        </p:nvSpPr>
        <p:spPr/>
        <p:txBody>
          <a:bodyPr/>
          <a:lstStyle/>
          <a:p>
            <a:pPr algn="ctr"/>
            <a:r>
              <a:rPr lang="en-US" altLang="zh-CN" smtClean="0"/>
              <a:t>connect</a:t>
            </a:r>
            <a:r>
              <a:rPr lang="zh-CN" altLang="en-US" smtClean="0"/>
              <a:t>函数介绍</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Rectangle 3"/>
          <p:cNvSpPr>
            <a:spLocks noGrp="1" noChangeArrowheads="1"/>
          </p:cNvSpPr>
          <p:nvPr>
            <p:ph idx="1"/>
          </p:nvPr>
        </p:nvSpPr>
        <p:spPr>
          <a:xfrm>
            <a:off x="928662" y="1643050"/>
            <a:ext cx="7772400" cy="4786346"/>
          </a:xfrm>
        </p:spPr>
        <p:txBody>
          <a:bodyPr/>
          <a:lstStyle/>
          <a:p>
            <a:pPr>
              <a:lnSpc>
                <a:spcPct val="90000"/>
              </a:lnSpc>
              <a:buFont typeface="Wingdings" pitchFamily="2" charset="2"/>
              <a:buNone/>
            </a:pPr>
            <a:r>
              <a:rPr lang="en-US" altLang="zh-CN" sz="2400" dirty="0" err="1" smtClean="0"/>
              <a:t>recv</a:t>
            </a:r>
            <a:r>
              <a:rPr lang="zh-CN" altLang="en-US" sz="2400" dirty="0" smtClean="0"/>
              <a:t>函数 从套接口接收数据 ，函数定义如下：</a:t>
            </a:r>
            <a:endParaRPr lang="en-US" altLang="zh-CN" sz="2400" dirty="0" smtClean="0"/>
          </a:p>
          <a:p>
            <a:pPr>
              <a:lnSpc>
                <a:spcPct val="90000"/>
              </a:lnSpc>
              <a:buFont typeface="Wingdings" pitchFamily="2" charset="2"/>
              <a:buNone/>
            </a:pPr>
            <a:endParaRPr lang="zh-CN" altLang="en-US" sz="2400" dirty="0" smtClean="0"/>
          </a:p>
          <a:p>
            <a:pPr>
              <a:lnSpc>
                <a:spcPct val="90000"/>
              </a:lnSpc>
              <a:buNone/>
            </a:pPr>
            <a:r>
              <a:rPr lang="en-US" altLang="zh-CN" sz="2400" dirty="0" err="1" smtClean="0"/>
              <a:t>int</a:t>
            </a:r>
            <a:r>
              <a:rPr lang="en-US" altLang="zh-CN" sz="2400" dirty="0" smtClean="0"/>
              <a:t> </a:t>
            </a:r>
            <a:r>
              <a:rPr lang="en-US" altLang="zh-CN" sz="2400" dirty="0" err="1" smtClean="0"/>
              <a:t>recv</a:t>
            </a:r>
            <a:r>
              <a:rPr lang="en-US" altLang="zh-CN" sz="2400" dirty="0" smtClean="0"/>
              <a:t>(SOCKET   s, </a:t>
            </a:r>
            <a:r>
              <a:rPr lang="zh-CN" altLang="en-US" sz="2400" dirty="0" smtClean="0"/>
              <a:t> </a:t>
            </a:r>
            <a:r>
              <a:rPr lang="en-US" altLang="zh-CN" sz="2400" dirty="0" smtClean="0"/>
              <a:t>char FAR *</a:t>
            </a:r>
            <a:r>
              <a:rPr lang="en-US" altLang="zh-CN" sz="2400" dirty="0" err="1" smtClean="0"/>
              <a:t>buf</a:t>
            </a:r>
            <a:r>
              <a:rPr lang="en-US" altLang="zh-CN" sz="2400" dirty="0" smtClean="0"/>
              <a:t>, </a:t>
            </a:r>
            <a:r>
              <a:rPr lang="en-US" altLang="zh-CN" sz="2400" dirty="0" err="1" smtClean="0"/>
              <a:t>int</a:t>
            </a:r>
            <a:r>
              <a:rPr lang="en-US" altLang="zh-CN" sz="2400" dirty="0" smtClean="0"/>
              <a:t> </a:t>
            </a:r>
            <a:r>
              <a:rPr lang="en-US" altLang="zh-CN" sz="2400" dirty="0" err="1" smtClean="0"/>
              <a:t>len</a:t>
            </a:r>
            <a:r>
              <a:rPr lang="en-US" altLang="zh-CN" sz="2400" dirty="0" smtClean="0"/>
              <a:t>,  </a:t>
            </a:r>
            <a:r>
              <a:rPr lang="en-US" altLang="zh-CN" sz="2400" dirty="0" err="1" smtClean="0"/>
              <a:t>int</a:t>
            </a:r>
            <a:r>
              <a:rPr lang="en-US" altLang="zh-CN" sz="2400" dirty="0" smtClean="0"/>
              <a:t> flags);</a:t>
            </a:r>
          </a:p>
          <a:p>
            <a:pPr>
              <a:lnSpc>
                <a:spcPct val="90000"/>
              </a:lnSpc>
              <a:buNone/>
            </a:pPr>
            <a:endParaRPr lang="en-US" altLang="zh-CN" sz="2400" dirty="0" smtClean="0"/>
          </a:p>
          <a:p>
            <a:pPr>
              <a:lnSpc>
                <a:spcPct val="90000"/>
              </a:lnSpc>
              <a:buNone/>
            </a:pPr>
            <a:r>
              <a:rPr lang="zh-CN" altLang="en-US" sz="2400" dirty="0" smtClean="0"/>
              <a:t>三个参数分别表示：</a:t>
            </a:r>
            <a:endParaRPr lang="en-US" altLang="zh-CN" sz="2400" dirty="0" smtClean="0"/>
          </a:p>
          <a:p>
            <a:pPr>
              <a:lnSpc>
                <a:spcPct val="90000"/>
              </a:lnSpc>
            </a:pPr>
            <a:r>
              <a:rPr lang="zh-CN" altLang="en-US" sz="2400" dirty="0" smtClean="0"/>
              <a:t>套接口描述字</a:t>
            </a:r>
          </a:p>
          <a:p>
            <a:pPr>
              <a:lnSpc>
                <a:spcPct val="90000"/>
              </a:lnSpc>
            </a:pPr>
            <a:r>
              <a:rPr lang="zh-CN" altLang="en-US" sz="2400" dirty="0" smtClean="0"/>
              <a:t>接收数据缓冲区指针</a:t>
            </a:r>
          </a:p>
          <a:p>
            <a:pPr>
              <a:lnSpc>
                <a:spcPct val="90000"/>
              </a:lnSpc>
            </a:pPr>
            <a:r>
              <a:rPr lang="zh-CN" altLang="en-US" sz="2400" dirty="0" smtClean="0"/>
              <a:t>应用程序提供缓冲区大小</a:t>
            </a:r>
          </a:p>
          <a:p>
            <a:pPr>
              <a:lnSpc>
                <a:spcPct val="90000"/>
              </a:lnSpc>
            </a:pPr>
            <a:r>
              <a:rPr lang="zh-CN" altLang="en-US" sz="2400" dirty="0" smtClean="0"/>
              <a:t>设定</a:t>
            </a:r>
            <a:r>
              <a:rPr lang="en-US" altLang="zh-CN" sz="2400" dirty="0" err="1" smtClean="0"/>
              <a:t>recv</a:t>
            </a:r>
            <a:r>
              <a:rPr lang="zh-CN" altLang="en-US" sz="2400" dirty="0" smtClean="0"/>
              <a:t>方式标志值，</a:t>
            </a:r>
            <a:r>
              <a:rPr lang="en-US" altLang="zh-CN" sz="2400" dirty="0" smtClean="0"/>
              <a:t>MSG_PEEK</a:t>
            </a:r>
            <a:r>
              <a:rPr lang="zh-CN" altLang="en-US" sz="2400" dirty="0" smtClean="0"/>
              <a:t>或 </a:t>
            </a:r>
            <a:r>
              <a:rPr lang="en-US" altLang="zh-CN" sz="2400" dirty="0" smtClean="0"/>
              <a:t>MSO_OOB. </a:t>
            </a:r>
            <a:r>
              <a:rPr lang="zh-CN" altLang="en-US" sz="2400" dirty="0" smtClean="0"/>
              <a:t>   </a:t>
            </a:r>
          </a:p>
          <a:p>
            <a:pPr lvl="1">
              <a:lnSpc>
                <a:spcPct val="90000"/>
              </a:lnSpc>
            </a:pPr>
            <a:r>
              <a:rPr lang="en-US" altLang="zh-CN" sz="2000" dirty="0" smtClean="0"/>
              <a:t>MSG_PEEK</a:t>
            </a:r>
            <a:r>
              <a:rPr lang="zh-CN" altLang="en-US" sz="2000" dirty="0" smtClean="0"/>
              <a:t>：输入队列中的数据读至用户缓冲区，把不相应的数据从输入队列中删除。</a:t>
            </a:r>
          </a:p>
          <a:p>
            <a:pPr lvl="1">
              <a:lnSpc>
                <a:spcPct val="90000"/>
              </a:lnSpc>
            </a:pPr>
            <a:r>
              <a:rPr lang="en-US" altLang="zh-CN" sz="2000" dirty="0" smtClean="0"/>
              <a:t>MSO_OOB</a:t>
            </a:r>
            <a:r>
              <a:rPr lang="zh-CN" altLang="en-US" sz="2000" dirty="0" smtClean="0"/>
              <a:t>：用于读取带外数据。通常该参数设置为</a:t>
            </a:r>
            <a:r>
              <a:rPr lang="en-US" altLang="zh-CN" sz="2000" dirty="0" smtClean="0"/>
              <a:t>0 </a:t>
            </a:r>
            <a:endParaRPr lang="zh-CN" altLang="en-US" sz="2000" dirty="0" smtClean="0"/>
          </a:p>
        </p:txBody>
      </p:sp>
      <p:sp>
        <p:nvSpPr>
          <p:cNvPr id="155650" name="Rectangle 2"/>
          <p:cNvSpPr>
            <a:spLocks noGrp="1" noChangeArrowheads="1"/>
          </p:cNvSpPr>
          <p:nvPr>
            <p:ph type="title"/>
          </p:nvPr>
        </p:nvSpPr>
        <p:spPr/>
        <p:txBody>
          <a:bodyPr/>
          <a:lstStyle/>
          <a:p>
            <a:pPr algn="ctr"/>
            <a:r>
              <a:rPr lang="en-US" altLang="zh-CN" smtClean="0"/>
              <a:t>recv</a:t>
            </a:r>
            <a:r>
              <a:rPr lang="zh-CN" altLang="en-US" smtClean="0"/>
              <a:t>函数介绍</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3"/>
          <p:cNvSpPr>
            <a:spLocks noGrp="1" noChangeArrowheads="1"/>
          </p:cNvSpPr>
          <p:nvPr>
            <p:ph idx="1"/>
          </p:nvPr>
        </p:nvSpPr>
        <p:spPr>
          <a:xfrm>
            <a:off x="323850" y="2420938"/>
            <a:ext cx="8569325" cy="4114800"/>
          </a:xfrm>
        </p:spPr>
        <p:txBody>
          <a:bodyPr/>
          <a:lstStyle/>
          <a:p>
            <a:pPr>
              <a:lnSpc>
                <a:spcPct val="90000"/>
              </a:lnSpc>
            </a:pPr>
            <a:r>
              <a:rPr lang="en-US" altLang="zh-CN" sz="2400" dirty="0" smtClean="0"/>
              <a:t>send </a:t>
            </a:r>
            <a:r>
              <a:rPr lang="zh-CN" altLang="en-US" sz="2400" dirty="0" smtClean="0"/>
              <a:t>函数从一个已连接套接口发送数据， 函数定义如下：</a:t>
            </a:r>
          </a:p>
          <a:p>
            <a:pPr>
              <a:lnSpc>
                <a:spcPct val="90000"/>
              </a:lnSpc>
            </a:pPr>
            <a:endParaRPr lang="zh-CN" altLang="en-US" sz="2400" dirty="0" smtClean="0"/>
          </a:p>
          <a:p>
            <a:pPr>
              <a:lnSpc>
                <a:spcPct val="90000"/>
              </a:lnSpc>
              <a:buFont typeface="Wingdings" pitchFamily="2" charset="2"/>
              <a:buNone/>
            </a:pPr>
            <a:r>
              <a:rPr lang="en-US" altLang="zh-CN" sz="2400" dirty="0" smtClean="0"/>
              <a:t>  </a:t>
            </a:r>
            <a:r>
              <a:rPr lang="en-US" altLang="zh-CN" sz="2400" dirty="0" err="1" smtClean="0"/>
              <a:t>int</a:t>
            </a:r>
            <a:r>
              <a:rPr lang="en-US" altLang="zh-CN" sz="2400" dirty="0" smtClean="0"/>
              <a:t> send ( SOCKET s, const char FAR*</a:t>
            </a:r>
            <a:r>
              <a:rPr lang="en-US" altLang="zh-CN" sz="2400" dirty="0" err="1" smtClean="0"/>
              <a:t>buf</a:t>
            </a:r>
            <a:r>
              <a:rPr lang="en-US" altLang="zh-CN" sz="2400" dirty="0" smtClean="0"/>
              <a:t>, </a:t>
            </a:r>
            <a:r>
              <a:rPr lang="en-US" altLang="zh-CN" sz="2400" dirty="0" err="1" smtClean="0"/>
              <a:t>int</a:t>
            </a:r>
            <a:r>
              <a:rPr lang="en-US" altLang="zh-CN" sz="2400" dirty="0" smtClean="0"/>
              <a:t>  </a:t>
            </a:r>
            <a:r>
              <a:rPr lang="en-US" altLang="zh-CN" sz="2400" dirty="0" err="1" smtClean="0"/>
              <a:t>len</a:t>
            </a:r>
            <a:r>
              <a:rPr lang="en-US" altLang="zh-CN" sz="2400" dirty="0" smtClean="0"/>
              <a:t>, </a:t>
            </a:r>
            <a:r>
              <a:rPr lang="en-US" altLang="zh-CN" sz="2400" dirty="0" err="1" smtClean="0"/>
              <a:t>int</a:t>
            </a:r>
            <a:r>
              <a:rPr lang="en-US" altLang="zh-CN" sz="2400" dirty="0" smtClean="0"/>
              <a:t>  flags);</a:t>
            </a:r>
            <a:br>
              <a:rPr lang="en-US" altLang="zh-CN" sz="2400" dirty="0" smtClean="0"/>
            </a:br>
            <a:endParaRPr lang="en-US" altLang="zh-CN" sz="2400" dirty="0" smtClean="0"/>
          </a:p>
          <a:p>
            <a:pPr>
              <a:lnSpc>
                <a:spcPct val="90000"/>
              </a:lnSpc>
            </a:pPr>
            <a:r>
              <a:rPr lang="zh-CN" altLang="en-US" sz="2400" dirty="0" smtClean="0"/>
              <a:t>已连接套接口描述字，面向连接，也可以是无连接的。</a:t>
            </a:r>
          </a:p>
          <a:p>
            <a:pPr>
              <a:lnSpc>
                <a:spcPct val="90000"/>
              </a:lnSpc>
            </a:pPr>
            <a:r>
              <a:rPr lang="zh-CN" altLang="en-US" sz="2400" dirty="0" smtClean="0"/>
              <a:t>待发送数据缓冲区指针</a:t>
            </a:r>
          </a:p>
          <a:p>
            <a:pPr>
              <a:lnSpc>
                <a:spcPct val="90000"/>
              </a:lnSpc>
            </a:pPr>
            <a:r>
              <a:rPr lang="zh-CN" altLang="en-US" sz="2400" dirty="0" smtClean="0"/>
              <a:t>待发送数据的字节数</a:t>
            </a:r>
          </a:p>
          <a:p>
            <a:pPr>
              <a:lnSpc>
                <a:spcPct val="90000"/>
              </a:lnSpc>
            </a:pPr>
            <a:r>
              <a:rPr lang="zh-CN" altLang="en-US" sz="2400" dirty="0" smtClean="0"/>
              <a:t>操作标志可置为</a:t>
            </a:r>
            <a:r>
              <a:rPr lang="en-US" altLang="zh-CN" sz="2400" dirty="0" smtClean="0"/>
              <a:t>0</a:t>
            </a:r>
            <a:br>
              <a:rPr lang="en-US" altLang="zh-CN" sz="2400" dirty="0" smtClean="0"/>
            </a:br>
            <a:endParaRPr lang="zh-CN" altLang="en-US" sz="2400" dirty="0" smtClean="0"/>
          </a:p>
        </p:txBody>
      </p:sp>
      <p:sp>
        <p:nvSpPr>
          <p:cNvPr id="156674" name="Rectangle 2"/>
          <p:cNvSpPr>
            <a:spLocks noGrp="1" noChangeArrowheads="1"/>
          </p:cNvSpPr>
          <p:nvPr>
            <p:ph type="title"/>
          </p:nvPr>
        </p:nvSpPr>
        <p:spPr/>
        <p:txBody>
          <a:bodyPr/>
          <a:lstStyle/>
          <a:p>
            <a:pPr algn="ctr"/>
            <a:r>
              <a:rPr lang="en-US" altLang="zh-CN" smtClean="0"/>
              <a:t>send</a:t>
            </a:r>
            <a:r>
              <a:rPr lang="zh-CN" altLang="en-US" smtClean="0"/>
              <a:t>函数介绍</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idx="1"/>
          </p:nvPr>
        </p:nvSpPr>
        <p:spPr/>
        <p:txBody>
          <a:bodyPr/>
          <a:lstStyle/>
          <a:p>
            <a:pPr>
              <a:buFont typeface="Wingdings" pitchFamily="2" charset="2"/>
              <a:buNone/>
            </a:pPr>
            <a:r>
              <a:rPr lang="zh-CN" altLang="en-US" smtClean="0"/>
              <a:t>参见附件</a:t>
            </a:r>
          </a:p>
        </p:txBody>
      </p:sp>
      <p:sp>
        <p:nvSpPr>
          <p:cNvPr id="157698" name="Rectangle 2"/>
          <p:cNvSpPr>
            <a:spLocks noGrp="1" noChangeArrowheads="1"/>
          </p:cNvSpPr>
          <p:nvPr>
            <p:ph type="title"/>
          </p:nvPr>
        </p:nvSpPr>
        <p:spPr/>
        <p:txBody>
          <a:bodyPr/>
          <a:lstStyle/>
          <a:p>
            <a:pPr algn="ctr"/>
            <a:r>
              <a:rPr lang="zh-CN" altLang="en-US" smtClean="0"/>
              <a:t> 简单</a:t>
            </a:r>
            <a:r>
              <a:rPr lang="en-US" altLang="zh-CN" smtClean="0"/>
              <a:t>TCP</a:t>
            </a:r>
            <a:r>
              <a:rPr lang="zh-CN" altLang="en-US" smtClean="0"/>
              <a:t>通信程序举例</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1150938" y="214313"/>
            <a:ext cx="6877050" cy="1462087"/>
          </a:xfrm>
        </p:spPr>
        <p:txBody>
          <a:bodyPr/>
          <a:lstStyle/>
          <a:p>
            <a:pPr algn="ctr" eaLnBrk="1" hangingPunct="1"/>
            <a:r>
              <a:rPr lang="zh-CN" altLang="en-US" smtClean="0"/>
              <a:t>多个应用进程</a:t>
            </a:r>
            <a:br>
              <a:rPr lang="zh-CN" altLang="en-US" smtClean="0"/>
            </a:br>
            <a:r>
              <a:rPr lang="zh-CN" altLang="en-US" smtClean="0"/>
              <a:t>使用系统调用的机制 </a:t>
            </a:r>
          </a:p>
        </p:txBody>
      </p:sp>
      <p:sp>
        <p:nvSpPr>
          <p:cNvPr id="138243" name="Rectangle 3"/>
          <p:cNvSpPr>
            <a:spLocks noChangeArrowheads="1"/>
          </p:cNvSpPr>
          <p:nvPr/>
        </p:nvSpPr>
        <p:spPr bwMode="auto">
          <a:xfrm>
            <a:off x="992188" y="2143125"/>
            <a:ext cx="5810250" cy="3373438"/>
          </a:xfrm>
          <a:prstGeom prst="rect">
            <a:avLst/>
          </a:prstGeom>
          <a:solidFill>
            <a:srgbClr val="CCECFF"/>
          </a:solidFill>
          <a:ln w="19050">
            <a:solidFill>
              <a:srgbClr val="333399"/>
            </a:solidFill>
            <a:miter lim="800000"/>
            <a:headEnd/>
            <a:tailEnd/>
          </a:ln>
        </p:spPr>
        <p:txBody>
          <a:bodyPr wrap="none" anchor="ctr"/>
          <a:lstStyle/>
          <a:p>
            <a:endParaRPr lang="zh-CN" altLang="en-US"/>
          </a:p>
        </p:txBody>
      </p:sp>
      <p:sp>
        <p:nvSpPr>
          <p:cNvPr id="790532" name="Oval 4"/>
          <p:cNvSpPr>
            <a:spLocks noChangeArrowheads="1"/>
          </p:cNvSpPr>
          <p:nvPr/>
        </p:nvSpPr>
        <p:spPr bwMode="auto">
          <a:xfrm>
            <a:off x="1260475" y="2354263"/>
            <a:ext cx="1430338" cy="738187"/>
          </a:xfrm>
          <a:prstGeom prst="ellipse">
            <a:avLst/>
          </a:prstGeom>
          <a:solidFill>
            <a:srgbClr val="FFFF99"/>
          </a:solidFill>
          <a:ln w="9525">
            <a:solidFill>
              <a:srgbClr val="333399"/>
            </a:solidFill>
            <a:round/>
            <a:headEnd/>
            <a:tailEnd/>
          </a:ln>
          <a:effectLst>
            <a:outerShdw dist="35921" dir="2700000" algn="ctr" rotWithShape="0">
              <a:schemeClr val="bg2"/>
            </a:outerShdw>
          </a:effectLst>
        </p:spPr>
        <p:txBody>
          <a:bodyPr wrap="none" anchor="ctr"/>
          <a:lstStyle/>
          <a:p>
            <a:pPr algn="ctr">
              <a:defRPr/>
            </a:pPr>
            <a:r>
              <a:rPr kumimoji="1" lang="zh-CN" altLang="en-US" sz="2000">
                <a:solidFill>
                  <a:srgbClr val="333399"/>
                </a:solidFill>
                <a:latin typeface="Arial" charset="0"/>
                <a:ea typeface="黑体" pitchFamily="2" charset="-122"/>
              </a:rPr>
              <a:t>应用程序 </a:t>
            </a:r>
            <a:r>
              <a:rPr kumimoji="1" lang="en-US" altLang="zh-CN" sz="2000">
                <a:solidFill>
                  <a:srgbClr val="333399"/>
                </a:solidFill>
                <a:latin typeface="Arial" charset="0"/>
                <a:ea typeface="黑体" pitchFamily="2" charset="-122"/>
              </a:rPr>
              <a:t>1</a:t>
            </a:r>
          </a:p>
        </p:txBody>
      </p:sp>
      <p:sp>
        <p:nvSpPr>
          <p:cNvPr id="790533" name="Oval 5"/>
          <p:cNvSpPr>
            <a:spLocks noChangeArrowheads="1"/>
          </p:cNvSpPr>
          <p:nvPr/>
        </p:nvSpPr>
        <p:spPr bwMode="auto">
          <a:xfrm>
            <a:off x="2959100" y="2354263"/>
            <a:ext cx="1430338" cy="738187"/>
          </a:xfrm>
          <a:prstGeom prst="ellipse">
            <a:avLst/>
          </a:prstGeom>
          <a:solidFill>
            <a:srgbClr val="FFFF99"/>
          </a:solidFill>
          <a:ln w="9525">
            <a:solidFill>
              <a:srgbClr val="333399"/>
            </a:solidFill>
            <a:round/>
            <a:headEnd/>
            <a:tailEnd/>
          </a:ln>
          <a:effectLst>
            <a:outerShdw dist="35921" dir="2700000" algn="ctr" rotWithShape="0">
              <a:schemeClr val="bg2"/>
            </a:outerShdw>
          </a:effectLst>
        </p:spPr>
        <p:txBody>
          <a:bodyPr wrap="none" anchor="ctr"/>
          <a:lstStyle/>
          <a:p>
            <a:pPr algn="ctr">
              <a:defRPr/>
            </a:pPr>
            <a:r>
              <a:rPr kumimoji="1" lang="zh-CN" altLang="en-US" sz="2000">
                <a:solidFill>
                  <a:srgbClr val="333399"/>
                </a:solidFill>
                <a:latin typeface="Arial" charset="0"/>
                <a:ea typeface="黑体" pitchFamily="2" charset="-122"/>
              </a:rPr>
              <a:t>应用程序 </a:t>
            </a:r>
            <a:r>
              <a:rPr kumimoji="1" lang="en-US" altLang="zh-CN" sz="2000">
                <a:solidFill>
                  <a:srgbClr val="333399"/>
                </a:solidFill>
                <a:latin typeface="Arial" charset="0"/>
                <a:ea typeface="黑体" pitchFamily="2" charset="-122"/>
              </a:rPr>
              <a:t>2</a:t>
            </a:r>
          </a:p>
        </p:txBody>
      </p:sp>
      <p:sp>
        <p:nvSpPr>
          <p:cNvPr id="790534" name="Oval 6"/>
          <p:cNvSpPr>
            <a:spLocks noChangeArrowheads="1"/>
          </p:cNvSpPr>
          <p:nvPr/>
        </p:nvSpPr>
        <p:spPr bwMode="auto">
          <a:xfrm>
            <a:off x="5103813" y="2354263"/>
            <a:ext cx="1430337" cy="738187"/>
          </a:xfrm>
          <a:prstGeom prst="ellipse">
            <a:avLst/>
          </a:prstGeom>
          <a:solidFill>
            <a:srgbClr val="FFFF99"/>
          </a:solidFill>
          <a:ln w="9525">
            <a:solidFill>
              <a:srgbClr val="333399"/>
            </a:solidFill>
            <a:round/>
            <a:headEnd/>
            <a:tailEnd/>
          </a:ln>
          <a:effectLst>
            <a:outerShdw dist="35921" dir="2700000" algn="ctr" rotWithShape="0">
              <a:schemeClr val="bg2"/>
            </a:outerShdw>
          </a:effectLst>
        </p:spPr>
        <p:txBody>
          <a:bodyPr wrap="none" anchor="ctr"/>
          <a:lstStyle/>
          <a:p>
            <a:pPr algn="ctr">
              <a:defRPr/>
            </a:pPr>
            <a:r>
              <a:rPr kumimoji="1" lang="zh-CN" altLang="en-US" sz="2000">
                <a:solidFill>
                  <a:srgbClr val="333399"/>
                </a:solidFill>
                <a:latin typeface="Arial" charset="0"/>
                <a:ea typeface="黑体" pitchFamily="2" charset="-122"/>
              </a:rPr>
              <a:t>应用程序 </a:t>
            </a:r>
            <a:r>
              <a:rPr kumimoji="1" lang="en-US" altLang="zh-CN" sz="2000">
                <a:solidFill>
                  <a:srgbClr val="333399"/>
                </a:solidFill>
                <a:latin typeface="Arial" charset="0"/>
                <a:ea typeface="黑体" pitchFamily="2" charset="-122"/>
              </a:rPr>
              <a:t>n</a:t>
            </a:r>
          </a:p>
        </p:txBody>
      </p:sp>
      <p:sp>
        <p:nvSpPr>
          <p:cNvPr id="138247" name="Text Box 7"/>
          <p:cNvSpPr txBox="1">
            <a:spLocks noChangeArrowheads="1"/>
          </p:cNvSpPr>
          <p:nvPr/>
        </p:nvSpPr>
        <p:spPr bwMode="auto">
          <a:xfrm>
            <a:off x="4478338" y="2344738"/>
            <a:ext cx="590550" cy="579437"/>
          </a:xfrm>
          <a:prstGeom prst="rect">
            <a:avLst/>
          </a:prstGeom>
          <a:noFill/>
          <a:ln w="9525">
            <a:noFill/>
            <a:miter lim="800000"/>
            <a:headEnd/>
            <a:tailEnd/>
          </a:ln>
        </p:spPr>
        <p:txBody>
          <a:bodyPr wrap="none">
            <a:spAutoFit/>
          </a:bodyPr>
          <a:lstStyle/>
          <a:p>
            <a:r>
              <a:rPr kumimoji="1" lang="en-US" altLang="zh-CN" sz="3200" b="1">
                <a:solidFill>
                  <a:srgbClr val="333399"/>
                </a:solidFill>
                <a:latin typeface="Arial" charset="0"/>
                <a:ea typeface="黑体" pitchFamily="2" charset="-122"/>
              </a:rPr>
              <a:t>…</a:t>
            </a:r>
          </a:p>
        </p:txBody>
      </p:sp>
      <p:sp>
        <p:nvSpPr>
          <p:cNvPr id="138248" name="Line 8"/>
          <p:cNvSpPr>
            <a:spLocks noChangeShapeType="1"/>
          </p:cNvSpPr>
          <p:nvPr/>
        </p:nvSpPr>
        <p:spPr bwMode="auto">
          <a:xfrm>
            <a:off x="992188" y="3830638"/>
            <a:ext cx="5810250" cy="0"/>
          </a:xfrm>
          <a:prstGeom prst="line">
            <a:avLst/>
          </a:prstGeom>
          <a:noFill/>
          <a:ln w="9525">
            <a:solidFill>
              <a:schemeClr val="tx1"/>
            </a:solidFill>
            <a:round/>
            <a:headEnd/>
            <a:tailEnd/>
          </a:ln>
        </p:spPr>
        <p:txBody>
          <a:bodyPr/>
          <a:lstStyle/>
          <a:p>
            <a:endParaRPr lang="zh-CN" altLang="en-US"/>
          </a:p>
        </p:txBody>
      </p:sp>
      <p:sp>
        <p:nvSpPr>
          <p:cNvPr id="138249" name="Rectangle 9"/>
          <p:cNvSpPr>
            <a:spLocks noChangeArrowheads="1"/>
          </p:cNvSpPr>
          <p:nvPr/>
        </p:nvSpPr>
        <p:spPr bwMode="auto">
          <a:xfrm>
            <a:off x="1014413" y="3849688"/>
            <a:ext cx="5770562" cy="388937"/>
          </a:xfrm>
          <a:prstGeom prst="rect">
            <a:avLst/>
          </a:prstGeom>
          <a:solidFill>
            <a:srgbClr val="FFCCFF"/>
          </a:solidFill>
          <a:ln w="9525">
            <a:solidFill>
              <a:srgbClr val="333399"/>
            </a:solidFill>
            <a:miter lim="800000"/>
            <a:headEnd/>
            <a:tailEnd/>
          </a:ln>
        </p:spPr>
        <p:txBody>
          <a:bodyPr wrap="none" anchor="ctr"/>
          <a:lstStyle/>
          <a:p>
            <a:endParaRPr lang="zh-CN" altLang="en-US"/>
          </a:p>
        </p:txBody>
      </p:sp>
      <p:sp>
        <p:nvSpPr>
          <p:cNvPr id="138250" name="Line 10"/>
          <p:cNvSpPr>
            <a:spLocks noChangeShapeType="1"/>
          </p:cNvSpPr>
          <p:nvPr/>
        </p:nvSpPr>
        <p:spPr bwMode="auto">
          <a:xfrm>
            <a:off x="992188" y="4251325"/>
            <a:ext cx="5810250" cy="0"/>
          </a:xfrm>
          <a:prstGeom prst="line">
            <a:avLst/>
          </a:prstGeom>
          <a:noFill/>
          <a:ln w="9525">
            <a:solidFill>
              <a:schemeClr val="tx1"/>
            </a:solidFill>
            <a:round/>
            <a:headEnd/>
            <a:tailEnd/>
          </a:ln>
        </p:spPr>
        <p:txBody>
          <a:bodyPr/>
          <a:lstStyle/>
          <a:p>
            <a:endParaRPr lang="zh-CN" altLang="en-US"/>
          </a:p>
        </p:txBody>
      </p:sp>
      <p:sp>
        <p:nvSpPr>
          <p:cNvPr id="138251" name="Text Box 11"/>
          <p:cNvSpPr txBox="1">
            <a:spLocks noChangeArrowheads="1"/>
          </p:cNvSpPr>
          <p:nvPr/>
        </p:nvSpPr>
        <p:spPr bwMode="auto">
          <a:xfrm>
            <a:off x="2289175" y="3860800"/>
            <a:ext cx="3232150" cy="396875"/>
          </a:xfrm>
          <a:prstGeom prst="rect">
            <a:avLst/>
          </a:prstGeom>
          <a:noFill/>
          <a:ln w="9525">
            <a:noFill/>
            <a:miter lim="800000"/>
            <a:headEnd/>
            <a:tailEnd/>
          </a:ln>
        </p:spPr>
        <p:txBody>
          <a:bodyPr wrap="none">
            <a:spAutoFit/>
          </a:bodyPr>
          <a:lstStyle/>
          <a:p>
            <a:r>
              <a:rPr kumimoji="1" lang="zh-CN" altLang="en-US" sz="2000">
                <a:solidFill>
                  <a:srgbClr val="333399"/>
                </a:solidFill>
                <a:latin typeface="Arial" charset="0"/>
                <a:ea typeface="黑体" pitchFamily="2" charset="-122"/>
              </a:rPr>
              <a:t>由应用程序调用的系统函数</a:t>
            </a:r>
          </a:p>
        </p:txBody>
      </p:sp>
      <p:sp>
        <p:nvSpPr>
          <p:cNvPr id="138252" name="Line 12"/>
          <p:cNvSpPr>
            <a:spLocks noChangeShapeType="1"/>
          </p:cNvSpPr>
          <p:nvPr/>
        </p:nvSpPr>
        <p:spPr bwMode="auto">
          <a:xfrm>
            <a:off x="1974850" y="3092450"/>
            <a:ext cx="0" cy="738188"/>
          </a:xfrm>
          <a:prstGeom prst="line">
            <a:avLst/>
          </a:prstGeom>
          <a:noFill/>
          <a:ln w="28575">
            <a:solidFill>
              <a:srgbClr val="333399"/>
            </a:solidFill>
            <a:round/>
            <a:headEnd/>
            <a:tailEnd type="triangle" w="med" len="lg"/>
          </a:ln>
        </p:spPr>
        <p:txBody>
          <a:bodyPr/>
          <a:lstStyle/>
          <a:p>
            <a:endParaRPr lang="zh-CN" altLang="en-US"/>
          </a:p>
        </p:txBody>
      </p:sp>
      <p:sp>
        <p:nvSpPr>
          <p:cNvPr id="138253" name="Line 13"/>
          <p:cNvSpPr>
            <a:spLocks noChangeShapeType="1"/>
          </p:cNvSpPr>
          <p:nvPr/>
        </p:nvSpPr>
        <p:spPr bwMode="auto">
          <a:xfrm>
            <a:off x="3673475" y="3092450"/>
            <a:ext cx="0" cy="738188"/>
          </a:xfrm>
          <a:prstGeom prst="line">
            <a:avLst/>
          </a:prstGeom>
          <a:noFill/>
          <a:ln w="28575">
            <a:solidFill>
              <a:srgbClr val="333399"/>
            </a:solidFill>
            <a:round/>
            <a:headEnd/>
            <a:tailEnd type="triangle" w="med" len="lg"/>
          </a:ln>
        </p:spPr>
        <p:txBody>
          <a:bodyPr/>
          <a:lstStyle/>
          <a:p>
            <a:endParaRPr lang="zh-CN" altLang="en-US"/>
          </a:p>
        </p:txBody>
      </p:sp>
      <p:sp>
        <p:nvSpPr>
          <p:cNvPr id="138254" name="Line 14"/>
          <p:cNvSpPr>
            <a:spLocks noChangeShapeType="1"/>
          </p:cNvSpPr>
          <p:nvPr/>
        </p:nvSpPr>
        <p:spPr bwMode="auto">
          <a:xfrm>
            <a:off x="5819775" y="3092450"/>
            <a:ext cx="0" cy="738188"/>
          </a:xfrm>
          <a:prstGeom prst="line">
            <a:avLst/>
          </a:prstGeom>
          <a:noFill/>
          <a:ln w="28575">
            <a:solidFill>
              <a:srgbClr val="333399"/>
            </a:solidFill>
            <a:round/>
            <a:headEnd/>
            <a:tailEnd type="triangle" w="med" len="lg"/>
          </a:ln>
        </p:spPr>
        <p:txBody>
          <a:bodyPr/>
          <a:lstStyle/>
          <a:p>
            <a:endParaRPr lang="zh-CN" altLang="en-US"/>
          </a:p>
        </p:txBody>
      </p:sp>
      <p:sp>
        <p:nvSpPr>
          <p:cNvPr id="138255" name="Line 15"/>
          <p:cNvSpPr>
            <a:spLocks noChangeShapeType="1"/>
          </p:cNvSpPr>
          <p:nvPr/>
        </p:nvSpPr>
        <p:spPr bwMode="auto">
          <a:xfrm>
            <a:off x="2333625" y="3092450"/>
            <a:ext cx="1339850" cy="738188"/>
          </a:xfrm>
          <a:prstGeom prst="line">
            <a:avLst/>
          </a:prstGeom>
          <a:noFill/>
          <a:ln w="28575">
            <a:solidFill>
              <a:srgbClr val="333399"/>
            </a:solidFill>
            <a:round/>
            <a:headEnd/>
            <a:tailEnd type="triangle" w="med" len="lg"/>
          </a:ln>
        </p:spPr>
        <p:txBody>
          <a:bodyPr/>
          <a:lstStyle/>
          <a:p>
            <a:endParaRPr lang="zh-CN" altLang="en-US"/>
          </a:p>
        </p:txBody>
      </p:sp>
      <p:sp>
        <p:nvSpPr>
          <p:cNvPr id="138256" name="Line 16"/>
          <p:cNvSpPr>
            <a:spLocks noChangeShapeType="1"/>
          </p:cNvSpPr>
          <p:nvPr/>
        </p:nvSpPr>
        <p:spPr bwMode="auto">
          <a:xfrm flipH="1">
            <a:off x="3784600" y="3057525"/>
            <a:ext cx="1595438" cy="779463"/>
          </a:xfrm>
          <a:prstGeom prst="line">
            <a:avLst/>
          </a:prstGeom>
          <a:noFill/>
          <a:ln w="28575">
            <a:solidFill>
              <a:srgbClr val="333399"/>
            </a:solidFill>
            <a:round/>
            <a:headEnd/>
            <a:tailEnd type="triangle" w="med" len="lg"/>
          </a:ln>
        </p:spPr>
        <p:txBody>
          <a:bodyPr/>
          <a:lstStyle/>
          <a:p>
            <a:endParaRPr lang="zh-CN" altLang="en-US"/>
          </a:p>
        </p:txBody>
      </p:sp>
      <p:sp>
        <p:nvSpPr>
          <p:cNvPr id="138257" name="Line 17"/>
          <p:cNvSpPr>
            <a:spLocks noChangeShapeType="1"/>
          </p:cNvSpPr>
          <p:nvPr/>
        </p:nvSpPr>
        <p:spPr bwMode="auto">
          <a:xfrm flipH="1">
            <a:off x="2016125" y="2876550"/>
            <a:ext cx="3140075" cy="931863"/>
          </a:xfrm>
          <a:prstGeom prst="line">
            <a:avLst/>
          </a:prstGeom>
          <a:noFill/>
          <a:ln w="28575">
            <a:solidFill>
              <a:srgbClr val="333399"/>
            </a:solidFill>
            <a:round/>
            <a:headEnd/>
            <a:tailEnd type="triangle" w="med" len="lg"/>
          </a:ln>
        </p:spPr>
        <p:txBody>
          <a:bodyPr/>
          <a:lstStyle/>
          <a:p>
            <a:endParaRPr lang="zh-CN" altLang="en-US"/>
          </a:p>
        </p:txBody>
      </p:sp>
      <p:sp>
        <p:nvSpPr>
          <p:cNvPr id="138258" name="Line 18"/>
          <p:cNvSpPr>
            <a:spLocks noChangeShapeType="1"/>
          </p:cNvSpPr>
          <p:nvPr/>
        </p:nvSpPr>
        <p:spPr bwMode="auto">
          <a:xfrm>
            <a:off x="4064000" y="3071813"/>
            <a:ext cx="701675" cy="747712"/>
          </a:xfrm>
          <a:prstGeom prst="line">
            <a:avLst/>
          </a:prstGeom>
          <a:noFill/>
          <a:ln w="28575">
            <a:solidFill>
              <a:srgbClr val="333399"/>
            </a:solidFill>
            <a:round/>
            <a:headEnd/>
            <a:tailEnd type="triangle" w="med" len="lg"/>
          </a:ln>
        </p:spPr>
        <p:txBody>
          <a:bodyPr/>
          <a:lstStyle/>
          <a:p>
            <a:endParaRPr lang="zh-CN" altLang="en-US"/>
          </a:p>
        </p:txBody>
      </p:sp>
      <p:grpSp>
        <p:nvGrpSpPr>
          <p:cNvPr id="2" name="Group 26"/>
          <p:cNvGrpSpPr>
            <a:grpSpLocks/>
          </p:cNvGrpSpPr>
          <p:nvPr/>
        </p:nvGrpSpPr>
        <p:grpSpPr bwMode="auto">
          <a:xfrm>
            <a:off x="6826250" y="2481263"/>
            <a:ext cx="2282825" cy="641350"/>
            <a:chOff x="4004" y="1563"/>
            <a:chExt cx="1438" cy="404"/>
          </a:xfrm>
        </p:grpSpPr>
        <p:sp>
          <p:nvSpPr>
            <p:cNvPr id="138267" name="Text Box 19"/>
            <p:cNvSpPr txBox="1">
              <a:spLocks noChangeArrowheads="1"/>
            </p:cNvSpPr>
            <p:nvPr/>
          </p:nvSpPr>
          <p:spPr bwMode="auto">
            <a:xfrm>
              <a:off x="4366" y="1563"/>
              <a:ext cx="1076" cy="404"/>
            </a:xfrm>
            <a:prstGeom prst="rect">
              <a:avLst/>
            </a:prstGeom>
            <a:noFill/>
            <a:ln w="9525">
              <a:noFill/>
              <a:miter lim="800000"/>
              <a:headEnd/>
              <a:tailEnd/>
            </a:ln>
          </p:spPr>
          <p:txBody>
            <a:bodyPr wrap="none">
              <a:spAutoFit/>
            </a:bodyPr>
            <a:lstStyle/>
            <a:p>
              <a:pPr>
                <a:lnSpc>
                  <a:spcPct val="90000"/>
                </a:lnSpc>
              </a:pPr>
              <a:r>
                <a:rPr kumimoji="1" lang="zh-CN" altLang="en-US" sz="2000">
                  <a:solidFill>
                    <a:srgbClr val="333399"/>
                  </a:solidFill>
                  <a:latin typeface="Arial" charset="0"/>
                  <a:ea typeface="黑体" pitchFamily="2" charset="-122"/>
                </a:rPr>
                <a:t>用户地址空间</a:t>
              </a:r>
            </a:p>
            <a:p>
              <a:pPr>
                <a:lnSpc>
                  <a:spcPct val="90000"/>
                </a:lnSpc>
              </a:pPr>
              <a:r>
                <a:rPr kumimoji="1" lang="zh-CN" altLang="en-US" sz="2000">
                  <a:solidFill>
                    <a:srgbClr val="333399"/>
                  </a:solidFill>
                  <a:latin typeface="Arial" charset="0"/>
                  <a:ea typeface="黑体" pitchFamily="2" charset="-122"/>
                </a:rPr>
                <a:t>中的应用程序</a:t>
              </a:r>
            </a:p>
          </p:txBody>
        </p:sp>
        <p:sp>
          <p:nvSpPr>
            <p:cNvPr id="138268" name="Line 20"/>
            <p:cNvSpPr>
              <a:spLocks noChangeShapeType="1"/>
            </p:cNvSpPr>
            <p:nvPr/>
          </p:nvSpPr>
          <p:spPr bwMode="auto">
            <a:xfrm rot="5400000">
              <a:off x="4201" y="1551"/>
              <a:ext cx="0" cy="394"/>
            </a:xfrm>
            <a:prstGeom prst="line">
              <a:avLst/>
            </a:prstGeom>
            <a:noFill/>
            <a:ln w="28575">
              <a:solidFill>
                <a:srgbClr val="333399"/>
              </a:solidFill>
              <a:round/>
              <a:headEnd/>
              <a:tailEnd type="triangle" w="med" len="lg"/>
            </a:ln>
          </p:spPr>
          <p:txBody>
            <a:bodyPr/>
            <a:lstStyle/>
            <a:p>
              <a:endParaRPr lang="zh-CN" altLang="en-US"/>
            </a:p>
          </p:txBody>
        </p:sp>
      </p:grpSp>
      <p:grpSp>
        <p:nvGrpSpPr>
          <p:cNvPr id="3" name="Group 27"/>
          <p:cNvGrpSpPr>
            <a:grpSpLocks/>
          </p:cNvGrpSpPr>
          <p:nvPr/>
        </p:nvGrpSpPr>
        <p:grpSpPr bwMode="auto">
          <a:xfrm>
            <a:off x="6826250" y="3827463"/>
            <a:ext cx="2282825" cy="396875"/>
            <a:chOff x="4004" y="2411"/>
            <a:chExt cx="1438" cy="250"/>
          </a:xfrm>
        </p:grpSpPr>
        <p:sp>
          <p:nvSpPr>
            <p:cNvPr id="138265" name="Line 21"/>
            <p:cNvSpPr>
              <a:spLocks noChangeShapeType="1"/>
            </p:cNvSpPr>
            <p:nvPr/>
          </p:nvSpPr>
          <p:spPr bwMode="auto">
            <a:xfrm rot="5400000">
              <a:off x="4201" y="2348"/>
              <a:ext cx="0" cy="394"/>
            </a:xfrm>
            <a:prstGeom prst="line">
              <a:avLst/>
            </a:prstGeom>
            <a:noFill/>
            <a:ln w="28575">
              <a:solidFill>
                <a:srgbClr val="333399"/>
              </a:solidFill>
              <a:round/>
              <a:headEnd/>
              <a:tailEnd type="triangle" w="med" len="lg"/>
            </a:ln>
          </p:spPr>
          <p:txBody>
            <a:bodyPr/>
            <a:lstStyle/>
            <a:p>
              <a:endParaRPr lang="zh-CN" altLang="en-US"/>
            </a:p>
          </p:txBody>
        </p:sp>
        <p:sp>
          <p:nvSpPr>
            <p:cNvPr id="138266" name="Text Box 23"/>
            <p:cNvSpPr txBox="1">
              <a:spLocks noChangeArrowheads="1"/>
            </p:cNvSpPr>
            <p:nvPr/>
          </p:nvSpPr>
          <p:spPr bwMode="auto">
            <a:xfrm>
              <a:off x="4366" y="2411"/>
              <a:ext cx="1076" cy="250"/>
            </a:xfrm>
            <a:prstGeom prst="rect">
              <a:avLst/>
            </a:prstGeom>
            <a:noFill/>
            <a:ln w="9525">
              <a:noFill/>
              <a:miter lim="800000"/>
              <a:headEnd/>
              <a:tailEnd/>
            </a:ln>
          </p:spPr>
          <p:txBody>
            <a:bodyPr wrap="none">
              <a:spAutoFit/>
            </a:bodyPr>
            <a:lstStyle/>
            <a:p>
              <a:r>
                <a:rPr kumimoji="1" lang="zh-CN" altLang="en-US" sz="2000">
                  <a:solidFill>
                    <a:srgbClr val="333399"/>
                  </a:solidFill>
                  <a:latin typeface="Arial" charset="0"/>
                  <a:ea typeface="黑体" pitchFamily="2" charset="-122"/>
                </a:rPr>
                <a:t>系统调用接口</a:t>
              </a:r>
            </a:p>
          </p:txBody>
        </p:sp>
      </p:grpSp>
      <p:grpSp>
        <p:nvGrpSpPr>
          <p:cNvPr id="4" name="Group 28"/>
          <p:cNvGrpSpPr>
            <a:grpSpLocks/>
          </p:cNvGrpSpPr>
          <p:nvPr/>
        </p:nvGrpSpPr>
        <p:grpSpPr bwMode="auto">
          <a:xfrm>
            <a:off x="6826250" y="4516438"/>
            <a:ext cx="2282825" cy="641350"/>
            <a:chOff x="4004" y="2845"/>
            <a:chExt cx="1438" cy="404"/>
          </a:xfrm>
        </p:grpSpPr>
        <p:sp>
          <p:nvSpPr>
            <p:cNvPr id="138263" name="Line 22"/>
            <p:cNvSpPr>
              <a:spLocks noChangeShapeType="1"/>
            </p:cNvSpPr>
            <p:nvPr/>
          </p:nvSpPr>
          <p:spPr bwMode="auto">
            <a:xfrm rot="5400000">
              <a:off x="4201" y="2845"/>
              <a:ext cx="0" cy="394"/>
            </a:xfrm>
            <a:prstGeom prst="line">
              <a:avLst/>
            </a:prstGeom>
            <a:noFill/>
            <a:ln w="28575">
              <a:solidFill>
                <a:srgbClr val="333399"/>
              </a:solidFill>
              <a:round/>
              <a:headEnd/>
              <a:tailEnd type="triangle" w="med" len="lg"/>
            </a:ln>
          </p:spPr>
          <p:txBody>
            <a:bodyPr/>
            <a:lstStyle/>
            <a:p>
              <a:endParaRPr lang="zh-CN" altLang="en-US"/>
            </a:p>
          </p:txBody>
        </p:sp>
        <p:sp>
          <p:nvSpPr>
            <p:cNvPr id="138264" name="Text Box 24"/>
            <p:cNvSpPr txBox="1">
              <a:spLocks noChangeArrowheads="1"/>
            </p:cNvSpPr>
            <p:nvPr/>
          </p:nvSpPr>
          <p:spPr bwMode="auto">
            <a:xfrm>
              <a:off x="4366" y="2845"/>
              <a:ext cx="1076" cy="404"/>
            </a:xfrm>
            <a:prstGeom prst="rect">
              <a:avLst/>
            </a:prstGeom>
            <a:noFill/>
            <a:ln w="9525">
              <a:noFill/>
              <a:miter lim="800000"/>
              <a:headEnd/>
              <a:tailEnd/>
            </a:ln>
          </p:spPr>
          <p:txBody>
            <a:bodyPr wrap="none">
              <a:spAutoFit/>
            </a:bodyPr>
            <a:lstStyle/>
            <a:p>
              <a:pPr>
                <a:lnSpc>
                  <a:spcPct val="90000"/>
                </a:lnSpc>
              </a:pPr>
              <a:r>
                <a:rPr kumimoji="1" lang="zh-CN" altLang="en-US" sz="2000">
                  <a:solidFill>
                    <a:srgbClr val="333399"/>
                  </a:solidFill>
                  <a:latin typeface="Arial" charset="0"/>
                  <a:ea typeface="黑体" pitchFamily="2" charset="-122"/>
                </a:rPr>
                <a:t>系统地址空间</a:t>
              </a:r>
            </a:p>
            <a:p>
              <a:pPr>
                <a:lnSpc>
                  <a:spcPct val="90000"/>
                </a:lnSpc>
              </a:pPr>
              <a:r>
                <a:rPr kumimoji="1" lang="zh-CN" altLang="en-US" sz="2000">
                  <a:solidFill>
                    <a:srgbClr val="333399"/>
                  </a:solidFill>
                  <a:latin typeface="Arial" charset="0"/>
                  <a:ea typeface="黑体" pitchFamily="2" charset="-122"/>
                </a:rPr>
                <a:t>中的协议软件</a:t>
              </a:r>
            </a:p>
          </p:txBody>
        </p:sp>
      </p:grpSp>
      <p:sp>
        <p:nvSpPr>
          <p:cNvPr id="138262" name="Text Box 25"/>
          <p:cNvSpPr txBox="1">
            <a:spLocks noChangeArrowheads="1"/>
          </p:cNvSpPr>
          <p:nvPr/>
        </p:nvSpPr>
        <p:spPr bwMode="auto">
          <a:xfrm>
            <a:off x="1712913" y="4616450"/>
            <a:ext cx="4445000" cy="396875"/>
          </a:xfrm>
          <a:prstGeom prst="rect">
            <a:avLst/>
          </a:prstGeom>
          <a:noFill/>
          <a:ln w="9525">
            <a:noFill/>
            <a:miter lim="800000"/>
            <a:headEnd/>
            <a:tailEnd/>
          </a:ln>
        </p:spPr>
        <p:txBody>
          <a:bodyPr wrap="none">
            <a:spAutoFit/>
          </a:bodyPr>
          <a:lstStyle/>
          <a:p>
            <a:r>
              <a:rPr kumimoji="1" lang="zh-CN" altLang="en-US" sz="2000">
                <a:solidFill>
                  <a:srgbClr val="333399"/>
                </a:solidFill>
                <a:latin typeface="Arial" charset="0"/>
                <a:ea typeface="黑体" pitchFamily="2" charset="-122"/>
              </a:rPr>
              <a:t>包括 </a:t>
            </a:r>
            <a:r>
              <a:rPr kumimoji="1" lang="en-US" altLang="zh-CN" sz="2000">
                <a:solidFill>
                  <a:srgbClr val="333399"/>
                </a:solidFill>
                <a:latin typeface="Arial" charset="0"/>
                <a:ea typeface="黑体" pitchFamily="2" charset="-122"/>
              </a:rPr>
              <a:t>TCP/IP </a:t>
            </a:r>
            <a:r>
              <a:rPr kumimoji="1" lang="zh-CN" altLang="en-US" sz="2000">
                <a:solidFill>
                  <a:srgbClr val="333399"/>
                </a:solidFill>
                <a:latin typeface="Arial" charset="0"/>
                <a:ea typeface="黑体" pitchFamily="2" charset="-122"/>
              </a:rPr>
              <a:t>协议软件的操作系统内核</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500"/>
                                  </p:stCondLst>
                                  <p:childTnLst>
                                    <p:anim calcmode="discrete" valueType="str">
                                      <p:cBhvr>
                                        <p:cTn id="9"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repeatCount="300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par>
                          <p:cTn id="14" fill="hold">
                            <p:stCondLst>
                              <p:cond delay="0"/>
                            </p:stCondLst>
                            <p:childTnLst>
                              <p:par>
                                <p:cTn id="15" presetID="35" presetClass="emph" presetSubtype="0" repeatCount="3000" fill="hold" nodeType="afterEffect">
                                  <p:stCondLst>
                                    <p:cond delay="500"/>
                                  </p:stCondLst>
                                  <p:childTnLst>
                                    <p:anim calcmode="discrete" valueType="str">
                                      <p:cBhvr>
                                        <p:cTn id="16"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par>
                          <p:cTn id="21" fill="hold">
                            <p:stCondLst>
                              <p:cond delay="0"/>
                            </p:stCondLst>
                            <p:childTnLst>
                              <p:par>
                                <p:cTn id="22" presetID="35" presetClass="emph" presetSubtype="0" repeatCount="3000" fill="hold" nodeType="afterEffect">
                                  <p:stCondLst>
                                    <p:cond delay="500"/>
                                  </p:stCondLst>
                                  <p:childTnLst>
                                    <p:anim calcmode="discrete" valueType="str">
                                      <p:cBhvr>
                                        <p:cTn id="23"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5" name="Rectangle 3"/>
          <p:cNvSpPr>
            <a:spLocks noGrp="1" noChangeArrowheads="1"/>
          </p:cNvSpPr>
          <p:nvPr>
            <p:ph idx="1"/>
          </p:nvPr>
        </p:nvSpPr>
        <p:spPr>
          <a:xfrm>
            <a:off x="1042988" y="1916113"/>
            <a:ext cx="7772400" cy="4392612"/>
          </a:xfrm>
        </p:spPr>
        <p:txBody>
          <a:bodyPr/>
          <a:lstStyle/>
          <a:p>
            <a:pPr eaLnBrk="1" hangingPunct="1">
              <a:lnSpc>
                <a:spcPct val="90000"/>
              </a:lnSpc>
            </a:pPr>
            <a:r>
              <a:rPr lang="zh-CN" altLang="en-US" sz="2800" dirty="0" smtClean="0"/>
              <a:t>当某个应用进程启动系统调用时，控制权就从应用进程传递给了</a:t>
            </a:r>
            <a:r>
              <a:rPr lang="zh-CN" altLang="en-US" sz="2800" dirty="0" smtClean="0">
                <a:solidFill>
                  <a:schemeClr val="hlink"/>
                </a:solidFill>
              </a:rPr>
              <a:t>系统调用接口</a:t>
            </a:r>
            <a:r>
              <a:rPr lang="zh-CN" altLang="en-US" sz="2800" dirty="0" smtClean="0"/>
              <a:t>。</a:t>
            </a:r>
          </a:p>
          <a:p>
            <a:pPr eaLnBrk="1" hangingPunct="1">
              <a:lnSpc>
                <a:spcPct val="90000"/>
              </a:lnSpc>
            </a:pPr>
            <a:r>
              <a:rPr lang="zh-CN" altLang="en-US" sz="2800" dirty="0" smtClean="0"/>
              <a:t>此接口再将控制权传递给计算机的操作系统。操作系统将此调用转给某个内部过程，并执行所请求的操作。</a:t>
            </a:r>
          </a:p>
          <a:p>
            <a:pPr eaLnBrk="1" hangingPunct="1">
              <a:lnSpc>
                <a:spcPct val="90000"/>
              </a:lnSpc>
            </a:pPr>
            <a:r>
              <a:rPr lang="zh-CN" altLang="en-US" sz="2800" dirty="0" smtClean="0"/>
              <a:t>内部过程一旦执行完毕，控制权就又通过系统调用接口返回给应用进程。</a:t>
            </a:r>
          </a:p>
          <a:p>
            <a:pPr eaLnBrk="1" hangingPunct="1">
              <a:lnSpc>
                <a:spcPct val="90000"/>
              </a:lnSpc>
            </a:pPr>
            <a:r>
              <a:rPr lang="zh-CN" altLang="en-US" sz="2800" dirty="0" smtClean="0"/>
              <a:t>系统调用接口实际上就是应用进程的控制权和操作系统的控制权进行转换的一个接口，即</a:t>
            </a:r>
            <a:r>
              <a:rPr lang="zh-CN" altLang="en-US" sz="2800" dirty="0" smtClean="0">
                <a:solidFill>
                  <a:schemeClr val="hlink"/>
                </a:solidFill>
              </a:rPr>
              <a:t>应用编程接口 </a:t>
            </a:r>
            <a:r>
              <a:rPr lang="en-US" altLang="zh-CN" sz="2800" dirty="0" smtClean="0">
                <a:solidFill>
                  <a:schemeClr val="hlink"/>
                </a:solidFill>
              </a:rPr>
              <a:t>API</a:t>
            </a:r>
            <a:r>
              <a:rPr lang="zh-CN" altLang="en-US" sz="2800" dirty="0" smtClean="0"/>
              <a:t>。 </a:t>
            </a:r>
          </a:p>
        </p:txBody>
      </p:sp>
      <p:sp>
        <p:nvSpPr>
          <p:cNvPr id="139266" name="Rectangle 2"/>
          <p:cNvSpPr>
            <a:spLocks noGrp="1" noChangeArrowheads="1"/>
          </p:cNvSpPr>
          <p:nvPr>
            <p:ph type="title"/>
          </p:nvPr>
        </p:nvSpPr>
        <p:spPr>
          <a:xfrm>
            <a:off x="971550" y="214313"/>
            <a:ext cx="7972425" cy="1462087"/>
          </a:xfrm>
        </p:spPr>
        <p:txBody>
          <a:bodyPr>
            <a:normAutofit fontScale="90000"/>
          </a:bodyPr>
          <a:lstStyle/>
          <a:p>
            <a:pPr algn="ctr" eaLnBrk="1" hangingPunct="1"/>
            <a:r>
              <a:rPr lang="zh-CN" altLang="en-US" sz="4000" smtClean="0"/>
              <a:t>应用编程接口 </a:t>
            </a:r>
            <a:r>
              <a:rPr lang="en-US" altLang="zh-CN" sz="4000" smtClean="0"/>
              <a:t>API</a:t>
            </a:r>
            <a:br>
              <a:rPr lang="en-US" altLang="zh-CN" sz="4000" smtClean="0"/>
            </a:br>
            <a:r>
              <a:rPr lang="en-US" altLang="zh-CN" sz="3600" smtClean="0"/>
              <a:t>(Application Programming Interface)</a:t>
            </a:r>
            <a:r>
              <a:rPr lang="en-US" altLang="zh-CN" sz="400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15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15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15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noChangeArrowheads="1"/>
          </p:cNvSpPr>
          <p:nvPr>
            <p:ph idx="1"/>
          </p:nvPr>
        </p:nvSpPr>
        <p:spPr>
          <a:xfrm>
            <a:off x="1042988" y="1906588"/>
            <a:ext cx="7772400" cy="4114800"/>
          </a:xfrm>
        </p:spPr>
        <p:txBody>
          <a:bodyPr/>
          <a:lstStyle/>
          <a:p>
            <a:pPr eaLnBrk="1" hangingPunct="1">
              <a:lnSpc>
                <a:spcPct val="90000"/>
              </a:lnSpc>
            </a:pPr>
            <a:r>
              <a:rPr lang="en-US" altLang="zh-CN" sz="2800" smtClean="0"/>
              <a:t>Berkeley UNIX </a:t>
            </a:r>
            <a:r>
              <a:rPr lang="zh-CN" altLang="en-US" sz="2800" smtClean="0"/>
              <a:t>操作系统定义了一种 </a:t>
            </a:r>
            <a:r>
              <a:rPr lang="en-US" altLang="zh-CN" sz="2800" smtClean="0"/>
              <a:t>API</a:t>
            </a:r>
            <a:r>
              <a:rPr lang="zh-CN" altLang="en-US" sz="2800" smtClean="0"/>
              <a:t>，它又称为套接字接口</a:t>
            </a:r>
            <a:r>
              <a:rPr lang="en-US" altLang="zh-CN" sz="2800" smtClean="0"/>
              <a:t>(socket interface)</a:t>
            </a:r>
            <a:r>
              <a:rPr lang="zh-CN" altLang="en-US" sz="2800" smtClean="0"/>
              <a:t>。</a:t>
            </a:r>
          </a:p>
          <a:p>
            <a:pPr eaLnBrk="1" hangingPunct="1">
              <a:lnSpc>
                <a:spcPct val="90000"/>
              </a:lnSpc>
            </a:pPr>
            <a:r>
              <a:rPr lang="zh-CN" altLang="en-US" sz="2800" smtClean="0"/>
              <a:t>微软公司在其操作系统中采用了套接字接口 </a:t>
            </a:r>
            <a:r>
              <a:rPr lang="en-US" altLang="zh-CN" sz="2800" smtClean="0"/>
              <a:t>API</a:t>
            </a:r>
            <a:r>
              <a:rPr lang="zh-CN" altLang="en-US" sz="2800" smtClean="0"/>
              <a:t>，形成了一个稍有不同的 </a:t>
            </a:r>
            <a:r>
              <a:rPr lang="en-US" altLang="zh-CN" sz="2800" smtClean="0"/>
              <a:t>API</a:t>
            </a:r>
            <a:r>
              <a:rPr lang="zh-CN" altLang="en-US" sz="2800" smtClean="0"/>
              <a:t>，并称之为 </a:t>
            </a:r>
            <a:r>
              <a:rPr lang="en-US" altLang="zh-CN" sz="2800" smtClean="0"/>
              <a:t>Windows Socket</a:t>
            </a:r>
            <a:r>
              <a:rPr lang="zh-CN" altLang="en-US" sz="2800" smtClean="0"/>
              <a:t>。</a:t>
            </a:r>
          </a:p>
          <a:p>
            <a:pPr eaLnBrk="1" hangingPunct="1">
              <a:lnSpc>
                <a:spcPct val="90000"/>
              </a:lnSpc>
            </a:pPr>
            <a:r>
              <a:rPr lang="en-US" altLang="zh-CN" sz="2800" smtClean="0"/>
              <a:t>AT&amp;T </a:t>
            </a:r>
            <a:r>
              <a:rPr lang="zh-CN" altLang="en-US" sz="2800" smtClean="0"/>
              <a:t>为其 </a:t>
            </a:r>
            <a:r>
              <a:rPr lang="en-US" altLang="zh-CN" sz="2800" smtClean="0"/>
              <a:t>UNIX </a:t>
            </a:r>
            <a:r>
              <a:rPr lang="zh-CN" altLang="en-US" sz="2800" smtClean="0"/>
              <a:t>系统 </a:t>
            </a:r>
            <a:r>
              <a:rPr lang="en-US" altLang="zh-CN" sz="2800" smtClean="0"/>
              <a:t>V </a:t>
            </a:r>
            <a:r>
              <a:rPr lang="zh-CN" altLang="en-US" sz="2800" smtClean="0"/>
              <a:t>定义了一种 </a:t>
            </a:r>
            <a:r>
              <a:rPr lang="en-US" altLang="zh-CN" sz="2800" smtClean="0"/>
              <a:t>API</a:t>
            </a:r>
            <a:r>
              <a:rPr lang="zh-CN" altLang="en-US" sz="2800" smtClean="0"/>
              <a:t>，简写为 </a:t>
            </a:r>
            <a:r>
              <a:rPr lang="en-US" altLang="zh-CN" sz="2800" smtClean="0"/>
              <a:t>TLI (Transport Layer Interface)</a:t>
            </a:r>
            <a:r>
              <a:rPr lang="zh-CN" altLang="en-US" sz="2800" smtClean="0"/>
              <a:t>。 </a:t>
            </a:r>
          </a:p>
        </p:txBody>
      </p:sp>
      <p:sp>
        <p:nvSpPr>
          <p:cNvPr id="140290" name="Rectangle 2"/>
          <p:cNvSpPr>
            <a:spLocks noGrp="1" noChangeArrowheads="1"/>
          </p:cNvSpPr>
          <p:nvPr>
            <p:ph type="title"/>
          </p:nvPr>
        </p:nvSpPr>
        <p:spPr/>
        <p:txBody>
          <a:bodyPr/>
          <a:lstStyle/>
          <a:p>
            <a:pPr algn="ctr" eaLnBrk="1" hangingPunct="1"/>
            <a:r>
              <a:rPr lang="zh-CN" altLang="en-US" smtClean="0"/>
              <a:t>几种应用编程接口 </a:t>
            </a:r>
            <a:r>
              <a:rPr lang="en-US" altLang="zh-CN" smtClean="0"/>
              <a:t>API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827088" y="214313"/>
            <a:ext cx="8116887" cy="1462087"/>
          </a:xfrm>
        </p:spPr>
        <p:txBody>
          <a:bodyPr/>
          <a:lstStyle/>
          <a:p>
            <a:pPr algn="ctr" eaLnBrk="1" hangingPunct="1"/>
            <a:r>
              <a:rPr lang="zh-CN" altLang="en-US" smtClean="0"/>
              <a:t>应用进程通过套接字接入到网络 </a:t>
            </a:r>
          </a:p>
        </p:txBody>
      </p:sp>
      <p:sp>
        <p:nvSpPr>
          <p:cNvPr id="11268" name="AutoShape 71"/>
          <p:cNvSpPr>
            <a:spLocks noChangeArrowheads="1"/>
          </p:cNvSpPr>
          <p:nvPr/>
        </p:nvSpPr>
        <p:spPr bwMode="auto">
          <a:xfrm>
            <a:off x="1312863" y="2635250"/>
            <a:ext cx="468312" cy="1323975"/>
          </a:xfrm>
          <a:prstGeom prst="upArrow">
            <a:avLst>
              <a:gd name="adj1" fmla="val 50000"/>
              <a:gd name="adj2" fmla="val 70678"/>
            </a:avLst>
          </a:prstGeom>
          <a:solidFill>
            <a:srgbClr val="CCECFF"/>
          </a:solidFill>
          <a:ln w="9525">
            <a:solidFill>
              <a:schemeClr val="tx1"/>
            </a:solidFill>
            <a:miter lim="800000"/>
            <a:headEnd/>
            <a:tailEnd/>
          </a:ln>
        </p:spPr>
        <p:txBody>
          <a:bodyPr vert="eaVert" wrap="none" anchor="ctr"/>
          <a:lstStyle/>
          <a:p>
            <a:endParaRPr lang="zh-CN" altLang="en-US"/>
          </a:p>
        </p:txBody>
      </p:sp>
      <p:graphicFrame>
        <p:nvGraphicFramePr>
          <p:cNvPr id="11266" name="Object 72"/>
          <p:cNvGraphicFramePr>
            <a:graphicFrameLocks noChangeAspect="1"/>
          </p:cNvGraphicFramePr>
          <p:nvPr/>
        </p:nvGraphicFramePr>
        <p:xfrm>
          <a:off x="4052888" y="3557588"/>
          <a:ext cx="3076575" cy="2247900"/>
        </p:xfrm>
        <a:graphic>
          <a:graphicData uri="http://schemas.openxmlformats.org/presentationml/2006/ole">
            <p:oleObj spid="_x0000_s1026" name="VISIO" r:id="rId4" imgW="1689840" imgH="964440" progId="Visio.Drawing.11">
              <p:embed/>
            </p:oleObj>
          </a:graphicData>
        </a:graphic>
      </p:graphicFrame>
      <p:sp>
        <p:nvSpPr>
          <p:cNvPr id="793673" name="Rectangle 73"/>
          <p:cNvSpPr>
            <a:spLocks noChangeArrowheads="1"/>
          </p:cNvSpPr>
          <p:nvPr/>
        </p:nvSpPr>
        <p:spPr bwMode="auto">
          <a:xfrm>
            <a:off x="2187575" y="3297238"/>
            <a:ext cx="1752600" cy="727075"/>
          </a:xfrm>
          <a:prstGeom prst="rect">
            <a:avLst/>
          </a:prstGeom>
          <a:solidFill>
            <a:srgbClr val="CCE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a:defRPr/>
            </a:pPr>
            <a:r>
              <a:rPr kumimoji="1" lang="zh-CN" altLang="en-US" sz="2000">
                <a:solidFill>
                  <a:schemeClr val="folHlink"/>
                </a:solidFill>
                <a:latin typeface="Arial" charset="0"/>
                <a:ea typeface="黑体" pitchFamily="2" charset="-122"/>
              </a:rPr>
              <a:t>应用进程</a:t>
            </a:r>
          </a:p>
        </p:txBody>
      </p:sp>
      <p:sp>
        <p:nvSpPr>
          <p:cNvPr id="793674" name="Rectangle 74"/>
          <p:cNvSpPr>
            <a:spLocks noChangeArrowheads="1"/>
          </p:cNvSpPr>
          <p:nvPr/>
        </p:nvSpPr>
        <p:spPr bwMode="auto">
          <a:xfrm>
            <a:off x="2187575" y="4491038"/>
            <a:ext cx="1752600" cy="1123950"/>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none" anchor="ctr"/>
          <a:lstStyle/>
          <a:p>
            <a:pPr algn="ctr">
              <a:spcAft>
                <a:spcPct val="30000"/>
              </a:spcAft>
              <a:defRPr/>
            </a:pPr>
            <a:endParaRPr kumimoji="1" lang="en-US" altLang="zh-CN" sz="2000">
              <a:solidFill>
                <a:schemeClr val="folHlink"/>
              </a:solidFill>
              <a:latin typeface="Arial" charset="0"/>
              <a:ea typeface="黑体" pitchFamily="2" charset="-122"/>
            </a:endParaRPr>
          </a:p>
          <a:p>
            <a:pPr algn="ctr">
              <a:spcAft>
                <a:spcPct val="30000"/>
              </a:spcAft>
              <a:defRPr/>
            </a:pPr>
            <a:r>
              <a:rPr kumimoji="1" lang="en-US" altLang="zh-CN" sz="2000">
                <a:solidFill>
                  <a:schemeClr val="folHlink"/>
                </a:solidFill>
                <a:latin typeface="Arial" charset="0"/>
                <a:ea typeface="黑体" pitchFamily="2" charset="-122"/>
              </a:rPr>
              <a:t>TCP</a:t>
            </a:r>
          </a:p>
          <a:p>
            <a:pPr algn="ctr">
              <a:defRPr/>
            </a:pPr>
            <a:endParaRPr kumimoji="1" lang="en-US" altLang="zh-CN" sz="2000">
              <a:solidFill>
                <a:schemeClr val="folHlink"/>
              </a:solidFill>
              <a:latin typeface="Arial" charset="0"/>
              <a:ea typeface="黑体" pitchFamily="2" charset="-122"/>
            </a:endParaRPr>
          </a:p>
        </p:txBody>
      </p:sp>
      <p:sp>
        <p:nvSpPr>
          <p:cNvPr id="11271" name="Line 75"/>
          <p:cNvSpPr>
            <a:spLocks noChangeShapeType="1"/>
          </p:cNvSpPr>
          <p:nvPr/>
        </p:nvSpPr>
        <p:spPr bwMode="auto">
          <a:xfrm>
            <a:off x="3940175" y="4951413"/>
            <a:ext cx="3309938" cy="7937"/>
          </a:xfrm>
          <a:prstGeom prst="line">
            <a:avLst/>
          </a:prstGeom>
          <a:noFill/>
          <a:ln w="76200">
            <a:solidFill>
              <a:schemeClr val="hlink"/>
            </a:solidFill>
            <a:round/>
            <a:headEnd type="triangle" w="med" len="lg"/>
            <a:tailEnd type="triangle" w="med" len="lg"/>
          </a:ln>
        </p:spPr>
        <p:txBody>
          <a:bodyPr/>
          <a:lstStyle/>
          <a:p>
            <a:endParaRPr lang="zh-CN" altLang="en-US"/>
          </a:p>
        </p:txBody>
      </p:sp>
      <p:grpSp>
        <p:nvGrpSpPr>
          <p:cNvPr id="2" name="Group 76"/>
          <p:cNvGrpSpPr>
            <a:grpSpLocks/>
          </p:cNvGrpSpPr>
          <p:nvPr/>
        </p:nvGrpSpPr>
        <p:grpSpPr bwMode="auto">
          <a:xfrm>
            <a:off x="2770188" y="2813050"/>
            <a:ext cx="587375" cy="644525"/>
            <a:chOff x="921" y="2412"/>
            <a:chExt cx="284" cy="265"/>
          </a:xfrm>
        </p:grpSpPr>
        <p:grpSp>
          <p:nvGrpSpPr>
            <p:cNvPr id="3" name="Group 77"/>
            <p:cNvGrpSpPr>
              <a:grpSpLocks/>
            </p:cNvGrpSpPr>
            <p:nvPr/>
          </p:nvGrpSpPr>
          <p:grpSpPr bwMode="auto">
            <a:xfrm>
              <a:off x="928" y="2417"/>
              <a:ext cx="277" cy="260"/>
              <a:chOff x="928" y="2417"/>
              <a:chExt cx="277" cy="260"/>
            </a:xfrm>
          </p:grpSpPr>
          <p:sp>
            <p:nvSpPr>
              <p:cNvPr id="11326" name="Freeform 78"/>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headEnd/>
                <a:tailEnd/>
              </a:ln>
            </p:spPr>
            <p:txBody>
              <a:bodyPr/>
              <a:lstStyle/>
              <a:p>
                <a:endParaRPr lang="zh-CN" altLang="en-US"/>
              </a:p>
            </p:txBody>
          </p:sp>
          <p:sp>
            <p:nvSpPr>
              <p:cNvPr id="11327" name="Freeform 79"/>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headEnd/>
                <a:tailEnd/>
              </a:ln>
            </p:spPr>
            <p:txBody>
              <a:bodyPr/>
              <a:lstStyle/>
              <a:p>
                <a:endParaRPr lang="zh-CN" altLang="en-US"/>
              </a:p>
            </p:txBody>
          </p:sp>
          <p:sp>
            <p:nvSpPr>
              <p:cNvPr id="11328" name="Freeform 80"/>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headEnd/>
                <a:tailEnd/>
              </a:ln>
            </p:spPr>
            <p:txBody>
              <a:bodyPr/>
              <a:lstStyle/>
              <a:p>
                <a:endParaRPr lang="zh-CN" altLang="en-US"/>
              </a:p>
            </p:txBody>
          </p:sp>
          <p:sp>
            <p:nvSpPr>
              <p:cNvPr id="11329" name="Freeform 81"/>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headEnd/>
                <a:tailEnd/>
              </a:ln>
            </p:spPr>
            <p:txBody>
              <a:bodyPr/>
              <a:lstStyle/>
              <a:p>
                <a:endParaRPr lang="zh-CN" altLang="en-US"/>
              </a:p>
            </p:txBody>
          </p:sp>
          <p:sp>
            <p:nvSpPr>
              <p:cNvPr id="11330" name="Rectangle 82"/>
              <p:cNvSpPr>
                <a:spLocks noChangeArrowheads="1"/>
              </p:cNvSpPr>
              <p:nvPr/>
            </p:nvSpPr>
            <p:spPr bwMode="auto">
              <a:xfrm>
                <a:off x="974" y="2434"/>
                <a:ext cx="185" cy="132"/>
              </a:xfrm>
              <a:prstGeom prst="rect">
                <a:avLst/>
              </a:prstGeom>
              <a:solidFill>
                <a:srgbClr val="000000"/>
              </a:solidFill>
              <a:ln w="9525">
                <a:noFill/>
                <a:miter lim="800000"/>
                <a:headEnd/>
                <a:tailEnd/>
              </a:ln>
            </p:spPr>
            <p:txBody>
              <a:bodyPr/>
              <a:lstStyle/>
              <a:p>
                <a:endParaRPr lang="zh-CN" altLang="en-US"/>
              </a:p>
            </p:txBody>
          </p:sp>
          <p:sp>
            <p:nvSpPr>
              <p:cNvPr id="11331" name="Rectangle 83"/>
              <p:cNvSpPr>
                <a:spLocks noChangeArrowheads="1"/>
              </p:cNvSpPr>
              <p:nvPr/>
            </p:nvSpPr>
            <p:spPr bwMode="auto">
              <a:xfrm>
                <a:off x="937" y="2576"/>
                <a:ext cx="260" cy="59"/>
              </a:xfrm>
              <a:prstGeom prst="rect">
                <a:avLst/>
              </a:prstGeom>
              <a:solidFill>
                <a:srgbClr val="000000"/>
              </a:solidFill>
              <a:ln w="9525">
                <a:noFill/>
                <a:miter lim="800000"/>
                <a:headEnd/>
                <a:tailEnd/>
              </a:ln>
            </p:spPr>
            <p:txBody>
              <a:bodyPr/>
              <a:lstStyle/>
              <a:p>
                <a:endParaRPr lang="zh-CN" altLang="en-US"/>
              </a:p>
            </p:txBody>
          </p:sp>
          <p:sp>
            <p:nvSpPr>
              <p:cNvPr id="11332" name="Rectangle 84"/>
              <p:cNvSpPr>
                <a:spLocks noChangeArrowheads="1"/>
              </p:cNvSpPr>
              <p:nvPr/>
            </p:nvSpPr>
            <p:spPr bwMode="auto">
              <a:xfrm>
                <a:off x="992" y="2450"/>
                <a:ext cx="150" cy="102"/>
              </a:xfrm>
              <a:prstGeom prst="rect">
                <a:avLst/>
              </a:prstGeom>
              <a:solidFill>
                <a:srgbClr val="000000"/>
              </a:solidFill>
              <a:ln w="9525">
                <a:noFill/>
                <a:miter lim="800000"/>
                <a:headEnd/>
                <a:tailEnd/>
              </a:ln>
            </p:spPr>
            <p:txBody>
              <a:bodyPr/>
              <a:lstStyle/>
              <a:p>
                <a:endParaRPr lang="zh-CN" altLang="en-US"/>
              </a:p>
            </p:txBody>
          </p:sp>
          <p:sp>
            <p:nvSpPr>
              <p:cNvPr id="11333" name="Line 85"/>
              <p:cNvSpPr>
                <a:spLocks noChangeShapeType="1"/>
              </p:cNvSpPr>
              <p:nvPr/>
            </p:nvSpPr>
            <p:spPr bwMode="auto">
              <a:xfrm flipH="1">
                <a:off x="1115" y="2598"/>
                <a:ext cx="61" cy="1"/>
              </a:xfrm>
              <a:prstGeom prst="line">
                <a:avLst/>
              </a:prstGeom>
              <a:noFill/>
              <a:ln w="7938">
                <a:solidFill>
                  <a:srgbClr val="000000"/>
                </a:solidFill>
                <a:round/>
                <a:headEnd/>
                <a:tailEnd/>
              </a:ln>
            </p:spPr>
            <p:txBody>
              <a:bodyPr/>
              <a:lstStyle/>
              <a:p>
                <a:endParaRPr lang="zh-CN" altLang="en-US"/>
              </a:p>
            </p:txBody>
          </p:sp>
          <p:grpSp>
            <p:nvGrpSpPr>
              <p:cNvPr id="4" name="Group 86"/>
              <p:cNvGrpSpPr>
                <a:grpSpLocks/>
              </p:cNvGrpSpPr>
              <p:nvPr/>
            </p:nvGrpSpPr>
            <p:grpSpPr bwMode="auto">
              <a:xfrm>
                <a:off x="928" y="2639"/>
                <a:ext cx="277" cy="38"/>
                <a:chOff x="928" y="2639"/>
                <a:chExt cx="277" cy="38"/>
              </a:xfrm>
            </p:grpSpPr>
            <p:sp>
              <p:nvSpPr>
                <p:cNvPr id="11335" name="Freeform 87"/>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headEnd/>
                  <a:tailEnd/>
                </a:ln>
              </p:spPr>
              <p:txBody>
                <a:bodyPr/>
                <a:lstStyle/>
                <a:p>
                  <a:endParaRPr lang="zh-CN" altLang="en-US"/>
                </a:p>
              </p:txBody>
            </p:sp>
            <p:sp>
              <p:nvSpPr>
                <p:cNvPr id="11336" name="Freeform 88"/>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headEnd/>
                  <a:tailEnd/>
                </a:ln>
              </p:spPr>
              <p:txBody>
                <a:bodyPr/>
                <a:lstStyle/>
                <a:p>
                  <a:endParaRPr lang="zh-CN" altLang="en-US"/>
                </a:p>
              </p:txBody>
            </p:sp>
            <p:sp>
              <p:nvSpPr>
                <p:cNvPr id="11337" name="Rectangle 89"/>
                <p:cNvSpPr>
                  <a:spLocks noChangeArrowheads="1"/>
                </p:cNvSpPr>
                <p:nvPr/>
              </p:nvSpPr>
              <p:spPr bwMode="auto">
                <a:xfrm>
                  <a:off x="930" y="2666"/>
                  <a:ext cx="274" cy="11"/>
                </a:xfrm>
                <a:prstGeom prst="rect">
                  <a:avLst/>
                </a:prstGeom>
                <a:solidFill>
                  <a:srgbClr val="000000"/>
                </a:solidFill>
                <a:ln w="9525">
                  <a:noFill/>
                  <a:miter lim="800000"/>
                  <a:headEnd/>
                  <a:tailEnd/>
                </a:ln>
              </p:spPr>
              <p:txBody>
                <a:bodyPr/>
                <a:lstStyle/>
                <a:p>
                  <a:endParaRPr lang="zh-CN" altLang="en-US"/>
                </a:p>
              </p:txBody>
            </p:sp>
          </p:grpSp>
        </p:grpSp>
        <p:grpSp>
          <p:nvGrpSpPr>
            <p:cNvPr id="5" name="Group 90"/>
            <p:cNvGrpSpPr>
              <a:grpSpLocks/>
            </p:cNvGrpSpPr>
            <p:nvPr/>
          </p:nvGrpSpPr>
          <p:grpSpPr bwMode="auto">
            <a:xfrm>
              <a:off x="921" y="2412"/>
              <a:ext cx="277" cy="261"/>
              <a:chOff x="921" y="2412"/>
              <a:chExt cx="277" cy="261"/>
            </a:xfrm>
          </p:grpSpPr>
          <p:sp>
            <p:nvSpPr>
              <p:cNvPr id="11314" name="Freeform 91"/>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headEnd/>
                <a:tailEnd/>
              </a:ln>
            </p:spPr>
            <p:txBody>
              <a:bodyPr/>
              <a:lstStyle/>
              <a:p>
                <a:endParaRPr lang="zh-CN" altLang="en-US"/>
              </a:p>
            </p:txBody>
          </p:sp>
          <p:sp>
            <p:nvSpPr>
              <p:cNvPr id="11315" name="Freeform 92"/>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headEnd/>
                <a:tailEnd/>
              </a:ln>
            </p:spPr>
            <p:txBody>
              <a:bodyPr/>
              <a:lstStyle/>
              <a:p>
                <a:endParaRPr lang="zh-CN" altLang="en-US"/>
              </a:p>
            </p:txBody>
          </p:sp>
          <p:sp>
            <p:nvSpPr>
              <p:cNvPr id="11316" name="Freeform 93"/>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11317" name="Freeform 94"/>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11318" name="Rectangle 95"/>
              <p:cNvSpPr>
                <a:spLocks noChangeArrowheads="1"/>
              </p:cNvSpPr>
              <p:nvPr/>
            </p:nvSpPr>
            <p:spPr bwMode="auto">
              <a:xfrm>
                <a:off x="968" y="2429"/>
                <a:ext cx="184" cy="132"/>
              </a:xfrm>
              <a:prstGeom prst="rect">
                <a:avLst/>
              </a:prstGeom>
              <a:solidFill>
                <a:srgbClr val="B7B79D"/>
              </a:solidFill>
              <a:ln w="9525">
                <a:noFill/>
                <a:miter lim="800000"/>
                <a:headEnd/>
                <a:tailEnd/>
              </a:ln>
            </p:spPr>
            <p:txBody>
              <a:bodyPr/>
              <a:lstStyle/>
              <a:p>
                <a:endParaRPr lang="zh-CN" altLang="en-US"/>
              </a:p>
            </p:txBody>
          </p:sp>
          <p:sp>
            <p:nvSpPr>
              <p:cNvPr id="11319" name="Rectangle 96"/>
              <p:cNvSpPr>
                <a:spLocks noChangeArrowheads="1"/>
              </p:cNvSpPr>
              <p:nvPr/>
            </p:nvSpPr>
            <p:spPr bwMode="auto">
              <a:xfrm>
                <a:off x="930" y="2571"/>
                <a:ext cx="260" cy="59"/>
              </a:xfrm>
              <a:prstGeom prst="rect">
                <a:avLst/>
              </a:prstGeom>
              <a:solidFill>
                <a:srgbClr val="B7B79D"/>
              </a:solidFill>
              <a:ln w="9525">
                <a:noFill/>
                <a:miter lim="800000"/>
                <a:headEnd/>
                <a:tailEnd/>
              </a:ln>
            </p:spPr>
            <p:txBody>
              <a:bodyPr/>
              <a:lstStyle/>
              <a:p>
                <a:endParaRPr lang="zh-CN" altLang="en-US"/>
              </a:p>
            </p:txBody>
          </p:sp>
          <p:sp>
            <p:nvSpPr>
              <p:cNvPr id="11320" name="Rectangle 97"/>
              <p:cNvSpPr>
                <a:spLocks noChangeArrowheads="1"/>
              </p:cNvSpPr>
              <p:nvPr/>
            </p:nvSpPr>
            <p:spPr bwMode="auto">
              <a:xfrm>
                <a:off x="985" y="2445"/>
                <a:ext cx="150" cy="102"/>
              </a:xfrm>
              <a:prstGeom prst="rect">
                <a:avLst/>
              </a:prstGeom>
              <a:solidFill>
                <a:srgbClr val="FFFFFF"/>
              </a:solidFill>
              <a:ln w="9525">
                <a:noFill/>
                <a:miter lim="800000"/>
                <a:headEnd/>
                <a:tailEnd/>
              </a:ln>
            </p:spPr>
            <p:txBody>
              <a:bodyPr/>
              <a:lstStyle/>
              <a:p>
                <a:endParaRPr lang="zh-CN" altLang="en-US"/>
              </a:p>
            </p:txBody>
          </p:sp>
          <p:sp>
            <p:nvSpPr>
              <p:cNvPr id="11321" name="Line 98"/>
              <p:cNvSpPr>
                <a:spLocks noChangeShapeType="1"/>
              </p:cNvSpPr>
              <p:nvPr/>
            </p:nvSpPr>
            <p:spPr bwMode="auto">
              <a:xfrm flipH="1">
                <a:off x="1108" y="2593"/>
                <a:ext cx="61" cy="1"/>
              </a:xfrm>
              <a:prstGeom prst="line">
                <a:avLst/>
              </a:prstGeom>
              <a:noFill/>
              <a:ln w="7938">
                <a:solidFill>
                  <a:srgbClr val="000000"/>
                </a:solidFill>
                <a:round/>
                <a:headEnd/>
                <a:tailEnd/>
              </a:ln>
            </p:spPr>
            <p:txBody>
              <a:bodyPr/>
              <a:lstStyle/>
              <a:p>
                <a:endParaRPr lang="zh-CN" altLang="en-US"/>
              </a:p>
            </p:txBody>
          </p:sp>
          <p:grpSp>
            <p:nvGrpSpPr>
              <p:cNvPr id="6" name="Group 99"/>
              <p:cNvGrpSpPr>
                <a:grpSpLocks/>
              </p:cNvGrpSpPr>
              <p:nvPr/>
            </p:nvGrpSpPr>
            <p:grpSpPr bwMode="auto">
              <a:xfrm>
                <a:off x="921" y="2635"/>
                <a:ext cx="277" cy="38"/>
                <a:chOff x="921" y="2635"/>
                <a:chExt cx="277" cy="38"/>
              </a:xfrm>
            </p:grpSpPr>
            <p:sp>
              <p:nvSpPr>
                <p:cNvPr id="11323" name="Freeform 100"/>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headEnd/>
                  <a:tailEnd/>
                </a:ln>
              </p:spPr>
              <p:txBody>
                <a:bodyPr/>
                <a:lstStyle/>
                <a:p>
                  <a:endParaRPr lang="zh-CN" altLang="en-US"/>
                </a:p>
              </p:txBody>
            </p:sp>
            <p:sp>
              <p:nvSpPr>
                <p:cNvPr id="11324" name="Freeform 101"/>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headEnd/>
                  <a:tailEnd/>
                </a:ln>
              </p:spPr>
              <p:txBody>
                <a:bodyPr/>
                <a:lstStyle/>
                <a:p>
                  <a:endParaRPr lang="zh-CN" altLang="en-US"/>
                </a:p>
              </p:txBody>
            </p:sp>
            <p:sp>
              <p:nvSpPr>
                <p:cNvPr id="11325" name="Rectangle 102"/>
                <p:cNvSpPr>
                  <a:spLocks noChangeArrowheads="1"/>
                </p:cNvSpPr>
                <p:nvPr/>
              </p:nvSpPr>
              <p:spPr bwMode="auto">
                <a:xfrm>
                  <a:off x="923" y="2662"/>
                  <a:ext cx="274" cy="11"/>
                </a:xfrm>
                <a:prstGeom prst="rect">
                  <a:avLst/>
                </a:prstGeom>
                <a:solidFill>
                  <a:srgbClr val="BAB79D"/>
                </a:solidFill>
                <a:ln w="9525">
                  <a:noFill/>
                  <a:miter lim="800000"/>
                  <a:headEnd/>
                  <a:tailEnd/>
                </a:ln>
              </p:spPr>
              <p:txBody>
                <a:bodyPr/>
                <a:lstStyle/>
                <a:p>
                  <a:endParaRPr lang="zh-CN" altLang="en-US"/>
                </a:p>
              </p:txBody>
            </p:sp>
          </p:grpSp>
        </p:grpSp>
      </p:grpSp>
      <p:sp>
        <p:nvSpPr>
          <p:cNvPr id="11273" name="Text Box 103"/>
          <p:cNvSpPr txBox="1">
            <a:spLocks noChangeArrowheads="1"/>
          </p:cNvSpPr>
          <p:nvPr/>
        </p:nvSpPr>
        <p:spPr bwMode="auto">
          <a:xfrm>
            <a:off x="-71438" y="2905125"/>
            <a:ext cx="1454151" cy="703263"/>
          </a:xfrm>
          <a:prstGeom prst="rect">
            <a:avLst/>
          </a:prstGeom>
          <a:noFill/>
          <a:ln w="9525">
            <a:noFill/>
            <a:miter lim="800000"/>
            <a:headEnd/>
            <a:tailEnd/>
          </a:ln>
        </p:spPr>
        <p:txBody>
          <a:bodyPr wrap="none">
            <a:spAutoFit/>
          </a:bodyPr>
          <a:lstStyle/>
          <a:p>
            <a:pPr algn="ctr"/>
            <a:r>
              <a:rPr kumimoji="1" lang="zh-CN" altLang="en-US" sz="2000">
                <a:solidFill>
                  <a:schemeClr val="folHlink"/>
                </a:solidFill>
                <a:latin typeface="Arial" charset="0"/>
                <a:ea typeface="黑体" pitchFamily="2" charset="-122"/>
              </a:rPr>
              <a:t>由应用程序</a:t>
            </a:r>
          </a:p>
          <a:p>
            <a:pPr algn="ctr"/>
            <a:r>
              <a:rPr kumimoji="1" lang="zh-CN" altLang="en-US" sz="2000">
                <a:solidFill>
                  <a:schemeClr val="folHlink"/>
                </a:solidFill>
                <a:latin typeface="Arial" charset="0"/>
                <a:ea typeface="黑体" pitchFamily="2" charset="-122"/>
              </a:rPr>
              <a:t>控制</a:t>
            </a:r>
          </a:p>
        </p:txBody>
      </p:sp>
      <p:sp>
        <p:nvSpPr>
          <p:cNvPr id="11274" name="Text Box 104"/>
          <p:cNvSpPr txBox="1">
            <a:spLocks noChangeArrowheads="1"/>
          </p:cNvSpPr>
          <p:nvPr/>
        </p:nvSpPr>
        <p:spPr bwMode="auto">
          <a:xfrm>
            <a:off x="5003800" y="4005263"/>
            <a:ext cx="1250950" cy="519112"/>
          </a:xfrm>
          <a:prstGeom prst="rect">
            <a:avLst/>
          </a:prstGeom>
          <a:noFill/>
          <a:ln w="9525">
            <a:noFill/>
            <a:miter lim="800000"/>
            <a:headEnd/>
            <a:tailEnd/>
          </a:ln>
        </p:spPr>
        <p:txBody>
          <a:bodyPr wrap="none">
            <a:spAutoFit/>
          </a:bodyPr>
          <a:lstStyle/>
          <a:p>
            <a:r>
              <a:rPr kumimoji="1" lang="zh-CN" altLang="en-US" sz="2800">
                <a:solidFill>
                  <a:schemeClr val="folHlink"/>
                </a:solidFill>
                <a:latin typeface="Arial" charset="0"/>
                <a:ea typeface="黑体" pitchFamily="2" charset="-122"/>
              </a:rPr>
              <a:t>因特网</a:t>
            </a:r>
          </a:p>
        </p:txBody>
      </p:sp>
      <p:sp>
        <p:nvSpPr>
          <p:cNvPr id="11275" name="Text Box 105"/>
          <p:cNvSpPr txBox="1">
            <a:spLocks noChangeArrowheads="1"/>
          </p:cNvSpPr>
          <p:nvPr/>
        </p:nvSpPr>
        <p:spPr bwMode="auto">
          <a:xfrm>
            <a:off x="-71438" y="4559300"/>
            <a:ext cx="1454151" cy="703263"/>
          </a:xfrm>
          <a:prstGeom prst="rect">
            <a:avLst/>
          </a:prstGeom>
          <a:noFill/>
          <a:ln w="9525">
            <a:noFill/>
            <a:miter lim="800000"/>
            <a:headEnd/>
            <a:tailEnd/>
          </a:ln>
        </p:spPr>
        <p:txBody>
          <a:bodyPr wrap="none">
            <a:spAutoFit/>
          </a:bodyPr>
          <a:lstStyle/>
          <a:p>
            <a:pPr algn="ctr"/>
            <a:r>
              <a:rPr kumimoji="1" lang="zh-CN" altLang="en-US" sz="2000">
                <a:solidFill>
                  <a:schemeClr val="folHlink"/>
                </a:solidFill>
                <a:latin typeface="Arial" charset="0"/>
                <a:ea typeface="黑体" pitchFamily="2" charset="-122"/>
              </a:rPr>
              <a:t>由操作系统</a:t>
            </a:r>
          </a:p>
          <a:p>
            <a:pPr algn="ctr"/>
            <a:r>
              <a:rPr kumimoji="1" lang="zh-CN" altLang="en-US" sz="2000">
                <a:solidFill>
                  <a:schemeClr val="folHlink"/>
                </a:solidFill>
                <a:latin typeface="Arial" charset="0"/>
                <a:ea typeface="黑体" pitchFamily="2" charset="-122"/>
              </a:rPr>
              <a:t>控制</a:t>
            </a:r>
          </a:p>
        </p:txBody>
      </p:sp>
      <p:sp>
        <p:nvSpPr>
          <p:cNvPr id="11276" name="Text Box 106"/>
          <p:cNvSpPr txBox="1">
            <a:spLocks noChangeArrowheads="1"/>
          </p:cNvSpPr>
          <p:nvPr/>
        </p:nvSpPr>
        <p:spPr bwMode="auto">
          <a:xfrm>
            <a:off x="2701925" y="2386013"/>
            <a:ext cx="693738" cy="395287"/>
          </a:xfrm>
          <a:prstGeom prst="rect">
            <a:avLst/>
          </a:prstGeom>
          <a:noFill/>
          <a:ln w="9525">
            <a:noFill/>
            <a:miter lim="800000"/>
            <a:headEnd/>
            <a:tailEnd/>
          </a:ln>
        </p:spPr>
        <p:txBody>
          <a:bodyPr wrap="none">
            <a:spAutoFit/>
          </a:bodyPr>
          <a:lstStyle/>
          <a:p>
            <a:r>
              <a:rPr kumimoji="1" lang="zh-CN" altLang="en-US" sz="2000">
                <a:solidFill>
                  <a:schemeClr val="folHlink"/>
                </a:solidFill>
                <a:latin typeface="Arial" charset="0"/>
                <a:ea typeface="黑体" pitchFamily="2" charset="-122"/>
              </a:rPr>
              <a:t>客户</a:t>
            </a:r>
          </a:p>
        </p:txBody>
      </p:sp>
      <p:sp>
        <p:nvSpPr>
          <p:cNvPr id="11277" name="Text Box 107"/>
          <p:cNvSpPr txBox="1">
            <a:spLocks noChangeArrowheads="1"/>
          </p:cNvSpPr>
          <p:nvPr/>
        </p:nvSpPr>
        <p:spPr bwMode="auto">
          <a:xfrm>
            <a:off x="7597775" y="2382838"/>
            <a:ext cx="947738" cy="398462"/>
          </a:xfrm>
          <a:prstGeom prst="rect">
            <a:avLst/>
          </a:prstGeom>
          <a:noFill/>
          <a:ln w="9525">
            <a:noFill/>
            <a:miter lim="800000"/>
            <a:headEnd/>
            <a:tailEnd/>
          </a:ln>
        </p:spPr>
        <p:txBody>
          <a:bodyPr wrap="none">
            <a:spAutoFit/>
          </a:bodyPr>
          <a:lstStyle/>
          <a:p>
            <a:r>
              <a:rPr kumimoji="1" lang="zh-CN" altLang="en-US" sz="2000">
                <a:solidFill>
                  <a:schemeClr val="folHlink"/>
                </a:solidFill>
                <a:latin typeface="Arial" charset="0"/>
                <a:ea typeface="黑体" pitchFamily="2" charset="-122"/>
              </a:rPr>
              <a:t>服务器</a:t>
            </a:r>
          </a:p>
        </p:txBody>
      </p:sp>
      <p:sp>
        <p:nvSpPr>
          <p:cNvPr id="11278" name="Rectangle 108"/>
          <p:cNvSpPr>
            <a:spLocks noChangeArrowheads="1"/>
          </p:cNvSpPr>
          <p:nvPr/>
        </p:nvSpPr>
        <p:spPr bwMode="auto">
          <a:xfrm>
            <a:off x="2593975" y="3970338"/>
            <a:ext cx="939800" cy="584200"/>
          </a:xfrm>
          <a:prstGeom prst="rect">
            <a:avLst/>
          </a:prstGeom>
          <a:solidFill>
            <a:srgbClr val="FF99CC"/>
          </a:solidFill>
          <a:ln w="28575">
            <a:solidFill>
              <a:schemeClr val="folHlink"/>
            </a:solidFill>
            <a:miter lim="800000"/>
            <a:headEnd/>
            <a:tailEnd/>
          </a:ln>
        </p:spPr>
        <p:txBody>
          <a:bodyPr wrap="none" anchor="ctr"/>
          <a:lstStyle/>
          <a:p>
            <a:pPr algn="ctr"/>
            <a:r>
              <a:rPr kumimoji="1" lang="zh-CN" altLang="en-US" sz="2000">
                <a:solidFill>
                  <a:schemeClr val="folHlink"/>
                </a:solidFill>
                <a:latin typeface="Arial" charset="0"/>
                <a:ea typeface="黑体" pitchFamily="2" charset="-122"/>
              </a:rPr>
              <a:t>套接字</a:t>
            </a:r>
          </a:p>
        </p:txBody>
      </p:sp>
      <p:sp>
        <p:nvSpPr>
          <p:cNvPr id="793709" name="Rectangle 109"/>
          <p:cNvSpPr>
            <a:spLocks noChangeArrowheads="1"/>
          </p:cNvSpPr>
          <p:nvPr/>
        </p:nvSpPr>
        <p:spPr bwMode="auto">
          <a:xfrm>
            <a:off x="7237413" y="4511675"/>
            <a:ext cx="1754187" cy="1123950"/>
          </a:xfrm>
          <a:prstGeom prst="rect">
            <a:avLst/>
          </a:prstGeom>
          <a:solidFill>
            <a:srgbClr val="FFFF99"/>
          </a:solidFill>
          <a:ln w="9525" algn="ctr">
            <a:solidFill>
              <a:schemeClr val="folHlink"/>
            </a:solidFill>
            <a:miter lim="800000"/>
            <a:headEnd/>
            <a:tailEnd/>
          </a:ln>
          <a:effectLst>
            <a:outerShdw dist="35921" dir="2700000" algn="ctr" rotWithShape="0">
              <a:schemeClr val="bg2"/>
            </a:outerShdw>
          </a:effectLst>
        </p:spPr>
        <p:txBody>
          <a:bodyPr wrap="none" anchor="ctr"/>
          <a:lstStyle/>
          <a:p>
            <a:pPr algn="ctr">
              <a:spcAft>
                <a:spcPct val="30000"/>
              </a:spcAft>
              <a:defRPr/>
            </a:pPr>
            <a:endParaRPr kumimoji="1" lang="en-US" altLang="zh-CN" sz="2000">
              <a:solidFill>
                <a:schemeClr val="folHlink"/>
              </a:solidFill>
              <a:latin typeface="Arial" charset="0"/>
              <a:ea typeface="黑体" pitchFamily="2" charset="-122"/>
            </a:endParaRPr>
          </a:p>
          <a:p>
            <a:pPr algn="ctr">
              <a:spcAft>
                <a:spcPct val="30000"/>
              </a:spcAft>
              <a:defRPr/>
            </a:pPr>
            <a:r>
              <a:rPr kumimoji="1" lang="en-US" altLang="zh-CN" sz="2000">
                <a:solidFill>
                  <a:schemeClr val="folHlink"/>
                </a:solidFill>
                <a:latin typeface="Arial" charset="0"/>
                <a:ea typeface="黑体" pitchFamily="2" charset="-122"/>
              </a:rPr>
              <a:t>TCP</a:t>
            </a:r>
          </a:p>
          <a:p>
            <a:pPr algn="ctr">
              <a:spcAft>
                <a:spcPct val="30000"/>
              </a:spcAft>
              <a:defRPr/>
            </a:pPr>
            <a:endParaRPr kumimoji="1" lang="en-US" altLang="zh-CN" sz="2000">
              <a:solidFill>
                <a:schemeClr val="folHlink"/>
              </a:solidFill>
              <a:latin typeface="Arial" charset="0"/>
              <a:ea typeface="黑体" pitchFamily="2" charset="-122"/>
            </a:endParaRPr>
          </a:p>
        </p:txBody>
      </p:sp>
      <p:sp>
        <p:nvSpPr>
          <p:cNvPr id="793710" name="Rectangle 110"/>
          <p:cNvSpPr>
            <a:spLocks noChangeArrowheads="1"/>
          </p:cNvSpPr>
          <p:nvPr/>
        </p:nvSpPr>
        <p:spPr bwMode="auto">
          <a:xfrm>
            <a:off x="7237413" y="3297238"/>
            <a:ext cx="1754187" cy="727075"/>
          </a:xfrm>
          <a:prstGeom prst="rect">
            <a:avLst/>
          </a:prstGeom>
          <a:solidFill>
            <a:srgbClr val="CCECFF"/>
          </a:solidFill>
          <a:ln w="9525" algn="ctr">
            <a:solidFill>
              <a:schemeClr val="folHlink"/>
            </a:solidFill>
            <a:miter lim="800000"/>
            <a:headEnd/>
            <a:tailEnd/>
          </a:ln>
          <a:effectLst>
            <a:outerShdw dist="35921" dir="2700000" algn="ctr" rotWithShape="0">
              <a:schemeClr val="bg2"/>
            </a:outerShdw>
          </a:effectLst>
        </p:spPr>
        <p:txBody>
          <a:bodyPr wrap="none" anchor="ctr"/>
          <a:lstStyle/>
          <a:p>
            <a:pPr algn="ctr">
              <a:defRPr/>
            </a:pPr>
            <a:r>
              <a:rPr kumimoji="1" lang="zh-CN" altLang="en-US" sz="2000">
                <a:solidFill>
                  <a:schemeClr val="folHlink"/>
                </a:solidFill>
                <a:latin typeface="Arial" charset="0"/>
                <a:ea typeface="黑体" pitchFamily="2" charset="-122"/>
              </a:rPr>
              <a:t>应用进程</a:t>
            </a:r>
          </a:p>
        </p:txBody>
      </p:sp>
      <p:sp>
        <p:nvSpPr>
          <p:cNvPr id="11281" name="Rectangle 111"/>
          <p:cNvSpPr>
            <a:spLocks noChangeArrowheads="1"/>
          </p:cNvSpPr>
          <p:nvPr/>
        </p:nvSpPr>
        <p:spPr bwMode="auto">
          <a:xfrm>
            <a:off x="7645400" y="3970338"/>
            <a:ext cx="938213" cy="584200"/>
          </a:xfrm>
          <a:prstGeom prst="rect">
            <a:avLst/>
          </a:prstGeom>
          <a:solidFill>
            <a:srgbClr val="FF99CC"/>
          </a:solidFill>
          <a:ln w="28575" algn="ctr">
            <a:solidFill>
              <a:schemeClr val="folHlink"/>
            </a:solidFill>
            <a:miter lim="800000"/>
            <a:headEnd/>
            <a:tailEnd/>
          </a:ln>
        </p:spPr>
        <p:txBody>
          <a:bodyPr wrap="none" anchor="ctr"/>
          <a:lstStyle/>
          <a:p>
            <a:pPr algn="ctr"/>
            <a:r>
              <a:rPr kumimoji="1" lang="zh-CN" altLang="en-US" sz="2000">
                <a:solidFill>
                  <a:schemeClr val="folHlink"/>
                </a:solidFill>
                <a:latin typeface="Arial" charset="0"/>
                <a:ea typeface="黑体" pitchFamily="2" charset="-122"/>
              </a:rPr>
              <a:t>套接字</a:t>
            </a:r>
          </a:p>
        </p:txBody>
      </p:sp>
      <p:grpSp>
        <p:nvGrpSpPr>
          <p:cNvPr id="7" name="Group 112"/>
          <p:cNvGrpSpPr>
            <a:grpSpLocks/>
          </p:cNvGrpSpPr>
          <p:nvPr/>
        </p:nvGrpSpPr>
        <p:grpSpPr bwMode="auto">
          <a:xfrm>
            <a:off x="7821613" y="2813050"/>
            <a:ext cx="587375" cy="644525"/>
            <a:chOff x="921" y="2412"/>
            <a:chExt cx="284" cy="265"/>
          </a:xfrm>
        </p:grpSpPr>
        <p:grpSp>
          <p:nvGrpSpPr>
            <p:cNvPr id="8" name="Group 113"/>
            <p:cNvGrpSpPr>
              <a:grpSpLocks/>
            </p:cNvGrpSpPr>
            <p:nvPr/>
          </p:nvGrpSpPr>
          <p:grpSpPr bwMode="auto">
            <a:xfrm>
              <a:off x="928" y="2417"/>
              <a:ext cx="277" cy="260"/>
              <a:chOff x="928" y="2417"/>
              <a:chExt cx="277" cy="260"/>
            </a:xfrm>
          </p:grpSpPr>
          <p:sp>
            <p:nvSpPr>
              <p:cNvPr id="11300" name="Freeform 114"/>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headEnd/>
                <a:tailEnd/>
              </a:ln>
            </p:spPr>
            <p:txBody>
              <a:bodyPr/>
              <a:lstStyle/>
              <a:p>
                <a:endParaRPr lang="zh-CN" altLang="en-US"/>
              </a:p>
            </p:txBody>
          </p:sp>
          <p:sp>
            <p:nvSpPr>
              <p:cNvPr id="11301" name="Freeform 115"/>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headEnd/>
                <a:tailEnd/>
              </a:ln>
            </p:spPr>
            <p:txBody>
              <a:bodyPr/>
              <a:lstStyle/>
              <a:p>
                <a:endParaRPr lang="zh-CN" altLang="en-US"/>
              </a:p>
            </p:txBody>
          </p:sp>
          <p:sp>
            <p:nvSpPr>
              <p:cNvPr id="11302" name="Freeform 116"/>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headEnd/>
                <a:tailEnd/>
              </a:ln>
            </p:spPr>
            <p:txBody>
              <a:bodyPr/>
              <a:lstStyle/>
              <a:p>
                <a:endParaRPr lang="zh-CN" altLang="en-US"/>
              </a:p>
            </p:txBody>
          </p:sp>
          <p:sp>
            <p:nvSpPr>
              <p:cNvPr id="11303" name="Freeform 117"/>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headEnd/>
                <a:tailEnd/>
              </a:ln>
            </p:spPr>
            <p:txBody>
              <a:bodyPr/>
              <a:lstStyle/>
              <a:p>
                <a:endParaRPr lang="zh-CN" altLang="en-US"/>
              </a:p>
            </p:txBody>
          </p:sp>
          <p:sp>
            <p:nvSpPr>
              <p:cNvPr id="11304" name="Rectangle 118"/>
              <p:cNvSpPr>
                <a:spLocks noChangeArrowheads="1"/>
              </p:cNvSpPr>
              <p:nvPr/>
            </p:nvSpPr>
            <p:spPr bwMode="auto">
              <a:xfrm>
                <a:off x="974" y="2434"/>
                <a:ext cx="185" cy="132"/>
              </a:xfrm>
              <a:prstGeom prst="rect">
                <a:avLst/>
              </a:prstGeom>
              <a:solidFill>
                <a:srgbClr val="000000"/>
              </a:solidFill>
              <a:ln w="9525">
                <a:noFill/>
                <a:miter lim="800000"/>
                <a:headEnd/>
                <a:tailEnd/>
              </a:ln>
            </p:spPr>
            <p:txBody>
              <a:bodyPr/>
              <a:lstStyle/>
              <a:p>
                <a:endParaRPr lang="zh-CN" altLang="en-US"/>
              </a:p>
            </p:txBody>
          </p:sp>
          <p:sp>
            <p:nvSpPr>
              <p:cNvPr id="11305" name="Rectangle 119"/>
              <p:cNvSpPr>
                <a:spLocks noChangeArrowheads="1"/>
              </p:cNvSpPr>
              <p:nvPr/>
            </p:nvSpPr>
            <p:spPr bwMode="auto">
              <a:xfrm>
                <a:off x="937" y="2576"/>
                <a:ext cx="260" cy="59"/>
              </a:xfrm>
              <a:prstGeom prst="rect">
                <a:avLst/>
              </a:prstGeom>
              <a:solidFill>
                <a:srgbClr val="000000"/>
              </a:solidFill>
              <a:ln w="9525">
                <a:noFill/>
                <a:miter lim="800000"/>
                <a:headEnd/>
                <a:tailEnd/>
              </a:ln>
            </p:spPr>
            <p:txBody>
              <a:bodyPr/>
              <a:lstStyle/>
              <a:p>
                <a:endParaRPr lang="zh-CN" altLang="en-US"/>
              </a:p>
            </p:txBody>
          </p:sp>
          <p:sp>
            <p:nvSpPr>
              <p:cNvPr id="11306" name="Rectangle 120"/>
              <p:cNvSpPr>
                <a:spLocks noChangeArrowheads="1"/>
              </p:cNvSpPr>
              <p:nvPr/>
            </p:nvSpPr>
            <p:spPr bwMode="auto">
              <a:xfrm>
                <a:off x="992" y="2450"/>
                <a:ext cx="150" cy="102"/>
              </a:xfrm>
              <a:prstGeom prst="rect">
                <a:avLst/>
              </a:prstGeom>
              <a:solidFill>
                <a:srgbClr val="000000"/>
              </a:solidFill>
              <a:ln w="9525">
                <a:noFill/>
                <a:miter lim="800000"/>
                <a:headEnd/>
                <a:tailEnd/>
              </a:ln>
            </p:spPr>
            <p:txBody>
              <a:bodyPr/>
              <a:lstStyle/>
              <a:p>
                <a:endParaRPr lang="zh-CN" altLang="en-US"/>
              </a:p>
            </p:txBody>
          </p:sp>
          <p:sp>
            <p:nvSpPr>
              <p:cNvPr id="11307" name="Line 121"/>
              <p:cNvSpPr>
                <a:spLocks noChangeShapeType="1"/>
              </p:cNvSpPr>
              <p:nvPr/>
            </p:nvSpPr>
            <p:spPr bwMode="auto">
              <a:xfrm flipH="1">
                <a:off x="1115" y="2598"/>
                <a:ext cx="61" cy="1"/>
              </a:xfrm>
              <a:prstGeom prst="line">
                <a:avLst/>
              </a:prstGeom>
              <a:noFill/>
              <a:ln w="7938">
                <a:solidFill>
                  <a:srgbClr val="000000"/>
                </a:solidFill>
                <a:round/>
                <a:headEnd/>
                <a:tailEnd/>
              </a:ln>
            </p:spPr>
            <p:txBody>
              <a:bodyPr/>
              <a:lstStyle/>
              <a:p>
                <a:endParaRPr lang="zh-CN" altLang="en-US"/>
              </a:p>
            </p:txBody>
          </p:sp>
          <p:grpSp>
            <p:nvGrpSpPr>
              <p:cNvPr id="9" name="Group 122"/>
              <p:cNvGrpSpPr>
                <a:grpSpLocks/>
              </p:cNvGrpSpPr>
              <p:nvPr/>
            </p:nvGrpSpPr>
            <p:grpSpPr bwMode="auto">
              <a:xfrm>
                <a:off x="928" y="2639"/>
                <a:ext cx="277" cy="38"/>
                <a:chOff x="928" y="2639"/>
                <a:chExt cx="277" cy="38"/>
              </a:xfrm>
            </p:grpSpPr>
            <p:sp>
              <p:nvSpPr>
                <p:cNvPr id="11309" name="Freeform 123"/>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headEnd/>
                  <a:tailEnd/>
                </a:ln>
              </p:spPr>
              <p:txBody>
                <a:bodyPr/>
                <a:lstStyle/>
                <a:p>
                  <a:endParaRPr lang="zh-CN" altLang="en-US"/>
                </a:p>
              </p:txBody>
            </p:sp>
            <p:sp>
              <p:nvSpPr>
                <p:cNvPr id="11310" name="Freeform 124"/>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headEnd/>
                  <a:tailEnd/>
                </a:ln>
              </p:spPr>
              <p:txBody>
                <a:bodyPr/>
                <a:lstStyle/>
                <a:p>
                  <a:endParaRPr lang="zh-CN" altLang="en-US"/>
                </a:p>
              </p:txBody>
            </p:sp>
            <p:sp>
              <p:nvSpPr>
                <p:cNvPr id="11311" name="Rectangle 125"/>
                <p:cNvSpPr>
                  <a:spLocks noChangeArrowheads="1"/>
                </p:cNvSpPr>
                <p:nvPr/>
              </p:nvSpPr>
              <p:spPr bwMode="auto">
                <a:xfrm>
                  <a:off x="930" y="2666"/>
                  <a:ext cx="274" cy="11"/>
                </a:xfrm>
                <a:prstGeom prst="rect">
                  <a:avLst/>
                </a:prstGeom>
                <a:solidFill>
                  <a:srgbClr val="000000"/>
                </a:solidFill>
                <a:ln w="9525">
                  <a:noFill/>
                  <a:miter lim="800000"/>
                  <a:headEnd/>
                  <a:tailEnd/>
                </a:ln>
              </p:spPr>
              <p:txBody>
                <a:bodyPr/>
                <a:lstStyle/>
                <a:p>
                  <a:endParaRPr lang="zh-CN" altLang="en-US"/>
                </a:p>
              </p:txBody>
            </p:sp>
          </p:grpSp>
        </p:grpSp>
        <p:grpSp>
          <p:nvGrpSpPr>
            <p:cNvPr id="10" name="Group 126"/>
            <p:cNvGrpSpPr>
              <a:grpSpLocks/>
            </p:cNvGrpSpPr>
            <p:nvPr/>
          </p:nvGrpSpPr>
          <p:grpSpPr bwMode="auto">
            <a:xfrm>
              <a:off x="921" y="2412"/>
              <a:ext cx="277" cy="261"/>
              <a:chOff x="921" y="2412"/>
              <a:chExt cx="277" cy="261"/>
            </a:xfrm>
          </p:grpSpPr>
          <p:sp>
            <p:nvSpPr>
              <p:cNvPr id="11288" name="Freeform 127"/>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headEnd/>
                <a:tailEnd/>
              </a:ln>
            </p:spPr>
            <p:txBody>
              <a:bodyPr/>
              <a:lstStyle/>
              <a:p>
                <a:endParaRPr lang="zh-CN" altLang="en-US"/>
              </a:p>
            </p:txBody>
          </p:sp>
          <p:sp>
            <p:nvSpPr>
              <p:cNvPr id="11289" name="Freeform 128"/>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headEnd/>
                <a:tailEnd/>
              </a:ln>
            </p:spPr>
            <p:txBody>
              <a:bodyPr/>
              <a:lstStyle/>
              <a:p>
                <a:endParaRPr lang="zh-CN" altLang="en-US"/>
              </a:p>
            </p:txBody>
          </p:sp>
          <p:sp>
            <p:nvSpPr>
              <p:cNvPr id="11290" name="Freeform 129"/>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11291" name="Freeform 130"/>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headEnd/>
                <a:tailEnd/>
              </a:ln>
            </p:spPr>
            <p:txBody>
              <a:bodyPr/>
              <a:lstStyle/>
              <a:p>
                <a:endParaRPr lang="zh-CN" altLang="en-US"/>
              </a:p>
            </p:txBody>
          </p:sp>
          <p:sp>
            <p:nvSpPr>
              <p:cNvPr id="11292" name="Rectangle 131"/>
              <p:cNvSpPr>
                <a:spLocks noChangeArrowheads="1"/>
              </p:cNvSpPr>
              <p:nvPr/>
            </p:nvSpPr>
            <p:spPr bwMode="auto">
              <a:xfrm>
                <a:off x="968" y="2429"/>
                <a:ext cx="184" cy="132"/>
              </a:xfrm>
              <a:prstGeom prst="rect">
                <a:avLst/>
              </a:prstGeom>
              <a:solidFill>
                <a:srgbClr val="B7B79D"/>
              </a:solidFill>
              <a:ln w="9525">
                <a:noFill/>
                <a:miter lim="800000"/>
                <a:headEnd/>
                <a:tailEnd/>
              </a:ln>
            </p:spPr>
            <p:txBody>
              <a:bodyPr/>
              <a:lstStyle/>
              <a:p>
                <a:endParaRPr lang="zh-CN" altLang="en-US"/>
              </a:p>
            </p:txBody>
          </p:sp>
          <p:sp>
            <p:nvSpPr>
              <p:cNvPr id="11293" name="Rectangle 132"/>
              <p:cNvSpPr>
                <a:spLocks noChangeArrowheads="1"/>
              </p:cNvSpPr>
              <p:nvPr/>
            </p:nvSpPr>
            <p:spPr bwMode="auto">
              <a:xfrm>
                <a:off x="930" y="2571"/>
                <a:ext cx="260" cy="59"/>
              </a:xfrm>
              <a:prstGeom prst="rect">
                <a:avLst/>
              </a:prstGeom>
              <a:solidFill>
                <a:srgbClr val="B7B79D"/>
              </a:solidFill>
              <a:ln w="9525">
                <a:noFill/>
                <a:miter lim="800000"/>
                <a:headEnd/>
                <a:tailEnd/>
              </a:ln>
            </p:spPr>
            <p:txBody>
              <a:bodyPr/>
              <a:lstStyle/>
              <a:p>
                <a:endParaRPr lang="zh-CN" altLang="en-US"/>
              </a:p>
            </p:txBody>
          </p:sp>
          <p:sp>
            <p:nvSpPr>
              <p:cNvPr id="11294" name="Rectangle 133"/>
              <p:cNvSpPr>
                <a:spLocks noChangeArrowheads="1"/>
              </p:cNvSpPr>
              <p:nvPr/>
            </p:nvSpPr>
            <p:spPr bwMode="auto">
              <a:xfrm>
                <a:off x="985" y="2445"/>
                <a:ext cx="150" cy="102"/>
              </a:xfrm>
              <a:prstGeom prst="rect">
                <a:avLst/>
              </a:prstGeom>
              <a:solidFill>
                <a:srgbClr val="FFFFFF"/>
              </a:solidFill>
              <a:ln w="9525">
                <a:noFill/>
                <a:miter lim="800000"/>
                <a:headEnd/>
                <a:tailEnd/>
              </a:ln>
            </p:spPr>
            <p:txBody>
              <a:bodyPr/>
              <a:lstStyle/>
              <a:p>
                <a:endParaRPr lang="zh-CN" altLang="en-US"/>
              </a:p>
            </p:txBody>
          </p:sp>
          <p:sp>
            <p:nvSpPr>
              <p:cNvPr id="11295" name="Line 134"/>
              <p:cNvSpPr>
                <a:spLocks noChangeShapeType="1"/>
              </p:cNvSpPr>
              <p:nvPr/>
            </p:nvSpPr>
            <p:spPr bwMode="auto">
              <a:xfrm flipH="1">
                <a:off x="1108" y="2593"/>
                <a:ext cx="61" cy="1"/>
              </a:xfrm>
              <a:prstGeom prst="line">
                <a:avLst/>
              </a:prstGeom>
              <a:noFill/>
              <a:ln w="7938">
                <a:solidFill>
                  <a:srgbClr val="000000"/>
                </a:solidFill>
                <a:round/>
                <a:headEnd/>
                <a:tailEnd/>
              </a:ln>
            </p:spPr>
            <p:txBody>
              <a:bodyPr/>
              <a:lstStyle/>
              <a:p>
                <a:endParaRPr lang="zh-CN" altLang="en-US"/>
              </a:p>
            </p:txBody>
          </p:sp>
          <p:grpSp>
            <p:nvGrpSpPr>
              <p:cNvPr id="11" name="Group 135"/>
              <p:cNvGrpSpPr>
                <a:grpSpLocks/>
              </p:cNvGrpSpPr>
              <p:nvPr/>
            </p:nvGrpSpPr>
            <p:grpSpPr bwMode="auto">
              <a:xfrm>
                <a:off x="921" y="2635"/>
                <a:ext cx="277" cy="38"/>
                <a:chOff x="921" y="2635"/>
                <a:chExt cx="277" cy="38"/>
              </a:xfrm>
            </p:grpSpPr>
            <p:sp>
              <p:nvSpPr>
                <p:cNvPr id="11297" name="Freeform 136"/>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headEnd/>
                  <a:tailEnd/>
                </a:ln>
              </p:spPr>
              <p:txBody>
                <a:bodyPr/>
                <a:lstStyle/>
                <a:p>
                  <a:endParaRPr lang="zh-CN" altLang="en-US"/>
                </a:p>
              </p:txBody>
            </p:sp>
            <p:sp>
              <p:nvSpPr>
                <p:cNvPr id="11298" name="Freeform 137"/>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headEnd/>
                  <a:tailEnd/>
                </a:ln>
              </p:spPr>
              <p:txBody>
                <a:bodyPr/>
                <a:lstStyle/>
                <a:p>
                  <a:endParaRPr lang="zh-CN" altLang="en-US"/>
                </a:p>
              </p:txBody>
            </p:sp>
            <p:sp>
              <p:nvSpPr>
                <p:cNvPr id="11299" name="Rectangle 138"/>
                <p:cNvSpPr>
                  <a:spLocks noChangeArrowheads="1"/>
                </p:cNvSpPr>
                <p:nvPr/>
              </p:nvSpPr>
              <p:spPr bwMode="auto">
                <a:xfrm>
                  <a:off x="923" y="2662"/>
                  <a:ext cx="274" cy="11"/>
                </a:xfrm>
                <a:prstGeom prst="rect">
                  <a:avLst/>
                </a:prstGeom>
                <a:solidFill>
                  <a:srgbClr val="BAB79D"/>
                </a:solidFill>
                <a:ln w="9525">
                  <a:noFill/>
                  <a:miter lim="800000"/>
                  <a:headEnd/>
                  <a:tailEnd/>
                </a:ln>
              </p:spPr>
              <p:txBody>
                <a:bodyPr/>
                <a:lstStyle/>
                <a:p>
                  <a:endParaRPr lang="zh-CN" altLang="en-US"/>
                </a:p>
              </p:txBody>
            </p:sp>
          </p:grpSp>
        </p:grpSp>
      </p:grpSp>
      <p:sp>
        <p:nvSpPr>
          <p:cNvPr id="11283" name="Line 139"/>
          <p:cNvSpPr>
            <a:spLocks noChangeShapeType="1"/>
          </p:cNvSpPr>
          <p:nvPr/>
        </p:nvSpPr>
        <p:spPr bwMode="auto">
          <a:xfrm>
            <a:off x="1588" y="4511675"/>
            <a:ext cx="2249487" cy="0"/>
          </a:xfrm>
          <a:prstGeom prst="line">
            <a:avLst/>
          </a:prstGeom>
          <a:noFill/>
          <a:ln w="9525">
            <a:solidFill>
              <a:schemeClr val="folHlink"/>
            </a:solidFill>
            <a:prstDash val="dash"/>
            <a:round/>
            <a:headEnd/>
            <a:tailEnd/>
          </a:ln>
        </p:spPr>
        <p:txBody>
          <a:bodyPr/>
          <a:lstStyle/>
          <a:p>
            <a:endParaRPr lang="zh-CN" altLang="en-US"/>
          </a:p>
        </p:txBody>
      </p:sp>
      <p:sp>
        <p:nvSpPr>
          <p:cNvPr id="793740" name="AutoShape 140"/>
          <p:cNvSpPr>
            <a:spLocks noChangeArrowheads="1"/>
          </p:cNvSpPr>
          <p:nvPr/>
        </p:nvSpPr>
        <p:spPr bwMode="auto">
          <a:xfrm flipV="1">
            <a:off x="1314450" y="4513263"/>
            <a:ext cx="469900" cy="1211262"/>
          </a:xfrm>
          <a:prstGeom prst="upArrow">
            <a:avLst>
              <a:gd name="adj1" fmla="val 50000"/>
              <a:gd name="adj2" fmla="val 64443"/>
            </a:avLst>
          </a:prstGeom>
          <a:solidFill>
            <a:srgbClr val="FFFF99"/>
          </a:solidFill>
          <a:ln w="9525" algn="ctr">
            <a:solidFill>
              <a:schemeClr val="folHlink"/>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1285" name="Line 141"/>
          <p:cNvSpPr>
            <a:spLocks noChangeShapeType="1"/>
          </p:cNvSpPr>
          <p:nvPr/>
        </p:nvSpPr>
        <p:spPr bwMode="auto">
          <a:xfrm>
            <a:off x="1588" y="3959225"/>
            <a:ext cx="2155825" cy="0"/>
          </a:xfrm>
          <a:prstGeom prst="line">
            <a:avLst/>
          </a:prstGeom>
          <a:noFill/>
          <a:ln w="9525">
            <a:solidFill>
              <a:schemeClr val="folHlink"/>
            </a:solidFill>
            <a:prstDash val="dash"/>
            <a:round/>
            <a:headEnd/>
            <a:tailEnd/>
          </a:ln>
        </p:spPr>
        <p:txBody>
          <a:bodyPr/>
          <a:lstStyle/>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7" name="Rectangle 3"/>
          <p:cNvSpPr>
            <a:spLocks noGrp="1" noChangeArrowheads="1"/>
          </p:cNvSpPr>
          <p:nvPr>
            <p:ph idx="1"/>
          </p:nvPr>
        </p:nvSpPr>
        <p:spPr>
          <a:xfrm>
            <a:off x="539750" y="2060575"/>
            <a:ext cx="8353425" cy="4330700"/>
          </a:xfrm>
        </p:spPr>
        <p:txBody>
          <a:bodyPr>
            <a:normAutofit fontScale="92500"/>
          </a:bodyPr>
          <a:lstStyle/>
          <a:p>
            <a:pPr algn="just" eaLnBrk="1" hangingPunct="1"/>
            <a:r>
              <a:rPr lang="zh-CN" altLang="en-US" sz="2800" dirty="0" smtClean="0"/>
              <a:t>当应用进程需要使用网络进行通信时就发出</a:t>
            </a:r>
            <a:r>
              <a:rPr lang="en-US" altLang="zh-CN" sz="2800" dirty="0" smtClean="0"/>
              <a:t>socket</a:t>
            </a:r>
            <a:r>
              <a:rPr lang="zh-CN" altLang="en-US" sz="2800" dirty="0" smtClean="0"/>
              <a:t>系统调用，请求操作系统为其创建“套接字”，以便把网络通信所需要的系统资源（存储器空间、</a:t>
            </a:r>
            <a:r>
              <a:rPr lang="en-US" altLang="zh-CN" sz="2800" dirty="0" smtClean="0"/>
              <a:t>CPU</a:t>
            </a:r>
            <a:r>
              <a:rPr lang="zh-CN" altLang="en-US" sz="2800" dirty="0" smtClean="0"/>
              <a:t>时间、网络带宽等）</a:t>
            </a:r>
            <a:r>
              <a:rPr lang="zh-CN" altLang="en-GB" sz="2800" dirty="0" smtClean="0"/>
              <a:t>分配给该应用进程。</a:t>
            </a:r>
          </a:p>
          <a:p>
            <a:pPr algn="just" eaLnBrk="1" hangingPunct="1"/>
            <a:r>
              <a:rPr lang="zh-CN" altLang="en-GB" sz="2800" dirty="0" smtClean="0"/>
              <a:t>操作系统为这些资源的总和用一个叫做</a:t>
            </a:r>
            <a:r>
              <a:rPr lang="zh-CN" altLang="en-GB" sz="2800" dirty="0" smtClean="0">
                <a:solidFill>
                  <a:schemeClr val="hlink"/>
                </a:solidFill>
              </a:rPr>
              <a:t>套接字描述符</a:t>
            </a:r>
            <a:r>
              <a:rPr lang="zh-CN" altLang="en-GB" sz="2800" dirty="0" smtClean="0"/>
              <a:t>的号码来表示，并把此号码返回给应用进程。应用进程所进行的网络操作都必须使用这个号码。</a:t>
            </a:r>
          </a:p>
          <a:p>
            <a:pPr algn="just" eaLnBrk="1" hangingPunct="1"/>
            <a:r>
              <a:rPr lang="zh-CN" altLang="en-GB" sz="2800" dirty="0" smtClean="0"/>
              <a:t>通信完毕后，应用进程通过一个关闭套接字的系统调用通知操作系统回收与该“号码”相关的所有资源。</a:t>
            </a:r>
            <a:endParaRPr lang="zh-CN" altLang="en-US" sz="2800" dirty="0" smtClean="0"/>
          </a:p>
        </p:txBody>
      </p:sp>
      <p:sp>
        <p:nvSpPr>
          <p:cNvPr id="141314" name="Rectangle 2"/>
          <p:cNvSpPr>
            <a:spLocks noGrp="1" noChangeArrowheads="1"/>
          </p:cNvSpPr>
          <p:nvPr>
            <p:ph type="title"/>
          </p:nvPr>
        </p:nvSpPr>
        <p:spPr>
          <a:xfrm>
            <a:off x="1150938" y="836613"/>
            <a:ext cx="6950075" cy="839787"/>
          </a:xfrm>
        </p:spPr>
        <p:txBody>
          <a:bodyPr/>
          <a:lstStyle/>
          <a:p>
            <a:pPr algn="ctr" eaLnBrk="1" hangingPunct="1"/>
            <a:r>
              <a:rPr lang="zh-CN" altLang="en-US" smtClean="0"/>
              <a:t>套接字的作用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46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46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32"/>
          <p:cNvSpPr>
            <a:spLocks noChangeArrowheads="1"/>
          </p:cNvSpPr>
          <p:nvPr/>
        </p:nvSpPr>
        <p:spPr bwMode="auto">
          <a:xfrm>
            <a:off x="323850" y="1916113"/>
            <a:ext cx="8496300" cy="4941887"/>
          </a:xfrm>
          <a:prstGeom prst="rect">
            <a:avLst/>
          </a:prstGeom>
          <a:solidFill>
            <a:srgbClr val="CCECFF"/>
          </a:solidFill>
          <a:ln w="9525">
            <a:solidFill>
              <a:schemeClr val="tx1"/>
            </a:solidFill>
            <a:miter lim="800000"/>
            <a:headEnd/>
            <a:tailEnd/>
          </a:ln>
        </p:spPr>
        <p:txBody>
          <a:bodyPr wrap="none" anchor="ctr"/>
          <a:lstStyle/>
          <a:p>
            <a:endParaRPr lang="zh-CN" altLang="en-US"/>
          </a:p>
        </p:txBody>
      </p:sp>
      <p:sp>
        <p:nvSpPr>
          <p:cNvPr id="1236996" name="Rectangle 4"/>
          <p:cNvSpPr>
            <a:spLocks noChangeArrowheads="1"/>
          </p:cNvSpPr>
          <p:nvPr/>
        </p:nvSpPr>
        <p:spPr bwMode="auto">
          <a:xfrm>
            <a:off x="858838" y="3089275"/>
            <a:ext cx="2679700" cy="3014663"/>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42340" name="Text Box 5"/>
          <p:cNvSpPr txBox="1">
            <a:spLocks noChangeArrowheads="1"/>
          </p:cNvSpPr>
          <p:nvPr/>
        </p:nvSpPr>
        <p:spPr bwMode="auto">
          <a:xfrm>
            <a:off x="711200" y="2427288"/>
            <a:ext cx="2928938" cy="641350"/>
          </a:xfrm>
          <a:prstGeom prst="rect">
            <a:avLst/>
          </a:prstGeom>
          <a:noFill/>
          <a:ln w="9525">
            <a:noFill/>
            <a:miter lim="800000"/>
            <a:headEnd/>
            <a:tailEnd/>
          </a:ln>
        </p:spPr>
        <p:txBody>
          <a:bodyPr wrap="none">
            <a:spAutoFit/>
          </a:bodyPr>
          <a:lstStyle/>
          <a:p>
            <a:pPr algn="ctr"/>
            <a:r>
              <a:rPr lang="zh-CN" altLang="en-US" sz="1800">
                <a:solidFill>
                  <a:schemeClr val="folHlink"/>
                </a:solidFill>
                <a:latin typeface="Arial" charset="0"/>
                <a:ea typeface="黑体" pitchFamily="2" charset="-122"/>
              </a:rPr>
              <a:t>套接字描述符表</a:t>
            </a:r>
          </a:p>
          <a:p>
            <a:pPr algn="ctr"/>
            <a:r>
              <a:rPr lang="zh-CN" altLang="en-US" sz="1800">
                <a:solidFill>
                  <a:schemeClr val="folHlink"/>
                </a:solidFill>
                <a:latin typeface="Arial" charset="0"/>
                <a:ea typeface="黑体" pitchFamily="2" charset="-122"/>
              </a:rPr>
              <a:t>（每一个进程一个描述符）</a:t>
            </a:r>
          </a:p>
        </p:txBody>
      </p:sp>
      <p:sp>
        <p:nvSpPr>
          <p:cNvPr id="142341" name="Line 6"/>
          <p:cNvSpPr>
            <a:spLocks noChangeShapeType="1"/>
          </p:cNvSpPr>
          <p:nvPr/>
        </p:nvSpPr>
        <p:spPr bwMode="auto">
          <a:xfrm>
            <a:off x="858838" y="3508375"/>
            <a:ext cx="2679700" cy="0"/>
          </a:xfrm>
          <a:prstGeom prst="line">
            <a:avLst/>
          </a:prstGeom>
          <a:noFill/>
          <a:ln w="9525">
            <a:solidFill>
              <a:schemeClr val="folHlink"/>
            </a:solidFill>
            <a:round/>
            <a:headEnd/>
            <a:tailEnd/>
          </a:ln>
        </p:spPr>
        <p:txBody>
          <a:bodyPr/>
          <a:lstStyle/>
          <a:p>
            <a:endParaRPr lang="zh-CN" altLang="en-US"/>
          </a:p>
        </p:txBody>
      </p:sp>
      <p:sp>
        <p:nvSpPr>
          <p:cNvPr id="142342" name="Line 7"/>
          <p:cNvSpPr>
            <a:spLocks noChangeShapeType="1"/>
          </p:cNvSpPr>
          <p:nvPr/>
        </p:nvSpPr>
        <p:spPr bwMode="auto">
          <a:xfrm>
            <a:off x="858838" y="3927475"/>
            <a:ext cx="2679700" cy="0"/>
          </a:xfrm>
          <a:prstGeom prst="line">
            <a:avLst/>
          </a:prstGeom>
          <a:noFill/>
          <a:ln w="9525">
            <a:solidFill>
              <a:schemeClr val="folHlink"/>
            </a:solidFill>
            <a:round/>
            <a:headEnd/>
            <a:tailEnd/>
          </a:ln>
        </p:spPr>
        <p:txBody>
          <a:bodyPr/>
          <a:lstStyle/>
          <a:p>
            <a:endParaRPr lang="zh-CN" altLang="en-US"/>
          </a:p>
        </p:txBody>
      </p:sp>
      <p:sp>
        <p:nvSpPr>
          <p:cNvPr id="142343" name="Line 8"/>
          <p:cNvSpPr>
            <a:spLocks noChangeShapeType="1"/>
          </p:cNvSpPr>
          <p:nvPr/>
        </p:nvSpPr>
        <p:spPr bwMode="auto">
          <a:xfrm>
            <a:off x="858838" y="4346575"/>
            <a:ext cx="2679700" cy="0"/>
          </a:xfrm>
          <a:prstGeom prst="line">
            <a:avLst/>
          </a:prstGeom>
          <a:noFill/>
          <a:ln w="9525">
            <a:solidFill>
              <a:schemeClr val="folHlink"/>
            </a:solidFill>
            <a:round/>
            <a:headEnd/>
            <a:tailEnd/>
          </a:ln>
        </p:spPr>
        <p:txBody>
          <a:bodyPr/>
          <a:lstStyle/>
          <a:p>
            <a:endParaRPr lang="zh-CN" altLang="en-US"/>
          </a:p>
        </p:txBody>
      </p:sp>
      <p:sp>
        <p:nvSpPr>
          <p:cNvPr id="142344" name="Line 9"/>
          <p:cNvSpPr>
            <a:spLocks noChangeShapeType="1"/>
          </p:cNvSpPr>
          <p:nvPr/>
        </p:nvSpPr>
        <p:spPr bwMode="auto">
          <a:xfrm>
            <a:off x="858838" y="4765675"/>
            <a:ext cx="2679700" cy="0"/>
          </a:xfrm>
          <a:prstGeom prst="line">
            <a:avLst/>
          </a:prstGeom>
          <a:noFill/>
          <a:ln w="9525">
            <a:solidFill>
              <a:schemeClr val="folHlink"/>
            </a:solidFill>
            <a:round/>
            <a:headEnd/>
            <a:tailEnd/>
          </a:ln>
        </p:spPr>
        <p:txBody>
          <a:bodyPr/>
          <a:lstStyle/>
          <a:p>
            <a:endParaRPr lang="zh-CN" altLang="en-US"/>
          </a:p>
        </p:txBody>
      </p:sp>
      <p:sp>
        <p:nvSpPr>
          <p:cNvPr id="142345" name="Line 10"/>
          <p:cNvSpPr>
            <a:spLocks noChangeShapeType="1"/>
          </p:cNvSpPr>
          <p:nvPr/>
        </p:nvSpPr>
        <p:spPr bwMode="auto">
          <a:xfrm>
            <a:off x="858838" y="5184775"/>
            <a:ext cx="2679700" cy="0"/>
          </a:xfrm>
          <a:prstGeom prst="line">
            <a:avLst/>
          </a:prstGeom>
          <a:noFill/>
          <a:ln w="9525">
            <a:solidFill>
              <a:schemeClr val="folHlink"/>
            </a:solidFill>
            <a:round/>
            <a:headEnd/>
            <a:tailEnd/>
          </a:ln>
        </p:spPr>
        <p:txBody>
          <a:bodyPr/>
          <a:lstStyle/>
          <a:p>
            <a:endParaRPr lang="zh-CN" altLang="en-US"/>
          </a:p>
        </p:txBody>
      </p:sp>
      <p:sp>
        <p:nvSpPr>
          <p:cNvPr id="142346" name="Text Box 11"/>
          <p:cNvSpPr txBox="1">
            <a:spLocks noChangeArrowheads="1"/>
          </p:cNvSpPr>
          <p:nvPr/>
        </p:nvSpPr>
        <p:spPr bwMode="auto">
          <a:xfrm>
            <a:off x="452438" y="2963863"/>
            <a:ext cx="579437" cy="2076450"/>
          </a:xfrm>
          <a:prstGeom prst="rect">
            <a:avLst/>
          </a:prstGeom>
          <a:noFill/>
          <a:ln w="9525">
            <a:noFill/>
            <a:miter lim="800000"/>
            <a:headEnd/>
            <a:tailEnd/>
          </a:ln>
        </p:spPr>
        <p:txBody>
          <a:bodyPr wrap="none">
            <a:spAutoFit/>
          </a:bodyPr>
          <a:lstStyle/>
          <a:p>
            <a:pPr>
              <a:lnSpc>
                <a:spcPct val="130000"/>
              </a:lnSpc>
            </a:pPr>
            <a:r>
              <a:rPr lang="en-US" altLang="zh-CN" sz="2000">
                <a:solidFill>
                  <a:schemeClr val="folHlink"/>
                </a:solidFill>
                <a:latin typeface="Arial" charset="0"/>
                <a:ea typeface="黑体" pitchFamily="2" charset="-122"/>
              </a:rPr>
              <a:t>0</a:t>
            </a:r>
            <a:r>
              <a:rPr lang="zh-CN" altLang="en-US" sz="2000">
                <a:solidFill>
                  <a:schemeClr val="folHlink"/>
                </a:solidFill>
                <a:latin typeface="Arial" charset="0"/>
                <a:ea typeface="黑体" pitchFamily="2" charset="-122"/>
              </a:rPr>
              <a:t>：</a:t>
            </a:r>
          </a:p>
          <a:p>
            <a:pPr>
              <a:lnSpc>
                <a:spcPct val="130000"/>
              </a:lnSpc>
            </a:pPr>
            <a:r>
              <a:rPr lang="en-US" altLang="zh-CN" sz="2000">
                <a:solidFill>
                  <a:schemeClr val="folHlink"/>
                </a:solidFill>
                <a:latin typeface="Arial" charset="0"/>
                <a:ea typeface="黑体" pitchFamily="2" charset="-122"/>
              </a:rPr>
              <a:t>1</a:t>
            </a:r>
            <a:r>
              <a:rPr lang="zh-CN" altLang="en-US" sz="2000">
                <a:solidFill>
                  <a:schemeClr val="folHlink"/>
                </a:solidFill>
                <a:latin typeface="Arial" charset="0"/>
                <a:ea typeface="黑体" pitchFamily="2" charset="-122"/>
              </a:rPr>
              <a:t>：</a:t>
            </a:r>
          </a:p>
          <a:p>
            <a:pPr>
              <a:lnSpc>
                <a:spcPct val="130000"/>
              </a:lnSpc>
            </a:pPr>
            <a:r>
              <a:rPr lang="en-US" altLang="zh-CN" sz="2000">
                <a:solidFill>
                  <a:schemeClr val="folHlink"/>
                </a:solidFill>
                <a:latin typeface="Arial" charset="0"/>
                <a:ea typeface="黑体" pitchFamily="2" charset="-122"/>
              </a:rPr>
              <a:t>2</a:t>
            </a:r>
            <a:r>
              <a:rPr lang="zh-CN" altLang="en-US" sz="2000">
                <a:solidFill>
                  <a:schemeClr val="folHlink"/>
                </a:solidFill>
                <a:latin typeface="Arial" charset="0"/>
                <a:ea typeface="黑体" pitchFamily="2" charset="-122"/>
              </a:rPr>
              <a:t>：</a:t>
            </a:r>
          </a:p>
          <a:p>
            <a:pPr>
              <a:lnSpc>
                <a:spcPct val="130000"/>
              </a:lnSpc>
            </a:pPr>
            <a:r>
              <a:rPr lang="en-US" altLang="zh-CN" sz="2000">
                <a:solidFill>
                  <a:schemeClr val="folHlink"/>
                </a:solidFill>
                <a:latin typeface="Arial" charset="0"/>
                <a:ea typeface="黑体" pitchFamily="2" charset="-122"/>
              </a:rPr>
              <a:t>3</a:t>
            </a:r>
            <a:r>
              <a:rPr lang="zh-CN" altLang="en-US" sz="2000">
                <a:solidFill>
                  <a:schemeClr val="folHlink"/>
                </a:solidFill>
                <a:latin typeface="Arial" charset="0"/>
                <a:ea typeface="黑体" pitchFamily="2" charset="-122"/>
              </a:rPr>
              <a:t>：</a:t>
            </a:r>
          </a:p>
          <a:p>
            <a:pPr>
              <a:lnSpc>
                <a:spcPct val="130000"/>
              </a:lnSpc>
            </a:pPr>
            <a:r>
              <a:rPr lang="en-US" altLang="zh-CN" sz="2000">
                <a:solidFill>
                  <a:schemeClr val="folHlink"/>
                </a:solidFill>
                <a:latin typeface="Arial" charset="0"/>
                <a:ea typeface="黑体" pitchFamily="2" charset="-122"/>
              </a:rPr>
              <a:t>4</a:t>
            </a:r>
            <a:r>
              <a:rPr lang="zh-CN" altLang="en-US" sz="2000">
                <a:solidFill>
                  <a:schemeClr val="folHlink"/>
                </a:solidFill>
                <a:latin typeface="Arial" charset="0"/>
                <a:ea typeface="黑体" pitchFamily="2" charset="-122"/>
              </a:rPr>
              <a:t>：</a:t>
            </a:r>
          </a:p>
        </p:txBody>
      </p:sp>
      <p:sp>
        <p:nvSpPr>
          <p:cNvPr id="142347" name="Line 13"/>
          <p:cNvSpPr>
            <a:spLocks noChangeShapeType="1"/>
          </p:cNvSpPr>
          <p:nvPr/>
        </p:nvSpPr>
        <p:spPr bwMode="auto">
          <a:xfrm>
            <a:off x="2162175" y="3306763"/>
            <a:ext cx="1682750" cy="0"/>
          </a:xfrm>
          <a:prstGeom prst="line">
            <a:avLst/>
          </a:prstGeom>
          <a:noFill/>
          <a:ln w="38100">
            <a:solidFill>
              <a:schemeClr val="hlink"/>
            </a:solidFill>
            <a:round/>
            <a:headEnd/>
            <a:tailEnd type="triangle" w="med" len="lg"/>
          </a:ln>
        </p:spPr>
        <p:txBody>
          <a:bodyPr/>
          <a:lstStyle/>
          <a:p>
            <a:endParaRPr lang="zh-CN" altLang="en-US"/>
          </a:p>
        </p:txBody>
      </p:sp>
      <p:sp>
        <p:nvSpPr>
          <p:cNvPr id="142348" name="Oval 14"/>
          <p:cNvSpPr>
            <a:spLocks noChangeArrowheads="1"/>
          </p:cNvSpPr>
          <p:nvPr/>
        </p:nvSpPr>
        <p:spPr bwMode="auto">
          <a:xfrm>
            <a:off x="2093913" y="3217863"/>
            <a:ext cx="152400" cy="166687"/>
          </a:xfrm>
          <a:prstGeom prst="ellipse">
            <a:avLst/>
          </a:prstGeom>
          <a:solidFill>
            <a:schemeClr val="folHlink"/>
          </a:solidFill>
          <a:ln w="9525">
            <a:solidFill>
              <a:schemeClr val="folHlink"/>
            </a:solidFill>
            <a:round/>
            <a:headEnd/>
            <a:tailEnd/>
          </a:ln>
        </p:spPr>
        <p:txBody>
          <a:bodyPr wrap="none" anchor="ctr"/>
          <a:lstStyle/>
          <a:p>
            <a:endParaRPr lang="zh-CN" altLang="en-US"/>
          </a:p>
        </p:txBody>
      </p:sp>
      <p:sp>
        <p:nvSpPr>
          <p:cNvPr id="1237007" name="Rectangle 15"/>
          <p:cNvSpPr>
            <a:spLocks noChangeArrowheads="1"/>
          </p:cNvSpPr>
          <p:nvPr/>
        </p:nvSpPr>
        <p:spPr bwMode="auto">
          <a:xfrm>
            <a:off x="5757863" y="3089275"/>
            <a:ext cx="2679700" cy="3517900"/>
          </a:xfrm>
          <a:prstGeom prst="rect">
            <a:avLst/>
          </a:prstGeom>
          <a:solidFill>
            <a:srgbClr val="FFCCFF"/>
          </a:solidFill>
          <a:ln w="9525">
            <a:solidFill>
              <a:schemeClr val="folHlink"/>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42350" name="Rectangle 16"/>
          <p:cNvSpPr>
            <a:spLocks noChangeArrowheads="1"/>
          </p:cNvSpPr>
          <p:nvPr/>
        </p:nvSpPr>
        <p:spPr bwMode="auto">
          <a:xfrm>
            <a:off x="5767388" y="3927475"/>
            <a:ext cx="2667000" cy="1666875"/>
          </a:xfrm>
          <a:prstGeom prst="rect">
            <a:avLst/>
          </a:prstGeom>
          <a:noFill/>
          <a:ln w="9525">
            <a:noFill/>
            <a:miter lim="800000"/>
            <a:headEnd/>
            <a:tailEnd/>
          </a:ln>
        </p:spPr>
        <p:txBody>
          <a:bodyPr wrap="none" anchor="ctr"/>
          <a:lstStyle/>
          <a:p>
            <a:endParaRPr lang="zh-CN" altLang="en-US"/>
          </a:p>
        </p:txBody>
      </p:sp>
      <p:sp>
        <p:nvSpPr>
          <p:cNvPr id="142351" name="Line 17"/>
          <p:cNvSpPr>
            <a:spLocks noChangeShapeType="1"/>
          </p:cNvSpPr>
          <p:nvPr/>
        </p:nvSpPr>
        <p:spPr bwMode="auto">
          <a:xfrm>
            <a:off x="5757863" y="3508375"/>
            <a:ext cx="2679700" cy="0"/>
          </a:xfrm>
          <a:prstGeom prst="line">
            <a:avLst/>
          </a:prstGeom>
          <a:noFill/>
          <a:ln w="9525">
            <a:solidFill>
              <a:schemeClr val="folHlink"/>
            </a:solidFill>
            <a:round/>
            <a:headEnd/>
            <a:tailEnd/>
          </a:ln>
        </p:spPr>
        <p:txBody>
          <a:bodyPr/>
          <a:lstStyle/>
          <a:p>
            <a:endParaRPr lang="zh-CN" altLang="en-US"/>
          </a:p>
        </p:txBody>
      </p:sp>
      <p:sp>
        <p:nvSpPr>
          <p:cNvPr id="142352" name="Line 18"/>
          <p:cNvSpPr>
            <a:spLocks noChangeShapeType="1"/>
          </p:cNvSpPr>
          <p:nvPr/>
        </p:nvSpPr>
        <p:spPr bwMode="auto">
          <a:xfrm>
            <a:off x="5757863" y="3927475"/>
            <a:ext cx="2679700" cy="0"/>
          </a:xfrm>
          <a:prstGeom prst="line">
            <a:avLst/>
          </a:prstGeom>
          <a:noFill/>
          <a:ln w="9525">
            <a:solidFill>
              <a:schemeClr val="folHlink"/>
            </a:solidFill>
            <a:round/>
            <a:headEnd/>
            <a:tailEnd/>
          </a:ln>
        </p:spPr>
        <p:txBody>
          <a:bodyPr/>
          <a:lstStyle/>
          <a:p>
            <a:endParaRPr lang="zh-CN" altLang="en-US"/>
          </a:p>
        </p:txBody>
      </p:sp>
      <p:sp>
        <p:nvSpPr>
          <p:cNvPr id="142353" name="Line 19"/>
          <p:cNvSpPr>
            <a:spLocks noChangeShapeType="1"/>
          </p:cNvSpPr>
          <p:nvPr/>
        </p:nvSpPr>
        <p:spPr bwMode="auto">
          <a:xfrm>
            <a:off x="5757863" y="4346575"/>
            <a:ext cx="2679700" cy="0"/>
          </a:xfrm>
          <a:prstGeom prst="line">
            <a:avLst/>
          </a:prstGeom>
          <a:noFill/>
          <a:ln w="9525">
            <a:solidFill>
              <a:schemeClr val="folHlink"/>
            </a:solidFill>
            <a:round/>
            <a:headEnd/>
            <a:tailEnd/>
          </a:ln>
        </p:spPr>
        <p:txBody>
          <a:bodyPr/>
          <a:lstStyle/>
          <a:p>
            <a:endParaRPr lang="zh-CN" altLang="en-US"/>
          </a:p>
        </p:txBody>
      </p:sp>
      <p:sp>
        <p:nvSpPr>
          <p:cNvPr id="142354" name="Line 20"/>
          <p:cNvSpPr>
            <a:spLocks noChangeShapeType="1"/>
          </p:cNvSpPr>
          <p:nvPr/>
        </p:nvSpPr>
        <p:spPr bwMode="auto">
          <a:xfrm>
            <a:off x="5757863" y="4765675"/>
            <a:ext cx="2679700" cy="0"/>
          </a:xfrm>
          <a:prstGeom prst="line">
            <a:avLst/>
          </a:prstGeom>
          <a:noFill/>
          <a:ln w="9525">
            <a:solidFill>
              <a:schemeClr val="folHlink"/>
            </a:solidFill>
            <a:round/>
            <a:headEnd/>
            <a:tailEnd/>
          </a:ln>
        </p:spPr>
        <p:txBody>
          <a:bodyPr/>
          <a:lstStyle/>
          <a:p>
            <a:endParaRPr lang="zh-CN" altLang="en-US"/>
          </a:p>
        </p:txBody>
      </p:sp>
      <p:sp>
        <p:nvSpPr>
          <p:cNvPr id="142355" name="Line 21"/>
          <p:cNvSpPr>
            <a:spLocks noChangeShapeType="1"/>
          </p:cNvSpPr>
          <p:nvPr/>
        </p:nvSpPr>
        <p:spPr bwMode="auto">
          <a:xfrm>
            <a:off x="5757863" y="5184775"/>
            <a:ext cx="2679700" cy="0"/>
          </a:xfrm>
          <a:prstGeom prst="line">
            <a:avLst/>
          </a:prstGeom>
          <a:noFill/>
          <a:ln w="9525">
            <a:solidFill>
              <a:schemeClr val="folHlink"/>
            </a:solidFill>
            <a:round/>
            <a:headEnd/>
            <a:tailEnd/>
          </a:ln>
        </p:spPr>
        <p:txBody>
          <a:bodyPr/>
          <a:lstStyle/>
          <a:p>
            <a:endParaRPr lang="zh-CN" altLang="en-US"/>
          </a:p>
        </p:txBody>
      </p:sp>
      <p:sp>
        <p:nvSpPr>
          <p:cNvPr id="142356" name="Line 22"/>
          <p:cNvSpPr>
            <a:spLocks noChangeShapeType="1"/>
          </p:cNvSpPr>
          <p:nvPr/>
        </p:nvSpPr>
        <p:spPr bwMode="auto">
          <a:xfrm>
            <a:off x="5757863" y="5602288"/>
            <a:ext cx="2679700" cy="0"/>
          </a:xfrm>
          <a:prstGeom prst="line">
            <a:avLst/>
          </a:prstGeom>
          <a:noFill/>
          <a:ln w="9525">
            <a:solidFill>
              <a:schemeClr val="folHlink"/>
            </a:solidFill>
            <a:round/>
            <a:headEnd/>
            <a:tailEnd/>
          </a:ln>
        </p:spPr>
        <p:txBody>
          <a:bodyPr/>
          <a:lstStyle/>
          <a:p>
            <a:endParaRPr lang="zh-CN" altLang="en-US"/>
          </a:p>
        </p:txBody>
      </p:sp>
      <p:sp>
        <p:nvSpPr>
          <p:cNvPr id="142357" name="Line 24"/>
          <p:cNvSpPr>
            <a:spLocks noChangeShapeType="1"/>
          </p:cNvSpPr>
          <p:nvPr/>
        </p:nvSpPr>
        <p:spPr bwMode="auto">
          <a:xfrm>
            <a:off x="2162175" y="3727450"/>
            <a:ext cx="1682750" cy="0"/>
          </a:xfrm>
          <a:prstGeom prst="line">
            <a:avLst/>
          </a:prstGeom>
          <a:noFill/>
          <a:ln w="38100">
            <a:solidFill>
              <a:schemeClr val="hlink"/>
            </a:solidFill>
            <a:round/>
            <a:headEnd/>
            <a:tailEnd type="triangle" w="med" len="lg"/>
          </a:ln>
        </p:spPr>
        <p:txBody>
          <a:bodyPr/>
          <a:lstStyle/>
          <a:p>
            <a:endParaRPr lang="zh-CN" altLang="en-US"/>
          </a:p>
        </p:txBody>
      </p:sp>
      <p:sp>
        <p:nvSpPr>
          <p:cNvPr id="142358" name="Oval 25"/>
          <p:cNvSpPr>
            <a:spLocks noChangeArrowheads="1"/>
          </p:cNvSpPr>
          <p:nvPr/>
        </p:nvSpPr>
        <p:spPr bwMode="auto">
          <a:xfrm>
            <a:off x="2093913" y="3640138"/>
            <a:ext cx="152400" cy="165100"/>
          </a:xfrm>
          <a:prstGeom prst="ellipse">
            <a:avLst/>
          </a:prstGeom>
          <a:solidFill>
            <a:schemeClr val="folHlink"/>
          </a:solidFill>
          <a:ln w="9525">
            <a:solidFill>
              <a:schemeClr val="folHlink"/>
            </a:solidFill>
            <a:round/>
            <a:headEnd/>
            <a:tailEnd/>
          </a:ln>
        </p:spPr>
        <p:txBody>
          <a:bodyPr wrap="none" anchor="ctr"/>
          <a:lstStyle/>
          <a:p>
            <a:endParaRPr lang="zh-CN" altLang="en-US"/>
          </a:p>
        </p:txBody>
      </p:sp>
      <p:sp>
        <p:nvSpPr>
          <p:cNvPr id="142359" name="Line 27"/>
          <p:cNvSpPr>
            <a:spLocks noChangeShapeType="1"/>
          </p:cNvSpPr>
          <p:nvPr/>
        </p:nvSpPr>
        <p:spPr bwMode="auto">
          <a:xfrm>
            <a:off x="2162175" y="4151313"/>
            <a:ext cx="1682750" cy="0"/>
          </a:xfrm>
          <a:prstGeom prst="line">
            <a:avLst/>
          </a:prstGeom>
          <a:noFill/>
          <a:ln w="38100">
            <a:solidFill>
              <a:schemeClr val="hlink"/>
            </a:solidFill>
            <a:round/>
            <a:headEnd/>
            <a:tailEnd type="triangle" w="med" len="lg"/>
          </a:ln>
        </p:spPr>
        <p:txBody>
          <a:bodyPr/>
          <a:lstStyle/>
          <a:p>
            <a:endParaRPr lang="zh-CN" altLang="en-US"/>
          </a:p>
        </p:txBody>
      </p:sp>
      <p:sp>
        <p:nvSpPr>
          <p:cNvPr id="142360" name="Oval 28"/>
          <p:cNvSpPr>
            <a:spLocks noChangeArrowheads="1"/>
          </p:cNvSpPr>
          <p:nvPr/>
        </p:nvSpPr>
        <p:spPr bwMode="auto">
          <a:xfrm>
            <a:off x="2093913" y="4062413"/>
            <a:ext cx="152400" cy="166687"/>
          </a:xfrm>
          <a:prstGeom prst="ellipse">
            <a:avLst/>
          </a:prstGeom>
          <a:solidFill>
            <a:schemeClr val="folHlink"/>
          </a:solidFill>
          <a:ln w="9525">
            <a:solidFill>
              <a:schemeClr val="folHlink"/>
            </a:solidFill>
            <a:round/>
            <a:headEnd/>
            <a:tailEnd/>
          </a:ln>
        </p:spPr>
        <p:txBody>
          <a:bodyPr wrap="none" anchor="ctr"/>
          <a:lstStyle/>
          <a:p>
            <a:endParaRPr lang="zh-CN" altLang="en-US"/>
          </a:p>
        </p:txBody>
      </p:sp>
      <p:sp>
        <p:nvSpPr>
          <p:cNvPr id="142361" name="Line 30"/>
          <p:cNvSpPr>
            <a:spLocks noChangeShapeType="1"/>
          </p:cNvSpPr>
          <p:nvPr/>
        </p:nvSpPr>
        <p:spPr bwMode="auto">
          <a:xfrm>
            <a:off x="2162175" y="4573588"/>
            <a:ext cx="1682750" cy="0"/>
          </a:xfrm>
          <a:prstGeom prst="line">
            <a:avLst/>
          </a:prstGeom>
          <a:noFill/>
          <a:ln w="38100">
            <a:solidFill>
              <a:schemeClr val="hlink"/>
            </a:solidFill>
            <a:round/>
            <a:headEnd/>
            <a:tailEnd type="triangle" w="med" len="lg"/>
          </a:ln>
        </p:spPr>
        <p:txBody>
          <a:bodyPr/>
          <a:lstStyle/>
          <a:p>
            <a:endParaRPr lang="zh-CN" altLang="en-US"/>
          </a:p>
        </p:txBody>
      </p:sp>
      <p:sp>
        <p:nvSpPr>
          <p:cNvPr id="142362" name="Oval 31"/>
          <p:cNvSpPr>
            <a:spLocks noChangeArrowheads="1"/>
          </p:cNvSpPr>
          <p:nvPr/>
        </p:nvSpPr>
        <p:spPr bwMode="auto">
          <a:xfrm>
            <a:off x="2093913" y="4484688"/>
            <a:ext cx="152400" cy="166687"/>
          </a:xfrm>
          <a:prstGeom prst="ellipse">
            <a:avLst/>
          </a:prstGeom>
          <a:solidFill>
            <a:schemeClr val="folHlink"/>
          </a:solidFill>
          <a:ln w="9525">
            <a:solidFill>
              <a:schemeClr val="folHlink"/>
            </a:solidFill>
            <a:round/>
            <a:headEnd/>
            <a:tailEnd/>
          </a:ln>
        </p:spPr>
        <p:txBody>
          <a:bodyPr wrap="none" anchor="ctr"/>
          <a:lstStyle/>
          <a:p>
            <a:endParaRPr lang="zh-CN" altLang="en-US"/>
          </a:p>
        </p:txBody>
      </p:sp>
      <p:sp>
        <p:nvSpPr>
          <p:cNvPr id="142363" name="Text Box 33"/>
          <p:cNvSpPr txBox="1">
            <a:spLocks noChangeArrowheads="1"/>
          </p:cNvSpPr>
          <p:nvPr/>
        </p:nvSpPr>
        <p:spPr bwMode="auto">
          <a:xfrm>
            <a:off x="3821113" y="1901825"/>
            <a:ext cx="1606550" cy="519113"/>
          </a:xfrm>
          <a:prstGeom prst="rect">
            <a:avLst/>
          </a:prstGeom>
          <a:noFill/>
          <a:ln w="9525">
            <a:noFill/>
            <a:miter lim="800000"/>
            <a:headEnd/>
            <a:tailEnd/>
          </a:ln>
        </p:spPr>
        <p:txBody>
          <a:bodyPr wrap="none">
            <a:spAutoFit/>
          </a:bodyPr>
          <a:lstStyle/>
          <a:p>
            <a:pPr algn="ctr"/>
            <a:r>
              <a:rPr lang="zh-CN" altLang="en-US" sz="2800">
                <a:solidFill>
                  <a:schemeClr val="folHlink"/>
                </a:solidFill>
                <a:latin typeface="Arial" charset="0"/>
                <a:ea typeface="黑体" pitchFamily="2" charset="-122"/>
              </a:rPr>
              <a:t>操作系统</a:t>
            </a:r>
          </a:p>
        </p:txBody>
      </p:sp>
      <p:sp>
        <p:nvSpPr>
          <p:cNvPr id="142364" name="Text Box 34"/>
          <p:cNvSpPr txBox="1">
            <a:spLocks noChangeArrowheads="1"/>
          </p:cNvSpPr>
          <p:nvPr/>
        </p:nvSpPr>
        <p:spPr bwMode="auto">
          <a:xfrm>
            <a:off x="6018213" y="2643188"/>
            <a:ext cx="2014537" cy="366712"/>
          </a:xfrm>
          <a:prstGeom prst="rect">
            <a:avLst/>
          </a:prstGeom>
          <a:noFill/>
          <a:ln w="9525">
            <a:noFill/>
            <a:miter lim="800000"/>
            <a:headEnd/>
            <a:tailEnd/>
          </a:ln>
        </p:spPr>
        <p:txBody>
          <a:bodyPr wrap="none">
            <a:spAutoFit/>
          </a:bodyPr>
          <a:lstStyle/>
          <a:p>
            <a:pPr algn="ctr"/>
            <a:r>
              <a:rPr lang="zh-CN" altLang="en-US" sz="1800">
                <a:solidFill>
                  <a:schemeClr val="folHlink"/>
                </a:solidFill>
                <a:latin typeface="Arial" charset="0"/>
                <a:ea typeface="黑体" pitchFamily="2" charset="-122"/>
              </a:rPr>
              <a:t>套接字的数据结构</a:t>
            </a:r>
          </a:p>
        </p:txBody>
      </p:sp>
      <p:sp>
        <p:nvSpPr>
          <p:cNvPr id="142365" name="Text Box 35"/>
          <p:cNvSpPr txBox="1">
            <a:spLocks noChangeArrowheads="1"/>
          </p:cNvSpPr>
          <p:nvPr/>
        </p:nvSpPr>
        <p:spPr bwMode="auto">
          <a:xfrm>
            <a:off x="5773738" y="3106738"/>
            <a:ext cx="2038350" cy="365125"/>
          </a:xfrm>
          <a:prstGeom prst="rect">
            <a:avLst/>
          </a:prstGeom>
          <a:noFill/>
          <a:ln w="9525">
            <a:noFill/>
            <a:miter lim="800000"/>
            <a:headEnd/>
            <a:tailEnd/>
          </a:ln>
        </p:spPr>
        <p:txBody>
          <a:bodyPr wrap="none">
            <a:spAutoFit/>
          </a:bodyPr>
          <a:lstStyle/>
          <a:p>
            <a:pPr algn="ctr"/>
            <a:r>
              <a:rPr lang="zh-CN" altLang="en-US" sz="1800">
                <a:solidFill>
                  <a:schemeClr val="folHlink"/>
                </a:solidFill>
                <a:latin typeface="Arial" charset="0"/>
                <a:ea typeface="黑体" pitchFamily="2" charset="-122"/>
              </a:rPr>
              <a:t>协议族：</a:t>
            </a:r>
            <a:r>
              <a:rPr lang="en-US" altLang="zh-CN" sz="1800">
                <a:solidFill>
                  <a:schemeClr val="folHlink"/>
                </a:solidFill>
                <a:latin typeface="Arial" charset="0"/>
                <a:ea typeface="黑体" pitchFamily="2" charset="-122"/>
              </a:rPr>
              <a:t>PF_INET</a:t>
            </a:r>
          </a:p>
        </p:txBody>
      </p:sp>
      <p:sp>
        <p:nvSpPr>
          <p:cNvPr id="142366" name="Text Box 36"/>
          <p:cNvSpPr txBox="1">
            <a:spLocks noChangeArrowheads="1"/>
          </p:cNvSpPr>
          <p:nvPr/>
        </p:nvSpPr>
        <p:spPr bwMode="auto">
          <a:xfrm>
            <a:off x="5791200" y="3516313"/>
            <a:ext cx="2597150" cy="366712"/>
          </a:xfrm>
          <a:prstGeom prst="rect">
            <a:avLst/>
          </a:prstGeom>
          <a:noFill/>
          <a:ln w="9525">
            <a:noFill/>
            <a:miter lim="800000"/>
            <a:headEnd/>
            <a:tailEnd/>
          </a:ln>
        </p:spPr>
        <p:txBody>
          <a:bodyPr wrap="none">
            <a:spAutoFit/>
          </a:bodyPr>
          <a:lstStyle/>
          <a:p>
            <a:pPr algn="ctr"/>
            <a:r>
              <a:rPr lang="zh-CN" altLang="en-US" sz="1800">
                <a:solidFill>
                  <a:schemeClr val="folHlink"/>
                </a:solidFill>
                <a:latin typeface="Arial" charset="0"/>
                <a:ea typeface="黑体" pitchFamily="2" charset="-122"/>
              </a:rPr>
              <a:t>服务：</a:t>
            </a:r>
            <a:r>
              <a:rPr lang="en-US" altLang="zh-CN" sz="1800">
                <a:solidFill>
                  <a:schemeClr val="folHlink"/>
                </a:solidFill>
                <a:latin typeface="Arial" charset="0"/>
                <a:ea typeface="黑体" pitchFamily="2" charset="-122"/>
              </a:rPr>
              <a:t>SOCK_STREAM</a:t>
            </a:r>
          </a:p>
        </p:txBody>
      </p:sp>
      <p:sp>
        <p:nvSpPr>
          <p:cNvPr id="142367" name="Text Box 37"/>
          <p:cNvSpPr txBox="1">
            <a:spLocks noChangeArrowheads="1"/>
          </p:cNvSpPr>
          <p:nvPr/>
        </p:nvSpPr>
        <p:spPr bwMode="auto">
          <a:xfrm>
            <a:off x="5757863" y="3925888"/>
            <a:ext cx="1670050" cy="366712"/>
          </a:xfrm>
          <a:prstGeom prst="rect">
            <a:avLst/>
          </a:prstGeom>
          <a:noFill/>
          <a:ln w="9525">
            <a:noFill/>
            <a:miter lim="800000"/>
            <a:headEnd/>
            <a:tailEnd/>
          </a:ln>
        </p:spPr>
        <p:txBody>
          <a:bodyPr wrap="none">
            <a:spAutoFit/>
          </a:bodyPr>
          <a:lstStyle/>
          <a:p>
            <a:r>
              <a:rPr lang="zh-CN" altLang="en-US" sz="1800">
                <a:solidFill>
                  <a:schemeClr val="folHlink"/>
                </a:solidFill>
                <a:latin typeface="Arial" charset="0"/>
                <a:ea typeface="黑体" pitchFamily="2" charset="-122"/>
              </a:rPr>
              <a:t>本地 </a:t>
            </a:r>
            <a:r>
              <a:rPr lang="en-US" altLang="zh-CN" sz="1800">
                <a:solidFill>
                  <a:schemeClr val="folHlink"/>
                </a:solidFill>
                <a:latin typeface="Arial" charset="0"/>
                <a:ea typeface="黑体" pitchFamily="2" charset="-122"/>
              </a:rPr>
              <a:t>IP </a:t>
            </a:r>
            <a:r>
              <a:rPr lang="zh-CN" altLang="en-US" sz="1800">
                <a:solidFill>
                  <a:schemeClr val="folHlink"/>
                </a:solidFill>
                <a:latin typeface="Arial" charset="0"/>
                <a:ea typeface="黑体" pitchFamily="2" charset="-122"/>
              </a:rPr>
              <a:t>地址：</a:t>
            </a:r>
          </a:p>
        </p:txBody>
      </p:sp>
      <p:sp>
        <p:nvSpPr>
          <p:cNvPr id="142368" name="Text Box 38"/>
          <p:cNvSpPr txBox="1">
            <a:spLocks noChangeArrowheads="1"/>
          </p:cNvSpPr>
          <p:nvPr/>
        </p:nvSpPr>
        <p:spPr bwMode="auto">
          <a:xfrm>
            <a:off x="5757863" y="4335463"/>
            <a:ext cx="1670050" cy="365125"/>
          </a:xfrm>
          <a:prstGeom prst="rect">
            <a:avLst/>
          </a:prstGeom>
          <a:noFill/>
          <a:ln w="9525">
            <a:noFill/>
            <a:miter lim="800000"/>
            <a:headEnd/>
            <a:tailEnd/>
          </a:ln>
        </p:spPr>
        <p:txBody>
          <a:bodyPr wrap="none">
            <a:spAutoFit/>
          </a:bodyPr>
          <a:lstStyle/>
          <a:p>
            <a:r>
              <a:rPr lang="zh-CN" altLang="en-US" sz="1800">
                <a:solidFill>
                  <a:schemeClr val="folHlink"/>
                </a:solidFill>
                <a:latin typeface="Arial" charset="0"/>
                <a:ea typeface="黑体" pitchFamily="2" charset="-122"/>
              </a:rPr>
              <a:t>远地 </a:t>
            </a:r>
            <a:r>
              <a:rPr lang="en-US" altLang="zh-CN" sz="1800">
                <a:solidFill>
                  <a:schemeClr val="folHlink"/>
                </a:solidFill>
                <a:latin typeface="Arial" charset="0"/>
                <a:ea typeface="黑体" pitchFamily="2" charset="-122"/>
              </a:rPr>
              <a:t>IP </a:t>
            </a:r>
            <a:r>
              <a:rPr lang="zh-CN" altLang="en-US" sz="1800">
                <a:solidFill>
                  <a:schemeClr val="folHlink"/>
                </a:solidFill>
                <a:latin typeface="Arial" charset="0"/>
                <a:ea typeface="黑体" pitchFamily="2" charset="-122"/>
              </a:rPr>
              <a:t>地址：</a:t>
            </a:r>
          </a:p>
        </p:txBody>
      </p:sp>
      <p:sp>
        <p:nvSpPr>
          <p:cNvPr id="142369" name="Text Box 39"/>
          <p:cNvSpPr txBox="1">
            <a:spLocks noChangeArrowheads="1"/>
          </p:cNvSpPr>
          <p:nvPr/>
        </p:nvSpPr>
        <p:spPr bwMode="auto">
          <a:xfrm>
            <a:off x="5757863" y="4743450"/>
            <a:ext cx="1327150" cy="366713"/>
          </a:xfrm>
          <a:prstGeom prst="rect">
            <a:avLst/>
          </a:prstGeom>
          <a:noFill/>
          <a:ln w="9525">
            <a:noFill/>
            <a:miter lim="800000"/>
            <a:headEnd/>
            <a:tailEnd/>
          </a:ln>
        </p:spPr>
        <p:txBody>
          <a:bodyPr wrap="none">
            <a:spAutoFit/>
          </a:bodyPr>
          <a:lstStyle/>
          <a:p>
            <a:r>
              <a:rPr lang="zh-CN" altLang="en-US" sz="1800">
                <a:solidFill>
                  <a:schemeClr val="folHlink"/>
                </a:solidFill>
                <a:latin typeface="Arial" charset="0"/>
                <a:ea typeface="黑体" pitchFamily="2" charset="-122"/>
              </a:rPr>
              <a:t>本地端口：</a:t>
            </a:r>
          </a:p>
        </p:txBody>
      </p:sp>
      <p:sp>
        <p:nvSpPr>
          <p:cNvPr id="142370" name="Text Box 40"/>
          <p:cNvSpPr txBox="1">
            <a:spLocks noChangeArrowheads="1"/>
          </p:cNvSpPr>
          <p:nvPr/>
        </p:nvSpPr>
        <p:spPr bwMode="auto">
          <a:xfrm>
            <a:off x="5757863" y="5156200"/>
            <a:ext cx="1327150" cy="366713"/>
          </a:xfrm>
          <a:prstGeom prst="rect">
            <a:avLst/>
          </a:prstGeom>
          <a:noFill/>
          <a:ln w="9525">
            <a:noFill/>
            <a:miter lim="800000"/>
            <a:headEnd/>
            <a:tailEnd/>
          </a:ln>
        </p:spPr>
        <p:txBody>
          <a:bodyPr wrap="none">
            <a:spAutoFit/>
          </a:bodyPr>
          <a:lstStyle/>
          <a:p>
            <a:r>
              <a:rPr lang="zh-CN" altLang="en-US" sz="1800">
                <a:solidFill>
                  <a:schemeClr val="folHlink"/>
                </a:solidFill>
                <a:latin typeface="Arial" charset="0"/>
                <a:ea typeface="黑体" pitchFamily="2" charset="-122"/>
              </a:rPr>
              <a:t>远地端口：</a:t>
            </a:r>
          </a:p>
        </p:txBody>
      </p:sp>
      <p:sp>
        <p:nvSpPr>
          <p:cNvPr id="142371" name="Text Box 41"/>
          <p:cNvSpPr txBox="1">
            <a:spLocks noChangeArrowheads="1"/>
          </p:cNvSpPr>
          <p:nvPr/>
        </p:nvSpPr>
        <p:spPr bwMode="auto">
          <a:xfrm rot="5400000">
            <a:off x="2031206" y="5358607"/>
            <a:ext cx="639763" cy="641350"/>
          </a:xfrm>
          <a:prstGeom prst="rect">
            <a:avLst/>
          </a:prstGeom>
          <a:noFill/>
          <a:ln w="9525">
            <a:noFill/>
            <a:miter lim="800000"/>
            <a:headEnd/>
            <a:tailEnd/>
          </a:ln>
        </p:spPr>
        <p:txBody>
          <a:bodyPr wrap="none">
            <a:spAutoFit/>
          </a:bodyPr>
          <a:lstStyle/>
          <a:p>
            <a:pPr algn="ctr"/>
            <a:r>
              <a:rPr lang="en-US" altLang="zh-CN" b="1">
                <a:solidFill>
                  <a:schemeClr val="folHlink"/>
                </a:solidFill>
                <a:latin typeface="Arial" charset="0"/>
                <a:ea typeface="黑体" pitchFamily="2" charset="-122"/>
                <a:sym typeface="Symbol" pitchFamily="18" charset="2"/>
              </a:rPr>
              <a:t></a:t>
            </a:r>
          </a:p>
        </p:txBody>
      </p:sp>
      <p:sp>
        <p:nvSpPr>
          <p:cNvPr id="142372" name="Text Box 42"/>
          <p:cNvSpPr txBox="1">
            <a:spLocks noChangeArrowheads="1"/>
          </p:cNvSpPr>
          <p:nvPr/>
        </p:nvSpPr>
        <p:spPr bwMode="auto">
          <a:xfrm rot="5400000">
            <a:off x="7003256" y="5860257"/>
            <a:ext cx="642937" cy="641350"/>
          </a:xfrm>
          <a:prstGeom prst="rect">
            <a:avLst/>
          </a:prstGeom>
          <a:noFill/>
          <a:ln w="9525">
            <a:noFill/>
            <a:miter lim="800000"/>
            <a:headEnd/>
            <a:tailEnd/>
          </a:ln>
        </p:spPr>
        <p:txBody>
          <a:bodyPr wrap="none">
            <a:spAutoFit/>
          </a:bodyPr>
          <a:lstStyle/>
          <a:p>
            <a:pPr algn="ctr"/>
            <a:r>
              <a:rPr lang="en-US" altLang="zh-CN" b="1">
                <a:solidFill>
                  <a:schemeClr val="folHlink"/>
                </a:solidFill>
                <a:latin typeface="Arial" charset="0"/>
                <a:ea typeface="黑体" pitchFamily="2" charset="-122"/>
                <a:sym typeface="Symbol" pitchFamily="18" charset="2"/>
              </a:rPr>
              <a:t></a:t>
            </a:r>
          </a:p>
        </p:txBody>
      </p:sp>
      <p:sp>
        <p:nvSpPr>
          <p:cNvPr id="142373" name="Freeform 43"/>
          <p:cNvSpPr>
            <a:spLocks/>
          </p:cNvSpPr>
          <p:nvPr/>
        </p:nvSpPr>
        <p:spPr bwMode="auto">
          <a:xfrm>
            <a:off x="2162175" y="3305175"/>
            <a:ext cx="3598863" cy="1689100"/>
          </a:xfrm>
          <a:custGeom>
            <a:avLst/>
            <a:gdLst>
              <a:gd name="T0" fmla="*/ 0 w 2133"/>
              <a:gd name="T1" fmla="*/ 2147483647 h 915"/>
              <a:gd name="T2" fmla="*/ 2147483647 w 2133"/>
              <a:gd name="T3" fmla="*/ 2147483647 h 915"/>
              <a:gd name="T4" fmla="*/ 2147483647 w 2133"/>
              <a:gd name="T5" fmla="*/ 2147483647 h 915"/>
              <a:gd name="T6" fmla="*/ 2147483647 w 2133"/>
              <a:gd name="T7" fmla="*/ 2147483647 h 915"/>
              <a:gd name="T8" fmla="*/ 2147483647 w 2133"/>
              <a:gd name="T9" fmla="*/ 2147483647 h 915"/>
              <a:gd name="T10" fmla="*/ 2147483647 w 2133"/>
              <a:gd name="T11" fmla="*/ 2147483647 h 915"/>
              <a:gd name="T12" fmla="*/ 2147483647 w 2133"/>
              <a:gd name="T13" fmla="*/ 2147483647 h 915"/>
              <a:gd name="T14" fmla="*/ 2147483647 w 2133"/>
              <a:gd name="T15" fmla="*/ 2147483647 h 915"/>
              <a:gd name="T16" fmla="*/ 0 60000 65536"/>
              <a:gd name="T17" fmla="*/ 0 60000 65536"/>
              <a:gd name="T18" fmla="*/ 0 60000 65536"/>
              <a:gd name="T19" fmla="*/ 0 60000 65536"/>
              <a:gd name="T20" fmla="*/ 0 60000 65536"/>
              <a:gd name="T21" fmla="*/ 0 60000 65536"/>
              <a:gd name="T22" fmla="*/ 0 60000 65536"/>
              <a:gd name="T23" fmla="*/ 0 60000 65536"/>
              <a:gd name="T24" fmla="*/ 0 w 2133"/>
              <a:gd name="T25" fmla="*/ 0 h 915"/>
              <a:gd name="T26" fmla="*/ 2133 w 2133"/>
              <a:gd name="T27" fmla="*/ 915 h 91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3" h="915">
                <a:moveTo>
                  <a:pt x="0" y="899"/>
                </a:moveTo>
                <a:lnTo>
                  <a:pt x="724" y="899"/>
                </a:lnTo>
                <a:cubicBezTo>
                  <a:pt x="912" y="899"/>
                  <a:pt x="1019" y="915"/>
                  <a:pt x="1131" y="901"/>
                </a:cubicBezTo>
                <a:cubicBezTo>
                  <a:pt x="1243" y="887"/>
                  <a:pt x="1341" y="890"/>
                  <a:pt x="1395" y="817"/>
                </a:cubicBezTo>
                <a:cubicBezTo>
                  <a:pt x="1449" y="744"/>
                  <a:pt x="1438" y="568"/>
                  <a:pt x="1455" y="463"/>
                </a:cubicBezTo>
                <a:cubicBezTo>
                  <a:pt x="1472" y="358"/>
                  <a:pt x="1468" y="259"/>
                  <a:pt x="1497" y="187"/>
                </a:cubicBezTo>
                <a:cubicBezTo>
                  <a:pt x="1526" y="115"/>
                  <a:pt x="1523" y="62"/>
                  <a:pt x="1629" y="31"/>
                </a:cubicBezTo>
                <a:cubicBezTo>
                  <a:pt x="1735" y="0"/>
                  <a:pt x="2028" y="7"/>
                  <a:pt x="2133" y="1"/>
                </a:cubicBezTo>
              </a:path>
            </a:pathLst>
          </a:custGeom>
          <a:noFill/>
          <a:ln w="38100">
            <a:solidFill>
              <a:schemeClr val="hlink"/>
            </a:solidFill>
            <a:round/>
            <a:headEnd/>
            <a:tailEnd type="triangle" w="med" len="lg"/>
          </a:ln>
        </p:spPr>
        <p:txBody>
          <a:bodyPr/>
          <a:lstStyle/>
          <a:p>
            <a:endParaRPr lang="zh-CN" altLang="en-US"/>
          </a:p>
        </p:txBody>
      </p:sp>
      <p:sp>
        <p:nvSpPr>
          <p:cNvPr id="142374" name="Oval 44"/>
          <p:cNvSpPr>
            <a:spLocks noChangeArrowheads="1"/>
          </p:cNvSpPr>
          <p:nvPr/>
        </p:nvSpPr>
        <p:spPr bwMode="auto">
          <a:xfrm>
            <a:off x="2093913" y="4876800"/>
            <a:ext cx="152400" cy="166688"/>
          </a:xfrm>
          <a:prstGeom prst="ellipse">
            <a:avLst/>
          </a:prstGeom>
          <a:solidFill>
            <a:schemeClr val="folHlink"/>
          </a:solidFill>
          <a:ln w="9525">
            <a:solidFill>
              <a:schemeClr val="folHlink"/>
            </a:solidFill>
            <a:round/>
            <a:headEnd/>
            <a:tailEnd/>
          </a:ln>
        </p:spPr>
        <p:txBody>
          <a:bodyPr wrap="none" anchor="ctr"/>
          <a:lstStyle/>
          <a:p>
            <a:endParaRPr lang="zh-CN" altLang="en-US"/>
          </a:p>
        </p:txBody>
      </p:sp>
      <p:sp>
        <p:nvSpPr>
          <p:cNvPr id="142375" name="Rectangle 2"/>
          <p:cNvSpPr>
            <a:spLocks noGrp="1" noChangeArrowheads="1"/>
          </p:cNvSpPr>
          <p:nvPr>
            <p:ph type="title"/>
          </p:nvPr>
        </p:nvSpPr>
        <p:spPr/>
        <p:txBody>
          <a:bodyPr/>
          <a:lstStyle/>
          <a:p>
            <a:pPr algn="ctr" eaLnBrk="1" hangingPunct="1"/>
            <a:r>
              <a:rPr lang="zh-CN" altLang="en-GB" smtClean="0"/>
              <a:t>调用 </a:t>
            </a:r>
            <a:r>
              <a:rPr lang="en-GB" altLang="zh-CN" smtClean="0"/>
              <a:t>socket </a:t>
            </a:r>
            <a:r>
              <a:rPr lang="zh-CN" altLang="en-GB" smtClean="0"/>
              <a:t>创建套接字 </a:t>
            </a:r>
            <a:endParaRPr lang="zh-CN" altLang="en-US"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3"/>
          <p:cNvSpPr>
            <a:spLocks noGrp="1" noChangeArrowheads="1"/>
          </p:cNvSpPr>
          <p:nvPr>
            <p:ph idx="1"/>
          </p:nvPr>
        </p:nvSpPr>
        <p:spPr>
          <a:xfrm>
            <a:off x="688975" y="1978025"/>
            <a:ext cx="8275638" cy="4259263"/>
          </a:xfrm>
        </p:spPr>
        <p:txBody>
          <a:bodyPr>
            <a:normAutofit lnSpcReduction="10000"/>
          </a:bodyPr>
          <a:lstStyle/>
          <a:p>
            <a:pPr eaLnBrk="1" hangingPunct="1"/>
            <a:r>
              <a:rPr lang="zh-CN" altLang="en-US" sz="2400" smtClean="0"/>
              <a:t>当套接字被创建后，它的端口号和 </a:t>
            </a:r>
            <a:r>
              <a:rPr lang="en-US" altLang="zh-CN" sz="2400" smtClean="0"/>
              <a:t>IP </a:t>
            </a:r>
            <a:r>
              <a:rPr lang="zh-CN" altLang="en-US" sz="2400" smtClean="0"/>
              <a:t>地址都是空的，因此应用进程要调用 </a:t>
            </a:r>
            <a:r>
              <a:rPr lang="en-US" altLang="zh-CN" sz="2400" smtClean="0"/>
              <a:t>bind</a:t>
            </a:r>
            <a:r>
              <a:rPr lang="zh-CN" altLang="en-US" sz="2400" smtClean="0"/>
              <a:t>（绑定）来指明套接字的本地地址。在服务器端调用 </a:t>
            </a:r>
            <a:r>
              <a:rPr lang="en-US" altLang="zh-CN" sz="2400" smtClean="0"/>
              <a:t>bind </a:t>
            </a:r>
            <a:r>
              <a:rPr lang="zh-CN" altLang="en-US" sz="2400" smtClean="0"/>
              <a:t>时就是把熟知端口号和本地</a:t>
            </a:r>
            <a:r>
              <a:rPr lang="en-US" altLang="zh-CN" sz="2400" smtClean="0"/>
              <a:t>IP</a:t>
            </a:r>
            <a:r>
              <a:rPr lang="zh-CN" altLang="en-US" sz="2400" smtClean="0"/>
              <a:t>地址填写到已创建的套接字中。这就叫做把本地地址绑定到套接字。</a:t>
            </a:r>
          </a:p>
          <a:p>
            <a:pPr eaLnBrk="1" hangingPunct="1"/>
            <a:r>
              <a:rPr lang="zh-CN" altLang="en-US" sz="2400" smtClean="0"/>
              <a:t>服务器在调用 </a:t>
            </a:r>
            <a:r>
              <a:rPr lang="en-US" altLang="zh-CN" sz="2400" smtClean="0"/>
              <a:t>bind </a:t>
            </a:r>
            <a:r>
              <a:rPr lang="zh-CN" altLang="en-US" sz="2400" smtClean="0"/>
              <a:t>后，还必须调用 </a:t>
            </a:r>
            <a:r>
              <a:rPr lang="en-US" altLang="zh-CN" sz="2400" smtClean="0"/>
              <a:t>listen</a:t>
            </a:r>
            <a:r>
              <a:rPr lang="zh-CN" altLang="en-US" sz="2400" smtClean="0"/>
              <a:t>（收听）把套接字设置为被动方式，以便随时接受客户的服务请求。</a:t>
            </a:r>
            <a:r>
              <a:rPr lang="en-US" altLang="zh-CN" sz="2400" smtClean="0"/>
              <a:t>UDP</a:t>
            </a:r>
            <a:r>
              <a:rPr lang="zh-CN" altLang="en-US" sz="2400" smtClean="0"/>
              <a:t>服务器由于只提供无连接服务，不使用 </a:t>
            </a:r>
            <a:r>
              <a:rPr lang="en-US" altLang="zh-CN" sz="2400" smtClean="0"/>
              <a:t>listen </a:t>
            </a:r>
            <a:r>
              <a:rPr lang="zh-CN" altLang="en-US" sz="2400" smtClean="0"/>
              <a:t>系统调用。</a:t>
            </a:r>
          </a:p>
          <a:p>
            <a:pPr eaLnBrk="1" hangingPunct="1"/>
            <a:r>
              <a:rPr lang="zh-CN" altLang="en-US" sz="2400" smtClean="0"/>
              <a:t>服务器紧接着就调用 </a:t>
            </a:r>
            <a:r>
              <a:rPr lang="en-US" altLang="zh-CN" sz="2400" smtClean="0"/>
              <a:t>accept</a:t>
            </a:r>
            <a:r>
              <a:rPr lang="zh-CN" altLang="en-US" sz="2400" smtClean="0"/>
              <a:t>（接受），以便把远地客户进程发来的连接请求提取出来。系统调用 </a:t>
            </a:r>
            <a:r>
              <a:rPr lang="en-US" altLang="zh-CN" sz="2400" smtClean="0"/>
              <a:t>accept </a:t>
            </a:r>
            <a:r>
              <a:rPr lang="zh-CN" altLang="en-US" sz="2400" smtClean="0"/>
              <a:t>的一个变量就是要指明从哪一个套接字发起的连接。 </a:t>
            </a:r>
          </a:p>
        </p:txBody>
      </p:sp>
      <p:sp>
        <p:nvSpPr>
          <p:cNvPr id="143362" name="Rectangle 2"/>
          <p:cNvSpPr>
            <a:spLocks noGrp="1" noChangeArrowheads="1"/>
          </p:cNvSpPr>
          <p:nvPr>
            <p:ph type="title"/>
          </p:nvPr>
        </p:nvSpPr>
        <p:spPr/>
        <p:txBody>
          <a:bodyPr>
            <a:normAutofit fontScale="90000"/>
          </a:bodyPr>
          <a:lstStyle/>
          <a:p>
            <a:pPr algn="ctr" eaLnBrk="1" hangingPunct="1"/>
            <a:r>
              <a:rPr lang="en-US" altLang="zh-CN" smtClean="0"/>
              <a:t>6.8.2  </a:t>
            </a:r>
            <a:r>
              <a:rPr lang="zh-CN" altLang="en-US" smtClean="0"/>
              <a:t>几种常用的系统调用 </a:t>
            </a:r>
            <a:br>
              <a:rPr lang="zh-CN" altLang="en-US" smtClean="0"/>
            </a:br>
            <a:r>
              <a:rPr lang="en-US" altLang="zh-CN" sz="3600" smtClean="0"/>
              <a:t>1. </a:t>
            </a:r>
            <a:r>
              <a:rPr lang="zh-CN" altLang="en-US" sz="3600" smtClean="0"/>
              <a:t>连接建立阶段</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229</TotalTime>
  <Words>1399</Words>
  <PresentationFormat>全屏显示(4:3)</PresentationFormat>
  <Paragraphs>190</Paragraphs>
  <Slides>23</Slides>
  <Notes>8</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25" baseType="lpstr">
      <vt:lpstr>聚合</vt:lpstr>
      <vt:lpstr>VISIO</vt:lpstr>
      <vt:lpstr>6.8  应用进程跨越网络的通信 6.8.1  系统调用和应用编程接口</vt:lpstr>
      <vt:lpstr>6.8  应用进程跨越网络的通信 6.8.1  系统调用和应用编程接口</vt:lpstr>
      <vt:lpstr>多个应用进程 使用系统调用的机制 </vt:lpstr>
      <vt:lpstr>应用编程接口 API (Application Programming Interface) </vt:lpstr>
      <vt:lpstr>几种应用编程接口 API  </vt:lpstr>
      <vt:lpstr>应用进程通过套接字接入到网络 </vt:lpstr>
      <vt:lpstr>套接字的作用 </vt:lpstr>
      <vt:lpstr>调用 socket 创建套接字 </vt:lpstr>
      <vt:lpstr>6.8.2  几种常用的系统调用  1. 连接建立阶段</vt:lpstr>
      <vt:lpstr>1. 连接建立阶段</vt:lpstr>
      <vt:lpstr>6.8.2  几种常用的系统调用  并发方式工作的服务器 </vt:lpstr>
      <vt:lpstr> 2.数据传送阶段</vt:lpstr>
      <vt:lpstr>3.连接释放阶段</vt:lpstr>
      <vt:lpstr>系统调用使用顺序的例子 </vt:lpstr>
      <vt:lpstr>Winsocket 编程举例</vt:lpstr>
      <vt:lpstr>结构体 sockaddr_in 介绍</vt:lpstr>
      <vt:lpstr>bind函数介绍</vt:lpstr>
      <vt:lpstr>listen函数介绍</vt:lpstr>
      <vt:lpstr>accept函数介绍</vt:lpstr>
      <vt:lpstr>connect函数介绍</vt:lpstr>
      <vt:lpstr>recv函数介绍</vt:lpstr>
      <vt:lpstr>send函数介绍</vt:lpstr>
      <vt:lpstr> 简单TCP通信程序举例</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6.8  应用进程跨越网络的通信 6.8.1  系统调用和应用编程接口</dc:title>
  <cp:lastModifiedBy>chenjiyong</cp:lastModifiedBy>
  <cp:revision>7</cp:revision>
  <dcterms:modified xsi:type="dcterms:W3CDTF">2014-10-18T09:43:33Z</dcterms:modified>
</cp:coreProperties>
</file>