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32918400" cy="1645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48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2693671"/>
            <a:ext cx="24688800" cy="573024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8644891"/>
            <a:ext cx="24688800" cy="3973829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0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7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876300"/>
            <a:ext cx="7098030" cy="139484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876300"/>
            <a:ext cx="20882610" cy="139484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1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4103372"/>
            <a:ext cx="28392120" cy="6846569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1014712"/>
            <a:ext cx="28392120" cy="3600449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82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51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4381500"/>
            <a:ext cx="1399032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4381500"/>
            <a:ext cx="13990320" cy="104432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5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876301"/>
            <a:ext cx="28392120" cy="3181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4034791"/>
            <a:ext cx="13926025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6012180"/>
            <a:ext cx="13926025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4034791"/>
            <a:ext cx="13994608" cy="1977389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6012180"/>
            <a:ext cx="13994608" cy="88430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1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8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2369821"/>
            <a:ext cx="16664940" cy="116967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097280"/>
            <a:ext cx="10617040" cy="384048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2369821"/>
            <a:ext cx="16664940" cy="116967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4937760"/>
            <a:ext cx="10617040" cy="9147811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8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876301"/>
            <a:ext cx="28392120" cy="3181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4381500"/>
            <a:ext cx="28392120" cy="10443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FD5B1-74BE-4A52-ACEE-2CB0B4C5BDC1}" type="datetimeFigureOut">
              <a:rPr lang="en-US" smtClean="0"/>
              <a:t>23-Apr-24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5255241"/>
            <a:ext cx="1110996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5255241"/>
            <a:ext cx="7406640" cy="87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97F5A-09A3-4AE9-93E6-889B5131A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3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5DEAE0-4246-C2E4-AE70-6360C9DB0D6B}"/>
              </a:ext>
            </a:extLst>
          </p:cNvPr>
          <p:cNvSpPr/>
          <p:nvPr/>
        </p:nvSpPr>
        <p:spPr>
          <a:xfrm>
            <a:off x="21633633" y="13652198"/>
            <a:ext cx="11049454" cy="25892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1EF01EA-452B-974C-8395-9419AEE63CEF}"/>
              </a:ext>
            </a:extLst>
          </p:cNvPr>
          <p:cNvSpPr/>
          <p:nvPr/>
        </p:nvSpPr>
        <p:spPr>
          <a:xfrm>
            <a:off x="21633633" y="2418370"/>
            <a:ext cx="11049454" cy="11063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9F0DBA-77F9-AD3F-FD87-B1A363E25F05}"/>
              </a:ext>
            </a:extLst>
          </p:cNvPr>
          <p:cNvSpPr/>
          <p:nvPr/>
        </p:nvSpPr>
        <p:spPr>
          <a:xfrm>
            <a:off x="228600" y="2404236"/>
            <a:ext cx="12324573" cy="56636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Google Shape;76;p15">
            <a:extLst>
              <a:ext uri="{FF2B5EF4-FFF2-40B4-BE49-F238E27FC236}">
                <a16:creationId xmlns:a16="http://schemas.microsoft.com/office/drawing/2014/main" id="{24D98568-1DC1-9149-8570-441794A5509F}"/>
              </a:ext>
            </a:extLst>
          </p:cNvPr>
          <p:cNvSpPr txBox="1"/>
          <p:nvPr/>
        </p:nvSpPr>
        <p:spPr>
          <a:xfrm>
            <a:off x="621190" y="3358951"/>
            <a:ext cx="12013565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latin typeface="Georgia" panose="02040502050405020303" pitchFamily="18" charset="0"/>
              </a:rPr>
              <a:t>Rapid research development of numerous image generation models. However, significant inconsistencies in: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Evaluation Datasets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Inference methods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Evaluation methodology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Leading difficulties in fairly comparing models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Hinder the understanding of the true progress in the research field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84A46F-2660-EACB-AC0D-19C278C5EC9D}"/>
              </a:ext>
            </a:extLst>
          </p:cNvPr>
          <p:cNvSpPr/>
          <p:nvPr/>
        </p:nvSpPr>
        <p:spPr>
          <a:xfrm>
            <a:off x="213268" y="8229600"/>
            <a:ext cx="12339905" cy="80161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EC4FC1-854A-C200-1EAF-377BB8F37E73}"/>
              </a:ext>
            </a:extLst>
          </p:cNvPr>
          <p:cNvSpPr/>
          <p:nvPr/>
        </p:nvSpPr>
        <p:spPr>
          <a:xfrm>
            <a:off x="12655607" y="2404235"/>
            <a:ext cx="8875593" cy="13841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2691310-B3C7-E333-B0EA-F7BDA02E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9" y="119797"/>
            <a:ext cx="3981873" cy="203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DFEAAC-2F24-5DC3-1E05-7AB53CF414EA}"/>
              </a:ext>
            </a:extLst>
          </p:cNvPr>
          <p:cNvSpPr txBox="1"/>
          <p:nvPr/>
        </p:nvSpPr>
        <p:spPr>
          <a:xfrm>
            <a:off x="4111659" y="152440"/>
            <a:ext cx="25653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/>
              <a:t>ImagenHub</a:t>
            </a:r>
            <a:r>
              <a:rPr lang="en-US" sz="5400" dirty="0"/>
              <a:t>: Standardizing The Evaluation of Conditional Image Generation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5D58F-C776-4C1A-0FFA-B1B2089BD13F}"/>
              </a:ext>
            </a:extLst>
          </p:cNvPr>
          <p:cNvSpPr txBox="1"/>
          <p:nvPr/>
        </p:nvSpPr>
        <p:spPr>
          <a:xfrm>
            <a:off x="3827300" y="886279"/>
            <a:ext cx="2514764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♠️</a:t>
            </a:r>
            <a:r>
              <a:rPr lang="en-US" sz="4400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Max Ku</a:t>
            </a:r>
            <a:r>
              <a:rPr lang="en-US" sz="44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, </a:t>
            </a:r>
            <a:r>
              <a:rPr lang="en-US" sz="44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♠️</a:t>
            </a:r>
            <a:r>
              <a:rPr lang="en-US" sz="4400" dirty="0" err="1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Tianle</a:t>
            </a:r>
            <a:r>
              <a:rPr lang="en-US" sz="4400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 Li</a:t>
            </a:r>
            <a:r>
              <a:rPr lang="en-US" sz="44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, </a:t>
            </a:r>
            <a:r>
              <a:rPr lang="en-US" sz="44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†</a:t>
            </a:r>
            <a:r>
              <a:rPr lang="en-US" sz="4400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Kai Zhang</a:t>
            </a:r>
            <a:r>
              <a:rPr lang="en-US" sz="44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, </a:t>
            </a:r>
            <a:r>
              <a:rPr lang="en-US" sz="44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♣</a:t>
            </a:r>
            <a:r>
              <a:rPr lang="en-US" sz="4400" dirty="0" err="1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Yujie</a:t>
            </a:r>
            <a:r>
              <a:rPr lang="en-US" sz="4400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 Lu</a:t>
            </a:r>
            <a:r>
              <a:rPr lang="en-US" sz="44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, </a:t>
            </a:r>
            <a:r>
              <a:rPr lang="en-US" sz="44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♥</a:t>
            </a:r>
            <a:r>
              <a:rPr lang="en-US" sz="4400" dirty="0" err="1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Xingyu</a:t>
            </a:r>
            <a:r>
              <a:rPr lang="en-US" sz="4400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 Fu</a:t>
            </a:r>
            <a:r>
              <a:rPr lang="en-US" sz="44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, </a:t>
            </a:r>
            <a:r>
              <a:rPr lang="en-US" sz="44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♢</a:t>
            </a:r>
            <a:r>
              <a:rPr lang="en-US" sz="4400" dirty="0" err="1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Wenwen</a:t>
            </a:r>
            <a:r>
              <a:rPr lang="en-US" sz="4400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 Zhuang</a:t>
            </a:r>
            <a:r>
              <a:rPr lang="en-US" sz="44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, </a:t>
            </a:r>
            <a:r>
              <a:rPr lang="en-US" sz="44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♠️</a:t>
            </a:r>
            <a:r>
              <a:rPr lang="en-US" sz="4400" dirty="0" err="1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Wenhu</a:t>
            </a:r>
            <a:r>
              <a:rPr lang="en-US" sz="4400" dirty="0">
                <a:solidFill>
                  <a:srgbClr val="209CEE"/>
                </a:solidFill>
                <a:highlight>
                  <a:srgbClr val="FFFFFF"/>
                </a:highlight>
                <a:latin typeface="Google Sans"/>
              </a:rPr>
              <a:t> Chen</a:t>
            </a:r>
            <a:endParaRPr lang="en-US" sz="4400" b="0" i="0" dirty="0">
              <a:solidFill>
                <a:srgbClr val="4A4A4A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algn="ctr"/>
            <a:r>
              <a:rPr lang="en-US" sz="32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♠️</a:t>
            </a:r>
            <a:r>
              <a:rPr lang="en-US" sz="32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University of Waterloo, </a:t>
            </a:r>
            <a:r>
              <a:rPr lang="en-US" sz="32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†</a:t>
            </a:r>
            <a:r>
              <a:rPr lang="en-US" sz="32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Ohio State University, </a:t>
            </a:r>
            <a:r>
              <a:rPr lang="en-US" sz="32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♣</a:t>
            </a:r>
            <a:r>
              <a:rPr lang="en-US" sz="32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University of California Santa Barbara, </a:t>
            </a:r>
            <a:r>
              <a:rPr lang="en-US" sz="32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♥</a:t>
            </a:r>
            <a:r>
              <a:rPr lang="en-US" sz="32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University of Pennsylvania, </a:t>
            </a:r>
            <a:r>
              <a:rPr lang="en-US" sz="3200" b="0" i="0" baseline="3000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♢</a:t>
            </a:r>
            <a:r>
              <a:rPr lang="en-US" sz="3200" b="0" i="0" dirty="0">
                <a:solidFill>
                  <a:srgbClr val="4A4A4A"/>
                </a:solidFill>
                <a:effectLst/>
                <a:highlight>
                  <a:srgbClr val="FFFFFF"/>
                </a:highlight>
                <a:latin typeface="Google Sans"/>
              </a:rPr>
              <a:t>Central South University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D70D38-BC27-1625-8E2F-BDCF99A8B744}"/>
              </a:ext>
            </a:extLst>
          </p:cNvPr>
          <p:cNvGrpSpPr/>
          <p:nvPr/>
        </p:nvGrpSpPr>
        <p:grpSpPr>
          <a:xfrm>
            <a:off x="22136164" y="3512201"/>
            <a:ext cx="10044391" cy="9753355"/>
            <a:chOff x="22226989" y="10255501"/>
            <a:chExt cx="10044391" cy="9753355"/>
          </a:xfrm>
        </p:grpSpPr>
        <p:pic>
          <p:nvPicPr>
            <p:cNvPr id="1038" name="Picture 14" descr="MY ALT TEXT">
              <a:extLst>
                <a:ext uri="{FF2B5EF4-FFF2-40B4-BE49-F238E27FC236}">
                  <a16:creationId xmlns:a16="http://schemas.microsoft.com/office/drawing/2014/main" id="{72EEB068-EE1B-1CD6-121B-77E507FD2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6989" y="10255501"/>
              <a:ext cx="10044391" cy="2990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MY ALT TEXT">
              <a:extLst>
                <a:ext uri="{FF2B5EF4-FFF2-40B4-BE49-F238E27FC236}">
                  <a16:creationId xmlns:a16="http://schemas.microsoft.com/office/drawing/2014/main" id="{7B5B7821-5341-03DA-2D3D-266680613A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8220" y="13245575"/>
              <a:ext cx="10043160" cy="6763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42" name="Picture 18" descr="ImagenHub">
            <a:extLst>
              <a:ext uri="{FF2B5EF4-FFF2-40B4-BE49-F238E27FC236}">
                <a16:creationId xmlns:a16="http://schemas.microsoft.com/office/drawing/2014/main" id="{77510E98-8145-E76A-F7DB-53E00FA38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37" y="10624744"/>
            <a:ext cx="12013565" cy="2337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A98E1C-6024-1673-B486-BDB2194860F8}"/>
              </a:ext>
            </a:extLst>
          </p:cNvPr>
          <p:cNvCxnSpPr>
            <a:cxnSpLocks/>
          </p:cNvCxnSpPr>
          <p:nvPr/>
        </p:nvCxnSpPr>
        <p:spPr>
          <a:xfrm>
            <a:off x="304709" y="2217359"/>
            <a:ext cx="323430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BBCEFD-D901-B378-5AC8-ED15BE32DB18}"/>
              </a:ext>
            </a:extLst>
          </p:cNvPr>
          <p:cNvGrpSpPr/>
          <p:nvPr/>
        </p:nvGrpSpPr>
        <p:grpSpPr>
          <a:xfrm>
            <a:off x="29067821" y="0"/>
            <a:ext cx="3932262" cy="2217359"/>
            <a:chOff x="26603973" y="187600"/>
            <a:chExt cx="3103448" cy="1750000"/>
          </a:xfrm>
        </p:grpSpPr>
        <p:pic>
          <p:nvPicPr>
            <p:cNvPr id="1026" name="Picture 2" descr="@TIGER-AI-Lab">
              <a:extLst>
                <a:ext uri="{FF2B5EF4-FFF2-40B4-BE49-F238E27FC236}">
                  <a16:creationId xmlns:a16="http://schemas.microsoft.com/office/drawing/2014/main" id="{C80A694E-A1D0-B113-DC2B-BED6C03B5E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76361" y="599137"/>
              <a:ext cx="1098418" cy="1098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David R. Cheriton School of Computer Science, University of Waterloo | WIHE">
              <a:extLst>
                <a:ext uri="{FF2B5EF4-FFF2-40B4-BE49-F238E27FC236}">
                  <a16:creationId xmlns:a16="http://schemas.microsoft.com/office/drawing/2014/main" id="{DB5A9BEB-782D-38B7-D044-6FCDDE0545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03973" y="187600"/>
              <a:ext cx="3103448" cy="175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1" name="Google Shape;76;p15">
            <a:extLst>
              <a:ext uri="{FF2B5EF4-FFF2-40B4-BE49-F238E27FC236}">
                <a16:creationId xmlns:a16="http://schemas.microsoft.com/office/drawing/2014/main" id="{8EF19EB4-857E-B7F3-55A4-B88DC4D8348D}"/>
              </a:ext>
            </a:extLst>
          </p:cNvPr>
          <p:cNvSpPr txBox="1"/>
          <p:nvPr/>
        </p:nvSpPr>
        <p:spPr>
          <a:xfrm>
            <a:off x="154867" y="2404236"/>
            <a:ext cx="1269597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dk1"/>
                </a:solidFill>
                <a:latin typeface="Georgia"/>
                <a:sym typeface="Georgia"/>
              </a:rPr>
              <a:t>To identify current progress in the field</a:t>
            </a:r>
            <a:endParaRPr lang="en-US" sz="4000" b="1" dirty="0"/>
          </a:p>
        </p:txBody>
      </p:sp>
      <p:sp>
        <p:nvSpPr>
          <p:cNvPr id="33" name="Google Shape;76;p15">
            <a:extLst>
              <a:ext uri="{FF2B5EF4-FFF2-40B4-BE49-F238E27FC236}">
                <a16:creationId xmlns:a16="http://schemas.microsoft.com/office/drawing/2014/main" id="{5DF11CDE-C91A-555F-DC65-6C44C919BD41}"/>
              </a:ext>
            </a:extLst>
          </p:cNvPr>
          <p:cNvSpPr txBox="1"/>
          <p:nvPr/>
        </p:nvSpPr>
        <p:spPr>
          <a:xfrm>
            <a:off x="463288" y="9138496"/>
            <a:ext cx="1201356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ImagenHub</a:t>
            </a:r>
            <a:r>
              <a:rPr lang="en-US" altLang="zh-TW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a python library to standardize the evaluation and analyze model reliability across seven common image generation tasks.</a:t>
            </a:r>
          </a:p>
        </p:txBody>
      </p:sp>
      <p:sp>
        <p:nvSpPr>
          <p:cNvPr id="34" name="Google Shape;76;p15">
            <a:extLst>
              <a:ext uri="{FF2B5EF4-FFF2-40B4-BE49-F238E27FC236}">
                <a16:creationId xmlns:a16="http://schemas.microsoft.com/office/drawing/2014/main" id="{435589AE-FB48-5ACD-7E04-53ACCA5A7FEC}"/>
              </a:ext>
            </a:extLst>
          </p:cNvPr>
          <p:cNvSpPr txBox="1"/>
          <p:nvPr/>
        </p:nvSpPr>
        <p:spPr>
          <a:xfrm>
            <a:off x="448423" y="12961387"/>
            <a:ext cx="12013565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Data: Curated high-quality human evaluation dataset for each task</a:t>
            </a:r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Library: Standardized inference pipeline for fair comparison</a:t>
            </a:r>
          </a:p>
          <a:p>
            <a:pPr marL="457200" lvl="0" indent="-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Evaluator: Evaluated over 30 image models on two human metrics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Georgia" panose="02040502050405020303" pitchFamily="18" charset="0"/>
              </a:rPr>
              <a:t>Semantic Consistency (SC) : is image aligned with the condition(s)?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Georgia" panose="02040502050405020303" pitchFamily="18" charset="0"/>
              </a:rPr>
              <a:t>Perceptual Quality (PQ) : is image making sense and in good quality?</a:t>
            </a:r>
            <a:endParaRPr lang="en-US" sz="2800" dirty="0">
              <a:latin typeface="Georgia" panose="02040502050405020303" pitchFamily="18" charset="0"/>
            </a:endParaRPr>
          </a:p>
        </p:txBody>
      </p:sp>
      <p:sp>
        <p:nvSpPr>
          <p:cNvPr id="35" name="Google Shape;76;p15">
            <a:extLst>
              <a:ext uri="{FF2B5EF4-FFF2-40B4-BE49-F238E27FC236}">
                <a16:creationId xmlns:a16="http://schemas.microsoft.com/office/drawing/2014/main" id="{E7B0DED7-6CAA-BD7E-C8CE-6E6BC7436B8A}"/>
              </a:ext>
            </a:extLst>
          </p:cNvPr>
          <p:cNvSpPr txBox="1"/>
          <p:nvPr/>
        </p:nvSpPr>
        <p:spPr>
          <a:xfrm>
            <a:off x="228600" y="8221330"/>
            <a:ext cx="1249325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Georgia" panose="02040502050405020303" pitchFamily="18" charset="0"/>
              </a:rPr>
              <a:t>The evaluation platform we needed</a:t>
            </a:r>
          </a:p>
        </p:txBody>
      </p:sp>
      <p:pic>
        <p:nvPicPr>
          <p:cNvPr id="1048" name="Picture 24" descr="MY ALT TEXT">
            <a:extLst>
              <a:ext uri="{FF2B5EF4-FFF2-40B4-BE49-F238E27FC236}">
                <a16:creationId xmlns:a16="http://schemas.microsoft.com/office/drawing/2014/main" id="{86E11B90-CE8D-5730-655F-D49D3832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938" y="3502890"/>
            <a:ext cx="8390142" cy="623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Y ALT TEXT">
            <a:extLst>
              <a:ext uri="{FF2B5EF4-FFF2-40B4-BE49-F238E27FC236}">
                <a16:creationId xmlns:a16="http://schemas.microsoft.com/office/drawing/2014/main" id="{6239656F-1AE4-AB55-33CD-6EBFA5A4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5938" y="11032236"/>
            <a:ext cx="8377844" cy="502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Google Shape;76;p15">
            <a:extLst>
              <a:ext uri="{FF2B5EF4-FFF2-40B4-BE49-F238E27FC236}">
                <a16:creationId xmlns:a16="http://schemas.microsoft.com/office/drawing/2014/main" id="{BCC5C5FF-FBA6-9D46-4BC3-A8DAD1BB4DD4}"/>
              </a:ext>
            </a:extLst>
          </p:cNvPr>
          <p:cNvSpPr txBox="1"/>
          <p:nvPr/>
        </p:nvSpPr>
        <p:spPr>
          <a:xfrm>
            <a:off x="21633633" y="2418371"/>
            <a:ext cx="1094702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Georgia" panose="02040502050405020303" pitchFamily="18" charset="0"/>
              </a:rPr>
              <a:t>How robust are</a:t>
            </a:r>
            <a:r>
              <a:rPr lang="zh-TW" altLang="en-US" sz="4000" b="1" dirty="0">
                <a:latin typeface="Georgia" panose="02040502050405020303" pitchFamily="18" charset="0"/>
              </a:rPr>
              <a:t> </a:t>
            </a:r>
            <a:r>
              <a:rPr lang="en-US" sz="4000" b="1" dirty="0">
                <a:latin typeface="Georgia" panose="02040502050405020303" pitchFamily="18" charset="0"/>
              </a:rPr>
              <a:t>the image models?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8B33F4-A6D7-E9AC-8B24-8B20C6096992}"/>
              </a:ext>
            </a:extLst>
          </p:cNvPr>
          <p:cNvGrpSpPr/>
          <p:nvPr/>
        </p:nvGrpSpPr>
        <p:grpSpPr>
          <a:xfrm>
            <a:off x="7507355" y="4003788"/>
            <a:ext cx="6247352" cy="3219500"/>
            <a:chOff x="7732544" y="4121030"/>
            <a:chExt cx="6247352" cy="3219500"/>
          </a:xfrm>
        </p:grpSpPr>
        <p:pic>
          <p:nvPicPr>
            <p:cNvPr id="26" name="Picture 25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0443C3F6-37D3-2E2F-B933-43F438D0D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6741" y="4681571"/>
              <a:ext cx="2658959" cy="2658959"/>
            </a:xfrm>
            <a:prstGeom prst="rect">
              <a:avLst/>
            </a:prstGeom>
          </p:spPr>
        </p:pic>
        <p:sp>
          <p:nvSpPr>
            <p:cNvPr id="46" name="Google Shape;76;p15">
              <a:extLst>
                <a:ext uri="{FF2B5EF4-FFF2-40B4-BE49-F238E27FC236}">
                  <a16:creationId xmlns:a16="http://schemas.microsoft.com/office/drawing/2014/main" id="{2082618B-1FD5-D32A-C62F-E86458949ED1}"/>
                </a:ext>
              </a:extLst>
            </p:cNvPr>
            <p:cNvSpPr txBox="1"/>
            <p:nvPr/>
          </p:nvSpPr>
          <p:spPr>
            <a:xfrm>
              <a:off x="7732544" y="4121030"/>
              <a:ext cx="6247352" cy="64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latin typeface="Georgia" panose="02040502050405020303" pitchFamily="18" charset="0"/>
                </a:rPr>
                <a:t>Code, Visualization, etc.</a:t>
              </a:r>
            </a:p>
          </p:txBody>
        </p:sp>
      </p:grpSp>
      <p:sp>
        <p:nvSpPr>
          <p:cNvPr id="49" name="Google Shape;76;p15">
            <a:extLst>
              <a:ext uri="{FF2B5EF4-FFF2-40B4-BE49-F238E27FC236}">
                <a16:creationId xmlns:a16="http://schemas.microsoft.com/office/drawing/2014/main" id="{9F2F82FD-A47E-CF07-53C9-912815D4F63E}"/>
              </a:ext>
            </a:extLst>
          </p:cNvPr>
          <p:cNvSpPr txBox="1"/>
          <p:nvPr/>
        </p:nvSpPr>
        <p:spPr>
          <a:xfrm>
            <a:off x="12711541" y="2428062"/>
            <a:ext cx="881965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Georgia" panose="02040502050405020303" pitchFamily="18" charset="0"/>
              </a:rPr>
              <a:t>The Seven Tasks and Evaluation</a:t>
            </a:r>
          </a:p>
        </p:txBody>
      </p:sp>
      <p:sp>
        <p:nvSpPr>
          <p:cNvPr id="51" name="Google Shape;76;p15">
            <a:extLst>
              <a:ext uri="{FF2B5EF4-FFF2-40B4-BE49-F238E27FC236}">
                <a16:creationId xmlns:a16="http://schemas.microsoft.com/office/drawing/2014/main" id="{B1764E05-E155-0910-C853-29A7DF067A04}"/>
              </a:ext>
            </a:extLst>
          </p:cNvPr>
          <p:cNvSpPr txBox="1"/>
          <p:nvPr/>
        </p:nvSpPr>
        <p:spPr>
          <a:xfrm>
            <a:off x="12893764" y="9586888"/>
            <a:ext cx="8452316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Georgia" panose="02040502050405020303" pitchFamily="18" charset="0"/>
              </a:rPr>
              <a:t>Three raters achieve high inter-worker agreement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Georgia" panose="02040502050405020303" pitchFamily="18" charset="0"/>
              </a:rPr>
              <a:t>Easy-to-follow guidelines and optimal options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7199C1A-D6AA-80E3-902C-4ED83B2413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36164" y="14430524"/>
            <a:ext cx="10044392" cy="1622290"/>
          </a:xfrm>
          <a:prstGeom prst="rect">
            <a:avLst/>
          </a:prstGeom>
        </p:spPr>
      </p:pic>
      <p:sp>
        <p:nvSpPr>
          <p:cNvPr id="54" name="Google Shape;76;p15">
            <a:extLst>
              <a:ext uri="{FF2B5EF4-FFF2-40B4-BE49-F238E27FC236}">
                <a16:creationId xmlns:a16="http://schemas.microsoft.com/office/drawing/2014/main" id="{FA7C5C3D-A721-9776-C0B0-1EC1AD461B72}"/>
              </a:ext>
            </a:extLst>
          </p:cNvPr>
          <p:cNvSpPr txBox="1"/>
          <p:nvPr/>
        </p:nvSpPr>
        <p:spPr>
          <a:xfrm>
            <a:off x="22137395" y="13491314"/>
            <a:ext cx="1004316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Georgia" panose="02040502050405020303" pitchFamily="18" charset="0"/>
              </a:rPr>
              <a:t>Transparency: Results Hosted Online</a:t>
            </a:r>
          </a:p>
        </p:txBody>
      </p:sp>
    </p:spTree>
    <p:extLst>
      <p:ext uri="{BB962C8B-B14F-4D97-AF65-F5344CB8AC3E}">
        <p14:creationId xmlns:p14="http://schemas.microsoft.com/office/powerpoint/2010/main" val="419179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</TotalTime>
  <Words>226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Google Sans</vt:lpstr>
      <vt:lpstr>Aptos</vt:lpstr>
      <vt:lpstr>Aptos Display</vt:lpstr>
      <vt:lpstr>Arial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Wing Fung Max KU</dc:creator>
  <cp:lastModifiedBy>Wing Fung Max KU</cp:lastModifiedBy>
  <cp:revision>101</cp:revision>
  <dcterms:created xsi:type="dcterms:W3CDTF">2024-04-22T16:32:53Z</dcterms:created>
  <dcterms:modified xsi:type="dcterms:W3CDTF">2024-04-23T19:08:25Z</dcterms:modified>
</cp:coreProperties>
</file>