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00"/>
    <a:srgbClr val="FFFFCC"/>
    <a:srgbClr val="FFF567"/>
    <a:srgbClr val="DCEAF7"/>
    <a:srgbClr val="E78200"/>
    <a:srgbClr val="E7BC41"/>
    <a:srgbClr val="F2BC41"/>
    <a:srgbClr val="D9F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13767-E89D-6948-AE98-7723EC14553D}" v="667" dt="2024-04-26T13:09:24.009"/>
    <p1510:client id="{D5FE8BCD-DA29-D448-A0A3-1DB6C1521928}" v="802" dt="2024-04-26T02:31:0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0"/>
    <p:restoredTop sz="94639"/>
  </p:normalViewPr>
  <p:slideViewPr>
    <p:cSldViewPr snapToGrid="0" showGuides="1">
      <p:cViewPr varScale="1">
        <p:scale>
          <a:sx n="152" d="100"/>
          <a:sy n="152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77696337597516E-2"/>
          <c:y val="0.14198589555618188"/>
          <c:w val="0.90574276544186838"/>
          <c:h val="0.581048618214175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TheoremQA</c:v>
                </c:pt>
                <c:pt idx="1">
                  <c:v>MATH</c:v>
                </c:pt>
                <c:pt idx="2">
                  <c:v>GSM</c:v>
                </c:pt>
                <c:pt idx="3">
                  <c:v>GPQA</c:v>
                </c:pt>
                <c:pt idx="4">
                  <c:v>MMLU-ST</c:v>
                </c:pt>
                <c:pt idx="5">
                  <c:v>BBH</c:v>
                </c:pt>
                <c:pt idx="6">
                  <c:v>ARC-C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21.5</c:v>
                </c:pt>
                <c:pt idx="1">
                  <c:v>11.2</c:v>
                </c:pt>
                <c:pt idx="2">
                  <c:v>36.200000000000003</c:v>
                </c:pt>
                <c:pt idx="3">
                  <c:v>24.7</c:v>
                </c:pt>
                <c:pt idx="4">
                  <c:v>50.1</c:v>
                </c:pt>
                <c:pt idx="5">
                  <c:v>55.7</c:v>
                </c:pt>
                <c:pt idx="6">
                  <c:v>38.799999999999997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4-BE42-A6DF-C74AB4DF28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MAmmoTH-2-7B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TheoremQA</c:v>
                </c:pt>
                <c:pt idx="1">
                  <c:v>MATH</c:v>
                </c:pt>
                <c:pt idx="2">
                  <c:v>GSM</c:v>
                </c:pt>
                <c:pt idx="3">
                  <c:v>GPQA</c:v>
                </c:pt>
                <c:pt idx="4">
                  <c:v>MMLU-ST</c:v>
                </c:pt>
                <c:pt idx="5">
                  <c:v>BBH</c:v>
                </c:pt>
                <c:pt idx="6">
                  <c:v>ARC-C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26.7</c:v>
                </c:pt>
                <c:pt idx="1">
                  <c:v>34.200000000000003</c:v>
                </c:pt>
                <c:pt idx="2">
                  <c:v>67.400000000000006</c:v>
                </c:pt>
                <c:pt idx="3">
                  <c:v>34.799999999999997</c:v>
                </c:pt>
                <c:pt idx="4">
                  <c:v>60.6</c:v>
                </c:pt>
                <c:pt idx="5">
                  <c:v>60</c:v>
                </c:pt>
                <c:pt idx="6">
                  <c:v>52.2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4-BE42-A6DF-C74AB4DF28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MAmmoTH-2-7B-Plus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TheoremQA</c:v>
                </c:pt>
                <c:pt idx="1">
                  <c:v>MATH</c:v>
                </c:pt>
                <c:pt idx="2">
                  <c:v>GSM</c:v>
                </c:pt>
                <c:pt idx="3">
                  <c:v>GPQA</c:v>
                </c:pt>
                <c:pt idx="4">
                  <c:v>MMLU-ST</c:v>
                </c:pt>
                <c:pt idx="5">
                  <c:v>BBH</c:v>
                </c:pt>
                <c:pt idx="6">
                  <c:v>ARC-C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29.2</c:v>
                </c:pt>
                <c:pt idx="1">
                  <c:v>45</c:v>
                </c:pt>
                <c:pt idx="2">
                  <c:v>84.7</c:v>
                </c:pt>
                <c:pt idx="3">
                  <c:v>30.3</c:v>
                </c:pt>
                <c:pt idx="4">
                  <c:v>64.5</c:v>
                </c:pt>
                <c:pt idx="5">
                  <c:v>63.1</c:v>
                </c:pt>
                <c:pt idx="6">
                  <c:v>57.1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D4-BE42-A6DF-C74AB4DF28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9483136"/>
        <c:axId val="669484848"/>
      </c:barChart>
      <c:catAx>
        <c:axId val="66948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484848"/>
        <c:crosses val="autoZero"/>
        <c:auto val="1"/>
        <c:lblAlgn val="ctr"/>
        <c:lblOffset val="100"/>
        <c:noMultiLvlLbl val="0"/>
      </c:catAx>
      <c:valAx>
        <c:axId val="66948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48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6898276890309624E-2"/>
          <c:y val="2.4883544921101883E-2"/>
          <c:w val="0.8558845716497453"/>
          <c:h val="8.22994613457805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57274147246544E-3"/>
          <c:y val="0.14198589555618188"/>
          <c:w val="0.96733474507722739"/>
          <c:h val="0.746409447690705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Mixtral-8x7B-Instruct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Theorem</c:v>
                </c:pt>
                <c:pt idx="1">
                  <c:v>MATH</c:v>
                </c:pt>
                <c:pt idx="2">
                  <c:v>GSM</c:v>
                </c:pt>
                <c:pt idx="3">
                  <c:v>GPQA</c:v>
                </c:pt>
                <c:pt idx="4">
                  <c:v>MMLU-ST</c:v>
                </c:pt>
                <c:pt idx="5">
                  <c:v>BBH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25.2</c:v>
                </c:pt>
                <c:pt idx="1">
                  <c:v>22.1</c:v>
                </c:pt>
                <c:pt idx="2">
                  <c:v>71.599999999999994</c:v>
                </c:pt>
                <c:pt idx="3">
                  <c:v>32.4</c:v>
                </c:pt>
                <c:pt idx="4">
                  <c:v>61.4</c:v>
                </c:pt>
                <c:pt idx="5">
                  <c:v>57.3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7E-5845-A39F-58973DF651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Qwen-1.5-110B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Theorem</c:v>
                </c:pt>
                <c:pt idx="1">
                  <c:v>MATH</c:v>
                </c:pt>
                <c:pt idx="2">
                  <c:v>GSM</c:v>
                </c:pt>
                <c:pt idx="3">
                  <c:v>GPQA</c:v>
                </c:pt>
                <c:pt idx="4">
                  <c:v>MMLU-ST</c:v>
                </c:pt>
                <c:pt idx="5">
                  <c:v>BBH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34.9</c:v>
                </c:pt>
                <c:pt idx="1">
                  <c:v>48.2</c:v>
                </c:pt>
                <c:pt idx="2">
                  <c:v>85.4</c:v>
                </c:pt>
                <c:pt idx="3">
                  <c:v>35.9</c:v>
                </c:pt>
                <c:pt idx="4">
                  <c:v>73.400000000000006</c:v>
                </c:pt>
                <c:pt idx="5">
                  <c:v>74.8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7E-5845-A39F-58973DF651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MAmmoTH-2-7B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Theorem</c:v>
                </c:pt>
                <c:pt idx="1">
                  <c:v>MATH</c:v>
                </c:pt>
                <c:pt idx="2">
                  <c:v>GSM</c:v>
                </c:pt>
                <c:pt idx="3">
                  <c:v>GPQA</c:v>
                </c:pt>
                <c:pt idx="4">
                  <c:v>MMLU-ST</c:v>
                </c:pt>
                <c:pt idx="5">
                  <c:v>BBH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29.2</c:v>
                </c:pt>
                <c:pt idx="1">
                  <c:v>45</c:v>
                </c:pt>
                <c:pt idx="2">
                  <c:v>84.7</c:v>
                </c:pt>
                <c:pt idx="3">
                  <c:v>30.8</c:v>
                </c:pt>
                <c:pt idx="4">
                  <c:v>64.5</c:v>
                </c:pt>
                <c:pt idx="5">
                  <c:v>63.1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7E-5845-A39F-58973DF6515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MAmmoTH-2-8x7B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Theorem</c:v>
                </c:pt>
                <c:pt idx="1">
                  <c:v>MATH</c:v>
                </c:pt>
                <c:pt idx="2">
                  <c:v>GSM</c:v>
                </c:pt>
                <c:pt idx="3">
                  <c:v>GPQA</c:v>
                </c:pt>
                <c:pt idx="4">
                  <c:v>MMLU-ST</c:v>
                </c:pt>
                <c:pt idx="5">
                  <c:v>BBH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34.1</c:v>
                </c:pt>
                <c:pt idx="1">
                  <c:v>47</c:v>
                </c:pt>
                <c:pt idx="2">
                  <c:v>86.4</c:v>
                </c:pt>
                <c:pt idx="3">
                  <c:v>37.4</c:v>
                </c:pt>
                <c:pt idx="4">
                  <c:v>72.400000000000006</c:v>
                </c:pt>
                <c:pt idx="5">
                  <c:v>74.099999999999994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2C-384D-9683-E42C8040E9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9483136"/>
        <c:axId val="669484848"/>
      </c:barChart>
      <c:catAx>
        <c:axId val="66948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484848"/>
        <c:crosses val="autoZero"/>
        <c:auto val="1"/>
        <c:lblAlgn val="ctr"/>
        <c:lblOffset val="100"/>
        <c:noMultiLvlLbl val="0"/>
      </c:catAx>
      <c:valAx>
        <c:axId val="669484848"/>
        <c:scaling>
          <c:orientation val="minMax"/>
          <c:max val="100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48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4.2565041943476552E-2"/>
          <c:y val="2.4883400962917926E-2"/>
          <c:w val="0.89999994159702357"/>
          <c:h val="9.54802374046404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169680063367429E-2"/>
          <c:y val="2.535664862708091E-2"/>
          <c:w val="0.92083031993663256"/>
          <c:h val="0.862567490112005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Mixtral-8x7B-Instruct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MBPP</c:v>
                </c:pt>
                <c:pt idx="1">
                  <c:v>AlpacaEval2</c:v>
                </c:pt>
                <c:pt idx="2">
                  <c:v>Arena Hard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59.5</c:v>
                </c:pt>
                <c:pt idx="1">
                  <c:v>23.7</c:v>
                </c:pt>
                <c:pt idx="2">
                  <c:v>23.4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7-FA47-86D6-F6CF1B56E67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MAmmoTH-2-8x7B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MBPP</c:v>
                </c:pt>
                <c:pt idx="1">
                  <c:v>AlpacaEval2</c:v>
                </c:pt>
                <c:pt idx="2">
                  <c:v>Arena Hard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68.7</c:v>
                </c:pt>
                <c:pt idx="1">
                  <c:v>33.799999999999997</c:v>
                </c:pt>
                <c:pt idx="2">
                  <c:v>32.6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77-FA47-86D6-F6CF1B56E6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9483136"/>
        <c:axId val="669484848"/>
      </c:barChart>
      <c:catAx>
        <c:axId val="66948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484848"/>
        <c:crosses val="autoZero"/>
        <c:auto val="1"/>
        <c:lblAlgn val="ctr"/>
        <c:lblOffset val="100"/>
        <c:noMultiLvlLbl val="0"/>
      </c:catAx>
      <c:valAx>
        <c:axId val="669484848"/>
        <c:scaling>
          <c:orientation val="minMax"/>
          <c:max val="7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48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096867919124153"/>
          <c:y val="3.3757235202163165E-2"/>
          <c:w val="0.53889120418605729"/>
          <c:h val="0.23227814036705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5E98D-5924-5B4B-BEB9-FCE7CA0EE9CD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48250-498F-0548-8EA4-CF57BA37B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48250-498F-0548-8EA4-CF57BA37B9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48250-498F-0548-8EA4-CF57BA37B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48250-498F-0548-8EA4-CF57BA37B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8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D15-CF5B-8944-EC92-6ADD623EB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6EABA-011B-023D-AED8-E88B66E05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3141-AF70-8056-DF9B-88CB597F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CC65-FA2E-714D-96FF-366E358320C0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BD55-87FC-56A2-D0DA-9ED9749C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8652A-2B2D-2A42-5DDC-A730DDB3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D236-B694-1B45-949F-81D520A5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0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7C57-9D04-06C4-5E38-4DF29D22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22A73-A768-8C15-59E8-085CF801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FDB3-3414-E225-18C3-ECEA0D34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CC65-FA2E-714D-96FF-366E358320C0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7E73-00A7-23FC-4587-CF72AF3B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BF3D-8BA8-FCB6-63FF-3749AB35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D236-B694-1B45-949F-81D520A5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7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B143F-B96D-D674-CCDE-DD8D68124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5E29E-A5C5-9258-4FB9-1566E76D6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8151-0A71-1EA1-DAEA-C1123362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CC65-FA2E-714D-96FF-366E358320C0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D971A-9BC1-1E97-E434-ECAFF54A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6A9C-785D-B19D-33ED-130939E8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D236-B694-1B45-949F-81D520A5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BCAF-CD34-44C2-6A63-3E39E0CC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C9EC-DD5D-FB96-66E4-E5D05AF0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D81D-AE52-3AB5-51F4-49F1ADBC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CC65-FA2E-714D-96FF-366E358320C0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69045-7AE6-1EC2-6AFB-3405A109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C5DD-44C6-8A8A-A71D-26AB6408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D236-B694-1B45-949F-81D520A5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0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6173-EFE3-E416-1CC3-1C01BB88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B59B3-3EDA-6876-4812-A7477FB36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3350-1E5F-E6C8-4730-7281B840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CC65-FA2E-714D-96FF-366E358320C0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6EE2-6105-9329-EA36-41092E4C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FAF6-CB3C-EA64-8291-98CBA035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D236-B694-1B45-949F-81D520A5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7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96D8-8967-E099-A907-0DF3BFED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7DA7-AC0D-305B-A892-A6DFF3904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8F77C-6C8A-3B9E-B625-B96A761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A9EF8-00A9-850E-7DBB-D95CA7D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CC65-FA2E-714D-96FF-366E358320C0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4A784-8DA1-58D4-0E18-BFF58493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195B6-ECA7-550D-5EFD-C5BBF2D0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D236-B694-1B45-949F-81D520A5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0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BB95-2173-6CB7-03A0-7D303DC3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01400-A35E-3AB6-E5C5-B0EC6F2B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05036-82B3-4A55-D5D5-B40B9170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00084-034B-AB1E-611C-35EAD5B0A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F5588-5923-1E8F-30A3-338E9C693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6FF17-EC39-ECB6-5FD9-E9773014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CC65-FA2E-714D-96FF-366E358320C0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E3536-1214-6C82-9124-FD3A8887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1656B-9A39-CAB6-07AC-014DBE6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D236-B694-1B45-949F-81D520A5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5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7AA1-3E42-DD4C-4562-E06819E8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765AE-F502-CCEC-D4B2-92C5AFF3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CC65-FA2E-714D-96FF-366E358320C0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1BA22-1570-1FF2-3551-D386636F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FEFFA-62D4-2202-9A47-A7DF2E08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D236-B694-1B45-949F-81D520A5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B94E8-DE7C-1740-23AB-79425AB8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CC65-FA2E-714D-96FF-366E358320C0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DE5B9-32DB-9A21-C975-7E975D4D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1DC29-78D5-F67B-EE51-F82AC85D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D236-B694-1B45-949F-81D520A5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5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33F7-145D-DCCD-D65A-16B3099A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4612-923B-8027-E7DA-5BE9E6B2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9C2AD-F11D-A407-AACB-96028AF1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AB9B8-B12F-32CB-2FA7-F0D7F238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CC65-FA2E-714D-96FF-366E358320C0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D81F3-83A2-A75F-9210-8BA23F89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7A664-D133-D5E9-6BF1-330C9376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D236-B694-1B45-949F-81D520A5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03BC-FACA-6439-4EE5-BAE08639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431EF-0250-9ADE-947C-1DC8D4A44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38534-7881-9903-6F22-5D7C65C49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6D75A-4054-BD25-20FA-941AD8E2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CC65-FA2E-714D-96FF-366E358320C0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DCD90-0E32-ABD8-F878-C9EA8958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D86B1-B6D2-3A73-3B9C-7FE8EFCE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D236-B694-1B45-949F-81D520A5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5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610BA-A923-7D25-4999-BABF993B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2C7E9-1830-9FEC-5070-3A151560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D6DF-FAD6-D075-0755-29107FB50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BCC65-FA2E-714D-96FF-366E358320C0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D6187-729E-6FFC-5313-3820BF07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A817D-7259-3ED7-218A-8F7D68C42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72D236-B694-1B45-949F-81D520A5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12A391-38D8-67F8-3EA3-549B758F7A72}"/>
              </a:ext>
            </a:extLst>
          </p:cNvPr>
          <p:cNvSpPr/>
          <p:nvPr/>
        </p:nvSpPr>
        <p:spPr>
          <a:xfrm>
            <a:off x="2341706" y="2518477"/>
            <a:ext cx="2114706" cy="1479658"/>
          </a:xfrm>
          <a:prstGeom prst="rect">
            <a:avLst/>
          </a:prstGeom>
          <a:solidFill>
            <a:srgbClr val="DCEAF7">
              <a:alpha val="49804"/>
            </a:srgb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BF6F57-729D-1A96-F336-22A4F3A6A8F1}"/>
              </a:ext>
            </a:extLst>
          </p:cNvPr>
          <p:cNvSpPr/>
          <p:nvPr/>
        </p:nvSpPr>
        <p:spPr>
          <a:xfrm>
            <a:off x="4455173" y="2519142"/>
            <a:ext cx="2412275" cy="1477604"/>
          </a:xfrm>
          <a:prstGeom prst="rect">
            <a:avLst/>
          </a:prstGeom>
          <a:solidFill>
            <a:srgbClr val="FFFFCC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B5C9C-ACDD-671B-AE4E-239AF98BC9D3}"/>
              </a:ext>
            </a:extLst>
          </p:cNvPr>
          <p:cNvSpPr/>
          <p:nvPr/>
        </p:nvSpPr>
        <p:spPr>
          <a:xfrm>
            <a:off x="6913680" y="2517001"/>
            <a:ext cx="3994959" cy="147973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ree people Generic Outline Color icon">
            <a:extLst>
              <a:ext uri="{FF2B5EF4-FFF2-40B4-BE49-F238E27FC236}">
                <a16:creationId xmlns:a16="http://schemas.microsoft.com/office/drawing/2014/main" id="{E1AA4D70-6493-0E2B-63A7-040AF9306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7" b="18565"/>
          <a:stretch/>
        </p:blipFill>
        <p:spPr bwMode="auto">
          <a:xfrm>
            <a:off x="2389705" y="2690980"/>
            <a:ext cx="782751" cy="45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6E5C66-2168-E5FC-5F91-A440E4EDA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1418" y="2614291"/>
            <a:ext cx="572535" cy="572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0711AB-6A13-41D3-9AEA-134C6253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090314" y="2640265"/>
            <a:ext cx="572535" cy="5433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FDAE0C-01D9-8DAC-57D3-F33381F88FDB}"/>
              </a:ext>
            </a:extLst>
          </p:cNvPr>
          <p:cNvCxnSpPr>
            <a:cxnSpLocks/>
          </p:cNvCxnSpPr>
          <p:nvPr/>
        </p:nvCxnSpPr>
        <p:spPr>
          <a:xfrm>
            <a:off x="8677355" y="2893163"/>
            <a:ext cx="513553" cy="6946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F5F615-E1E9-9F9C-D4DD-F5AF9E04354D}"/>
              </a:ext>
            </a:extLst>
          </p:cNvPr>
          <p:cNvSpPr txBox="1"/>
          <p:nvPr/>
        </p:nvSpPr>
        <p:spPr>
          <a:xfrm>
            <a:off x="8593803" y="2577124"/>
            <a:ext cx="64436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/>
              <a:t>Extract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3B8C50-0371-7B1F-0F1F-CB47BFF5F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023" y="2640265"/>
            <a:ext cx="492153" cy="5385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9C4019-39B6-B456-CA7E-BAAE2DA05032}"/>
              </a:ext>
            </a:extLst>
          </p:cNvPr>
          <p:cNvSpPr txBox="1"/>
          <p:nvPr/>
        </p:nvSpPr>
        <p:spPr>
          <a:xfrm>
            <a:off x="6896601" y="3247971"/>
            <a:ext cx="631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1EDCA-7378-84F9-1380-DA062EA88A98}"/>
              </a:ext>
            </a:extLst>
          </p:cNvPr>
          <p:cNvCxnSpPr>
            <a:cxnSpLocks/>
          </p:cNvCxnSpPr>
          <p:nvPr/>
        </p:nvCxnSpPr>
        <p:spPr>
          <a:xfrm>
            <a:off x="7628004" y="2889456"/>
            <a:ext cx="427426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3E8F4A-49F0-E50C-495E-AAB65ED58F98}"/>
              </a:ext>
            </a:extLst>
          </p:cNvPr>
          <p:cNvSpPr txBox="1"/>
          <p:nvPr/>
        </p:nvSpPr>
        <p:spPr>
          <a:xfrm>
            <a:off x="7526046" y="2579568"/>
            <a:ext cx="60619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/>
              <a:t>Recall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28248C-BCAC-4CE1-BB4D-B8026A3CB899}"/>
              </a:ext>
            </a:extLst>
          </p:cNvPr>
          <p:cNvSpPr txBox="1"/>
          <p:nvPr/>
        </p:nvSpPr>
        <p:spPr>
          <a:xfrm>
            <a:off x="6968663" y="3449458"/>
            <a:ext cx="3854562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300" b="1" dirty="0" err="1"/>
              <a:t>WebInstruct</a:t>
            </a:r>
            <a:r>
              <a:rPr lang="en-US" sz="1300" b="1" dirty="0"/>
              <a:t>: 10M instruction data from the web</a:t>
            </a:r>
          </a:p>
        </p:txBody>
      </p:sp>
      <p:pic>
        <p:nvPicPr>
          <p:cNvPr id="1028" name="Picture 4" descr="3 Things to Know About GPT-4 as A Content Creator - Proofed">
            <a:extLst>
              <a:ext uri="{FF2B5EF4-FFF2-40B4-BE49-F238E27FC236}">
                <a16:creationId xmlns:a16="http://schemas.microsoft.com/office/drawing/2014/main" id="{BCB82411-22CE-F4BD-79F5-A4BA8407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69" y="2640265"/>
            <a:ext cx="759111" cy="54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E069D4-BB02-9C59-547C-01CD2CCB9559}"/>
              </a:ext>
            </a:extLst>
          </p:cNvPr>
          <p:cNvSpPr txBox="1"/>
          <p:nvPr/>
        </p:nvSpPr>
        <p:spPr>
          <a:xfrm>
            <a:off x="4647584" y="3470431"/>
            <a:ext cx="22250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/>
              <a:t>Distillation from GPT-4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CFD8FC-E956-DDE1-2477-00DD9178CAF8}"/>
              </a:ext>
            </a:extLst>
          </p:cNvPr>
          <p:cNvSpPr txBox="1"/>
          <p:nvPr/>
        </p:nvSpPr>
        <p:spPr>
          <a:xfrm>
            <a:off x="2294199" y="3449458"/>
            <a:ext cx="21517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Human annotation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36164C0-08E5-4575-871D-074E0C40C1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8127" y="2663745"/>
            <a:ext cx="482707" cy="48270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798F66-B000-A00B-2DE6-EEA1BD03C623}"/>
              </a:ext>
            </a:extLst>
          </p:cNvPr>
          <p:cNvSpPr txBox="1"/>
          <p:nvPr/>
        </p:nvSpPr>
        <p:spPr>
          <a:xfrm>
            <a:off x="4408941" y="3239102"/>
            <a:ext cx="920714" cy="2310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dirty="0"/>
              <a:t>Seed Data 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3C4712-9EA7-1D97-69EB-BF4AE1CC6EB4}"/>
              </a:ext>
            </a:extLst>
          </p:cNvPr>
          <p:cNvSpPr txBox="1"/>
          <p:nvPr/>
        </p:nvSpPr>
        <p:spPr>
          <a:xfrm>
            <a:off x="2388182" y="3692913"/>
            <a:ext cx="202175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Costly, usually small-scale 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503C5A-05B3-00D3-C90C-70934C72FA80}"/>
              </a:ext>
            </a:extLst>
          </p:cNvPr>
          <p:cNvCxnSpPr>
            <a:cxnSpLocks/>
          </p:cNvCxnSpPr>
          <p:nvPr/>
        </p:nvCxnSpPr>
        <p:spPr>
          <a:xfrm>
            <a:off x="5101029" y="2927945"/>
            <a:ext cx="293477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6E47C7F9-1E5E-F706-5AE7-D95528363A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8848" y="2649761"/>
            <a:ext cx="524750" cy="52475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8420158-CAD1-3315-89C8-57D7FCD50A59}"/>
              </a:ext>
            </a:extLst>
          </p:cNvPr>
          <p:cNvSpPr txBox="1"/>
          <p:nvPr/>
        </p:nvSpPr>
        <p:spPr>
          <a:xfrm>
            <a:off x="6059714" y="3239102"/>
            <a:ext cx="804461" cy="2310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dirty="0"/>
              <a:t>Synthetic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6F3178B-61E3-2278-516B-F3282399DC8E}"/>
              </a:ext>
            </a:extLst>
          </p:cNvPr>
          <p:cNvCxnSpPr>
            <a:cxnSpLocks/>
          </p:cNvCxnSpPr>
          <p:nvPr/>
        </p:nvCxnSpPr>
        <p:spPr>
          <a:xfrm>
            <a:off x="5943462" y="2927945"/>
            <a:ext cx="293477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B456A8EA-0B39-069E-2D56-44C7AAEE49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0234" y="2630969"/>
            <a:ext cx="555976" cy="555976"/>
          </a:xfrm>
          <a:prstGeom prst="rect">
            <a:avLst/>
          </a:prstGeom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BBC5058-D920-BABB-E76A-CD0737A43567}"/>
              </a:ext>
            </a:extLst>
          </p:cNvPr>
          <p:cNvCxnSpPr>
            <a:cxnSpLocks/>
          </p:cNvCxnSpPr>
          <p:nvPr/>
        </p:nvCxnSpPr>
        <p:spPr>
          <a:xfrm>
            <a:off x="3232775" y="2927945"/>
            <a:ext cx="293477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1D6B79D-844D-2C43-C2A1-7BD952D9510F}"/>
              </a:ext>
            </a:extLst>
          </p:cNvPr>
          <p:cNvSpPr txBox="1"/>
          <p:nvPr/>
        </p:nvSpPr>
        <p:spPr>
          <a:xfrm>
            <a:off x="3510009" y="3239102"/>
            <a:ext cx="920714" cy="23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dirty="0"/>
              <a:t>Annotated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2D7E010-CEF9-2B3A-BAA7-EC2512756CED}"/>
              </a:ext>
            </a:extLst>
          </p:cNvPr>
          <p:cNvSpPr txBox="1"/>
          <p:nvPr/>
        </p:nvSpPr>
        <p:spPr>
          <a:xfrm>
            <a:off x="4507188" y="3694524"/>
            <a:ext cx="230824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Prone to bias &amp; hallucinations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4F6D2-8B48-562B-4B9A-6069CC8B2E0A}"/>
              </a:ext>
            </a:extLst>
          </p:cNvPr>
          <p:cNvSpPr txBox="1"/>
          <p:nvPr/>
        </p:nvSpPr>
        <p:spPr>
          <a:xfrm>
            <a:off x="7399108" y="3692913"/>
            <a:ext cx="325200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Diverse, high quality and large-scale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BC21D-E5A2-978C-642A-CE912DC3CDFE}"/>
              </a:ext>
            </a:extLst>
          </p:cNvPr>
          <p:cNvSpPr txBox="1"/>
          <p:nvPr/>
        </p:nvSpPr>
        <p:spPr>
          <a:xfrm>
            <a:off x="7908972" y="3270926"/>
            <a:ext cx="1081928" cy="2310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dirty="0"/>
              <a:t>Raw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06C41-3F4C-B6F5-99F0-EA1E14917F50}"/>
              </a:ext>
            </a:extLst>
          </p:cNvPr>
          <p:cNvSpPr txBox="1"/>
          <p:nvPr/>
        </p:nvSpPr>
        <p:spPr>
          <a:xfrm>
            <a:off x="9058578" y="3270926"/>
            <a:ext cx="873471" cy="2310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dirty="0"/>
              <a:t>Q-A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4C920-51E0-B451-F1B2-9B7663092BB2}"/>
              </a:ext>
            </a:extLst>
          </p:cNvPr>
          <p:cNvSpPr txBox="1"/>
          <p:nvPr/>
        </p:nvSpPr>
        <p:spPr>
          <a:xfrm>
            <a:off x="2302310" y="3239102"/>
            <a:ext cx="920714" cy="2310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dirty="0"/>
              <a:t>Annotators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32103-B48B-FD46-1D3B-D9EE0342526D}"/>
              </a:ext>
            </a:extLst>
          </p:cNvPr>
          <p:cNvSpPr txBox="1"/>
          <p:nvPr/>
        </p:nvSpPr>
        <p:spPr>
          <a:xfrm>
            <a:off x="3782404" y="2256554"/>
            <a:ext cx="1296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Previous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B2297-0B7B-D011-AF71-9FFE22A59EAD}"/>
              </a:ext>
            </a:extLst>
          </p:cNvPr>
          <p:cNvSpPr txBox="1"/>
          <p:nvPr/>
        </p:nvSpPr>
        <p:spPr>
          <a:xfrm>
            <a:off x="8536836" y="2257739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Our Method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EABA3-A243-AA2C-59F2-9B508ED73D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12411" y="2687306"/>
            <a:ext cx="543300" cy="5433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DB59B5-7C33-0616-14A0-07B3BD6983DF}"/>
              </a:ext>
            </a:extLst>
          </p:cNvPr>
          <p:cNvCxnSpPr>
            <a:cxnSpLocks/>
          </p:cNvCxnSpPr>
          <p:nvPr/>
        </p:nvCxnSpPr>
        <p:spPr>
          <a:xfrm>
            <a:off x="9732310" y="2893163"/>
            <a:ext cx="513553" cy="6946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220B14-3AE8-D50B-53F8-AD44D3D43B53}"/>
              </a:ext>
            </a:extLst>
          </p:cNvPr>
          <p:cNvSpPr txBox="1"/>
          <p:nvPr/>
        </p:nvSpPr>
        <p:spPr>
          <a:xfrm>
            <a:off x="9605230" y="2584931"/>
            <a:ext cx="71414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/>
              <a:t>Refine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D02A2-E704-80F6-0ADE-759E2EA514DF}"/>
              </a:ext>
            </a:extLst>
          </p:cNvPr>
          <p:cNvSpPr txBox="1"/>
          <p:nvPr/>
        </p:nvSpPr>
        <p:spPr>
          <a:xfrm>
            <a:off x="10291418" y="3270926"/>
            <a:ext cx="572535" cy="2310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dirty="0"/>
              <a:t>Final</a:t>
            </a:r>
          </a:p>
        </p:txBody>
      </p:sp>
      <p:pic>
        <p:nvPicPr>
          <p:cNvPr id="16" name="Picture 15" descr="A grey gear with a black background&#10;&#10;Description automatically generated">
            <a:extLst>
              <a:ext uri="{FF2B5EF4-FFF2-40B4-BE49-F238E27FC236}">
                <a16:creationId xmlns:a16="http://schemas.microsoft.com/office/drawing/2014/main" id="{089CD226-52FC-8547-E84B-F147737F65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15959" y="2920478"/>
            <a:ext cx="241936" cy="24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7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79E94-4692-51E6-B24B-C9BA7E2BEA56}"/>
              </a:ext>
            </a:extLst>
          </p:cNvPr>
          <p:cNvSpPr txBox="1"/>
          <p:nvPr/>
        </p:nvSpPr>
        <p:spPr>
          <a:xfrm>
            <a:off x="302664" y="3483813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100K seed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A5594-8E31-0FA3-DFCC-92C67AADD0CC}"/>
              </a:ext>
            </a:extLst>
          </p:cNvPr>
          <p:cNvSpPr/>
          <p:nvPr/>
        </p:nvSpPr>
        <p:spPr>
          <a:xfrm>
            <a:off x="2061292" y="2717755"/>
            <a:ext cx="1186224" cy="47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Fast-Text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42452A-0810-D938-7AF8-AA4A046C9A4D}"/>
              </a:ext>
            </a:extLst>
          </p:cNvPr>
          <p:cNvCxnSpPr>
            <a:cxnSpLocks/>
            <a:stCxn id="1044" idx="3"/>
            <a:endCxn id="6" idx="1"/>
          </p:cNvCxnSpPr>
          <p:nvPr/>
        </p:nvCxnSpPr>
        <p:spPr>
          <a:xfrm flipV="1">
            <a:off x="1387202" y="2955926"/>
            <a:ext cx="674090" cy="5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0CE63C-6634-1F15-3217-AA13ABCA735C}"/>
              </a:ext>
            </a:extLst>
          </p:cNvPr>
          <p:cNvCxnSpPr>
            <a:cxnSpLocks/>
            <a:stCxn id="6" idx="3"/>
            <a:endCxn id="1026" idx="1"/>
          </p:cNvCxnSpPr>
          <p:nvPr/>
        </p:nvCxnSpPr>
        <p:spPr>
          <a:xfrm flipV="1">
            <a:off x="3247516" y="2955925"/>
            <a:ext cx="4595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DD4B19-6EB3-DEE6-4D8A-1A722A5AAF93}"/>
              </a:ext>
            </a:extLst>
          </p:cNvPr>
          <p:cNvCxnSpPr>
            <a:cxnSpLocks/>
            <a:stCxn id="1026" idx="3"/>
            <a:endCxn id="29" idx="1"/>
          </p:cNvCxnSpPr>
          <p:nvPr/>
        </p:nvCxnSpPr>
        <p:spPr>
          <a:xfrm>
            <a:off x="4383318" y="2955925"/>
            <a:ext cx="523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B6F30-9308-DC18-9CAE-A4BC57C1AAED}"/>
              </a:ext>
            </a:extLst>
          </p:cNvPr>
          <p:cNvSpPr/>
          <p:nvPr/>
        </p:nvSpPr>
        <p:spPr>
          <a:xfrm>
            <a:off x="4907031" y="2651125"/>
            <a:ext cx="857044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117B8F-340E-F30B-1CD4-1720177FFB92}"/>
              </a:ext>
            </a:extLst>
          </p:cNvPr>
          <p:cNvCxnSpPr>
            <a:cxnSpLocks/>
            <a:stCxn id="29" idx="3"/>
            <a:endCxn id="1060" idx="1"/>
          </p:cNvCxnSpPr>
          <p:nvPr/>
        </p:nvCxnSpPr>
        <p:spPr>
          <a:xfrm flipV="1">
            <a:off x="5764075" y="2953655"/>
            <a:ext cx="553059" cy="2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510DC9-B617-C777-99B5-3C0DECCC3768}"/>
              </a:ext>
            </a:extLst>
          </p:cNvPr>
          <p:cNvCxnSpPr>
            <a:cxnSpLocks/>
            <a:stCxn id="1076" idx="3"/>
            <a:endCxn id="48" idx="1"/>
          </p:cNvCxnSpPr>
          <p:nvPr/>
        </p:nvCxnSpPr>
        <p:spPr>
          <a:xfrm flipV="1">
            <a:off x="1407459" y="4841897"/>
            <a:ext cx="654815" cy="3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E441BFF-2B0A-0C15-F4C0-64DE078AC6EC}"/>
              </a:ext>
            </a:extLst>
          </p:cNvPr>
          <p:cNvSpPr/>
          <p:nvPr/>
        </p:nvSpPr>
        <p:spPr>
          <a:xfrm>
            <a:off x="2062274" y="4604297"/>
            <a:ext cx="1186224" cy="47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Extraction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E87646-61EE-ED90-5134-18D3AEC0A6DE}"/>
              </a:ext>
            </a:extLst>
          </p:cNvPr>
          <p:cNvCxnSpPr>
            <a:cxnSpLocks/>
            <a:stCxn id="48" idx="3"/>
            <a:endCxn id="43" idx="1"/>
          </p:cNvCxnSpPr>
          <p:nvPr/>
        </p:nvCxnSpPr>
        <p:spPr>
          <a:xfrm>
            <a:off x="3248498" y="4841897"/>
            <a:ext cx="47542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3" name="TextBox 2062">
            <a:extLst>
              <a:ext uri="{FF2B5EF4-FFF2-40B4-BE49-F238E27FC236}">
                <a16:creationId xmlns:a16="http://schemas.microsoft.com/office/drawing/2014/main" id="{9A340251-2EC5-9AC4-0BA0-AAFFDD4CCD1A}"/>
              </a:ext>
            </a:extLst>
          </p:cNvPr>
          <p:cNvSpPr txBox="1"/>
          <p:nvPr/>
        </p:nvSpPr>
        <p:spPr>
          <a:xfrm>
            <a:off x="9431647" y="5329902"/>
            <a:ext cx="14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10M Q-A Pair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E0B89-C98F-CED5-7AD1-2B5B2A7349AA}"/>
              </a:ext>
            </a:extLst>
          </p:cNvPr>
          <p:cNvSpPr txBox="1"/>
          <p:nvPr/>
        </p:nvSpPr>
        <p:spPr>
          <a:xfrm>
            <a:off x="1942102" y="5145236"/>
            <a:ext cx="138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Mixtral</a:t>
            </a:r>
            <a:r>
              <a:rPr lang="en-US"/>
              <a:t> 7x8B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CB2A11-441A-17CD-D3EE-F8433019567E}"/>
              </a:ext>
            </a:extLst>
          </p:cNvPr>
          <p:cNvCxnSpPr>
            <a:cxnSpLocks/>
            <a:stCxn id="1060" idx="3"/>
            <a:endCxn id="1025" idx="1"/>
          </p:cNvCxnSpPr>
          <p:nvPr/>
        </p:nvCxnSpPr>
        <p:spPr>
          <a:xfrm flipV="1">
            <a:off x="7014836" y="2948085"/>
            <a:ext cx="553059" cy="5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66F75C-6DE1-EECD-4471-47D1DE4784DA}"/>
              </a:ext>
            </a:extLst>
          </p:cNvPr>
          <p:cNvCxnSpPr>
            <a:cxnSpLocks/>
            <a:stCxn id="1025" idx="3"/>
            <a:endCxn id="50" idx="1"/>
          </p:cNvCxnSpPr>
          <p:nvPr/>
        </p:nvCxnSpPr>
        <p:spPr>
          <a:xfrm flipV="1">
            <a:off x="8754119" y="2948084"/>
            <a:ext cx="5197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71340-DB4D-AC09-254E-CAE3BF3AFE1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9950110" y="2948084"/>
            <a:ext cx="533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0DCB37-5792-D075-3F5F-87442F1FF655}"/>
              </a:ext>
            </a:extLst>
          </p:cNvPr>
          <p:cNvSpPr txBox="1"/>
          <p:nvPr/>
        </p:nvSpPr>
        <p:spPr>
          <a:xfrm>
            <a:off x="5839780" y="3488502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Round-1 Recall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344361-E011-96CF-4276-356553C4B787}"/>
              </a:ext>
            </a:extLst>
          </p:cNvPr>
          <p:cNvSpPr txBox="1"/>
          <p:nvPr/>
        </p:nvSpPr>
        <p:spPr>
          <a:xfrm>
            <a:off x="10413332" y="3482509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18M Docs</a:t>
            </a:r>
          </a:p>
        </p:txBody>
      </p:sp>
      <p:pic>
        <p:nvPicPr>
          <p:cNvPr id="1026" name="Picture 2" descr="Common Crawl - FAQ">
            <a:extLst>
              <a:ext uri="{FF2B5EF4-FFF2-40B4-BE49-F238E27FC236}">
                <a16:creationId xmlns:a16="http://schemas.microsoft.com/office/drawing/2014/main" id="{262CC709-755F-08C3-2E97-CF72CB1C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36" y="2607074"/>
            <a:ext cx="676282" cy="69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ommon Crawl - FAQ">
            <a:extLst>
              <a:ext uri="{FF2B5EF4-FFF2-40B4-BE49-F238E27FC236}">
                <a16:creationId xmlns:a16="http://schemas.microsoft.com/office/drawing/2014/main" id="{2FF37FC0-DD94-D8D7-6E1A-F8FF2E1E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828" y="2599233"/>
            <a:ext cx="676282" cy="69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CCA07F5-2CF7-7662-A72B-D58A69920CCE}"/>
              </a:ext>
            </a:extLst>
          </p:cNvPr>
          <p:cNvSpPr txBox="1"/>
          <p:nvPr/>
        </p:nvSpPr>
        <p:spPr>
          <a:xfrm>
            <a:off x="3817399" y="3488502"/>
            <a:ext cx="5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37A56C-F25A-B173-6641-B6E0E0D77816}"/>
              </a:ext>
            </a:extLst>
          </p:cNvPr>
          <p:cNvSpPr txBox="1"/>
          <p:nvPr/>
        </p:nvSpPr>
        <p:spPr>
          <a:xfrm>
            <a:off x="9359913" y="3483813"/>
            <a:ext cx="5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CC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AE4D721E-B92C-1EBA-3C46-D2E0A4438C2F}"/>
              </a:ext>
            </a:extLst>
          </p:cNvPr>
          <p:cNvSpPr/>
          <p:nvPr/>
        </p:nvSpPr>
        <p:spPr>
          <a:xfrm>
            <a:off x="7567895" y="2709914"/>
            <a:ext cx="1186224" cy="47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Fast-Text</a:t>
            </a:r>
          </a:p>
        </p:txBody>
      </p: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E9040564-0D57-D724-45D2-7A7D7CEE4EC8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435127" y="4841898"/>
            <a:ext cx="541656" cy="1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51AF0E-39FB-AA78-01F0-D8AA20926F73}"/>
              </a:ext>
            </a:extLst>
          </p:cNvPr>
          <p:cNvSpPr txBox="1"/>
          <p:nvPr/>
        </p:nvSpPr>
        <p:spPr>
          <a:xfrm>
            <a:off x="461015" y="536144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18M Docs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0428D-A43F-B070-0315-6601905B319A}"/>
              </a:ext>
            </a:extLst>
          </p:cNvPr>
          <p:cNvSpPr txBox="1"/>
          <p:nvPr/>
        </p:nvSpPr>
        <p:spPr>
          <a:xfrm>
            <a:off x="249697" y="3943299"/>
            <a:ext cx="13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26B Tokens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B7484-CD7D-B8F0-EAEF-51D999438B5D}"/>
              </a:ext>
            </a:extLst>
          </p:cNvPr>
          <p:cNvSpPr txBox="1"/>
          <p:nvPr/>
        </p:nvSpPr>
        <p:spPr>
          <a:xfrm>
            <a:off x="9466574" y="3987055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4B Tokens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07F67-B17F-E398-9F87-F56BD313D6AC}"/>
              </a:ext>
            </a:extLst>
          </p:cNvPr>
          <p:cNvSpPr txBox="1"/>
          <p:nvPr/>
        </p:nvSpPr>
        <p:spPr>
          <a:xfrm>
            <a:off x="7477838" y="5097449"/>
            <a:ext cx="145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Mixtral</a:t>
            </a:r>
            <a:r>
              <a:rPr lang="en-US"/>
              <a:t> </a:t>
            </a:r>
            <a:r>
              <a:rPr lang="en-US" altLang="zh-CN"/>
              <a:t>8</a:t>
            </a:r>
            <a:r>
              <a:rPr lang="en-US"/>
              <a:t>x</a:t>
            </a:r>
            <a:r>
              <a:rPr lang="en-US" altLang="zh-CN"/>
              <a:t>7</a:t>
            </a:r>
            <a:r>
              <a:rPr lang="en-US"/>
              <a:t>B;</a:t>
            </a:r>
          </a:p>
          <a:p>
            <a:r>
              <a:rPr lang="en-US"/>
              <a:t>Qwen-72B;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DE92D-0C8C-0C4D-9C19-9F0DF2C37B5B}"/>
              </a:ext>
            </a:extLst>
          </p:cNvPr>
          <p:cNvSpPr/>
          <p:nvPr/>
        </p:nvSpPr>
        <p:spPr>
          <a:xfrm>
            <a:off x="7522786" y="4598632"/>
            <a:ext cx="1338828" cy="47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Refinement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9956EF-346A-49B2-F0B5-7712860F348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861614" y="4836232"/>
            <a:ext cx="8092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6419ACD-2633-20CF-4C78-B5A0AB502430}"/>
              </a:ext>
            </a:extLst>
          </p:cNvPr>
          <p:cNvSpPr/>
          <p:nvPr/>
        </p:nvSpPr>
        <p:spPr>
          <a:xfrm>
            <a:off x="3723927" y="4696733"/>
            <a:ext cx="711200" cy="2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Yes?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E57332-FA47-5E05-64C3-9A5ED80DF4A7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878142" y="4826413"/>
            <a:ext cx="682187" cy="1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A643C48-F010-9680-48B1-81D5FC19D191}"/>
              </a:ext>
            </a:extLst>
          </p:cNvPr>
          <p:cNvSpPr txBox="1"/>
          <p:nvPr/>
        </p:nvSpPr>
        <p:spPr>
          <a:xfrm>
            <a:off x="4420946" y="536144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5M Extracted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CE796E-209B-00EB-8884-E672F4459F72}"/>
              </a:ext>
            </a:extLst>
          </p:cNvPr>
          <p:cNvCxnSpPr>
            <a:cxnSpLocks/>
            <a:stCxn id="40" idx="2"/>
            <a:endCxn id="28" idx="1"/>
          </p:cNvCxnSpPr>
          <p:nvPr/>
        </p:nvCxnSpPr>
        <p:spPr>
          <a:xfrm>
            <a:off x="6868106" y="4827952"/>
            <a:ext cx="654680" cy="8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AC49C5-FE84-3877-BD39-53BA8B888C4F}"/>
              </a:ext>
            </a:extLst>
          </p:cNvPr>
          <p:cNvSpPr txBox="1"/>
          <p:nvPr/>
        </p:nvSpPr>
        <p:spPr>
          <a:xfrm rot="16200000">
            <a:off x="6018353" y="4674063"/>
            <a:ext cx="1391728" cy="30777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/>
              <a:t>Decontaminate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551820-18FE-64B1-FD53-ADDAF1B41310}"/>
              </a:ext>
            </a:extLst>
          </p:cNvPr>
          <p:cNvSpPr/>
          <p:nvPr/>
        </p:nvSpPr>
        <p:spPr>
          <a:xfrm>
            <a:off x="4960082" y="1090000"/>
            <a:ext cx="1728000" cy="787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47E83F-9F72-60F3-B8B5-40579E0383C3}"/>
              </a:ext>
            </a:extLst>
          </p:cNvPr>
          <p:cNvSpPr txBox="1"/>
          <p:nvPr/>
        </p:nvSpPr>
        <p:spPr>
          <a:xfrm>
            <a:off x="6953157" y="521418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20K Q-A pairs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C0D91-D0DD-9B5F-9F5E-532F5F996517}"/>
              </a:ext>
            </a:extLst>
          </p:cNvPr>
          <p:cNvSpPr txBox="1"/>
          <p:nvPr/>
        </p:nvSpPr>
        <p:spPr>
          <a:xfrm>
            <a:off x="10056672" y="51951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100K seed data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A3DD04-971A-626A-1232-BBB612F7D6E4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8295542" y="1437385"/>
            <a:ext cx="701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C59155-F75E-1C5B-BFA2-200B3899A591}"/>
              </a:ext>
            </a:extLst>
          </p:cNvPr>
          <p:cNvCxnSpPr>
            <a:cxnSpLocks/>
          </p:cNvCxnSpPr>
          <p:nvPr/>
        </p:nvCxnSpPr>
        <p:spPr>
          <a:xfrm flipV="1">
            <a:off x="9818228" y="1483862"/>
            <a:ext cx="7098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95B84-5FB5-AC6D-8EBD-674ECC4F1319}"/>
              </a:ext>
            </a:extLst>
          </p:cNvPr>
          <p:cNvCxnSpPr>
            <a:cxnSpLocks/>
          </p:cNvCxnSpPr>
          <p:nvPr/>
        </p:nvCxnSpPr>
        <p:spPr>
          <a:xfrm>
            <a:off x="6684980" y="1471938"/>
            <a:ext cx="667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9ACDCE-995F-07D3-4640-5CC297660449}"/>
              </a:ext>
            </a:extLst>
          </p:cNvPr>
          <p:cNvSpPr/>
          <p:nvPr/>
        </p:nvSpPr>
        <p:spPr>
          <a:xfrm>
            <a:off x="416439" y="875655"/>
            <a:ext cx="1188000" cy="28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11C423-A49F-B79E-C536-9A11BE0C897B}"/>
              </a:ext>
            </a:extLst>
          </p:cNvPr>
          <p:cNvSpPr/>
          <p:nvPr/>
        </p:nvSpPr>
        <p:spPr>
          <a:xfrm>
            <a:off x="1664781" y="875655"/>
            <a:ext cx="118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Biology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42E1B2-E1DF-20A5-A905-50B62DD78A33}"/>
              </a:ext>
            </a:extLst>
          </p:cNvPr>
          <p:cNvSpPr/>
          <p:nvPr/>
        </p:nvSpPr>
        <p:spPr>
          <a:xfrm>
            <a:off x="1664780" y="1184028"/>
            <a:ext cx="1188000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Chem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6F35BD-B07F-718B-C136-A1F933D48C0C}"/>
              </a:ext>
            </a:extLst>
          </p:cNvPr>
          <p:cNvSpPr/>
          <p:nvPr/>
        </p:nvSpPr>
        <p:spPr>
          <a:xfrm>
            <a:off x="416440" y="1492401"/>
            <a:ext cx="1186224" cy="288000"/>
          </a:xfrm>
          <a:prstGeom prst="rect">
            <a:avLst/>
          </a:prstGeom>
          <a:solidFill>
            <a:srgbClr val="DBD69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Engineering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466CE1-ACDB-5E20-627E-518C83DBA904}"/>
              </a:ext>
            </a:extLst>
          </p:cNvPr>
          <p:cNvSpPr/>
          <p:nvPr/>
        </p:nvSpPr>
        <p:spPr>
          <a:xfrm>
            <a:off x="416439" y="1184028"/>
            <a:ext cx="1188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Physics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647C58-69AE-B8B2-A390-30A02443A2C2}"/>
              </a:ext>
            </a:extLst>
          </p:cNvPr>
          <p:cNvSpPr/>
          <p:nvPr/>
        </p:nvSpPr>
        <p:spPr>
          <a:xfrm>
            <a:off x="1664781" y="1492401"/>
            <a:ext cx="1186224" cy="288000"/>
          </a:xfrm>
          <a:prstGeom prst="rect">
            <a:avLst/>
          </a:prstGeom>
          <a:solidFill>
            <a:srgbClr val="DAED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077C6D-CCEF-382A-6DC3-93A542E5BFEE}"/>
              </a:ext>
            </a:extLst>
          </p:cNvPr>
          <p:cNvSpPr/>
          <p:nvPr/>
        </p:nvSpPr>
        <p:spPr>
          <a:xfrm>
            <a:off x="416440" y="1797419"/>
            <a:ext cx="1186224" cy="28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B69918-CF26-5DFE-2509-17CAD4D315A4}"/>
              </a:ext>
            </a:extLst>
          </p:cNvPr>
          <p:cNvSpPr/>
          <p:nvPr/>
        </p:nvSpPr>
        <p:spPr>
          <a:xfrm>
            <a:off x="1664781" y="1797419"/>
            <a:ext cx="1186224" cy="288000"/>
          </a:xfrm>
          <a:prstGeom prst="rect">
            <a:avLst/>
          </a:prstGeom>
          <a:solidFill>
            <a:srgbClr val="DFD2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Humanities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64FB3D-0642-1E3C-F759-85C8CBAF2F7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852781" y="1019655"/>
            <a:ext cx="643930" cy="46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C20846-A97E-42EC-8D07-86C3F28C9B6A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851005" y="1483863"/>
            <a:ext cx="645706" cy="457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FBE038-9895-B0F7-6A37-DA5050D51E7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403681" y="1483862"/>
            <a:ext cx="5564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E475424-5688-582E-30DE-BC22ED013BD8}"/>
              </a:ext>
            </a:extLst>
          </p:cNvPr>
          <p:cNvSpPr txBox="1"/>
          <p:nvPr/>
        </p:nvSpPr>
        <p:spPr>
          <a:xfrm>
            <a:off x="706358" y="506323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Subject Domains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FB9E18-BD58-1FE4-CFDB-349F6C8EC483}"/>
              </a:ext>
            </a:extLst>
          </p:cNvPr>
          <p:cNvSpPr txBox="1"/>
          <p:nvPr/>
        </p:nvSpPr>
        <p:spPr>
          <a:xfrm>
            <a:off x="8890473" y="50632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Augment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DFF9C6-FCF2-C57A-795A-56957E74ECF1}"/>
              </a:ext>
            </a:extLst>
          </p:cNvPr>
          <p:cNvSpPr txBox="1"/>
          <p:nvPr/>
        </p:nvSpPr>
        <p:spPr>
          <a:xfrm>
            <a:off x="4115722" y="509988"/>
            <a:ext cx="18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Crowd Sourcing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E54521-55FD-D7E6-0626-9411A33033BB}"/>
              </a:ext>
            </a:extLst>
          </p:cNvPr>
          <p:cNvSpPr/>
          <p:nvPr/>
        </p:nvSpPr>
        <p:spPr>
          <a:xfrm>
            <a:off x="237528" y="521418"/>
            <a:ext cx="11533331" cy="16377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D8230-7AB9-9E67-ACFD-FE6BF09CE247}"/>
              </a:ext>
            </a:extLst>
          </p:cNvPr>
          <p:cNvSpPr/>
          <p:nvPr/>
        </p:nvSpPr>
        <p:spPr>
          <a:xfrm>
            <a:off x="238386" y="2199004"/>
            <a:ext cx="11532473" cy="171012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FECEBF-BF64-57EC-8145-5001C1A6542E}"/>
              </a:ext>
            </a:extLst>
          </p:cNvPr>
          <p:cNvSpPr/>
          <p:nvPr/>
        </p:nvSpPr>
        <p:spPr>
          <a:xfrm>
            <a:off x="229055" y="3943108"/>
            <a:ext cx="11541804" cy="187293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A6DFAC6-79BF-69EE-7911-279ADB341411}"/>
              </a:ext>
            </a:extLst>
          </p:cNvPr>
          <p:cNvSpPr/>
          <p:nvPr/>
        </p:nvSpPr>
        <p:spPr>
          <a:xfrm>
            <a:off x="46643" y="1164711"/>
            <a:ext cx="307931" cy="288000"/>
          </a:xfrm>
          <a:prstGeom prst="ellipse">
            <a:avLst/>
          </a:prstGeom>
          <a:ln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48094A2B-F57B-FB2F-7C6E-8E80C371E63B}"/>
              </a:ext>
            </a:extLst>
          </p:cNvPr>
          <p:cNvSpPr/>
          <p:nvPr/>
        </p:nvSpPr>
        <p:spPr>
          <a:xfrm>
            <a:off x="66991" y="2898255"/>
            <a:ext cx="307931" cy="288000"/>
          </a:xfrm>
          <a:prstGeom prst="ellipse">
            <a:avLst/>
          </a:prstGeom>
          <a:ln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B5AFEB3-43DE-90F5-CD02-AB2A801D93E4}"/>
              </a:ext>
            </a:extLst>
          </p:cNvPr>
          <p:cNvSpPr/>
          <p:nvPr/>
        </p:nvSpPr>
        <p:spPr>
          <a:xfrm>
            <a:off x="52410" y="4770200"/>
            <a:ext cx="307931" cy="288000"/>
          </a:xfrm>
          <a:prstGeom prst="ellipse">
            <a:avLst/>
          </a:prstGeom>
          <a:ln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pic>
        <p:nvPicPr>
          <p:cNvPr id="1024" name="Picture 2" descr="Three people Generic Outline Color icon">
            <a:extLst>
              <a:ext uri="{FF2B5EF4-FFF2-40B4-BE49-F238E27FC236}">
                <a16:creationId xmlns:a16="http://schemas.microsoft.com/office/drawing/2014/main" id="{9A7C7A78-ACBB-4D9B-D934-98300C37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8" y="1051775"/>
            <a:ext cx="863779" cy="85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38DEE681-A9A7-5684-CD32-5AFEED779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822" y="1139533"/>
            <a:ext cx="664810" cy="664810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74318635-DB25-8D32-6C9D-EAE53F2C3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429" y="1126099"/>
            <a:ext cx="669036" cy="669036"/>
          </a:xfrm>
          <a:prstGeom prst="rect">
            <a:avLst/>
          </a:prstGeom>
        </p:spPr>
      </p:pic>
      <p:pic>
        <p:nvPicPr>
          <p:cNvPr id="1034" name="Picture 4" descr="3 Things to Know About GPT-4 as A Content Creator - Proofed">
            <a:extLst>
              <a:ext uri="{FF2B5EF4-FFF2-40B4-BE49-F238E27FC236}">
                <a16:creationId xmlns:a16="http://schemas.microsoft.com/office/drawing/2014/main" id="{25D30CD0-F9E1-403C-7401-A5A0548FE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460" y="1086254"/>
            <a:ext cx="975361" cy="70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85B10BCB-96CA-DE15-615C-51D288C808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2511" y="1080331"/>
            <a:ext cx="697702" cy="697702"/>
          </a:xfrm>
          <a:prstGeom prst="rect">
            <a:avLst/>
          </a:pr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8D5BDD27-E143-28AE-77F8-FB4683EBF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500" y="2612081"/>
            <a:ext cx="697702" cy="697702"/>
          </a:xfrm>
          <a:prstGeom prst="rect">
            <a:avLst/>
          </a:prstGeom>
        </p:spPr>
      </p:pic>
      <p:pic>
        <p:nvPicPr>
          <p:cNvPr id="1060" name="Picture 1059">
            <a:extLst>
              <a:ext uri="{FF2B5EF4-FFF2-40B4-BE49-F238E27FC236}">
                <a16:creationId xmlns:a16="http://schemas.microsoft.com/office/drawing/2014/main" id="{AE0989DF-1D56-8D93-3B6F-44B29FCE98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7134" y="2604804"/>
            <a:ext cx="697702" cy="697702"/>
          </a:xfrm>
          <a:prstGeom prst="rect">
            <a:avLst/>
          </a:prstGeom>
        </p:spPr>
      </p:pic>
      <p:pic>
        <p:nvPicPr>
          <p:cNvPr id="1073" name="Picture 1072">
            <a:extLst>
              <a:ext uri="{FF2B5EF4-FFF2-40B4-BE49-F238E27FC236}">
                <a16:creationId xmlns:a16="http://schemas.microsoft.com/office/drawing/2014/main" id="{9182507B-3EE8-35E4-CDA7-1B99EEA5A3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4547" y="2597547"/>
            <a:ext cx="697702" cy="697702"/>
          </a:xfrm>
          <a:prstGeom prst="rect">
            <a:avLst/>
          </a:prstGeom>
        </p:spPr>
      </p:pic>
      <p:pic>
        <p:nvPicPr>
          <p:cNvPr id="1071" name="Picture 1070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83A94CE5-AB9F-E027-9537-9A9CF22B80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8328" y="3010006"/>
            <a:ext cx="358644" cy="358644"/>
          </a:xfrm>
          <a:prstGeom prst="rect">
            <a:avLst/>
          </a:prstGeom>
        </p:spPr>
      </p:pic>
      <p:pic>
        <p:nvPicPr>
          <p:cNvPr id="1076" name="Picture 1075">
            <a:extLst>
              <a:ext uri="{FF2B5EF4-FFF2-40B4-BE49-F238E27FC236}">
                <a16:creationId xmlns:a16="http://schemas.microsoft.com/office/drawing/2014/main" id="{D79C3F72-D7A0-F17E-58C2-E832402520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757" y="4496235"/>
            <a:ext cx="697702" cy="697702"/>
          </a:xfrm>
          <a:prstGeom prst="rect">
            <a:avLst/>
          </a:prstGeom>
        </p:spPr>
      </p:pic>
      <p:pic>
        <p:nvPicPr>
          <p:cNvPr id="1077" name="Picture 1076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541FA07E-E02D-66DF-7976-20105AED00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253" y="4914459"/>
            <a:ext cx="358644" cy="358644"/>
          </a:xfrm>
          <a:prstGeom prst="rect">
            <a:avLst/>
          </a:prstGeom>
        </p:spPr>
      </p:pic>
      <p:pic>
        <p:nvPicPr>
          <p:cNvPr id="1085" name="Picture 1084">
            <a:extLst>
              <a:ext uri="{FF2B5EF4-FFF2-40B4-BE49-F238E27FC236}">
                <a16:creationId xmlns:a16="http://schemas.microsoft.com/office/drawing/2014/main" id="{EB4C5DBF-AF02-945C-3B61-E9B1F32728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9228" y="1159708"/>
            <a:ext cx="624460" cy="624460"/>
          </a:xfrm>
          <a:prstGeom prst="rect">
            <a:avLst/>
          </a:prstGeom>
        </p:spPr>
      </p:pic>
      <p:pic>
        <p:nvPicPr>
          <p:cNvPr id="1086" name="Picture 1085">
            <a:extLst>
              <a:ext uri="{FF2B5EF4-FFF2-40B4-BE49-F238E27FC236}">
                <a16:creationId xmlns:a16="http://schemas.microsoft.com/office/drawing/2014/main" id="{DCA98B55-C0C1-6FEC-0FDA-6D54DD2E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3540" y="4537905"/>
            <a:ext cx="624460" cy="624460"/>
          </a:xfrm>
          <a:prstGeom prst="rect">
            <a:avLst/>
          </a:prstGeom>
        </p:spPr>
      </p:pic>
      <p:pic>
        <p:nvPicPr>
          <p:cNvPr id="1079" name="Picture 1078" descr="A grey gear with a black background&#10;&#10;Description automatically generated">
            <a:extLst>
              <a:ext uri="{FF2B5EF4-FFF2-40B4-BE49-F238E27FC236}">
                <a16:creationId xmlns:a16="http://schemas.microsoft.com/office/drawing/2014/main" id="{0232DFE5-8412-1EDD-D141-26CABBE0CD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2780" y="4945298"/>
            <a:ext cx="307778" cy="307778"/>
          </a:xfrm>
          <a:prstGeom prst="rect">
            <a:avLst/>
          </a:prstGeom>
        </p:spPr>
      </p:pic>
      <p:pic>
        <p:nvPicPr>
          <p:cNvPr id="2048" name="Picture 2047">
            <a:extLst>
              <a:ext uri="{FF2B5EF4-FFF2-40B4-BE49-F238E27FC236}">
                <a16:creationId xmlns:a16="http://schemas.microsoft.com/office/drawing/2014/main" id="{58A017AE-3FB8-536C-ED08-E99DF5E72E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43605" y="4349961"/>
            <a:ext cx="869304" cy="8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5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AA5594-8E31-0FA3-DFCC-92C67AADD0CC}"/>
              </a:ext>
            </a:extLst>
          </p:cNvPr>
          <p:cNvSpPr/>
          <p:nvPr/>
        </p:nvSpPr>
        <p:spPr>
          <a:xfrm>
            <a:off x="8384729" y="1439089"/>
            <a:ext cx="1186224" cy="47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Fast-Text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42452A-0810-D938-7AF8-AA4A046C9A4D}"/>
              </a:ext>
            </a:extLst>
          </p:cNvPr>
          <p:cNvCxnSpPr>
            <a:cxnSpLocks/>
            <a:stCxn id="1034" idx="3"/>
            <a:endCxn id="2087" idx="1"/>
          </p:cNvCxnSpPr>
          <p:nvPr/>
        </p:nvCxnSpPr>
        <p:spPr>
          <a:xfrm>
            <a:off x="5420026" y="1677260"/>
            <a:ext cx="406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0CE63C-6634-1F15-3217-AA13ABCA735C}"/>
              </a:ext>
            </a:extLst>
          </p:cNvPr>
          <p:cNvCxnSpPr>
            <a:cxnSpLocks/>
            <a:stCxn id="6" idx="3"/>
            <a:endCxn id="1026" idx="1"/>
          </p:cNvCxnSpPr>
          <p:nvPr/>
        </p:nvCxnSpPr>
        <p:spPr>
          <a:xfrm flipV="1">
            <a:off x="9570953" y="1677259"/>
            <a:ext cx="4067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510DC9-B617-C777-99B5-3C0DECCC3768}"/>
              </a:ext>
            </a:extLst>
          </p:cNvPr>
          <p:cNvCxnSpPr>
            <a:cxnSpLocks/>
            <a:stCxn id="2099" idx="3"/>
            <a:endCxn id="48" idx="1"/>
          </p:cNvCxnSpPr>
          <p:nvPr/>
        </p:nvCxnSpPr>
        <p:spPr>
          <a:xfrm flipV="1">
            <a:off x="1010235" y="2935001"/>
            <a:ext cx="1578799" cy="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E441BFF-2B0A-0C15-F4C0-64DE078AC6EC}"/>
              </a:ext>
            </a:extLst>
          </p:cNvPr>
          <p:cNvSpPr/>
          <p:nvPr/>
        </p:nvSpPr>
        <p:spPr>
          <a:xfrm>
            <a:off x="2589034" y="2697401"/>
            <a:ext cx="1684873" cy="47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Extraction</a:t>
            </a:r>
          </a:p>
        </p:txBody>
      </p: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E9040564-0D57-D724-45D2-7A7D7CEE4EC8}"/>
              </a:ext>
            </a:extLst>
          </p:cNvPr>
          <p:cNvCxnSpPr>
            <a:cxnSpLocks/>
            <a:stCxn id="48" idx="3"/>
            <a:endCxn id="1086" idx="1"/>
          </p:cNvCxnSpPr>
          <p:nvPr/>
        </p:nvCxnSpPr>
        <p:spPr>
          <a:xfrm>
            <a:off x="4273907" y="2935001"/>
            <a:ext cx="583100" cy="1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DE92D-0C8C-0C4D-9C19-9F0DF2C37B5B}"/>
              </a:ext>
            </a:extLst>
          </p:cNvPr>
          <p:cNvSpPr/>
          <p:nvPr/>
        </p:nvSpPr>
        <p:spPr>
          <a:xfrm>
            <a:off x="8384729" y="2697401"/>
            <a:ext cx="1824396" cy="47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Refinement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9956EF-346A-49B2-F0B5-7712860F3489}"/>
              </a:ext>
            </a:extLst>
          </p:cNvPr>
          <p:cNvCxnSpPr>
            <a:cxnSpLocks/>
            <a:stCxn id="28" idx="3"/>
            <a:endCxn id="2048" idx="1"/>
          </p:cNvCxnSpPr>
          <p:nvPr/>
        </p:nvCxnSpPr>
        <p:spPr>
          <a:xfrm>
            <a:off x="10209125" y="2935001"/>
            <a:ext cx="552690" cy="13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CE796E-209B-00EB-8884-E672F4459F72}"/>
              </a:ext>
            </a:extLst>
          </p:cNvPr>
          <p:cNvCxnSpPr>
            <a:cxnSpLocks/>
            <a:stCxn id="1086" idx="3"/>
            <a:endCxn id="2062" idx="1"/>
          </p:cNvCxnSpPr>
          <p:nvPr/>
        </p:nvCxnSpPr>
        <p:spPr>
          <a:xfrm flipV="1">
            <a:off x="5481467" y="2932716"/>
            <a:ext cx="476969" cy="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9E54521-55FD-D7E6-0626-9411A33033BB}"/>
              </a:ext>
            </a:extLst>
          </p:cNvPr>
          <p:cNvSpPr/>
          <p:nvPr/>
        </p:nvSpPr>
        <p:spPr>
          <a:xfrm>
            <a:off x="331596" y="995038"/>
            <a:ext cx="11333371" cy="113087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FECEBF-BF64-57EC-8145-5001C1A6542E}"/>
              </a:ext>
            </a:extLst>
          </p:cNvPr>
          <p:cNvSpPr/>
          <p:nvPr/>
        </p:nvSpPr>
        <p:spPr>
          <a:xfrm>
            <a:off x="323122" y="2231870"/>
            <a:ext cx="11341845" cy="119713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A6DFAC6-79BF-69EE-7911-279ADB341411}"/>
              </a:ext>
            </a:extLst>
          </p:cNvPr>
          <p:cNvSpPr/>
          <p:nvPr/>
        </p:nvSpPr>
        <p:spPr>
          <a:xfrm>
            <a:off x="4856095" y="1081117"/>
            <a:ext cx="226323" cy="211674"/>
          </a:xfrm>
          <a:prstGeom prst="ellipse">
            <a:avLst/>
          </a:prstGeom>
          <a:ln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B5AFEB3-43DE-90F5-CD02-AB2A801D93E4}"/>
              </a:ext>
            </a:extLst>
          </p:cNvPr>
          <p:cNvSpPr/>
          <p:nvPr/>
        </p:nvSpPr>
        <p:spPr>
          <a:xfrm>
            <a:off x="2001595" y="2307719"/>
            <a:ext cx="233914" cy="218774"/>
          </a:xfrm>
          <a:prstGeom prst="ellipse">
            <a:avLst/>
          </a:prstGeom>
          <a:ln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73" name="Picture 1072">
            <a:extLst>
              <a:ext uri="{FF2B5EF4-FFF2-40B4-BE49-F238E27FC236}">
                <a16:creationId xmlns:a16="http://schemas.microsoft.com/office/drawing/2014/main" id="{9182507B-3EE8-35E4-CDA7-1B99EEA5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958" y="1398142"/>
            <a:ext cx="558235" cy="558235"/>
          </a:xfrm>
          <a:prstGeom prst="rect">
            <a:avLst/>
          </a:prstGeom>
        </p:spPr>
      </p:pic>
      <p:pic>
        <p:nvPicPr>
          <p:cNvPr id="1071" name="Picture 1070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83A94CE5-AB9F-E027-9537-9A9CF22B8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9651" y="1791386"/>
            <a:ext cx="311554" cy="311554"/>
          </a:xfrm>
          <a:prstGeom prst="rect">
            <a:avLst/>
          </a:prstGeom>
        </p:spPr>
      </p:pic>
      <p:pic>
        <p:nvPicPr>
          <p:cNvPr id="1086" name="Picture 1085">
            <a:extLst>
              <a:ext uri="{FF2B5EF4-FFF2-40B4-BE49-F238E27FC236}">
                <a16:creationId xmlns:a16="http://schemas.microsoft.com/office/drawing/2014/main" id="{DCA98B55-C0C1-6FEC-0FDA-6D54DD2E0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007" y="2624124"/>
            <a:ext cx="624460" cy="624460"/>
          </a:xfrm>
          <a:prstGeom prst="rect">
            <a:avLst/>
          </a:prstGeom>
        </p:spPr>
      </p:pic>
      <p:pic>
        <p:nvPicPr>
          <p:cNvPr id="1079" name="Picture 1078" descr="A grey gear with a black background&#10;&#10;Description automatically generated">
            <a:extLst>
              <a:ext uri="{FF2B5EF4-FFF2-40B4-BE49-F238E27FC236}">
                <a16:creationId xmlns:a16="http://schemas.microsoft.com/office/drawing/2014/main" id="{0232DFE5-8412-1EDD-D141-26CABBE0C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199" y="3031517"/>
            <a:ext cx="307778" cy="307778"/>
          </a:xfrm>
          <a:prstGeom prst="rect">
            <a:avLst/>
          </a:prstGeom>
        </p:spPr>
      </p:pic>
      <p:pic>
        <p:nvPicPr>
          <p:cNvPr id="2048" name="Picture 2047">
            <a:extLst>
              <a:ext uri="{FF2B5EF4-FFF2-40B4-BE49-F238E27FC236}">
                <a16:creationId xmlns:a16="http://schemas.microsoft.com/office/drawing/2014/main" id="{58A017AE-3FB8-536C-ED08-E99DF5E72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1815" y="2513677"/>
            <a:ext cx="869304" cy="8693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3C94EE0-9969-CECE-6816-ECDE8A442475}"/>
              </a:ext>
            </a:extLst>
          </p:cNvPr>
          <p:cNvGrpSpPr/>
          <p:nvPr/>
        </p:nvGrpSpPr>
        <p:grpSpPr>
          <a:xfrm>
            <a:off x="437676" y="1283397"/>
            <a:ext cx="1425136" cy="787724"/>
            <a:chOff x="2126038" y="1235620"/>
            <a:chExt cx="1425136" cy="7877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551820-18FE-64B1-FD53-ADDAF1B41310}"/>
                </a:ext>
              </a:extLst>
            </p:cNvPr>
            <p:cNvSpPr/>
            <p:nvPr/>
          </p:nvSpPr>
          <p:spPr>
            <a:xfrm>
              <a:off x="2126038" y="1235620"/>
              <a:ext cx="1425136" cy="787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1" name="Picture 1030">
              <a:extLst>
                <a:ext uri="{FF2B5EF4-FFF2-40B4-BE49-F238E27FC236}">
                  <a16:creationId xmlns:a16="http://schemas.microsoft.com/office/drawing/2014/main" id="{74318635-DB25-8D32-6C9D-EAE53F2C3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77708" y="1319768"/>
              <a:ext cx="611278" cy="611278"/>
            </a:xfrm>
            <a:prstGeom prst="rect">
              <a:avLst/>
            </a:prstGeom>
          </p:spPr>
        </p:pic>
      </p:grp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8EF4DF7C-EDE4-0F00-7066-4ABC9C10460F}"/>
              </a:ext>
            </a:extLst>
          </p:cNvPr>
          <p:cNvCxnSpPr>
            <a:cxnSpLocks/>
            <a:stCxn id="1026" idx="3"/>
            <a:endCxn id="1073" idx="1"/>
          </p:cNvCxnSpPr>
          <p:nvPr/>
        </p:nvCxnSpPr>
        <p:spPr>
          <a:xfrm>
            <a:off x="10570212" y="1677259"/>
            <a:ext cx="4067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A3ECB7-CC09-8751-2B83-842D8BCDB526}"/>
              </a:ext>
            </a:extLst>
          </p:cNvPr>
          <p:cNvSpPr txBox="1"/>
          <p:nvPr/>
        </p:nvSpPr>
        <p:spPr>
          <a:xfrm>
            <a:off x="5082418" y="1002288"/>
            <a:ext cx="182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Recall from Web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D01545-17CD-9FB3-7E68-D343BE794152}"/>
              </a:ext>
            </a:extLst>
          </p:cNvPr>
          <p:cNvSpPr txBox="1"/>
          <p:nvPr/>
        </p:nvSpPr>
        <p:spPr>
          <a:xfrm>
            <a:off x="2269561" y="2235019"/>
            <a:ext cx="2423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Q-A Pair Extraction</a:t>
            </a:r>
            <a:endParaRPr lang="en-US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5D729074-5C58-57AC-428E-E6A09989082E}"/>
              </a:ext>
            </a:extLst>
          </p:cNvPr>
          <p:cNvSpPr txBox="1"/>
          <p:nvPr/>
        </p:nvSpPr>
        <p:spPr>
          <a:xfrm>
            <a:off x="1093849" y="2604351"/>
            <a:ext cx="1356487" cy="29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Pre-process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60A24C-874B-5C5C-0790-986EE6612630}"/>
              </a:ext>
            </a:extLst>
          </p:cNvPr>
          <p:cNvSpPr/>
          <p:nvPr/>
        </p:nvSpPr>
        <p:spPr>
          <a:xfrm>
            <a:off x="2269560" y="1439089"/>
            <a:ext cx="1186224" cy="47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Fast-Text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3374E9-54E7-FCD8-E3C8-D8230400F328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1862812" y="1677259"/>
            <a:ext cx="4067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6249F2-B6BF-36BF-7F6D-1B514389E14B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3455784" y="1677259"/>
            <a:ext cx="4067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81BBE469-77A3-86CE-4E92-3507E857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791" y="1398142"/>
            <a:ext cx="558235" cy="558235"/>
          </a:xfrm>
          <a:prstGeom prst="rect">
            <a:avLst/>
          </a:prstGeom>
        </p:spPr>
      </p:pic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AAE67930-05BB-516B-CB09-3CD28D6279FC}"/>
              </a:ext>
            </a:extLst>
          </p:cNvPr>
          <p:cNvCxnSpPr>
            <a:cxnSpLocks/>
            <a:stCxn id="18" idx="3"/>
            <a:endCxn id="1034" idx="1"/>
          </p:cNvCxnSpPr>
          <p:nvPr/>
        </p:nvCxnSpPr>
        <p:spPr>
          <a:xfrm>
            <a:off x="4455043" y="1677259"/>
            <a:ext cx="4067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EC7E697C-ADCC-0303-6D43-14C4B37727ED}"/>
              </a:ext>
            </a:extLst>
          </p:cNvPr>
          <p:cNvGrpSpPr/>
          <p:nvPr/>
        </p:nvGrpSpPr>
        <p:grpSpPr>
          <a:xfrm>
            <a:off x="3862532" y="1371620"/>
            <a:ext cx="592511" cy="611278"/>
            <a:chOff x="5798439" y="1338569"/>
            <a:chExt cx="592511" cy="611278"/>
          </a:xfrm>
        </p:grpSpPr>
        <p:pic>
          <p:nvPicPr>
            <p:cNvPr id="18" name="Picture 2" descr="Common Crawl - FAQ">
              <a:extLst>
                <a:ext uri="{FF2B5EF4-FFF2-40B4-BE49-F238E27FC236}">
                  <a16:creationId xmlns:a16="http://schemas.microsoft.com/office/drawing/2014/main" id="{9D9D9CCE-89AF-D7D1-33D4-9D9798CA6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8439" y="1338569"/>
              <a:ext cx="592511" cy="611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5A19CB25-6BAB-4195-880E-7F8A7FD1FD20}"/>
                </a:ext>
              </a:extLst>
            </p:cNvPr>
            <p:cNvSpPr txBox="1"/>
            <p:nvPr/>
          </p:nvSpPr>
          <p:spPr>
            <a:xfrm>
              <a:off x="5896746" y="1522780"/>
              <a:ext cx="417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CC</a:t>
              </a: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0E53BD4E-609B-83D9-523F-5656CC48F4A7}"/>
              </a:ext>
            </a:extLst>
          </p:cNvPr>
          <p:cNvGrpSpPr/>
          <p:nvPr/>
        </p:nvGrpSpPr>
        <p:grpSpPr>
          <a:xfrm>
            <a:off x="9977701" y="1371620"/>
            <a:ext cx="592511" cy="611278"/>
            <a:chOff x="9795799" y="1338569"/>
            <a:chExt cx="592511" cy="611278"/>
          </a:xfrm>
        </p:grpSpPr>
        <p:pic>
          <p:nvPicPr>
            <p:cNvPr id="1026" name="Picture 2" descr="Common Crawl - FAQ">
              <a:extLst>
                <a:ext uri="{FF2B5EF4-FFF2-40B4-BE49-F238E27FC236}">
                  <a16:creationId xmlns:a16="http://schemas.microsoft.com/office/drawing/2014/main" id="{262CC709-755F-08C3-2E97-CF72CB1C8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799" y="1338569"/>
              <a:ext cx="592511" cy="611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E39D6CAD-0735-A70E-A032-39CEBA259EF0}"/>
                </a:ext>
              </a:extLst>
            </p:cNvPr>
            <p:cNvSpPr txBox="1"/>
            <p:nvPr/>
          </p:nvSpPr>
          <p:spPr>
            <a:xfrm>
              <a:off x="9894077" y="1522780"/>
              <a:ext cx="417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CC</a:t>
              </a:r>
            </a:p>
          </p:txBody>
        </p:sp>
      </p:grpSp>
      <p:sp>
        <p:nvSpPr>
          <p:cNvPr id="1068" name="TextBox 1067">
            <a:extLst>
              <a:ext uri="{FF2B5EF4-FFF2-40B4-BE49-F238E27FC236}">
                <a16:creationId xmlns:a16="http://schemas.microsoft.com/office/drawing/2014/main" id="{1EE5252D-4B67-552C-3FDB-CB8C3705BDB5}"/>
              </a:ext>
            </a:extLst>
          </p:cNvPr>
          <p:cNvSpPr txBox="1"/>
          <p:nvPr/>
        </p:nvSpPr>
        <p:spPr>
          <a:xfrm>
            <a:off x="527033" y="146959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</a:t>
            </a:r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E41F5AC3-C478-BAB0-8E64-CA2B09DE0C43}"/>
              </a:ext>
            </a:extLst>
          </p:cNvPr>
          <p:cNvSpPr/>
          <p:nvPr/>
        </p:nvSpPr>
        <p:spPr>
          <a:xfrm>
            <a:off x="5958436" y="2787551"/>
            <a:ext cx="1823572" cy="2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Decontaminate</a:t>
            </a:r>
          </a:p>
        </p:txBody>
      </p:sp>
      <p:cxnSp>
        <p:nvCxnSpPr>
          <p:cNvPr id="2065" name="Straight Arrow Connector 2064">
            <a:extLst>
              <a:ext uri="{FF2B5EF4-FFF2-40B4-BE49-F238E27FC236}">
                <a16:creationId xmlns:a16="http://schemas.microsoft.com/office/drawing/2014/main" id="{43C0A785-61A1-2EC0-9850-18F1B19BE1E1}"/>
              </a:ext>
            </a:extLst>
          </p:cNvPr>
          <p:cNvCxnSpPr>
            <a:cxnSpLocks/>
            <a:stCxn id="2062" idx="3"/>
            <a:endCxn id="28" idx="1"/>
          </p:cNvCxnSpPr>
          <p:nvPr/>
        </p:nvCxnSpPr>
        <p:spPr>
          <a:xfrm>
            <a:off x="7782008" y="2932716"/>
            <a:ext cx="602721" cy="2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C5F461A0-388A-8029-E9CC-F180D270D2B0}"/>
              </a:ext>
            </a:extLst>
          </p:cNvPr>
          <p:cNvSpPr/>
          <p:nvPr/>
        </p:nvSpPr>
        <p:spPr>
          <a:xfrm>
            <a:off x="5826774" y="1439089"/>
            <a:ext cx="1186224" cy="476341"/>
          </a:xfrm>
          <a:prstGeom prst="rect">
            <a:avLst/>
          </a:prstGeom>
          <a:solidFill>
            <a:srgbClr val="DCEAF7">
              <a:alpha val="9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 Filter</a:t>
            </a:r>
          </a:p>
        </p:txBody>
      </p:sp>
      <p:cxnSp>
        <p:nvCxnSpPr>
          <p:cNvPr id="2088" name="Straight Arrow Connector 2087">
            <a:extLst>
              <a:ext uri="{FF2B5EF4-FFF2-40B4-BE49-F238E27FC236}">
                <a16:creationId xmlns:a16="http://schemas.microsoft.com/office/drawing/2014/main" id="{8E533185-D211-565C-62B2-01AA66F75EF7}"/>
              </a:ext>
            </a:extLst>
          </p:cNvPr>
          <p:cNvCxnSpPr>
            <a:cxnSpLocks/>
            <a:stCxn id="2087" idx="3"/>
            <a:endCxn id="2092" idx="1"/>
          </p:cNvCxnSpPr>
          <p:nvPr/>
        </p:nvCxnSpPr>
        <p:spPr>
          <a:xfrm>
            <a:off x="7012998" y="1677260"/>
            <a:ext cx="406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92" name="Picture 2091">
            <a:extLst>
              <a:ext uri="{FF2B5EF4-FFF2-40B4-BE49-F238E27FC236}">
                <a16:creationId xmlns:a16="http://schemas.microsoft.com/office/drawing/2014/main" id="{D7408ECC-DFCD-00C9-91C9-39905C562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46" y="1398142"/>
            <a:ext cx="558235" cy="558235"/>
          </a:xfrm>
          <a:prstGeom prst="rect">
            <a:avLst/>
          </a:prstGeom>
        </p:spPr>
      </p:pic>
      <p:cxnSp>
        <p:nvCxnSpPr>
          <p:cNvPr id="2096" name="Straight Arrow Connector 2095">
            <a:extLst>
              <a:ext uri="{FF2B5EF4-FFF2-40B4-BE49-F238E27FC236}">
                <a16:creationId xmlns:a16="http://schemas.microsoft.com/office/drawing/2014/main" id="{481BAA0E-BCB5-4473-E7D6-1863F6BC89F0}"/>
              </a:ext>
            </a:extLst>
          </p:cNvPr>
          <p:cNvCxnSpPr>
            <a:cxnSpLocks/>
            <a:stCxn id="2092" idx="3"/>
            <a:endCxn id="6" idx="1"/>
          </p:cNvCxnSpPr>
          <p:nvPr/>
        </p:nvCxnSpPr>
        <p:spPr>
          <a:xfrm>
            <a:off x="7977981" y="1677260"/>
            <a:ext cx="406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99" name="Picture 2098">
            <a:extLst>
              <a:ext uri="{FF2B5EF4-FFF2-40B4-BE49-F238E27FC236}">
                <a16:creationId xmlns:a16="http://schemas.microsoft.com/office/drawing/2014/main" id="{C393D11B-9BFA-CC23-514C-AF5C7CAB6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00" y="2656531"/>
            <a:ext cx="558235" cy="558235"/>
          </a:xfrm>
          <a:prstGeom prst="rect">
            <a:avLst/>
          </a:prstGeom>
        </p:spPr>
      </p:pic>
      <p:pic>
        <p:nvPicPr>
          <p:cNvPr id="2100" name="Picture 2099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B62F3B8F-64F3-7BF4-07BE-6136959A1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93" y="3049775"/>
            <a:ext cx="311554" cy="31155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F2844FA-B6F4-3625-0C87-E2B1C8F5FD52}"/>
              </a:ext>
            </a:extLst>
          </p:cNvPr>
          <p:cNvSpPr/>
          <p:nvPr/>
        </p:nvSpPr>
        <p:spPr>
          <a:xfrm>
            <a:off x="7932868" y="2309869"/>
            <a:ext cx="233914" cy="218774"/>
          </a:xfrm>
          <a:prstGeom prst="ellipse">
            <a:avLst/>
          </a:prstGeom>
          <a:ln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80B30-EC25-BA21-1D6A-CB241CB1D772}"/>
              </a:ext>
            </a:extLst>
          </p:cNvPr>
          <p:cNvSpPr txBox="1"/>
          <p:nvPr/>
        </p:nvSpPr>
        <p:spPr>
          <a:xfrm>
            <a:off x="8200834" y="2237169"/>
            <a:ext cx="2199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Q-A Pair Refinement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1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29">
            <a:extLst>
              <a:ext uri="{FF2B5EF4-FFF2-40B4-BE49-F238E27FC236}">
                <a16:creationId xmlns:a16="http://schemas.microsoft.com/office/drawing/2014/main" id="{1D0BAA7D-1444-E117-1FAD-87851003F44A}"/>
              </a:ext>
            </a:extLst>
          </p:cNvPr>
          <p:cNvSpPr/>
          <p:nvPr/>
        </p:nvSpPr>
        <p:spPr>
          <a:xfrm>
            <a:off x="101824" y="1586868"/>
            <a:ext cx="5667376" cy="2433260"/>
          </a:xfrm>
          <a:custGeom>
            <a:avLst/>
            <a:gdLst>
              <a:gd name="connsiteX0" fmla="*/ 0 w 3175068"/>
              <a:gd name="connsiteY0" fmla="*/ 0 h 1938797"/>
              <a:gd name="connsiteX1" fmla="*/ 3175068 w 3175068"/>
              <a:gd name="connsiteY1" fmla="*/ 0 h 1938797"/>
              <a:gd name="connsiteX2" fmla="*/ 3175068 w 3175068"/>
              <a:gd name="connsiteY2" fmla="*/ 1679897 h 1938797"/>
              <a:gd name="connsiteX3" fmla="*/ 2916168 w 3175068"/>
              <a:gd name="connsiteY3" fmla="*/ 1938797 h 1938797"/>
              <a:gd name="connsiteX4" fmla="*/ 258900 w 3175068"/>
              <a:gd name="connsiteY4" fmla="*/ 1938797 h 1938797"/>
              <a:gd name="connsiteX5" fmla="*/ 0 w 3175068"/>
              <a:gd name="connsiteY5" fmla="*/ 1679897 h 19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68" h="1938797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37160" tIns="274320" rIns="137160" rtlCol="0" anchor="ctr">
            <a:noAutofit/>
          </a:bodyPr>
          <a:lstStyle/>
          <a:p>
            <a:pPr algn="just"/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Topics Science\nAnatomy&amp;Physiology\nAstronomy\nAstrophysics</a:t>
            </a:r>
          </a:p>
          <a:p>
            <a:pPr algn="just"/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\nBiology\nChemistry \n...Socratic Meta...Featured Answers</a:t>
            </a:r>
          </a:p>
          <a:p>
            <a:pPr algn="just"/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CC"/>
                </a:highlight>
                <a:latin typeface="Aptos" panose="020B0004020202020204" pitchFamily="34" charset="0"/>
              </a:rPr>
              <a:t>How do you simplify #((u^4v^3)/(u^2v^-1)^4)^0# and write it using only positive exponents?</a:t>
            </a:r>
          </a:p>
          <a:p>
            <a:pPr algn="just"/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Answer by NickTheTurtle (Apr 1, 2017)</a:t>
            </a:r>
          </a:p>
          <a:p>
            <a:pPr algn="just"/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CC"/>
                </a:highlight>
                <a:latin typeface="Aptos" panose="020B0004020202020204" pitchFamily="34" charset="0"/>
              </a:rPr>
              <a:t>Explanation:\nAnything raised to the \(0^{th}\) power is simply 1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. \n\nRelated Questions\n What is the quotient of powers property? \n\n\n\n How do you simplify expressions using the quotient rule?…\nImpact of this question\n1274 views around the world #Apps\niOS\nAndroid\nLinks\n[Privacy](#)\n[Terms](#)\n[Help](#)</a:t>
            </a:r>
          </a:p>
          <a:p>
            <a:pPr algn="just"/>
            <a:endParaRPr lang="en-US" sz="1600" noProof="1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9" name="Freeform: Shape 32">
            <a:extLst>
              <a:ext uri="{FF2B5EF4-FFF2-40B4-BE49-F238E27FC236}">
                <a16:creationId xmlns:a16="http://schemas.microsoft.com/office/drawing/2014/main" id="{50A00F44-8ED2-7937-C2B0-F94F0F648255}"/>
              </a:ext>
            </a:extLst>
          </p:cNvPr>
          <p:cNvSpPr/>
          <p:nvPr/>
        </p:nvSpPr>
        <p:spPr>
          <a:xfrm>
            <a:off x="101825" y="1134745"/>
            <a:ext cx="5667376" cy="434202"/>
          </a:xfrm>
          <a:custGeom>
            <a:avLst/>
            <a:gdLst>
              <a:gd name="connsiteX0" fmla="*/ 258900 w 3175068"/>
              <a:gd name="connsiteY0" fmla="*/ 0 h 593547"/>
              <a:gd name="connsiteX1" fmla="*/ 2916168 w 3175068"/>
              <a:gd name="connsiteY1" fmla="*/ 0 h 593547"/>
              <a:gd name="connsiteX2" fmla="*/ 3175068 w 3175068"/>
              <a:gd name="connsiteY2" fmla="*/ 258900 h 593547"/>
              <a:gd name="connsiteX3" fmla="*/ 3175068 w 3175068"/>
              <a:gd name="connsiteY3" fmla="*/ 593547 h 593547"/>
              <a:gd name="connsiteX4" fmla="*/ 0 w 3175068"/>
              <a:gd name="connsiteY4" fmla="*/ 593547 h 593547"/>
              <a:gd name="connsiteX5" fmla="*/ 0 w 3175068"/>
              <a:gd name="connsiteY5" fmla="*/ 258900 h 593547"/>
              <a:gd name="connsiteX6" fmla="*/ 258900 w 3175068"/>
              <a:gd name="connsiteY6" fmla="*/ 0 h 5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068" h="593547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82880" rtlCol="0" anchor="ctr">
            <a:noAutofit/>
          </a:bodyPr>
          <a:lstStyle/>
          <a:p>
            <a:r>
              <a:rPr lang="en-US" b="1" dirty="0"/>
              <a:t>           </a:t>
            </a:r>
            <a:r>
              <a:rPr lang="en-US" sz="1400" b="1" dirty="0">
                <a:solidFill>
                  <a:schemeClr val="tx1"/>
                </a:solidFill>
              </a:rPr>
              <a:t>Raw Docs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C99D7FF-326B-89E7-0828-04F27AF1D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74" y="1201476"/>
            <a:ext cx="295972" cy="295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reeform: Shape 29">
                <a:extLst>
                  <a:ext uri="{FF2B5EF4-FFF2-40B4-BE49-F238E27FC236}">
                    <a16:creationId xmlns:a16="http://schemas.microsoft.com/office/drawing/2014/main" id="{51BEAFBD-5760-748B-F493-59D42183F958}"/>
                  </a:ext>
                </a:extLst>
              </p:cNvPr>
              <p:cNvSpPr/>
              <p:nvPr/>
            </p:nvSpPr>
            <p:spPr>
              <a:xfrm>
                <a:off x="101824" y="4594038"/>
                <a:ext cx="5667376" cy="868568"/>
              </a:xfrm>
              <a:custGeom>
                <a:avLst/>
                <a:gdLst>
                  <a:gd name="connsiteX0" fmla="*/ 0 w 3175068"/>
                  <a:gd name="connsiteY0" fmla="*/ 0 h 1938797"/>
                  <a:gd name="connsiteX1" fmla="*/ 3175068 w 3175068"/>
                  <a:gd name="connsiteY1" fmla="*/ 0 h 1938797"/>
                  <a:gd name="connsiteX2" fmla="*/ 3175068 w 3175068"/>
                  <a:gd name="connsiteY2" fmla="*/ 1679897 h 1938797"/>
                  <a:gd name="connsiteX3" fmla="*/ 2916168 w 3175068"/>
                  <a:gd name="connsiteY3" fmla="*/ 1938797 h 1938797"/>
                  <a:gd name="connsiteX4" fmla="*/ 258900 w 3175068"/>
                  <a:gd name="connsiteY4" fmla="*/ 1938797 h 1938797"/>
                  <a:gd name="connsiteX5" fmla="*/ 0 w 3175068"/>
                  <a:gd name="connsiteY5" fmla="*/ 1679897 h 19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75068" h="1938797">
                    <a:moveTo>
                      <a:pt x="0" y="0"/>
                    </a:moveTo>
                    <a:lnTo>
                      <a:pt x="3175068" y="0"/>
                    </a:lnTo>
                    <a:lnTo>
                      <a:pt x="3175068" y="1679897"/>
                    </a:lnTo>
                    <a:cubicBezTo>
                      <a:pt x="3175068" y="1822884"/>
                      <a:pt x="3059155" y="1938797"/>
                      <a:pt x="2916168" y="1938797"/>
                    </a:cubicBezTo>
                    <a:lnTo>
                      <a:pt x="258900" y="1938797"/>
                    </a:lnTo>
                    <a:cubicBezTo>
                      <a:pt x="115913" y="1938797"/>
                      <a:pt x="0" y="1822884"/>
                      <a:pt x="0" y="16798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28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37160" tIns="274320" rIns="137160" rtlCol="0" anchor="ctr">
                <a:noAutofit/>
              </a:bodyPr>
              <a:lstStyle/>
              <a:p>
                <a:pPr algn="just"/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Question: How do you simplify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noProof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type m:val="lin"/>
                            <m:ctrlPr>
                              <a:rPr lang="en-US" sz="1400" i="1" noProof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noProof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1400" i="1" noProof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 noProof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 noProof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400" i="1" noProof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1400" b="0" i="1" noProof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i="1" noProof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 and write it using only positive exponents? </a:t>
                </a:r>
              </a:p>
              <a:p>
                <a:pPr algn="just"/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Answer: Explanation: Anything to the 0𝑡ℎ power is just simply 1.</a:t>
                </a:r>
              </a:p>
              <a:p>
                <a:pPr algn="just"/>
                <a:endPara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54" name="Freeform: Shape 29">
                <a:extLst>
                  <a:ext uri="{FF2B5EF4-FFF2-40B4-BE49-F238E27FC236}">
                    <a16:creationId xmlns:a16="http://schemas.microsoft.com/office/drawing/2014/main" id="{51BEAFBD-5760-748B-F493-59D42183F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4" y="4594038"/>
                <a:ext cx="5667376" cy="868568"/>
              </a:xfrm>
              <a:custGeom>
                <a:avLst/>
                <a:gdLst>
                  <a:gd name="connsiteX0" fmla="*/ 0 w 3175068"/>
                  <a:gd name="connsiteY0" fmla="*/ 0 h 1938797"/>
                  <a:gd name="connsiteX1" fmla="*/ 3175068 w 3175068"/>
                  <a:gd name="connsiteY1" fmla="*/ 0 h 1938797"/>
                  <a:gd name="connsiteX2" fmla="*/ 3175068 w 3175068"/>
                  <a:gd name="connsiteY2" fmla="*/ 1679897 h 1938797"/>
                  <a:gd name="connsiteX3" fmla="*/ 2916168 w 3175068"/>
                  <a:gd name="connsiteY3" fmla="*/ 1938797 h 1938797"/>
                  <a:gd name="connsiteX4" fmla="*/ 258900 w 3175068"/>
                  <a:gd name="connsiteY4" fmla="*/ 1938797 h 1938797"/>
                  <a:gd name="connsiteX5" fmla="*/ 0 w 3175068"/>
                  <a:gd name="connsiteY5" fmla="*/ 1679897 h 19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75068" h="1938797">
                    <a:moveTo>
                      <a:pt x="0" y="0"/>
                    </a:moveTo>
                    <a:lnTo>
                      <a:pt x="3175068" y="0"/>
                    </a:lnTo>
                    <a:lnTo>
                      <a:pt x="3175068" y="1679897"/>
                    </a:lnTo>
                    <a:cubicBezTo>
                      <a:pt x="3175068" y="1822884"/>
                      <a:pt x="3059155" y="1938797"/>
                      <a:pt x="2916168" y="1938797"/>
                    </a:cubicBezTo>
                    <a:lnTo>
                      <a:pt x="258900" y="1938797"/>
                    </a:lnTo>
                    <a:cubicBezTo>
                      <a:pt x="115913" y="1938797"/>
                      <a:pt x="0" y="1822884"/>
                      <a:pt x="0" y="1679897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2286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: Shape 32">
            <a:extLst>
              <a:ext uri="{FF2B5EF4-FFF2-40B4-BE49-F238E27FC236}">
                <a16:creationId xmlns:a16="http://schemas.microsoft.com/office/drawing/2014/main" id="{4932A8FA-9824-0708-D397-E8ECAFBF5FAD}"/>
              </a:ext>
            </a:extLst>
          </p:cNvPr>
          <p:cNvSpPr/>
          <p:nvPr/>
        </p:nvSpPr>
        <p:spPr>
          <a:xfrm>
            <a:off x="101824" y="4168371"/>
            <a:ext cx="5667376" cy="438912"/>
          </a:xfrm>
          <a:custGeom>
            <a:avLst/>
            <a:gdLst>
              <a:gd name="connsiteX0" fmla="*/ 258900 w 3175068"/>
              <a:gd name="connsiteY0" fmla="*/ 0 h 593547"/>
              <a:gd name="connsiteX1" fmla="*/ 2916168 w 3175068"/>
              <a:gd name="connsiteY1" fmla="*/ 0 h 593547"/>
              <a:gd name="connsiteX2" fmla="*/ 3175068 w 3175068"/>
              <a:gd name="connsiteY2" fmla="*/ 258900 h 593547"/>
              <a:gd name="connsiteX3" fmla="*/ 3175068 w 3175068"/>
              <a:gd name="connsiteY3" fmla="*/ 593547 h 593547"/>
              <a:gd name="connsiteX4" fmla="*/ 0 w 3175068"/>
              <a:gd name="connsiteY4" fmla="*/ 593547 h 593547"/>
              <a:gd name="connsiteX5" fmla="*/ 0 w 3175068"/>
              <a:gd name="connsiteY5" fmla="*/ 258900 h 593547"/>
              <a:gd name="connsiteX6" fmla="*/ 258900 w 3175068"/>
              <a:gd name="connsiteY6" fmla="*/ 0 h 5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068" h="593547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82880" rtlCol="0" anchor="ctr">
            <a:noAutofit/>
          </a:bodyPr>
          <a:lstStyle/>
          <a:p>
            <a:r>
              <a:rPr lang="en-US" b="1" dirty="0"/>
              <a:t>           </a:t>
            </a:r>
            <a:r>
              <a:rPr lang="en-US" sz="1400" b="1" dirty="0">
                <a:solidFill>
                  <a:schemeClr val="tx1"/>
                </a:solidFill>
              </a:rPr>
              <a:t>Extracted QA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8A09D3B3-8503-DF79-705B-9B09C8DE3653}"/>
              </a:ext>
            </a:extLst>
          </p:cNvPr>
          <p:cNvGrpSpPr/>
          <p:nvPr/>
        </p:nvGrpSpPr>
        <p:grpSpPr>
          <a:xfrm>
            <a:off x="323474" y="4233398"/>
            <a:ext cx="295972" cy="338554"/>
            <a:chOff x="5287985" y="2767136"/>
            <a:chExt cx="625220" cy="715171"/>
          </a:xfrm>
        </p:grpSpPr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A7D205CF-52F0-236A-E8CA-2A93022E1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8745" y="2767136"/>
              <a:ext cx="624460" cy="624460"/>
            </a:xfrm>
            <a:prstGeom prst="rect">
              <a:avLst/>
            </a:prstGeom>
          </p:spPr>
        </p:pic>
        <p:pic>
          <p:nvPicPr>
            <p:cNvPr id="1034" name="Picture 1033" descr="A grey gear with a black background&#10;&#10;Description automatically generated">
              <a:extLst>
                <a:ext uri="{FF2B5EF4-FFF2-40B4-BE49-F238E27FC236}">
                  <a16:creationId xmlns:a16="http://schemas.microsoft.com/office/drawing/2014/main" id="{1AA2B1B6-FE74-A3DA-3273-9406D36AC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7985" y="3174529"/>
              <a:ext cx="307778" cy="30777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5" name="Freeform: Shape 29">
                <a:extLst>
                  <a:ext uri="{FF2B5EF4-FFF2-40B4-BE49-F238E27FC236}">
                    <a16:creationId xmlns:a16="http://schemas.microsoft.com/office/drawing/2014/main" id="{39D75C58-7591-D911-FF23-79F05B0669F4}"/>
                  </a:ext>
                </a:extLst>
              </p:cNvPr>
              <p:cNvSpPr/>
              <p:nvPr/>
            </p:nvSpPr>
            <p:spPr>
              <a:xfrm>
                <a:off x="5976253" y="1563276"/>
                <a:ext cx="5667378" cy="3878803"/>
              </a:xfrm>
              <a:custGeom>
                <a:avLst/>
                <a:gdLst>
                  <a:gd name="connsiteX0" fmla="*/ 0 w 3175068"/>
                  <a:gd name="connsiteY0" fmla="*/ 0 h 1938797"/>
                  <a:gd name="connsiteX1" fmla="*/ 3175068 w 3175068"/>
                  <a:gd name="connsiteY1" fmla="*/ 0 h 1938797"/>
                  <a:gd name="connsiteX2" fmla="*/ 3175068 w 3175068"/>
                  <a:gd name="connsiteY2" fmla="*/ 1679897 h 1938797"/>
                  <a:gd name="connsiteX3" fmla="*/ 2916168 w 3175068"/>
                  <a:gd name="connsiteY3" fmla="*/ 1938797 h 1938797"/>
                  <a:gd name="connsiteX4" fmla="*/ 258900 w 3175068"/>
                  <a:gd name="connsiteY4" fmla="*/ 1938797 h 1938797"/>
                  <a:gd name="connsiteX5" fmla="*/ 0 w 3175068"/>
                  <a:gd name="connsiteY5" fmla="*/ 1679897 h 19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75068" h="1938797">
                    <a:moveTo>
                      <a:pt x="0" y="0"/>
                    </a:moveTo>
                    <a:lnTo>
                      <a:pt x="3175068" y="0"/>
                    </a:lnTo>
                    <a:lnTo>
                      <a:pt x="3175068" y="1679897"/>
                    </a:lnTo>
                    <a:cubicBezTo>
                      <a:pt x="3175068" y="1822884"/>
                      <a:pt x="3059155" y="1938797"/>
                      <a:pt x="2916168" y="1938797"/>
                    </a:cubicBezTo>
                    <a:lnTo>
                      <a:pt x="258900" y="1938797"/>
                    </a:lnTo>
                    <a:cubicBezTo>
                      <a:pt x="115913" y="1938797"/>
                      <a:pt x="0" y="1822884"/>
                      <a:pt x="0" y="16798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28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37160" tIns="274320" rIns="137160" rtlCol="0" anchor="ctr">
                <a:noAutofit/>
              </a:bodyPr>
              <a:lstStyle/>
              <a:p>
                <a:pPr algn="just"/>
                <a:r>
                  <a:rPr lang="en-US" sz="14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Question:</a:t>
                </a:r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 How do you simplify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noProof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type m:val="lin"/>
                            <m:ctrlPr>
                              <a:rPr lang="en-US" sz="1400" i="1" noProof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1400" i="1" noProof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 noProof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 noProof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400" i="1" noProof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 noProof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i="1" noProof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and write it using only positive exponents?</a:t>
                </a:r>
              </a:p>
              <a:p>
                <a:pPr algn="just"/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" panose="020B0004020202020204" pitchFamily="34" charset="0"/>
                </a:endParaRPr>
              </a:p>
              <a:p>
                <a:pPr algn="just"/>
                <a:r>
                  <a:rPr lang="en-US" sz="14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Answer:</a:t>
                </a:r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 To simplify the expression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noProof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type m:val="lin"/>
                            <m:ctrlPr>
                              <a:rPr lang="en-US" sz="1400" i="1" noProof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1400" i="1" noProof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 noProof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 noProof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400" i="1" noProof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 noProof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i="1" noProof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i="1" noProof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and rewrite it using only positive exponents, we start by evaluating the expression from the innermost operation outward.</a:t>
                </a:r>
              </a:p>
              <a:p>
                <a:pPr algn="just"/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" panose="020B0004020202020204" pitchFamily="34" charset="0"/>
                </a:endParaRPr>
              </a:p>
              <a:p>
                <a:pPr algn="just"/>
                <a:r>
                  <a:rPr lang="en-US" sz="1400" i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First</a:t>
                </a:r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, consider the exponent of zero on the entire fraction:</a:t>
                </a:r>
              </a:p>
              <a:p>
                <a:pPr algn="just"/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Any expression raised to the power of zero is equal to 1 (provided the base is not zero). </a:t>
                </a:r>
                <a:r>
                  <a:rPr lang="en-US" sz="1400" i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Therefore</a:t>
                </a:r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noProof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type m:val="lin"/>
                            <m:ctrlPr>
                              <a:rPr lang="en-US" sz="1400" i="1" noProof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noProof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1400" i="1" noProof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 noProof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 noProof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1400" i="1" noProof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400" i="1" noProof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i="1" noProof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 noProof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i="1" noProof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noProof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" panose="020B0004020202020204" pitchFamily="34" charset="0"/>
                </a:endParaRPr>
              </a:p>
              <a:p>
                <a:pPr algn="just"/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" panose="020B0004020202020204" pitchFamily="34" charset="0"/>
                </a:endParaRPr>
              </a:p>
              <a:p>
                <a:pPr algn="just"/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This simplification makes the other calculations unnecessary because raising any non-zero expression to the power of zero will always result in 1. </a:t>
                </a:r>
              </a:p>
              <a:p>
                <a:pPr algn="just"/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" panose="020B0004020202020204" pitchFamily="34" charset="0"/>
                </a:endParaRPr>
              </a:p>
              <a:p>
                <a:pPr algn="just"/>
                <a:r>
                  <a:rPr lang="en-US" sz="1400" i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So</a:t>
                </a:r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</a:rPr>
                  <a:t>, the simplified expression is simply: 1</a:t>
                </a:r>
              </a:p>
              <a:p>
                <a:pPr algn="just"/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" panose="020B0004020202020204" pitchFamily="34" charset="0"/>
                </a:endParaRPr>
              </a:p>
              <a:p>
                <a:pPr algn="just"/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1035" name="Freeform: Shape 29">
                <a:extLst>
                  <a:ext uri="{FF2B5EF4-FFF2-40B4-BE49-F238E27FC236}">
                    <a16:creationId xmlns:a16="http://schemas.microsoft.com/office/drawing/2014/main" id="{39D75C58-7591-D911-FF23-79F05B066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253" y="1563276"/>
                <a:ext cx="5667378" cy="3878803"/>
              </a:xfrm>
              <a:custGeom>
                <a:avLst/>
                <a:gdLst>
                  <a:gd name="connsiteX0" fmla="*/ 0 w 3175068"/>
                  <a:gd name="connsiteY0" fmla="*/ 0 h 1938797"/>
                  <a:gd name="connsiteX1" fmla="*/ 3175068 w 3175068"/>
                  <a:gd name="connsiteY1" fmla="*/ 0 h 1938797"/>
                  <a:gd name="connsiteX2" fmla="*/ 3175068 w 3175068"/>
                  <a:gd name="connsiteY2" fmla="*/ 1679897 h 1938797"/>
                  <a:gd name="connsiteX3" fmla="*/ 2916168 w 3175068"/>
                  <a:gd name="connsiteY3" fmla="*/ 1938797 h 1938797"/>
                  <a:gd name="connsiteX4" fmla="*/ 258900 w 3175068"/>
                  <a:gd name="connsiteY4" fmla="*/ 1938797 h 1938797"/>
                  <a:gd name="connsiteX5" fmla="*/ 0 w 3175068"/>
                  <a:gd name="connsiteY5" fmla="*/ 1679897 h 19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75068" h="1938797">
                    <a:moveTo>
                      <a:pt x="0" y="0"/>
                    </a:moveTo>
                    <a:lnTo>
                      <a:pt x="3175068" y="0"/>
                    </a:lnTo>
                    <a:lnTo>
                      <a:pt x="3175068" y="1679897"/>
                    </a:lnTo>
                    <a:cubicBezTo>
                      <a:pt x="3175068" y="1822884"/>
                      <a:pt x="3059155" y="1938797"/>
                      <a:pt x="2916168" y="1938797"/>
                    </a:cubicBezTo>
                    <a:lnTo>
                      <a:pt x="258900" y="1938797"/>
                    </a:lnTo>
                    <a:cubicBezTo>
                      <a:pt x="115913" y="1938797"/>
                      <a:pt x="0" y="1822884"/>
                      <a:pt x="0" y="1679897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2286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Freeform: Shape 32">
            <a:extLst>
              <a:ext uri="{FF2B5EF4-FFF2-40B4-BE49-F238E27FC236}">
                <a16:creationId xmlns:a16="http://schemas.microsoft.com/office/drawing/2014/main" id="{4576C879-C8D4-1EAE-2A99-FB6C4D5DDB5F}"/>
              </a:ext>
            </a:extLst>
          </p:cNvPr>
          <p:cNvSpPr/>
          <p:nvPr/>
        </p:nvSpPr>
        <p:spPr>
          <a:xfrm>
            <a:off x="5976254" y="1136860"/>
            <a:ext cx="5667376" cy="438912"/>
          </a:xfrm>
          <a:custGeom>
            <a:avLst/>
            <a:gdLst>
              <a:gd name="connsiteX0" fmla="*/ 258900 w 3175068"/>
              <a:gd name="connsiteY0" fmla="*/ 0 h 593547"/>
              <a:gd name="connsiteX1" fmla="*/ 2916168 w 3175068"/>
              <a:gd name="connsiteY1" fmla="*/ 0 h 593547"/>
              <a:gd name="connsiteX2" fmla="*/ 3175068 w 3175068"/>
              <a:gd name="connsiteY2" fmla="*/ 258900 h 593547"/>
              <a:gd name="connsiteX3" fmla="*/ 3175068 w 3175068"/>
              <a:gd name="connsiteY3" fmla="*/ 593547 h 593547"/>
              <a:gd name="connsiteX4" fmla="*/ 0 w 3175068"/>
              <a:gd name="connsiteY4" fmla="*/ 593547 h 593547"/>
              <a:gd name="connsiteX5" fmla="*/ 0 w 3175068"/>
              <a:gd name="connsiteY5" fmla="*/ 258900 h 593547"/>
              <a:gd name="connsiteX6" fmla="*/ 258900 w 3175068"/>
              <a:gd name="connsiteY6" fmla="*/ 0 h 5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068" h="593547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rgbClr val="D9F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82880" rtlCol="0" anchor="ctr">
            <a:noAutofit/>
          </a:bodyPr>
          <a:lstStyle/>
          <a:p>
            <a:r>
              <a:rPr lang="en-US" b="1" dirty="0"/>
              <a:t>          </a:t>
            </a:r>
            <a:r>
              <a:rPr lang="en-US" sz="1400" b="1" dirty="0">
                <a:solidFill>
                  <a:schemeClr val="tx1"/>
                </a:solidFill>
              </a:rPr>
              <a:t>Refined QA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2AB239BB-C23D-D579-3472-0BEB558F4FCD}"/>
              </a:ext>
            </a:extLst>
          </p:cNvPr>
          <p:cNvGrpSpPr/>
          <p:nvPr/>
        </p:nvGrpSpPr>
        <p:grpSpPr>
          <a:xfrm>
            <a:off x="6112765" y="1241531"/>
            <a:ext cx="307119" cy="283407"/>
            <a:chOff x="9866078" y="2579192"/>
            <a:chExt cx="942036" cy="869304"/>
          </a:xfrm>
        </p:grpSpPr>
        <p:pic>
          <p:nvPicPr>
            <p:cNvPr id="1042" name="Picture 1041">
              <a:extLst>
                <a:ext uri="{FF2B5EF4-FFF2-40B4-BE49-F238E27FC236}">
                  <a16:creationId xmlns:a16="http://schemas.microsoft.com/office/drawing/2014/main" id="{1B9FB709-4EE2-14D5-572D-0876BE12D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38810" y="2579192"/>
              <a:ext cx="869304" cy="869304"/>
            </a:xfrm>
            <a:prstGeom prst="rect">
              <a:avLst/>
            </a:prstGeom>
          </p:spPr>
        </p:pic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59AAD3E-87E3-E031-7196-91156CF02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6078" y="2646247"/>
              <a:ext cx="322528" cy="32252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AA5254C-1EF6-E886-C9A7-0C9AD76CECE3}"/>
              </a:ext>
            </a:extLst>
          </p:cNvPr>
          <p:cNvSpPr txBox="1"/>
          <p:nvPr/>
        </p:nvSpPr>
        <p:spPr>
          <a:xfrm>
            <a:off x="2352738" y="1217161"/>
            <a:ext cx="334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chemeClr val="tx2">
                    <a:lumMod val="75000"/>
                    <a:lumOff val="25000"/>
                  </a:schemeClr>
                </a:solidFill>
              </a:rPr>
              <a:t>Unformatted Text</a:t>
            </a:r>
            <a:r>
              <a:rPr lang="en-US" altLang="zh-CN" sz="1400" i="1">
                <a:solidFill>
                  <a:schemeClr val="tx2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1400" i="1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i="1">
                <a:solidFill>
                  <a:schemeClr val="tx2">
                    <a:lumMod val="75000"/>
                    <a:lumOff val="25000"/>
                  </a:schemeClr>
                </a:solidFill>
              </a:rPr>
              <a:t>Site Information, Ads</a:t>
            </a:r>
            <a:endParaRPr lang="en-US" sz="1400" i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2533DBF-6C80-371B-0D25-D9F815B35FAD}"/>
              </a:ext>
            </a:extLst>
          </p:cNvPr>
          <p:cNvSpPr txBox="1"/>
          <p:nvPr/>
        </p:nvSpPr>
        <p:spPr>
          <a:xfrm>
            <a:off x="2126594" y="4233398"/>
            <a:ext cx="370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>
                <a:solidFill>
                  <a:srgbClr val="E78200"/>
                </a:solidFill>
              </a:rPr>
              <a:t>Formatted QA but lacking detailed solutions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8D3459-CBB8-DEEB-AE47-1859CF25092F}"/>
              </a:ext>
            </a:extLst>
          </p:cNvPr>
          <p:cNvSpPr txBox="1"/>
          <p:nvPr/>
        </p:nvSpPr>
        <p:spPr>
          <a:xfrm>
            <a:off x="7616931" y="1230129"/>
            <a:ext cx="4140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Formatted Q&amp;A augmented with detailed solutions</a:t>
            </a:r>
          </a:p>
        </p:txBody>
      </p:sp>
    </p:spTree>
    <p:extLst>
      <p:ext uri="{BB962C8B-B14F-4D97-AF65-F5344CB8AC3E}">
        <p14:creationId xmlns:p14="http://schemas.microsoft.com/office/powerpoint/2010/main" val="417772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40474C-EA2C-105F-ECF0-9AD47CB0882C}"/>
              </a:ext>
            </a:extLst>
          </p:cNvPr>
          <p:cNvSpPr txBox="1"/>
          <p:nvPr/>
        </p:nvSpPr>
        <p:spPr>
          <a:xfrm>
            <a:off x="8483919" y="1635216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</a:rPr>
              <a:t>Math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3FFF6B-B8EB-ED22-EFF0-49A4CD262B93}"/>
              </a:ext>
            </a:extLst>
          </p:cNvPr>
          <p:cNvSpPr txBox="1"/>
          <p:nvPr/>
        </p:nvSpPr>
        <p:spPr>
          <a:xfrm>
            <a:off x="8200188" y="2566458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Engineer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98CC41-9D39-85BB-46FD-CAAD69C47A20}"/>
              </a:ext>
            </a:extLst>
          </p:cNvPr>
          <p:cNvSpPr txBox="1"/>
          <p:nvPr/>
        </p:nvSpPr>
        <p:spPr>
          <a:xfrm>
            <a:off x="8395754" y="3032079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Social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7DB94-AB45-2F0F-E5AB-5096D377AADC}"/>
              </a:ext>
            </a:extLst>
          </p:cNvPr>
          <p:cNvSpPr txBox="1"/>
          <p:nvPr/>
        </p:nvSpPr>
        <p:spPr>
          <a:xfrm>
            <a:off x="8116832" y="3497700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Humanity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7A5A51-6B23-9D01-F74A-2C05A127E480}"/>
              </a:ext>
            </a:extLst>
          </p:cNvPr>
          <p:cNvSpPr/>
          <p:nvPr/>
        </p:nvSpPr>
        <p:spPr>
          <a:xfrm>
            <a:off x="9034197" y="1712162"/>
            <a:ext cx="46800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D9B9F-2EC0-8582-76BE-550EB3258482}"/>
              </a:ext>
            </a:extLst>
          </p:cNvPr>
          <p:cNvSpPr txBox="1"/>
          <p:nvPr/>
        </p:nvSpPr>
        <p:spPr>
          <a:xfrm>
            <a:off x="8254690" y="2100837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5"/>
                </a:solidFill>
              </a:rPr>
              <a:t>Science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CA6BF7-9AF8-CF1C-3318-7F4900CC4979}"/>
              </a:ext>
            </a:extLst>
          </p:cNvPr>
          <p:cNvSpPr txBox="1"/>
          <p:nvPr/>
        </p:nvSpPr>
        <p:spPr>
          <a:xfrm>
            <a:off x="8349395" y="3963323"/>
            <a:ext cx="71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Others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281EF8-C8F0-1D9D-5608-65DF8013C7C6}"/>
              </a:ext>
            </a:extLst>
          </p:cNvPr>
          <p:cNvSpPr/>
          <p:nvPr/>
        </p:nvSpPr>
        <p:spPr>
          <a:xfrm>
            <a:off x="9034197" y="2190107"/>
            <a:ext cx="396000" cy="153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1AB359-3D5D-1809-3DC3-CA4CC656571F}"/>
              </a:ext>
            </a:extLst>
          </p:cNvPr>
          <p:cNvSpPr/>
          <p:nvPr/>
        </p:nvSpPr>
        <p:spPr>
          <a:xfrm>
            <a:off x="9034197" y="2652733"/>
            <a:ext cx="180000" cy="1548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334FD8-25F9-223F-CB1C-B4347A2B5608}"/>
              </a:ext>
            </a:extLst>
          </p:cNvPr>
          <p:cNvSpPr/>
          <p:nvPr/>
        </p:nvSpPr>
        <p:spPr>
          <a:xfrm>
            <a:off x="9034197" y="3111606"/>
            <a:ext cx="72000" cy="15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DB490E-0FF0-3329-B412-00DAC480693F}"/>
              </a:ext>
            </a:extLst>
          </p:cNvPr>
          <p:cNvSpPr/>
          <p:nvPr/>
        </p:nvSpPr>
        <p:spPr>
          <a:xfrm>
            <a:off x="9034197" y="3581892"/>
            <a:ext cx="72000" cy="154800"/>
          </a:xfrm>
          <a:prstGeom prst="rect">
            <a:avLst/>
          </a:prstGeom>
          <a:solidFill>
            <a:srgbClr val="DAED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18FB11-739F-726D-FEE8-AA50C4890CDF}"/>
              </a:ext>
            </a:extLst>
          </p:cNvPr>
          <p:cNvSpPr/>
          <p:nvPr/>
        </p:nvSpPr>
        <p:spPr>
          <a:xfrm>
            <a:off x="9034197" y="4047513"/>
            <a:ext cx="86400" cy="154800"/>
          </a:xfrm>
          <a:prstGeom prst="rect">
            <a:avLst/>
          </a:prstGeom>
          <a:solidFill>
            <a:srgbClr val="F8AFA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BFBEC0-476A-4DCB-7EEB-64C5AB6DE1E7}"/>
              </a:ext>
            </a:extLst>
          </p:cNvPr>
          <p:cNvCxnSpPr>
            <a:cxnSpLocks/>
          </p:cNvCxnSpPr>
          <p:nvPr/>
        </p:nvCxnSpPr>
        <p:spPr>
          <a:xfrm>
            <a:off x="8147312" y="1649832"/>
            <a:ext cx="0" cy="2621268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4A7C48-85D7-6D23-E01C-F74CC4E897B2}"/>
              </a:ext>
            </a:extLst>
          </p:cNvPr>
          <p:cNvCxnSpPr>
            <a:cxnSpLocks/>
          </p:cNvCxnSpPr>
          <p:nvPr/>
        </p:nvCxnSpPr>
        <p:spPr>
          <a:xfrm>
            <a:off x="9034197" y="1635216"/>
            <a:ext cx="0" cy="2635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DF57F4-0E7D-EB59-5556-EC75225A5978}"/>
              </a:ext>
            </a:extLst>
          </p:cNvPr>
          <p:cNvSpPr txBox="1"/>
          <p:nvPr/>
        </p:nvSpPr>
        <p:spPr>
          <a:xfrm>
            <a:off x="9494137" y="163521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6BFD1-2438-C431-6DEC-EB0CBDF8A0D2}"/>
              </a:ext>
            </a:extLst>
          </p:cNvPr>
          <p:cNvSpPr txBox="1"/>
          <p:nvPr/>
        </p:nvSpPr>
        <p:spPr>
          <a:xfrm>
            <a:off x="9416391" y="2113162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C381-AE15-CB79-ECC1-8E1AA5EABA01}"/>
              </a:ext>
            </a:extLst>
          </p:cNvPr>
          <p:cNvSpPr txBox="1"/>
          <p:nvPr/>
        </p:nvSpPr>
        <p:spPr>
          <a:xfrm>
            <a:off x="9197729" y="257624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14%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5792A-F1EA-2FF0-88B1-ECF4D6646D7C}"/>
              </a:ext>
            </a:extLst>
          </p:cNvPr>
          <p:cNvSpPr txBox="1"/>
          <p:nvPr/>
        </p:nvSpPr>
        <p:spPr>
          <a:xfrm>
            <a:off x="9116688" y="3043725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3CA01-BAF4-10AF-D863-D478CED7A032}"/>
              </a:ext>
            </a:extLst>
          </p:cNvPr>
          <p:cNvSpPr txBox="1"/>
          <p:nvPr/>
        </p:nvSpPr>
        <p:spPr>
          <a:xfrm>
            <a:off x="9116688" y="350915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5.6%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FA430-043E-A0C1-4B4F-CDF9D5065765}"/>
              </a:ext>
            </a:extLst>
          </p:cNvPr>
          <p:cNvSpPr txBox="1"/>
          <p:nvPr/>
        </p:nvSpPr>
        <p:spPr>
          <a:xfrm>
            <a:off x="9116688" y="3978533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6.4%</a:t>
            </a:r>
          </a:p>
        </p:txBody>
      </p:sp>
      <p:pic>
        <p:nvPicPr>
          <p:cNvPr id="19" name="Picture 18" descr="A graph of a number of website usage&#10;&#10;Description automatically generated">
            <a:extLst>
              <a:ext uri="{FF2B5EF4-FFF2-40B4-BE49-F238E27FC236}">
                <a16:creationId xmlns:a16="http://schemas.microsoft.com/office/drawing/2014/main" id="{B0104747-64B9-42A4-1EC8-8316B715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503" y="1383522"/>
            <a:ext cx="5652192" cy="32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4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6B858C0-1E0D-FC34-1042-D3E36A046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244291"/>
              </p:ext>
            </p:extLst>
          </p:nvPr>
        </p:nvGraphicFramePr>
        <p:xfrm>
          <a:off x="2765648" y="1679944"/>
          <a:ext cx="5570278" cy="315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15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C5FD2C-7A20-11BF-6368-1AF40A197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684831"/>
              </p:ext>
            </p:extLst>
          </p:nvPr>
        </p:nvGraphicFramePr>
        <p:xfrm>
          <a:off x="962503" y="1286792"/>
          <a:ext cx="6848966" cy="2721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1183D1-AA23-0EB1-3E36-A6A3260B6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848245"/>
              </p:ext>
            </p:extLst>
          </p:nvPr>
        </p:nvGraphicFramePr>
        <p:xfrm>
          <a:off x="7902428" y="1286792"/>
          <a:ext cx="2881757" cy="2721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11D2CB-0D9B-0675-F236-89C00EFB330E}"/>
              </a:ext>
            </a:extLst>
          </p:cNvPr>
          <p:cNvCxnSpPr>
            <a:cxnSpLocks/>
          </p:cNvCxnSpPr>
          <p:nvPr/>
        </p:nvCxnSpPr>
        <p:spPr>
          <a:xfrm>
            <a:off x="7856950" y="1286792"/>
            <a:ext cx="0" cy="25837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21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461</Words>
  <Application>Microsoft Macintosh PowerPoint</Application>
  <PresentationFormat>Widescreen</PresentationFormat>
  <Paragraphs>109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Ruoqi</dc:creator>
  <cp:lastModifiedBy>Wenhu Chen</cp:lastModifiedBy>
  <cp:revision>241</cp:revision>
  <dcterms:created xsi:type="dcterms:W3CDTF">2024-04-23T01:23:49Z</dcterms:created>
  <dcterms:modified xsi:type="dcterms:W3CDTF">2024-05-03T13:21:02Z</dcterms:modified>
</cp:coreProperties>
</file>