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25" autoAdjust="0"/>
    <p:restoredTop sz="94660"/>
  </p:normalViewPr>
  <p:slideViewPr>
    <p:cSldViewPr snapToGrid="0">
      <p:cViewPr>
        <p:scale>
          <a:sx n="33" d="100"/>
          <a:sy n="33" d="100"/>
        </p:scale>
        <p:origin x="2316" y="-3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D5B1-74BE-4A52-ACEE-2CB0B4C5BDC1}" type="datetimeFigureOut">
              <a:rPr lang="en-US" smtClean="0"/>
              <a:t>25-Jul-24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7F5A-09A3-4AE9-93E6-889B5131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54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D5B1-74BE-4A52-ACEE-2CB0B4C5BDC1}" type="datetimeFigureOut">
              <a:rPr lang="en-US" smtClean="0"/>
              <a:t>25-Jul-24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7F5A-09A3-4AE9-93E6-889B5131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55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D5B1-74BE-4A52-ACEE-2CB0B4C5BDC1}" type="datetimeFigureOut">
              <a:rPr lang="en-US" smtClean="0"/>
              <a:t>25-Jul-24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7F5A-09A3-4AE9-93E6-889B5131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1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D5B1-74BE-4A52-ACEE-2CB0B4C5BDC1}" type="datetimeFigureOut">
              <a:rPr lang="en-US" smtClean="0"/>
              <a:t>25-Jul-24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7F5A-09A3-4AE9-93E6-889B5131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9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>
                    <a:tint val="82000"/>
                  </a:schemeClr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82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82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D5B1-74BE-4A52-ACEE-2CB0B4C5BDC1}" type="datetimeFigureOut">
              <a:rPr lang="en-US" smtClean="0"/>
              <a:t>25-Jul-24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7F5A-09A3-4AE9-93E6-889B5131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33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D5B1-74BE-4A52-ACEE-2CB0B4C5BDC1}" type="datetimeFigureOut">
              <a:rPr lang="en-US" smtClean="0"/>
              <a:t>25-Jul-24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7F5A-09A3-4AE9-93E6-889B5131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16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D5B1-74BE-4A52-ACEE-2CB0B4C5BDC1}" type="datetimeFigureOut">
              <a:rPr lang="en-US" smtClean="0"/>
              <a:t>25-Jul-24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7F5A-09A3-4AE9-93E6-889B5131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67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D5B1-74BE-4A52-ACEE-2CB0B4C5BDC1}" type="datetimeFigureOut">
              <a:rPr lang="en-US" smtClean="0"/>
              <a:t>25-Jul-24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7F5A-09A3-4AE9-93E6-889B5131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02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D5B1-74BE-4A52-ACEE-2CB0B4C5BDC1}" type="datetimeFigureOut">
              <a:rPr lang="en-US" smtClean="0"/>
              <a:t>25-Jul-24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7F5A-09A3-4AE9-93E6-889B5131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04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D5B1-74BE-4A52-ACEE-2CB0B4C5BDC1}" type="datetimeFigureOut">
              <a:rPr lang="en-US" smtClean="0"/>
              <a:t>25-Jul-24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7F5A-09A3-4AE9-93E6-889B5131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71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D5B1-74BE-4A52-ACEE-2CB0B4C5BDC1}" type="datetimeFigureOut">
              <a:rPr lang="en-US" smtClean="0"/>
              <a:t>25-Jul-24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7F5A-09A3-4AE9-93E6-889B5131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9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AFD5B1-74BE-4A52-ACEE-2CB0B4C5BDC1}" type="datetimeFigureOut">
              <a:rPr lang="en-US" smtClean="0"/>
              <a:t>25-Jul-24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197F5A-09A3-4AE9-93E6-889B5131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30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2AACE06-96A5-8CB4-2B2D-15ECF173066D}"/>
              </a:ext>
            </a:extLst>
          </p:cNvPr>
          <p:cNvSpPr/>
          <p:nvPr/>
        </p:nvSpPr>
        <p:spPr>
          <a:xfrm>
            <a:off x="197920" y="20424881"/>
            <a:ext cx="29746053" cy="105511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5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86BE248-8AC1-D1FF-B1F0-B6A2FB4F118C}"/>
              </a:ext>
            </a:extLst>
          </p:cNvPr>
          <p:cNvSpPr/>
          <p:nvPr/>
        </p:nvSpPr>
        <p:spPr>
          <a:xfrm>
            <a:off x="197921" y="31115540"/>
            <a:ext cx="29750908" cy="113338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5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4080FD-B0E8-329B-E3BB-E9FD4765924D}"/>
              </a:ext>
            </a:extLst>
          </p:cNvPr>
          <p:cNvSpPr/>
          <p:nvPr/>
        </p:nvSpPr>
        <p:spPr>
          <a:xfrm>
            <a:off x="15959543" y="4066624"/>
            <a:ext cx="13989287" cy="16227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5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9F0DBA-77F9-AD3F-FD87-B1A363E25F05}"/>
              </a:ext>
            </a:extLst>
          </p:cNvPr>
          <p:cNvSpPr/>
          <p:nvPr/>
        </p:nvSpPr>
        <p:spPr>
          <a:xfrm>
            <a:off x="197921" y="4066624"/>
            <a:ext cx="15515040" cy="162273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DFEAAC-2F24-5DC3-1E05-7AB53CF414EA}"/>
              </a:ext>
            </a:extLst>
          </p:cNvPr>
          <p:cNvSpPr txBox="1"/>
          <p:nvPr/>
        </p:nvSpPr>
        <p:spPr>
          <a:xfrm>
            <a:off x="3769250" y="354359"/>
            <a:ext cx="23594088" cy="1620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966" dirty="0" err="1"/>
              <a:t>VIEScore</a:t>
            </a:r>
            <a:r>
              <a:rPr lang="en-US" sz="4966" dirty="0"/>
              <a:t>: Towards Explainable Metrics </a:t>
            </a:r>
          </a:p>
          <a:p>
            <a:pPr algn="ctr"/>
            <a:r>
              <a:rPr lang="en-US" sz="4966" dirty="0"/>
              <a:t>for Conditional Image Synthesis Evaluation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45D58F-C776-4C1A-0FFA-B1B2089BD13F}"/>
              </a:ext>
            </a:extLst>
          </p:cNvPr>
          <p:cNvSpPr txBox="1"/>
          <p:nvPr/>
        </p:nvSpPr>
        <p:spPr>
          <a:xfrm>
            <a:off x="4496835" y="1845150"/>
            <a:ext cx="22138918" cy="1790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47" baseline="30000" dirty="0">
                <a:solidFill>
                  <a:srgbClr val="4A4A4A"/>
                </a:solidFill>
                <a:highlight>
                  <a:srgbClr val="FFFFFF"/>
                </a:highlight>
                <a:latin typeface="Google Sans"/>
              </a:rPr>
              <a:t>♠️</a:t>
            </a:r>
            <a:r>
              <a:rPr lang="en-US" sz="4047" dirty="0">
                <a:solidFill>
                  <a:srgbClr val="209CEE"/>
                </a:solidFill>
                <a:highlight>
                  <a:srgbClr val="FFFFFF"/>
                </a:highlight>
                <a:latin typeface="Google Sans"/>
              </a:rPr>
              <a:t>Max Ku</a:t>
            </a:r>
            <a:r>
              <a:rPr lang="en-US" sz="4047" dirty="0">
                <a:solidFill>
                  <a:srgbClr val="4A4A4A"/>
                </a:solidFill>
                <a:highlight>
                  <a:srgbClr val="FFFFFF"/>
                </a:highlight>
                <a:latin typeface="Google Sans"/>
              </a:rPr>
              <a:t>, </a:t>
            </a:r>
            <a:r>
              <a:rPr lang="en-US" sz="4047" baseline="30000" dirty="0">
                <a:solidFill>
                  <a:srgbClr val="4A4A4A"/>
                </a:solidFill>
                <a:highlight>
                  <a:srgbClr val="FFFFFF"/>
                </a:highlight>
                <a:latin typeface="Google Sans"/>
              </a:rPr>
              <a:t>♠️</a:t>
            </a:r>
            <a:r>
              <a:rPr lang="en-US" sz="4047" dirty="0" err="1">
                <a:solidFill>
                  <a:srgbClr val="209CEE"/>
                </a:solidFill>
                <a:highlight>
                  <a:srgbClr val="FFFFFF"/>
                </a:highlight>
                <a:latin typeface="Google Sans"/>
              </a:rPr>
              <a:t>Dongfu</a:t>
            </a:r>
            <a:r>
              <a:rPr lang="en-US" sz="4047" dirty="0">
                <a:solidFill>
                  <a:srgbClr val="209CEE"/>
                </a:solidFill>
                <a:highlight>
                  <a:srgbClr val="FFFFFF"/>
                </a:highlight>
                <a:latin typeface="Google Sans"/>
              </a:rPr>
              <a:t> Jiang</a:t>
            </a:r>
            <a:r>
              <a:rPr lang="en-US" sz="4047" dirty="0">
                <a:solidFill>
                  <a:srgbClr val="4A4A4A"/>
                </a:solidFill>
                <a:highlight>
                  <a:srgbClr val="FFFFFF"/>
                </a:highlight>
                <a:latin typeface="Google Sans"/>
              </a:rPr>
              <a:t>, </a:t>
            </a:r>
            <a:r>
              <a:rPr lang="en-US" sz="4047" baseline="30000" dirty="0">
                <a:solidFill>
                  <a:srgbClr val="4A4A4A"/>
                </a:solidFill>
                <a:highlight>
                  <a:srgbClr val="FFFFFF"/>
                </a:highlight>
                <a:latin typeface="Google Sans"/>
              </a:rPr>
              <a:t> ♠️</a:t>
            </a:r>
            <a:r>
              <a:rPr lang="en-US" sz="4047" dirty="0">
                <a:solidFill>
                  <a:srgbClr val="209CEE"/>
                </a:solidFill>
                <a:highlight>
                  <a:srgbClr val="FFFFFF"/>
                </a:highlight>
                <a:latin typeface="Google Sans"/>
              </a:rPr>
              <a:t>Cong Wei</a:t>
            </a:r>
            <a:r>
              <a:rPr lang="en-US" sz="4047" dirty="0">
                <a:solidFill>
                  <a:srgbClr val="4A4A4A"/>
                </a:solidFill>
                <a:highlight>
                  <a:srgbClr val="FFFFFF"/>
                </a:highlight>
                <a:latin typeface="Google Sans"/>
              </a:rPr>
              <a:t>, </a:t>
            </a:r>
          </a:p>
          <a:p>
            <a:pPr algn="ctr"/>
            <a:r>
              <a:rPr lang="en-US" sz="4047" baseline="30000" dirty="0">
                <a:solidFill>
                  <a:srgbClr val="4A4A4A"/>
                </a:solidFill>
                <a:highlight>
                  <a:srgbClr val="FFFFFF"/>
                </a:highlight>
                <a:latin typeface="Google Sans"/>
              </a:rPr>
              <a:t>♥</a:t>
            </a:r>
            <a:r>
              <a:rPr lang="en-US" sz="4047" dirty="0">
                <a:solidFill>
                  <a:srgbClr val="209CEE"/>
                </a:solidFill>
                <a:highlight>
                  <a:srgbClr val="FFFFFF"/>
                </a:highlight>
                <a:latin typeface="Google Sans"/>
              </a:rPr>
              <a:t>Xiang Yue</a:t>
            </a:r>
            <a:r>
              <a:rPr lang="en-US" sz="4047" dirty="0">
                <a:solidFill>
                  <a:srgbClr val="4A4A4A"/>
                </a:solidFill>
                <a:highlight>
                  <a:srgbClr val="FFFFFF"/>
                </a:highlight>
                <a:latin typeface="Google Sans"/>
              </a:rPr>
              <a:t>, </a:t>
            </a:r>
            <a:r>
              <a:rPr lang="en-US" sz="4047" baseline="30000" dirty="0">
                <a:solidFill>
                  <a:srgbClr val="4A4A4A"/>
                </a:solidFill>
                <a:highlight>
                  <a:srgbClr val="FFFFFF"/>
                </a:highlight>
                <a:latin typeface="Google Sans"/>
              </a:rPr>
              <a:t>♠️</a:t>
            </a:r>
            <a:r>
              <a:rPr lang="en-US" sz="4047" dirty="0" err="1">
                <a:solidFill>
                  <a:srgbClr val="209CEE"/>
                </a:solidFill>
                <a:highlight>
                  <a:srgbClr val="FFFFFF"/>
                </a:highlight>
                <a:latin typeface="Google Sans"/>
              </a:rPr>
              <a:t>Wenhu</a:t>
            </a:r>
            <a:r>
              <a:rPr lang="en-US" sz="4047" dirty="0">
                <a:solidFill>
                  <a:srgbClr val="209CEE"/>
                </a:solidFill>
                <a:highlight>
                  <a:srgbClr val="FFFFFF"/>
                </a:highlight>
                <a:latin typeface="Google Sans"/>
              </a:rPr>
              <a:t> Chen</a:t>
            </a:r>
            <a:endParaRPr lang="en-US" sz="4047" dirty="0">
              <a:solidFill>
                <a:srgbClr val="4A4A4A"/>
              </a:solidFill>
              <a:highlight>
                <a:srgbClr val="FFFFFF"/>
              </a:highlight>
              <a:latin typeface="Google Sans"/>
            </a:endParaRPr>
          </a:p>
          <a:p>
            <a:pPr algn="ctr"/>
            <a:r>
              <a:rPr lang="en-US" sz="2943" baseline="30000" dirty="0">
                <a:solidFill>
                  <a:srgbClr val="4A4A4A"/>
                </a:solidFill>
                <a:highlight>
                  <a:srgbClr val="FFFFFF"/>
                </a:highlight>
                <a:latin typeface="Google Sans"/>
              </a:rPr>
              <a:t>♠️</a:t>
            </a:r>
            <a:r>
              <a:rPr lang="en-US" sz="2943" dirty="0">
                <a:solidFill>
                  <a:srgbClr val="4A4A4A"/>
                </a:solidFill>
                <a:highlight>
                  <a:srgbClr val="FFFFFF"/>
                </a:highlight>
                <a:latin typeface="Google Sans"/>
              </a:rPr>
              <a:t>University of Waterloo, </a:t>
            </a:r>
            <a:r>
              <a:rPr lang="en-US" sz="2943" baseline="30000" dirty="0">
                <a:solidFill>
                  <a:srgbClr val="4A4A4A"/>
                </a:solidFill>
                <a:highlight>
                  <a:srgbClr val="FFFFFF"/>
                </a:highlight>
                <a:latin typeface="Google Sans"/>
              </a:rPr>
              <a:t>♣</a:t>
            </a:r>
            <a:r>
              <a:rPr lang="en-US" sz="2943" dirty="0">
                <a:solidFill>
                  <a:srgbClr val="4A4A4A"/>
                </a:solidFill>
                <a:highlight>
                  <a:srgbClr val="FFFFFF"/>
                </a:highlight>
                <a:latin typeface="Google Sans"/>
              </a:rPr>
              <a:t>IN.AI Research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2A98E1C-6024-1673-B486-BDB2194860F8}"/>
              </a:ext>
            </a:extLst>
          </p:cNvPr>
          <p:cNvCxnSpPr>
            <a:cxnSpLocks/>
          </p:cNvCxnSpPr>
          <p:nvPr/>
        </p:nvCxnSpPr>
        <p:spPr>
          <a:xfrm>
            <a:off x="202777" y="3533268"/>
            <a:ext cx="29746053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EBBCEFD-D901-B378-5AC8-ED15BE32DB18}"/>
              </a:ext>
            </a:extLst>
          </p:cNvPr>
          <p:cNvGrpSpPr/>
          <p:nvPr/>
        </p:nvGrpSpPr>
        <p:grpSpPr>
          <a:xfrm>
            <a:off x="25416594" y="445216"/>
            <a:ext cx="5031711" cy="2837327"/>
            <a:chOff x="26603973" y="187600"/>
            <a:chExt cx="3103448" cy="1750000"/>
          </a:xfrm>
        </p:grpSpPr>
        <p:pic>
          <p:nvPicPr>
            <p:cNvPr id="1026" name="Picture 2" descr="@TIGER-AI-Lab">
              <a:extLst>
                <a:ext uri="{FF2B5EF4-FFF2-40B4-BE49-F238E27FC236}">
                  <a16:creationId xmlns:a16="http://schemas.microsoft.com/office/drawing/2014/main" id="{C80A694E-A1D0-B113-DC2B-BED6C03B5E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76361" y="599137"/>
              <a:ext cx="1098418" cy="1098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David R. Cheriton School of Computer Science, University of Waterloo | WIHE">
              <a:extLst>
                <a:ext uri="{FF2B5EF4-FFF2-40B4-BE49-F238E27FC236}">
                  <a16:creationId xmlns:a16="http://schemas.microsoft.com/office/drawing/2014/main" id="{DB5A9BEB-782D-38B7-D044-6FCDDE0545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03973" y="187600"/>
              <a:ext cx="3103448" cy="175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1" name="Google Shape;76;p15">
            <a:extLst>
              <a:ext uri="{FF2B5EF4-FFF2-40B4-BE49-F238E27FC236}">
                <a16:creationId xmlns:a16="http://schemas.microsoft.com/office/drawing/2014/main" id="{8EF19EB4-857E-B7F3-55A4-B88DC4D8348D}"/>
              </a:ext>
            </a:extLst>
          </p:cNvPr>
          <p:cNvSpPr txBox="1"/>
          <p:nvPr/>
        </p:nvSpPr>
        <p:spPr>
          <a:xfrm>
            <a:off x="99639" y="4027090"/>
            <a:ext cx="15466655" cy="2385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084" tIns="84084" rIns="84084" bIns="84084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b="1" dirty="0">
                <a:solidFill>
                  <a:schemeClr val="dk1"/>
                </a:solidFill>
                <a:latin typeface="Georgia"/>
                <a:sym typeface="Georgia"/>
              </a:rPr>
              <a:t>Visual Instruction-guided Explainable (VIE) Metric is needed for image synthesis tasks</a:t>
            </a:r>
            <a:endParaRPr lang="en-US" sz="4800" b="1" dirty="0"/>
          </a:p>
        </p:txBody>
      </p:sp>
      <p:pic>
        <p:nvPicPr>
          <p:cNvPr id="2" name="Picture 2" descr="VIEScore">
            <a:extLst>
              <a:ext uri="{FF2B5EF4-FFF2-40B4-BE49-F238E27FC236}">
                <a16:creationId xmlns:a16="http://schemas.microsoft.com/office/drawing/2014/main" id="{01DC0FDA-30B8-A6F6-C980-709BED3C1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51" y="6500831"/>
            <a:ext cx="13532142" cy="599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qr code with black squares&#10;&#10;Description automatically generated">
            <a:extLst>
              <a:ext uri="{FF2B5EF4-FFF2-40B4-BE49-F238E27FC236}">
                <a16:creationId xmlns:a16="http://schemas.microsoft.com/office/drawing/2014/main" id="{54D922FD-E5D9-241D-B43F-A1AD1A8019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5093" y="424212"/>
            <a:ext cx="3067992" cy="3067992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12C2AF15-91A6-DA85-B081-F02CCCEBD984}"/>
              </a:ext>
            </a:extLst>
          </p:cNvPr>
          <p:cNvGrpSpPr/>
          <p:nvPr/>
        </p:nvGrpSpPr>
        <p:grpSpPr>
          <a:xfrm>
            <a:off x="15566295" y="33200328"/>
            <a:ext cx="13735360" cy="9077238"/>
            <a:chOff x="21549580" y="22759002"/>
            <a:chExt cx="8222247" cy="5789891"/>
          </a:xfrm>
        </p:grpSpPr>
        <p:pic>
          <p:nvPicPr>
            <p:cNvPr id="1036" name="Picture 12" descr="MY ALT TEXT">
              <a:extLst>
                <a:ext uri="{FF2B5EF4-FFF2-40B4-BE49-F238E27FC236}">
                  <a16:creationId xmlns:a16="http://schemas.microsoft.com/office/drawing/2014/main" id="{B0F47C4B-EE5F-294D-9FE7-8DE9BC5A66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62" t="4375" r="4585" b="43233"/>
            <a:stretch/>
          </p:blipFill>
          <p:spPr bwMode="auto">
            <a:xfrm>
              <a:off x="21549580" y="22759002"/>
              <a:ext cx="6849519" cy="57898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2" descr="MY ALT TEXT">
              <a:extLst>
                <a:ext uri="{FF2B5EF4-FFF2-40B4-BE49-F238E27FC236}">
                  <a16:creationId xmlns:a16="http://schemas.microsoft.com/office/drawing/2014/main" id="{7D290019-C609-5165-6E4C-66A555D21B8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35" t="64285" r="13260" b="12698"/>
            <a:stretch/>
          </p:blipFill>
          <p:spPr bwMode="auto">
            <a:xfrm>
              <a:off x="24609842" y="26269525"/>
              <a:ext cx="5161985" cy="2279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DB95789-1CEC-C6FE-EF70-A601337FB47E}"/>
              </a:ext>
            </a:extLst>
          </p:cNvPr>
          <p:cNvGrpSpPr/>
          <p:nvPr/>
        </p:nvGrpSpPr>
        <p:grpSpPr>
          <a:xfrm>
            <a:off x="516355" y="34033676"/>
            <a:ext cx="13947310" cy="8314105"/>
            <a:chOff x="11290262" y="23131497"/>
            <a:chExt cx="9619500" cy="5734261"/>
          </a:xfrm>
        </p:grpSpPr>
        <p:pic>
          <p:nvPicPr>
            <p:cNvPr id="5" name="Picture 14" descr="MY ALT TEXT">
              <a:extLst>
                <a:ext uri="{FF2B5EF4-FFF2-40B4-BE49-F238E27FC236}">
                  <a16:creationId xmlns:a16="http://schemas.microsoft.com/office/drawing/2014/main" id="{8430220D-5A8F-514B-0641-B23A39EA52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8270"/>
            <a:stretch/>
          </p:blipFill>
          <p:spPr bwMode="auto">
            <a:xfrm>
              <a:off x="14222650" y="25147329"/>
              <a:ext cx="6687112" cy="3421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Graphic 20" descr="Robot outline">
              <a:extLst>
                <a:ext uri="{FF2B5EF4-FFF2-40B4-BE49-F238E27FC236}">
                  <a16:creationId xmlns:a16="http://schemas.microsoft.com/office/drawing/2014/main" id="{17F308BB-6D51-AE00-3613-80A17ED2B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11290262" y="25101210"/>
              <a:ext cx="3633511" cy="3481639"/>
            </a:xfrm>
            <a:prstGeom prst="rect">
              <a:avLst/>
            </a:prstGeom>
          </p:spPr>
        </p:pic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65427756-217D-7CC5-B070-1D4E4B2968A2}"/>
                </a:ext>
              </a:extLst>
            </p:cNvPr>
            <p:cNvSpPr/>
            <p:nvPr/>
          </p:nvSpPr>
          <p:spPr>
            <a:xfrm>
              <a:off x="12274277" y="23131497"/>
              <a:ext cx="8189525" cy="1956642"/>
            </a:xfrm>
            <a:prstGeom prst="wedgeEllipseCallout">
              <a:avLst>
                <a:gd name="adj1" fmla="val -33302"/>
                <a:gd name="adj2" fmla="val 7989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 dirty="0"/>
                <a:t>These are identical images.</a:t>
              </a:r>
            </a:p>
          </p:txBody>
        </p:sp>
        <p:sp>
          <p:nvSpPr>
            <p:cNvPr id="25" name="Google Shape;76;p15">
              <a:extLst>
                <a:ext uri="{FF2B5EF4-FFF2-40B4-BE49-F238E27FC236}">
                  <a16:creationId xmlns:a16="http://schemas.microsoft.com/office/drawing/2014/main" id="{1F9C7727-7A4B-7F9D-9C5E-86E147F208B0}"/>
                </a:ext>
              </a:extLst>
            </p:cNvPr>
            <p:cNvSpPr txBox="1"/>
            <p:nvPr/>
          </p:nvSpPr>
          <p:spPr>
            <a:xfrm>
              <a:off x="12274277" y="28175499"/>
              <a:ext cx="1689307" cy="6902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4084" tIns="84084" rIns="84084" bIns="84084" anchor="t" anchorCtr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3600" b="1" dirty="0">
                  <a:latin typeface="Georgia" panose="02040502050405020303" pitchFamily="18" charset="0"/>
                </a:rPr>
                <a:t>LLM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9B3B063-4A80-15E0-776E-6E0A5239613B}"/>
              </a:ext>
            </a:extLst>
          </p:cNvPr>
          <p:cNvSpPr txBox="1"/>
          <p:nvPr/>
        </p:nvSpPr>
        <p:spPr>
          <a:xfrm>
            <a:off x="22670293" y="70862"/>
            <a:ext cx="3677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Code/Leaderboard</a:t>
            </a:r>
          </a:p>
        </p:txBody>
      </p:sp>
      <p:pic>
        <p:nvPicPr>
          <p:cNvPr id="13" name="Picture 2" descr="MY ALT TEXT">
            <a:extLst>
              <a:ext uri="{FF2B5EF4-FFF2-40B4-BE49-F238E27FC236}">
                <a16:creationId xmlns:a16="http://schemas.microsoft.com/office/drawing/2014/main" id="{C0E3AE07-8F36-E36D-F669-CB8B37D9CB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90"/>
          <a:stretch/>
        </p:blipFill>
        <p:spPr bwMode="auto">
          <a:xfrm>
            <a:off x="16446396" y="6440668"/>
            <a:ext cx="13081154" cy="1331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Google Shape;76;p15">
            <a:extLst>
              <a:ext uri="{FF2B5EF4-FFF2-40B4-BE49-F238E27FC236}">
                <a16:creationId xmlns:a16="http://schemas.microsoft.com/office/drawing/2014/main" id="{581CB90F-16AD-6BA6-A2D8-76BF426852E4}"/>
              </a:ext>
            </a:extLst>
          </p:cNvPr>
          <p:cNvSpPr txBox="1"/>
          <p:nvPr/>
        </p:nvSpPr>
        <p:spPr>
          <a:xfrm>
            <a:off x="197920" y="31115540"/>
            <a:ext cx="29710425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latin typeface="Georgia" panose="02040502050405020303" pitchFamily="18" charset="0"/>
              </a:rPr>
              <a:t>Challenges and Obstacles Towards Explainable Metrics</a:t>
            </a:r>
          </a:p>
        </p:txBody>
      </p:sp>
      <p:sp>
        <p:nvSpPr>
          <p:cNvPr id="37" name="Google Shape;76;p15">
            <a:extLst>
              <a:ext uri="{FF2B5EF4-FFF2-40B4-BE49-F238E27FC236}">
                <a16:creationId xmlns:a16="http://schemas.microsoft.com/office/drawing/2014/main" id="{2C001820-DCC9-C9D1-8360-D7877C4E10A2}"/>
              </a:ext>
            </a:extLst>
          </p:cNvPr>
          <p:cNvSpPr txBox="1"/>
          <p:nvPr/>
        </p:nvSpPr>
        <p:spPr>
          <a:xfrm>
            <a:off x="726368" y="32695685"/>
            <a:ext cx="13963025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 dirty="0">
                <a:latin typeface="Georgia" panose="02040502050405020303" pitchFamily="18" charset="0"/>
              </a:rPr>
              <a:t>General MLLMs struggle in image editing tasks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70A9A7C-D6A7-E7F2-C946-A49C116F9A12}"/>
              </a:ext>
            </a:extLst>
          </p:cNvPr>
          <p:cNvSpPr txBox="1"/>
          <p:nvPr/>
        </p:nvSpPr>
        <p:spPr>
          <a:xfrm>
            <a:off x="15566294" y="32107995"/>
            <a:ext cx="13735361" cy="903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 dirty="0">
                <a:latin typeface="Georgia" panose="02040502050405020303" pitchFamily="18" charset="0"/>
              </a:rPr>
              <a:t>In-Context Learning with images confuses MLLMs</a:t>
            </a:r>
          </a:p>
        </p:txBody>
      </p:sp>
      <p:sp>
        <p:nvSpPr>
          <p:cNvPr id="46" name="Google Shape;76;p15">
            <a:extLst>
              <a:ext uri="{FF2B5EF4-FFF2-40B4-BE49-F238E27FC236}">
                <a16:creationId xmlns:a16="http://schemas.microsoft.com/office/drawing/2014/main" id="{DF098D94-9144-BEF0-2C06-EA12AD775A0F}"/>
              </a:ext>
            </a:extLst>
          </p:cNvPr>
          <p:cNvSpPr txBox="1"/>
          <p:nvPr/>
        </p:nvSpPr>
        <p:spPr>
          <a:xfrm>
            <a:off x="5496385" y="20350972"/>
            <a:ext cx="19149122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latin typeface="Georgia" panose="02040502050405020303" pitchFamily="18" charset="0"/>
              </a:rPr>
              <a:t>How effective is </a:t>
            </a:r>
            <a:r>
              <a:rPr lang="en-US" sz="4800" b="1" dirty="0" err="1">
                <a:latin typeface="Georgia" panose="02040502050405020303" pitchFamily="18" charset="0"/>
              </a:rPr>
              <a:t>VIEScore</a:t>
            </a:r>
            <a:r>
              <a:rPr lang="en-US" sz="4800" b="1" dirty="0">
                <a:latin typeface="Georgia" panose="02040502050405020303" pitchFamily="18" charset="0"/>
              </a:rPr>
              <a:t> with existing Multimodal LLMs?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B05083-EF51-4FD0-9CFB-54F31B7E2D7B}"/>
              </a:ext>
            </a:extLst>
          </p:cNvPr>
          <p:cNvSpPr txBox="1"/>
          <p:nvPr/>
        </p:nvSpPr>
        <p:spPr>
          <a:xfrm>
            <a:off x="386036" y="21743806"/>
            <a:ext cx="14578058" cy="741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 dirty="0">
                <a:latin typeface="Georgia" panose="02040502050405020303" pitchFamily="18" charset="0"/>
              </a:rPr>
              <a:t>VIEScore+GPT-4O achieve on par correlation with human ratings</a:t>
            </a:r>
          </a:p>
        </p:txBody>
      </p:sp>
      <p:pic>
        <p:nvPicPr>
          <p:cNvPr id="50" name="Picture 10">
            <a:extLst>
              <a:ext uri="{FF2B5EF4-FFF2-40B4-BE49-F238E27FC236}">
                <a16:creationId xmlns:a16="http://schemas.microsoft.com/office/drawing/2014/main" id="{8AE8E0ED-AA22-D0C9-8E08-8A7BF263F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36" y="22804224"/>
            <a:ext cx="14578058" cy="719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8">
            <a:extLst>
              <a:ext uri="{FF2B5EF4-FFF2-40B4-BE49-F238E27FC236}">
                <a16:creationId xmlns:a16="http://schemas.microsoft.com/office/drawing/2014/main" id="{EF778513-2033-629F-CBF1-87366A027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2210" y="22803352"/>
            <a:ext cx="14615479" cy="720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Google Shape;76;p15">
            <a:extLst>
              <a:ext uri="{FF2B5EF4-FFF2-40B4-BE49-F238E27FC236}">
                <a16:creationId xmlns:a16="http://schemas.microsoft.com/office/drawing/2014/main" id="{105875AC-E97E-2792-07E7-8A1D478BB81A}"/>
              </a:ext>
            </a:extLst>
          </p:cNvPr>
          <p:cNvSpPr txBox="1"/>
          <p:nvPr/>
        </p:nvSpPr>
        <p:spPr>
          <a:xfrm>
            <a:off x="15137605" y="21700599"/>
            <a:ext cx="14578059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 dirty="0" err="1">
                <a:latin typeface="Georgia" panose="02040502050405020303" pitchFamily="18" charset="0"/>
              </a:rPr>
              <a:t>VIEScore</a:t>
            </a:r>
            <a:r>
              <a:rPr lang="en-US" sz="3200" u="sng" dirty="0">
                <a:latin typeface="Georgia" panose="02040502050405020303" pitchFamily="18" charset="0"/>
              </a:rPr>
              <a:t> excels in evaluating common image synthesis tasks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59FD1D7-F3FE-900B-86F2-8F42909C2758}"/>
              </a:ext>
            </a:extLst>
          </p:cNvPr>
          <p:cNvSpPr txBox="1"/>
          <p:nvPr/>
        </p:nvSpPr>
        <p:spPr>
          <a:xfrm>
            <a:off x="386036" y="30010761"/>
            <a:ext cx="14523262" cy="741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latin typeface="Georgia" panose="02040502050405020303" pitchFamily="18" charset="0"/>
              </a:rPr>
              <a:t>VIEScore+Close-sourced</a:t>
            </a:r>
            <a:r>
              <a:rPr lang="en-US" sz="3200" dirty="0">
                <a:latin typeface="Georgia" panose="02040502050405020303" pitchFamily="18" charset="0"/>
              </a:rPr>
              <a:t> MLLMs achieve better results in image evaluation.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5984AC2-A068-2449-73C4-4D0B49A86EF7}"/>
              </a:ext>
            </a:extLst>
          </p:cNvPr>
          <p:cNvSpPr txBox="1"/>
          <p:nvPr/>
        </p:nvSpPr>
        <p:spPr>
          <a:xfrm>
            <a:off x="15137605" y="30028345"/>
            <a:ext cx="14615479" cy="741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Georgia" panose="02040502050405020303" pitchFamily="18" charset="0"/>
              </a:rPr>
              <a:t>Traditional Metrics has poor correlation with human ratings on image.</a:t>
            </a:r>
          </a:p>
        </p:txBody>
      </p:sp>
      <p:pic>
        <p:nvPicPr>
          <p:cNvPr id="1028" name="Picture 4" descr="MY ALT TEXT">
            <a:extLst>
              <a:ext uri="{FF2B5EF4-FFF2-40B4-BE49-F238E27FC236}">
                <a16:creationId xmlns:a16="http://schemas.microsoft.com/office/drawing/2014/main" id="{753082FD-ED90-6642-32B2-A58A13957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51" y="13753438"/>
            <a:ext cx="13532142" cy="636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Google Shape;76;p15">
            <a:extLst>
              <a:ext uri="{FF2B5EF4-FFF2-40B4-BE49-F238E27FC236}">
                <a16:creationId xmlns:a16="http://schemas.microsoft.com/office/drawing/2014/main" id="{831366FC-35E7-BD1A-AD5C-0A08CC5D508B}"/>
              </a:ext>
            </a:extLst>
          </p:cNvPr>
          <p:cNvSpPr txBox="1"/>
          <p:nvPr/>
        </p:nvSpPr>
        <p:spPr>
          <a:xfrm>
            <a:off x="197920" y="12401007"/>
            <a:ext cx="15515040" cy="1277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084" tIns="84084" rIns="84084" bIns="84084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b="1" dirty="0">
                <a:solidFill>
                  <a:schemeClr val="dk1"/>
                </a:solidFill>
                <a:latin typeface="Georgia"/>
                <a:sym typeface="Georgia"/>
              </a:rPr>
              <a:t>Method</a:t>
            </a:r>
            <a:r>
              <a:rPr lang="zh-TW" altLang="en-US" sz="4800" b="1" dirty="0">
                <a:solidFill>
                  <a:schemeClr val="dk1"/>
                </a:solidFill>
                <a:latin typeface="Georgia"/>
                <a:sym typeface="Georgia"/>
              </a:rPr>
              <a:t> </a:t>
            </a:r>
            <a:r>
              <a:rPr lang="en-US" altLang="zh-TW" sz="4800" b="1" dirty="0">
                <a:solidFill>
                  <a:schemeClr val="dk1"/>
                </a:solidFill>
                <a:latin typeface="Georgia"/>
                <a:sym typeface="Georgia"/>
              </a:rPr>
              <a:t>of</a:t>
            </a:r>
            <a:r>
              <a:rPr lang="zh-TW" altLang="en-US" sz="4800" b="1" dirty="0">
                <a:solidFill>
                  <a:schemeClr val="dk1"/>
                </a:solidFill>
                <a:latin typeface="Georgia"/>
                <a:sym typeface="Georgia"/>
              </a:rPr>
              <a:t> </a:t>
            </a:r>
            <a:r>
              <a:rPr lang="en-US" altLang="zh-TW" sz="4800" b="1" dirty="0" err="1">
                <a:solidFill>
                  <a:schemeClr val="dk1"/>
                </a:solidFill>
                <a:latin typeface="Georgia"/>
                <a:sym typeface="Georgia"/>
              </a:rPr>
              <a:t>VIEScore</a:t>
            </a:r>
            <a:endParaRPr lang="en-US" sz="4800" b="1" dirty="0"/>
          </a:p>
        </p:txBody>
      </p:sp>
      <p:pic>
        <p:nvPicPr>
          <p:cNvPr id="56" name="Picture 6">
            <a:extLst>
              <a:ext uri="{FF2B5EF4-FFF2-40B4-BE49-F238E27FC236}">
                <a16:creationId xmlns:a16="http://schemas.microsoft.com/office/drawing/2014/main" id="{E9D47E44-2153-FCF6-564A-074B21513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39" y="637672"/>
            <a:ext cx="9525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Google Shape;76;p15">
            <a:extLst>
              <a:ext uri="{FF2B5EF4-FFF2-40B4-BE49-F238E27FC236}">
                <a16:creationId xmlns:a16="http://schemas.microsoft.com/office/drawing/2014/main" id="{DBCE9EDD-C7D8-BA2B-4517-ED00D6E2CCC4}"/>
              </a:ext>
            </a:extLst>
          </p:cNvPr>
          <p:cNvSpPr txBox="1"/>
          <p:nvPr/>
        </p:nvSpPr>
        <p:spPr>
          <a:xfrm>
            <a:off x="15959543" y="4075284"/>
            <a:ext cx="13948802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latin typeface="Georgia" panose="02040502050405020303" pitchFamily="18" charset="0"/>
              </a:rPr>
              <a:t>Experiment Setup</a:t>
            </a:r>
          </a:p>
        </p:txBody>
      </p:sp>
      <p:sp>
        <p:nvSpPr>
          <p:cNvPr id="59" name="Google Shape;76;p15">
            <a:extLst>
              <a:ext uri="{FF2B5EF4-FFF2-40B4-BE49-F238E27FC236}">
                <a16:creationId xmlns:a16="http://schemas.microsoft.com/office/drawing/2014/main" id="{318A3039-6F27-885E-62F1-778A52398C6B}"/>
              </a:ext>
            </a:extLst>
          </p:cNvPr>
          <p:cNvSpPr txBox="1"/>
          <p:nvPr/>
        </p:nvSpPr>
        <p:spPr>
          <a:xfrm>
            <a:off x="15959543" y="19634916"/>
            <a:ext cx="13948802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i="1" dirty="0">
                <a:latin typeface="Georgia" panose="02040502050405020303" pitchFamily="18" charset="0"/>
              </a:rPr>
              <a:t>Human annotations from </a:t>
            </a:r>
            <a:r>
              <a:rPr lang="en-US" sz="2000" i="1" dirty="0" err="1">
                <a:latin typeface="Georgia" panose="02040502050405020303" pitchFamily="18" charset="0"/>
              </a:rPr>
              <a:t>ImagenHub</a:t>
            </a:r>
            <a:r>
              <a:rPr lang="en-US" sz="2000" i="1" dirty="0">
                <a:latin typeface="Georgia" panose="02040502050405020303" pitchFamily="18" charset="0"/>
              </a:rPr>
              <a:t> (ICLR2024), 14000+ instances of 29 models rating across 7 synthesis tasks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BCED486-873B-C5F6-F3C2-635B782E6233}"/>
              </a:ext>
            </a:extLst>
          </p:cNvPr>
          <p:cNvSpPr txBox="1"/>
          <p:nvPr/>
        </p:nvSpPr>
        <p:spPr>
          <a:xfrm>
            <a:off x="16672290" y="5363450"/>
            <a:ext cx="1262936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dirty="0"/>
              <a:t>Apply</a:t>
            </a:r>
            <a:r>
              <a:rPr lang="zh-TW" altLang="en-US" sz="3200" dirty="0"/>
              <a:t> </a:t>
            </a:r>
            <a:r>
              <a:rPr lang="en-US" altLang="zh-TW" sz="3200" dirty="0" err="1"/>
              <a:t>VIEScore</a:t>
            </a:r>
            <a:r>
              <a:rPr lang="zh-TW" altLang="en-US" sz="3200" dirty="0"/>
              <a:t> </a:t>
            </a:r>
            <a:r>
              <a:rPr lang="en-US" altLang="zh-TW" sz="3200" dirty="0"/>
              <a:t>on</a:t>
            </a:r>
            <a:r>
              <a:rPr lang="zh-TW" altLang="en-US" sz="3200" dirty="0"/>
              <a:t> </a:t>
            </a:r>
            <a:r>
              <a:rPr lang="en-US" altLang="zh-TW" sz="3200" dirty="0"/>
              <a:t>the</a:t>
            </a:r>
            <a:r>
              <a:rPr lang="zh-TW" altLang="en-US" sz="3200" dirty="0"/>
              <a:t> </a:t>
            </a:r>
            <a:r>
              <a:rPr lang="en-US" altLang="zh-TW" sz="3200" dirty="0"/>
              <a:t>e</a:t>
            </a:r>
            <a:r>
              <a:rPr lang="en-US" sz="3200" dirty="0"/>
              <a:t>valuation  of a wide range of image generation and editing tasks</a:t>
            </a:r>
            <a:r>
              <a:rPr lang="zh-TW" altLang="en-US" sz="3200" dirty="0"/>
              <a:t> </a:t>
            </a:r>
            <a:r>
              <a:rPr lang="en-US" altLang="zh-TW" sz="3200" dirty="0"/>
              <a:t>(7 tasks) and compute the correlations with human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91791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561</TotalTime>
  <Words>177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Google Sans</vt:lpstr>
      <vt:lpstr>Aptos</vt:lpstr>
      <vt:lpstr>Aptos Display</vt:lpstr>
      <vt:lpstr>Arial</vt:lpstr>
      <vt:lpstr>Georgia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Wing Fung Max KU</dc:creator>
  <cp:lastModifiedBy>Wing Fung Max KU</cp:lastModifiedBy>
  <cp:revision>142</cp:revision>
  <dcterms:created xsi:type="dcterms:W3CDTF">2024-04-22T16:32:53Z</dcterms:created>
  <dcterms:modified xsi:type="dcterms:W3CDTF">2024-07-26T00:15:34Z</dcterms:modified>
</cp:coreProperties>
</file>