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54" autoAdjust="0"/>
  </p:normalViewPr>
  <p:slideViewPr>
    <p:cSldViewPr snapToGrid="0">
      <p:cViewPr varScale="1">
        <p:scale>
          <a:sx n="122" d="100"/>
          <a:sy n="122" d="100"/>
        </p:scale>
        <p:origin x="12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I am Max, and I am presenting the paper “</a:t>
            </a:r>
            <a:r>
              <a:rPr lang="zh-TW" sz="1100" dirty="0"/>
              <a:t>VIEScore: Towards Explainable Metrics for Conditional Image Synthesis Evaluation</a:t>
            </a:r>
            <a:r>
              <a:rPr lang="en-US"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9b676eb2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9b676eb2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we would say we are there are still obstacle for us to deploy explainable metrics at current state. One big issue that we found is that MLLMs often struggle to see minor difference in two similar content images, as MLLM tend to understand the images at structure level but not detail enough. There are still room to improve, and we believe </a:t>
            </a:r>
            <a:r>
              <a:rPr lang="en-US" dirty="0" err="1"/>
              <a:t>VIEScore</a:t>
            </a:r>
            <a:r>
              <a:rPr lang="en-US" dirty="0"/>
              <a:t> will be a mainstream evaluation method in the near future, as in practice multiple image QA is an </a:t>
            </a:r>
            <a:r>
              <a:rPr lang="en-US" dirty="0" err="1"/>
              <a:t>aarean</a:t>
            </a:r>
            <a:r>
              <a:rPr lang="en-US" dirty="0"/>
              <a:t> coming with many applications and the MLLMs will certainly be improved in the future.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9b676eb2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9b676eb2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we encourage open science and have already released our modularized code so that other researchers can pick up our work with ease. Thank you for listening!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d063236f7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d063236f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motivation is that we believed the metrics in the future would provide not just the score but also the rationale. We want to enable the understanding of each judgement. We also noticed that traditional metrics are not task aware, which means it cannot be boardy adapted into different tasks.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d063236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d063236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This implies traditional metrics lack task awareness and the reasoning ability. To address this issue, we propose </a:t>
            </a:r>
            <a:r>
              <a:rPr lang="en-US" dirty="0" err="1">
                <a:solidFill>
                  <a:schemeClr val="dk1"/>
                </a:solidFill>
              </a:rPr>
              <a:t>VIEScore</a:t>
            </a:r>
            <a:r>
              <a:rPr lang="en-US" dirty="0">
                <a:solidFill>
                  <a:schemeClr val="dk1"/>
                </a:solidFill>
              </a:rPr>
              <a:t>, known as Visual Instruction-guided explainable score to tackle both downsides. The main idea is that we want to leverage a Multimodal Large Language model is do the evaluation for us.</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d063236f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d063236f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t>
            </a:r>
            <a:r>
              <a:rPr lang="en-US" dirty="0" err="1"/>
              <a:t>VIEScore</a:t>
            </a:r>
            <a:r>
              <a:rPr lang="en-US" dirty="0"/>
              <a:t>, all input conditions, synthesized images, and rating instructions are fed together to the MLLM in one pass. Then we retrieve the score in any scale and the rationale. In this example, we can see this is a multi-concept image composition task where the goal is to synthesize an image that contains both concepts and align with the prompt input. The input conditions and the synthesized image are fed to a MLLM with a corresponding instruction prompt, thus get the score result and the reasoning. The image here is rated through two human perspective: the semantic consistency to rate the conditions and the synthesized image alignment in the range of 0 to 10, while perceptual quality access the image fidelity and the naturalness.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9b676eb2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9b676eb2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comprehensively test this method out, we conducted a study on a wide range of image synthesis tasks to compare the correlations. The goal is to find out whether at current state we can replace traditional metrics with our proposed </a:t>
            </a:r>
            <a:r>
              <a:rPr lang="en-US" dirty="0" err="1"/>
              <a:t>VIEScore</a:t>
            </a:r>
            <a:r>
              <a:rPr lang="en-US" dirty="0"/>
              <a:t> on image evaluation tasks. So the flow is like the figure on the right: we have several tasks on the top, then for each task we fed a task-aware instruction, the conditions and the synthesized image to the MLLM. In the same time, we ask 3 humans to do the same. Then we compare their results to check the spearman correlation. But how can we get this kind of human annotation data?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9b676eb2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9b676eb2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the work </a:t>
            </a:r>
            <a:r>
              <a:rPr lang="en-US" dirty="0" err="1"/>
              <a:t>ImagenHub</a:t>
            </a:r>
            <a:r>
              <a:rPr lang="en-US" dirty="0"/>
              <a:t>, this work provided a large scale human study on around 30 models across 7 image synthesis tasks, which involve of total 14403 annotations. Each instance are rated by 3 human raters, and they contain the SC which is the semantic consistency score, to check whether the conditions and the image is aligned, PQ for perceptual quality and check the realism and the natural sense, and the overall score is the geometric mean of both aspects. In our experiment we embed the human rating guideline in our prompt, which cover the seven tasks including Text-to-image generation, mask-guided image editing, …. , C1, 2, 3 are the conditions and y is the synthesized image.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9b676eb2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9b676eb2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all set we run our </a:t>
            </a:r>
            <a:r>
              <a:rPr lang="en-US" dirty="0" err="1"/>
              <a:t>VIEScore</a:t>
            </a:r>
            <a:r>
              <a:rPr lang="en-US" dirty="0"/>
              <a:t> across 7 tasks with different MLLM backbones, across all 7 tasks mentioned. We can see the human-to-human correlation is around 0.45, and GPT4O achieves on par correlation with human. Gemini also</a:t>
            </a:r>
            <a:r>
              <a:rPr lang="zh-TW" altLang="en-US" dirty="0"/>
              <a:t> </a:t>
            </a:r>
            <a:r>
              <a:rPr lang="en-US" altLang="zh-TW" dirty="0"/>
              <a:t>achieve</a:t>
            </a:r>
            <a:r>
              <a:rPr lang="zh-TW" altLang="en-US" dirty="0"/>
              <a:t> </a:t>
            </a:r>
            <a:r>
              <a:rPr lang="en-US" altLang="zh-TW" dirty="0"/>
              <a:t>a</a:t>
            </a:r>
            <a:r>
              <a:rPr lang="zh-TW" altLang="en-US" dirty="0"/>
              <a:t> </a:t>
            </a:r>
            <a:r>
              <a:rPr lang="en-US" altLang="zh-TW" dirty="0"/>
              <a:t>relatively</a:t>
            </a:r>
            <a:r>
              <a:rPr lang="zh-TW" altLang="en-US" dirty="0"/>
              <a:t> </a:t>
            </a:r>
            <a:r>
              <a:rPr lang="en-US" altLang="zh-TW" dirty="0"/>
              <a:t>high correlation.</a:t>
            </a:r>
            <a:r>
              <a:rPr lang="zh-TW" altLang="en-US" dirty="0"/>
              <a:t> </a:t>
            </a:r>
            <a:r>
              <a:rPr lang="en-US" altLang="zh-TW" dirty="0"/>
              <a:t>We also noticed the performance of close-source MLLMs are generally  much better than the open-source MLLMs, marking a big gap in this ability. We also noticed when In Context Learning (that is one-shot setting) is applied, the correlation decreased.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9b676eb2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9b676eb2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looked into the reasonings and realized that the general MLLMs struggle in in-context learning when multiple images exists. The model will get confused. For example, a girl image is fed as an example to teach the model how to evaluate the cat image. Then the model start rating based the girl image and also the cat image. This is likely related to the poor ability of MLLMs to understand multiple images.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9b676eb2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9b676eb2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explored the correlation to human based on </a:t>
            </a:r>
            <a:r>
              <a:rPr lang="en-US" dirty="0" err="1"/>
              <a:t>VIEScore</a:t>
            </a:r>
            <a:r>
              <a:rPr lang="en-US" dirty="0"/>
              <a:t> and Traditional metrics across all the 7 image synthesis task from </a:t>
            </a:r>
            <a:r>
              <a:rPr lang="en-US" dirty="0" err="1"/>
              <a:t>ImagenHub</a:t>
            </a:r>
            <a:r>
              <a:rPr lang="en-US" dirty="0"/>
              <a:t>. We noticed </a:t>
            </a:r>
            <a:r>
              <a:rPr lang="en-US" dirty="0" err="1"/>
              <a:t>VIEScore</a:t>
            </a:r>
            <a:r>
              <a:rPr lang="en-US" dirty="0"/>
              <a:t> beats Traditional metrics in every task, such as the </a:t>
            </a:r>
            <a:r>
              <a:rPr lang="en-US" dirty="0" err="1"/>
              <a:t>CLIPScore</a:t>
            </a:r>
            <a:r>
              <a:rPr lang="en-US" dirty="0"/>
              <a:t> from text-to-image generation task, LPIPS from image editing task, and DINO from subject-driven image generation task.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iger-ai-lab.github.io/VIEScore/" TargetMode="External"/><Relationship Id="rId3" Type="http://schemas.openxmlformats.org/officeDocument/2006/relationships/hyperlink" Target="https://kuwingfung.github.io/" TargetMode="External"/><Relationship Id="rId7" Type="http://schemas.openxmlformats.org/officeDocument/2006/relationships/hyperlink" Target="https://wenhuchen.github.io/"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xiangyue9607.github.io/" TargetMode="External"/><Relationship Id="rId11" Type="http://schemas.openxmlformats.org/officeDocument/2006/relationships/image" Target="../media/image3.png"/><Relationship Id="rId5" Type="http://schemas.openxmlformats.org/officeDocument/2006/relationships/hyperlink" Target="https://congwei1230.github.io/" TargetMode="External"/><Relationship Id="rId10" Type="http://schemas.openxmlformats.org/officeDocument/2006/relationships/image" Target="../media/image2.png"/><Relationship Id="rId4" Type="http://schemas.openxmlformats.org/officeDocument/2006/relationships/hyperlink" Target="https://jdf-prog.github.io/" TargetMode="Externa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1534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TW" sz="3000" dirty="0"/>
              <a:t>VIEScore: Towards Explainable Metrics for Conditional Image Synthesis Evaluation</a:t>
            </a:r>
            <a:endParaRPr sz="3000" dirty="0"/>
          </a:p>
        </p:txBody>
      </p:sp>
      <p:sp>
        <p:nvSpPr>
          <p:cNvPr id="55" name="Google Shape;55;p13"/>
          <p:cNvSpPr txBox="1">
            <a:spLocks noGrp="1"/>
          </p:cNvSpPr>
          <p:nvPr>
            <p:ph type="subTitle" idx="1"/>
          </p:nvPr>
        </p:nvSpPr>
        <p:spPr>
          <a:xfrm>
            <a:off x="311700" y="3242950"/>
            <a:ext cx="8520600" cy="1409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523"/>
              <a:buNone/>
            </a:pPr>
            <a:r>
              <a:rPr lang="zh-TW" sz="1530" dirty="0"/>
              <a:t>♠️</a:t>
            </a:r>
            <a:r>
              <a:rPr lang="zh-TW" sz="1500" dirty="0">
                <a:solidFill>
                  <a:srgbClr val="209CEE"/>
                </a:solidFill>
                <a:highlight>
                  <a:srgbClr val="FFFFFF"/>
                </a:highlight>
                <a:uFill>
                  <a:noFill/>
                </a:uFill>
                <a:hlinkClick r:id="rId3">
                  <a:extLst>
                    <a:ext uri="{A12FA001-AC4F-418D-AE19-62706E023703}">
                      <ahyp:hlinkClr xmlns:ahyp="http://schemas.microsoft.com/office/drawing/2018/hyperlinkcolor" val="tx"/>
                    </a:ext>
                  </a:extLst>
                </a:hlinkClick>
              </a:rPr>
              <a:t>Max Ku</a:t>
            </a:r>
            <a:r>
              <a:rPr lang="zh-TW" sz="1500" dirty="0">
                <a:solidFill>
                  <a:srgbClr val="4A4A4A"/>
                </a:solidFill>
                <a:highlight>
                  <a:srgbClr val="FFFFFF"/>
                </a:highlight>
              </a:rPr>
              <a:t>,</a:t>
            </a:r>
            <a:r>
              <a:rPr lang="zh-TW" sz="1530" dirty="0"/>
              <a:t> ♠️</a:t>
            </a:r>
            <a:r>
              <a:rPr lang="zh-TW" sz="1500" dirty="0">
                <a:solidFill>
                  <a:srgbClr val="209CEE"/>
                </a:solidFill>
                <a:highlight>
                  <a:srgbClr val="FFFFFF"/>
                </a:highlight>
                <a:uFill>
                  <a:noFill/>
                </a:uFill>
                <a:hlinkClick r:id="rId4">
                  <a:extLst>
                    <a:ext uri="{A12FA001-AC4F-418D-AE19-62706E023703}">
                      <ahyp:hlinkClr xmlns:ahyp="http://schemas.microsoft.com/office/drawing/2018/hyperlinkcolor" val="tx"/>
                    </a:ext>
                  </a:extLst>
                </a:hlinkClick>
              </a:rPr>
              <a:t>Dongfu Jiang</a:t>
            </a:r>
            <a:r>
              <a:rPr lang="zh-TW" sz="1530" dirty="0"/>
              <a:t>, ♠️</a:t>
            </a:r>
            <a:r>
              <a:rPr lang="zh-TW" sz="1500" dirty="0">
                <a:solidFill>
                  <a:srgbClr val="209CEE"/>
                </a:solidFill>
                <a:highlight>
                  <a:srgbClr val="FFFFFF"/>
                </a:highlight>
                <a:uFill>
                  <a:noFill/>
                </a:uFill>
                <a:hlinkClick r:id="rId5">
                  <a:extLst>
                    <a:ext uri="{A12FA001-AC4F-418D-AE19-62706E023703}">
                      <ahyp:hlinkClr xmlns:ahyp="http://schemas.microsoft.com/office/drawing/2018/hyperlinkcolor" val="tx"/>
                    </a:ext>
                  </a:extLst>
                </a:hlinkClick>
              </a:rPr>
              <a:t>Cong Wei</a:t>
            </a:r>
            <a:r>
              <a:rPr lang="zh-TW" sz="1500" dirty="0">
                <a:solidFill>
                  <a:srgbClr val="4A4A4A"/>
                </a:solidFill>
                <a:highlight>
                  <a:srgbClr val="FFFFFF"/>
                </a:highlight>
              </a:rPr>
              <a:t>, </a:t>
            </a:r>
            <a:r>
              <a:rPr lang="zh-TW" sz="1530" dirty="0"/>
              <a:t>♥</a:t>
            </a:r>
            <a:r>
              <a:rPr lang="zh-TW" sz="1500" dirty="0">
                <a:solidFill>
                  <a:srgbClr val="209CEE"/>
                </a:solidFill>
                <a:highlight>
                  <a:srgbClr val="FFFFFF"/>
                </a:highlight>
                <a:uFill>
                  <a:noFill/>
                </a:uFill>
                <a:hlinkClick r:id="rId6">
                  <a:extLst>
                    <a:ext uri="{A12FA001-AC4F-418D-AE19-62706E023703}">
                      <ahyp:hlinkClr xmlns:ahyp="http://schemas.microsoft.com/office/drawing/2018/hyperlinkcolor" val="tx"/>
                    </a:ext>
                  </a:extLst>
                </a:hlinkClick>
              </a:rPr>
              <a:t>Xiang Yue</a:t>
            </a:r>
            <a:r>
              <a:rPr lang="zh-TW" sz="1530" dirty="0"/>
              <a:t>, ♠️</a:t>
            </a:r>
            <a:r>
              <a:rPr lang="zh-TW" sz="1500" dirty="0">
                <a:solidFill>
                  <a:srgbClr val="209CEE"/>
                </a:solidFill>
                <a:highlight>
                  <a:srgbClr val="FFFFFF"/>
                </a:highlight>
                <a:uFill>
                  <a:noFill/>
                </a:uFill>
                <a:hlinkClick r:id="rId7">
                  <a:extLst>
                    <a:ext uri="{A12FA001-AC4F-418D-AE19-62706E023703}">
                      <ahyp:hlinkClr xmlns:ahyp="http://schemas.microsoft.com/office/drawing/2018/hyperlinkcolor" val="tx"/>
                    </a:ext>
                  </a:extLst>
                </a:hlinkClick>
              </a:rPr>
              <a:t>Wenhu Chen</a:t>
            </a:r>
            <a:endParaRPr sz="1530" dirty="0"/>
          </a:p>
          <a:p>
            <a:pPr marL="0" lvl="0" indent="0" algn="ctr" rtl="0">
              <a:lnSpc>
                <a:spcPct val="80000"/>
              </a:lnSpc>
              <a:spcBef>
                <a:spcPts val="0"/>
              </a:spcBef>
              <a:spcAft>
                <a:spcPts val="0"/>
              </a:spcAft>
              <a:buSzPts val="523"/>
              <a:buNone/>
            </a:pPr>
            <a:endParaRPr sz="1530" dirty="0"/>
          </a:p>
          <a:p>
            <a:pPr marL="0" lvl="0" indent="0" algn="ctr" rtl="0">
              <a:lnSpc>
                <a:spcPct val="80000"/>
              </a:lnSpc>
              <a:spcBef>
                <a:spcPts val="0"/>
              </a:spcBef>
              <a:spcAft>
                <a:spcPts val="0"/>
              </a:spcAft>
              <a:buSzPts val="523"/>
              <a:buNone/>
            </a:pPr>
            <a:r>
              <a:rPr lang="zh-TW" sz="1530" dirty="0"/>
              <a:t>♠️University of Waterloo, ♥</a:t>
            </a:r>
            <a:r>
              <a:rPr lang="zh-TW" sz="1500" dirty="0">
                <a:solidFill>
                  <a:srgbClr val="4A4A4A"/>
                </a:solidFill>
                <a:highlight>
                  <a:srgbClr val="FFFFFF"/>
                </a:highlight>
              </a:rPr>
              <a:t>IN.AI Research</a:t>
            </a:r>
            <a:endParaRPr sz="1530" dirty="0"/>
          </a:p>
          <a:p>
            <a:pPr marL="0" lvl="0" indent="0" algn="ctr" rtl="0">
              <a:lnSpc>
                <a:spcPct val="80000"/>
              </a:lnSpc>
              <a:spcBef>
                <a:spcPts val="0"/>
              </a:spcBef>
              <a:spcAft>
                <a:spcPts val="0"/>
              </a:spcAft>
              <a:buSzPts val="523"/>
              <a:buNone/>
            </a:pPr>
            <a:endParaRPr sz="1530" dirty="0"/>
          </a:p>
          <a:p>
            <a:pPr marL="0" lvl="0" indent="0" algn="ctr" rtl="0">
              <a:lnSpc>
                <a:spcPct val="80000"/>
              </a:lnSpc>
              <a:spcBef>
                <a:spcPts val="0"/>
              </a:spcBef>
              <a:spcAft>
                <a:spcPts val="0"/>
              </a:spcAft>
              <a:buSzPts val="523"/>
              <a:buNone/>
            </a:pPr>
            <a:r>
              <a:rPr lang="zh-TW" sz="1530" u="sng" dirty="0">
                <a:solidFill>
                  <a:schemeClr val="hlink"/>
                </a:solidFill>
                <a:hlinkClick r:id="rId8"/>
              </a:rPr>
              <a:t>tiger-ai-lab.github.io/VIEScore</a:t>
            </a:r>
            <a:endParaRPr lang="en-US" altLang="zh-TW" sz="1530" u="sng" dirty="0">
              <a:solidFill>
                <a:schemeClr val="hlink"/>
              </a:solidFill>
            </a:endParaRPr>
          </a:p>
          <a:p>
            <a:pPr marL="0" lvl="0" indent="0" algn="ctr" rtl="0">
              <a:lnSpc>
                <a:spcPct val="80000"/>
              </a:lnSpc>
              <a:spcBef>
                <a:spcPts val="0"/>
              </a:spcBef>
              <a:spcAft>
                <a:spcPts val="0"/>
              </a:spcAft>
              <a:buSzPts val="523"/>
              <a:buNone/>
            </a:pPr>
            <a:endParaRPr lang="en-US" sz="1530" u="sng" dirty="0">
              <a:solidFill>
                <a:schemeClr val="hlink"/>
              </a:solidFill>
            </a:endParaRPr>
          </a:p>
          <a:p>
            <a:pPr marL="0" lvl="0" indent="0" algn="ctr" rtl="0">
              <a:lnSpc>
                <a:spcPct val="80000"/>
              </a:lnSpc>
              <a:spcBef>
                <a:spcPts val="0"/>
              </a:spcBef>
              <a:spcAft>
                <a:spcPts val="0"/>
              </a:spcAft>
              <a:buSzPts val="523"/>
              <a:buNone/>
            </a:pPr>
            <a:r>
              <a:rPr lang="en-US" sz="1530" dirty="0">
                <a:solidFill>
                  <a:schemeClr val="tx1"/>
                </a:solidFill>
              </a:rPr>
              <a:t>Paper</a:t>
            </a:r>
            <a:r>
              <a:rPr lang="zh-TW" altLang="en-US" sz="1530" dirty="0">
                <a:solidFill>
                  <a:schemeClr val="tx1"/>
                </a:solidFill>
              </a:rPr>
              <a:t> </a:t>
            </a:r>
            <a:r>
              <a:rPr lang="en-US" altLang="zh-TW" sz="1530" dirty="0">
                <a:solidFill>
                  <a:schemeClr val="tx1"/>
                </a:solidFill>
              </a:rPr>
              <a:t>ID:</a:t>
            </a:r>
            <a:r>
              <a:rPr lang="zh-TW" altLang="en-US" sz="1530" dirty="0">
                <a:solidFill>
                  <a:schemeClr val="tx1"/>
                </a:solidFill>
              </a:rPr>
              <a:t> </a:t>
            </a:r>
            <a:r>
              <a:rPr lang="en-US" sz="1530" dirty="0">
                <a:solidFill>
                  <a:schemeClr val="tx1"/>
                </a:solidFill>
              </a:rPr>
              <a:t>#2258</a:t>
            </a:r>
            <a:endParaRPr sz="1530" dirty="0">
              <a:solidFill>
                <a:schemeClr val="tx1"/>
              </a:solidFill>
            </a:endParaRPr>
          </a:p>
          <a:p>
            <a:pPr marL="0" lvl="0" indent="0" algn="l" rtl="0">
              <a:lnSpc>
                <a:spcPct val="80000"/>
              </a:lnSpc>
              <a:spcBef>
                <a:spcPts val="0"/>
              </a:spcBef>
              <a:spcAft>
                <a:spcPts val="0"/>
              </a:spcAft>
              <a:buSzPts val="523"/>
              <a:buNone/>
            </a:pPr>
            <a:endParaRPr sz="1530" dirty="0"/>
          </a:p>
        </p:txBody>
      </p:sp>
      <p:pic>
        <p:nvPicPr>
          <p:cNvPr id="56" name="Google Shape;56;p13"/>
          <p:cNvPicPr preferRelativeResize="0"/>
          <p:nvPr/>
        </p:nvPicPr>
        <p:blipFill>
          <a:blip r:embed="rId9">
            <a:alphaModFix/>
          </a:blip>
          <a:stretch>
            <a:fillRect/>
          </a:stretch>
        </p:blipFill>
        <p:spPr>
          <a:xfrm>
            <a:off x="2351625" y="174725"/>
            <a:ext cx="4632470" cy="2052600"/>
          </a:xfrm>
          <a:prstGeom prst="rect">
            <a:avLst/>
          </a:prstGeom>
          <a:noFill/>
          <a:ln>
            <a:noFill/>
          </a:ln>
        </p:spPr>
      </p:pic>
      <p:pic>
        <p:nvPicPr>
          <p:cNvPr id="57" name="Google Shape;57;p13"/>
          <p:cNvPicPr preferRelativeResize="0"/>
          <p:nvPr/>
        </p:nvPicPr>
        <p:blipFill>
          <a:blip r:embed="rId10">
            <a:alphaModFix/>
          </a:blip>
          <a:stretch>
            <a:fillRect/>
          </a:stretch>
        </p:blipFill>
        <p:spPr>
          <a:xfrm>
            <a:off x="0" y="4515625"/>
            <a:ext cx="2351625" cy="627885"/>
          </a:xfrm>
          <a:prstGeom prst="rect">
            <a:avLst/>
          </a:prstGeom>
          <a:noFill/>
          <a:ln>
            <a:noFill/>
          </a:ln>
        </p:spPr>
      </p:pic>
      <p:grpSp>
        <p:nvGrpSpPr>
          <p:cNvPr id="58" name="Google Shape;58;p13"/>
          <p:cNvGrpSpPr/>
          <p:nvPr/>
        </p:nvGrpSpPr>
        <p:grpSpPr>
          <a:xfrm>
            <a:off x="6316706" y="4515827"/>
            <a:ext cx="2827647" cy="627896"/>
            <a:chOff x="7000057" y="4667425"/>
            <a:chExt cx="2143943" cy="476075"/>
          </a:xfrm>
        </p:grpSpPr>
        <p:pic>
          <p:nvPicPr>
            <p:cNvPr id="59" name="Google Shape;59;p13"/>
            <p:cNvPicPr preferRelativeResize="0"/>
            <p:nvPr/>
          </p:nvPicPr>
          <p:blipFill>
            <a:blip r:embed="rId11">
              <a:alphaModFix/>
            </a:blip>
            <a:stretch>
              <a:fillRect/>
            </a:stretch>
          </p:blipFill>
          <p:spPr>
            <a:xfrm>
              <a:off x="8667925" y="4667425"/>
              <a:ext cx="476075" cy="476075"/>
            </a:xfrm>
            <a:prstGeom prst="rect">
              <a:avLst/>
            </a:prstGeom>
            <a:noFill/>
            <a:ln>
              <a:noFill/>
            </a:ln>
          </p:spPr>
        </p:pic>
        <p:pic>
          <p:nvPicPr>
            <p:cNvPr id="60" name="Google Shape;60;p13"/>
            <p:cNvPicPr preferRelativeResize="0"/>
            <p:nvPr/>
          </p:nvPicPr>
          <p:blipFill>
            <a:blip r:embed="rId12">
              <a:alphaModFix/>
            </a:blip>
            <a:stretch>
              <a:fillRect/>
            </a:stretch>
          </p:blipFill>
          <p:spPr>
            <a:xfrm>
              <a:off x="7000057" y="4703600"/>
              <a:ext cx="1667868" cy="4399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t>There’s still obstacles toward explain</a:t>
            </a:r>
            <a:r>
              <a:rPr lang="en-US" altLang="zh-TW" dirty="0"/>
              <a:t>able</a:t>
            </a:r>
            <a:r>
              <a:rPr lang="zh-TW" dirty="0"/>
              <a:t> metrics</a:t>
            </a:r>
            <a:endParaRPr dirty="0"/>
          </a:p>
        </p:txBody>
      </p:sp>
      <p:pic>
        <p:nvPicPr>
          <p:cNvPr id="153" name="Google Shape;153;p22"/>
          <p:cNvPicPr preferRelativeResize="0"/>
          <p:nvPr/>
        </p:nvPicPr>
        <p:blipFill rotWithShape="1">
          <a:blip r:embed="rId3">
            <a:alphaModFix/>
          </a:blip>
          <a:srcRect l="1123" t="1306" r="1162" b="29590"/>
          <a:stretch/>
        </p:blipFill>
        <p:spPr>
          <a:xfrm>
            <a:off x="1584300" y="1576675"/>
            <a:ext cx="5975401" cy="3014550"/>
          </a:xfrm>
          <a:prstGeom prst="rect">
            <a:avLst/>
          </a:prstGeom>
          <a:noFill/>
          <a:ln>
            <a:noFill/>
          </a:ln>
        </p:spPr>
      </p:pic>
      <p:sp>
        <p:nvSpPr>
          <p:cNvPr id="158" name="Google Shape;158;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59" name="Google Shape;159;p22"/>
          <p:cNvSpPr txBox="1">
            <a:spLocks noGrp="1"/>
          </p:cNvSpPr>
          <p:nvPr>
            <p:ph type="body" idx="1"/>
          </p:nvPr>
        </p:nvSpPr>
        <p:spPr>
          <a:xfrm>
            <a:off x="311700" y="1017725"/>
            <a:ext cx="8520600" cy="3550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MLLMs struggles to see minor difference when given 2 similar images</a:t>
            </a:r>
            <a:endParaRPr dirty="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body" idx="1"/>
          </p:nvPr>
        </p:nvSpPr>
        <p:spPr>
          <a:xfrm>
            <a:off x="311700" y="1017725"/>
            <a:ext cx="8520600" cy="3550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Code available on GitHub</a:t>
            </a:r>
            <a:endParaRPr dirty="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Easy to use and modify</a:t>
            </a:r>
            <a:endParaRPr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dirty="0">
              <a:solidFill>
                <a:schemeClr val="dk1"/>
              </a:solidFill>
              <a:latin typeface="Georgia"/>
              <a:ea typeface="Georgia"/>
              <a:cs typeface="Georgia"/>
              <a:sym typeface="Georgia"/>
            </a:endParaRPr>
          </a:p>
        </p:txBody>
      </p:sp>
      <p:sp>
        <p:nvSpPr>
          <p:cNvPr id="165" name="Google Shape;16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Code Release</a:t>
            </a:r>
            <a:endParaRPr dirty="0"/>
          </a:p>
        </p:txBody>
      </p:sp>
      <p:pic>
        <p:nvPicPr>
          <p:cNvPr id="166" name="Google Shape;166;p23"/>
          <p:cNvPicPr preferRelativeResize="0"/>
          <p:nvPr/>
        </p:nvPicPr>
        <p:blipFill rotWithShape="1">
          <a:blip r:embed="rId3">
            <a:alphaModFix/>
          </a:blip>
          <a:srcRect r="50000" b="25334"/>
          <a:stretch/>
        </p:blipFill>
        <p:spPr>
          <a:xfrm>
            <a:off x="494275" y="2065825"/>
            <a:ext cx="7818873" cy="22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Motivation</a:t>
            </a:r>
            <a:endParaRPr dirty="0"/>
          </a:p>
        </p:txBody>
      </p:sp>
      <p:sp>
        <p:nvSpPr>
          <p:cNvPr id="66" name="Google Shape;66;p14"/>
          <p:cNvSpPr txBox="1">
            <a:spLocks noGrp="1"/>
          </p:cNvSpPr>
          <p:nvPr>
            <p:ph type="body" idx="1"/>
          </p:nvPr>
        </p:nvSpPr>
        <p:spPr>
          <a:xfrm>
            <a:off x="311700" y="1748925"/>
            <a:ext cx="8520600" cy="2819700"/>
          </a:xfrm>
          <a:prstGeom prst="rect">
            <a:avLst/>
          </a:prstGeom>
        </p:spPr>
        <p:txBody>
          <a:bodyPr spcFirstLastPara="1" wrap="square" lIns="91425" tIns="91425" rIns="91425" bIns="91425" anchor="t" anchorCtr="0">
            <a:normAutofit/>
          </a:bodyPr>
          <a:lstStyle/>
          <a:p>
            <a:pPr>
              <a:lnSpc>
                <a:spcPct val="200000"/>
              </a:lnSpc>
              <a:buClr>
                <a:schemeClr val="dk1"/>
              </a:buClr>
              <a:buFont typeface="Georgia"/>
              <a:buChar char="●"/>
            </a:pPr>
            <a:r>
              <a:rPr lang="en-US" altLang="zh-TW" dirty="0">
                <a:solidFill>
                  <a:schemeClr val="dk1"/>
                </a:solidFill>
                <a:latin typeface="Georgia"/>
                <a:ea typeface="Georgia"/>
                <a:cs typeface="Georgia"/>
                <a:sym typeface="Georgia"/>
              </a:rPr>
              <a:t>Understanding of judgment per instance is needed</a:t>
            </a:r>
          </a:p>
          <a:p>
            <a:pPr marL="457200" lvl="0" indent="-342900" algn="l" rtl="0">
              <a:lnSpc>
                <a:spcPct val="200000"/>
              </a:lnSpc>
              <a:spcBef>
                <a:spcPts val="0"/>
              </a:spcBef>
              <a:spcAft>
                <a:spcPts val="0"/>
              </a:spcAft>
              <a:buClr>
                <a:schemeClr val="dk1"/>
              </a:buClr>
              <a:buSzPts val="1800"/>
              <a:buFont typeface="Georgia"/>
              <a:buChar char="●"/>
            </a:pPr>
            <a:r>
              <a:rPr lang="zh-TW" dirty="0">
                <a:solidFill>
                  <a:schemeClr val="dk1"/>
                </a:solidFill>
                <a:latin typeface="Georgia"/>
                <a:ea typeface="Georgia"/>
                <a:cs typeface="Georgia"/>
                <a:sym typeface="Georgia"/>
              </a:rPr>
              <a:t>Traditional metrics are not task aware</a:t>
            </a:r>
            <a:endParaRPr dirty="0">
              <a:solidFill>
                <a:schemeClr val="dk1"/>
              </a:solidFill>
              <a:latin typeface="Georgia"/>
              <a:ea typeface="Georgia"/>
              <a:cs typeface="Georgia"/>
              <a:sym typeface="Georgia"/>
            </a:endParaRPr>
          </a:p>
        </p:txBody>
      </p:sp>
      <p:sp>
        <p:nvSpPr>
          <p:cNvPr id="67" name="Google Shape;67;p14"/>
          <p:cNvSpPr txBox="1"/>
          <p:nvPr/>
        </p:nvSpPr>
        <p:spPr>
          <a:xfrm>
            <a:off x="0" y="1152475"/>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zh-TW" sz="1800" i="1">
                <a:solidFill>
                  <a:schemeClr val="dk1"/>
                </a:solidFill>
                <a:latin typeface="Georgia"/>
                <a:ea typeface="Georgia"/>
                <a:cs typeface="Georgia"/>
                <a:sym typeface="Georgia"/>
              </a:rPr>
              <a:t>Metrics in the future would provide not just the score but also the rationale</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2400" dirty="0"/>
              <a:t>Visual Instruction-guided Explainable Score (VIEScore)</a:t>
            </a:r>
            <a:endParaRPr sz="2400" dirty="0"/>
          </a:p>
        </p:txBody>
      </p:sp>
      <p:pic>
        <p:nvPicPr>
          <p:cNvPr id="77" name="Google Shape;77;p15"/>
          <p:cNvPicPr preferRelativeResize="0"/>
          <p:nvPr/>
        </p:nvPicPr>
        <p:blipFill>
          <a:blip r:embed="rId3">
            <a:alphaModFix/>
          </a:blip>
          <a:stretch>
            <a:fillRect/>
          </a:stretch>
        </p:blipFill>
        <p:spPr>
          <a:xfrm>
            <a:off x="673387" y="1133237"/>
            <a:ext cx="7797225" cy="3454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How VIEScore works?</a:t>
            </a:r>
            <a:endParaRPr dirty="0"/>
          </a:p>
        </p:txBody>
      </p:sp>
      <p:pic>
        <p:nvPicPr>
          <p:cNvPr id="91" name="Google Shape;91;p16"/>
          <p:cNvPicPr preferRelativeResize="0"/>
          <p:nvPr/>
        </p:nvPicPr>
        <p:blipFill>
          <a:blip r:embed="rId3">
            <a:alphaModFix/>
          </a:blip>
          <a:stretch>
            <a:fillRect/>
          </a:stretch>
        </p:blipFill>
        <p:spPr>
          <a:xfrm>
            <a:off x="1017751" y="1017725"/>
            <a:ext cx="7494350" cy="3526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Experiment Setup</a:t>
            </a:r>
            <a:endParaRPr dirty="0"/>
          </a:p>
        </p:txBody>
      </p:sp>
      <p:pic>
        <p:nvPicPr>
          <p:cNvPr id="101" name="Google Shape;101;p17"/>
          <p:cNvPicPr preferRelativeResize="0"/>
          <p:nvPr/>
        </p:nvPicPr>
        <p:blipFill>
          <a:blip r:embed="rId3">
            <a:alphaModFix/>
          </a:blip>
          <a:stretch>
            <a:fillRect/>
          </a:stretch>
        </p:blipFill>
        <p:spPr>
          <a:xfrm>
            <a:off x="4740971" y="330009"/>
            <a:ext cx="3470426" cy="4659374"/>
          </a:xfrm>
          <a:prstGeom prst="rect">
            <a:avLst/>
          </a:prstGeom>
          <a:noFill/>
          <a:ln>
            <a:noFill/>
          </a:ln>
        </p:spPr>
      </p:pic>
      <p:sp>
        <p:nvSpPr>
          <p:cNvPr id="102" name="Google Shape;102;p17"/>
          <p:cNvSpPr txBox="1">
            <a:spLocks noGrp="1"/>
          </p:cNvSpPr>
          <p:nvPr>
            <p:ph type="body" idx="1"/>
          </p:nvPr>
        </p:nvSpPr>
        <p:spPr>
          <a:xfrm>
            <a:off x="311700" y="1017725"/>
            <a:ext cx="4706700" cy="35508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zh-TW">
                <a:solidFill>
                  <a:schemeClr val="dk1"/>
                </a:solidFill>
                <a:latin typeface="Georgia"/>
                <a:ea typeface="Georgia"/>
                <a:cs typeface="Georgia"/>
                <a:sym typeface="Georgia"/>
              </a:rPr>
              <a:t>A wide range of image synthesis tasks study</a:t>
            </a:r>
            <a:endParaRPr dirty="0">
              <a:solidFill>
                <a:schemeClr val="dk1"/>
              </a:solidFill>
              <a:latin typeface="Georgia"/>
              <a:ea typeface="Georgia"/>
              <a:cs typeface="Georgia"/>
              <a:sym typeface="Georgia"/>
            </a:endParaRPr>
          </a:p>
          <a:p>
            <a:pPr marL="457200" lvl="0" indent="-323850" algn="l" rtl="0">
              <a:lnSpc>
                <a:spcPct val="200000"/>
              </a:lnSpc>
              <a:spcBef>
                <a:spcPts val="0"/>
              </a:spcBef>
              <a:spcAft>
                <a:spcPts val="0"/>
              </a:spcAft>
              <a:buClr>
                <a:schemeClr val="dk1"/>
              </a:buClr>
              <a:buSzPts val="1500"/>
              <a:buFont typeface="Georgia"/>
              <a:buChar char="●"/>
            </a:pPr>
            <a:r>
              <a:rPr lang="zh-TW" sz="1500">
                <a:solidFill>
                  <a:schemeClr val="dk1"/>
                </a:solidFill>
                <a:latin typeface="Georgia"/>
                <a:ea typeface="Georgia"/>
                <a:cs typeface="Georgia"/>
                <a:sym typeface="Georgia"/>
              </a:rPr>
              <a:t>Correlation of VIEScore to Human</a:t>
            </a:r>
            <a:endParaRPr sz="1500" dirty="0">
              <a:solidFill>
                <a:schemeClr val="dk1"/>
              </a:solidFill>
              <a:latin typeface="Georgia"/>
              <a:ea typeface="Georgia"/>
              <a:cs typeface="Georgia"/>
              <a:sym typeface="Georgia"/>
            </a:endParaRPr>
          </a:p>
          <a:p>
            <a:pPr marL="457200" lvl="0" indent="-323850" algn="l" rtl="0">
              <a:lnSpc>
                <a:spcPct val="200000"/>
              </a:lnSpc>
              <a:spcBef>
                <a:spcPts val="0"/>
              </a:spcBef>
              <a:spcAft>
                <a:spcPts val="0"/>
              </a:spcAft>
              <a:buClr>
                <a:schemeClr val="dk1"/>
              </a:buClr>
              <a:buSzPts val="1500"/>
              <a:buFont typeface="Georgia"/>
              <a:buChar char="●"/>
            </a:pPr>
            <a:r>
              <a:rPr lang="zh-TW" sz="1500">
                <a:solidFill>
                  <a:schemeClr val="dk1"/>
                </a:solidFill>
                <a:latin typeface="Georgia"/>
                <a:ea typeface="Georgia"/>
                <a:cs typeface="Georgia"/>
                <a:sym typeface="Georgia"/>
              </a:rPr>
              <a:t>V.S.</a:t>
            </a:r>
            <a:endParaRPr sz="1500" dirty="0">
              <a:solidFill>
                <a:schemeClr val="dk1"/>
              </a:solidFill>
              <a:latin typeface="Georgia"/>
              <a:ea typeface="Georgia"/>
              <a:cs typeface="Georgia"/>
              <a:sym typeface="Georgia"/>
            </a:endParaRPr>
          </a:p>
          <a:p>
            <a:pPr marL="457200" lvl="0" indent="-323850" algn="l" rtl="0">
              <a:lnSpc>
                <a:spcPct val="200000"/>
              </a:lnSpc>
              <a:spcBef>
                <a:spcPts val="0"/>
              </a:spcBef>
              <a:spcAft>
                <a:spcPts val="0"/>
              </a:spcAft>
              <a:buClr>
                <a:schemeClr val="dk1"/>
              </a:buClr>
              <a:buSzPts val="1500"/>
              <a:buFont typeface="Georgia"/>
              <a:buChar char="●"/>
            </a:pPr>
            <a:r>
              <a:rPr lang="zh-TW" sz="1500">
                <a:solidFill>
                  <a:schemeClr val="dk1"/>
                </a:solidFill>
                <a:latin typeface="Georgia"/>
                <a:ea typeface="Georgia"/>
                <a:cs typeface="Georgia"/>
                <a:sym typeface="Georgia"/>
              </a:rPr>
              <a:t>Correlation of Traditional metrics to Human</a:t>
            </a:r>
            <a:endParaRPr sz="1500"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dirty="0">
              <a:solidFill>
                <a:schemeClr val="dk1"/>
              </a:solidFill>
              <a:latin typeface="Georgia"/>
              <a:ea typeface="Georgia"/>
              <a:cs typeface="Georgia"/>
              <a:sym typeface="Georgia"/>
            </a:endParaRPr>
          </a:p>
        </p:txBody>
      </p:sp>
      <p:sp>
        <p:nvSpPr>
          <p:cNvPr id="103" name="Google Shape;103;p17"/>
          <p:cNvSpPr txBox="1">
            <a:spLocks noGrp="1"/>
          </p:cNvSpPr>
          <p:nvPr>
            <p:ph type="body" idx="1"/>
          </p:nvPr>
        </p:nvSpPr>
        <p:spPr>
          <a:xfrm>
            <a:off x="264050" y="3621425"/>
            <a:ext cx="5514600" cy="802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018"/>
              <a:buNone/>
            </a:pPr>
            <a:r>
              <a:rPr lang="zh-TW" sz="1365" i="1">
                <a:solidFill>
                  <a:schemeClr val="dk1"/>
                </a:solidFill>
                <a:latin typeface="Georgia"/>
                <a:ea typeface="Georgia"/>
                <a:cs typeface="Georgia"/>
                <a:sym typeface="Georgia"/>
              </a:rPr>
              <a:t>Where can we get this kind of human annotation data?</a:t>
            </a:r>
            <a:endParaRPr sz="1365" i="1"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Experiment Setup (Cont.)</a:t>
            </a:r>
            <a:endParaRPr dirty="0"/>
          </a:p>
        </p:txBody>
      </p:sp>
      <p:pic>
        <p:nvPicPr>
          <p:cNvPr id="113" name="Google Shape;113;p18"/>
          <p:cNvPicPr preferRelativeResize="0"/>
          <p:nvPr/>
        </p:nvPicPr>
        <p:blipFill>
          <a:blip r:embed="rId3">
            <a:alphaModFix/>
          </a:blip>
          <a:stretch>
            <a:fillRect/>
          </a:stretch>
        </p:blipFill>
        <p:spPr>
          <a:xfrm>
            <a:off x="4726670" y="1566476"/>
            <a:ext cx="4217943" cy="3131999"/>
          </a:xfrm>
          <a:prstGeom prst="rect">
            <a:avLst/>
          </a:prstGeom>
          <a:noFill/>
          <a:ln>
            <a:noFill/>
          </a:ln>
        </p:spPr>
      </p:pic>
      <p:sp>
        <p:nvSpPr>
          <p:cNvPr id="114" name="Google Shape;114;p18"/>
          <p:cNvSpPr txBox="1">
            <a:spLocks noGrp="1"/>
          </p:cNvSpPr>
          <p:nvPr>
            <p:ph type="body" idx="1"/>
          </p:nvPr>
        </p:nvSpPr>
        <p:spPr>
          <a:xfrm>
            <a:off x="311700" y="1017725"/>
            <a:ext cx="5180700" cy="3550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Human data from ImagenHub(ICLR 2024)</a:t>
            </a:r>
            <a:endParaRPr dirty="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29 Models across 7 tasks</a:t>
            </a:r>
            <a:endParaRPr dirty="0">
              <a:solidFill>
                <a:schemeClr val="dk1"/>
              </a:solidFill>
              <a:latin typeface="Georgia"/>
              <a:ea typeface="Georgia"/>
              <a:cs typeface="Georgia"/>
              <a:sym typeface="Georgia"/>
            </a:endParaRPr>
          </a:p>
          <a:p>
            <a:pPr marL="914400" lvl="1" indent="-317500" algn="l" rtl="0">
              <a:lnSpc>
                <a:spcPct val="150000"/>
              </a:lnSpc>
              <a:spcBef>
                <a:spcPts val="0"/>
              </a:spcBef>
              <a:spcAft>
                <a:spcPts val="0"/>
              </a:spcAft>
              <a:buClr>
                <a:schemeClr val="dk1"/>
              </a:buClr>
              <a:buSzPts val="1400"/>
              <a:buFont typeface="Georgia"/>
              <a:buChar char="○"/>
            </a:pPr>
            <a:r>
              <a:rPr lang="zh-TW">
                <a:solidFill>
                  <a:schemeClr val="dk1"/>
                </a:solidFill>
                <a:latin typeface="Georgia"/>
                <a:ea typeface="Georgia"/>
                <a:cs typeface="Georgia"/>
                <a:sym typeface="Georgia"/>
              </a:rPr>
              <a:t>Total 14403 annoations</a:t>
            </a:r>
            <a:endParaRPr dirty="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Each annotation 3 human metrics:</a:t>
            </a:r>
            <a:endParaRPr dirty="0">
              <a:solidFill>
                <a:schemeClr val="dk1"/>
              </a:solidFill>
              <a:latin typeface="Georgia"/>
              <a:ea typeface="Georgia"/>
              <a:cs typeface="Georgia"/>
              <a:sym typeface="Georgia"/>
            </a:endParaRPr>
          </a:p>
          <a:p>
            <a:pPr marL="914400" lvl="1" indent="-317500" algn="l" rtl="0">
              <a:lnSpc>
                <a:spcPct val="150000"/>
              </a:lnSpc>
              <a:spcBef>
                <a:spcPts val="0"/>
              </a:spcBef>
              <a:spcAft>
                <a:spcPts val="0"/>
              </a:spcAft>
              <a:buClr>
                <a:schemeClr val="dk1"/>
              </a:buClr>
              <a:buSzPts val="1400"/>
              <a:buFont typeface="Georgia"/>
              <a:buChar char="○"/>
            </a:pPr>
            <a:r>
              <a:rPr lang="zh-TW">
                <a:solidFill>
                  <a:schemeClr val="dk1"/>
                </a:solidFill>
                <a:latin typeface="Georgia"/>
                <a:ea typeface="Georgia"/>
                <a:cs typeface="Georgia"/>
                <a:sym typeface="Georgia"/>
              </a:rPr>
              <a:t>SC : Conditions-Image alignment</a:t>
            </a:r>
            <a:endParaRPr dirty="0">
              <a:solidFill>
                <a:schemeClr val="dk1"/>
              </a:solidFill>
              <a:latin typeface="Georgia"/>
              <a:ea typeface="Georgia"/>
              <a:cs typeface="Georgia"/>
              <a:sym typeface="Georgia"/>
            </a:endParaRPr>
          </a:p>
          <a:p>
            <a:pPr marL="914400" lvl="1" indent="-317500" algn="l" rtl="0">
              <a:lnSpc>
                <a:spcPct val="150000"/>
              </a:lnSpc>
              <a:spcBef>
                <a:spcPts val="0"/>
              </a:spcBef>
              <a:spcAft>
                <a:spcPts val="0"/>
              </a:spcAft>
              <a:buClr>
                <a:schemeClr val="dk1"/>
              </a:buClr>
              <a:buSzPts val="1400"/>
              <a:buFont typeface="Georgia"/>
              <a:buChar char="○"/>
            </a:pPr>
            <a:r>
              <a:rPr lang="zh-TW">
                <a:solidFill>
                  <a:schemeClr val="dk1"/>
                </a:solidFill>
                <a:latin typeface="Georgia"/>
                <a:ea typeface="Georgia"/>
                <a:cs typeface="Georgia"/>
                <a:sym typeface="Georgia"/>
              </a:rPr>
              <a:t>PQ: Realism and Natural sense</a:t>
            </a:r>
            <a:endParaRPr dirty="0">
              <a:solidFill>
                <a:schemeClr val="dk1"/>
              </a:solidFill>
              <a:latin typeface="Georgia"/>
              <a:ea typeface="Georgia"/>
              <a:cs typeface="Georgia"/>
              <a:sym typeface="Georgia"/>
            </a:endParaRPr>
          </a:p>
          <a:p>
            <a:pPr marL="914400" lvl="1" indent="-317500" algn="l" rtl="0">
              <a:lnSpc>
                <a:spcPct val="150000"/>
              </a:lnSpc>
              <a:spcBef>
                <a:spcPts val="0"/>
              </a:spcBef>
              <a:spcAft>
                <a:spcPts val="0"/>
              </a:spcAft>
              <a:buClr>
                <a:schemeClr val="dk1"/>
              </a:buClr>
              <a:buSzPts val="1400"/>
              <a:buFont typeface="Georgia"/>
              <a:buChar char="○"/>
            </a:pPr>
            <a:r>
              <a:rPr lang="zh-TW">
                <a:solidFill>
                  <a:schemeClr val="dk1"/>
                </a:solidFill>
                <a:latin typeface="Georgia"/>
                <a:ea typeface="Georgia"/>
                <a:cs typeface="Georgia"/>
                <a:sym typeface="Georgia"/>
              </a:rPr>
              <a:t>Overall: sqrt(SC x PQ)</a:t>
            </a:r>
            <a:endParaRPr dirty="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Human guideline is used as prompt</a:t>
            </a:r>
            <a:endParaRPr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dirty="0">
              <a:solidFill>
                <a:schemeClr val="dk1"/>
              </a:solidFill>
              <a:latin typeface="Georgia"/>
              <a:ea typeface="Georgia"/>
              <a:cs typeface="Georgia"/>
              <a:sym typeface="Georgia"/>
            </a:endParaRPr>
          </a:p>
        </p:txBody>
      </p:sp>
      <p:sp>
        <p:nvSpPr>
          <p:cNvPr id="115" name="Google Shape;115;p18"/>
          <p:cNvSpPr txBox="1"/>
          <p:nvPr/>
        </p:nvSpPr>
        <p:spPr>
          <a:xfrm>
            <a:off x="40400" y="4328650"/>
            <a:ext cx="7098600" cy="21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800">
                <a:latin typeface="Georgia"/>
                <a:ea typeface="Georgia"/>
                <a:cs typeface="Georgia"/>
                <a:sym typeface="Georgia"/>
              </a:rPr>
              <a:t>ImagenHub: Standardizing the evaluation of conditional image generation models</a:t>
            </a:r>
            <a:endParaRPr sz="800" dirty="0"/>
          </a:p>
        </p:txBody>
      </p:sp>
      <p:sp>
        <p:nvSpPr>
          <p:cNvPr id="116" name="Google Shape;116;p18"/>
          <p:cNvSpPr txBox="1"/>
          <p:nvPr/>
        </p:nvSpPr>
        <p:spPr>
          <a:xfrm>
            <a:off x="84350" y="4467853"/>
            <a:ext cx="6170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700" u="sng">
                <a:latin typeface="Georgia"/>
                <a:ea typeface="Georgia"/>
                <a:cs typeface="Georgia"/>
                <a:sym typeface="Georgia"/>
              </a:rPr>
              <a:t>https://arxiv.org/abs/2310.01596</a:t>
            </a:r>
            <a:endParaRPr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Main Result</a:t>
            </a:r>
            <a:endParaRPr dirty="0"/>
          </a:p>
          <a:p>
            <a:pPr marL="0" lvl="0" indent="0" algn="l" rtl="0">
              <a:spcBef>
                <a:spcPts val="0"/>
              </a:spcBef>
              <a:spcAft>
                <a:spcPts val="0"/>
              </a:spcAft>
              <a:buNone/>
            </a:pPr>
            <a:endParaRPr dirty="0"/>
          </a:p>
        </p:txBody>
      </p:sp>
      <p:pic>
        <p:nvPicPr>
          <p:cNvPr id="126" name="Google Shape;126;p19"/>
          <p:cNvPicPr preferRelativeResize="0"/>
          <p:nvPr/>
        </p:nvPicPr>
        <p:blipFill>
          <a:blip r:embed="rId3">
            <a:alphaModFix/>
          </a:blip>
          <a:stretch>
            <a:fillRect/>
          </a:stretch>
        </p:blipFill>
        <p:spPr>
          <a:xfrm>
            <a:off x="679825" y="916075"/>
            <a:ext cx="7605474" cy="375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10722"/>
          <a:stretch/>
        </p:blipFill>
        <p:spPr>
          <a:xfrm>
            <a:off x="4992000" y="445025"/>
            <a:ext cx="3522221" cy="4609526"/>
          </a:xfrm>
          <a:prstGeom prst="rect">
            <a:avLst/>
          </a:prstGeom>
          <a:noFill/>
          <a:ln>
            <a:noFill/>
          </a:ln>
        </p:spPr>
      </p:pic>
      <p:sp>
        <p:nvSpPr>
          <p:cNvPr id="132" name="Google Shape;132;p20"/>
          <p:cNvSpPr txBox="1">
            <a:spLocks noGrp="1"/>
          </p:cNvSpPr>
          <p:nvPr>
            <p:ph type="title"/>
          </p:nvPr>
        </p:nvSpPr>
        <p:spPr>
          <a:xfrm>
            <a:off x="311700" y="445025"/>
            <a:ext cx="468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Why one-shot setting achieve worse performance?</a:t>
            </a:r>
            <a:endParaRPr dirty="0"/>
          </a:p>
        </p:txBody>
      </p:sp>
      <p:sp>
        <p:nvSpPr>
          <p:cNvPr id="137" name="Google Shape;137;p20"/>
          <p:cNvSpPr txBox="1">
            <a:spLocks noGrp="1"/>
          </p:cNvSpPr>
          <p:nvPr>
            <p:ph type="body" idx="1"/>
          </p:nvPr>
        </p:nvSpPr>
        <p:spPr>
          <a:xfrm>
            <a:off x="311700" y="1449125"/>
            <a:ext cx="5252100" cy="3119400"/>
          </a:xfrm>
          <a:prstGeom prst="rect">
            <a:avLst/>
          </a:prstGeom>
        </p:spPr>
        <p:txBody>
          <a:bodyPr spcFirstLastPara="1" wrap="square" lIns="91425" tIns="91425" rIns="91425" bIns="91425" anchor="t" anchorCtr="0">
            <a:normAutofit/>
          </a:bodyPr>
          <a:lstStyle/>
          <a:p>
            <a:pPr marL="457200" lvl="0" indent="-361950" algn="l" rtl="0">
              <a:lnSpc>
                <a:spcPct val="150000"/>
              </a:lnSpc>
              <a:spcBef>
                <a:spcPts val="0"/>
              </a:spcBef>
              <a:spcAft>
                <a:spcPts val="0"/>
              </a:spcAft>
              <a:buClr>
                <a:schemeClr val="dk1"/>
              </a:buClr>
              <a:buSzPts val="2100"/>
              <a:buFont typeface="Georgia"/>
              <a:buChar char="●"/>
            </a:pPr>
            <a:r>
              <a:rPr lang="zh-TW">
                <a:solidFill>
                  <a:schemeClr val="dk1"/>
                </a:solidFill>
                <a:latin typeface="Georgia"/>
                <a:ea typeface="Georgia"/>
                <a:cs typeface="Georgia"/>
                <a:sym typeface="Georgia"/>
              </a:rPr>
              <a:t>MLLMs struggle in In-Context Learning when multiple images exists</a:t>
            </a:r>
            <a:endParaRPr dirty="0">
              <a:solidFill>
                <a:schemeClr val="dk1"/>
              </a:solidFill>
              <a:latin typeface="Georgia"/>
              <a:ea typeface="Georgia"/>
              <a:cs typeface="Georgia"/>
              <a:sym typeface="Georgia"/>
            </a:endParaRPr>
          </a:p>
          <a:p>
            <a:pPr marL="914400" lvl="1" indent="-342900" algn="l" rtl="0">
              <a:lnSpc>
                <a:spcPct val="150000"/>
              </a:lnSpc>
              <a:spcBef>
                <a:spcPts val="0"/>
              </a:spcBef>
              <a:spcAft>
                <a:spcPts val="0"/>
              </a:spcAft>
              <a:buClr>
                <a:schemeClr val="dk1"/>
              </a:buClr>
              <a:buSzPts val="1800"/>
              <a:buFont typeface="Georgia"/>
              <a:buChar char="○"/>
            </a:pPr>
            <a:r>
              <a:rPr lang="zh-TW" sz="1800">
                <a:solidFill>
                  <a:schemeClr val="dk1"/>
                </a:solidFill>
                <a:latin typeface="Georgia"/>
                <a:ea typeface="Georgia"/>
                <a:cs typeface="Georgia"/>
                <a:sym typeface="Georgia"/>
              </a:rPr>
              <a:t>Reasoning is affected</a:t>
            </a:r>
            <a:endParaRPr sz="1800"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sz="1800" dirty="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Appears on all MLLMs we benchmarked</a:t>
            </a:r>
            <a:endParaRPr sz="1800"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dirty="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2200" dirty="0"/>
              <a:t>VIEScore achieve higher correlation than Traditional metrics</a:t>
            </a:r>
            <a:endParaRPr sz="2200" dirty="0"/>
          </a:p>
        </p:txBody>
      </p:sp>
      <p:pic>
        <p:nvPicPr>
          <p:cNvPr id="147" name="Google Shape;147;p21"/>
          <p:cNvPicPr preferRelativeResize="0"/>
          <p:nvPr/>
        </p:nvPicPr>
        <p:blipFill>
          <a:blip r:embed="rId3">
            <a:alphaModFix/>
          </a:blip>
          <a:stretch>
            <a:fillRect/>
          </a:stretch>
        </p:blipFill>
        <p:spPr>
          <a:xfrm>
            <a:off x="832250" y="1098550"/>
            <a:ext cx="7028769" cy="346688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2167</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Georgia</vt:lpstr>
      <vt:lpstr>Simple Light</vt:lpstr>
      <vt:lpstr>VIEScore: Towards Explainable Metrics for Conditional Image Synthesis Evaluation</vt:lpstr>
      <vt:lpstr>Motivation</vt:lpstr>
      <vt:lpstr>Visual Instruction-guided Explainable Score (VIEScore)</vt:lpstr>
      <vt:lpstr>How VIEScore works?</vt:lpstr>
      <vt:lpstr>Experiment Setup</vt:lpstr>
      <vt:lpstr>Experiment Setup (Cont.)</vt:lpstr>
      <vt:lpstr>Main Result </vt:lpstr>
      <vt:lpstr>Why one-shot setting achieve worse performance?</vt:lpstr>
      <vt:lpstr>VIEScore achieve higher correlation than Traditional metrics</vt:lpstr>
      <vt:lpstr>There’s still obstacles toward explainable metrics</vt:lpstr>
      <vt:lpstr>Code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dc:creator>
  <cp:lastModifiedBy>Wing Fung Max KU</cp:lastModifiedBy>
  <cp:revision>8</cp:revision>
  <dcterms:modified xsi:type="dcterms:W3CDTF">2024-07-26T02:00:41Z</dcterms:modified>
</cp:coreProperties>
</file>