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9" r:id="rId2"/>
  </p:sldIdLst>
  <p:sldSz cx="43559413" cy="2466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7" userDrawn="1">
          <p15:clr>
            <a:srgbClr val="A4A3A4"/>
          </p15:clr>
        </p15:guide>
        <p15:guide id="2" pos="13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53A1"/>
    <a:srgbClr val="CEB4DC"/>
    <a:srgbClr val="D3C9E9"/>
    <a:srgbClr val="D6D7FF"/>
    <a:srgbClr val="C4B6DB"/>
    <a:srgbClr val="C4B6DA"/>
    <a:srgbClr val="60288A"/>
    <a:srgbClr val="001F60"/>
    <a:srgbClr val="00145B"/>
    <a:srgbClr val="00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/>
    <p:restoredTop sz="86391"/>
  </p:normalViewPr>
  <p:slideViewPr>
    <p:cSldViewPr snapToGrid="0" snapToObjects="1">
      <p:cViewPr varScale="1">
        <p:scale>
          <a:sx n="25" d="100"/>
          <a:sy n="25" d="100"/>
        </p:scale>
        <p:origin x="232" y="264"/>
      </p:cViewPr>
      <p:guideLst>
        <p:guide orient="horz" pos="7767"/>
        <p:guide pos="13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EB27-F57A-7A49-BC07-275C582AAC71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43000"/>
            <a:ext cx="545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230A-900D-D64C-A8E2-5D5EE116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230A-900D-D64C-A8E2-5D5EE1167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927" y="4035830"/>
            <a:ext cx="32669560" cy="8585412"/>
          </a:xfrm>
        </p:spPr>
        <p:txBody>
          <a:bodyPr anchor="b"/>
          <a:lstStyle>
            <a:lvl1pPr algn="ctr"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2952328"/>
            <a:ext cx="32669560" cy="5953844"/>
          </a:xfrm>
        </p:spPr>
        <p:txBody>
          <a:bodyPr/>
          <a:lstStyle>
            <a:lvl1pPr marL="0" indent="0" algn="ctr">
              <a:buNone/>
              <a:defRPr sz="8575"/>
            </a:lvl1pPr>
            <a:lvl2pPr marL="1633484" indent="0" algn="ctr">
              <a:buNone/>
              <a:defRPr sz="7146"/>
            </a:lvl2pPr>
            <a:lvl3pPr marL="3266968" indent="0" algn="ctr">
              <a:buNone/>
              <a:defRPr sz="6431"/>
            </a:lvl3pPr>
            <a:lvl4pPr marL="4900452" indent="0" algn="ctr">
              <a:buNone/>
              <a:defRPr sz="5716"/>
            </a:lvl4pPr>
            <a:lvl5pPr marL="6533937" indent="0" algn="ctr">
              <a:buNone/>
              <a:defRPr sz="5716"/>
            </a:lvl5pPr>
            <a:lvl6pPr marL="8167421" indent="0" algn="ctr">
              <a:buNone/>
              <a:defRPr sz="5716"/>
            </a:lvl6pPr>
            <a:lvl7pPr marL="9800905" indent="0" algn="ctr">
              <a:buNone/>
              <a:defRPr sz="5716"/>
            </a:lvl7pPr>
            <a:lvl8pPr marL="11434389" indent="0" algn="ctr">
              <a:buNone/>
              <a:defRPr sz="5716"/>
            </a:lvl8pPr>
            <a:lvl9pPr marL="13067873" indent="0" algn="ctr">
              <a:buNone/>
              <a:defRPr sz="57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8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5" y="1312929"/>
            <a:ext cx="9392498" cy="20898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09" y="1312929"/>
            <a:ext cx="27633003" cy="20898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2" y="6147935"/>
            <a:ext cx="37569994" cy="10257967"/>
          </a:xfrm>
        </p:spPr>
        <p:txBody>
          <a:bodyPr anchor="b"/>
          <a:lstStyle>
            <a:lvl1pPr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2" y="16502946"/>
            <a:ext cx="37569994" cy="5394422"/>
          </a:xfrm>
        </p:spPr>
        <p:txBody>
          <a:bodyPr/>
          <a:lstStyle>
            <a:lvl1pPr marL="0" indent="0">
              <a:buNone/>
              <a:defRPr sz="8575">
                <a:solidFill>
                  <a:schemeClr val="tx1">
                    <a:tint val="75000"/>
                  </a:schemeClr>
                </a:solidFill>
              </a:defRPr>
            </a:lvl1pPr>
            <a:lvl2pPr marL="1633484" indent="0">
              <a:buNone/>
              <a:defRPr sz="7146">
                <a:solidFill>
                  <a:schemeClr val="tx1">
                    <a:tint val="75000"/>
                  </a:schemeClr>
                </a:solidFill>
              </a:defRPr>
            </a:lvl2pPr>
            <a:lvl3pPr marL="3266968" indent="0">
              <a:buNone/>
              <a:defRPr sz="6431">
                <a:solidFill>
                  <a:schemeClr val="tx1">
                    <a:tint val="75000"/>
                  </a:schemeClr>
                </a:solidFill>
              </a:defRPr>
            </a:lvl3pPr>
            <a:lvl4pPr marL="4900452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4pPr>
            <a:lvl5pPr marL="6533937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5pPr>
            <a:lvl6pPr marL="8167421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6pPr>
            <a:lvl7pPr marL="9800905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7pPr>
            <a:lvl8pPr marL="11434389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8pPr>
            <a:lvl9pPr marL="13067873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312930"/>
            <a:ext cx="37569994" cy="4766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5" y="6045182"/>
            <a:ext cx="18427672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5" y="9007832"/>
            <a:ext cx="18427672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3" y="6045182"/>
            <a:ext cx="18518424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3" y="9007832"/>
            <a:ext cx="18518424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3550618"/>
            <a:ext cx="22051953" cy="17524743"/>
          </a:xfrm>
        </p:spPr>
        <p:txBody>
          <a:bodyPr/>
          <a:lstStyle>
            <a:lvl1pPr>
              <a:defRPr sz="11433"/>
            </a:lvl1pPr>
            <a:lvl2pPr>
              <a:defRPr sz="10004"/>
            </a:lvl2pPr>
            <a:lvl3pPr>
              <a:defRPr sz="8575"/>
            </a:lvl3pPr>
            <a:lvl4pPr>
              <a:defRPr sz="7146"/>
            </a:lvl4pPr>
            <a:lvl5pPr>
              <a:defRPr sz="7146"/>
            </a:lvl5pPr>
            <a:lvl6pPr>
              <a:defRPr sz="7146"/>
            </a:lvl6pPr>
            <a:lvl7pPr>
              <a:defRPr sz="7146"/>
            </a:lvl7pPr>
            <a:lvl8pPr>
              <a:defRPr sz="7146"/>
            </a:lvl8pPr>
            <a:lvl9pPr>
              <a:defRPr sz="71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3550618"/>
            <a:ext cx="22051953" cy="17524743"/>
          </a:xfrm>
        </p:spPr>
        <p:txBody>
          <a:bodyPr anchor="t"/>
          <a:lstStyle>
            <a:lvl1pPr marL="0" indent="0">
              <a:buNone/>
              <a:defRPr sz="11433"/>
            </a:lvl1pPr>
            <a:lvl2pPr marL="1633484" indent="0">
              <a:buNone/>
              <a:defRPr sz="10004"/>
            </a:lvl2pPr>
            <a:lvl3pPr marL="3266968" indent="0">
              <a:buNone/>
              <a:defRPr sz="8575"/>
            </a:lvl3pPr>
            <a:lvl4pPr marL="4900452" indent="0">
              <a:buNone/>
              <a:defRPr sz="7146"/>
            </a:lvl4pPr>
            <a:lvl5pPr marL="6533937" indent="0">
              <a:buNone/>
              <a:defRPr sz="7146"/>
            </a:lvl5pPr>
            <a:lvl6pPr marL="8167421" indent="0">
              <a:buNone/>
              <a:defRPr sz="7146"/>
            </a:lvl6pPr>
            <a:lvl7pPr marL="9800905" indent="0">
              <a:buNone/>
              <a:defRPr sz="7146"/>
            </a:lvl7pPr>
            <a:lvl8pPr marL="11434389" indent="0">
              <a:buNone/>
              <a:defRPr sz="7146"/>
            </a:lvl8pPr>
            <a:lvl9pPr marL="13067873" indent="0">
              <a:buNone/>
              <a:defRPr sz="71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312930"/>
            <a:ext cx="37569994" cy="476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6564643"/>
            <a:ext cx="37569994" cy="1564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DA42-A5B6-D649-9CE4-FA8CAC0D0DF3}" type="datetimeFigureOut">
              <a:rPr lang="en-US" smtClean="0"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2856377"/>
            <a:ext cx="14701302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66968" rtl="0" eaLnBrk="1" latinLnBrk="0" hangingPunct="1">
        <a:lnSpc>
          <a:spcPct val="90000"/>
        </a:lnSpc>
        <a:spcBef>
          <a:spcPct val="0"/>
        </a:spcBef>
        <a:buNone/>
        <a:defRPr sz="1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742" indent="-816742" algn="l" defTabSz="3266968" rtl="0" eaLnBrk="1" latinLnBrk="0" hangingPunct="1">
        <a:lnSpc>
          <a:spcPct val="90000"/>
        </a:lnSpc>
        <a:spcBef>
          <a:spcPts val="3573"/>
        </a:spcBef>
        <a:buFont typeface="Arial" panose="020B0604020202020204" pitchFamily="34" charset="0"/>
        <a:buChar char="•"/>
        <a:defRPr sz="10004" kern="1200">
          <a:solidFill>
            <a:schemeClr val="tx1"/>
          </a:solidFill>
          <a:latin typeface="+mn-lt"/>
          <a:ea typeface="+mn-ea"/>
          <a:cs typeface="+mn-cs"/>
        </a:defRPr>
      </a:lvl1pPr>
      <a:lvl2pPr marL="2450226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8575" kern="1200">
          <a:solidFill>
            <a:schemeClr val="tx1"/>
          </a:solidFill>
          <a:latin typeface="+mn-lt"/>
          <a:ea typeface="+mn-ea"/>
          <a:cs typeface="+mn-cs"/>
        </a:defRPr>
      </a:lvl2pPr>
      <a:lvl3pPr marL="4083710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7146" kern="1200">
          <a:solidFill>
            <a:schemeClr val="tx1"/>
          </a:solidFill>
          <a:latin typeface="+mn-lt"/>
          <a:ea typeface="+mn-ea"/>
          <a:cs typeface="+mn-cs"/>
        </a:defRPr>
      </a:lvl3pPr>
      <a:lvl4pPr marL="571719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7350679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984163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10617647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2251131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88461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1pPr>
      <a:lvl2pPr marL="1633484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2pPr>
      <a:lvl3pPr marL="3266968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3pPr>
      <a:lvl4pPr marL="4900452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6533937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1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9800905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1434389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067873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B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E3D7CDB-8B31-0313-964A-E468C36A49EA}"/>
              </a:ext>
            </a:extLst>
          </p:cNvPr>
          <p:cNvSpPr/>
          <p:nvPr/>
        </p:nvSpPr>
        <p:spPr>
          <a:xfrm>
            <a:off x="570191" y="214331"/>
            <a:ext cx="42386873" cy="40217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FE205-DCC5-D44A-BF6B-BB15A9CE421F}"/>
              </a:ext>
            </a:extLst>
          </p:cNvPr>
          <p:cNvSpPr txBox="1"/>
          <p:nvPr/>
        </p:nvSpPr>
        <p:spPr>
          <a:xfrm>
            <a:off x="3371859" y="327002"/>
            <a:ext cx="3806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Autism Spectrum Disorder Symptom Severity on Brain Microstructural NODDI Indices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B944-07A7-C44D-93BB-5AEE8F2957F8}"/>
              </a:ext>
            </a:extLst>
          </p:cNvPr>
          <p:cNvSpPr txBox="1"/>
          <p:nvPr/>
        </p:nvSpPr>
        <p:spPr>
          <a:xfrm>
            <a:off x="5768057" y="1267232"/>
            <a:ext cx="34513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F. OGUNSANYA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 E.W. Dickie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 C. Schifani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 M Joseph, J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 Wong. A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Voineskos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B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 Goldstein, D.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Felsky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G.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Foussias,.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,H Hamilton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J.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Henderson, J.D.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Haltigan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K.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Cleverley, L.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Quilty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N.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Kozloff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S.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Hill,  S.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Kidd, W.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42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Tempelaar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W.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Wang, W 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and Y. Nikolova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r>
              <a:rPr lang="en-CA" sz="4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 S. Ameis</a:t>
            </a:r>
            <a:r>
              <a:rPr lang="en-CA" sz="4200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1,2</a:t>
            </a:r>
            <a:endParaRPr lang="en-US" sz="8000" u="sng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92B97-774D-9E4D-8FA7-819E3C5A41C0}"/>
              </a:ext>
            </a:extLst>
          </p:cNvPr>
          <p:cNvSpPr/>
          <p:nvPr/>
        </p:nvSpPr>
        <p:spPr>
          <a:xfrm>
            <a:off x="736639" y="4433569"/>
            <a:ext cx="13767215" cy="843899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between neurite density index in WM and communication scores of ASD participants. 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188FB-5BAE-9348-A40A-A3E2B4D69DC6}"/>
              </a:ext>
            </a:extLst>
          </p:cNvPr>
          <p:cNvSpPr/>
          <p:nvPr/>
        </p:nvSpPr>
        <p:spPr>
          <a:xfrm>
            <a:off x="696418" y="17034461"/>
            <a:ext cx="13847656" cy="73529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D5D4DEC-18B3-035E-E5AF-81B5B836217D}"/>
              </a:ext>
            </a:extLst>
          </p:cNvPr>
          <p:cNvSpPr/>
          <p:nvPr/>
        </p:nvSpPr>
        <p:spPr>
          <a:xfrm>
            <a:off x="1174750" y="4639511"/>
            <a:ext cx="12890992" cy="68736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A115C-92BD-284E-8FDA-ED898828A266}"/>
              </a:ext>
            </a:extLst>
          </p:cNvPr>
          <p:cNvSpPr txBox="1"/>
          <p:nvPr/>
        </p:nvSpPr>
        <p:spPr>
          <a:xfrm>
            <a:off x="5782274" y="4532502"/>
            <a:ext cx="3675944" cy="85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E517-091D-FE4F-A70C-386FF40804FF}"/>
              </a:ext>
            </a:extLst>
          </p:cNvPr>
          <p:cNvSpPr/>
          <p:nvPr/>
        </p:nvSpPr>
        <p:spPr>
          <a:xfrm>
            <a:off x="735979" y="13103124"/>
            <a:ext cx="13767215" cy="366871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92D53-B2DE-AECA-C51E-14DDFE259312}"/>
              </a:ext>
            </a:extLst>
          </p:cNvPr>
          <p:cNvSpPr txBox="1"/>
          <p:nvPr/>
        </p:nvSpPr>
        <p:spPr>
          <a:xfrm>
            <a:off x="908177" y="5409057"/>
            <a:ext cx="137672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(ASD) is a neurodevelopmental disorder characterised by deficits in social cognition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Neurite orientation dispersion and density imaging(NODDI) is a biophysical model in </a:t>
            </a:r>
            <a:r>
              <a:rPr lang="en-C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estimates microstructural complexity with specificity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Intracellular volume fraction(ICVF), orientation dispersion(OD) and isotropic volume fraction(ISOVF) can quantify microstructure in grey and white matter (GM &amp; WM)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study of NODDI in ASD showed negative association between ICVF in WM and communication scores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CAMH TAY cohort study is a longitudinal study recruiting youth accessing mental health services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A0F00-C31E-4911-D548-2B17D25D8FA8}"/>
              </a:ext>
            </a:extLst>
          </p:cNvPr>
          <p:cNvSpPr txBox="1"/>
          <p:nvPr/>
        </p:nvSpPr>
        <p:spPr>
          <a:xfrm>
            <a:off x="926295" y="13970478"/>
            <a:ext cx="13386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correlation between ASD symptoms and NODDI indices in general youth population and how associations are altered in individuals diagnosed with autism</a:t>
            </a:r>
          </a:p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age and sex effects on NODDI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51EE9-8E78-F916-EBE3-C7F6D7089FF1}"/>
              </a:ext>
            </a:extLst>
          </p:cNvPr>
          <p:cNvSpPr txBox="1"/>
          <p:nvPr/>
        </p:nvSpPr>
        <p:spPr>
          <a:xfrm rot="10800000" flipH="1" flipV="1">
            <a:off x="913094" y="17968035"/>
            <a:ext cx="1339978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subjects analyzed, with various mental health diagnoses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were preprocessed, fit to NODDI model &amp; had indices extracted (Figures 1,2)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was created with age and assigned sex at birth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models created with social responsiveness scale (SRS) as 3rd variable,  separating self-reports and caregiver-reports </a:t>
            </a:r>
          </a:p>
          <a:p>
            <a:pPr marL="1028700" lvl="1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analysis re-done for autism diagnosis group</a:t>
            </a:r>
          </a:p>
          <a:p>
            <a:pPr marL="571500" indent="-571500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MRI fractional displacement (Mean FD) added as variable  in models with significant 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AD144-A2E7-DF89-D325-4D7D2C514F68}"/>
              </a:ext>
            </a:extLst>
          </p:cNvPr>
          <p:cNvSpPr txBox="1"/>
          <p:nvPr/>
        </p:nvSpPr>
        <p:spPr>
          <a:xfrm>
            <a:off x="15844627" y="15785176"/>
            <a:ext cx="15114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Top (left to right): WM-ICVF, WM-ISOVF, WM-OD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(left to right): GM-ICVF, GM-ISOVF, GM-OD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A6335-EBD9-3459-D169-AF3A0CA55E21}"/>
              </a:ext>
            </a:extLst>
          </p:cNvPr>
          <p:cNvSpPr txBox="1"/>
          <p:nvPr/>
        </p:nvSpPr>
        <p:spPr>
          <a:xfrm>
            <a:off x="28264935" y="20224387"/>
            <a:ext cx="1566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Correlation between SRS-CG score and WM-ICVF(n =  77)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4C0BF-54DA-A8C6-8A92-C36785C46BBB}"/>
              </a:ext>
            </a:extLst>
          </p:cNvPr>
          <p:cNvSpPr txBox="1"/>
          <p:nvPr/>
        </p:nvSpPr>
        <p:spPr>
          <a:xfrm>
            <a:off x="29593309" y="-24855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C2C7DD-E9E7-359C-A9FF-BC6C6716335E}"/>
              </a:ext>
            </a:extLst>
          </p:cNvPr>
          <p:cNvSpPr/>
          <p:nvPr/>
        </p:nvSpPr>
        <p:spPr>
          <a:xfrm>
            <a:off x="1174090" y="13345386"/>
            <a:ext cx="12890992" cy="62509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21CF2FB-3C2F-5C71-7302-D030EC84F29F}"/>
              </a:ext>
            </a:extLst>
          </p:cNvPr>
          <p:cNvSpPr/>
          <p:nvPr/>
        </p:nvSpPr>
        <p:spPr>
          <a:xfrm>
            <a:off x="1185793" y="17266048"/>
            <a:ext cx="12868906" cy="70198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E8D21-3891-EB45-86C2-D79D605B0664}"/>
              </a:ext>
            </a:extLst>
          </p:cNvPr>
          <p:cNvSpPr txBox="1"/>
          <p:nvPr/>
        </p:nvSpPr>
        <p:spPr>
          <a:xfrm>
            <a:off x="6436410" y="13197272"/>
            <a:ext cx="23663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</a:rPr>
              <a:t>Purpose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610C9-A627-F34B-A464-6B311521187B}"/>
              </a:ext>
            </a:extLst>
          </p:cNvPr>
          <p:cNvSpPr txBox="1"/>
          <p:nvPr/>
        </p:nvSpPr>
        <p:spPr>
          <a:xfrm>
            <a:off x="6334056" y="17174602"/>
            <a:ext cx="2572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</a:rPr>
              <a:t>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97A47-5555-4C56-72DF-8723C5BD4678}"/>
              </a:ext>
            </a:extLst>
          </p:cNvPr>
          <p:cNvSpPr/>
          <p:nvPr/>
        </p:nvSpPr>
        <p:spPr>
          <a:xfrm>
            <a:off x="29212264" y="4389546"/>
            <a:ext cx="13767215" cy="972018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2C912D-2F92-0264-97BF-3A0267124351}"/>
              </a:ext>
            </a:extLst>
          </p:cNvPr>
          <p:cNvSpPr txBox="1"/>
          <p:nvPr/>
        </p:nvSpPr>
        <p:spPr>
          <a:xfrm>
            <a:off x="29310221" y="5316747"/>
            <a:ext cx="1357129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accent4">
                  <a:lumMod val="75000"/>
                </a:schemeClr>
              </a:buClr>
            </a:pPr>
            <a:r>
              <a:rPr lang="en-CA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model Results</a:t>
            </a:r>
          </a:p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a significant variable in the caregiver group, not the self-reporters</a:t>
            </a:r>
          </a:p>
          <a:p>
            <a:pPr marL="1028700" lvl="1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was pos. assoc. with GM-ISOVF(</a:t>
            </a:r>
            <a:r>
              <a:rPr lang="el-GR" sz="4000" dirty="0">
                <a:solidFill>
                  <a:srgbClr val="000000"/>
                </a:solidFill>
                <a:latin typeface="Helvetica" pitchFamily="2" charset="0"/>
              </a:rPr>
              <a:t>β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3.92 x 10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 = 4.93 x 10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neg. assoc. with WM-ICVF(</a:t>
            </a:r>
            <a:r>
              <a:rPr lang="el-GR" sz="4000" dirty="0">
                <a:solidFill>
                  <a:srgbClr val="000000"/>
                </a:solidFill>
                <a:latin typeface="Helvetica" pitchFamily="2" charset="0"/>
              </a:rPr>
              <a:t>β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4000" dirty="0"/>
              <a:t>-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2.95 x 10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 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 = </a:t>
            </a:r>
            <a:r>
              <a:rPr lang="en-CA" sz="4000" dirty="0"/>
              <a:t>0.024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(Figure 3.)</a:t>
            </a:r>
          </a:p>
          <a:p>
            <a:pPr fontAlgn="base">
              <a:buClr>
                <a:schemeClr val="accent4">
                  <a:lumMod val="75000"/>
                </a:schemeClr>
              </a:buClr>
            </a:pPr>
            <a:r>
              <a:rPr lang="en-CA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ASD subgroup</a:t>
            </a:r>
          </a:p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Caregiver SRS now pos. assoc. with WM-ICVF(</a:t>
            </a:r>
            <a:r>
              <a:rPr lang="el-GR" sz="4000" dirty="0">
                <a:solidFill>
                  <a:srgbClr val="000000"/>
                </a:solidFill>
                <a:latin typeface="Helvetica" pitchFamily="2" charset="0"/>
              </a:rPr>
              <a:t>β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6.19 x 10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 = </a:t>
            </a:r>
            <a:r>
              <a:rPr lang="en-CA" sz="4000" dirty="0"/>
              <a:t>0.045</a:t>
            </a: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deviating from previous finding</a:t>
            </a:r>
            <a:r>
              <a:rPr lang="en-CA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028700" lvl="1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global measure and sample size</a:t>
            </a:r>
          </a:p>
          <a:p>
            <a:pPr marL="1028700" lvl="1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WM and GM regional analysis</a:t>
            </a:r>
          </a:p>
          <a:p>
            <a:pPr fontAlgn="base">
              <a:buClr>
                <a:schemeClr val="accent4">
                  <a:lumMod val="75000"/>
                </a:schemeClr>
              </a:buClr>
            </a:pPr>
            <a:r>
              <a:rPr lang="en-CA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FD</a:t>
            </a:r>
          </a:p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relationship with WM-ICVF &amp; GM-OD in entire sample and in caregiver SRS group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FF609-277F-66BD-01B0-2F55A88826C7}"/>
              </a:ext>
            </a:extLst>
          </p:cNvPr>
          <p:cNvSpPr/>
          <p:nvPr/>
        </p:nvSpPr>
        <p:spPr>
          <a:xfrm>
            <a:off x="29602976" y="4653722"/>
            <a:ext cx="12985789" cy="62509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FAE81-504D-5A4B-B877-F71422931F18}"/>
              </a:ext>
            </a:extLst>
          </p:cNvPr>
          <p:cNvSpPr txBox="1"/>
          <p:nvPr/>
        </p:nvSpPr>
        <p:spPr>
          <a:xfrm>
            <a:off x="33496573" y="4535381"/>
            <a:ext cx="5198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</a:rPr>
              <a:t>Results/Discussion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FE405-E7F8-2026-7B38-0DF91E29EF79}"/>
              </a:ext>
            </a:extLst>
          </p:cNvPr>
          <p:cNvSpPr/>
          <p:nvPr/>
        </p:nvSpPr>
        <p:spPr>
          <a:xfrm>
            <a:off x="29349215" y="20933618"/>
            <a:ext cx="13767215" cy="347712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E8EB2-A5DD-0CCA-1471-5145E7A41BD2}"/>
              </a:ext>
            </a:extLst>
          </p:cNvPr>
          <p:cNvSpPr txBox="1"/>
          <p:nvPr/>
        </p:nvSpPr>
        <p:spPr>
          <a:xfrm>
            <a:off x="29555422" y="21950637"/>
            <a:ext cx="13767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WM/GM NODDI microstructure analysis was a first step in uncovering microstructural trends associated with ASD</a:t>
            </a:r>
          </a:p>
          <a:p>
            <a:pPr marL="571500" indent="-571500" fontAlgn="base">
              <a:buClr>
                <a:schemeClr val="accent4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studies should implement regional analysis for further validation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1033FA-C211-330C-2AB7-C94550E25E14}"/>
              </a:ext>
            </a:extLst>
          </p:cNvPr>
          <p:cNvSpPr/>
          <p:nvPr/>
        </p:nvSpPr>
        <p:spPr>
          <a:xfrm>
            <a:off x="29650374" y="21257933"/>
            <a:ext cx="12890992" cy="62509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C0AB7D-1677-DD4B-3578-4357A6F527DA}"/>
              </a:ext>
            </a:extLst>
          </p:cNvPr>
          <p:cNvSpPr txBox="1"/>
          <p:nvPr/>
        </p:nvSpPr>
        <p:spPr>
          <a:xfrm>
            <a:off x="34552820" y="21119354"/>
            <a:ext cx="3086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9A4D13C2-6305-09B1-714C-01DEE1019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8" b="12488"/>
          <a:stretch/>
        </p:blipFill>
        <p:spPr>
          <a:xfrm>
            <a:off x="15273233" y="4366367"/>
            <a:ext cx="13074240" cy="4852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FC4609-2891-423B-6683-2041893C773E}"/>
              </a:ext>
            </a:extLst>
          </p:cNvPr>
          <p:cNvSpPr txBox="1"/>
          <p:nvPr/>
        </p:nvSpPr>
        <p:spPr>
          <a:xfrm>
            <a:off x="16523030" y="8876241"/>
            <a:ext cx="1423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Preprocessing and Data extraction process</a:t>
            </a:r>
          </a:p>
        </p:txBody>
      </p:sp>
      <p:pic>
        <p:nvPicPr>
          <p:cNvPr id="1042" name="Picture 1041" descr="Chart, scatter chart&#10;&#10;Description automatically generated">
            <a:extLst>
              <a:ext uri="{FF2B5EF4-FFF2-40B4-BE49-F238E27FC236}">
                <a16:creationId xmlns:a16="http://schemas.microsoft.com/office/drawing/2014/main" id="{B4443B75-AA61-CC1D-00EE-3D70A18B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3638" y="14361937"/>
            <a:ext cx="12144464" cy="5808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8D9642D-2459-D9E2-6F03-83C3B78D2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5141" y="9779371"/>
            <a:ext cx="2478415" cy="298799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DB90F3-F3EC-72AC-7ECD-B16A0DF56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1941" y="9771619"/>
            <a:ext cx="2476800" cy="299574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5" name="Picture 44" descr="A picture containing citrus&#10;&#10;Description automatically generated">
            <a:extLst>
              <a:ext uri="{FF2B5EF4-FFF2-40B4-BE49-F238E27FC236}">
                <a16:creationId xmlns:a16="http://schemas.microsoft.com/office/drawing/2014/main" id="{8725ABCB-2539-0CBB-ED16-41057F7D6CE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7845141" y="12724387"/>
            <a:ext cx="2476800" cy="295681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4F75327-E7D1-D6E6-60B7-0E03B8608AC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2601611" y="9775493"/>
            <a:ext cx="2476800" cy="298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7" name="Picture 46" descr="A picture containing cup, food&#10;&#10;Description automatically generated">
            <a:extLst>
              <a:ext uri="{FF2B5EF4-FFF2-40B4-BE49-F238E27FC236}">
                <a16:creationId xmlns:a16="http://schemas.microsoft.com/office/drawing/2014/main" id="{482010C8-FDE5-5436-8819-BBD0928A9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9372" y="12713004"/>
            <a:ext cx="2476800" cy="29453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99AA2E5-ECC3-2859-F9F7-9647747D3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00453" y="12724387"/>
            <a:ext cx="2479116" cy="2934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7A19001-EA09-BBCD-1F69-B2E035EE628D}"/>
              </a:ext>
            </a:extLst>
          </p:cNvPr>
          <p:cNvSpPr txBox="1"/>
          <p:nvPr/>
        </p:nvSpPr>
        <p:spPr>
          <a:xfrm>
            <a:off x="25643779" y="10072951"/>
            <a:ext cx="12718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dirty="0">
                <a:latin typeface="+mj-lt"/>
                <a:cs typeface="Times New Roman" panose="02020603050405020304" pitchFamily="18" charset="0"/>
              </a:rPr>
              <a:t>1.0</a:t>
            </a: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600" b="1" dirty="0">
                <a:latin typeface="+mj-lt"/>
                <a:cs typeface="Times New Roman" panose="02020603050405020304" pitchFamily="18" charset="0"/>
              </a:rPr>
              <a:t>0.75</a:t>
            </a: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600" b="1" dirty="0">
                <a:latin typeface="+mj-lt"/>
                <a:cs typeface="Times New Roman" panose="02020603050405020304" pitchFamily="18" charset="0"/>
              </a:rPr>
              <a:t>0.5</a:t>
            </a: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600" b="1" dirty="0">
                <a:latin typeface="+mj-lt"/>
                <a:cs typeface="Times New Roman" panose="02020603050405020304" pitchFamily="18" charset="0"/>
              </a:rPr>
              <a:t>0.25</a:t>
            </a: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600" b="1" dirty="0">
                <a:latin typeface="+mj-lt"/>
                <a:cs typeface="Times New Roman" panose="02020603050405020304" pitchFamily="18" charset="0"/>
              </a:rPr>
              <a:t>0.0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6291A65-8EAE-97E3-03BA-7A5DC17EEAA7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7191357" y="10264284"/>
            <a:ext cx="675429" cy="4893647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83BCCE0D-9497-C18B-9929-EFD4B9650173}"/>
              </a:ext>
            </a:extLst>
          </p:cNvPr>
          <p:cNvSpPr txBox="1"/>
          <p:nvPr/>
        </p:nvSpPr>
        <p:spPr>
          <a:xfrm>
            <a:off x="15518026" y="23549489"/>
            <a:ext cx="1388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Results of Age and Sex Multivariate Regression models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6177DB-1F21-B693-F18C-3ADFDAEB61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309"/>
          <a:stretch/>
        </p:blipFill>
        <p:spPr>
          <a:xfrm>
            <a:off x="15878714" y="17213528"/>
            <a:ext cx="11356548" cy="315849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1D0BB78-B85B-386B-21AA-C59A81CBE8A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126" t="1119"/>
          <a:stretch/>
        </p:blipFill>
        <p:spPr>
          <a:xfrm>
            <a:off x="17856924" y="20325381"/>
            <a:ext cx="10518339" cy="31231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8BA180-0DA0-88A2-F902-58A39A89918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0966"/>
          <a:stretch/>
        </p:blipFill>
        <p:spPr>
          <a:xfrm>
            <a:off x="15872068" y="20290003"/>
            <a:ext cx="1984856" cy="31584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EBF6673-62DF-B30C-65A7-51F332294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757" r="90087"/>
          <a:stretch/>
        </p:blipFill>
        <p:spPr>
          <a:xfrm>
            <a:off x="27185905" y="17213528"/>
            <a:ext cx="1189358" cy="315849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6CB3A22-BA55-2B07-D3E8-6B3AAA7C40A5}"/>
              </a:ext>
            </a:extLst>
          </p:cNvPr>
          <p:cNvSpPr/>
          <p:nvPr/>
        </p:nvSpPr>
        <p:spPr>
          <a:xfrm>
            <a:off x="15872068" y="17213528"/>
            <a:ext cx="12503195" cy="62349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21540-9E59-684B-76F7-A908F4A34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44" y="927607"/>
            <a:ext cx="3195879" cy="16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33FB45-BDB2-B82C-D44C-A2E0F138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3" y="2861408"/>
            <a:ext cx="3925766" cy="8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BF90387-4DF3-D7DD-B058-A64A1F31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989" y="1125710"/>
            <a:ext cx="2323633" cy="23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D40073B-1D36-4E71-1951-810BE14BB332}"/>
              </a:ext>
            </a:extLst>
          </p:cNvPr>
          <p:cNvSpPr txBox="1"/>
          <p:nvPr/>
        </p:nvSpPr>
        <p:spPr>
          <a:xfrm>
            <a:off x="5220880" y="2700239"/>
            <a:ext cx="3451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200" b="1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1. </a:t>
            </a:r>
            <a:r>
              <a:rPr lang="en-CA" sz="42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Campbell Family Mental Health Research Institute, Centre for Addiction and Mental Health, Toronto, Canada, </a:t>
            </a:r>
            <a:r>
              <a:rPr lang="en-CA" sz="4200" b="1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2. </a:t>
            </a:r>
            <a:r>
              <a:rPr lang="en-CA" sz="42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Department of Psychiatry, University of Toronto, </a:t>
            </a:r>
            <a:r>
              <a:rPr lang="en-CA" sz="4200" b="1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3. </a:t>
            </a:r>
            <a:r>
              <a:rPr lang="en-CA" sz="4200" dirty="0" err="1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Hurvitz</a:t>
            </a:r>
            <a:r>
              <a:rPr lang="en-CA" sz="42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 Brain Sciences Research Program, Sunnybrook Research Institute, University of Toronto, Toronto, ON,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7922</TotalTime>
  <Words>604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Helvetica</vt:lpstr>
      <vt:lpstr>Times New Roman</vt:lpstr>
      <vt:lpstr>Wingdings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Ergi Duli</dc:creator>
  <cp:keywords/>
  <dc:description/>
  <cp:lastModifiedBy>Feyi Ogunsanya</cp:lastModifiedBy>
  <cp:revision>131</cp:revision>
  <dcterms:created xsi:type="dcterms:W3CDTF">2021-02-15T00:02:03Z</dcterms:created>
  <dcterms:modified xsi:type="dcterms:W3CDTF">2022-08-23T19:30:57Z</dcterms:modified>
  <cp:category/>
</cp:coreProperties>
</file>