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3"/>
  </p:handoutMasterIdLst>
  <p:sldIdLst>
    <p:sldId id="269" r:id="rId2"/>
    <p:sldId id="256" r:id="rId3"/>
    <p:sldId id="271" r:id="rId4"/>
    <p:sldId id="257" r:id="rId5"/>
    <p:sldId id="278" r:id="rId6"/>
    <p:sldId id="270" r:id="rId7"/>
    <p:sldId id="274" r:id="rId8"/>
    <p:sldId id="272" r:id="rId9"/>
    <p:sldId id="273" r:id="rId10"/>
    <p:sldId id="275" r:id="rId11"/>
    <p:sldId id="276" r:id="rId12"/>
    <p:sldId id="277" r:id="rId13"/>
    <p:sldId id="282" r:id="rId14"/>
    <p:sldId id="258" r:id="rId15"/>
    <p:sldId id="259" r:id="rId16"/>
    <p:sldId id="279" r:id="rId17"/>
    <p:sldId id="281" r:id="rId18"/>
    <p:sldId id="280" r:id="rId19"/>
    <p:sldId id="283" r:id="rId20"/>
    <p:sldId id="284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3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5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17:14:35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412 251 24575,'-30'-1'0,"19"0"0,-1 1 0,1 0 0,-1 0 0,1 1 0,-1 1 0,1 0 0,0 0 0,-12 5 0,21-6 0,0 0 0,0 0 0,1 0 0,-1 0 0,1 0 0,-1 1 0,1-1 0,-1 1 0,1-1 0,0 1 0,0-1 0,0 1 0,0 0 0,0 0 0,0 0 0,0-1 0,0 1 0,0 4 0,-1 3 0,1-1 0,0 1 0,0 11 0,-1 6 0,-5 10 0,-2 0 0,-1 0 0,-23 51 0,1-2 0,5-6 0,-60 206 0,86-279 0,-26 150 0,25-137 0,2 0 0,0-1 0,0 1 0,2-1 0,0 1 0,8 26 0,3 17 0,-10-43 0,1-1 0,0-1 0,11 28 0,152 360 0,-163-392 0,1 0 0,0 0 0,1-1 0,1 0 0,0 0 0,0 0 0,1-1 0,0 0 0,13 12 0,-18-21 0,0 0 0,0 0 0,0 0 0,0-1 0,0 1 0,1-1 0,-1 0 0,0 0 0,1 0 0,-1 0 0,1-1 0,-1 0 0,1 1 0,-1-1 0,1 0 0,5-1 0,-4 0 0,0 0 0,-1 0 0,1 0 0,0-1 0,0 1 0,-1-1 0,1 0 0,-1-1 0,1 1 0,7-7 0,4-6 0,0 0 0,-1-1 0,21-30 0,34-62 0,-24 35 0,21-28 0,-4-3 0,70-156 0,-129 249 0,-1 1 0,0-2 0,0 1 0,-1 0 0,1-21 0,-5-59 0,1 38 0,-1-16 0,-3-1 0,-22-112 0,13 110 0,-26-105 0,32 151 0,-1 1 0,-1 0 0,-1 0 0,-22-37 0,22 45 0,-1 1 0,0 1 0,-1 0 0,-1 0 0,-1 1 0,-27-20 0,-132-87 0,71 55-1365,96 62-5461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7179"/>
            <a:ext cx="4629150" cy="4008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B30872-3172-7F47-9CA2-4EEA37BB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pic>
        <p:nvPicPr>
          <p:cNvPr id="11" name="Picture 10" descr="University of Pittsburgh logo">
            <a:extLst>
              <a:ext uri="{FF2B5EF4-FFF2-40B4-BE49-F238E27FC236}">
                <a16:creationId xmlns:a16="http://schemas.microsoft.com/office/drawing/2014/main" id="{1B26784D-45E3-B64D-B092-32BDD63D5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7179"/>
            <a:ext cx="4629150" cy="4008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80087"/>
            <a:ext cx="4629150" cy="411570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605" y="1543050"/>
            <a:ext cx="314241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pic>
        <p:nvPicPr>
          <p:cNvPr id="9" name="Picture 8" descr="University of Pittsburgh logo">
            <a:extLst>
              <a:ext uri="{FF2B5EF4-FFF2-40B4-BE49-F238E27FC236}">
                <a16:creationId xmlns:a16="http://schemas.microsoft.com/office/drawing/2014/main" id="{8B013691-8D26-4542-AFA1-4EDE6C821E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7D06B4-5506-174C-9A07-A878C0E93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pic>
        <p:nvPicPr>
          <p:cNvPr id="10" name="Picture 9" descr="University of Pittsburgh logo">
            <a:extLst>
              <a:ext uri="{FF2B5EF4-FFF2-40B4-BE49-F238E27FC236}">
                <a16:creationId xmlns:a16="http://schemas.microsoft.com/office/drawing/2014/main" id="{524D8868-6F87-7F4A-A18A-D1521129F4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AD34BD-12C4-5F44-8339-E46CD182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pic>
        <p:nvPicPr>
          <p:cNvPr id="9" name="Picture 8" descr="University of Pittsburgh logo">
            <a:extLst>
              <a:ext uri="{FF2B5EF4-FFF2-40B4-BE49-F238E27FC236}">
                <a16:creationId xmlns:a16="http://schemas.microsoft.com/office/drawing/2014/main" id="{8FB54C92-F728-7C4D-86D1-CB3CA927AF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7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versity of Pittsburgh logo">
            <a:extLst>
              <a:ext uri="{FF2B5EF4-FFF2-40B4-BE49-F238E27FC236}">
                <a16:creationId xmlns:a16="http://schemas.microsoft.com/office/drawing/2014/main" id="{2BC37A7C-69F5-DE4D-A4B3-61C8019C4F9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76" r:id="rId8"/>
    <p:sldLayoutId id="2147483666" r:id="rId9"/>
    <p:sldLayoutId id="2147483667" r:id="rId10"/>
    <p:sldLayoutId id="2147483675" r:id="rId11"/>
    <p:sldLayoutId id="2147483668" r:id="rId12"/>
    <p:sldLayoutId id="214748366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ndersc0re/flight-delay-and-cau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32357040-22CA-66E2-68F0-86F7B36C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3610"/>
            <a:ext cx="9144000" cy="5139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3A3AA9-5A7D-B64E-B760-985D731B2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5969" y="4136820"/>
            <a:ext cx="1702941" cy="809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D1829-AE04-6941-A112-5295CD31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6868" y="3927422"/>
            <a:ext cx="2357468" cy="374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B220E-45B4-AB41-BBC5-70E29FE8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02" y="1237931"/>
            <a:ext cx="1589302" cy="16511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7B639B-A42C-E44C-8059-809576EF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39" y="2247910"/>
            <a:ext cx="7469777" cy="647679"/>
          </a:xfrm>
        </p:spPr>
        <p:txBody>
          <a:bodyPr/>
          <a:lstStyle/>
          <a:p>
            <a:r>
              <a:rPr lang="en-US" sz="4000" dirty="0"/>
              <a:t>F</a:t>
            </a:r>
            <a:r>
              <a:rPr lang="en-US" altLang="zh-CN" sz="4000" dirty="0"/>
              <a:t>light Delay Prediction</a:t>
            </a:r>
            <a:br>
              <a:rPr lang="en-US" altLang="zh-CN" sz="4000" dirty="0"/>
            </a:br>
            <a:r>
              <a:rPr lang="en-US" altLang="zh-CN" sz="4000" dirty="0"/>
              <a:t>Based on GP Algorithms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204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3214" y="1359200"/>
            <a:ext cx="4237465" cy="313483"/>
          </a:xfrm>
        </p:spPr>
        <p:txBody>
          <a:bodyPr/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explore the relationship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for correlation matrix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highly correlated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dep_delay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consider </a:t>
            </a:r>
          </a:p>
          <a:p>
            <a:pPr algn="l"/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one in feature selection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98" y="553099"/>
            <a:ext cx="7770169" cy="718923"/>
          </a:xfrm>
        </p:spPr>
        <p:txBody>
          <a:bodyPr/>
          <a:lstStyle/>
          <a:p>
            <a:r>
              <a:rPr lang="en-US" sz="3600" i="1" dirty="0"/>
              <a:t>Exploratory Data Analysis</a:t>
            </a:r>
            <a:br>
              <a:rPr lang="en-US" sz="3600" i="1" dirty="0"/>
            </a:br>
            <a:r>
              <a:rPr lang="en-US" sz="3600" i="1" dirty="0"/>
              <a:t>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BAD90-23FF-5268-BB13-7F30BDAF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1" y="1384362"/>
            <a:ext cx="3575232" cy="25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574" y="1425405"/>
            <a:ext cx="3745695" cy="1241822"/>
          </a:xfrm>
        </p:spPr>
        <p:txBody>
          <a:bodyPr/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 data distribution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by Z-score plot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Less mathematically stable (outliers)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Normalization/ Categorization required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55" y="414824"/>
            <a:ext cx="8033338" cy="718923"/>
          </a:xfrm>
        </p:spPr>
        <p:txBody>
          <a:bodyPr/>
          <a:lstStyle/>
          <a:p>
            <a:r>
              <a:rPr lang="en-US" sz="3600" i="1" dirty="0"/>
              <a:t>Exploratory Data Analysis</a:t>
            </a:r>
            <a:br>
              <a:rPr lang="en-US" sz="3600" i="1" dirty="0"/>
            </a:br>
            <a:r>
              <a:rPr lang="en-US" sz="3600" i="1" dirty="0"/>
              <a:t>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FD57C-C540-2A5F-784D-27BCFDD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2" y="1329226"/>
            <a:ext cx="4109039" cy="2895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46D7C-670D-A005-416D-9F45B4735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574" y="2725213"/>
            <a:ext cx="3290688" cy="22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7" y="441728"/>
            <a:ext cx="4482792" cy="12418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Airlines has relationship with delay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738" y="548183"/>
            <a:ext cx="3669866" cy="718923"/>
          </a:xfrm>
        </p:spPr>
        <p:txBody>
          <a:bodyPr/>
          <a:lstStyle/>
          <a:p>
            <a:r>
              <a:rPr lang="en-US" sz="3200" i="1" dirty="0"/>
              <a:t>Research on Airlines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685200-C761-1D41-2953-9E8A104B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" y="1310028"/>
            <a:ext cx="4032240" cy="2839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A94F1F-19AA-BCD1-E34F-B6594D7CEE2A}"/>
              </a:ext>
            </a:extLst>
          </p:cNvPr>
          <p:cNvSpPr txBox="1"/>
          <p:nvPr/>
        </p:nvSpPr>
        <p:spPr>
          <a:xfrm>
            <a:off x="4634178" y="1524009"/>
            <a:ext cx="35958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Fluctuate among months and airlines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Suggest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relationships</a:t>
            </a:r>
          </a:p>
          <a:p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Delay of Alaska Airline in June is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Good enough/ Record error?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flights in June  Error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may delete related data points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3C7EAA-2E14-7F3C-10FB-1F61B5A9BD08}"/>
                  </a:ext>
                </a:extLst>
              </p14:cNvPr>
              <p14:cNvContentPartPr/>
              <p14:nvPr/>
            </p14:nvContentPartPr>
            <p14:xfrm>
              <a:off x="2716817" y="2635457"/>
              <a:ext cx="324000" cy="736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3C7EAA-2E14-7F3C-10FB-1F61B5A9B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0697" y="2629337"/>
                <a:ext cx="33624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62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8" y="825973"/>
            <a:ext cx="7958593" cy="1241822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domain knowledge + Typical Encoding (Airports, Airlines)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 a day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Categorize time (arrival) into morning, afternoon, evening, night  one-hot encoding</a:t>
            </a: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 in the morning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has most of the potential issues checked by mechanics in routine examination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May have fog (low vision), moisture (runway) depends on region (e.g. San Francisco)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Human Factors: Employees love working in the morning  more experienced crew and airport workers, passenger issue 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Month is a cyclic process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last month of the last year goes after the first month of the next year 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cyclic encoding (sin, cos)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Extreme distribution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taxiin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taxiout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distance &amp; scale of distance </a:t>
            </a:r>
          </a:p>
          <a:p>
            <a:pPr algn="l"/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log-normal normalization and min-max normalization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64" y="107050"/>
            <a:ext cx="7489159" cy="718923"/>
          </a:xfrm>
        </p:spPr>
        <p:txBody>
          <a:bodyPr/>
          <a:lstStyle/>
          <a:p>
            <a:r>
              <a:rPr lang="en-US" sz="3200" i="1" dirty="0"/>
              <a:t>Stage 2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27114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D01A70-2F9F-DB42-92A2-F7EB4D1DF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186" y="0"/>
            <a:ext cx="9244371" cy="5176848"/>
          </a:xfrm>
          <a:prstGeom prst="rect">
            <a:avLst/>
          </a:prstGeom>
        </p:spPr>
      </p:pic>
      <p:pic>
        <p:nvPicPr>
          <p:cNvPr id="9" name="Picture 8" descr="University of Pittsburgh logo">
            <a:extLst>
              <a:ext uri="{FF2B5EF4-FFF2-40B4-BE49-F238E27FC236}">
                <a16:creationId xmlns:a16="http://schemas.microsoft.com/office/drawing/2014/main" id="{07E6651D-43BB-1046-8494-93F88919A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143" y="890146"/>
            <a:ext cx="6858000" cy="1241822"/>
          </a:xfrm>
        </p:spPr>
        <p:txBody>
          <a:bodyPr/>
          <a:lstStyle/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this? 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Mean Decrease Impurity (MDI): node impurity (variance in regression, Gini impurity for classification) weighted by the probability of reaching that node across all the trees number.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Mean Decrease Accuracy (MDA): observing the mix-up of the values of a particular feature, number measuring decreasing in accuracy</a:t>
            </a: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172" y="261256"/>
            <a:ext cx="4334691" cy="464038"/>
          </a:xfrm>
        </p:spPr>
        <p:txBody>
          <a:bodyPr/>
          <a:lstStyle/>
          <a:p>
            <a:r>
              <a:rPr lang="en-US" sz="3200" i="1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518FE-4F4D-4C77-ED85-E6A5992C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3" y="2055222"/>
            <a:ext cx="3868150" cy="250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F5D48-57DC-D83E-50EB-91941C76AE3B}"/>
              </a:ext>
            </a:extLst>
          </p:cNvPr>
          <p:cNvSpPr txBox="1"/>
          <p:nvPr/>
        </p:nvSpPr>
        <p:spPr>
          <a:xfrm>
            <a:off x="4571999" y="2332511"/>
            <a:ext cx="3344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not a prediction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importances are derived from trees structure and properties, which is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different models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Less demand on hyperparameters (tree number)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times&#10;&#10;Description automatically generated with medium confidence">
            <a:extLst>
              <a:ext uri="{FF2B5EF4-FFF2-40B4-BE49-F238E27FC236}">
                <a16:creationId xmlns:a16="http://schemas.microsoft.com/office/drawing/2014/main" id="{7656321B-5476-392B-7140-449A2B259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42" y="908459"/>
            <a:ext cx="5312229" cy="35005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" y="282675"/>
            <a:ext cx="7886700" cy="880838"/>
          </a:xfrm>
        </p:spPr>
        <p:txBody>
          <a:bodyPr/>
          <a:lstStyle/>
          <a:p>
            <a:r>
              <a:rPr lang="en-US" sz="3200" i="1" dirty="0"/>
              <a:t>Random Forest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49D95-09E7-A87F-23D9-7D83B6BCD37E}"/>
              </a:ext>
            </a:extLst>
          </p:cNvPr>
          <p:cNvSpPr txBox="1"/>
          <p:nvPr/>
        </p:nvSpPr>
        <p:spPr>
          <a:xfrm>
            <a:off x="5715543" y="1835723"/>
            <a:ext cx="323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first nine features </a:t>
            </a:r>
          </a:p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</a:p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features overlap</a:t>
            </a:r>
          </a:p>
          <a:p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 data preprocessing</a:t>
            </a:r>
          </a:p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Final dataset for model training</a:t>
            </a: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17" y="998071"/>
            <a:ext cx="3647532" cy="1241822"/>
          </a:xfrm>
        </p:spPr>
        <p:txBody>
          <a:bodyPr/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configuration set default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0 (100% accuracy)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find the reason to justify the result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y=e^d1​+d4​+e^d3​((d2​−d8​)+(d5​−d9​)−((d5​−d1​)×(d6​−d2​)))+d5​+((d2​−(d4​−d^69.81078524124882​)))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887"/>
            <a:ext cx="3384128" cy="718923"/>
          </a:xfrm>
        </p:spPr>
        <p:txBody>
          <a:bodyPr/>
          <a:lstStyle/>
          <a:p>
            <a:r>
              <a:rPr lang="en-US" sz="3200" i="1" dirty="0"/>
              <a:t>MEP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F55B8-72FA-D840-F51E-B5FF0A4C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78" y="311396"/>
            <a:ext cx="1733792" cy="1467055"/>
          </a:xfrm>
          <a:prstGeom prst="rect">
            <a:avLst/>
          </a:prstGeom>
        </p:spPr>
      </p:pic>
      <p:pic>
        <p:nvPicPr>
          <p:cNvPr id="7" name="Picture 6" descr="A white book with black outline&#10;&#10;Description automatically generated">
            <a:extLst>
              <a:ext uri="{FF2B5EF4-FFF2-40B4-BE49-F238E27FC236}">
                <a16:creationId xmlns:a16="http://schemas.microsoft.com/office/drawing/2014/main" id="{DEC77243-9C2D-2189-7366-B06A36198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00" y="670101"/>
            <a:ext cx="2130525" cy="4067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3BE6D-1A92-54A7-51DB-54414092D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791" y="2024743"/>
            <a:ext cx="2890237" cy="1948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EC6DC-014C-639B-733A-9088129A8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115" y="4104458"/>
            <a:ext cx="2438741" cy="9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275" y="100889"/>
            <a:ext cx="3823912" cy="718923"/>
          </a:xfrm>
        </p:spPr>
        <p:txBody>
          <a:bodyPr/>
          <a:lstStyle/>
          <a:p>
            <a:r>
              <a:rPr lang="en-US" sz="3200" i="1" dirty="0"/>
              <a:t>SVM Model</a:t>
            </a:r>
          </a:p>
        </p:txBody>
      </p:sp>
      <p:pic>
        <p:nvPicPr>
          <p:cNvPr id="5" name="Picture 4" descr="A diagram of a function model&#10;&#10;Description automatically generated">
            <a:extLst>
              <a:ext uri="{FF2B5EF4-FFF2-40B4-BE49-F238E27FC236}">
                <a16:creationId xmlns:a16="http://schemas.microsoft.com/office/drawing/2014/main" id="{A24F7C33-505A-AD82-DD2F-D2598586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6" y="910391"/>
            <a:ext cx="2860241" cy="2089430"/>
          </a:xfrm>
          <a:prstGeom prst="rect">
            <a:avLst/>
          </a:prstGeom>
        </p:spPr>
      </p:pic>
      <p:pic>
        <p:nvPicPr>
          <p:cNvPr id="7" name="Picture 6" descr="A diagram of a training data confusion matrix&#10;&#10;Description automatically generated">
            <a:extLst>
              <a:ext uri="{FF2B5EF4-FFF2-40B4-BE49-F238E27FC236}">
                <a16:creationId xmlns:a16="http://schemas.microsoft.com/office/drawing/2014/main" id="{11486DB2-1F08-3CA8-644D-E6DB8C189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818" y="400137"/>
            <a:ext cx="2046175" cy="2046175"/>
          </a:xfrm>
          <a:prstGeom prst="rect">
            <a:avLst/>
          </a:prstGeom>
        </p:spPr>
      </p:pic>
      <p:pic>
        <p:nvPicPr>
          <p:cNvPr id="9" name="Picture 8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3B836E14-9FD6-3180-F835-4C2939F11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818" y="2999821"/>
            <a:ext cx="2324722" cy="1743542"/>
          </a:xfrm>
          <a:prstGeom prst="rect">
            <a:avLst/>
          </a:prstGeom>
        </p:spPr>
      </p:pic>
      <p:pic>
        <p:nvPicPr>
          <p:cNvPr id="14" name="Picture 13" descr="A graph showing a function evaluation&#10;&#10;Description automatically generated">
            <a:extLst>
              <a:ext uri="{FF2B5EF4-FFF2-40B4-BE49-F238E27FC236}">
                <a16:creationId xmlns:a16="http://schemas.microsoft.com/office/drawing/2014/main" id="{60463995-ED4C-17E7-6757-98AADE8A6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17" y="3117158"/>
            <a:ext cx="239776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8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8" y="1030511"/>
            <a:ext cx="7958593" cy="1241822"/>
          </a:xfrm>
        </p:spPr>
        <p:txBody>
          <a:bodyPr/>
          <a:lstStyle/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7498" y="92180"/>
            <a:ext cx="4394323" cy="718923"/>
          </a:xfrm>
        </p:spPr>
        <p:txBody>
          <a:bodyPr/>
          <a:lstStyle/>
          <a:p>
            <a:r>
              <a:rPr lang="en-US" sz="3200" i="1" dirty="0"/>
              <a:t>GEP Model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17DEE1C9-0F0A-E225-7267-75C58886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06" y="879566"/>
            <a:ext cx="3581419" cy="1926795"/>
          </a:xfrm>
          <a:prstGeom prst="rect">
            <a:avLst/>
          </a:prstGeom>
        </p:spPr>
      </p:pic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A70B3FCB-7746-432B-F2AC-0EFAFB17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06" y="2806361"/>
            <a:ext cx="3581419" cy="213159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0CDC46-6357-2A7E-AD94-030C1864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949" y="951734"/>
            <a:ext cx="4713153" cy="1399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66B3A0-E3A8-DAD2-A58F-F787BBBC1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650" y="2491741"/>
            <a:ext cx="3943900" cy="733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691772-130D-1E30-423C-5370AA1B4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359" y="3423613"/>
            <a:ext cx="402963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99" y="1513837"/>
            <a:ext cx="7958593" cy="12418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SVM model show the same (0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error), the problem/ root cause might be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dataset itself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with similar studies, with similar database (same input variables), others have decent but normal (90%~100%) performance metrics, cause might from 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and heavy delay type characteristics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because the binary classification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naturally have less error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64" y="107050"/>
            <a:ext cx="7489159" cy="718923"/>
          </a:xfrm>
        </p:spPr>
        <p:txBody>
          <a:bodyPr/>
          <a:lstStyle/>
          <a:p>
            <a:r>
              <a:rPr lang="en-US" sz="3200" i="1" dirty="0"/>
              <a:t>Guesses for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7241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97" y="1321219"/>
            <a:ext cx="6858000" cy="1241822"/>
          </a:xfrm>
        </p:spPr>
        <p:txBody>
          <a:bodyPr/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0~15 mins Delay: No Delay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15~45 mins Delay: Moderate Delay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45~ mins Delay: Heavy Delay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630" y="378822"/>
            <a:ext cx="3655423" cy="559832"/>
          </a:xfrm>
        </p:spPr>
        <p:txBody>
          <a:bodyPr/>
          <a:lstStyle/>
          <a:p>
            <a:r>
              <a:rPr lang="en-US" sz="3600" i="1" dirty="0"/>
              <a:t>Definitions</a:t>
            </a:r>
          </a:p>
        </p:txBody>
      </p:sp>
      <p:pic>
        <p:nvPicPr>
          <p:cNvPr id="4" name="Picture 3" descr="A row of airplanes with text&#10;&#10;Description automatically generated with medium confidence">
            <a:extLst>
              <a:ext uri="{FF2B5EF4-FFF2-40B4-BE49-F238E27FC236}">
                <a16:creationId xmlns:a16="http://schemas.microsoft.com/office/drawing/2014/main" id="{C417643D-E867-451A-77C0-B891529E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15" y="602132"/>
            <a:ext cx="4534988" cy="2084350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A1DF6-D77B-4386-8AC6-7403CE408634}"/>
              </a:ext>
            </a:extLst>
          </p:cNvPr>
          <p:cNvSpPr txBox="1"/>
          <p:nvPr/>
        </p:nvSpPr>
        <p:spPr>
          <a:xfrm>
            <a:off x="4319451" y="658738"/>
            <a:ext cx="27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between Airlines</a:t>
            </a:r>
          </a:p>
        </p:txBody>
      </p:sp>
      <p:pic>
        <p:nvPicPr>
          <p:cNvPr id="6" name="Picture 5" descr="A diagram of a flight schedule&#10;&#10;Description automatically generated">
            <a:extLst>
              <a:ext uri="{FF2B5EF4-FFF2-40B4-BE49-F238E27FC236}">
                <a16:creationId xmlns:a16="http://schemas.microsoft.com/office/drawing/2014/main" id="{E65C377A-C909-9DAB-F0F9-FD8DB8FA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" y="2778701"/>
            <a:ext cx="5427617" cy="18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8" y="1030511"/>
            <a:ext cx="7958593" cy="12418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large scale of dataset, all the run times are extremely high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High occupation of CPU, 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important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try MGGP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 and Parametric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advanced data processing techniques &amp; domain knowledge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64" y="107050"/>
            <a:ext cx="7489159" cy="718923"/>
          </a:xfrm>
        </p:spPr>
        <p:txBody>
          <a:bodyPr/>
          <a:lstStyle/>
          <a:p>
            <a:r>
              <a:rPr lang="en-US" sz="3200" i="1" dirty="0"/>
              <a:t>Conclusion and Further Studies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856AF03B-C672-E70C-79DD-A6D59D84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5" y="1375954"/>
            <a:ext cx="2254173" cy="2065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A3DD7-931B-20DA-99DF-D47ECDE8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93" y="1575409"/>
            <a:ext cx="1152686" cy="2314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D454F-B2C1-0B8C-552E-631534533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14" y="825973"/>
            <a:ext cx="115268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5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University of Pittsburgh campus with the city of Pittsburgh in the background">
            <a:extLst>
              <a:ext uri="{FF2B5EF4-FFF2-40B4-BE49-F238E27FC236}">
                <a16:creationId xmlns:a16="http://schemas.microsoft.com/office/drawing/2014/main" id="{184AF0A3-F9D7-CC44-A4C7-AA8EF34D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764" y="-1"/>
            <a:ext cx="9169763" cy="5143501"/>
          </a:xfrm>
          <a:prstGeom prst="rect">
            <a:avLst/>
          </a:prstGeom>
        </p:spPr>
      </p:pic>
      <p:pic>
        <p:nvPicPr>
          <p:cNvPr id="5" name="Picture 4" descr="University of Pittsburgh logo">
            <a:extLst>
              <a:ext uri="{FF2B5EF4-FFF2-40B4-BE49-F238E27FC236}">
                <a16:creationId xmlns:a16="http://schemas.microsoft.com/office/drawing/2014/main" id="{1826EBA8-E2F3-9D4D-81FF-C1CC84902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43" y="4682233"/>
            <a:ext cx="1164202" cy="345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052C9D-67E3-6D42-BEE5-6563E6F0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003" y="4818038"/>
            <a:ext cx="2518547" cy="399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D46DE-9067-6A42-BB2B-8FAED93B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39" y="1899132"/>
            <a:ext cx="7886700" cy="883968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0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57" y="126250"/>
            <a:ext cx="6858000" cy="1241822"/>
          </a:xfrm>
        </p:spPr>
        <p:txBody>
          <a:bodyPr/>
          <a:lstStyle/>
          <a:p>
            <a:pPr algn="l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Government, Authorities Database (BTS, FAA, USDT)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Weather (NOAA, Weather Company)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Single/ Multiple Airports</a:t>
            </a:r>
          </a:p>
          <a:p>
            <a:pPr algn="l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 of database (top 10 airports)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(NAs, outliers)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(weather data)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(One-Hot encoding)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Subsampling (imbalanced data)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(skewed distribution)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39" y="1157801"/>
            <a:ext cx="5364481" cy="559832"/>
          </a:xfrm>
        </p:spPr>
        <p:txBody>
          <a:bodyPr/>
          <a:lstStyle/>
          <a:p>
            <a:r>
              <a:rPr lang="en-US" sz="3600" i="1" dirty="0"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8974E-558E-F018-DA92-00983893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54" y="1918417"/>
            <a:ext cx="4595236" cy="2823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80CC6-9081-1E74-B6BC-834F93E8EC8E}"/>
              </a:ext>
            </a:extLst>
          </p:cNvPr>
          <p:cNvSpPr txBox="1"/>
          <p:nvPr/>
        </p:nvSpPr>
        <p:spPr>
          <a:xfrm>
            <a:off x="6059290" y="1925419"/>
            <a:ext cx="18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Variables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C9446-9809-441C-865E-B4BB19F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5046" y="286878"/>
            <a:ext cx="2898966" cy="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412" y="4350793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62" y="942396"/>
            <a:ext cx="6858000" cy="1241822"/>
          </a:xfrm>
        </p:spPr>
        <p:txBody>
          <a:bodyPr/>
          <a:lstStyle/>
          <a:p>
            <a:pPr algn="l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Chosen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classification problems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(Coevolutionary Neural Network)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Tree-Based/ Ensemble Techniques (Random Forest, Decision Tree, Gradient Boosting)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algn="l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ROC&amp;AUC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recision,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PR AUC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920" y="78376"/>
            <a:ext cx="5536474" cy="786255"/>
          </a:xfrm>
        </p:spPr>
        <p:txBody>
          <a:bodyPr/>
          <a:lstStyle/>
          <a:p>
            <a:r>
              <a:rPr lang="en-US" sz="3600" i="1" dirty="0">
                <a:cs typeface="Times New Roman" panose="02020603050405020304" pitchFamily="18" charset="0"/>
              </a:rPr>
              <a:t>Literature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461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8" y="795379"/>
            <a:ext cx="7958593" cy="12418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Properties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variables easier to measure and easier to understand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(arrival and departure time,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taxiin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taxiout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date, etc.)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heavy delay rather than whether delay or not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practical and versatile in real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Methodology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random forest to draw inference on importance of features to support feature selection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More solid conclusion and more streamlined workflow in future research, 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universally applicable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GP Power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Especially important in this study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64" y="107050"/>
            <a:ext cx="7489159" cy="718923"/>
          </a:xfrm>
        </p:spPr>
        <p:txBody>
          <a:bodyPr/>
          <a:lstStyle/>
          <a:p>
            <a:r>
              <a:rPr lang="en-US" sz="3200" i="1" dirty="0"/>
              <a:t>Contribution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268473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0744" y="370113"/>
            <a:ext cx="3655423" cy="559832"/>
          </a:xfrm>
        </p:spPr>
        <p:txBody>
          <a:bodyPr/>
          <a:lstStyle/>
          <a:p>
            <a:r>
              <a:rPr lang="en-US" sz="3600" i="1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CC237-E782-79B9-79EF-D011EE7C3F21}"/>
              </a:ext>
            </a:extLst>
          </p:cNvPr>
          <p:cNvSpPr txBox="1"/>
          <p:nvPr/>
        </p:nvSpPr>
        <p:spPr>
          <a:xfrm>
            <a:off x="378630" y="941836"/>
            <a:ext cx="5853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(derived from other datasets)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29 * 484551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https://www.kaggle.com/datasets/undersc0re/flight-delay-and-causes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321E41-91F0-FAB2-59BD-809AA3B34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01481"/>
              </p:ext>
            </p:extLst>
          </p:nvPr>
        </p:nvGraphicFramePr>
        <p:xfrm>
          <a:off x="248194" y="1684927"/>
          <a:ext cx="2719451" cy="29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7">
                  <a:extLst>
                    <a:ext uri="{9D8B030D-6E8A-4147-A177-3AD203B41FA5}">
                      <a16:colId xmlns:a16="http://schemas.microsoft.com/office/drawing/2014/main" val="920810987"/>
                    </a:ext>
                  </a:extLst>
                </a:gridCol>
                <a:gridCol w="1353194">
                  <a:extLst>
                    <a:ext uri="{9D8B030D-6E8A-4147-A177-3AD203B41FA5}">
                      <a16:colId xmlns:a16="http://schemas.microsoft.com/office/drawing/2014/main" val="3778172399"/>
                    </a:ext>
                  </a:extLst>
                </a:gridCol>
              </a:tblGrid>
              <a:tr h="34237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54426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DayofWeek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 – 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9745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 Date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62604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Dep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28245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54157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CRSArrTime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81653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UniqueCarrier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Carrier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56510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3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72CBA6-4A07-E45F-77BF-45AB97818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75235"/>
              </p:ext>
            </p:extLst>
          </p:nvPr>
        </p:nvGraphicFramePr>
        <p:xfrm>
          <a:off x="3209109" y="1686875"/>
          <a:ext cx="2509102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65">
                  <a:extLst>
                    <a:ext uri="{9D8B030D-6E8A-4147-A177-3AD203B41FA5}">
                      <a16:colId xmlns:a16="http://schemas.microsoft.com/office/drawing/2014/main" val="1111077759"/>
                    </a:ext>
                  </a:extLst>
                </a:gridCol>
                <a:gridCol w="1246437">
                  <a:extLst>
                    <a:ext uri="{9D8B030D-6E8A-4147-A177-3AD203B41FA5}">
                      <a16:colId xmlns:a16="http://schemas.microsoft.com/office/drawing/2014/main" val="372885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FlightNum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Flight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3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TailNum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Tail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7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ActualElapsedTime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TaxiIn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TaxiOut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+Air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CRSElapsedTime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Scheduled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Elapesd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7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AirTime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Flght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7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ArrDelay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Scheduled vs.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0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 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Origin Airport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243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93BE9C-6593-1943-1551-DF0675006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01249"/>
              </p:ext>
            </p:extLst>
          </p:nvPr>
        </p:nvGraphicFramePr>
        <p:xfrm>
          <a:off x="6022571" y="1692662"/>
          <a:ext cx="2635134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67">
                  <a:extLst>
                    <a:ext uri="{9D8B030D-6E8A-4147-A177-3AD203B41FA5}">
                      <a16:colId xmlns:a16="http://schemas.microsoft.com/office/drawing/2014/main" val="1694118849"/>
                    </a:ext>
                  </a:extLst>
                </a:gridCol>
                <a:gridCol w="1317567">
                  <a:extLst>
                    <a:ext uri="{9D8B030D-6E8A-4147-A177-3AD203B41FA5}">
                      <a16:colId xmlns:a16="http://schemas.microsoft.com/office/drawing/2014/main" val="124657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4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Origin_Airport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1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Destination Airport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4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Dest_Airport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6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Between In miles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84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TaxiIn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Wheels Down –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0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TaxiOut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– Wheels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1=yes 0=no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412" y="4350793"/>
            <a:ext cx="1495879" cy="237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403" y="663666"/>
            <a:ext cx="3000383" cy="531635"/>
          </a:xfrm>
        </p:spPr>
        <p:txBody>
          <a:bodyPr/>
          <a:lstStyle/>
          <a:p>
            <a:pPr algn="l"/>
            <a:r>
              <a:rPr lang="en-US" sz="3600" i="1" dirty="0"/>
              <a:t>Dataset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1BEDDB-DB61-CA1D-8FFB-998C035F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13146"/>
              </p:ext>
            </p:extLst>
          </p:nvPr>
        </p:nvGraphicFramePr>
        <p:xfrm>
          <a:off x="499470" y="405795"/>
          <a:ext cx="3040633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03">
                  <a:extLst>
                    <a:ext uri="{9D8B030D-6E8A-4147-A177-3AD203B41FA5}">
                      <a16:colId xmlns:a16="http://schemas.microsoft.com/office/drawing/2014/main" val="1789819261"/>
                    </a:ext>
                  </a:extLst>
                </a:gridCol>
                <a:gridCol w="1702130">
                  <a:extLst>
                    <a:ext uri="{9D8B030D-6E8A-4147-A177-3AD203B41FA5}">
                      <a16:colId xmlns:a16="http://schemas.microsoft.com/office/drawing/2014/main" val="1435868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CancellationCode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 for cancellation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Diverted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 = yes, 0 =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CarrierDelay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Flight delay due to carrier(e.g. maintenance or crew problems, aircraft cleaning, fueling,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52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WeatherDelay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Flight delay due to weather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0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NASDelay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Flight delay by NSA(National Aviation System)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SecurityDelay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by this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413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9E2C39-2A98-5B38-4EA9-F7CE274F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47949"/>
              </p:ext>
            </p:extLst>
          </p:nvPr>
        </p:nvGraphicFramePr>
        <p:xfrm>
          <a:off x="4419705" y="1727495"/>
          <a:ext cx="3457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52">
                  <a:extLst>
                    <a:ext uri="{9D8B030D-6E8A-4147-A177-3AD203B41FA5}">
                      <a16:colId xmlns:a16="http://schemas.microsoft.com/office/drawing/2014/main" val="3244831031"/>
                    </a:ext>
                  </a:extLst>
                </a:gridCol>
                <a:gridCol w="1728652">
                  <a:extLst>
                    <a:ext uri="{9D8B030D-6E8A-4147-A177-3AD203B41FA5}">
                      <a16:colId xmlns:a16="http://schemas.microsoft.com/office/drawing/2014/main" val="247305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0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Dep_Delay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Scheduled vs.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LateAirCraft_Delay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to Late Aircraft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24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31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08167" y="40162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84" y="1268182"/>
            <a:ext cx="7434518" cy="1241822"/>
          </a:xfrm>
        </p:spPr>
        <p:txBody>
          <a:bodyPr/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by 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uninformative columns and delete (Cancel, Diverted,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CacellatonCode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Delay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CarrierDelay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LateAircraftDelay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Retreive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and date from “date”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delay (No, Moderate, Heavy)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classes (No + Moderate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class 0, Heavy  class1)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 rid of redundant columns (repetitive information)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Filter top 5 airports (largest sum of arrival counts and departure counts)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037" y="-42694"/>
            <a:ext cx="5146288" cy="1241822"/>
          </a:xfrm>
        </p:spPr>
        <p:txBody>
          <a:bodyPr/>
          <a:lstStyle/>
          <a:p>
            <a:r>
              <a:rPr lang="en-US" sz="3200" i="1" dirty="0"/>
              <a:t>First Stage </a:t>
            </a:r>
            <a:br>
              <a:rPr lang="en-US" sz="3200" i="1" dirty="0"/>
            </a:br>
            <a:r>
              <a:rPr lang="en-US" sz="3200" i="1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60146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82FDF-3B88-B046-ABAA-6E7C77C6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992917" y="911757"/>
            <a:ext cx="1495879" cy="2375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1" y="1072786"/>
            <a:ext cx="3358854" cy="124182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data points for each class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58" y="353863"/>
            <a:ext cx="6767495" cy="718923"/>
          </a:xfrm>
        </p:spPr>
        <p:txBody>
          <a:bodyPr/>
          <a:lstStyle/>
          <a:p>
            <a:r>
              <a:rPr lang="en-US" sz="3200" i="1" dirty="0"/>
              <a:t>Exploratory Data Analysis</a:t>
            </a:r>
            <a:br>
              <a:rPr lang="en-US" sz="3200" i="1" dirty="0"/>
            </a:br>
            <a:r>
              <a:rPr lang="en-US" sz="3200" i="1" dirty="0"/>
              <a:t>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8B3B5-90D1-E72D-4203-7B707453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429792"/>
            <a:ext cx="2931604" cy="204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CE135-8FB3-FA31-190D-DDE15589A0CF}"/>
              </a:ext>
            </a:extLst>
          </p:cNvPr>
          <p:cNvSpPr txBox="1"/>
          <p:nvPr/>
        </p:nvSpPr>
        <p:spPr>
          <a:xfrm>
            <a:off x="679268" y="221177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Balanced Dataset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4E6DD-168E-90D5-C567-B5B310EDA437}"/>
              </a:ext>
            </a:extLst>
          </p:cNvPr>
          <p:cNvSpPr txBox="1"/>
          <p:nvPr/>
        </p:nvSpPr>
        <p:spPr>
          <a:xfrm>
            <a:off x="3421195" y="1124481"/>
            <a:ext cx="45109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Arr_Delay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Carrier_Delay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Late_Aircraft_Delay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(Characteristics in first few observations)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45% of the time the formula stands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A744A-3573-7F63-EDAA-9A151F20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91" y="2175033"/>
            <a:ext cx="3989767" cy="28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2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5FF"/>
      </a:hlink>
      <a:folHlink>
        <a:srgbClr val="00DBD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1124</Words>
  <Application>Microsoft Office PowerPoint</Application>
  <PresentationFormat>On-screen Show (16:9)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Office Theme</vt:lpstr>
      <vt:lpstr>Flight Delay Prediction Based on GP Algorithms</vt:lpstr>
      <vt:lpstr>Definitions</vt:lpstr>
      <vt:lpstr>Literature Review</vt:lpstr>
      <vt:lpstr>Literature Review</vt:lpstr>
      <vt:lpstr>Contribution &amp; Innovation</vt:lpstr>
      <vt:lpstr>Dataset</vt:lpstr>
      <vt:lpstr>Dataset</vt:lpstr>
      <vt:lpstr>First Stage  Data Preprocessing</vt:lpstr>
      <vt:lpstr>Exploratory Data Analysis (EDA)</vt:lpstr>
      <vt:lpstr>Exploratory Data Analysis (EDA)</vt:lpstr>
      <vt:lpstr>Exploratory Data Analysis (EDA)</vt:lpstr>
      <vt:lpstr>Research on Airlines</vt:lpstr>
      <vt:lpstr>Stage 2 Data Preprocessing</vt:lpstr>
      <vt:lpstr>Random Forest</vt:lpstr>
      <vt:lpstr>Random Forest</vt:lpstr>
      <vt:lpstr>MEP Model</vt:lpstr>
      <vt:lpstr>SVM Model</vt:lpstr>
      <vt:lpstr>GEP Model</vt:lpstr>
      <vt:lpstr>Guesses for Verification</vt:lpstr>
      <vt:lpstr>Conclusion and Further Studies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Tianyi Hu</cp:lastModifiedBy>
  <cp:revision>69</cp:revision>
  <cp:lastPrinted>2019-07-18T13:58:01Z</cp:lastPrinted>
  <dcterms:created xsi:type="dcterms:W3CDTF">2019-07-18T12:44:10Z</dcterms:created>
  <dcterms:modified xsi:type="dcterms:W3CDTF">2024-04-26T01:22:11Z</dcterms:modified>
</cp:coreProperties>
</file>