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00" r:id="rId3"/>
    <p:sldId id="301" r:id="rId4"/>
    <p:sldId id="318" r:id="rId5"/>
    <p:sldId id="319" r:id="rId6"/>
    <p:sldId id="317" r:id="rId7"/>
    <p:sldId id="312" r:id="rId8"/>
    <p:sldId id="320" r:id="rId9"/>
    <p:sldId id="321" r:id="rId10"/>
    <p:sldId id="322" r:id="rId11"/>
    <p:sldId id="323" r:id="rId12"/>
    <p:sldId id="324" r:id="rId13"/>
    <p:sldId id="325" r:id="rId14"/>
    <p:sldId id="328" r:id="rId15"/>
    <p:sldId id="329" r:id="rId16"/>
    <p:sldId id="326" r:id="rId17"/>
    <p:sldId id="327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D000"/>
    <a:srgbClr val="0E0E0E"/>
    <a:srgbClr val="C9DBFF"/>
    <a:srgbClr val="85AEFF"/>
    <a:srgbClr val="B3CCFF"/>
    <a:srgbClr val="0043C8"/>
    <a:srgbClr val="002776"/>
    <a:srgbClr val="578FFF"/>
    <a:srgbClr val="02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6395" autoAdjust="0"/>
  </p:normalViewPr>
  <p:slideViewPr>
    <p:cSldViewPr snapToGrid="0" snapToObjects="1">
      <p:cViewPr varScale="1">
        <p:scale>
          <a:sx n="74" d="100"/>
          <a:sy n="7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1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1:4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2:3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1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1:4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08:52:3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6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ovk_csko@berekebank.k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-10577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76213B-39F5-4739-81AC-03EA17CCA540}"/>
              </a:ext>
            </a:extLst>
          </p:cNvPr>
          <p:cNvSpPr txBox="1">
            <a:spLocks/>
          </p:cNvSpPr>
          <p:nvPr/>
        </p:nvSpPr>
        <p:spPr>
          <a:xfrm>
            <a:off x="586655" y="4669413"/>
            <a:ext cx="10379694" cy="2899590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4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Курс </a:t>
            </a:r>
            <a:r>
              <a:rPr lang="ru-RU" sz="4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обучения </a:t>
            </a:r>
            <a:endParaRPr lang="ru-RU" sz="4000" b="1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ru-RU" sz="3600" dirty="0" smtClean="0">
                <a:latin typeface="Verdana"/>
                <a:ea typeface="Verdana"/>
                <a:cs typeface="Verdana"/>
                <a:sym typeface="Verdana"/>
              </a:rPr>
              <a:t>на </a:t>
            </a:r>
            <a:r>
              <a:rPr lang="ru-RU" sz="3600" dirty="0">
                <a:latin typeface="Verdana"/>
                <a:ea typeface="Verdana"/>
                <a:cs typeface="Verdana"/>
                <a:sym typeface="Verdana"/>
              </a:rPr>
              <a:t>тему:</a:t>
            </a:r>
            <a:r>
              <a:rPr lang="ru-RU" sz="4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40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Валютный контроль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ru-RU" sz="4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ru-RU" sz="4000" b="1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ru-RU" sz="4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ru-RU" sz="4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003" y="1566838"/>
            <a:ext cx="4826290" cy="73294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Рисунок 1" descr="cid:image002.png@01DA17B5.B5622B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0" y="846973"/>
            <a:ext cx="3281362" cy="10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0180CF-524D-E347-BF0E-ECB15357DA5D}"/>
              </a:ext>
            </a:extLst>
          </p:cNvPr>
          <p:cNvSpPr txBox="1">
            <a:spLocks/>
          </p:cNvSpPr>
          <p:nvPr/>
        </p:nvSpPr>
        <p:spPr>
          <a:xfrm>
            <a:off x="929690" y="7578531"/>
            <a:ext cx="6653946" cy="3877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dirty="0" smtClean="0">
                <a:solidFill>
                  <a:srgbClr val="00277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март</a:t>
            </a:r>
            <a:r>
              <a:rPr lang="ru-RU" sz="2800" b="1" dirty="0" smtClean="0">
                <a:solidFill>
                  <a:srgbClr val="00277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800" b="1" dirty="0" smtClean="0">
                <a:solidFill>
                  <a:srgbClr val="00277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2025г.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16625" y="408712"/>
            <a:ext cx="92443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Снятие контракта с учетной регистрации</a:t>
            </a:r>
            <a:endParaRPr lang="en-US" sz="4000" b="1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66819" y="1116598"/>
            <a:ext cx="15457552" cy="430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Уполномоченный банк   снимает валютный договор по экспорту или импорту с учетной регистрации,  основания для снятия валютного договора указаны в п.26 “Правил осуществления экспортно-импортного валютного контроля” № 78 от 29.09.2023г: </a:t>
            </a:r>
          </a:p>
          <a:p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 используемые основания  закрытия 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пп.1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>
                <a:cs typeface="Times New Roman" panose="02020603050405020304" pitchFamily="18" charset="0"/>
              </a:rPr>
              <a:t>– </a:t>
            </a:r>
            <a:r>
              <a:rPr lang="ru-RU" sz="1600" i="1" dirty="0"/>
              <a:t>исполнение обязательств сторонами по валютному договору по </a:t>
            </a:r>
            <a:r>
              <a:rPr lang="ru-RU" sz="1600" i="1" dirty="0" smtClean="0"/>
              <a:t>экспорту или </a:t>
            </a:r>
            <a:r>
              <a:rPr lang="ru-RU" sz="1600" i="1" dirty="0"/>
              <a:t>импорту в полном объеме, прекращение обязательств в </a:t>
            </a:r>
            <a:r>
              <a:rPr lang="ru-RU" sz="1600" i="1" dirty="0" smtClean="0"/>
              <a:t>случаях предоставления </a:t>
            </a:r>
            <a:r>
              <a:rPr lang="ru-RU" sz="1600" i="1" dirty="0"/>
              <a:t>отступного, зачета, совпадения должника и кредитора в </a:t>
            </a:r>
            <a:r>
              <a:rPr lang="ru-RU" sz="1600" i="1" dirty="0" smtClean="0"/>
              <a:t>одном лице</a:t>
            </a:r>
            <a:r>
              <a:rPr lang="ru-RU" sz="1600" i="1" dirty="0"/>
              <a:t>, невозможности исполнения, издания акта государственного органа, </a:t>
            </a:r>
            <a:r>
              <a:rPr lang="ru-RU" sz="1600" i="1" dirty="0" smtClean="0"/>
              <a:t>при наличии </a:t>
            </a:r>
            <a:r>
              <a:rPr lang="ru-RU" sz="1600" i="1" dirty="0"/>
              <a:t>письменного подтверждения экспортера или импортера о </a:t>
            </a:r>
            <a:r>
              <a:rPr lang="ru-RU" sz="1600" i="1" dirty="0" smtClean="0"/>
              <a:t>прекращении обязательств </a:t>
            </a:r>
            <a:r>
              <a:rPr lang="ru-RU" sz="1600" i="1" dirty="0"/>
              <a:t>сторон по валютному договору по экспорту или импорту </a:t>
            </a:r>
            <a:r>
              <a:rPr lang="ru-RU" sz="1600" i="1" dirty="0" smtClean="0"/>
              <a:t>и подтверждающих </a:t>
            </a:r>
            <a:r>
              <a:rPr lang="ru-RU" sz="1600" i="1" dirty="0"/>
              <a:t>документов, за исключением случая, предусмотренного</a:t>
            </a:r>
          </a:p>
          <a:p>
            <a:r>
              <a:rPr lang="ru-RU" sz="1600" i="1" dirty="0"/>
              <a:t>подпунктом 23) настоящего пункта Правил</a:t>
            </a:r>
            <a:r>
              <a:rPr lang="ru-RU" dirty="0"/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предоставляет в Банк заявление на закрытие УНВД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400" dirty="0">
                <a:cs typeface="Times New Roman" panose="02020603050405020304" pitchFamily="18" charset="0"/>
              </a:rPr>
              <a:t>) </a:t>
            </a:r>
            <a:r>
              <a:rPr lang="ru-RU" sz="1600" i="1" dirty="0">
                <a:cs typeface="Times New Roman" panose="02020603050405020304" pitchFamily="18" charset="0"/>
              </a:rPr>
              <a:t>отсутствие исполнения обязательств по валютному договору по экспорту или импорту в течение 1 (одного) календарного года с последней даты исполнения обязательств сторонами, при условии эквивалентного исполнения обязательств сторонами или наличия остатка задолженности нерезидента либо экспортера или импортера, не превышающего 50 000 (пятидесяти тысяч) долларов США в эквиваленте;</a:t>
            </a:r>
          </a:p>
          <a:p>
            <a:pPr algn="just"/>
            <a:r>
              <a:rPr lang="ru-RU" sz="1600" i="1" dirty="0">
                <a:cs typeface="Times New Roman" panose="02020603050405020304" pitchFamily="18" charset="0"/>
              </a:rPr>
              <a:t>17) изменение экспортером или импортером банка учетной регистрации по валютному договору по экспорту или импорту, с учетом пунктов 21 - 24 Правил</a:t>
            </a:r>
            <a:r>
              <a:rPr lang="ru-RU" sz="1600" i="1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ru-RU" sz="1600" i="1" dirty="0" smtClean="0">
                <a:cs typeface="Times New Roman" panose="02020603050405020304" pitchFamily="18" charset="0"/>
              </a:rPr>
              <a:t>23) </a:t>
            </a:r>
            <a:r>
              <a:rPr lang="ru-RU" sz="1600" i="1" dirty="0"/>
              <a:t>наличие остатка задолженности нерезидента либо резидента, </a:t>
            </a:r>
            <a:r>
              <a:rPr lang="ru-RU" sz="1600" i="1" dirty="0" smtClean="0"/>
              <a:t>не превышающего </a:t>
            </a:r>
            <a:r>
              <a:rPr lang="ru-RU" sz="1600" i="1" dirty="0"/>
              <a:t>50 000 (пятидесяти тысяч) долларов США в эквиваленте, при</a:t>
            </a:r>
          </a:p>
          <a:p>
            <a:r>
              <a:rPr lang="ru-RU" sz="1600" i="1" dirty="0"/>
              <a:t>наличии письменного подтверждения экспортера или импортера о </a:t>
            </a:r>
            <a:r>
              <a:rPr lang="ru-RU" sz="1600" i="1" dirty="0" smtClean="0"/>
              <a:t>прекращении обязательств </a:t>
            </a:r>
            <a:r>
              <a:rPr lang="ru-RU" sz="1600" i="1" dirty="0"/>
              <a:t>сторон по валютному договору по экспорту или импорту и</a:t>
            </a:r>
          </a:p>
          <a:p>
            <a:r>
              <a:rPr lang="ru-RU" sz="1600" i="1" dirty="0"/>
              <a:t>подтверждающих документов (при наличии).</a:t>
            </a:r>
            <a:endParaRPr lang="ru-RU" sz="1600" i="1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66819" y="5379916"/>
            <a:ext cx="14512131" cy="38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ct val="36065"/>
              <a:buFont typeface="Arial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валютного договора осуществляется после получения запроса с нового Банка учетной регистрации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3812" y="6033726"/>
            <a:ext cx="14485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" b="1" dirty="0">
                <a:solidFill>
                  <a:schemeClr val="dk1"/>
                </a:solidFill>
              </a:rPr>
              <a:t>При переходе валютного договора на обслуживание в другой банк новый</a:t>
            </a:r>
            <a:r>
              <a:rPr lang="ru" dirty="0">
                <a:solidFill>
                  <a:schemeClr val="dk1"/>
                </a:solidFill>
              </a:rPr>
              <a:t> </a:t>
            </a:r>
            <a:r>
              <a:rPr lang="ru" b="1" dirty="0">
                <a:solidFill>
                  <a:schemeClr val="dk1"/>
                </a:solidFill>
              </a:rPr>
              <a:t>учетный номер не присваивается</a:t>
            </a:r>
            <a:endParaRPr lang="ru-RU" dirty="0"/>
          </a:p>
        </p:txBody>
      </p:sp>
      <p:pic>
        <p:nvPicPr>
          <p:cNvPr id="8" name="Google Shape;3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19" y="5979468"/>
            <a:ext cx="246170" cy="502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503924" y="7590567"/>
            <a:ext cx="7157476" cy="152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b="1" dirty="0"/>
              <a:t>Новый Банк</a:t>
            </a:r>
            <a:r>
              <a:rPr lang="ru-RU" dirty="0"/>
              <a:t>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ru-RU" dirty="0"/>
              <a:t>направляет в предыдущий Банк в течение 3-х рабочих дней запрос о представлении информации об исполнении обязательств по валютному договору.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940800" y="7608972"/>
            <a:ext cx="7227052" cy="152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b="1" dirty="0"/>
              <a:t>Предыдущий Банк</a:t>
            </a:r>
            <a:r>
              <a:rPr lang="ru-RU" dirty="0"/>
              <a:t>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ru-RU" dirty="0"/>
              <a:t>после получения запроса в течение 3-х рабочих дней снимает контракт с учетной регистрации и представляет информацию об исполнении обязательств по договору.</a:t>
            </a:r>
          </a:p>
        </p:txBody>
      </p:sp>
    </p:spTree>
    <p:extLst>
      <p:ext uri="{BB962C8B-B14F-4D97-AF65-F5344CB8AC3E}">
        <p14:creationId xmlns:p14="http://schemas.microsoft.com/office/powerpoint/2010/main" val="13475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24000" y="593378"/>
            <a:ext cx="9144000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ru-RU" sz="2400" b="1" dirty="0"/>
              <a:t>Особенности контроля за соблюдением экспортером или импортером</a:t>
            </a:r>
            <a:br>
              <a:rPr lang="ru-RU" sz="2400" b="1" dirty="0"/>
            </a:br>
            <a:r>
              <a:rPr lang="ru-RU" sz="2400" b="1" dirty="0"/>
              <a:t>требования репатриации по валютному договору по экспорту или импорту при прекращении</a:t>
            </a:r>
            <a:br>
              <a:rPr lang="ru-RU" sz="2400" b="1" dirty="0"/>
            </a:br>
            <a:r>
              <a:rPr lang="ru-RU" sz="2400" b="1" dirty="0"/>
              <a:t>уполномоченным банком деловых отношений с клиентом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4300" y="2748776"/>
            <a:ext cx="1635200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 итогам проведенных уполномоченным банком (его филиалом), являющимся банком учетной регистрации, процедур согласно правилам внутреннего контроля имеются основания для прекращения деловых отношений с экспортером или импортером в соответствии с Законом о ПОДФТ, то снятие уполномоченным банком (его филиалом), являющимся банком учетной регистрации валютного договора по экспорту или импорту, включая все изменения и (или) дополнения к нему, с учетной регистрации осуществляется на основании подпункта 22) пункта 26 Правил, независимо от суммы задолженности по валютному договору по экспорту или импорту, и если отсутствуют иные основания для снятия валютного договора по экспорту или импорту с учетной регистрации, предусмотренные пунктом 26 Правил.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810260" algn="l"/>
                <a:tab pos="914400" algn="l"/>
                <a:tab pos="117030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При наличии у Клиента действующего валютного договора в день направления Клиенту уведомления о прекращении деловых отношений, дополнительно сотрудник Банка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электронной почте  направляет отсканированную копию уведомления о прекращении деловых отношений Начальнику ОВК/заместителю директора Департамента ЦСКО по направлению деятельности/ группе рассылки ЦСКО Отдел валютного контроля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ovk_csko@berekebank.kz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  <a:tabLst>
                <a:tab pos="630555" algn="l"/>
                <a:tab pos="810260" algn="l"/>
                <a:tab pos="9144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После получения Уведомления о расторжении деловых отношений Клиент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Правилами №78 обеспечивает изменение банка учетной регистрации в течение 30 (тридцати) календарных дней со дня получения уведомления.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 Уполномоченный банк (его филиал), являющийся банком учетной регистрации, в случае необеспечения экспортером или импортером перехода на обслуживание в другой уполномоченный банк (его филиал) принимает решение о продолжении деловых отношений либо о прекращении деловых отношений с экспортером или импортером в течение 30 (тридцати) календарных дней после дня направления извещения.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принятия уполномоченным банком (его филиалом), являющимся банком учетной регистрации обоснованного решения о прекращении деловых отношений с экспортером или импортером на основании полученных от экспортера или импортера документов, подтверждающих внесение изменений и (или) дополнений в валютный договор по экспорту или импорту с учетным номером, уполномоченный банк (его филиал), являющийся банком учетной регистрации учитывает все обстоятельства, влияющие на принятие решение.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 Уполномоченный банк (его филиал), являющийся банком учетной регистрации, снимает с валютного контроля валютный договор по экспорту или импорту на основании подпункта 22) пункта 26 Правил в течение 3 (трех) рабочих дней после дня принятия решения, указанного в пункте 30 Правил.</a:t>
            </a:r>
          </a:p>
        </p:txBody>
      </p:sp>
    </p:spTree>
    <p:extLst>
      <p:ext uri="{BB962C8B-B14F-4D97-AF65-F5344CB8AC3E}">
        <p14:creationId xmlns:p14="http://schemas.microsoft.com/office/powerpoint/2010/main" val="25221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04242" y="578437"/>
            <a:ext cx="10475304" cy="758669"/>
          </a:xfrm>
          <a:prstGeom prst="rect">
            <a:avLst/>
          </a:prstGeom>
          <a:solidFill>
            <a:srgbClr val="18D000"/>
          </a:solidFill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Снятие/взнос наличной иностранной валюты</a:t>
            </a:r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  <a:sym typeface="Verdana"/>
              </a:rPr>
              <a:t> </a:t>
            </a:r>
            <a:endParaRPr lang="en-US" sz="4000" b="1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3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652" y="2636468"/>
            <a:ext cx="1003500" cy="11366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787900" y="2725166"/>
            <a:ext cx="41021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лица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предприниматели</a:t>
            </a:r>
          </a:p>
        </p:txBody>
      </p:sp>
      <p:sp>
        <p:nvSpPr>
          <p:cNvPr id="8" name="Google Shape;310;p70"/>
          <p:cNvSpPr/>
          <p:nvPr/>
        </p:nvSpPr>
        <p:spPr>
          <a:xfrm>
            <a:off x="9631748" y="2914295"/>
            <a:ext cx="1468052" cy="63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2216326" y="2956799"/>
            <a:ext cx="3862626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ограничений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30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852" y="5671213"/>
            <a:ext cx="1372960" cy="1593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2" name="Прямоугольник 11"/>
          <p:cNvSpPr/>
          <p:nvPr/>
        </p:nvSpPr>
        <p:spPr>
          <a:xfrm>
            <a:off x="4572000" y="5693759"/>
            <a:ext cx="4889500" cy="128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Юридические лица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3876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Филиалы (представительства) иностранных организаций</a:t>
            </a:r>
          </a:p>
        </p:txBody>
      </p:sp>
      <p:sp>
        <p:nvSpPr>
          <p:cNvPr id="13" name="Google Shape;312;p70"/>
          <p:cNvSpPr/>
          <p:nvPr/>
        </p:nvSpPr>
        <p:spPr>
          <a:xfrm>
            <a:off x="9631748" y="6148607"/>
            <a:ext cx="1468052" cy="63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Прямоугольник 13"/>
          <p:cNvSpPr/>
          <p:nvPr/>
        </p:nvSpPr>
        <p:spPr>
          <a:xfrm>
            <a:off x="12216327" y="6059782"/>
            <a:ext cx="3862626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Командировочные (представительские) расходы за пределы РК</a:t>
            </a:r>
          </a:p>
        </p:txBody>
      </p:sp>
    </p:spTree>
    <p:extLst>
      <p:ext uri="{BB962C8B-B14F-4D97-AF65-F5344CB8AC3E}">
        <p14:creationId xmlns:p14="http://schemas.microsoft.com/office/powerpoint/2010/main" val="1483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63029" y="336203"/>
            <a:ext cx="14269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Порядок покупки/продажи безналичной иностранной валюты</a:t>
            </a:r>
            <a:endParaRPr lang="en-US" sz="4000" b="1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0822" y="1037223"/>
            <a:ext cx="32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b="1" dirty="0"/>
              <a:t>Юридические лица резиденты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32000" y="1637868"/>
            <a:ext cx="139446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Сумма покупки до 50 000.00 </a:t>
            </a:r>
            <a:r>
              <a:rPr lang="ru-RU" b="1" dirty="0" err="1">
                <a:latin typeface="Times New Roman"/>
                <a:ea typeface="Times New Roman"/>
                <a:cs typeface="Times New Roman"/>
                <a:sym typeface="Times New Roman"/>
              </a:rPr>
              <a:t>Долл.США</a:t>
            </a: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-RU" b="1" dirty="0" err="1">
                <a:latin typeface="Times New Roman"/>
                <a:ea typeface="Times New Roman"/>
                <a:cs typeface="Times New Roman"/>
                <a:sym typeface="Times New Roman"/>
              </a:rPr>
              <a:t>экв</a:t>
            </a: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ru-RU" dirty="0"/>
              <a:t>К целям, не связанным с исполнением обязательств в иностранной валюте, относятся зачисление и (или) перевод иностранной валюты на собственные счета юридического лица-резидента, в том числе на счета его обособленных подразделений, а также безвозмездные переводы денег в иностранной валюте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34529" y="3902045"/>
            <a:ext cx="141444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оформлении заявки на покупку безналичной иностранной валюты за национальную валюту на сумму, превышающую пятьдесят тысяч долларов США в эквиваленте, юридическое лицо-резидент (за исключением уполномоченного банка) указывает цель покупки, а также прилагает к заявке копию валютного договора и счет либо иной документ на оплату, во исполнение которого покупается безналичная иностранная валюта. При этом к заявке на покупку безналичной иностранной валюты за национальную валюту юридическим лицом-резидентом (за исключением уполномоченного банка) прилагается указание уполномоченному банку в случае её неиспользования в течение десяти рабочих дней со дня покупки на заявленные цели продать данную валюту за национальную валюту в течение последующих трех рабочих дней.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Не допускается использование безналичной иностранной валюты, купленной в соответствии с настоящим пунктом Правил, на цели, не связанные с исполнением обязательств в иностранной валюте.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34528" y="6718681"/>
            <a:ext cx="14144423" cy="2074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Сумма покупки свыше 50 000.00 </a:t>
            </a:r>
            <a:r>
              <a:rPr lang="ru-RU" b="1" dirty="0" err="1">
                <a:latin typeface="Times New Roman"/>
                <a:ea typeface="Times New Roman"/>
                <a:cs typeface="Times New Roman"/>
                <a:sym typeface="Times New Roman"/>
              </a:rPr>
              <a:t>Долл.США</a:t>
            </a: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-RU" b="1" dirty="0" err="1">
                <a:latin typeface="Times New Roman"/>
                <a:ea typeface="Times New Roman"/>
                <a:cs typeface="Times New Roman"/>
                <a:sym typeface="Times New Roman"/>
              </a:rPr>
              <a:t>экв</a:t>
            </a:r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. включительно:</a:t>
            </a:r>
          </a:p>
          <a:p>
            <a:pPr lvl="0"/>
            <a:r>
              <a:rPr lang="ru-RU" b="1" dirty="0">
                <a:latin typeface="Times New Roman"/>
                <a:ea typeface="Times New Roman"/>
                <a:cs typeface="Times New Roman"/>
                <a:sym typeface="Times New Roman"/>
              </a:rPr>
              <a:t>Цель - для расчета по валютному договору или иному документу:</a:t>
            </a:r>
          </a:p>
          <a:p>
            <a:pPr marL="457200" lvl="0" indent="-29210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000"/>
              <a:buFont typeface="Times New Roman"/>
              <a:buChar char="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течение 10 рабочих дней по указанному договору;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Font typeface="Times New Roman"/>
              <a:buChar char="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возможность использовать по другому договору;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Font typeface="Times New Roman"/>
              <a:buChar char="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обязательная продажа валюты Банком на основании указании клиента в течение 3-х рабочих дней, если клиент не использует валюту в течение 10 рабочих дней.</a:t>
            </a:r>
          </a:p>
        </p:txBody>
      </p:sp>
    </p:spTree>
    <p:extLst>
      <p:ext uri="{BB962C8B-B14F-4D97-AF65-F5344CB8AC3E}">
        <p14:creationId xmlns:p14="http://schemas.microsoft.com/office/powerpoint/2010/main" val="2517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40923" y="1390974"/>
            <a:ext cx="135872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покупке в одном уполномоченном банке в один рабочий день безналичной иностранной валюты за национальную валюту по нескольким заявкам, сумма которых в отдельности не превышает пятьдесят тысяч долларов США в эквиваленте, но в результате сложения превышает пятьдесят тысяч долларов США в эквиваленте, требования частей первой и второй настоящего пункта применяются к заявкам, исполнение которых приведут к превышению порога суммы, установленной в части первой настоящего пункта.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допускается использование безналичной иностранной валюты, купленной в соответствии с настоящим пунктом Правил, на цели, не связанные с исполнением обязательств в иностранной валюте.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40922" y="3483275"/>
            <a:ext cx="134841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переводе юридическим лицом-резидентом (за исключением уполномоченного банка) ранее приобретенной в соответствии с пунктом 20 и частью второй пункта 20-1 Правил безналичной иностранной валюты на собственный счет в другом уполномоченном банке в целях исполнения обязательств в иностранной валюте по валютному договору, уполномоченный банк обеспечивает отражение клиентом в заявлении на перевод денег, оформляемом по форме согласно приложению 3 к Правилам осуществления безналичных платежей и (или) переводов денег на территории Республики Казахстан, утвержденным постановлением правления Национального Банка Республики Казахстан от 31 августа 2016 года № 208 «Об утверждении Правил осуществления безналичных платежей и (или) переводов денег на территории Республики Казахстан» (зарегистрировано в Реестре государственной регистрации нормативных правовых актов под № 14419),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о ранее приобретенной в соответствии с пунктом 20 и частью второй пункта 20-1 Правил безналичной иностранной валюте с обязательным отражением даты ее покупки для осуществления дальнейшего валютного контроля другим уполномоченным банком.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ее перевода в другой уполномоченный банк в целях исполнения обязательств в иностранной валюте по валютному договору, другой уполномоченный банк осуществляет продажу данной валюты за национальную валюту в течение последующих трех рабочих дней при ее неиспользовании в течение десяти рабочих дней со дня покупки на заявленные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28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00778" y="1268934"/>
            <a:ext cx="12286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«16-2. К валютным операциям, проведение которых может быть направлено на уклонение от выполнения требований валютного законодательства Республики Казахстан, относятся: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29565" y="2192264"/>
            <a:ext cx="121576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2)	операции нерезидента по покупке в одном уполномоченном банке в один рабочий день безналичной иностранной валюты за национальную валюту на сумму, превышающую  пятьдесят тысяч долларов США в эквиваленте, если источник происхождения денег в национальной валюте не связан с получением нерезидентом денег от продажи товаров (выполнения работ, оказания услуг) резиденту, продажи иных финансовых активов за национальную валюту, получения дивидендов в национальной валюте от деятельности на территории Республики Казахстан, возврата органами государственных доходов ранее уплаченных нерезидентом налогов и других обязательных платежей в бюджет и иных экономически обоснованных источников происхождения национальной валюты.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00778" y="4777587"/>
            <a:ext cx="12286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450215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Клиент уполномоченного банка, являющийся резидентом или нерезидентом, осуществляющий валютные операции, по требованию уполномоченного банка представляет документы и информацию, необходимые уполномоченному банку для проведения мониторинга и изучения операции в соответствии с требованиями Закона Республики Казахстан «О противодействии легализации (отмыванию) доходов, полученных преступным путем, и финансированию терроризма» (далее – Закон о ПОДФТ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933015" y="408712"/>
            <a:ext cx="13317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Операции требующие получение учетного номера в НБ РК</a:t>
            </a:r>
            <a:endParaRPr lang="en-US" sz="4000" b="1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33014" y="1293843"/>
            <a:ext cx="141459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по движению капитала:</a:t>
            </a:r>
          </a:p>
          <a:p>
            <a:pPr>
              <a:buClr>
                <a:schemeClr val="dk1"/>
              </a:buClr>
              <a:buSzPct val="27500"/>
            </a:pPr>
            <a:endParaRPr lang="ru-RU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Финансовые займы;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Участие в капитале;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 ЦБ и производными финансовыми инструментами;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Приобретение права собственности на недвижимость юридическими лицами;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Передачу денег и иного имущества во исполнение обязательств участника совместной деятельности, а также в доверительное управление, траст;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Передачу денег и финансовых инструментов профессиональным участникам рынка ценных бумаг, осуществляющим валютные операции по поручениям клиентов, на счета для учета и хранения денег, принадлежащих клиентам;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Приобретение полностью исключительных прав на объекты интеллектуальной собственности;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Безвозмездную передачу денег и иных валютных ценностей;</a:t>
            </a:r>
          </a:p>
          <a:p>
            <a:pPr marL="457200" indent="-292100">
              <a:buClr>
                <a:schemeClr val="accent6">
                  <a:lumMod val="75000"/>
                </a:schemeClr>
              </a:buClr>
              <a:buSzPct val="100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Уведомление юридическим лицом-резидентом (а также его филиалом) об открытий счета в иностранном банке.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20899" y="4987162"/>
            <a:ext cx="13958051" cy="1643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соответствии с установленным пороговым значением в Валютным законодательством РК:</a:t>
            </a:r>
            <a:endParaRPr lang="ru-RU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Поступление имущества (денег) в Республику Казахстан и (или) возникновение обязательств у резидента по возврату имущества (денег) нерезиденту на сумму, превышающую </a:t>
            </a:r>
            <a:r>
              <a:rPr lang="ru-RU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500 000.00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(Пятьсот тысяч)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Долл.США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в эквиваленте;</a:t>
            </a: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Передача имущества (перевод денег) из Республики Казахстан и (или) возникновение у резидента требований по возврату имущества (денег) нерезидентом на сумму, превышающую </a:t>
            </a:r>
            <a:r>
              <a:rPr lang="ru-RU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500 000.00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(Пятьсот тысяч)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Долл.США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эквиваленте.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120899" y="6735525"/>
            <a:ext cx="1395805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Резидент обращается в НБРК за присвоением учетного номера валютному договору:</a:t>
            </a: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проведения перевода резидентом;</a:t>
            </a:r>
          </a:p>
          <a:p>
            <a:pPr marL="336550" lvl="0" indent="-171450">
              <a:lnSpc>
                <a:spcPct val="115000"/>
              </a:lnSpc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до зачисления денег на счет резидента;</a:t>
            </a: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случае внесения дополнении и изменений, если договор стал подлежать учетной регистрации, до начала исполнения обязательств сторон после принятия таких изменении.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20899" y="8420602"/>
            <a:ext cx="13958053" cy="13665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учетной регистрации валютного договора резидент представляет в НБРК:</a:t>
            </a: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заявление на присвоение учетного номера;  для физических лиц - с приложением копии документа, удостоверяющего личность;</a:t>
            </a:r>
          </a:p>
          <a:p>
            <a:pPr marL="457200" lvl="0" indent="-292100">
              <a:lnSpc>
                <a:spcPct val="115000"/>
              </a:lnSpc>
              <a:buClr>
                <a:schemeClr val="dk1"/>
              </a:buClr>
              <a:buSzPts val="1000"/>
              <a:buFont typeface="Times New Roman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копии валютного договора и дополнения (если имеется).</a:t>
            </a:r>
          </a:p>
          <a:p>
            <a:pPr lvl="0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Документы, составленные на иностранном языке, представляются с переводом на казахский или русский язык.</a:t>
            </a:r>
          </a:p>
        </p:txBody>
      </p:sp>
    </p:spTree>
    <p:extLst>
      <p:ext uri="{BB962C8B-B14F-4D97-AF65-F5344CB8AC3E}">
        <p14:creationId xmlns:p14="http://schemas.microsoft.com/office/powerpoint/2010/main" val="27595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1026" name="Picture 2" descr="cid:image010.jpg@01DA17B5.6D7DC7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91" y="4521200"/>
            <a:ext cx="3075208" cy="31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03" y="1211238"/>
            <a:ext cx="4826290" cy="732948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911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91C5B7C-B54B-434B-AA39-52B82664AD9E}"/>
                  </a:ext>
                </a:extLst>
              </p14:cNvPr>
              <p14:cNvContentPartPr/>
              <p14:nvPr/>
            </p14:nvContentPartPr>
            <p14:xfrm>
              <a:off x="3352377" y="-2366331"/>
              <a:ext cx="360" cy="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91C5B7C-B54B-434B-AA39-52B82664A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137" y="-2378571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7C024B0-88EE-4197-A2B7-4DBC87DBDE37}"/>
                  </a:ext>
                </a:extLst>
              </p14:cNvPr>
              <p14:cNvContentPartPr/>
              <p14:nvPr/>
            </p14:nvContentPartPr>
            <p14:xfrm>
              <a:off x="-3135543" y="-2250051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7C024B0-88EE-4197-A2B7-4DBC87DBD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47783" y="-2262291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E5B90AF-5D17-4D49-971D-9B8F04328D4A}"/>
                  </a:ext>
                </a:extLst>
              </p14:cNvPr>
              <p14:cNvContentPartPr/>
              <p14:nvPr/>
            </p14:nvContentPartPr>
            <p14:xfrm>
              <a:off x="5645937" y="-1959891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E5B90AF-5D17-4D49-971D-9B8F04328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3697" y="-1972131"/>
                <a:ext cx="2484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Прямоугольник 44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125129"/>
            <a:ext cx="7269637" cy="910720"/>
            <a:chOff x="0" y="125129"/>
            <a:chExt cx="7269637" cy="910720"/>
          </a:xfrm>
        </p:grpSpPr>
        <p:sp>
          <p:nvSpPr>
            <p:cNvPr id="13" name="TextBox 6"/>
            <p:cNvSpPr txBox="1"/>
            <p:nvPr/>
          </p:nvSpPr>
          <p:spPr>
            <a:xfrm>
              <a:off x="481511" y="297185"/>
              <a:ext cx="678812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" sz="4800" b="1" dirty="0">
                  <a:solidFill>
                    <a:srgbClr val="002776"/>
                  </a:solidFill>
                </a:rPr>
                <a:t> </a:t>
              </a:r>
              <a:r>
                <a:rPr lang="ru" sz="4800" b="1" dirty="0">
                  <a:solidFill>
                    <a:srgbClr val="00277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Нормативная база</a:t>
              </a:r>
              <a:endParaRPr lang="en-US" sz="4800" b="1" dirty="0">
                <a:solidFill>
                  <a:srgbClr val="00277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0" y="242447"/>
              <a:ext cx="4267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 flipV="1">
              <a:off x="110734" y="125129"/>
              <a:ext cx="234692" cy="234636"/>
            </a:xfrm>
            <a:prstGeom prst="ellipse">
              <a:avLst/>
            </a:prstGeom>
            <a:solidFill>
              <a:srgbClr val="596E35"/>
            </a:solidFill>
            <a:ln>
              <a:noFill/>
            </a:ln>
            <a:effectLst>
              <a:outerShdw blurRad="1651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rgbClr val="596E35"/>
                </a:solidFill>
              </a:endParaRPr>
            </a:p>
          </p:txBody>
        </p:sp>
      </p:grpSp>
      <p:sp>
        <p:nvSpPr>
          <p:cNvPr id="16" name="Google Shape;271;p67"/>
          <p:cNvSpPr/>
          <p:nvPr/>
        </p:nvSpPr>
        <p:spPr>
          <a:xfrm>
            <a:off x="842458" y="1521690"/>
            <a:ext cx="16330927" cy="745107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  –  правовые акты валютного контроля: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Закон РК </a:t>
            </a:r>
            <a:r>
              <a:rPr lang="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 валютном регулировании и валютном контроле</a:t>
            </a:r>
            <a:r>
              <a:rPr lang="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№ 167-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02.07.2018г</a:t>
            </a:r>
          </a:p>
          <a:p>
            <a:pPr marL="228600" indent="-228600" algn="just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Правила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осуществления экспортно-импортного валютного контроля в Республике Казахстан.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>
              <a:buClr>
                <a:schemeClr val="dk1"/>
              </a:buClr>
              <a:buSzPct val="100000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Постановление  №  78   от 29.09.2023г.</a:t>
            </a:r>
          </a:p>
          <a:p>
            <a:pPr marL="457200" indent="-457200" algn="just">
              <a:buClr>
                <a:schemeClr val="dk1"/>
              </a:buClr>
              <a:buSzPct val="100000"/>
              <a:buAutoNum type="arabicPeriod" startAt="3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осуществления валютных операций в Республике Казахстан. Постановление № 40 от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30.03.2019г.</a:t>
            </a:r>
          </a:p>
          <a:p>
            <a:pPr algn="just">
              <a:buClr>
                <a:schemeClr val="dk1"/>
              </a:buClr>
              <a:buSzPct val="100000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Правила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мониторинга валютных операций в Республике Казахстан. Постановление № 64 от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>
              <a:buClr>
                <a:schemeClr val="dk1"/>
              </a:buClr>
              <a:buSzPct val="100000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10.04.2019г.</a:t>
            </a:r>
          </a:p>
          <a:p>
            <a:pPr algn="just">
              <a:buClr>
                <a:schemeClr val="dk1"/>
              </a:buClr>
              <a:buSzPts val="1100"/>
            </a:pPr>
            <a:endParaRPr lang="ru-RU"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Clr>
                <a:schemeClr val="dk1"/>
              </a:buClr>
              <a:buSzPts val="1100"/>
              <a:buFont typeface="Arial"/>
              <a:buAutoNum type="arabicPeriod"/>
            </a:pPr>
            <a:endParaRPr lang="ru-RU" sz="28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валютного контроля является обеспечение соблюдения резидентами и нерезидентами валютного законодательства РК при проведении ими валютных операций</a:t>
            </a:r>
          </a:p>
          <a:p>
            <a:pPr algn="just">
              <a:buClr>
                <a:schemeClr val="dk1"/>
              </a:buClr>
              <a:buSzPts val="1100"/>
            </a:pPr>
            <a:endParaRPr lang="ru-RU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 descr="cid:image002.png@01DA17B5.B5622B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2886"/>
            <a:ext cx="18013680" cy="10181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15000"/>
              </a:lnSpc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Резиденты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нерезиденты РК при проведении валютных операции представляют в Банк документы в соответствии с требованиями законодательства:</a:t>
            </a:r>
          </a:p>
          <a:p>
            <a:pPr marL="457200" lvl="0" algn="just">
              <a:lnSpc>
                <a:spcPct val="115000"/>
              </a:lnSpc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1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Валютный договор (копия) и иные документы подтверждающие исполнение обязательств по договорам</a:t>
            </a:r>
          </a:p>
          <a:p>
            <a:pPr marL="457200" lvl="0" algn="just">
              <a:lnSpc>
                <a:spcPct val="115000"/>
              </a:lnSpc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2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Дополнительные соглашения и иные документы имеющие отношения к данному договору (при наличии)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91C5B7C-B54B-434B-AA39-52B82664AD9E}"/>
                  </a:ext>
                </a:extLst>
              </p14:cNvPr>
              <p14:cNvContentPartPr/>
              <p14:nvPr/>
            </p14:nvContentPartPr>
            <p14:xfrm>
              <a:off x="3352377" y="-2366331"/>
              <a:ext cx="360" cy="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91C5B7C-B54B-434B-AA39-52B82664A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137" y="-2378571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7C024B0-88EE-4197-A2B7-4DBC87DBDE37}"/>
                  </a:ext>
                </a:extLst>
              </p14:cNvPr>
              <p14:cNvContentPartPr/>
              <p14:nvPr/>
            </p14:nvContentPartPr>
            <p14:xfrm>
              <a:off x="-3135543" y="-2250051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7C024B0-88EE-4197-A2B7-4DBC87DBD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47783" y="-2262291"/>
                <a:ext cx="248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7E5B90AF-5D17-4D49-971D-9B8F04328D4A}"/>
                  </a:ext>
                </a:extLst>
              </p14:cNvPr>
              <p14:cNvContentPartPr/>
              <p14:nvPr/>
            </p14:nvContentPartPr>
            <p14:xfrm>
              <a:off x="5645937" y="-1959891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7E5B90AF-5D17-4D49-971D-9B8F04328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3697" y="-1972131"/>
                <a:ext cx="2484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Прямоугольник 44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75CED-30DC-48D0-9B45-3B77BBFFAC26}"/>
              </a:ext>
            </a:extLst>
          </p:cNvPr>
          <p:cNvSpPr txBox="1"/>
          <p:nvPr/>
        </p:nvSpPr>
        <p:spPr>
          <a:xfrm>
            <a:off x="683156" y="1482029"/>
            <a:ext cx="156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2000" b="1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 чась</a:t>
            </a:r>
            <a:endParaRPr lang="ru-RU" sz="20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" descr="cid:image002.png@01DA17B5.B5622B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1900" y="481221"/>
            <a:ext cx="101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002776"/>
                </a:solidFill>
              </a:rPr>
              <a:t>Валютный контроль</a:t>
            </a:r>
            <a:endParaRPr lang="ru-RU" sz="4800" b="1" dirty="0">
              <a:solidFill>
                <a:srgbClr val="00277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4700" y="1714500"/>
            <a:ext cx="5689600" cy="48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19900" y="1714500"/>
            <a:ext cx="54610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E0E0E"/>
                </a:solidFill>
              </a:rPr>
              <a:t>Задачами валютного контроля являются:</a:t>
            </a:r>
            <a:endParaRPr lang="ru-RU" dirty="0">
              <a:solidFill>
                <a:srgbClr val="0E0E0E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51000" y="3149600"/>
            <a:ext cx="5080000" cy="1092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соответствия проводимых валютных операций валютному законодательству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670800" y="3026718"/>
            <a:ext cx="5016500" cy="12150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обоснованности платежей и (или) переводов денег по валютным операциям и наличия необходимых для их осуществления документов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320486" y="3048000"/>
            <a:ext cx="4902200" cy="10070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полноты</a:t>
            </a:r>
            <a:r>
              <a:rPr lang="ru-RU" dirty="0" smtClean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своевременности </a:t>
            </a:r>
            <a:r>
              <a:rPr lang="ru-RU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объективности учета и отчетности по валютным операциям.</a:t>
            </a:r>
          </a:p>
        </p:txBody>
      </p:sp>
      <p:sp>
        <p:nvSpPr>
          <p:cNvPr id="21" name="Google Shape;284;p68"/>
          <p:cNvSpPr/>
          <p:nvPr/>
        </p:nvSpPr>
        <p:spPr>
          <a:xfrm rot="10800000">
            <a:off x="4660900" y="1860646"/>
            <a:ext cx="1042100" cy="1073054"/>
          </a:xfrm>
          <a:prstGeom prst="bentUpArrow">
            <a:avLst>
              <a:gd name="adj1" fmla="val 32062"/>
              <a:gd name="adj2" fmla="val 36807"/>
              <a:gd name="adj3" fmla="val 30193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85;p68"/>
          <p:cNvSpPr/>
          <p:nvPr/>
        </p:nvSpPr>
        <p:spPr>
          <a:xfrm rot="10800000" flipH="1">
            <a:off x="13397800" y="1860645"/>
            <a:ext cx="1296100" cy="1073055"/>
          </a:xfrm>
          <a:prstGeom prst="bentUpArrow">
            <a:avLst>
              <a:gd name="adj1" fmla="val 32395"/>
              <a:gd name="adj2" fmla="val 36807"/>
              <a:gd name="adj3" fmla="val 30193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83;p68"/>
          <p:cNvSpPr/>
          <p:nvPr/>
        </p:nvSpPr>
        <p:spPr>
          <a:xfrm>
            <a:off x="9421800" y="2374900"/>
            <a:ext cx="277800" cy="673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841500" y="6607770"/>
            <a:ext cx="15709900" cy="32347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документами валютного контроля являются документы, поступающие на бумажном носителе или электронным способом при осуществлении контроля выполнения требования репатриации, в том числе: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85750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акты выполненных работ, счета-фактуры, инвойсы за выполненные работы, оказанные услуги;</a:t>
            </a:r>
          </a:p>
          <a:p>
            <a:pPr marL="457200" lvl="0" indent="-285750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инвойсы за фактически переданные товары, декларации на товары, декларация на товар иностранного государства, заявления о ввозе товаров и уплате косвенных налогов;</a:t>
            </a:r>
          </a:p>
          <a:p>
            <a:pPr marL="457200" lvl="0" indent="-285750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выписка о движении денег по счету, открытому в иностранном банке;</a:t>
            </a:r>
          </a:p>
          <a:p>
            <a:pPr marL="457200" lvl="0" indent="-285750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акты сверок в соответствии с условиями валютного договора по экспорту или импорту.</a:t>
            </a:r>
          </a:p>
        </p:txBody>
      </p:sp>
    </p:spTree>
    <p:extLst>
      <p:ext uri="{BB962C8B-B14F-4D97-AF65-F5344CB8AC3E}">
        <p14:creationId xmlns:p14="http://schemas.microsoft.com/office/powerpoint/2010/main" val="7737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6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2985819" y="1830195"/>
            <a:ext cx="3160981" cy="690836"/>
          </a:xfrm>
          <a:prstGeom prst="rightArrow">
            <a:avLst>
              <a:gd name="adj1" fmla="val 85979"/>
              <a:gd name="adj2" fmla="val 50000"/>
            </a:avLst>
          </a:prstGeom>
          <a:solidFill>
            <a:srgbClr val="18D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резиденты с нерезидентами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985818" y="3810288"/>
            <a:ext cx="3160982" cy="768085"/>
          </a:xfrm>
          <a:prstGeom prst="rightArrow">
            <a:avLst>
              <a:gd name="adj1" fmla="val 85979"/>
              <a:gd name="adj2" fmla="val 50000"/>
            </a:avLst>
          </a:prstGeom>
          <a:solidFill>
            <a:srgbClr val="18D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нерезиденты с нерезидентами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985819" y="6282233"/>
            <a:ext cx="3072080" cy="728397"/>
          </a:xfrm>
          <a:prstGeom prst="rightArrow">
            <a:avLst>
              <a:gd name="adj1" fmla="val 85979"/>
              <a:gd name="adj2" fmla="val 50000"/>
            </a:avLst>
          </a:prstGeom>
          <a:solidFill>
            <a:srgbClr val="18D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резиденты с резидентами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31010" y="1258621"/>
            <a:ext cx="6294589" cy="21195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b="1" u="sng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любой валюте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соглашению сторон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валютным законодательством РК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договора, сведений + учетная регистрация (при необходимости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031011" y="3654614"/>
            <a:ext cx="6294588" cy="18571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u="sng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ограничений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любой валюте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валютным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законодательством РК (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31011" y="5937948"/>
            <a:ext cx="6294588" cy="19487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Запрещены</a:t>
            </a:r>
            <a:endParaRPr lang="ru-RU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исключениями указанными в статье 6 Закона 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 </a:t>
            </a:r>
            <a:r>
              <a:rPr lang="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валютном регулировании и валютном </a:t>
            </a:r>
            <a:r>
              <a:rPr lang="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 РК</a:t>
            </a:r>
            <a:r>
              <a:rPr lang="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9986" y="270356"/>
            <a:ext cx="8334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0E0E0E"/>
                </a:solidFill>
                <a:ea typeface="Tahoma" pitchFamily="34" charset="0"/>
                <a:cs typeface="Tahoma" pitchFamily="34" charset="0"/>
              </a:rPr>
              <a:t>Осуществление валютных операций</a:t>
            </a:r>
            <a:endParaRPr lang="en-US" sz="4000" b="1" dirty="0">
              <a:solidFill>
                <a:srgbClr val="0E0E0E"/>
              </a:solidFill>
              <a:latin typeface="Segoe UI Semibold" panose="020B0702040204020203" pitchFamily="34" charset="0"/>
              <a:ea typeface="Arial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377067" y="645112"/>
            <a:ext cx="10687933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Экспортно-импортный валютный контроль</a:t>
            </a:r>
            <a:endParaRPr lang="en-US" sz="4000" b="1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7066" y="1605340"/>
            <a:ext cx="14701885" cy="91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Экспортно-импортный валютный контроль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мер, осуществляемых в целях контроля выполнения экспортерами или импортерами требования репатриации иностранной и (или) национальной валюты по экспорту или импорту (далее - требование репатриации):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органами валютного контроля: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Комитетом государственных доходов Министерства финансов Республики Казахстан, включая его территориальные подразделения (далее - орган государственных доходов);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компетенции другими государственными органами (их территориальными подразделениями), в том числе Национальным Банком Республики Казахстан (его территориальными филиалами);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уполномоченными банками, включая их филиалы, как агентами валютного контроля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требованиями Правил осуществления экспортно-импортного валютного контроля в РК от 29.09.2023 г. № 78 валютному договору в одном Банке присваивается учетный номер (далее – УНВД в следующих случаях: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999" lvl="0" indent="-237149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условиями договора предусмотрен экспорт или импорт товаров, работ, услуг, приобретение интеллектуальной собственности, аренда имущества и сумма такого валютного договора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превышает 50 000.00 </a:t>
            </a:r>
            <a:r>
              <a:rPr lang="ru-RU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Долл.США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эквиваленте.</a:t>
            </a:r>
          </a:p>
          <a:p>
            <a:pPr marL="269999" lvl="0" indent="-179999" algn="just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999" lvl="0" indent="-237149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валютном договоре на дату подписания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указана сумма договора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 такой договор рассматривается как договор, подлежащий учетной регистрации. По такому договору сумма указывается в 50 000.01 </a:t>
            </a:r>
            <a:r>
              <a:rPr lang="ru-RU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Долл.США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эквиваленте</a:t>
            </a:r>
            <a:r>
              <a:rPr lang="ru-RU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9999" lvl="0" indent="-237149" algn="just">
              <a:lnSpc>
                <a:spcPct val="115000"/>
              </a:lnSpc>
              <a:buClr>
                <a:schemeClr val="dk1"/>
              </a:buClr>
              <a:buSzPts val="900"/>
              <a:buChar char="●"/>
            </a:pPr>
            <a:endParaRPr lang="ru-RU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валютном договоре должно быть указано: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Стороны сделки,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валютного договора,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 и валюта сделки,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ТНВЭД,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исполнения обязательств </a:t>
            </a:r>
            <a:r>
              <a:rPr lang="ru-RU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инопартнером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Банковские реквизиты сторон сделки,</a:t>
            </a:r>
          </a:p>
          <a:p>
            <a:pPr marL="228600" lvl="0" indent="-22860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Подписи сторон.</a:t>
            </a:r>
            <a:endParaRPr lang="ru-RU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50" lvl="0" algn="just">
              <a:lnSpc>
                <a:spcPct val="115000"/>
              </a:lnSpc>
              <a:buClr>
                <a:schemeClr val="dk1"/>
              </a:buClr>
              <a:buSzPts val="900"/>
            </a:pPr>
            <a:endParaRPr lang="ru-RU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Экспортер или импортер обращается за получением учетного номера до начала исполнения обязательств по валютному договору по экспорту или импорту любой из его сторон.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4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3300" y="266480"/>
            <a:ext cx="10096500" cy="7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ru-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Экспортно-импортный валютный контроль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38300" y="1353216"/>
            <a:ext cx="15049500" cy="1117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Экспортер или импортер обращается за получением учетного номера до начала исполнения обязательств по валютному договору по экспорту или импорту любой из его сторон.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89100" y="2839782"/>
            <a:ext cx="15049500" cy="19684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>
                <a:solidFill>
                  <a:srgbClr val="0E0E0E"/>
                </a:solidFill>
              </a:rPr>
              <a:t>Для получения учетного номера</a:t>
            </a:r>
            <a:r>
              <a:rPr lang="ru-RU">
                <a:solidFill>
                  <a:srgbClr val="0E0E0E"/>
                </a:solidFill>
              </a:rPr>
              <a:t> экспортер или импортер представляет в уполномоченный банк (его филиал):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Char char="●"/>
            </a:pPr>
            <a:r>
              <a:rPr lang="ru-RU" i="1">
                <a:solidFill>
                  <a:srgbClr val="0E0E0E"/>
                </a:solidFill>
              </a:rPr>
              <a:t>Заявление о принятии валютного договора по экспорту или импорту на валютный контроль по форме согласно приложению 3 к Правилам;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Char char="●"/>
            </a:pPr>
            <a:r>
              <a:rPr lang="ru-RU" i="1">
                <a:solidFill>
                  <a:srgbClr val="0E0E0E"/>
                </a:solidFill>
              </a:rPr>
              <a:t>Оригинал или копию валютного договора по экспорту или импорту. Если валютный договор по экспорту или импорту заключен на иностранном языке, то представляется его перевод на казахский или русский язык.</a:t>
            </a:r>
            <a:endParaRPr lang="ru-RU" i="1" dirty="0">
              <a:solidFill>
                <a:srgbClr val="0E0E0E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38300" y="5143500"/>
            <a:ext cx="15151099" cy="1854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0E0E0E"/>
                </a:solidFill>
              </a:rPr>
              <a:t>При изменении Банка учетной регистрации договора </a:t>
            </a:r>
            <a:r>
              <a:rPr lang="ru-RU" dirty="0">
                <a:solidFill>
                  <a:srgbClr val="0E0E0E"/>
                </a:solidFill>
              </a:rPr>
              <a:t>экспортер или импортер представляет в уполномоченный банк (его филиал):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Char char="●"/>
            </a:pPr>
            <a:r>
              <a:rPr lang="ru-RU" i="1" dirty="0">
                <a:solidFill>
                  <a:srgbClr val="0E0E0E"/>
                </a:solidFill>
              </a:rPr>
              <a:t>Заявление о принятии валютного договора по экспорту или импорту на валютный контроль по форме согласно приложению 3 к Правилам;</a:t>
            </a:r>
          </a:p>
          <a:p>
            <a:pPr marL="457200" lvl="0" indent="-292100">
              <a:lnSpc>
                <a:spcPct val="115000"/>
              </a:lnSpc>
              <a:buClr>
                <a:schemeClr val="lt1"/>
              </a:buClr>
              <a:buSzPts val="1000"/>
              <a:buChar char="●"/>
            </a:pPr>
            <a:r>
              <a:rPr lang="ru-RU" i="1" dirty="0">
                <a:solidFill>
                  <a:srgbClr val="0E0E0E"/>
                </a:solidFill>
              </a:rPr>
              <a:t>Оригинал или копию валютного договора по экспорту или импорту. Если валютный договор по экспорту или импорту заключен на иностранном языке, то представляется его перевод на казахский или русский язык.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39900" y="7378196"/>
            <a:ext cx="15049499" cy="1345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Уполномоченные банки, обслуживающие валютные договоры по экспорту или импорту, вправе потребовать от резидента уточнения срока репатриации.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Платежи и (или) переводы денег по операциям движения капитала, а также платежи и (или) переводы денег по валютным договорам, в отношении которых в соответствии с настоящим Законом необходимо получение учетного номера, осуществляются только через банковские счета.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7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6569"/>
              </p:ext>
            </p:extLst>
          </p:nvPr>
        </p:nvGraphicFramePr>
        <p:xfrm>
          <a:off x="3441294" y="592316"/>
          <a:ext cx="10016868" cy="9446260"/>
        </p:xfrm>
        <a:graphic>
          <a:graphicData uri="http://schemas.openxmlformats.org/drawingml/2006/table">
            <a:tbl>
              <a:tblPr/>
              <a:tblGrid>
                <a:gridCol w="10016868">
                  <a:extLst>
                    <a:ext uri="{9D8B030D-6E8A-4147-A177-3AD203B41FA5}">
                      <a16:colId xmlns:a16="http://schemas.microsoft.com/office/drawing/2014/main" val="413682347"/>
                    </a:ext>
                  </a:extLst>
                </a:gridCol>
              </a:tblGrid>
              <a:tr h="944626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rgbClr val="0043C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Заявление о принятии валютного договора по экспорту или импорту на валютный контроль</a:t>
                      </a:r>
                    </a:p>
                    <a:p>
                      <a:pPr algn="r"/>
                      <a:r>
                        <a:rPr lang="ru-RU" sz="1100" b="1" u="sng" dirty="0" smtClean="0"/>
                        <a:t>Филиал АО "</a:t>
                      </a:r>
                      <a:r>
                        <a:rPr lang="ru-RU" sz="1100" b="1" u="sng" dirty="0" err="1" smtClean="0"/>
                        <a:t>Bereke</a:t>
                      </a:r>
                      <a:r>
                        <a:rPr lang="ru-RU" sz="1100" b="1" u="sng" dirty="0" smtClean="0"/>
                        <a:t> </a:t>
                      </a:r>
                      <a:r>
                        <a:rPr lang="ru-RU" sz="1100" b="1" u="sng" dirty="0" err="1" smtClean="0"/>
                        <a:t>Bank</a:t>
                      </a:r>
                      <a:r>
                        <a:rPr lang="ru-RU" sz="1100" b="1" u="sng" dirty="0" smtClean="0"/>
                        <a:t>" в городе ____________</a:t>
                      </a:r>
                      <a:r>
                        <a:rPr lang="ru-RU" sz="1100" b="1" dirty="0" smtClean="0"/>
                        <a:t> </a:t>
                      </a:r>
                      <a:endParaRPr lang="ru-RU" sz="1100" dirty="0" smtClean="0"/>
                    </a:p>
                    <a:p>
                      <a:pPr algn="r"/>
                      <a:r>
                        <a:rPr lang="ru-RU" sz="1100" dirty="0" smtClean="0"/>
                        <a:t>(наименование уполномоченного банка)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100" b="1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 1.</a:t>
                      </a:r>
                    </a:p>
                    <a:p>
                      <a:r>
                        <a:rPr lang="ru-RU" sz="11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Получение учетного номера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Прошу присвоить учетный номер валютному договору №___________________ (при наличии) от «__» __________ _____ года, предусматривающему экспорт или импорт (нужное подчеркнуть).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Принятие валютного договора с учетным номером на валютный контроль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Прошу принять на валютный контроль валютный договор по экспорту или импорту №________________ (при наличии) от «__» _______ _____года с учетным номером №__/____/___/_______ от «__» ___________ _____ года.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_________________________________________________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Информация по экспортеру или импортеру: наименование или фамилия, имя, отчество (при наличии)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Бизнес-идентификационный номер/индивидуальный идентификационный номер ______________________________________________________________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 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телефон 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электронная почта _______________________</a:t>
                      </a:r>
                    </a:p>
                    <a:p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b="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Раздел 2.</a:t>
                      </a: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Информация по иностранному покупателю (по экспорту) или поставщику (по импорту): наименование или фамилия, имя, отчество (при наличии) ____________________________________________________________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Страна______________________________________________________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Общая стоимость валютного договора (ориентировочная стоимость) ______________ (с указанием валюты договора).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Срок репатриации ___________________________________________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Код вида валютного договора по экспорту или импорту___________________.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 уведомлен (уведомлена) о: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наличии административной ответственности за невыполнение требования репатриации национальной и (или) иностранной валюты;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наличии административной ответственности за нарушение порядка получения учетного номера по валютному договору по экспорту или импорту;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наличии административной ответственности за нарушение порядка представления информации, документов и отчетов по валютному договору по экспорту или импорту с учетным номером;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20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наличии уголовной ответственности за незаконный вывоз, пересылку и перевод из Республики Казахстан валютных ценностей.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Согласен на передачу и (или) получение информации по валютному договору по экспорту или импорту с учетным номером и об исполнении обязательств по нему в другой уполномоченный банк (его филиал), территориальный филиал Национального Банка Республики Казахстан, </a:t>
                      </a:r>
                      <a:r>
                        <a:rPr lang="ru-RU" sz="120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орган государственных доходов (из другого уполномоченного банка (его филиала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ru-RU" sz="120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территориального филиала Национального Банка Республики Казахстан, органа государственных доходов) по его запросу либо согласно законодательству Республики Казахстан.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Настоящим подтверждаю наличие/отсутствие (нужное подчеркнуть) обязательств по валютному договору до обращения за получением учетного номера валютному договору.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Настоящим подтверждаю достоверность, полноту и корректность информации и (или) документов, предоставленных в адрес уполномоченного банка (его филиала), территориального филиала Национального Банка Республики Казахстан.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rgbClr val="0257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Ознакомлен с тем, что уполномоченный банк (его филиал), территориальный филиал Национального Банка отказывает в получении учетного номера по основаниям, предусмотренным в пункте 16 Правил.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Подпись руководителя экспортера (импортера) 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Фамилия, имя, отчество (при наличии) ___________________________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Место печати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(за исключением субъектов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частного предпринимательства)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принятия заявления ______________________</a:t>
                      </a:r>
                    </a:p>
                    <a:p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Отметки уполномоченного банка (его филиала) или территориального филиала Национального Банка Республики Казахстан </a:t>
                      </a:r>
                      <a:r>
                        <a:rPr lang="ru-RU" sz="11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__________________________</a:t>
                      </a:r>
                    </a:p>
                    <a:p>
                      <a:r>
                        <a:rPr lang="ru-RU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795104"/>
                  </a:ext>
                </a:extLst>
              </a:tr>
            </a:tbl>
          </a:graphicData>
        </a:graphic>
      </p:graphicFrame>
      <p:pic>
        <p:nvPicPr>
          <p:cNvPr id="5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62" y="143699"/>
            <a:ext cx="1445544" cy="44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1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33600" y="1181755"/>
            <a:ext cx="140208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Пояснение по заполнению формы</a:t>
            </a:r>
          </a:p>
          <a:p>
            <a:pPr fontAlgn="base"/>
            <a:r>
              <a:rPr lang="ru-RU" dirty="0"/>
              <a:t>«Заявление о принятии валютного договора по экспорту или импорту на валютный контроль»</a:t>
            </a:r>
          </a:p>
          <a:p>
            <a:r>
              <a:rPr lang="ru-RU" dirty="0"/>
              <a:t> </a:t>
            </a:r>
          </a:p>
          <a:p>
            <a:pPr algn="just"/>
            <a:r>
              <a:rPr lang="ru-RU" dirty="0"/>
              <a:t>1. Строка «Наименование уполномоченного банка (его филиала) заполняется с учетом следующего:</a:t>
            </a:r>
          </a:p>
          <a:p>
            <a:pPr algn="just"/>
            <a:r>
              <a:rPr lang="ru-RU" dirty="0"/>
              <a:t>1) если в качестве банка учетной регистрации выступает уполномоченный банк, указывается полное наименование уполномоченного банка;</a:t>
            </a:r>
          </a:p>
          <a:p>
            <a:pPr algn="just"/>
            <a:r>
              <a:rPr lang="ru-RU" dirty="0"/>
              <a:t>2) если в качестве банка учетной регистрации выступает филиал указывается полное наименование филиала.</a:t>
            </a:r>
          </a:p>
          <a:p>
            <a:r>
              <a:rPr lang="ru-RU" dirty="0"/>
              <a:t>2. В строке «Страна» указывается </a:t>
            </a:r>
            <a:r>
              <a:rPr lang="ru-RU" b="1" dirty="0">
                <a:solidFill>
                  <a:srgbClr val="FF0000"/>
                </a:solidFill>
              </a:rPr>
              <a:t>двухбуквенный код страны </a:t>
            </a:r>
            <a:r>
              <a:rPr lang="ru-RU" dirty="0"/>
              <a:t>(Пример: </a:t>
            </a:r>
            <a:r>
              <a:rPr lang="en-US" dirty="0"/>
              <a:t>RU</a:t>
            </a:r>
            <a:r>
              <a:rPr lang="ru-RU" dirty="0"/>
              <a:t> – РФ; </a:t>
            </a:r>
            <a:r>
              <a:rPr lang="en-US" dirty="0"/>
              <a:t>US</a:t>
            </a:r>
            <a:r>
              <a:rPr lang="ru-RU" dirty="0"/>
              <a:t> – США) нахождения иностранного покупателя или поставщика согласно национальному классификатору НК РК ISO 3166-1-2016 «Коды для представления названий стран и единиц их административно-территориальных подразделений. Часть 1. Коды стран».</a:t>
            </a:r>
          </a:p>
          <a:p>
            <a:r>
              <a:rPr lang="ru-RU" dirty="0"/>
              <a:t>3. </a:t>
            </a:r>
            <a:r>
              <a:rPr lang="ru-RU" b="1" dirty="0"/>
              <a:t>Строка «Срок репатриации» </a:t>
            </a:r>
            <a:r>
              <a:rPr lang="ru-RU" dirty="0"/>
              <a:t>состоит из двух частей, разделенных точкой:</a:t>
            </a:r>
          </a:p>
          <a:p>
            <a:r>
              <a:rPr lang="ru-RU" b="1" dirty="0"/>
              <a:t>в</a:t>
            </a:r>
            <a:r>
              <a:rPr lang="ru-RU" dirty="0"/>
              <a:t> </a:t>
            </a:r>
            <a:r>
              <a:rPr lang="ru-RU" b="1" dirty="0"/>
              <a:t>первой части </a:t>
            </a:r>
            <a:r>
              <a:rPr lang="ru-RU" dirty="0"/>
              <a:t>указываются количество </a:t>
            </a:r>
            <a:r>
              <a:rPr lang="ru-RU" b="1" dirty="0"/>
              <a:t>дней срока репатриации</a:t>
            </a:r>
            <a:r>
              <a:rPr lang="ru-RU" dirty="0"/>
              <a:t>;</a:t>
            </a:r>
          </a:p>
          <a:p>
            <a:r>
              <a:rPr lang="ru-RU" b="1" dirty="0"/>
              <a:t>во второй </a:t>
            </a:r>
            <a:r>
              <a:rPr lang="ru-RU" dirty="0"/>
              <a:t>части указываются количество </a:t>
            </a:r>
            <a:r>
              <a:rPr lang="ru-RU" b="1" dirty="0"/>
              <a:t>полных лет срока репатриации</a:t>
            </a:r>
            <a:r>
              <a:rPr lang="ru-RU" dirty="0"/>
              <a:t>.</a:t>
            </a:r>
          </a:p>
          <a:p>
            <a:r>
              <a:rPr lang="ru-RU" dirty="0"/>
              <a:t>4. В графе «</a:t>
            </a:r>
            <a:r>
              <a:rPr lang="ru-RU" b="1" dirty="0"/>
              <a:t>Код вида валютного договора</a:t>
            </a:r>
            <a:r>
              <a:rPr lang="ru-RU" dirty="0"/>
              <a:t> по экспорту или импорту» указывается:</a:t>
            </a:r>
          </a:p>
          <a:p>
            <a:r>
              <a:rPr lang="ru-RU" dirty="0">
                <a:solidFill>
                  <a:srgbClr val="FF0000"/>
                </a:solidFill>
              </a:rPr>
              <a:t>«1»</a:t>
            </a:r>
            <a:r>
              <a:rPr lang="ru-RU" dirty="0"/>
              <a:t> - валютный договор по экспорту и (или) импорту, условиями которого предусмотрено перемещение товаров через границу Республики Казахстан;</a:t>
            </a:r>
          </a:p>
          <a:p>
            <a:r>
              <a:rPr lang="ru-RU" dirty="0">
                <a:solidFill>
                  <a:srgbClr val="FF0000"/>
                </a:solidFill>
              </a:rPr>
              <a:t>«2»</a:t>
            </a:r>
            <a:r>
              <a:rPr lang="ru-RU" dirty="0"/>
              <a:t> - валютный договор по экспорту и (или) импорту, условиями которого предусмотрено выполнение работ, оказание услуг;</a:t>
            </a:r>
          </a:p>
          <a:p>
            <a:r>
              <a:rPr lang="ru-RU" dirty="0">
                <a:solidFill>
                  <a:srgbClr val="FF0000"/>
                </a:solidFill>
              </a:rPr>
              <a:t>«3»</a:t>
            </a:r>
            <a:r>
              <a:rPr lang="ru-RU" dirty="0"/>
              <a:t> - валютный договор по экспорту и (или) импорту, условиями которого предусмотрено как перемещение товаров через границу Республики Казахстан, так и выполнение работ, оказание услуг;</a:t>
            </a:r>
          </a:p>
          <a:p>
            <a:r>
              <a:rPr lang="ru-RU" dirty="0">
                <a:solidFill>
                  <a:srgbClr val="FF0000"/>
                </a:solidFill>
              </a:rPr>
              <a:t>«4»</a:t>
            </a:r>
            <a:r>
              <a:rPr lang="ru-RU" dirty="0"/>
              <a:t> - валютный договор по экспорту и (или) импорту, условиями которого не предусмотрено перемещение товаров через границу Республики Казахстан;</a:t>
            </a:r>
          </a:p>
          <a:p>
            <a:r>
              <a:rPr lang="ru-RU" dirty="0">
                <a:solidFill>
                  <a:srgbClr val="FF0000"/>
                </a:solidFill>
              </a:rPr>
              <a:t>«5»</a:t>
            </a:r>
            <a:r>
              <a:rPr lang="ru-RU" dirty="0"/>
              <a:t> - валютный договор, предусматривающий приобретение или погашение электронных денег.</a:t>
            </a:r>
          </a:p>
          <a:p>
            <a:r>
              <a:rPr lang="ru-RU" dirty="0"/>
              <a:t>5. Строка «Отметки банка учетной регистрации» предназначена для служебной информации банка учетной регистрации.</a:t>
            </a:r>
          </a:p>
          <a:p>
            <a:r>
              <a:rPr lang="ru-RU" dirty="0"/>
              <a:t>6. Если в валютном договоре по экспорту или импорту на дату его заключения не указана сумма валютного договора, то сумма по такому договору указывается как 50 000 (пятьдесят тысяч) долларов Соединенных Штатов Америки </a:t>
            </a:r>
            <a:r>
              <a:rPr lang="ru-RU" b="1" dirty="0"/>
              <a:t>и 1 (один) цент в эквиваленте</a:t>
            </a:r>
            <a:r>
              <a:rPr lang="ru-RU" dirty="0"/>
              <a:t>.</a:t>
            </a:r>
          </a:p>
          <a:p>
            <a:r>
              <a:rPr lang="ru-RU" dirty="0"/>
              <a:t>7. Раздел </a:t>
            </a:r>
            <a:r>
              <a:rPr lang="ru-RU" b="1" dirty="0"/>
              <a:t>«1. Получение учетного номера»</a:t>
            </a:r>
            <a:r>
              <a:rPr lang="ru-RU" dirty="0"/>
              <a:t> заполняется </a:t>
            </a:r>
            <a:r>
              <a:rPr lang="ru-RU" b="1" dirty="0"/>
              <a:t>при получении</a:t>
            </a:r>
            <a:r>
              <a:rPr lang="ru-RU" dirty="0"/>
              <a:t> учетного номера по валютному договору по экспорту или импорту, раздел </a:t>
            </a:r>
            <a:br>
              <a:rPr lang="ru-RU" dirty="0"/>
            </a:br>
            <a:r>
              <a:rPr lang="ru-RU" b="1" dirty="0"/>
              <a:t>«2. Принятие на валютный контроль валютного договора с учетным номером</a:t>
            </a:r>
            <a:r>
              <a:rPr lang="ru-RU" dirty="0"/>
              <a:t>» заполняется </a:t>
            </a:r>
            <a:r>
              <a:rPr lang="ru-RU" b="1" dirty="0"/>
              <a:t>при переходе</a:t>
            </a:r>
            <a:r>
              <a:rPr lang="ru-RU" dirty="0"/>
              <a:t> экспортером или импортером в другой банк учетной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2716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81230"/>
            <a:ext cx="18288000" cy="105770"/>
          </a:xfrm>
          <a:prstGeom prst="rect">
            <a:avLst/>
          </a:prstGeom>
          <a:solidFill>
            <a:srgbClr val="025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pic>
        <p:nvPicPr>
          <p:cNvPr id="3" name="Рисунок 1" descr="cid:image002.png@01DA17B5.B5622B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952" y="336203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7552" y="214043"/>
            <a:ext cx="7102137" cy="75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4000" b="1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Срок репатриации и его расчет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65406" y="1178082"/>
            <a:ext cx="14389100" cy="2369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</a:t>
            </a: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репатриации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рассчитывается как максимальный период времени исполнения обязательств нерезидентом согласно валютному договору.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репатриации указан в валютном договоре. </a:t>
            </a: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времени между: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датой экспорта и датой поступления валюты в оплату экспорта;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датой платежа и (или) перевода денег по импорту и датой возврата неиспользованного авансового платежа по импорту в случае неисполнения и (или) неполного исполнения обязательств нерезидентом;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датой платежа и (или) перевода денег по импорту и датой импорта в случае отсутствия в валютном договоре по импорту сроков возврата неиспользованного авансового платежа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3400" y="3791023"/>
            <a:ext cx="1879745" cy="483017"/>
          </a:xfrm>
          <a:prstGeom prst="rect">
            <a:avLst/>
          </a:prstGeom>
          <a:solidFill>
            <a:srgbClr val="18D000"/>
          </a:solidFill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импорту: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5406" y="4526488"/>
            <a:ext cx="143891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" dirty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валютный договор предусматривает срок поставки товаров/работ/ услуг по предоплате и  срок поставки товаров/работ/услуг, не превышает 180 (ста восьмидесяти) дней со дня платежа и (или) перевода денег, то срок репатриации принимается равным 180 (ста восьмидесяти) дням. Если срок поставки товаров/работ/услуг превышает по договору  180 дней, то в этом случае срок расчитывается и указывается в Заявлении о принятии валютного договора исходя из дней/лет поставки товара.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51782" y="6056119"/>
            <a:ext cx="1931363" cy="483017"/>
          </a:xfrm>
          <a:prstGeom prst="rect">
            <a:avLst/>
          </a:prstGeom>
          <a:solidFill>
            <a:srgbClr val="18D000"/>
          </a:solidFill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экспорту: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65406" y="6850350"/>
            <a:ext cx="143891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" dirty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валютный договор предусматривает срок оплаты за поставленный резидентом товар/работ/ услуг и  срок оплаты за товар/работ/услуг, не превышает 180 (ста восьмидесяти) дней со дня платежа и (или) перевода денег, то срок репатриации принимается равным 180 (ста восьмидесяти) дням. Если срок оплаты за товар/работ/услуг превышает по договору  180 дней, то в этом случае срок расчитывается и указывается в Заявлении о принятии валютного договора исходя из дней/лет поставки товара.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862685" y="8255898"/>
            <a:ext cx="3462415" cy="1815202"/>
            <a:chOff x="5054309" y="4312534"/>
            <a:chExt cx="4001240" cy="2100174"/>
          </a:xfrm>
        </p:grpSpPr>
        <p:sp>
          <p:nvSpPr>
            <p:cNvPr id="11" name="Прямоугольная выноска 10"/>
            <p:cNvSpPr/>
            <p:nvPr/>
          </p:nvSpPr>
          <p:spPr>
            <a:xfrm>
              <a:off x="5054309" y="4312534"/>
              <a:ext cx="4001240" cy="2100174"/>
            </a:xfrm>
            <a:prstGeom prst="wedgeRectCallou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9999"/>
                </a:solidFill>
              </a:endParaRPr>
            </a:p>
          </p:txBody>
        </p:sp>
        <p:pic>
          <p:nvPicPr>
            <p:cNvPr id="12" name="Picture 2" descr="image00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t="83468" r="75736" b="-193"/>
            <a:stretch/>
          </p:blipFill>
          <p:spPr bwMode="auto">
            <a:xfrm>
              <a:off x="5396099" y="4534228"/>
              <a:ext cx="3317660" cy="165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Прямая со стрелкой 12"/>
          <p:cNvCxnSpPr/>
          <p:nvPr/>
        </p:nvCxnSpPr>
        <p:spPr>
          <a:xfrm flipH="1">
            <a:off x="5370990" y="9035218"/>
            <a:ext cx="141154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0587448" y="9029652"/>
            <a:ext cx="2027516" cy="55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Левая фигурная скобка 14"/>
          <p:cNvSpPr/>
          <p:nvPr/>
        </p:nvSpPr>
        <p:spPr>
          <a:xfrm rot="16200000">
            <a:off x="7460470" y="8893610"/>
            <a:ext cx="166912" cy="372863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Левая фигурная скобка 15"/>
          <p:cNvSpPr/>
          <p:nvPr/>
        </p:nvSpPr>
        <p:spPr>
          <a:xfrm rot="16200000">
            <a:off x="7848572" y="8876491"/>
            <a:ext cx="166912" cy="372863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34485" y="8813548"/>
            <a:ext cx="5886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Дни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2804976" y="8802038"/>
            <a:ext cx="92243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Лет/год</a:t>
            </a:r>
          </a:p>
        </p:txBody>
      </p:sp>
    </p:spTree>
    <p:extLst>
      <p:ext uri="{BB962C8B-B14F-4D97-AF65-F5344CB8AC3E}">
        <p14:creationId xmlns:p14="http://schemas.microsoft.com/office/powerpoint/2010/main" val="38241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7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3819</Words>
  <Application>Microsoft Office PowerPoint</Application>
  <PresentationFormat>Произвольный</PresentationFormat>
  <Paragraphs>227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Segoe UI Semibold</vt:lpstr>
      <vt:lpstr>Tahoma</vt:lpstr>
      <vt:lpstr>Times New Roman</vt:lpstr>
      <vt:lpstr>Verdana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Лукьянова Инна</cp:lastModifiedBy>
  <cp:revision>394</cp:revision>
  <dcterms:created xsi:type="dcterms:W3CDTF">2023-09-14T08:08:26Z</dcterms:created>
  <dcterms:modified xsi:type="dcterms:W3CDTF">2025-03-18T06:08:02Z</dcterms:modified>
</cp:coreProperties>
</file>