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21386800" cy="15122525"/>
  <p:notesSz cx="9144000" cy="6858000"/>
  <p:defaultTextStyle>
    <a:defPPr>
      <a:defRPr lang="fi-FI"/>
    </a:defPPr>
    <a:lvl1pPr marL="0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3074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6149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29223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2297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15372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58446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01521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44595" algn="l" defTabSz="208614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E9E5"/>
    <a:srgbClr val="8CD4D8"/>
    <a:srgbClr val="DDF2F3"/>
    <a:srgbClr val="ABDBDF"/>
    <a:srgbClr val="D5EDEF"/>
    <a:srgbClr val="16373A"/>
    <a:srgbClr val="ECF7F8"/>
    <a:srgbClr val="E8F7F8"/>
    <a:srgbClr val="A3DEE1"/>
    <a:srgbClr val="A8D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936" y="-96"/>
      </p:cViewPr>
      <p:guideLst>
        <p:guide orient="horz" pos="4763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604010" y="4697787"/>
            <a:ext cx="18178780" cy="3241541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208020" y="8569431"/>
            <a:ext cx="14970760" cy="38646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6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29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2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5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58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1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4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15505430" y="605604"/>
            <a:ext cx="4812030" cy="12903154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1069340" y="605604"/>
            <a:ext cx="14079643" cy="12903154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689410" y="9717625"/>
            <a:ext cx="18178780" cy="3003501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689410" y="6409572"/>
            <a:ext cx="18178780" cy="3308052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3074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614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129223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172297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21537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258446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301521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34459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069340" y="3528591"/>
            <a:ext cx="9445837" cy="9980167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10871623" y="3528591"/>
            <a:ext cx="9445837" cy="9980167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69341" y="3385067"/>
            <a:ext cx="9449550" cy="1410735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074" indent="0">
              <a:buNone/>
              <a:defRPr sz="4600" b="1"/>
            </a:lvl2pPr>
            <a:lvl3pPr marL="2086149" indent="0">
              <a:buNone/>
              <a:defRPr sz="4100" b="1"/>
            </a:lvl3pPr>
            <a:lvl4pPr marL="3129223" indent="0">
              <a:buNone/>
              <a:defRPr sz="3600" b="1"/>
            </a:lvl4pPr>
            <a:lvl5pPr marL="4172297" indent="0">
              <a:buNone/>
              <a:defRPr sz="3600" b="1"/>
            </a:lvl5pPr>
            <a:lvl6pPr marL="5215372" indent="0">
              <a:buNone/>
              <a:defRPr sz="3600" b="1"/>
            </a:lvl6pPr>
            <a:lvl7pPr marL="6258446" indent="0">
              <a:buNone/>
              <a:defRPr sz="3600" b="1"/>
            </a:lvl7pPr>
            <a:lvl8pPr marL="7301521" indent="0">
              <a:buNone/>
              <a:defRPr sz="3600" b="1"/>
            </a:lvl8pPr>
            <a:lvl9pPr marL="8344595" indent="0">
              <a:buNone/>
              <a:defRPr sz="3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1069341" y="4795801"/>
            <a:ext cx="9449550" cy="871295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10864200" y="3385067"/>
            <a:ext cx="9453263" cy="1410735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074" indent="0">
              <a:buNone/>
              <a:defRPr sz="4600" b="1"/>
            </a:lvl2pPr>
            <a:lvl3pPr marL="2086149" indent="0">
              <a:buNone/>
              <a:defRPr sz="4100" b="1"/>
            </a:lvl3pPr>
            <a:lvl4pPr marL="3129223" indent="0">
              <a:buNone/>
              <a:defRPr sz="3600" b="1"/>
            </a:lvl4pPr>
            <a:lvl5pPr marL="4172297" indent="0">
              <a:buNone/>
              <a:defRPr sz="3600" b="1"/>
            </a:lvl5pPr>
            <a:lvl6pPr marL="5215372" indent="0">
              <a:buNone/>
              <a:defRPr sz="3600" b="1"/>
            </a:lvl6pPr>
            <a:lvl7pPr marL="6258446" indent="0">
              <a:buNone/>
              <a:defRPr sz="3600" b="1"/>
            </a:lvl7pPr>
            <a:lvl8pPr marL="7301521" indent="0">
              <a:buNone/>
              <a:defRPr sz="3600" b="1"/>
            </a:lvl8pPr>
            <a:lvl9pPr marL="8344595" indent="0">
              <a:buNone/>
              <a:defRPr sz="3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10864200" y="4795801"/>
            <a:ext cx="9453263" cy="871295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69341" y="602100"/>
            <a:ext cx="7036110" cy="2562428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61645" y="602102"/>
            <a:ext cx="11955815" cy="12906656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069341" y="3164530"/>
            <a:ext cx="7036110" cy="10344228"/>
          </a:xfrm>
        </p:spPr>
        <p:txBody>
          <a:bodyPr/>
          <a:lstStyle>
            <a:lvl1pPr marL="0" indent="0">
              <a:buNone/>
              <a:defRPr sz="3300"/>
            </a:lvl1pPr>
            <a:lvl2pPr marL="1043074" indent="0">
              <a:buNone/>
              <a:defRPr sz="2800"/>
            </a:lvl2pPr>
            <a:lvl3pPr marL="2086149" indent="0">
              <a:buNone/>
              <a:defRPr sz="2300"/>
            </a:lvl3pPr>
            <a:lvl4pPr marL="3129223" indent="0">
              <a:buNone/>
              <a:defRPr sz="2100"/>
            </a:lvl4pPr>
            <a:lvl5pPr marL="4172297" indent="0">
              <a:buNone/>
              <a:defRPr sz="2100"/>
            </a:lvl5pPr>
            <a:lvl6pPr marL="5215372" indent="0">
              <a:buNone/>
              <a:defRPr sz="2100"/>
            </a:lvl6pPr>
            <a:lvl7pPr marL="6258446" indent="0">
              <a:buNone/>
              <a:defRPr sz="2100"/>
            </a:lvl7pPr>
            <a:lvl8pPr marL="7301521" indent="0">
              <a:buNone/>
              <a:defRPr sz="2100"/>
            </a:lvl8pPr>
            <a:lvl9pPr marL="8344595" indent="0">
              <a:buNone/>
              <a:defRPr sz="21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191962" y="10585769"/>
            <a:ext cx="12832080" cy="1249709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4191962" y="1351226"/>
            <a:ext cx="12832080" cy="9073515"/>
          </a:xfrm>
        </p:spPr>
        <p:txBody>
          <a:bodyPr/>
          <a:lstStyle>
            <a:lvl1pPr marL="0" indent="0">
              <a:buNone/>
              <a:defRPr sz="7300"/>
            </a:lvl1pPr>
            <a:lvl2pPr marL="1043074" indent="0">
              <a:buNone/>
              <a:defRPr sz="6400"/>
            </a:lvl2pPr>
            <a:lvl3pPr marL="2086149" indent="0">
              <a:buNone/>
              <a:defRPr sz="5500"/>
            </a:lvl3pPr>
            <a:lvl4pPr marL="3129223" indent="0">
              <a:buNone/>
              <a:defRPr sz="4600"/>
            </a:lvl4pPr>
            <a:lvl5pPr marL="4172297" indent="0">
              <a:buNone/>
              <a:defRPr sz="4600"/>
            </a:lvl5pPr>
            <a:lvl6pPr marL="5215372" indent="0">
              <a:buNone/>
              <a:defRPr sz="4600"/>
            </a:lvl6pPr>
            <a:lvl7pPr marL="6258446" indent="0">
              <a:buNone/>
              <a:defRPr sz="4600"/>
            </a:lvl7pPr>
            <a:lvl8pPr marL="7301521" indent="0">
              <a:buNone/>
              <a:defRPr sz="4600"/>
            </a:lvl8pPr>
            <a:lvl9pPr marL="8344595" indent="0">
              <a:buNone/>
              <a:defRPr sz="46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191962" y="11835478"/>
            <a:ext cx="12832080" cy="1774796"/>
          </a:xfrm>
        </p:spPr>
        <p:txBody>
          <a:bodyPr/>
          <a:lstStyle>
            <a:lvl1pPr marL="0" indent="0">
              <a:buNone/>
              <a:defRPr sz="3300"/>
            </a:lvl1pPr>
            <a:lvl2pPr marL="1043074" indent="0">
              <a:buNone/>
              <a:defRPr sz="2800"/>
            </a:lvl2pPr>
            <a:lvl3pPr marL="2086149" indent="0">
              <a:buNone/>
              <a:defRPr sz="2300"/>
            </a:lvl3pPr>
            <a:lvl4pPr marL="3129223" indent="0">
              <a:buNone/>
              <a:defRPr sz="2100"/>
            </a:lvl4pPr>
            <a:lvl5pPr marL="4172297" indent="0">
              <a:buNone/>
              <a:defRPr sz="2100"/>
            </a:lvl5pPr>
            <a:lvl6pPr marL="5215372" indent="0">
              <a:buNone/>
              <a:defRPr sz="2100"/>
            </a:lvl6pPr>
            <a:lvl7pPr marL="6258446" indent="0">
              <a:buNone/>
              <a:defRPr sz="2100"/>
            </a:lvl7pPr>
            <a:lvl8pPr marL="7301521" indent="0">
              <a:buNone/>
              <a:defRPr sz="2100"/>
            </a:lvl8pPr>
            <a:lvl9pPr marL="8344595" indent="0">
              <a:buNone/>
              <a:defRPr sz="21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1069340" y="605602"/>
            <a:ext cx="19248120" cy="2520421"/>
          </a:xfrm>
          <a:prstGeom prst="rect">
            <a:avLst/>
          </a:prstGeom>
        </p:spPr>
        <p:txBody>
          <a:bodyPr vert="horz" lIns="208615" tIns="104307" rIns="208615" bIns="104307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69340" y="3528591"/>
            <a:ext cx="19248120" cy="9980167"/>
          </a:xfrm>
          <a:prstGeom prst="rect">
            <a:avLst/>
          </a:prstGeom>
        </p:spPr>
        <p:txBody>
          <a:bodyPr vert="horz" lIns="208615" tIns="104307" rIns="208615" bIns="104307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1069340" y="14016343"/>
            <a:ext cx="4990253" cy="805134"/>
          </a:xfrm>
          <a:prstGeom prst="rect">
            <a:avLst/>
          </a:prstGeom>
        </p:spPr>
        <p:txBody>
          <a:bodyPr vert="horz" lIns="208615" tIns="104307" rIns="208615" bIns="104307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2AF66-0BE7-423D-A1D1-0E9F1936AD3A}" type="datetimeFigureOut">
              <a:rPr lang="fi-FI" smtClean="0"/>
              <a:t>27.10.2015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7307157" y="14016343"/>
            <a:ext cx="6772487" cy="805134"/>
          </a:xfrm>
          <a:prstGeom prst="rect">
            <a:avLst/>
          </a:prstGeom>
        </p:spPr>
        <p:txBody>
          <a:bodyPr vert="horz" lIns="208615" tIns="104307" rIns="208615" bIns="104307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15327207" y="14016343"/>
            <a:ext cx="4990253" cy="805134"/>
          </a:xfrm>
          <a:prstGeom prst="rect">
            <a:avLst/>
          </a:prstGeom>
        </p:spPr>
        <p:txBody>
          <a:bodyPr vert="horz" lIns="208615" tIns="104307" rIns="208615" bIns="104307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6149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306" indent="-782306" algn="l" defTabSz="2086149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4996" indent="-651921" algn="l" defTabSz="2086149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7686" indent="-521537" algn="l" defTabSz="2086149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0760" indent="-521537" algn="l" defTabSz="2086149" rtl="0" eaLnBrk="1" latinLnBrk="0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3835" indent="-521537" algn="l" defTabSz="2086149" rtl="0" eaLnBrk="1" latinLnBrk="0" hangingPunct="1">
        <a:spcBef>
          <a:spcPct val="20000"/>
        </a:spcBef>
        <a:buFont typeface="Arial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36909" indent="-521537" algn="l" defTabSz="2086149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79983" indent="-521537" algn="l" defTabSz="2086149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3058" indent="-521537" algn="l" defTabSz="2086149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6132" indent="-521537" algn="l" defTabSz="2086149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074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6149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9223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2297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5372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8446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1521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4595" algn="l" defTabSz="208614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F7F8">
                <a:alpha val="72157"/>
              </a:srgbClr>
            </a:gs>
            <a:gs pos="100000">
              <a:srgbClr val="8BD5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\\fileservices.ad.jyu.fi\homes\iisaaira\Desktop\sarjakuva\8_monivalint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52" y="12574019"/>
            <a:ext cx="3582334" cy="19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MyTemp\ohj\TIM\tim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0788" y="11492369"/>
            <a:ext cx="6096012" cy="365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016" y="759930"/>
            <a:ext cx="7212013" cy="1237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78" y="759930"/>
            <a:ext cx="4885062" cy="307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2105571" y="3188919"/>
            <a:ext cx="5362847" cy="2520280"/>
          </a:xfrm>
          <a:prstGeom prst="roundRect">
            <a:avLst>
              <a:gd name="adj" fmla="val 22604"/>
            </a:avLst>
          </a:prstGeom>
          <a:solidFill>
            <a:srgbClr val="ECF7F8"/>
          </a:solidFill>
          <a:ln>
            <a:solidFill>
              <a:srgbClr val="ABDBD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200" b="1" dirty="0" err="1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TIM-dokumentin</a:t>
            </a:r>
            <a:r>
              <a:rPr lang="fi-FI" sz="2200" b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luominen</a:t>
            </a:r>
          </a:p>
          <a:p>
            <a:pPr algn="ctr"/>
            <a:endParaRPr lang="fi-FI" sz="1800" dirty="0" smtClean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Tapahtuu selaimella dokumentin osoitteessa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Tekstin sekaan </a:t>
            </a:r>
            <a:r>
              <a: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 </a:t>
            </a:r>
            <a:r>
              <a: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lisätä monenlaisia </a:t>
            </a:r>
            <a:r>
              <a:rPr lang="fi-FI" sz="1800" b="1" i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interaktiivisia elementtejä</a:t>
            </a:r>
            <a:r>
              <a: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esimerkiksi monivalintakysymyksiä </a:t>
            </a:r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009" y="6065697"/>
            <a:ext cx="4644066" cy="454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ounded Rectangle 35"/>
          <p:cNvSpPr/>
          <p:nvPr/>
        </p:nvSpPr>
        <p:spPr>
          <a:xfrm>
            <a:off x="538774" y="9233095"/>
            <a:ext cx="4926185" cy="3148361"/>
          </a:xfrm>
          <a:prstGeom prst="roundRect">
            <a:avLst>
              <a:gd name="adj" fmla="val 25116"/>
            </a:avLst>
          </a:prstGeom>
          <a:solidFill>
            <a:srgbClr val="ECF7F8"/>
          </a:solidFill>
          <a:ln>
            <a:solidFill>
              <a:srgbClr val="ABDBD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200" b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Lukijalle</a:t>
            </a:r>
          </a:p>
          <a:p>
            <a:pPr algn="ctr"/>
            <a:endParaRPr lang="fi-FI" sz="1800" b="1" dirty="0" smtClean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i-FI" sz="1800" b="1" i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Oranssit palkit </a:t>
            </a:r>
            <a:r>
              <a: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kertovat, mitkä asiat ovat vielä lukematta</a:t>
            </a:r>
            <a:endParaRPr lang="fi-FI" sz="1800" dirty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Materiaalia voi </a:t>
            </a:r>
            <a:r>
              <a:rPr lang="fi-FI" sz="1800" b="1" i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kommentoida</a:t>
            </a:r>
            <a:r>
              <a: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itseään </a:t>
            </a:r>
            <a:r>
              <a: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</a:t>
            </a:r>
            <a:r>
              <a: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myös muita varten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i-FI" sz="1800" dirty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Lukija voi tehdä materiaalin sekaan upotettuja </a:t>
            </a:r>
            <a:r>
              <a:rPr lang="fi-FI" sz="1800" b="1" i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tehtäviä</a:t>
            </a:r>
            <a:endParaRPr lang="fi-FI" sz="1800" dirty="0" smtClean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660952" y="11002670"/>
            <a:ext cx="5760640" cy="3567335"/>
          </a:xfrm>
          <a:prstGeom prst="roundRect">
            <a:avLst>
              <a:gd name="adj" fmla="val 20861"/>
            </a:avLst>
          </a:prstGeom>
          <a:solidFill>
            <a:srgbClr val="ECF7F8"/>
          </a:solidFill>
          <a:ln>
            <a:solidFill>
              <a:srgbClr val="ABDBDF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200" b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</a:p>
          <a:p>
            <a:pPr algn="ctr"/>
            <a:endParaRPr lang="fi-FI" sz="1800" dirty="0" smtClean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fi-FI" sz="1800" dirty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i-FI" sz="20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Verkkoselainpohjainen e-materiaali, jonka perusrakennuspaloja ovat </a:t>
            </a:r>
            <a:r>
              <a:rPr lang="fi-FI" sz="2000" b="1" i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dokumentit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i-FI" sz="2000" dirty="0" smtClean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i-FI" sz="2000" dirty="0" err="1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TIM-dokumentti</a:t>
            </a:r>
            <a:r>
              <a:rPr lang="fi-FI" sz="20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(kuvassa) on yksi yhtenäinen ”liuska” tekstiä, kuvia, videoita jne.  </a:t>
            </a:r>
            <a:endParaRPr lang="fi-FI" sz="2000" dirty="0" smtClean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i-FI" sz="1800" dirty="0" smtClean="0">
              <a:solidFill>
                <a:srgbClr val="16373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C:\MyTemp\ohj\TIM\logot\logot\tim-logo_63heigh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721" y="11267962"/>
            <a:ext cx="108585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2871260" y="1823925"/>
            <a:ext cx="7759521" cy="8375909"/>
            <a:chOff x="12871260" y="1823925"/>
            <a:chExt cx="7759521" cy="8375909"/>
          </a:xfrm>
        </p:grpSpPr>
        <p:pic>
          <p:nvPicPr>
            <p:cNvPr id="4" name="Picture 4" descr="\\fileservices.ad.jyu.fi\homes\iisaaira\Desktop\sarjakuva\5_luento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9601" y="5443869"/>
              <a:ext cx="3821180" cy="2453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17957346" y="1823925"/>
              <a:ext cx="2673435" cy="3307239"/>
              <a:chOff x="1988914" y="1276870"/>
              <a:chExt cx="8859436" cy="10959783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4610786">
                <a:off x="630808" y="2634976"/>
                <a:ext cx="7659687" cy="4943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3" descr="\\fileservices.ad.jyu.fi\homes\iisaaira\Desktop\sarjakuva\7_harjoitus_2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5572317">
                <a:off x="1847025" y="2882345"/>
                <a:ext cx="7697275" cy="49632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\\fileservices.ad.jyu.fi\homes\iisaaira\Desktop\sarjakuva\7_harjoitus_3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457328">
                <a:off x="2845340" y="3442100"/>
                <a:ext cx="7687748" cy="4944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5" descr="\\fileservices.ad.jyu.fi\homes\iisaaira\Desktop\sarjakuva\7_harjoitus_4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7855620">
                <a:off x="3946120" y="4677457"/>
                <a:ext cx="7687748" cy="49251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6" descr="\\fileservices.ad.jyu.fi\homes\iisaaira\Desktop\sarjakuva\7_harjoitus_5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806604">
                <a:off x="4527630" y="5915933"/>
                <a:ext cx="7706801" cy="49346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Rounded Rectangle 40"/>
            <p:cNvSpPr/>
            <p:nvPr/>
          </p:nvSpPr>
          <p:spPr>
            <a:xfrm>
              <a:off x="12871260" y="2295869"/>
              <a:ext cx="5094947" cy="4150413"/>
            </a:xfrm>
            <a:prstGeom prst="roundRect">
              <a:avLst>
                <a:gd name="adj" fmla="val 20942"/>
              </a:avLst>
            </a:prstGeom>
            <a:solidFill>
              <a:srgbClr val="ECF7F8"/>
            </a:solidFill>
            <a:ln>
              <a:solidFill>
                <a:srgbClr val="ABDBD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2200" b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Opettajalle</a:t>
              </a:r>
            </a:p>
            <a:p>
              <a:pPr algn="ctr"/>
              <a:endParaRPr lang="fi-FI" sz="1800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Opettaja voi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selata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tehtyjä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tehtäviä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tekohistorioita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niistä annettuja pisteitä, ja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yleiskatsauksesta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hän saa kokonaiskuvan siitä, miten asiat osattiin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fi-FI" sz="1800" dirty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Opetustilaisuuksiin </a:t>
              </a:r>
              <a:r>
                <a:rPr lang="fi-FI" sz="1800" dirty="0" err="1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TIMin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työkalupakki sisältää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luentoseinän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</a:t>
              </a:r>
              <a:r>
                <a:rPr lang="fi-FI" sz="1800" b="1" i="1" dirty="0" err="1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slide-esityksen</a:t>
              </a:r>
              <a:r>
                <a:rPr lang="fi-FI" sz="1800" dirty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fi-FI" sz="1800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ja </a:t>
              </a:r>
              <a:r>
                <a:rPr lang="fi-FI" sz="1800" b="1" i="1" dirty="0" smtClean="0">
                  <a:solidFill>
                    <a:srgbClr val="1637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luentokysymykset</a:t>
              </a:r>
              <a:endParaRPr lang="fi-FI" sz="1800" b="1" i="1" dirty="0" smtClean="0">
                <a:solidFill>
                  <a:srgbClr val="1637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3090" y="8266357"/>
              <a:ext cx="3820262" cy="1933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1" name="Group 30"/>
            <p:cNvGrpSpPr/>
            <p:nvPr/>
          </p:nvGrpSpPr>
          <p:grpSpPr>
            <a:xfrm>
              <a:off x="13364335" y="6848318"/>
              <a:ext cx="3000334" cy="2139005"/>
              <a:chOff x="6660952" y="3096766"/>
              <a:chExt cx="10743745" cy="7659456"/>
            </a:xfrm>
          </p:grpSpPr>
          <p:pic>
            <p:nvPicPr>
              <p:cNvPr id="32" name="Picture 5" descr="\\fileservices.ad.jyu.fi\homes\iisaaira\Desktop\sarjakuva2\New folder\4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69264" y="3096766"/>
                <a:ext cx="7935433" cy="4582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4" descr="\\fileservices.ad.jyu.fi\homes\iisaaira\Desktop\sarjakuva2\New folder\3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3160" y="4032870"/>
                <a:ext cx="7925907" cy="4582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3" descr="\\fileservices.ad.jyu.fi\homes\iisaaira\Desktop\sarjakuva2\New folder\2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97056" y="5040982"/>
                <a:ext cx="7925907" cy="4563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\\fileservices.ad.jyu.fi\homes\iisaaira\Desktop\sarjakuva2\New folder\1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0952" y="6193110"/>
                <a:ext cx="7925907" cy="4563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428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/>
          <p:cNvGrpSpPr/>
          <p:nvPr/>
        </p:nvGrpSpPr>
        <p:grpSpPr>
          <a:xfrm>
            <a:off x="10747290" y="7459570"/>
            <a:ext cx="8955509" cy="4523863"/>
            <a:chOff x="-61017" y="1216656"/>
            <a:chExt cx="8955509" cy="4523863"/>
          </a:xfrm>
        </p:grpSpPr>
        <p:grpSp>
          <p:nvGrpSpPr>
            <p:cNvPr id="145" name="Group 144"/>
            <p:cNvGrpSpPr/>
            <p:nvPr/>
          </p:nvGrpSpPr>
          <p:grpSpPr>
            <a:xfrm>
              <a:off x="3038908" y="1216656"/>
              <a:ext cx="5855584" cy="4523863"/>
              <a:chOff x="-256548" y="2364231"/>
              <a:chExt cx="4525327" cy="3496143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ContrastingLeftFacing"/>
              <a:lightRig rig="threePt" dir="t"/>
            </a:scene3d>
          </p:grpSpPr>
          <p:pic>
            <p:nvPicPr>
              <p:cNvPr id="181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56548" y="2364231"/>
                <a:ext cx="4525327" cy="3496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2" name="Picture 8" descr="C:\Users\iisaaira\AppData\Local\Microsoft\Windows\Temporary Internet Files\Content.IE5\G6PKBTT0\Green_check.svg[1]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516" y="3135517"/>
                <a:ext cx="2333293" cy="23332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6" name="Group 145"/>
            <p:cNvGrpSpPr/>
            <p:nvPr/>
          </p:nvGrpSpPr>
          <p:grpSpPr>
            <a:xfrm>
              <a:off x="-61017" y="1972116"/>
              <a:ext cx="4016024" cy="3205102"/>
              <a:chOff x="467544" y="-18206"/>
              <a:chExt cx="8315025" cy="6636041"/>
            </a:xfrm>
            <a:scene3d>
              <a:camera prst="perspectiveContrastingRightFacing"/>
              <a:lightRig rig="threePt" dir="t"/>
            </a:scene3d>
          </p:grpSpPr>
          <p:grpSp>
            <p:nvGrpSpPr>
              <p:cNvPr id="148" name="Group 147"/>
              <p:cNvGrpSpPr/>
              <p:nvPr/>
            </p:nvGrpSpPr>
            <p:grpSpPr>
              <a:xfrm>
                <a:off x="467544" y="-18206"/>
                <a:ext cx="8315025" cy="6636041"/>
                <a:chOff x="467544" y="-18206"/>
                <a:chExt cx="8315025" cy="6636041"/>
              </a:xfrm>
            </p:grpSpPr>
            <p:grpSp>
              <p:nvGrpSpPr>
                <p:cNvPr id="152" name="Group 151"/>
                <p:cNvGrpSpPr/>
                <p:nvPr/>
              </p:nvGrpSpPr>
              <p:grpSpPr>
                <a:xfrm>
                  <a:off x="467544" y="-18206"/>
                  <a:ext cx="8315025" cy="6636041"/>
                  <a:chOff x="148720" y="107233"/>
                  <a:chExt cx="8315025" cy="6636041"/>
                </a:xfrm>
              </p:grpSpPr>
              <p:pic>
                <p:nvPicPr>
                  <p:cNvPr id="177" name="Picture 2" descr="\\fileservices.ad.jyu.fi\homes\iisaaira\Desktop\1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8720" y="107233"/>
                    <a:ext cx="5749189" cy="3540995"/>
                  </a:xfrm>
                  <a:prstGeom prst="round2DiagRect">
                    <a:avLst>
                      <a:gd name="adj1" fmla="val 16667"/>
                      <a:gd name="adj2" fmla="val 0"/>
                    </a:avLst>
                  </a:prstGeom>
                  <a:ln w="88900" cap="sq">
                    <a:solidFill>
                      <a:srgbClr val="FFFFFF"/>
                    </a:solidFill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8" name="Picture 3" descr="\\fileservices.ad.jyu.fi\homes\iisaaira\Desktop\2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139952" y="404664"/>
                    <a:ext cx="4323793" cy="3801136"/>
                  </a:xfrm>
                  <a:prstGeom prst="round2DiagRect">
                    <a:avLst>
                      <a:gd name="adj1" fmla="val 16667"/>
                      <a:gd name="adj2" fmla="val 0"/>
                    </a:avLst>
                  </a:prstGeom>
                  <a:ln w="88900" cap="sq">
                    <a:solidFill>
                      <a:srgbClr val="FFFFFF"/>
                    </a:solidFill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9" name="Picture 4" descr="\\fileservices.ad.jyu.fi\homes\iisaaira\Desktop\3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8720" y="3399264"/>
                    <a:ext cx="3834260" cy="3344010"/>
                  </a:xfrm>
                  <a:prstGeom prst="round2DiagRect">
                    <a:avLst>
                      <a:gd name="adj1" fmla="val 16667"/>
                      <a:gd name="adj2" fmla="val 0"/>
                    </a:avLst>
                  </a:prstGeom>
                  <a:ln w="88900" cap="sq">
                    <a:solidFill>
                      <a:srgbClr val="FFFFFF"/>
                    </a:solidFill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0" name="Picture 5" descr="\\fileservices.ad.jyu.fi\homes\iisaaira\Desktop\4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63601" y="3648229"/>
                    <a:ext cx="3668616" cy="2846079"/>
                  </a:xfrm>
                  <a:prstGeom prst="round2DiagRect">
                    <a:avLst>
                      <a:gd name="adj1" fmla="val 16667"/>
                      <a:gd name="adj2" fmla="val 0"/>
                    </a:avLst>
                  </a:prstGeom>
                  <a:ln w="88900" cap="sq">
                    <a:solidFill>
                      <a:srgbClr val="FFFFFF"/>
                    </a:solidFill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53" name="Group 152"/>
                <p:cNvGrpSpPr/>
                <p:nvPr/>
              </p:nvGrpSpPr>
              <p:grpSpPr>
                <a:xfrm rot="9271576">
                  <a:off x="2417371" y="2678326"/>
                  <a:ext cx="2931518" cy="576064"/>
                  <a:chOff x="1115616" y="5661248"/>
                  <a:chExt cx="3888432" cy="576064"/>
                </a:xfrm>
              </p:grpSpPr>
              <p:sp>
                <p:nvSpPr>
                  <p:cNvPr id="174" name="Rectangle 173"/>
                  <p:cNvSpPr/>
                  <p:nvPr/>
                </p:nvSpPr>
                <p:spPr>
                  <a:xfrm rot="10764032">
                    <a:off x="1907704" y="5661248"/>
                    <a:ext cx="1872208" cy="576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FF0000"/>
                        </a:solidFill>
                        <a:latin typeface="Georgia" panose="02040502050405020303" pitchFamily="18" charset="0"/>
                      </a:rPr>
                      <a:t>Link</a:t>
                    </a:r>
                    <a:endParaRPr lang="fi-FI" sz="1600" dirty="0">
                      <a:solidFill>
                        <a:srgbClr val="FF0000"/>
                      </a:solidFill>
                      <a:latin typeface="Georgia" panose="02040502050405020303" pitchFamily="18" charset="0"/>
                    </a:endParaRPr>
                  </a:p>
                </p:txBody>
              </p:sp>
              <p:cxnSp>
                <p:nvCxnSpPr>
                  <p:cNvPr id="175" name="Straight Arrow Connector 174"/>
                  <p:cNvCxnSpPr/>
                  <p:nvPr/>
                </p:nvCxnSpPr>
                <p:spPr>
                  <a:xfrm>
                    <a:off x="3059832" y="5949280"/>
                    <a:ext cx="1944216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 flipH="1">
                    <a:off x="1115616" y="5949280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4" name="Group 153"/>
                <p:cNvGrpSpPr/>
                <p:nvPr/>
              </p:nvGrpSpPr>
              <p:grpSpPr>
                <a:xfrm rot="20566119">
                  <a:off x="1223230" y="1071342"/>
                  <a:ext cx="3600401" cy="576064"/>
                  <a:chOff x="572410" y="5093871"/>
                  <a:chExt cx="3888433" cy="576064"/>
                </a:xfrm>
              </p:grpSpPr>
              <p:sp>
                <p:nvSpPr>
                  <p:cNvPr id="171" name="Rectangle 170"/>
                  <p:cNvSpPr/>
                  <p:nvPr/>
                </p:nvSpPr>
                <p:spPr>
                  <a:xfrm>
                    <a:off x="1364499" y="5093871"/>
                    <a:ext cx="1872208" cy="576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FF0000"/>
                        </a:solidFill>
                        <a:latin typeface="Georgia" panose="02040502050405020303" pitchFamily="18" charset="0"/>
                      </a:rPr>
                      <a:t>Link</a:t>
                    </a:r>
                    <a:endParaRPr lang="fi-FI" sz="1600" dirty="0">
                      <a:solidFill>
                        <a:srgbClr val="FF0000"/>
                      </a:solidFill>
                      <a:latin typeface="Georgia" panose="02040502050405020303" pitchFamily="18" charset="0"/>
                    </a:endParaRPr>
                  </a:p>
                </p:txBody>
              </p:sp>
              <p:cxnSp>
                <p:nvCxnSpPr>
                  <p:cNvPr id="172" name="Straight Arrow Connector 171"/>
                  <p:cNvCxnSpPr/>
                  <p:nvPr/>
                </p:nvCxnSpPr>
                <p:spPr>
                  <a:xfrm>
                    <a:off x="2516627" y="5381903"/>
                    <a:ext cx="1944216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 flipH="1">
                    <a:off x="572410" y="5381904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5" name="Group 154"/>
                <p:cNvGrpSpPr/>
                <p:nvPr/>
              </p:nvGrpSpPr>
              <p:grpSpPr>
                <a:xfrm rot="685910">
                  <a:off x="1533607" y="3684381"/>
                  <a:ext cx="2933280" cy="576064"/>
                  <a:chOff x="708564" y="5881906"/>
                  <a:chExt cx="3888431" cy="576064"/>
                </a:xfrm>
              </p:grpSpPr>
              <p:sp>
                <p:nvSpPr>
                  <p:cNvPr id="168" name="Rectangle 167"/>
                  <p:cNvSpPr/>
                  <p:nvPr/>
                </p:nvSpPr>
                <p:spPr>
                  <a:xfrm>
                    <a:off x="1500652" y="5881906"/>
                    <a:ext cx="1872207" cy="576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FF0000"/>
                        </a:solidFill>
                        <a:latin typeface="Georgia" panose="02040502050405020303" pitchFamily="18" charset="0"/>
                      </a:rPr>
                      <a:t>Link</a:t>
                    </a:r>
                    <a:endParaRPr lang="fi-FI" sz="1600" dirty="0">
                      <a:solidFill>
                        <a:srgbClr val="FF0000"/>
                      </a:solidFill>
                      <a:latin typeface="Georgia" panose="02040502050405020303" pitchFamily="18" charset="0"/>
                    </a:endParaRPr>
                  </a:p>
                </p:txBody>
              </p:sp>
              <p:cxnSp>
                <p:nvCxnSpPr>
                  <p:cNvPr id="169" name="Straight Arrow Connector 168"/>
                  <p:cNvCxnSpPr/>
                  <p:nvPr/>
                </p:nvCxnSpPr>
                <p:spPr>
                  <a:xfrm>
                    <a:off x="2652779" y="6169938"/>
                    <a:ext cx="1944216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/>
                  <p:cNvCxnSpPr/>
                  <p:nvPr/>
                </p:nvCxnSpPr>
                <p:spPr>
                  <a:xfrm flipH="1">
                    <a:off x="708564" y="6169939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6" name="Group 155"/>
                <p:cNvGrpSpPr/>
                <p:nvPr/>
              </p:nvGrpSpPr>
              <p:grpSpPr>
                <a:xfrm rot="9559430">
                  <a:off x="2727154" y="5130759"/>
                  <a:ext cx="2933282" cy="576064"/>
                  <a:chOff x="1683881" y="4771547"/>
                  <a:chExt cx="3888433" cy="576064"/>
                </a:xfrm>
              </p:grpSpPr>
              <p:sp>
                <p:nvSpPr>
                  <p:cNvPr id="165" name="Rectangle 164"/>
                  <p:cNvSpPr/>
                  <p:nvPr/>
                </p:nvSpPr>
                <p:spPr>
                  <a:xfrm rot="10829323">
                    <a:off x="2475969" y="4771547"/>
                    <a:ext cx="1872207" cy="576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FF0000"/>
                        </a:solidFill>
                        <a:latin typeface="Georgia" panose="02040502050405020303" pitchFamily="18" charset="0"/>
                      </a:rPr>
                      <a:t>Link</a:t>
                    </a:r>
                    <a:endParaRPr lang="fi-FI" sz="1600" dirty="0">
                      <a:solidFill>
                        <a:srgbClr val="FF0000"/>
                      </a:solidFill>
                      <a:latin typeface="Georgia" panose="02040502050405020303" pitchFamily="18" charset="0"/>
                    </a:endParaRPr>
                  </a:p>
                </p:txBody>
              </p:sp>
              <p:cxnSp>
                <p:nvCxnSpPr>
                  <p:cNvPr id="166" name="Straight Arrow Connector 165"/>
                  <p:cNvCxnSpPr/>
                  <p:nvPr/>
                </p:nvCxnSpPr>
                <p:spPr>
                  <a:xfrm>
                    <a:off x="3628097" y="5059579"/>
                    <a:ext cx="1944217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1683881" y="5059579"/>
                    <a:ext cx="1512169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7" name="Group 156"/>
                <p:cNvGrpSpPr/>
                <p:nvPr/>
              </p:nvGrpSpPr>
              <p:grpSpPr>
                <a:xfrm rot="4449864">
                  <a:off x="6019059" y="3646725"/>
                  <a:ext cx="1733526" cy="576064"/>
                  <a:chOff x="2116553" y="4817127"/>
                  <a:chExt cx="1872208" cy="576064"/>
                </a:xfrm>
              </p:grpSpPr>
              <p:sp>
                <p:nvSpPr>
                  <p:cNvPr id="162" name="Rectangle 161"/>
                  <p:cNvSpPr/>
                  <p:nvPr/>
                </p:nvSpPr>
                <p:spPr>
                  <a:xfrm>
                    <a:off x="2116553" y="4817127"/>
                    <a:ext cx="1872208" cy="576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FF0000"/>
                        </a:solidFill>
                        <a:latin typeface="Georgia" panose="02040502050405020303" pitchFamily="18" charset="0"/>
                      </a:rPr>
                      <a:t>Link</a:t>
                    </a:r>
                    <a:endParaRPr lang="fi-FI" sz="1600" dirty="0">
                      <a:solidFill>
                        <a:srgbClr val="FF0000"/>
                      </a:solidFill>
                      <a:latin typeface="Georgia" panose="02040502050405020303" pitchFamily="18" charset="0"/>
                    </a:endParaRPr>
                  </a:p>
                </p:txBody>
              </p:sp>
              <p:cxnSp>
                <p:nvCxnSpPr>
                  <p:cNvPr id="163" name="Straight Arrow Connector 162"/>
                  <p:cNvCxnSpPr>
                    <a:endCxn id="162" idx="3"/>
                  </p:cNvCxnSpPr>
                  <p:nvPr/>
                </p:nvCxnSpPr>
                <p:spPr>
                  <a:xfrm rot="1033881" flipV="1">
                    <a:off x="3284841" y="5006405"/>
                    <a:ext cx="687760" cy="197509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>
                    <a:endCxn id="162" idx="1"/>
                  </p:cNvCxnSpPr>
                  <p:nvPr/>
                </p:nvCxnSpPr>
                <p:spPr>
                  <a:xfrm rot="1033881" flipH="1">
                    <a:off x="2132712" y="5006404"/>
                    <a:ext cx="687761" cy="19750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8" name="Group 157"/>
                <p:cNvGrpSpPr/>
                <p:nvPr/>
              </p:nvGrpSpPr>
              <p:grpSpPr>
                <a:xfrm rot="13379698">
                  <a:off x="4388685" y="425038"/>
                  <a:ext cx="1825090" cy="580232"/>
                  <a:chOff x="1715077" y="5661248"/>
                  <a:chExt cx="2420841" cy="580232"/>
                </a:xfrm>
              </p:grpSpPr>
              <p:sp>
                <p:nvSpPr>
                  <p:cNvPr id="159" name="Rectangle 158"/>
                  <p:cNvSpPr/>
                  <p:nvPr/>
                </p:nvSpPr>
                <p:spPr>
                  <a:xfrm rot="10764032">
                    <a:off x="1907704" y="5661248"/>
                    <a:ext cx="1872208" cy="576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FF0000"/>
                        </a:solidFill>
                        <a:latin typeface="Georgia" panose="02040502050405020303" pitchFamily="18" charset="0"/>
                      </a:rPr>
                      <a:t>Link</a:t>
                    </a:r>
                    <a:endParaRPr lang="fi-FI" sz="1600" dirty="0">
                      <a:solidFill>
                        <a:srgbClr val="FF0000"/>
                      </a:solidFill>
                      <a:latin typeface="Georgia" panose="02040502050405020303" pitchFamily="18" charset="0"/>
                    </a:endParaRPr>
                  </a:p>
                </p:txBody>
              </p:sp>
              <p:cxnSp>
                <p:nvCxnSpPr>
                  <p:cNvPr id="160" name="Straight Arrow Connector 159"/>
                  <p:cNvCxnSpPr/>
                  <p:nvPr/>
                </p:nvCxnSpPr>
                <p:spPr>
                  <a:xfrm rot="7776938" flipH="1" flipV="1">
                    <a:off x="3378772" y="5484334"/>
                    <a:ext cx="571768" cy="942524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rot="7776938">
                    <a:off x="1865619" y="5550902"/>
                    <a:ext cx="494013" cy="79509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9" name="Group 148"/>
              <p:cNvGrpSpPr/>
              <p:nvPr/>
            </p:nvGrpSpPr>
            <p:grpSpPr>
              <a:xfrm>
                <a:off x="1979711" y="1464188"/>
                <a:ext cx="4752529" cy="3837019"/>
                <a:chOff x="3051713" y="1983657"/>
                <a:chExt cx="2112164" cy="1705284"/>
              </a:xfrm>
            </p:grpSpPr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3051713" y="2216828"/>
                  <a:ext cx="2112164" cy="1472113"/>
                </a:xfrm>
                <a:prstGeom prst="line">
                  <a:avLst/>
                </a:prstGeom>
                <a:ln w="3048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flipV="1">
                  <a:off x="3268036" y="1983657"/>
                  <a:ext cx="1681838" cy="1705284"/>
                </a:xfrm>
                <a:prstGeom prst="line">
                  <a:avLst/>
                </a:prstGeom>
                <a:ln w="3048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7" name="Rounded Rectangle 146"/>
            <p:cNvSpPr/>
            <p:nvPr/>
          </p:nvSpPr>
          <p:spPr>
            <a:xfrm>
              <a:off x="1584857" y="1511549"/>
              <a:ext cx="4879683" cy="60350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800" dirty="0" err="1" smtClean="0">
                  <a:solidFill>
                    <a:schemeClr val="accent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Multi-page</a:t>
              </a:r>
              <a:r>
                <a:rPr lang="fi-FI" sz="1800" dirty="0" smtClean="0">
                  <a:solidFill>
                    <a:schemeClr val="accent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fi-FI" sz="1800" dirty="0" err="1" smtClean="0">
                  <a:solidFill>
                    <a:schemeClr val="accent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material</a:t>
              </a:r>
              <a:r>
                <a:rPr lang="fi-FI" sz="1800" dirty="0" smtClean="0">
                  <a:solidFill>
                    <a:schemeClr val="accent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vs. </a:t>
              </a:r>
              <a:r>
                <a:rPr lang="fi-FI" sz="1800" dirty="0" err="1" smtClean="0">
                  <a:solidFill>
                    <a:schemeClr val="accent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single-page</a:t>
              </a:r>
              <a:r>
                <a:rPr lang="fi-FI" sz="1800" dirty="0" smtClean="0">
                  <a:solidFill>
                    <a:schemeClr val="accent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TIM</a:t>
              </a:r>
              <a:endParaRPr lang="fi-FI" sz="1800" dirty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183" name="Picture 2" descr="\\fileservices.ad.jyu.fi\homes\iisaaira\Desktop\questi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36" y="9721502"/>
            <a:ext cx="8961962" cy="354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 descr="C:\MyTemp\ohj\TIM\screens\basicfeatures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17" y="936526"/>
            <a:ext cx="9144000" cy="5209563"/>
          </a:xfrm>
          <a:prstGeom prst="rect">
            <a:avLst/>
          </a:prstGeom>
          <a:noFill/>
          <a:ln w="158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5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88914" y="1276870"/>
            <a:ext cx="8859436" cy="10959783"/>
            <a:chOff x="1988914" y="1276870"/>
            <a:chExt cx="8859436" cy="1095978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610786">
              <a:off x="630808" y="2634976"/>
              <a:ext cx="7659687" cy="4943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 descr="\\fileservices.ad.jyu.fi\homes\iisaaira\Desktop\sarjakuva\7_harjoitus_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572317">
              <a:off x="1847025" y="2882345"/>
              <a:ext cx="7697275" cy="4963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\\fileservices.ad.jyu.fi\homes\iisaaira\Desktop\sarjakuva\7_harjoitus_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457328">
              <a:off x="2845340" y="3442100"/>
              <a:ext cx="7687748" cy="4944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\\fileservices.ad.jyu.fi\homes\iisaaira\Desktop\sarjakuva\7_harjoitus_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55620">
              <a:off x="3946120" y="4677457"/>
              <a:ext cx="7687748" cy="4925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\\fileservices.ad.jyu.fi\homes\iisaaira\Desktop\sarjakuva\7_harjoitus_5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06604">
              <a:off x="4527630" y="5915933"/>
              <a:ext cx="7706801" cy="4934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941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64408" y="1656606"/>
            <a:ext cx="12183904" cy="8110557"/>
            <a:chOff x="1764408" y="1656606"/>
            <a:chExt cx="12183904" cy="8110557"/>
          </a:xfrm>
        </p:grpSpPr>
        <p:pic>
          <p:nvPicPr>
            <p:cNvPr id="2050" name="Picture 2" descr="\\fileservices.ad.jyu.fi\homes\iisaaira\Desktop\sarjakuva2\New folder\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4408" y="1656606"/>
              <a:ext cx="7925907" cy="4563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\\fileservices.ad.jyu.fi\homes\iisaaira\Desktop\sarjakuva2\New folder\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2216" y="2736726"/>
              <a:ext cx="7925907" cy="4563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\\fileservices.ad.jyu.fi\homes\iisaaira\Desktop\sarjakuva2\New folder\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0712" y="3938162"/>
              <a:ext cx="7925907" cy="4582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\\fileservices.ad.jyu.fi\homes\iisaaira\Desktop\sarjakuva2\New folder\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879" y="5184998"/>
              <a:ext cx="7935433" cy="4582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494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60952" y="3096766"/>
            <a:ext cx="10743745" cy="7659456"/>
            <a:chOff x="6660952" y="3096766"/>
            <a:chExt cx="10743745" cy="7659456"/>
          </a:xfrm>
        </p:grpSpPr>
        <p:pic>
          <p:nvPicPr>
            <p:cNvPr id="2053" name="Picture 5" descr="\\fileservices.ad.jyu.fi\homes\iisaaira\Desktop\sarjakuva2\New folder\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9264" y="3096766"/>
              <a:ext cx="7935433" cy="4582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\\fileservices.ad.jyu.fi\homes\iisaaira\Desktop\sarjakuva2\New folder\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3160" y="4032870"/>
              <a:ext cx="7925907" cy="4582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\\fileservices.ad.jyu.fi\homes\iisaaira\Desktop\sarjakuva2\New folder\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7056" y="5040982"/>
              <a:ext cx="7925907" cy="4563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\\fileservices.ad.jyu.fi\homes\iisaaira\Desktop\sarjakuva2\New folder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952" y="6193110"/>
              <a:ext cx="7925907" cy="4563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84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Toimist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oimi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oimi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110</Words>
  <Application>Microsoft Office PowerPoint</Application>
  <PresentationFormat>Custom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Office-teema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Airaksinen, Iikka</dc:creator>
  <cp:lastModifiedBy>Airaksinen, Iikka</cp:lastModifiedBy>
  <cp:revision>112</cp:revision>
  <dcterms:created xsi:type="dcterms:W3CDTF">2015-10-19T07:03:40Z</dcterms:created>
  <dcterms:modified xsi:type="dcterms:W3CDTF">2015-10-27T08:42:48Z</dcterms:modified>
</cp:coreProperties>
</file>