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8288000" cy="10287000"/>
  <p:notesSz cx="6858000" cy="9144000"/>
  <p:embeddedFontLst>
    <p:embeddedFont>
      <p:font typeface="League Spartan" panose="00000800000000000000"/>
      <p:bold r:id="rId18"/>
    </p:embeddedFont>
    <p:embeddedFont>
      <p:font typeface="Roboto Bold" panose="02000000000000000000"/>
      <p:bold r:id="rId19"/>
    </p:embeddedFont>
    <p:embeddedFont>
      <p:font typeface="Poppins" panose="00000500000000000000"/>
      <p:regular r:id="rId20"/>
    </p:embeddedFont>
    <p:embeddedFont>
      <p:font typeface="Poppins Bold" panose="00000800000000000000"/>
      <p:bold r:id="rId21"/>
    </p:embeddedFont>
    <p:embeddedFont>
      <p:font typeface="Calibri" panose="020F050202020403020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sp>
        <p:nvSpPr>
          <p:cNvPr id="3" name="TextBox 3"/>
          <p:cNvSpPr txBox="1"/>
          <p:nvPr/>
        </p:nvSpPr>
        <p:spPr>
          <a:xfrm>
            <a:off x="3994247" y="3981550"/>
            <a:ext cx="9846085" cy="1401671"/>
          </a:xfrm>
          <a:prstGeom prst="rect">
            <a:avLst/>
          </a:prstGeom>
        </p:spPr>
        <p:txBody>
          <a:bodyPr lIns="0" tIns="0" rIns="0" bIns="0" rtlCol="0" anchor="t">
            <a:spAutoFit/>
          </a:bodyPr>
          <a:lstStyle/>
          <a:p>
            <a:pPr algn="ctr">
              <a:lnSpc>
                <a:spcPts val="5690"/>
              </a:lnSpc>
            </a:pPr>
            <a:r>
              <a:rPr lang="en-US" sz="4065" b="1">
                <a:solidFill>
                  <a:srgbClr val="004AAD"/>
                </a:solidFill>
                <a:latin typeface="League Spartan" panose="00000800000000000000"/>
                <a:ea typeface="League Spartan" panose="00000800000000000000"/>
                <a:cs typeface="League Spartan" panose="00000800000000000000"/>
                <a:sym typeface="League Spartan" panose="00000800000000000000"/>
              </a:rPr>
              <a:t>PRESENTATION: EAC ECONOMIC TRENDS</a:t>
            </a:r>
            <a:endParaRPr lang="en-US" sz="4065" b="1">
              <a:solidFill>
                <a:srgbClr val="004AAD"/>
              </a:solidFill>
              <a:latin typeface="League Spartan" panose="00000800000000000000"/>
              <a:ea typeface="League Spartan" panose="00000800000000000000"/>
              <a:cs typeface="League Spartan" panose="00000800000000000000"/>
              <a:sym typeface="League Spartan" panose="00000800000000000000"/>
            </a:endParaRPr>
          </a:p>
        </p:txBody>
      </p:sp>
      <p:grpSp>
        <p:nvGrpSpPr>
          <p:cNvPr id="4" name="Group 4"/>
          <p:cNvGrpSpPr/>
          <p:nvPr/>
        </p:nvGrpSpPr>
        <p:grpSpPr>
          <a:xfrm rot="0">
            <a:off x="-1130300" y="4057750"/>
            <a:ext cx="3086100" cy="2171499"/>
            <a:chOff x="0" y="0"/>
            <a:chExt cx="812800" cy="571917"/>
          </a:xfrm>
        </p:grpSpPr>
        <p:sp>
          <p:nvSpPr>
            <p:cNvPr id="5" name="Freeform 5"/>
            <p:cNvSpPr/>
            <p:nvPr/>
          </p:nvSpPr>
          <p:spPr>
            <a:xfrm>
              <a:off x="0" y="0"/>
              <a:ext cx="812800" cy="571917"/>
            </a:xfrm>
            <a:custGeom>
              <a:avLst/>
              <a:gdLst/>
              <a:ahLst/>
              <a:cxnLst/>
              <a:rect l="l" t="t" r="r" b="b"/>
              <a:pathLst>
                <a:path w="812800" h="571917">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id="6" name="TextBox 6"/>
            <p:cNvSpPr txBox="1"/>
            <p:nvPr/>
          </p:nvSpPr>
          <p:spPr>
            <a:xfrm>
              <a:off x="0" y="-47625"/>
              <a:ext cx="812800" cy="619542"/>
            </a:xfrm>
            <a:prstGeom prst="rect">
              <a:avLst/>
            </a:prstGeom>
          </p:spPr>
          <p:txBody>
            <a:bodyPr lIns="50800" tIns="50800" rIns="50800" bIns="50800" rtlCol="0" anchor="ctr"/>
            <a:lstStyle/>
            <a:p>
              <a:pPr algn="ctr">
                <a:lnSpc>
                  <a:spcPts val="2660"/>
                </a:lnSpc>
              </a:pPr>
            </a:p>
          </p:txBody>
        </p:sp>
      </p:grpSp>
      <p:sp>
        <p:nvSpPr>
          <p:cNvPr id="7" name="TextBox 7"/>
          <p:cNvSpPr txBox="1"/>
          <p:nvPr/>
        </p:nvSpPr>
        <p:spPr>
          <a:xfrm>
            <a:off x="2860693" y="601922"/>
            <a:ext cx="11708613" cy="2422024"/>
          </a:xfrm>
          <a:prstGeom prst="rect">
            <a:avLst/>
          </a:prstGeom>
        </p:spPr>
        <p:txBody>
          <a:bodyPr lIns="0" tIns="0" rIns="0" bIns="0" rtlCol="0" anchor="t">
            <a:spAutoFit/>
          </a:bodyPr>
          <a:lstStyle/>
          <a:p>
            <a:pPr algn="ctr">
              <a:lnSpc>
                <a:spcPts val="9770"/>
              </a:lnSpc>
            </a:pPr>
            <a:r>
              <a:rPr lang="en-US" sz="6975" b="1">
                <a:solidFill>
                  <a:srgbClr val="303642"/>
                </a:solidFill>
                <a:latin typeface="Roboto Bold" panose="02000000000000000000"/>
                <a:ea typeface="Roboto Bold" panose="02000000000000000000"/>
                <a:cs typeface="Roboto Bold" panose="02000000000000000000"/>
                <a:sym typeface="Roboto Bold" panose="02000000000000000000"/>
              </a:rPr>
              <a:t>INTRO TO BIG DATA ANALYSIS</a:t>
            </a:r>
            <a:endParaRPr lang="en-US" sz="6975" b="1">
              <a:solidFill>
                <a:srgbClr val="303642"/>
              </a:solidFill>
              <a:latin typeface="Roboto Bold" panose="02000000000000000000"/>
              <a:ea typeface="Roboto Bold" panose="02000000000000000000"/>
              <a:cs typeface="Roboto Bold" panose="02000000000000000000"/>
              <a:sym typeface="Roboto Bold" panose="02000000000000000000"/>
            </a:endParaRPr>
          </a:p>
        </p:txBody>
      </p:sp>
      <p:sp>
        <p:nvSpPr>
          <p:cNvPr id="8" name="TextBox 8"/>
          <p:cNvSpPr txBox="1"/>
          <p:nvPr/>
        </p:nvSpPr>
        <p:spPr>
          <a:xfrm>
            <a:off x="4880587" y="5795254"/>
            <a:ext cx="8776478" cy="783978"/>
          </a:xfrm>
          <a:prstGeom prst="rect">
            <a:avLst/>
          </a:prstGeom>
        </p:spPr>
        <p:txBody>
          <a:bodyPr lIns="0" tIns="0" rIns="0" bIns="0" rtlCol="0" anchor="t">
            <a:spAutoFit/>
          </a:bodyPr>
          <a:lstStyle/>
          <a:p>
            <a:pPr algn="ctr">
              <a:lnSpc>
                <a:spcPts val="6140"/>
              </a:lnSpc>
              <a:spcBef>
                <a:spcPct val="0"/>
              </a:spcBef>
            </a:pPr>
            <a:r>
              <a:rPr lang="en-US" sz="4385">
                <a:solidFill>
                  <a:srgbClr val="303642"/>
                </a:solidFill>
                <a:latin typeface="Poppins" panose="00000500000000000000"/>
                <a:ea typeface="Poppins" panose="00000500000000000000"/>
                <a:cs typeface="Poppins" panose="00000500000000000000"/>
                <a:sym typeface="Poppins" panose="00000500000000000000"/>
              </a:rPr>
              <a:t>BY: IRAKOZE TIMOTHEE </a:t>
            </a:r>
            <a:endParaRPr lang="en-US" sz="4385">
              <a:solidFill>
                <a:srgbClr val="303642"/>
              </a:solidFill>
              <a:latin typeface="Poppins" panose="00000500000000000000"/>
              <a:ea typeface="Poppins" panose="00000500000000000000"/>
              <a:cs typeface="Poppins" panose="00000500000000000000"/>
              <a:sym typeface="Poppins" panose="00000500000000000000"/>
            </a:endParaRPr>
          </a:p>
        </p:txBody>
      </p:sp>
      <p:grpSp>
        <p:nvGrpSpPr>
          <p:cNvPr id="9" name="Group 9"/>
          <p:cNvGrpSpPr/>
          <p:nvPr/>
        </p:nvGrpSpPr>
        <p:grpSpPr>
          <a:xfrm rot="0">
            <a:off x="16467343" y="4057750"/>
            <a:ext cx="3086100" cy="2171499"/>
            <a:chOff x="0" y="0"/>
            <a:chExt cx="812800" cy="571917"/>
          </a:xfrm>
        </p:grpSpPr>
        <p:sp>
          <p:nvSpPr>
            <p:cNvPr id="10" name="Freeform 10"/>
            <p:cNvSpPr/>
            <p:nvPr/>
          </p:nvSpPr>
          <p:spPr>
            <a:xfrm>
              <a:off x="0" y="0"/>
              <a:ext cx="812800" cy="571917"/>
            </a:xfrm>
            <a:custGeom>
              <a:avLst/>
              <a:gdLst/>
              <a:ahLst/>
              <a:cxnLst/>
              <a:rect l="l" t="t" r="r" b="b"/>
              <a:pathLst>
                <a:path w="812800" h="571917">
                  <a:moveTo>
                    <a:pt x="609600" y="0"/>
                  </a:moveTo>
                  <a:cubicBezTo>
                    <a:pt x="721824" y="0"/>
                    <a:pt x="812800" y="128028"/>
                    <a:pt x="812800" y="285959"/>
                  </a:cubicBezTo>
                  <a:cubicBezTo>
                    <a:pt x="812800" y="443889"/>
                    <a:pt x="721824" y="571917"/>
                    <a:pt x="609600" y="571917"/>
                  </a:cubicBezTo>
                  <a:lnTo>
                    <a:pt x="203200" y="571917"/>
                  </a:lnTo>
                  <a:cubicBezTo>
                    <a:pt x="90976" y="571917"/>
                    <a:pt x="0" y="443889"/>
                    <a:pt x="0" y="285959"/>
                  </a:cubicBezTo>
                  <a:cubicBezTo>
                    <a:pt x="0" y="128028"/>
                    <a:pt x="90976" y="0"/>
                    <a:pt x="203200" y="0"/>
                  </a:cubicBezTo>
                  <a:close/>
                </a:path>
              </a:pathLst>
            </a:custGeom>
            <a:solidFill>
              <a:srgbClr val="004AAD"/>
            </a:solidFill>
          </p:spPr>
        </p:sp>
        <p:sp>
          <p:nvSpPr>
            <p:cNvPr id="11" name="TextBox 11"/>
            <p:cNvSpPr txBox="1"/>
            <p:nvPr/>
          </p:nvSpPr>
          <p:spPr>
            <a:xfrm>
              <a:off x="0" y="-47625"/>
              <a:ext cx="812800" cy="619542"/>
            </a:xfrm>
            <a:prstGeom prst="rect">
              <a:avLst/>
            </a:prstGeom>
          </p:spPr>
          <p:txBody>
            <a:bodyPr lIns="50800" tIns="50800" rIns="50800" bIns="50800" rtlCol="0" anchor="ctr"/>
            <a:lstStyle/>
            <a:p>
              <a:pPr algn="ctr">
                <a:lnSpc>
                  <a:spcPts val="2660"/>
                </a:lnSpc>
              </a:p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1954510" y="3390900"/>
            <a:ext cx="5292090" cy="5050155"/>
          </a:xfrm>
          <a:prstGeom prst="rect">
            <a:avLst/>
          </a:prstGeom>
        </p:spPr>
        <p:txBody>
          <a:bodyPr wrap="square" lIns="0" tIns="0" rIns="0" bIns="0" rtlCol="0" anchor="t">
            <a:sp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 mimics Singapore's industrial growth pattern"</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Singapore's massive scale difference (note log scale)</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Similar growth trajectories despite size gap</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 shows potential to follow development path</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8"/>
          <p:cNvPicPr>
            <a:picLocks noChangeAspect="1"/>
          </p:cNvPicPr>
          <p:nvPr/>
        </p:nvPicPr>
        <p:blipFill>
          <a:blip r:embed="rId2"/>
          <a:stretch>
            <a:fillRect/>
          </a:stretch>
        </p:blipFill>
        <p:spPr>
          <a:xfrm>
            <a:off x="421640" y="981075"/>
            <a:ext cx="11321415" cy="882840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14862783" cy="6870323"/>
            <a:chOff x="0" y="0"/>
            <a:chExt cx="4808252" cy="2222615"/>
          </a:xfrm>
        </p:grpSpPr>
        <p:sp>
          <p:nvSpPr>
            <p:cNvPr id="4" name="Freeform 4"/>
            <p:cNvSpPr/>
            <p:nvPr/>
          </p:nvSpPr>
          <p:spPr>
            <a:xfrm>
              <a:off x="0" y="0"/>
              <a:ext cx="4808252" cy="2222615"/>
            </a:xfrm>
            <a:custGeom>
              <a:avLst/>
              <a:gdLst/>
              <a:ahLst/>
              <a:cxnLst/>
              <a:rect l="l" t="t" r="r" b="b"/>
              <a:pathLst>
                <a:path w="4808252" h="2222615">
                  <a:moveTo>
                    <a:pt x="26566" y="0"/>
                  </a:moveTo>
                  <a:lnTo>
                    <a:pt x="4781687" y="0"/>
                  </a:lnTo>
                  <a:cubicBezTo>
                    <a:pt x="4788733" y="0"/>
                    <a:pt x="4795489" y="2799"/>
                    <a:pt x="4800471" y="7781"/>
                  </a:cubicBezTo>
                  <a:cubicBezTo>
                    <a:pt x="4805454" y="12763"/>
                    <a:pt x="4808252" y="19520"/>
                    <a:pt x="4808252" y="26566"/>
                  </a:cubicBezTo>
                  <a:lnTo>
                    <a:pt x="4808252" y="2196049"/>
                  </a:lnTo>
                  <a:cubicBezTo>
                    <a:pt x="4808252" y="2203095"/>
                    <a:pt x="4805454" y="2209852"/>
                    <a:pt x="4800471" y="2214834"/>
                  </a:cubicBezTo>
                  <a:cubicBezTo>
                    <a:pt x="4795489" y="2219816"/>
                    <a:pt x="4788733" y="2222615"/>
                    <a:pt x="4781687" y="2222615"/>
                  </a:cubicBezTo>
                  <a:lnTo>
                    <a:pt x="26566" y="2222615"/>
                  </a:lnTo>
                  <a:cubicBezTo>
                    <a:pt x="19520" y="2222615"/>
                    <a:pt x="12763" y="2219816"/>
                    <a:pt x="7781" y="2214834"/>
                  </a:cubicBezTo>
                  <a:cubicBezTo>
                    <a:pt x="2799" y="2209852"/>
                    <a:pt x="0" y="2203095"/>
                    <a:pt x="0" y="2196049"/>
                  </a:cubicBezTo>
                  <a:lnTo>
                    <a:pt x="0" y="26566"/>
                  </a:lnTo>
                  <a:cubicBezTo>
                    <a:pt x="0" y="19520"/>
                    <a:pt x="2799" y="12763"/>
                    <a:pt x="7781" y="7781"/>
                  </a:cubicBezTo>
                  <a:cubicBezTo>
                    <a:pt x="12763" y="2799"/>
                    <a:pt x="19520" y="0"/>
                    <a:pt x="26566" y="0"/>
                  </a:cubicBezTo>
                  <a:close/>
                </a:path>
              </a:pathLst>
            </a:custGeom>
            <a:solidFill>
              <a:srgbClr val="FFFFFF">
                <a:alpha val="74902"/>
              </a:srgbClr>
            </a:solidFill>
          </p:spPr>
        </p:sp>
        <p:sp>
          <p:nvSpPr>
            <p:cNvPr id="5" name="TextBox 5"/>
            <p:cNvSpPr txBox="1"/>
            <p:nvPr/>
          </p:nvSpPr>
          <p:spPr>
            <a:xfrm>
              <a:off x="0" y="-57150"/>
              <a:ext cx="4808252" cy="2279765"/>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4601157" y="2116234"/>
            <a:ext cx="9085687" cy="1102667"/>
          </a:xfrm>
          <a:prstGeom prst="rect">
            <a:avLst/>
          </a:prstGeom>
        </p:spPr>
        <p:txBody>
          <a:bodyPr lIns="0" tIns="0" rIns="0" bIns="0" rtlCol="0" anchor="t">
            <a:spAutoFit/>
          </a:bodyPr>
          <a:lstStyle/>
          <a:p>
            <a:pPr algn="ctr">
              <a:lnSpc>
                <a:spcPts val="8515"/>
              </a:lnSpc>
            </a:pPr>
            <a:r>
              <a:rPr lang="en-US" sz="6080" b="1">
                <a:solidFill>
                  <a:srgbClr val="0A152F"/>
                </a:solidFill>
                <a:latin typeface="Poppins Bold" panose="00000800000000000000"/>
                <a:ea typeface="Poppins Bold" panose="00000800000000000000"/>
                <a:cs typeface="Poppins Bold" panose="00000800000000000000"/>
                <a:sym typeface="Poppins Bold" panose="00000800000000000000"/>
              </a:rPr>
              <a:t>CONCLUSION</a:t>
            </a:r>
            <a:endParaRPr lang="en-US" sz="6080" b="1">
              <a:solidFill>
                <a:srgbClr val="0A152F"/>
              </a:solidFill>
              <a:latin typeface="Poppins Bold" panose="00000800000000000000"/>
              <a:ea typeface="Poppins Bold" panose="00000800000000000000"/>
              <a:cs typeface="Poppins Bold" panose="00000800000000000000"/>
              <a:sym typeface="Poppins Bold" panose="00000800000000000000"/>
            </a:endParaRPr>
          </a:p>
        </p:txBody>
      </p:sp>
      <p:sp>
        <p:nvSpPr>
          <p:cNvPr id="7" name="TextBox 7"/>
          <p:cNvSpPr txBox="1"/>
          <p:nvPr/>
        </p:nvSpPr>
        <p:spPr>
          <a:xfrm>
            <a:off x="3448575" y="3642556"/>
            <a:ext cx="11390851" cy="4041775"/>
          </a:xfrm>
          <a:prstGeom prst="rect">
            <a:avLst/>
          </a:prstGeom>
        </p:spPr>
        <p:txBody>
          <a:bodyPr lIns="0" tIns="0" rIns="0" bIns="0" rtlCol="0" anchor="t">
            <a:spAutoFit/>
          </a:bodyPr>
          <a:lstStyle/>
          <a:p>
            <a:pPr marL="608330" lvl="1" indent="-304165" algn="l">
              <a:lnSpc>
                <a:spcPts val="3940"/>
              </a:lnSpc>
              <a:buFont typeface="Arial" panose="020B0604020202020204"/>
              <a:buChar char="•"/>
            </a:pPr>
            <a:r>
              <a:rPr lang="en-US" altLang="en-US" sz="2815">
                <a:solidFill>
                  <a:srgbClr val="0A152F"/>
                </a:solidFill>
                <a:latin typeface="Poppins" panose="00000500000000000000"/>
                <a:ea typeface="Poppins" panose="00000500000000000000"/>
                <a:cs typeface="Poppins" panose="00000500000000000000"/>
                <a:sym typeface="Poppins" panose="00000500000000000000"/>
              </a:rPr>
              <a:t>The analysis reveals both growth and disparity across East African economies. Countries like Rwanda and Tanzania showed consistent GDP and GNI improvements, while others had stagnating or inconsistent patterns. Sectoral data, especially in agriculture and manufacturing, offers insights into economic priorities and structural gaps. This visualization empowers users to explore these trends and make informed conclusions for policy or research.</a:t>
            </a:r>
            <a:endParaRPr lang="en-US" altLang="en-US" sz="2815">
              <a:solidFill>
                <a:srgbClr val="0A152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sp>
        <p:nvSpPr>
          <p:cNvPr id="3" name="TextBox 3"/>
          <p:cNvSpPr txBox="1"/>
          <p:nvPr/>
        </p:nvSpPr>
        <p:spPr>
          <a:xfrm>
            <a:off x="4017684" y="2610822"/>
            <a:ext cx="10252632" cy="5036781"/>
          </a:xfrm>
          <a:prstGeom prst="rect">
            <a:avLst/>
          </a:prstGeom>
        </p:spPr>
        <p:txBody>
          <a:bodyPr lIns="0" tIns="0" rIns="0" bIns="0" rtlCol="0" anchor="t">
            <a:spAutoFit/>
          </a:bodyPr>
          <a:lstStyle/>
          <a:p>
            <a:pPr algn="ctr">
              <a:lnSpc>
                <a:spcPts val="19045"/>
              </a:lnSpc>
            </a:pPr>
            <a:r>
              <a:rPr lang="en-US" sz="17005" b="1">
                <a:solidFill>
                  <a:srgbClr val="FFFFFF"/>
                </a:solidFill>
                <a:latin typeface="Poppins Bold" panose="00000800000000000000"/>
                <a:ea typeface="Poppins Bold" panose="00000800000000000000"/>
                <a:cs typeface="Poppins Bold" panose="00000800000000000000"/>
                <a:sym typeface="Poppins Bold" panose="00000800000000000000"/>
              </a:rPr>
              <a:t>THANK YOU</a:t>
            </a:r>
            <a:endParaRPr lang="en-US" sz="17005" b="1">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634679" y="1028700"/>
            <a:ext cx="15018641" cy="7402160"/>
            <a:chOff x="0" y="0"/>
            <a:chExt cx="3955527" cy="1949540"/>
          </a:xfrm>
        </p:grpSpPr>
        <p:sp>
          <p:nvSpPr>
            <p:cNvPr id="4" name="Freeform 4"/>
            <p:cNvSpPr/>
            <p:nvPr/>
          </p:nvSpPr>
          <p:spPr>
            <a:xfrm>
              <a:off x="0" y="0"/>
              <a:ext cx="3955527" cy="1949540"/>
            </a:xfrm>
            <a:custGeom>
              <a:avLst/>
              <a:gdLst/>
              <a:ahLst/>
              <a:cxnLst/>
              <a:rect l="l" t="t" r="r" b="b"/>
              <a:pathLst>
                <a:path w="3955527" h="1949540">
                  <a:moveTo>
                    <a:pt x="26290" y="0"/>
                  </a:moveTo>
                  <a:lnTo>
                    <a:pt x="3929237" y="0"/>
                  </a:lnTo>
                  <a:cubicBezTo>
                    <a:pt x="3943757" y="0"/>
                    <a:pt x="3955527" y="11770"/>
                    <a:pt x="3955527" y="26290"/>
                  </a:cubicBezTo>
                  <a:lnTo>
                    <a:pt x="3955527" y="1923250"/>
                  </a:lnTo>
                  <a:cubicBezTo>
                    <a:pt x="3955527" y="1937770"/>
                    <a:pt x="3943757" y="1949540"/>
                    <a:pt x="3929237" y="1949540"/>
                  </a:cubicBezTo>
                  <a:lnTo>
                    <a:pt x="26290" y="1949540"/>
                  </a:lnTo>
                  <a:cubicBezTo>
                    <a:pt x="11770" y="1949540"/>
                    <a:pt x="0" y="1937770"/>
                    <a:pt x="0" y="1923250"/>
                  </a:cubicBezTo>
                  <a:lnTo>
                    <a:pt x="0" y="26290"/>
                  </a:lnTo>
                  <a:cubicBezTo>
                    <a:pt x="0" y="11770"/>
                    <a:pt x="11770" y="0"/>
                    <a:pt x="26290" y="0"/>
                  </a:cubicBezTo>
                  <a:close/>
                </a:path>
              </a:pathLst>
            </a:custGeom>
            <a:solidFill>
              <a:srgbClr val="FFFFFF">
                <a:alpha val="74902"/>
              </a:srgbClr>
            </a:solidFill>
          </p:spPr>
        </p:sp>
        <p:sp>
          <p:nvSpPr>
            <p:cNvPr id="5" name="TextBox 5"/>
            <p:cNvSpPr txBox="1"/>
            <p:nvPr/>
          </p:nvSpPr>
          <p:spPr>
            <a:xfrm>
              <a:off x="0" y="-57150"/>
              <a:ext cx="3955527" cy="2006690"/>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5070972" y="1481039"/>
            <a:ext cx="8146056" cy="1311686"/>
          </a:xfrm>
          <a:prstGeom prst="rect">
            <a:avLst/>
          </a:prstGeom>
        </p:spPr>
        <p:txBody>
          <a:bodyPr lIns="0" tIns="0" rIns="0" bIns="0" rtlCol="0" anchor="t">
            <a:spAutoFit/>
          </a:bodyPr>
          <a:lstStyle/>
          <a:p>
            <a:pPr algn="ctr">
              <a:lnSpc>
                <a:spcPts val="10125"/>
              </a:lnSpc>
            </a:pPr>
            <a:r>
              <a:rPr lang="en-US" sz="7235" b="1">
                <a:solidFill>
                  <a:srgbClr val="0A152F"/>
                </a:solidFill>
                <a:latin typeface="Poppins Bold" panose="00000800000000000000"/>
                <a:ea typeface="Poppins Bold" panose="00000800000000000000"/>
                <a:cs typeface="Poppins Bold" panose="00000800000000000000"/>
                <a:sym typeface="Poppins Bold" panose="00000800000000000000"/>
              </a:rPr>
              <a:t>INTRODUCTION</a:t>
            </a:r>
            <a:endParaRPr lang="en-US" sz="7235" b="1">
              <a:solidFill>
                <a:srgbClr val="0A152F"/>
              </a:solidFill>
              <a:latin typeface="Poppins Bold" panose="00000800000000000000"/>
              <a:ea typeface="Poppins Bold" panose="00000800000000000000"/>
              <a:cs typeface="Poppins Bold" panose="00000800000000000000"/>
              <a:sym typeface="Poppins Bold" panose="00000800000000000000"/>
            </a:endParaRPr>
          </a:p>
        </p:txBody>
      </p:sp>
      <p:sp>
        <p:nvSpPr>
          <p:cNvPr id="7" name="TextBox 7"/>
          <p:cNvSpPr txBox="1"/>
          <p:nvPr/>
        </p:nvSpPr>
        <p:spPr>
          <a:xfrm>
            <a:off x="3357976" y="2896227"/>
            <a:ext cx="12563908" cy="5106170"/>
          </a:xfrm>
          <a:prstGeom prst="rect">
            <a:avLst/>
          </a:prstGeom>
        </p:spPr>
        <p:txBody>
          <a:bodyPr lIns="0" tIns="0" rIns="0" bIns="0" rtlCol="0" anchor="t">
            <a:spAutoFit/>
          </a:bodyPr>
          <a:lstStyle/>
          <a:p>
            <a:pPr algn="ctr">
              <a:lnSpc>
                <a:spcPts val="5085"/>
              </a:lnSpc>
            </a:pPr>
            <a:r>
              <a:rPr lang="en-US" sz="3630">
                <a:solidFill>
                  <a:srgbClr val="0A152F"/>
                </a:solidFill>
                <a:latin typeface="Poppins" panose="00000500000000000000"/>
                <a:ea typeface="Poppins" panose="00000500000000000000"/>
                <a:cs typeface="Poppins" panose="00000500000000000000"/>
                <a:sym typeface="Poppins" panose="00000500000000000000"/>
              </a:rPr>
              <a:t>This project presents a comparative analysis of macroeconomic trends across East African countries from 2015 to 2020. Using reliable data from FAOSTAT and visualizing it through Power BI, the dashboard focuses on GDP, GNI, and sector-based contributions to economic growth. The aim is to highlight economic similarities and differences between countries and over time.</a:t>
            </a:r>
            <a:endParaRPr lang="en-US" sz="3630">
              <a:solidFill>
                <a:srgbClr val="0A152F"/>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1353800" y="2324100"/>
            <a:ext cx="6350635" cy="5149850"/>
          </a:xfrm>
          <a:prstGeom prst="rect">
            <a:avLst/>
          </a:prstGeom>
        </p:spPr>
        <p:txBody>
          <a:bodyPr lIns="0" tIns="0" rIns="0" bIns="0" rtlCol="0" anchor="t">
            <a:no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"Kenya leads regional growth while Burundi shows volatility"</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Kenya maintains steady growth (peaking at 7.3% in 2021)</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Rwanda's impressive post-2020 recovery overtakes Uganda</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Burundi's dramatic 2023 drop (-12%) reflects political instability</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
          <p:cNvPicPr>
            <a:picLocks noChangeAspect="1"/>
          </p:cNvPicPr>
          <p:nvPr/>
        </p:nvPicPr>
        <p:blipFill>
          <a:blip r:embed="rId2"/>
          <a:stretch>
            <a:fillRect/>
          </a:stretch>
        </p:blipFill>
        <p:spPr>
          <a:xfrm>
            <a:off x="372745" y="588010"/>
            <a:ext cx="10387330" cy="95396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2366625" y="2783205"/>
            <a:ext cx="5365750" cy="5124450"/>
          </a:xfrm>
          <a:prstGeom prst="rect">
            <a:avLst/>
          </a:prstGeom>
        </p:spPr>
        <p:txBody>
          <a:bodyPr wrap="square" lIns="0" tIns="0" rIns="0" bIns="0" rtlCol="0" anchor="t">
            <a:no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"Manufacturing growth aligns with rising national income"</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Manufacturing value added shows consistent upward trend</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Correlation suggests industrial sector driving GNI growth</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Key Insight: 22% manufacturing growth spike in 2021</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2"/>
          <p:cNvPicPr>
            <a:picLocks noChangeAspect="1"/>
          </p:cNvPicPr>
          <p:nvPr/>
        </p:nvPicPr>
        <p:blipFill>
          <a:blip r:embed="rId2"/>
          <a:stretch>
            <a:fillRect/>
          </a:stretch>
        </p:blipFill>
        <p:spPr>
          <a:xfrm>
            <a:off x="210820" y="769620"/>
            <a:ext cx="12058015" cy="90481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3030200" y="2211705"/>
            <a:ext cx="5148580" cy="5619750"/>
          </a:xfrm>
          <a:prstGeom prst="rect">
            <a:avLst/>
          </a:prstGeom>
        </p:spPr>
        <p:txBody>
          <a:bodyPr wrap="square" lIns="0" tIns="0" rIns="0" bIns="0" rtlCol="0" anchor="t">
            <a:no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"Manufacturing outpaces overall GDP expansion"</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Manufacturing growth rate exceeds GDP growth after 2018</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2021 standout year with both metrics peaking</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Suggests successful industrial diversification</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3"/>
          <p:cNvPicPr>
            <a:picLocks noChangeAspect="1"/>
          </p:cNvPicPr>
          <p:nvPr/>
        </p:nvPicPr>
        <p:blipFill>
          <a:blip r:embed="rId2"/>
          <a:stretch>
            <a:fillRect/>
          </a:stretch>
        </p:blipFill>
        <p:spPr>
          <a:xfrm>
            <a:off x="68580" y="390525"/>
            <a:ext cx="12542520" cy="97174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2985750" y="3238500"/>
            <a:ext cx="5022850" cy="5050155"/>
          </a:xfrm>
          <a:prstGeom prst="rect">
            <a:avLst/>
          </a:prstGeom>
        </p:spPr>
        <p:txBody>
          <a:bodyPr wrap="square" lIns="0" tIns="0" rIns="0" bIns="0" rtlCol="0" anchor="t">
            <a:sp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"Per capita gains mirror national income growth"</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Parallel trends confirm broad-based economic benefits</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2020 dip shows pandemic impact on both metrics</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2022 recovery demonstrates resilience</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4"/>
          <p:cNvPicPr>
            <a:picLocks noChangeAspect="1"/>
          </p:cNvPicPr>
          <p:nvPr/>
        </p:nvPicPr>
        <p:blipFill>
          <a:blip r:embed="rId2"/>
          <a:stretch>
            <a:fillRect/>
          </a:stretch>
        </p:blipFill>
        <p:spPr>
          <a:xfrm>
            <a:off x="407035" y="680720"/>
            <a:ext cx="12258040" cy="89027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2468860" y="3086100"/>
            <a:ext cx="5539740" cy="5050155"/>
          </a:xfrm>
          <a:prstGeom prst="rect">
            <a:avLst/>
          </a:prstGeom>
        </p:spPr>
        <p:txBody>
          <a:bodyPr wrap="square" lIns="0" tIns="0" rIns="0" bIns="0" rtlCol="0" anchor="t">
            <a:sp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"Singapore and Kenya lead growth trajectories"</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Singapore's advanced economy shows stable high growth</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Kenya outperforms African peers consistently</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South Africa's stagnation contrasts with Rwanda's rise</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5"/>
          <p:cNvPicPr>
            <a:picLocks noChangeAspect="1"/>
          </p:cNvPicPr>
          <p:nvPr/>
        </p:nvPicPr>
        <p:blipFill>
          <a:blip r:embed="rId2"/>
          <a:stretch>
            <a:fillRect/>
          </a:stretch>
        </p:blipFill>
        <p:spPr>
          <a:xfrm>
            <a:off x="254635" y="515620"/>
            <a:ext cx="11470640" cy="95675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8" name="TextBox 8"/>
          <p:cNvSpPr txBox="1"/>
          <p:nvPr/>
        </p:nvSpPr>
        <p:spPr>
          <a:xfrm>
            <a:off x="13032105" y="3619500"/>
            <a:ext cx="5052695" cy="5050155"/>
          </a:xfrm>
          <a:prstGeom prst="rect">
            <a:avLst/>
          </a:prstGeom>
        </p:spPr>
        <p:txBody>
          <a:bodyPr wrap="square" lIns="0" tIns="0" rIns="0" bIns="0" rtlCol="0" anchor="t">
            <a:sp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 emerges as regional manufacturing leader"</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 overtakes Uganda in manufacturing value by 2022</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Burundi lags significantly behind neighbors</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Rwanda's 10x growth since 2015 is standout story</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6"/>
          <p:cNvPicPr>
            <a:picLocks noChangeAspect="1"/>
          </p:cNvPicPr>
          <p:nvPr/>
        </p:nvPicPr>
        <p:blipFill>
          <a:blip r:embed="rId2"/>
          <a:stretch>
            <a:fillRect/>
          </a:stretch>
        </p:blipFill>
        <p:spPr>
          <a:xfrm>
            <a:off x="417195" y="1014730"/>
            <a:ext cx="12197080" cy="89560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t="-814" b="-814"/>
            </a:stretch>
          </a:blipFill>
        </p:spPr>
      </p:sp>
      <p:grpSp>
        <p:nvGrpSpPr>
          <p:cNvPr id="3" name="Group 3"/>
          <p:cNvGrpSpPr/>
          <p:nvPr/>
        </p:nvGrpSpPr>
        <p:grpSpPr>
          <a:xfrm rot="0">
            <a:off x="1908956" y="1948590"/>
            <a:ext cx="7301807" cy="6870323"/>
            <a:chOff x="0" y="0"/>
            <a:chExt cx="2362204" cy="2222615"/>
          </a:xfrm>
        </p:grpSpPr>
        <p:sp>
          <p:nvSpPr>
            <p:cNvPr id="4" name="Freeform 4"/>
            <p:cNvSpPr/>
            <p:nvPr/>
          </p:nvSpPr>
          <p:spPr>
            <a:xfrm>
              <a:off x="0" y="0"/>
              <a:ext cx="2362204" cy="2222615"/>
            </a:xfrm>
            <a:custGeom>
              <a:avLst/>
              <a:gdLst/>
              <a:ahLst/>
              <a:cxnLst/>
              <a:rect l="l" t="t" r="r" b="b"/>
              <a:pathLst>
                <a:path w="2362204" h="2222615">
                  <a:moveTo>
                    <a:pt x="54074" y="0"/>
                  </a:moveTo>
                  <a:lnTo>
                    <a:pt x="2308130" y="0"/>
                  </a:lnTo>
                  <a:cubicBezTo>
                    <a:pt x="2337994" y="0"/>
                    <a:pt x="2362204" y="24210"/>
                    <a:pt x="2362204" y="54074"/>
                  </a:cubicBezTo>
                  <a:lnTo>
                    <a:pt x="2362204" y="2168541"/>
                  </a:lnTo>
                  <a:cubicBezTo>
                    <a:pt x="2362204" y="2182882"/>
                    <a:pt x="2356507" y="2196636"/>
                    <a:pt x="2346366" y="2206777"/>
                  </a:cubicBezTo>
                  <a:cubicBezTo>
                    <a:pt x="2336225" y="2216918"/>
                    <a:pt x="2322471" y="2222615"/>
                    <a:pt x="2308130" y="2222615"/>
                  </a:cubicBezTo>
                  <a:lnTo>
                    <a:pt x="54074" y="2222615"/>
                  </a:lnTo>
                  <a:cubicBezTo>
                    <a:pt x="39733" y="2222615"/>
                    <a:pt x="25979" y="2216918"/>
                    <a:pt x="15838" y="2206777"/>
                  </a:cubicBezTo>
                  <a:cubicBezTo>
                    <a:pt x="5697" y="2196636"/>
                    <a:pt x="0" y="2182882"/>
                    <a:pt x="0" y="2168541"/>
                  </a:cubicBezTo>
                  <a:lnTo>
                    <a:pt x="0" y="54074"/>
                  </a:lnTo>
                  <a:cubicBezTo>
                    <a:pt x="0" y="39733"/>
                    <a:pt x="5697" y="25979"/>
                    <a:pt x="15838" y="15838"/>
                  </a:cubicBezTo>
                  <a:cubicBezTo>
                    <a:pt x="25979" y="5697"/>
                    <a:pt x="39733" y="0"/>
                    <a:pt x="54074" y="0"/>
                  </a:cubicBezTo>
                  <a:close/>
                </a:path>
              </a:pathLst>
            </a:custGeom>
            <a:solidFill>
              <a:srgbClr val="FFFFFF">
                <a:alpha val="74902"/>
              </a:srgbClr>
            </a:solidFill>
          </p:spPr>
        </p:sp>
        <p:sp>
          <p:nvSpPr>
            <p:cNvPr id="5" name="TextBox 5"/>
            <p:cNvSpPr txBox="1"/>
            <p:nvPr/>
          </p:nvSpPr>
          <p:spPr>
            <a:xfrm>
              <a:off x="0" y="-57150"/>
              <a:ext cx="2362204" cy="2279765"/>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9952568" y="2231259"/>
            <a:ext cx="5177767" cy="928370"/>
          </a:xfrm>
          <a:prstGeom prst="rect">
            <a:avLst/>
          </a:prstGeom>
        </p:spPr>
        <p:txBody>
          <a:bodyPr lIns="0" tIns="0" rIns="0" bIns="0" rtlCol="0" anchor="t">
            <a:spAutoFit/>
          </a:bodyPr>
          <a:lstStyle/>
          <a:p>
            <a:pPr algn="l">
              <a:lnSpc>
                <a:spcPts val="7240"/>
              </a:lnSpc>
            </a:pPr>
            <a:r>
              <a:rPr lang="en-US" sz="6080" b="1">
                <a:solidFill>
                  <a:srgbClr val="FFFFFF"/>
                </a:solidFill>
                <a:latin typeface="Poppins Bold" panose="00000800000000000000"/>
                <a:ea typeface="Poppins Bold" panose="00000800000000000000"/>
                <a:cs typeface="Poppins Bold" panose="00000800000000000000"/>
                <a:sym typeface="Poppins Bold" panose="00000800000000000000"/>
              </a:rPr>
              <a:t>S</a:t>
            </a:r>
            <a:endParaRPr lang="en-US" sz="6080" b="1">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8" name="TextBox 8"/>
          <p:cNvSpPr txBox="1"/>
          <p:nvPr/>
        </p:nvSpPr>
        <p:spPr>
          <a:xfrm>
            <a:off x="13487400" y="2171700"/>
            <a:ext cx="4319905" cy="5509260"/>
          </a:xfrm>
          <a:prstGeom prst="rect">
            <a:avLst/>
          </a:prstGeom>
        </p:spPr>
        <p:txBody>
          <a:bodyPr wrap="square" lIns="0" tIns="0" rIns="0" bIns="0" rtlCol="0" anchor="t">
            <a:spAutoFit/>
          </a:bodyPr>
          <a:lstStyle/>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"Kenya's per capita lead narrows as Rwanda accelerates"</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Kenya maintains highest per capita values</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Rwanda's convergence trend evident post-2018</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a:p>
            <a:pPr algn="l">
              <a:lnSpc>
                <a:spcPts val="3580"/>
              </a:lnSpc>
            </a:pPr>
            <a:r>
              <a:rPr lang="en-US" altLang="en-US" sz="2560">
                <a:solidFill>
                  <a:srgbClr val="FFFFFF"/>
                </a:solidFill>
                <a:latin typeface="Poppins" panose="00000500000000000000"/>
                <a:ea typeface="Poppins" panose="00000500000000000000"/>
                <a:cs typeface="Poppins" panose="00000500000000000000"/>
                <a:sym typeface="Poppins" panose="00000500000000000000"/>
              </a:rPr>
              <a:t>Burundi trails significantly (note scale difference)</a:t>
            </a:r>
            <a:endParaRPr lang="en-US" altLang="en-US" sz="2560">
              <a:solidFill>
                <a:srgbClr val="FFFFFF"/>
              </a:solidFill>
              <a:latin typeface="Poppins" panose="00000500000000000000"/>
              <a:ea typeface="Poppins" panose="00000500000000000000"/>
              <a:cs typeface="Poppins" panose="00000500000000000000"/>
              <a:sym typeface="Poppins" panose="00000500000000000000"/>
            </a:endParaRPr>
          </a:p>
        </p:txBody>
      </p:sp>
      <p:pic>
        <p:nvPicPr>
          <p:cNvPr id="9" name="Picture 8" descr="Capture7"/>
          <p:cNvPicPr>
            <a:picLocks noChangeAspect="1"/>
          </p:cNvPicPr>
          <p:nvPr/>
        </p:nvPicPr>
        <p:blipFill>
          <a:blip r:embed="rId2"/>
          <a:stretch>
            <a:fillRect/>
          </a:stretch>
        </p:blipFill>
        <p:spPr>
          <a:xfrm>
            <a:off x="222250" y="481330"/>
            <a:ext cx="12639675" cy="911987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2537</Words>
  <Application>WPS Presentation</Application>
  <PresentationFormat>On-screen Show (4:3)</PresentationFormat>
  <Paragraphs>82</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League Spartan</vt:lpstr>
      <vt:lpstr>Roboto Bold</vt:lpstr>
      <vt:lpstr>Poppins</vt:lpstr>
      <vt:lpstr>Poppins Bold</vt:lpstr>
      <vt:lpstr>Arial</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Big Data Analysis</dc:title>
  <dc:creator/>
  <cp:lastModifiedBy>jesus my shepherd</cp:lastModifiedBy>
  <cp:revision>2</cp:revision>
  <dcterms:created xsi:type="dcterms:W3CDTF">2006-08-16T00:00:00Z</dcterms:created>
  <dcterms:modified xsi:type="dcterms:W3CDTF">2025-08-04T06:49:35Z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DA7729B2595C40C895F2C7AD9A635F3E_12</vt:lpwstr>
  </property>
  <property fmtid="{D5CDD505-2E9C-101B-9397-08002B2CF9AE}" pid="3" name="KSOProductBuildVer">
    <vt:lpwstr>1033-12.2.0.22222</vt:lpwstr>
  </property>
</Properties>
</file>