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2" r:id="rId10"/>
    <p:sldId id="273" r:id="rId11"/>
    <p:sldId id="274" r:id="rId12"/>
    <p:sldId id="275" r:id="rId13"/>
    <p:sldId id="277" r:id="rId14"/>
    <p:sldId id="278" r:id="rId15"/>
    <p:sldId id="279" r:id="rId16"/>
    <p:sldId id="280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93496"/>
  </p:normalViewPr>
  <p:slideViewPr>
    <p:cSldViewPr snapToGrid="0" snapToObjects="1">
      <p:cViewPr>
        <p:scale>
          <a:sx n="130" d="100"/>
          <a:sy n="130" d="100"/>
        </p:scale>
        <p:origin x="-104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D5F70-C4C5-2848-B90F-CE685EEFD087}" type="datetimeFigureOut">
              <a:rPr kumimoji="1" lang="zh-CN" altLang="en-US" smtClean="0"/>
              <a:t>18/4/2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FD5C1-64EA-2F46-9D22-35A382B15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0998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Hello,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everyone.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name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yiping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song.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research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interests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lie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natural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language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process,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deep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learning,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especially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conversation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systems.</a:t>
            </a:r>
            <a:endParaRPr kumimoji="1" lang="zh-CN" altLang="en-US" baseline="0" dirty="0" smtClean="0"/>
          </a:p>
          <a:p>
            <a:r>
              <a:rPr kumimoji="1" lang="en-US" altLang="zh-CN" baseline="0" dirty="0" smtClean="0"/>
              <a:t>Today,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I’m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give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brief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presentation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about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conversation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systems.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topic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have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worked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three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years.</a:t>
            </a:r>
            <a:endParaRPr kumimoji="1" lang="zh-CN" altLang="en-US" baseline="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FD5C1-64EA-2F46-9D22-35A382B15F3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6846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matching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retrieval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replies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retrieval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reformulated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q_0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chatting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history.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easier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bi-direction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useful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nodes,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feeding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multi-layer-perception.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FD5C1-64EA-2F46-9D22-35A382B15F3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211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While,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nowadays,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payed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generation-based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especially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proposed.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illustration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decoder,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summarize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decoder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aligned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itself.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mechanism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applied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conversation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systems.</a:t>
            </a:r>
            <a:endParaRPr kumimoji="1" lang="zh-CN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FD5C1-64EA-2F46-9D22-35A382B15F3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396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arxiv.org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/pdf/1506.01057v2.pdf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While,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specifically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designed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conversation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hierarchical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chatting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history.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formulate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chatting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history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reply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network.</a:t>
            </a:r>
            <a:endParaRPr kumimoji="1" lang="zh-CN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FD5C1-64EA-2F46-9D22-35A382B15F3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88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universal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reply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</a:t>
            </a:r>
            <a:endParaRPr kumimoji="1" lang="zh-CN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said,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maximize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likelihood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conversation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universal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replies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“I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know”,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“you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right”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seems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replies,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informative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meaningful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sentences.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overcome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keyword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appear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reply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via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pointwise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mutual information (PMI).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keyword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osaka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directions.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encder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backward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osaka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whole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sentence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forward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is..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Actually,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aim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solve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universal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conversation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FD5C1-64EA-2F46-9D22-35A382B15F3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661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arxiv.org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/pdf/1606.01541.pdf</a:t>
            </a:r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FD5C1-64EA-2F46-9D22-35A382B15F3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3297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arxiv.org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/pdf/1701.06547.pdf</a:t>
            </a:r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FD5C1-64EA-2F46-9D22-35A382B15F3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662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arxiv.org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/pdf/1701.06547.pdf</a:t>
            </a:r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understanding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retrieval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generation-based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summarize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disadvantages.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kumimoji="1" lang="zh-CN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retrieval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is-I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is-I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kumimoji="1" lang="zh-CN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kumimoji="1" lang="is-I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owing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limitation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is-I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zh-CN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thought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arises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traits?</a:t>
            </a:r>
            <a:endParaRPr kumimoji="1" lang="zh-CN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ensemble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comprised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parts,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namely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retrieval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module.</a:t>
            </a:r>
            <a:endParaRPr kumimoji="1" lang="zh-CN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retrieval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pre-constructed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replies.</a:t>
            </a:r>
            <a:endParaRPr kumimoji="1" lang="zh-CN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replies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replies.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feeding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replies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inconsistence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replies.</a:t>
            </a:r>
            <a:endParaRPr kumimoji="1" lang="zh-CN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re-ranker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top-ranked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result.</a:t>
            </a:r>
            <a:endParaRPr kumimoji="1" lang="zh-CN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far,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technical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kumimoji="1" lang="zh-CN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FD5C1-64EA-2F46-9D22-35A382B15F3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457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There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famous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saying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field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conversation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systems.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ultimate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goal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researchers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build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soul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mate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everyone,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machine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has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its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own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memory,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feelings,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could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understand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you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very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much,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willing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with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you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until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you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getting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older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older.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time,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believe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have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solved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problems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mentioned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above.</a:t>
            </a:r>
            <a:r>
              <a:rPr kumimoji="1" lang="zh-CN" altLang="en-US" baseline="0" dirty="0" smtClean="0"/>
              <a:t> </a:t>
            </a:r>
          </a:p>
          <a:p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Thank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you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very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much!</a:t>
            </a:r>
            <a:r>
              <a:rPr kumimoji="1" lang="zh-CN" altLang="en-US" baseline="0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FD5C1-64EA-2F46-9D22-35A382B15F3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59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overview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pre.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first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talk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about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what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conversation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systems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like,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showing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some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well-known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commercial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products.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Then,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introduce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two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streams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methods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build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systems.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end,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give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approach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naturally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combined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theses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two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methods.</a:t>
            </a:r>
            <a:endParaRPr kumimoji="1" lang="zh-CN" altLang="en-US" baseline="0" dirty="0" smtClean="0"/>
          </a:p>
          <a:p>
            <a:endParaRPr kumimoji="1" lang="zh-CN" altLang="en-US" baseline="0" dirty="0" smtClean="0"/>
          </a:p>
          <a:p>
            <a:r>
              <a:rPr kumimoji="1" lang="en-US" altLang="zh-CN" baseline="0" dirty="0" smtClean="0"/>
              <a:t>Now,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let’s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start.</a:t>
            </a:r>
            <a:r>
              <a:rPr kumimoji="1" lang="zh-CN" altLang="en-US" baseline="0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FD5C1-64EA-2F46-9D22-35A382B15F3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77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Look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page.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believe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you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familiar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with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least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two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commercial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products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presented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here.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first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siri</a:t>
            </a:r>
            <a:r>
              <a:rPr kumimoji="1" lang="en-US" altLang="zh-CN" baseline="0" dirty="0" smtClean="0"/>
              <a:t>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apple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users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would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know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that.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second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echo,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name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alexa</a:t>
            </a:r>
            <a:r>
              <a:rPr kumimoji="1" lang="en-US" altLang="zh-CN" baseline="0" dirty="0" smtClean="0"/>
              <a:t>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have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room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wake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up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every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day.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third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misrosoft</a:t>
            </a:r>
            <a:r>
              <a:rPr kumimoji="1" lang="en-US" altLang="zh-CN" baseline="0" dirty="0" smtClean="0"/>
              <a:t>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name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xiaobing</a:t>
            </a:r>
            <a:r>
              <a:rPr kumimoji="1" lang="en-US" altLang="zh-CN" baseline="0" dirty="0" smtClean="0"/>
              <a:t>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two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China.</a:t>
            </a:r>
            <a:r>
              <a:rPr kumimoji="1" lang="zh-CN" altLang="en-US" baseline="0" dirty="0" smtClean="0"/>
              <a:t> </a:t>
            </a:r>
          </a:p>
          <a:p>
            <a:endParaRPr kumimoji="1" lang="zh-CN" altLang="en-US" baseline="0" dirty="0" smtClean="0"/>
          </a:p>
          <a:p>
            <a:r>
              <a:rPr kumimoji="1" lang="en-US" altLang="zh-CN" baseline="0" dirty="0" smtClean="0"/>
              <a:t>All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products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may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seem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similar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each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other,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but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researcher,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when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build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scartch</a:t>
            </a:r>
            <a:r>
              <a:rPr kumimoji="1" lang="en-US" altLang="zh-CN" baseline="0" dirty="0" smtClean="0"/>
              <a:t>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would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out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actually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belong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 </a:t>
            </a:r>
            <a:r>
              <a:rPr kumimoji="1" lang="en-US" altLang="zh-CN" baseline="0" dirty="0" smtClean="0"/>
              <a:t>different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categories.</a:t>
            </a:r>
            <a:r>
              <a:rPr kumimoji="1" lang="zh-CN" altLang="en-US" baseline="0" dirty="0" smtClean="0"/>
              <a:t> </a:t>
            </a:r>
          </a:p>
          <a:p>
            <a:r>
              <a:rPr kumimoji="1" lang="zh-CN" altLang="en-US" baseline="0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FD5C1-64EA-2F46-9D22-35A382B15F3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73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Now,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how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conversation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systems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different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perspectives.</a:t>
            </a:r>
            <a:r>
              <a:rPr kumimoji="1" lang="zh-CN" altLang="en-US" baseline="0" dirty="0" smtClean="0"/>
              <a:t> </a:t>
            </a:r>
          </a:p>
          <a:p>
            <a:r>
              <a:rPr kumimoji="1" lang="en-US" altLang="zh-CN" baseline="0" dirty="0" smtClean="0"/>
              <a:t>First,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open-domain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specific-domain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conversations.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Open-domain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allows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talk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about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anything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want,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about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weather,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job,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whether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good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mood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today,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anything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you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want.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It's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kind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like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on-line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taking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platform,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tweets,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weibo</a:t>
            </a:r>
            <a:r>
              <a:rPr kumimoji="1" lang="en-US" altLang="zh-CN" baseline="0" dirty="0" smtClean="0"/>
              <a:t>.</a:t>
            </a:r>
            <a:r>
              <a:rPr kumimoji="1" lang="zh-CN" altLang="en-US" baseline="0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FD5C1-64EA-2F46-9D22-35A382B15F3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7802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While,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do-main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specific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conversation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only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allows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users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taking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about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specific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topic,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book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flight,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complete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task.</a:t>
            </a:r>
            <a:r>
              <a:rPr kumimoji="1" lang="zh-CN" altLang="en-US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kind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systems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usually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supported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other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systems,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example,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shown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picture,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their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conversation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mush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based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flight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database.</a:t>
            </a:r>
            <a:r>
              <a:rPr kumimoji="1" lang="zh-CN" altLang="en-US" baseline="0" dirty="0" smtClean="0"/>
              <a:t> 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FD5C1-64EA-2F46-9D22-35A382B15F3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196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Another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important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setting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conversation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systems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whether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single-turn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multi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turn.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know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conversations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between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human-being,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always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consider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about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context.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While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machine,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difficult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process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memorize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chatting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history,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judge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whether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it's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relevant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current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chatting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topic.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simplify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question,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some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times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only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about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current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query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issued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user.</a:t>
            </a:r>
            <a:endParaRPr kumimoji="1" lang="zh-CN" altLang="en-US" baseline="0" dirty="0" smtClean="0"/>
          </a:p>
          <a:p>
            <a:r>
              <a:rPr kumimoji="1" lang="en-US" altLang="zh-CN" baseline="0" dirty="0" smtClean="0"/>
              <a:t>While,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let's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have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look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sample.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only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consider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about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one-turn,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when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says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thank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you,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machine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probably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respond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"you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welcome."</a:t>
            </a:r>
            <a:r>
              <a:rPr kumimoji="1" lang="zh-CN" altLang="en-US" baseline="0" dirty="0" smtClean="0"/>
              <a:t> 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FD5C1-64EA-2F46-9D22-35A382B15F3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984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But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actually,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talking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about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hand-writing,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it's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better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say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"",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realize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"you're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welcome"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not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proper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response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case.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Hence,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lot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works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focusing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how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utilize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context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information.</a:t>
            </a:r>
            <a:r>
              <a:rPr kumimoji="1" lang="zh-CN" altLang="en-US" baseline="0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FD5C1-64EA-2F46-9D22-35A382B15F3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0107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classify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conversation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personality.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example,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xiaobin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18-year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girl,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easily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profile photo.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style,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topics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interested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teenager.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Xiaodu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baidu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dongbei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style,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dongbei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clicking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button,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dongbei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dongbei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dialect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china.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zh-CN" altLang="en-US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kumimoji="1"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kumimoji="1"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</a:t>
            </a:r>
            <a:r>
              <a:rPr kumimoji="1"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kumimoji="1"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kumimoji="1"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talked</a:t>
            </a:r>
            <a:r>
              <a:rPr kumimoji="1"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kumimoji="1"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kumimoji="1"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kinds</a:t>
            </a:r>
            <a:r>
              <a:rPr kumimoji="1"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kumimoji="1"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conversation</a:t>
            </a:r>
            <a:r>
              <a:rPr kumimoji="1"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systems,</a:t>
            </a:r>
            <a:r>
              <a:rPr kumimoji="1"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</a:t>
            </a:r>
            <a:r>
              <a:rPr kumimoji="1"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kumimoji="1"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kumimoji="1"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kumimoji="1"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</a:t>
            </a:r>
            <a:r>
              <a:rPr kumimoji="1"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kumimoji="1"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kumimoji="1"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kumimoji="1"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kumimoji="1"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kumimoji="1"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building</a:t>
            </a:r>
            <a:r>
              <a:rPr kumimoji="1"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kumimoji="1"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</a:t>
            </a:r>
            <a:r>
              <a:rPr kumimoji="1"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kumimoji="1"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FD5C1-64EA-2F46-9D22-35A382B15F3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861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streams.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retrieval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shown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page.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zh-CN" altLang="en-US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issued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query,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pre-constructed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database.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lot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post,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reply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pair,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conversations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human-being.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pairs,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user-issued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matches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posts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pairs.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engine,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technic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retrieval.</a:t>
            </a:r>
            <a:endParaRPr lang="zh-CN" altLang="en-US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far,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associated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replies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clarify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matching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posts,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matching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replies.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classifier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obtain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top-k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kumimoji="1" lang="zh-CN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practice,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bigger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randomly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replies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user.</a:t>
            </a:r>
            <a:endParaRPr kumimoji="1" lang="zh-CN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retrieval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methods,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matching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retrieval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technic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relatively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mature.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FD5C1-64EA-2F46-9D22-35A382B15F3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572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87D9-4FEB-0141-931E-BCACE112411C}" type="datetimeFigureOut">
              <a:rPr kumimoji="1" lang="zh-CN" altLang="en-US" smtClean="0"/>
              <a:t>18/4/2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EEE1-599F-9644-8B99-47F7DC6F66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5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87D9-4FEB-0141-931E-BCACE112411C}" type="datetimeFigureOut">
              <a:rPr kumimoji="1" lang="zh-CN" altLang="en-US" smtClean="0"/>
              <a:t>18/4/2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EEE1-599F-9644-8B99-47F7DC6F66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08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87D9-4FEB-0141-931E-BCACE112411C}" type="datetimeFigureOut">
              <a:rPr kumimoji="1" lang="zh-CN" altLang="en-US" smtClean="0"/>
              <a:t>18/4/2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EEE1-599F-9644-8B99-47F7DC6F66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1978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341000" cy="16076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1973264"/>
            <a:ext cx="3952200" cy="137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800">
                <a:latin typeface="+mn-lt"/>
              </a:defRPr>
            </a:lvl3pPr>
            <a:lvl4pPr marL="1371600" indent="0">
              <a:buNone/>
              <a:defRPr sz="1800">
                <a:latin typeface="+mn-lt"/>
              </a:defRPr>
            </a:lvl4pPr>
            <a:lvl5pPr marL="1828800" indent="0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11236"/>
            <a:ext cx="2447835" cy="3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30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000" y="274638"/>
            <a:ext cx="11074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mtClean="0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110744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923672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87D9-4FEB-0141-931E-BCACE112411C}" type="datetimeFigureOut">
              <a:rPr kumimoji="1" lang="zh-CN" altLang="en-US" smtClean="0"/>
              <a:t>18/4/2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EEE1-599F-9644-8B99-47F7DC6F66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10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87D9-4FEB-0141-931E-BCACE112411C}" type="datetimeFigureOut">
              <a:rPr kumimoji="1" lang="zh-CN" altLang="en-US" smtClean="0"/>
              <a:t>18/4/2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EEE1-599F-9644-8B99-47F7DC6F66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236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87D9-4FEB-0141-931E-BCACE112411C}" type="datetimeFigureOut">
              <a:rPr kumimoji="1" lang="zh-CN" altLang="en-US" smtClean="0"/>
              <a:t>18/4/2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EEE1-599F-9644-8B99-47F7DC6F66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661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87D9-4FEB-0141-931E-BCACE112411C}" type="datetimeFigureOut">
              <a:rPr kumimoji="1" lang="zh-CN" altLang="en-US" smtClean="0"/>
              <a:t>18/4/2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EEE1-599F-9644-8B99-47F7DC6F66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52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87D9-4FEB-0141-931E-BCACE112411C}" type="datetimeFigureOut">
              <a:rPr kumimoji="1" lang="zh-CN" altLang="en-US" smtClean="0"/>
              <a:t>18/4/2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EEE1-599F-9644-8B99-47F7DC6F66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00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87D9-4FEB-0141-931E-BCACE112411C}" type="datetimeFigureOut">
              <a:rPr kumimoji="1" lang="zh-CN" altLang="en-US" smtClean="0"/>
              <a:t>18/4/2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EEE1-599F-9644-8B99-47F7DC6F66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24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87D9-4FEB-0141-931E-BCACE112411C}" type="datetimeFigureOut">
              <a:rPr kumimoji="1" lang="zh-CN" altLang="en-US" smtClean="0"/>
              <a:t>18/4/2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EEE1-599F-9644-8B99-47F7DC6F66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28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87D9-4FEB-0141-931E-BCACE112411C}" type="datetimeFigureOut">
              <a:rPr kumimoji="1" lang="zh-CN" altLang="en-US" smtClean="0"/>
              <a:t>18/4/2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EEE1-599F-9644-8B99-47F7DC6F66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5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287D9-4FEB-0141-931E-BCACE112411C}" type="datetimeFigureOut">
              <a:rPr kumimoji="1" lang="zh-CN" altLang="en-US" smtClean="0"/>
              <a:t>18/4/2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4EEE1-599F-9644-8B99-47F7DC6F66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40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 txBox="1">
            <a:spLocks/>
          </p:cNvSpPr>
          <p:nvPr/>
        </p:nvSpPr>
        <p:spPr>
          <a:xfrm>
            <a:off x="6474736" y="1855121"/>
            <a:ext cx="5332253" cy="172226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400" dirty="0">
                <a:solidFill>
                  <a:schemeClr val="bg1"/>
                </a:solidFill>
              </a:rPr>
              <a:t>Brief</a:t>
            </a:r>
            <a:r>
              <a:rPr kumimoji="1" lang="zh-CN" altLang="en-US" sz="4400" dirty="0">
                <a:solidFill>
                  <a:schemeClr val="bg1"/>
                </a:solidFill>
              </a:rPr>
              <a:t> </a:t>
            </a:r>
            <a:r>
              <a:rPr kumimoji="1" lang="en-US" altLang="zh-CN" sz="4400" dirty="0">
                <a:solidFill>
                  <a:schemeClr val="bg1"/>
                </a:solidFill>
              </a:rPr>
              <a:t>Introduction</a:t>
            </a:r>
            <a:r>
              <a:rPr kumimoji="1" lang="zh-CN" altLang="en-US" sz="4400" dirty="0">
                <a:solidFill>
                  <a:schemeClr val="bg1"/>
                </a:solidFill>
              </a:rPr>
              <a:t> </a:t>
            </a:r>
            <a:r>
              <a:rPr kumimoji="1" lang="en-US" altLang="zh-CN" sz="4400" dirty="0">
                <a:solidFill>
                  <a:schemeClr val="bg1"/>
                </a:solidFill>
              </a:rPr>
              <a:t>to</a:t>
            </a:r>
            <a:r>
              <a:rPr kumimoji="1" lang="zh-CN" altLang="en-US" sz="4400" dirty="0">
                <a:solidFill>
                  <a:schemeClr val="bg1"/>
                </a:solidFill>
              </a:rPr>
              <a:t/>
            </a:r>
            <a:br>
              <a:rPr kumimoji="1" lang="zh-CN" altLang="en-US" sz="4400" dirty="0">
                <a:solidFill>
                  <a:schemeClr val="bg1"/>
                </a:solidFill>
              </a:rPr>
            </a:br>
            <a:r>
              <a:rPr kumimoji="1" lang="en-US" altLang="zh-CN" sz="4400" dirty="0">
                <a:solidFill>
                  <a:schemeClr val="bg1"/>
                </a:solidFill>
              </a:rPr>
              <a:t>Conversation</a:t>
            </a:r>
            <a:r>
              <a:rPr kumimoji="1" lang="zh-CN" altLang="en-US" sz="4400" dirty="0">
                <a:solidFill>
                  <a:schemeClr val="bg1"/>
                </a:solidFill>
              </a:rPr>
              <a:t> </a:t>
            </a:r>
            <a:r>
              <a:rPr kumimoji="1" lang="en-US" altLang="zh-CN" sz="4400" dirty="0">
                <a:solidFill>
                  <a:schemeClr val="bg1"/>
                </a:solidFill>
              </a:rPr>
              <a:t>Systems</a:t>
            </a:r>
            <a:endParaRPr lang="en-US" sz="440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86400" y="400419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kumimoji="1" lang="en-US" altLang="zh-CN" sz="2400" b="1" dirty="0" err="1" smtClean="0">
                <a:solidFill>
                  <a:schemeClr val="bg1"/>
                </a:solidFill>
              </a:rPr>
              <a:t>Yiping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Song</a:t>
            </a:r>
            <a:endParaRPr kumimoji="1" lang="zh-CN" altLang="en-US" sz="2400" b="1" dirty="0" smtClean="0">
              <a:solidFill>
                <a:schemeClr val="bg1"/>
              </a:solidFill>
            </a:endParaRPr>
          </a:p>
          <a:p>
            <a:pPr algn="r"/>
            <a:r>
              <a:rPr kumimoji="1" lang="en-US" altLang="zh-CN" sz="2400" b="1" dirty="0" smtClean="0">
                <a:solidFill>
                  <a:schemeClr val="bg1"/>
                </a:solidFill>
              </a:rPr>
              <a:t>18.4.2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3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Retrieval-based</a:t>
            </a:r>
            <a:r>
              <a:rPr lang="zh-CN" altLang="en-US" sz="4000" b="1" dirty="0" smtClean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4000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methods</a:t>
            </a:r>
            <a:endParaRPr lang="zh-CN" altLang="en-US" sz="4000" b="1" dirty="0">
              <a:solidFill>
                <a:srgbClr val="13294B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139" y="1243057"/>
            <a:ext cx="8188122" cy="456496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035769" y="6008363"/>
            <a:ext cx="215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Yan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et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al,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SIGIR,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2016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Generation-based</a:t>
            </a:r>
            <a:r>
              <a:rPr lang="zh-CN" altLang="en-US" sz="4000" b="1" dirty="0" smtClean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4000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methods</a:t>
            </a:r>
            <a:endParaRPr lang="zh-CN" altLang="en-US" sz="4000" b="1" dirty="0">
              <a:solidFill>
                <a:srgbClr val="13294B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74" y="2509293"/>
            <a:ext cx="7487208" cy="16921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6315" y="1565608"/>
            <a:ext cx="26924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9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Generation-based</a:t>
            </a:r>
            <a:r>
              <a:rPr lang="zh-CN" altLang="en-US" sz="4000" b="1" dirty="0" smtClean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4000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methods</a:t>
            </a:r>
            <a:endParaRPr lang="zh-CN" altLang="en-US" sz="4000" b="1" dirty="0">
              <a:solidFill>
                <a:srgbClr val="13294B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68643" y="136560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context-aware</a:t>
            </a:r>
            <a:endParaRPr lang="zh-CN" altLang="en-US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zh-CN" alt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		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43" y="1806053"/>
            <a:ext cx="5892800" cy="3302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035769" y="6008363"/>
            <a:ext cx="205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bg1"/>
                </a:solidFill>
              </a:rPr>
              <a:t>li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et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al,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000" dirty="0" err="1" smtClean="0">
                <a:solidFill>
                  <a:schemeClr val="bg1"/>
                </a:solidFill>
              </a:rPr>
              <a:t>arxiv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,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2015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81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Generation-based</a:t>
            </a:r>
            <a:r>
              <a:rPr lang="zh-CN" altLang="en-US" sz="4000" b="1" dirty="0" smtClean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4000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methods</a:t>
            </a:r>
            <a:endParaRPr lang="zh-CN" altLang="en-US" sz="4000" b="1" dirty="0">
              <a:solidFill>
                <a:srgbClr val="13294B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68643" y="136560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controlled</a:t>
            </a:r>
            <a:r>
              <a:rPr lang="zh-CN" altLang="en-US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generation</a:t>
            </a:r>
            <a:endParaRPr lang="zh-CN" altLang="en-US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zh-CN" alt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		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692405" y="6056489"/>
            <a:ext cx="249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bg1"/>
                </a:solidFill>
              </a:rPr>
              <a:t>Mou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et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al,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COLING,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2016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1741846"/>
            <a:ext cx="60325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7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Generation-based</a:t>
            </a:r>
            <a:r>
              <a:rPr lang="zh-CN" altLang="en-US" sz="4000" b="1" dirty="0" smtClean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4000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methods</a:t>
            </a:r>
            <a:endParaRPr lang="zh-CN" altLang="en-US" sz="4000" b="1" dirty="0">
              <a:solidFill>
                <a:srgbClr val="13294B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68643" y="136560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two</a:t>
            </a:r>
            <a:r>
              <a:rPr lang="zh-CN" altLang="en-US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agents</a:t>
            </a:r>
            <a:endParaRPr lang="zh-CN" altLang="en-US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zh-CN" alt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		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35769" y="6008363"/>
            <a:ext cx="19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Li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et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al,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arxiv</a:t>
            </a:r>
            <a:r>
              <a:rPr kumimoji="1" lang="en-US" altLang="zh-CN" dirty="0" smtClean="0">
                <a:solidFill>
                  <a:schemeClr val="bg1"/>
                </a:solidFill>
              </a:rPr>
              <a:t>,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2016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308" y="1963523"/>
            <a:ext cx="8425113" cy="349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5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Generation-based</a:t>
            </a:r>
            <a:r>
              <a:rPr lang="zh-CN" altLang="en-US" sz="4000" b="1" dirty="0" smtClean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4000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methods</a:t>
            </a:r>
            <a:endParaRPr lang="zh-CN" altLang="en-US" sz="4000" b="1" dirty="0">
              <a:solidFill>
                <a:srgbClr val="13294B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68643" y="136560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dversarial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training</a:t>
            </a:r>
            <a:endParaRPr lang="zh-CN" altLang="en-US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zh-CN" alt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		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35769" y="6008363"/>
            <a:ext cx="19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Li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et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al,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arxiv</a:t>
            </a:r>
            <a:r>
              <a:rPr kumimoji="1" lang="en-US" altLang="zh-CN" dirty="0" smtClean="0">
                <a:solidFill>
                  <a:schemeClr val="bg1"/>
                </a:solidFill>
              </a:rPr>
              <a:t>,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2017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418" y="1365608"/>
            <a:ext cx="48895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8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Combination</a:t>
            </a:r>
            <a:endParaRPr lang="zh-CN" altLang="en-US" sz="4000" b="1" dirty="0">
              <a:solidFill>
                <a:srgbClr val="13294B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035769" y="6008363"/>
            <a:ext cx="222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Song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et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al,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arxiv</a:t>
            </a:r>
            <a:r>
              <a:rPr kumimoji="1" lang="en-US" altLang="zh-CN" dirty="0" smtClean="0">
                <a:solidFill>
                  <a:schemeClr val="bg1"/>
                </a:solidFill>
              </a:rPr>
              <a:t>,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2016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890420"/>
            <a:ext cx="5689600" cy="2413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200" y="1890420"/>
            <a:ext cx="5708316" cy="240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9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Ultimate goal</a:t>
            </a:r>
            <a:endParaRPr lang="zh-CN" altLang="en-US" sz="4000" b="1" dirty="0">
              <a:solidFill>
                <a:srgbClr val="13294B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566" y="1763963"/>
            <a:ext cx="4940300" cy="3378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64905" y="2959769"/>
            <a:ext cx="2372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/>
              <a:t>Thank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you</a:t>
            </a:r>
            <a:r>
              <a:rPr kumimoji="1" lang="zh-CN" altLang="en-US" sz="3600" dirty="0"/>
              <a:t> </a:t>
            </a:r>
            <a:r>
              <a:rPr kumimoji="1" lang="en-US" altLang="zh-CN" sz="3600" dirty="0" smtClean="0"/>
              <a:t>!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4830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Overview</a:t>
            </a:r>
            <a:endParaRPr lang="en-US" b="1" dirty="0">
              <a:solidFill>
                <a:srgbClr val="13294B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08000" y="14176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Problem</a:t>
            </a:r>
            <a:r>
              <a:rPr lang="zh-CN" alt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definition</a:t>
            </a:r>
            <a:r>
              <a:rPr lang="zh-CN" alt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endParaRPr lang="zh-CN" alt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Retrieval-based</a:t>
            </a:r>
            <a:r>
              <a:rPr lang="zh-CN" alt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methods</a:t>
            </a:r>
            <a:endParaRPr lang="zh-CN" alt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zh-CN" altLang="en-US" sz="28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Generation-based</a:t>
            </a:r>
            <a:r>
              <a:rPr lang="zh-CN" alt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methods</a:t>
            </a:r>
            <a:endParaRPr lang="zh-CN" alt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zh-CN" altLang="en-US" sz="28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Combination</a:t>
            </a:r>
            <a:endParaRPr lang="zh-CN" alt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2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Conversation</a:t>
            </a:r>
            <a:r>
              <a:rPr lang="zh-CN" altLang="en-US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Systems</a:t>
            </a:r>
            <a:endParaRPr lang="zh-CN" altLang="en-US" b="1" dirty="0">
              <a:solidFill>
                <a:srgbClr val="13294B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986" y="2590732"/>
            <a:ext cx="1623856" cy="16033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563" y="4588901"/>
            <a:ext cx="1383865" cy="429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866" y="2590732"/>
            <a:ext cx="1823755" cy="16033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8085" y="4545666"/>
            <a:ext cx="1439615" cy="4727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1" y="2590731"/>
            <a:ext cx="1839456" cy="17816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1993" y="4546092"/>
            <a:ext cx="498316" cy="5633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1968" y="2523062"/>
            <a:ext cx="1935532" cy="175548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90601" y="4599015"/>
            <a:ext cx="1475375" cy="5104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2593" y="2616894"/>
            <a:ext cx="1152484" cy="143144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21642" y="4372377"/>
            <a:ext cx="1545225" cy="55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Conversation</a:t>
            </a:r>
            <a:r>
              <a:rPr lang="zh-CN" altLang="en-US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Systems</a:t>
            </a:r>
            <a:endParaRPr lang="zh-CN" altLang="en-US" b="1" dirty="0">
              <a:solidFill>
                <a:srgbClr val="13294B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568643" y="1365608"/>
            <a:ext cx="10515600" cy="4351338"/>
          </a:xfrm>
        </p:spPr>
        <p:txBody>
          <a:bodyPr/>
          <a:lstStyle/>
          <a:p>
            <a:r>
              <a:rPr lang="en-US" altLang="zh-CN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open-domain</a:t>
            </a:r>
            <a:r>
              <a:rPr lang="zh-CN" alt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VS</a:t>
            </a:r>
            <a:r>
              <a:rPr lang="zh-CN" alt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specific-domain</a:t>
            </a:r>
            <a:endParaRPr lang="zh-CN" alt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open-domain</a:t>
            </a:r>
            <a:endParaRPr lang="zh-CN" alt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altLang="zh-CN" sz="28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free</a:t>
            </a:r>
            <a:r>
              <a:rPr lang="zh-CN" altLang="en-US" sz="28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talk</a:t>
            </a:r>
            <a:r>
              <a:rPr lang="zh-CN" altLang="en-US" sz="28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about</a:t>
            </a:r>
            <a:r>
              <a:rPr lang="zh-CN" altLang="en-US" sz="28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anything</a:t>
            </a:r>
            <a:endParaRPr lang="zh-CN" altLang="en-US" sz="28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specific-domain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book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flight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complete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task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kumimoji="1" lang="zh-CN" altLang="en-US" dirty="0" smtClean="0"/>
          </a:p>
          <a:p>
            <a:pPr lvl="1"/>
            <a:endParaRPr kumimoji="1" lang="zh-CN" altLang="en-US" dirty="0" smtClean="0"/>
          </a:p>
          <a:p>
            <a:endParaRPr kumimoji="1" lang="zh-CN" altLang="en-US" dirty="0"/>
          </a:p>
        </p:txBody>
      </p:sp>
      <p:grpSp>
        <p:nvGrpSpPr>
          <p:cNvPr id="15" name="组 14"/>
          <p:cNvGrpSpPr/>
          <p:nvPr/>
        </p:nvGrpSpPr>
        <p:grpSpPr>
          <a:xfrm>
            <a:off x="7818163" y="274638"/>
            <a:ext cx="3535637" cy="6276307"/>
            <a:chOff x="1565753" y="2542784"/>
            <a:chExt cx="2524984" cy="4194900"/>
          </a:xfrm>
        </p:grpSpPr>
        <p:sp>
          <p:nvSpPr>
            <p:cNvPr id="16" name="圆角矩形 15"/>
            <p:cNvSpPr/>
            <p:nvPr/>
          </p:nvSpPr>
          <p:spPr>
            <a:xfrm>
              <a:off x="1565753" y="2542784"/>
              <a:ext cx="2524984" cy="4194900"/>
            </a:xfrm>
            <a:prstGeom prst="roundRect">
              <a:avLst>
                <a:gd name="adj" fmla="val 825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748590" y="2887579"/>
              <a:ext cx="2149642" cy="32573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582779" y="6215648"/>
              <a:ext cx="481263" cy="4739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8193118" y="1020104"/>
            <a:ext cx="2429486" cy="450475"/>
            <a:chOff x="8193118" y="1020104"/>
            <a:chExt cx="2429486" cy="450475"/>
          </a:xfrm>
        </p:grpSpPr>
        <p:sp>
          <p:nvSpPr>
            <p:cNvPr id="3" name="圆角矩形标注 2"/>
            <p:cNvSpPr/>
            <p:nvPr/>
          </p:nvSpPr>
          <p:spPr>
            <a:xfrm>
              <a:off x="8953121" y="1020104"/>
              <a:ext cx="1669483" cy="450475"/>
            </a:xfrm>
            <a:prstGeom prst="wedgeRoundRectCallout">
              <a:avLst>
                <a:gd name="adj1" fmla="val -62247"/>
                <a:gd name="adj2" fmla="val -6016"/>
                <a:gd name="adj3" fmla="val 16667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weather</a:t>
              </a:r>
              <a:r>
                <a:rPr kumimoji="1" lang="zh-CN" alt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is-I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…</a:t>
              </a:r>
              <a:endParaRPr kumimoji="1" lang="zh-CN" alt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3118" y="1020104"/>
              <a:ext cx="404603" cy="397449"/>
            </a:xfrm>
            <a:prstGeom prst="rect">
              <a:avLst/>
            </a:prstGeom>
          </p:spPr>
        </p:pic>
      </p:grpSp>
      <p:grpSp>
        <p:nvGrpSpPr>
          <p:cNvPr id="24" name="组 23"/>
          <p:cNvGrpSpPr/>
          <p:nvPr/>
        </p:nvGrpSpPr>
        <p:grpSpPr>
          <a:xfrm>
            <a:off x="8470691" y="1816083"/>
            <a:ext cx="2613552" cy="458105"/>
            <a:chOff x="8373170" y="1701251"/>
            <a:chExt cx="2613552" cy="458105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46348" y="1751941"/>
              <a:ext cx="540374" cy="407415"/>
            </a:xfrm>
            <a:prstGeom prst="rect">
              <a:avLst/>
            </a:prstGeom>
          </p:spPr>
        </p:pic>
        <p:sp>
          <p:nvSpPr>
            <p:cNvPr id="23" name="圆角矩形标注 22"/>
            <p:cNvSpPr/>
            <p:nvPr/>
          </p:nvSpPr>
          <p:spPr>
            <a:xfrm>
              <a:off x="8373170" y="1701251"/>
              <a:ext cx="1669483" cy="450475"/>
            </a:xfrm>
            <a:prstGeom prst="wedgeRoundRectCallout">
              <a:avLst>
                <a:gd name="adj1" fmla="val 63611"/>
                <a:gd name="adj2" fmla="val -6016"/>
                <a:gd name="adj3" fmla="val 16667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weather</a:t>
              </a:r>
              <a:r>
                <a:rPr kumimoji="1" lang="zh-CN" alt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is-I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…</a:t>
              </a:r>
              <a:endParaRPr kumimoji="1" lang="zh-CN" alt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8170421" y="3390407"/>
            <a:ext cx="2429486" cy="450475"/>
            <a:chOff x="8193118" y="1020104"/>
            <a:chExt cx="2429486" cy="450475"/>
          </a:xfrm>
        </p:grpSpPr>
        <p:sp>
          <p:nvSpPr>
            <p:cNvPr id="26" name="圆角矩形标注 25"/>
            <p:cNvSpPr/>
            <p:nvPr/>
          </p:nvSpPr>
          <p:spPr>
            <a:xfrm>
              <a:off x="8953121" y="1020104"/>
              <a:ext cx="1669483" cy="450475"/>
            </a:xfrm>
            <a:prstGeom prst="wedgeRoundRectCallout">
              <a:avLst>
                <a:gd name="adj1" fmla="val -62247"/>
                <a:gd name="adj2" fmla="val -6016"/>
                <a:gd name="adj3" fmla="val 16667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job</a:t>
              </a:r>
              <a:r>
                <a:rPr kumimoji="1" lang="zh-CN" alt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is-I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…</a:t>
              </a:r>
              <a:endParaRPr kumimoji="1" lang="zh-CN" alt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3118" y="1020104"/>
              <a:ext cx="404603" cy="397449"/>
            </a:xfrm>
            <a:prstGeom prst="rect">
              <a:avLst/>
            </a:prstGeom>
          </p:spPr>
        </p:pic>
      </p:grpSp>
      <p:grpSp>
        <p:nvGrpSpPr>
          <p:cNvPr id="28" name="组 27"/>
          <p:cNvGrpSpPr/>
          <p:nvPr/>
        </p:nvGrpSpPr>
        <p:grpSpPr>
          <a:xfrm>
            <a:off x="8447994" y="4186386"/>
            <a:ext cx="2613552" cy="458105"/>
            <a:chOff x="8373170" y="1701251"/>
            <a:chExt cx="2613552" cy="458105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46348" y="1751941"/>
              <a:ext cx="540374" cy="407415"/>
            </a:xfrm>
            <a:prstGeom prst="rect">
              <a:avLst/>
            </a:prstGeom>
          </p:spPr>
        </p:pic>
        <p:sp>
          <p:nvSpPr>
            <p:cNvPr id="30" name="圆角矩形标注 29"/>
            <p:cNvSpPr/>
            <p:nvPr/>
          </p:nvSpPr>
          <p:spPr>
            <a:xfrm>
              <a:off x="8373170" y="1701251"/>
              <a:ext cx="1669483" cy="450475"/>
            </a:xfrm>
            <a:prstGeom prst="wedgeRoundRectCallout">
              <a:avLst>
                <a:gd name="adj1" fmla="val 63611"/>
                <a:gd name="adj2" fmla="val -6016"/>
                <a:gd name="adj3" fmla="val 16667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job</a:t>
              </a:r>
              <a:r>
                <a:rPr kumimoji="1" lang="zh-CN" alt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is-I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…</a:t>
              </a:r>
              <a:endParaRPr kumimoji="1" lang="zh-CN" alt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9288794" y="2619692"/>
            <a:ext cx="125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sz="2000" b="1" dirty="0" smtClean="0"/>
              <a:t>……</a:t>
            </a:r>
            <a:endParaRPr kumimoji="1" lang="zh-CN" altLang="en-US" sz="20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9284841" y="4833000"/>
            <a:ext cx="125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sz="2000" b="1" dirty="0" smtClean="0"/>
              <a:t>……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2119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Conversation</a:t>
            </a:r>
            <a:r>
              <a:rPr lang="zh-CN" altLang="en-US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Systems</a:t>
            </a:r>
            <a:endParaRPr lang="zh-CN" altLang="en-US" b="1" dirty="0">
              <a:solidFill>
                <a:srgbClr val="13294B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568643" y="1365608"/>
            <a:ext cx="10515600" cy="4351338"/>
          </a:xfrm>
        </p:spPr>
        <p:txBody>
          <a:bodyPr/>
          <a:lstStyle/>
          <a:p>
            <a:r>
              <a:rPr lang="en-US" altLang="zh-CN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open-domain</a:t>
            </a:r>
            <a:r>
              <a:rPr lang="zh-CN" alt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VS</a:t>
            </a:r>
            <a:r>
              <a:rPr lang="zh-CN" alt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specific-domain</a:t>
            </a:r>
            <a:endParaRPr lang="zh-CN" alt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open-domain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free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talk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about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anything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specific-domain</a:t>
            </a:r>
            <a:endParaRPr lang="zh-CN" alt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altLang="zh-CN" sz="28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book</a:t>
            </a:r>
            <a:r>
              <a:rPr lang="zh-CN" altLang="en-US" sz="28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zh-CN" altLang="en-US" sz="28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flight</a:t>
            </a:r>
            <a:endParaRPr lang="zh-CN" altLang="en-US" sz="28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altLang="zh-CN" sz="28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complete</a:t>
            </a:r>
            <a:r>
              <a:rPr lang="zh-CN" altLang="en-US" sz="28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zh-CN" altLang="en-US" sz="28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task</a:t>
            </a:r>
            <a:endParaRPr lang="zh-CN" altLang="en-US" sz="28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kumimoji="1" lang="zh-CN" altLang="en-US" dirty="0" smtClean="0"/>
          </a:p>
          <a:p>
            <a:pPr lvl="1"/>
            <a:endParaRPr kumimoji="1" lang="zh-CN" altLang="en-US" dirty="0" smtClean="0"/>
          </a:p>
          <a:p>
            <a:endParaRPr kumimoji="1" lang="zh-CN" altLang="en-US" dirty="0"/>
          </a:p>
        </p:txBody>
      </p:sp>
      <p:grpSp>
        <p:nvGrpSpPr>
          <p:cNvPr id="15" name="组 14"/>
          <p:cNvGrpSpPr/>
          <p:nvPr/>
        </p:nvGrpSpPr>
        <p:grpSpPr>
          <a:xfrm>
            <a:off x="7818163" y="274638"/>
            <a:ext cx="3535637" cy="6276307"/>
            <a:chOff x="1565753" y="2542784"/>
            <a:chExt cx="2524984" cy="4194900"/>
          </a:xfrm>
        </p:grpSpPr>
        <p:sp>
          <p:nvSpPr>
            <p:cNvPr id="16" name="圆角矩形 15"/>
            <p:cNvSpPr/>
            <p:nvPr/>
          </p:nvSpPr>
          <p:spPr>
            <a:xfrm>
              <a:off x="1565753" y="2542784"/>
              <a:ext cx="2524984" cy="4194900"/>
            </a:xfrm>
            <a:prstGeom prst="roundRect">
              <a:avLst>
                <a:gd name="adj" fmla="val 825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748590" y="2887579"/>
              <a:ext cx="2149642" cy="32573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582779" y="6215648"/>
              <a:ext cx="481263" cy="4739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8193118" y="1020104"/>
            <a:ext cx="2643495" cy="415775"/>
            <a:chOff x="8193118" y="1020104"/>
            <a:chExt cx="2643495" cy="415775"/>
          </a:xfrm>
        </p:grpSpPr>
        <p:sp>
          <p:nvSpPr>
            <p:cNvPr id="3" name="圆角矩形标注 2"/>
            <p:cNvSpPr/>
            <p:nvPr/>
          </p:nvSpPr>
          <p:spPr>
            <a:xfrm>
              <a:off x="8953121" y="1020105"/>
              <a:ext cx="1883492" cy="415774"/>
            </a:xfrm>
            <a:prstGeom prst="wedgeRoundRectCallout">
              <a:avLst>
                <a:gd name="adj1" fmla="val -62247"/>
                <a:gd name="adj2" fmla="val -6016"/>
                <a:gd name="adj3" fmla="val 16667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flight</a:t>
              </a:r>
              <a:r>
                <a:rPr kumimoji="1" lang="zh-CN" alt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time</a:t>
              </a:r>
              <a:r>
                <a:rPr kumimoji="1" lang="is-I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…</a:t>
              </a:r>
              <a:endParaRPr kumimoji="1" lang="zh-CN" alt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3118" y="1020104"/>
              <a:ext cx="404603" cy="397449"/>
            </a:xfrm>
            <a:prstGeom prst="rect">
              <a:avLst/>
            </a:prstGeom>
          </p:spPr>
        </p:pic>
      </p:grpSp>
      <p:grpSp>
        <p:nvGrpSpPr>
          <p:cNvPr id="24" name="组 23"/>
          <p:cNvGrpSpPr/>
          <p:nvPr/>
        </p:nvGrpSpPr>
        <p:grpSpPr>
          <a:xfrm>
            <a:off x="8470691" y="1816083"/>
            <a:ext cx="2613552" cy="458105"/>
            <a:chOff x="8373170" y="1701251"/>
            <a:chExt cx="2613552" cy="458105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46348" y="1751941"/>
              <a:ext cx="540374" cy="407415"/>
            </a:xfrm>
            <a:prstGeom prst="rect">
              <a:avLst/>
            </a:prstGeom>
          </p:spPr>
        </p:pic>
        <p:sp>
          <p:nvSpPr>
            <p:cNvPr id="23" name="圆角矩形标注 22"/>
            <p:cNvSpPr/>
            <p:nvPr/>
          </p:nvSpPr>
          <p:spPr>
            <a:xfrm>
              <a:off x="8373170" y="1701251"/>
              <a:ext cx="1669483" cy="450475"/>
            </a:xfrm>
            <a:prstGeom prst="wedgeRoundRectCallout">
              <a:avLst>
                <a:gd name="adj1" fmla="val 63611"/>
                <a:gd name="adj2" fmla="val -6016"/>
                <a:gd name="adj3" fmla="val 16667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search</a:t>
              </a:r>
              <a:r>
                <a:rPr kumimoji="1" lang="is-I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…</a:t>
              </a:r>
              <a:endParaRPr kumimoji="1" lang="zh-CN" alt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8170421" y="2651106"/>
            <a:ext cx="2891125" cy="397449"/>
            <a:chOff x="8193118" y="1020104"/>
            <a:chExt cx="2891125" cy="397449"/>
          </a:xfrm>
        </p:grpSpPr>
        <p:sp>
          <p:nvSpPr>
            <p:cNvPr id="26" name="圆角矩形标注 25"/>
            <p:cNvSpPr/>
            <p:nvPr/>
          </p:nvSpPr>
          <p:spPr>
            <a:xfrm>
              <a:off x="8953121" y="1020104"/>
              <a:ext cx="2131122" cy="397449"/>
            </a:xfrm>
            <a:prstGeom prst="wedgeRoundRectCallout">
              <a:avLst>
                <a:gd name="adj1" fmla="val -62247"/>
                <a:gd name="adj2" fmla="val -6016"/>
                <a:gd name="adj3" fmla="val 16667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destination</a:t>
              </a:r>
              <a:r>
                <a:rPr kumimoji="1" lang="zh-CN" alt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is-I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…</a:t>
              </a:r>
              <a:endParaRPr kumimoji="1" lang="zh-CN" alt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3118" y="1020104"/>
              <a:ext cx="404603" cy="397449"/>
            </a:xfrm>
            <a:prstGeom prst="rect">
              <a:avLst/>
            </a:prstGeom>
          </p:spPr>
        </p:pic>
      </p:grpSp>
      <p:grpSp>
        <p:nvGrpSpPr>
          <p:cNvPr id="28" name="组 27"/>
          <p:cNvGrpSpPr/>
          <p:nvPr/>
        </p:nvGrpSpPr>
        <p:grpSpPr>
          <a:xfrm>
            <a:off x="8466535" y="3335376"/>
            <a:ext cx="2613552" cy="458105"/>
            <a:chOff x="8373170" y="1701251"/>
            <a:chExt cx="2613552" cy="458105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46348" y="1751941"/>
              <a:ext cx="540374" cy="407415"/>
            </a:xfrm>
            <a:prstGeom prst="rect">
              <a:avLst/>
            </a:prstGeom>
          </p:spPr>
        </p:pic>
        <p:sp>
          <p:nvSpPr>
            <p:cNvPr id="30" name="圆角矩形标注 29"/>
            <p:cNvSpPr/>
            <p:nvPr/>
          </p:nvSpPr>
          <p:spPr>
            <a:xfrm>
              <a:off x="8373170" y="1701251"/>
              <a:ext cx="1669483" cy="450475"/>
            </a:xfrm>
            <a:prstGeom prst="wedgeRoundRectCallout">
              <a:avLst>
                <a:gd name="adj1" fmla="val 63611"/>
                <a:gd name="adj2" fmla="val -6016"/>
                <a:gd name="adj3" fmla="val 16667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smtClean="0">
                  <a:latin typeface="Times New Roman" charset="0"/>
                  <a:ea typeface="Times New Roman" charset="0"/>
                  <a:cs typeface="Times New Roman" charset="0"/>
                </a:rPr>
                <a:t>search</a:t>
              </a:r>
              <a:r>
                <a:rPr kumimoji="1" lang="zh-CN" alt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is-I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…</a:t>
              </a:r>
              <a:endParaRPr kumimoji="1" lang="zh-CN" alt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9242265" y="4445398"/>
            <a:ext cx="125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sz="2000" b="1" dirty="0" smtClean="0"/>
              <a:t>……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657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479" y="983713"/>
            <a:ext cx="4318000" cy="4470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Conversation</a:t>
            </a:r>
            <a:r>
              <a:rPr lang="zh-CN" altLang="en-US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Systems</a:t>
            </a:r>
            <a:endParaRPr lang="zh-CN" altLang="en-US" b="1" dirty="0">
              <a:solidFill>
                <a:srgbClr val="13294B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568643" y="136560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single</a:t>
            </a:r>
            <a:r>
              <a:rPr lang="zh-CN" alt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turn</a:t>
            </a:r>
            <a:r>
              <a:rPr lang="zh-CN" alt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VS</a:t>
            </a:r>
            <a:r>
              <a:rPr lang="zh-CN" alt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multi</a:t>
            </a:r>
            <a:r>
              <a:rPr lang="zh-CN" alt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turn</a:t>
            </a:r>
            <a:endParaRPr lang="zh-CN" altLang="en-US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single</a:t>
            </a:r>
            <a:r>
              <a:rPr lang="zh-CN" altLang="en-US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turn</a:t>
            </a:r>
            <a:endParaRPr lang="zh-CN" altLang="en-US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multi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turn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kumimoji="1" lang="zh-CN" altLang="en-US" dirty="0" smtClean="0"/>
          </a:p>
          <a:p>
            <a:pPr lvl="1"/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82911" y="4783091"/>
            <a:ext cx="2648568" cy="763467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131867" y="6083307"/>
            <a:ext cx="306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Song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et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al,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INTERSPEECH,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2016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09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479" y="999248"/>
            <a:ext cx="4318000" cy="4470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Conversation</a:t>
            </a:r>
            <a:r>
              <a:rPr lang="zh-CN" altLang="en-US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Systems</a:t>
            </a:r>
            <a:endParaRPr lang="zh-CN" altLang="en-US" b="1" dirty="0">
              <a:solidFill>
                <a:srgbClr val="13294B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568643" y="136560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single</a:t>
            </a:r>
            <a:r>
              <a:rPr lang="zh-CN" alt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turn</a:t>
            </a:r>
            <a:r>
              <a:rPr lang="zh-CN" alt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VS</a:t>
            </a:r>
            <a:r>
              <a:rPr lang="zh-CN" alt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multi</a:t>
            </a:r>
            <a:r>
              <a:rPr lang="zh-CN" alt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turn</a:t>
            </a:r>
            <a:endParaRPr lang="zh-CN" altLang="en-US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single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turn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multi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turn</a:t>
            </a:r>
            <a:endParaRPr lang="zh-CN" alt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kumimoji="1" lang="zh-CN" altLang="en-US" dirty="0" smtClean="0"/>
          </a:p>
          <a:p>
            <a:pPr lvl="1"/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82911" y="3952912"/>
            <a:ext cx="2648568" cy="895813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74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Conversation</a:t>
            </a:r>
            <a:r>
              <a:rPr lang="zh-CN" altLang="en-US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Systems</a:t>
            </a:r>
            <a:endParaRPr lang="zh-CN" altLang="en-US" b="1" dirty="0">
              <a:solidFill>
                <a:srgbClr val="13294B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568643" y="136560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personality</a:t>
            </a:r>
            <a:endParaRPr lang="zh-CN" alt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 smtClean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en-US" altLang="zh-CN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18-year</a:t>
            </a:r>
            <a:r>
              <a:rPr lang="zh-CN" altLang="en-US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old</a:t>
            </a:r>
            <a:r>
              <a:rPr lang="zh-CN" altLang="en-US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girl</a:t>
            </a:r>
            <a:r>
              <a:rPr lang="zh-CN" altLang="en-US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zh-CN" alt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altLang="zh-CN" dirty="0" err="1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Dongbei</a:t>
            </a:r>
            <a:r>
              <a:rPr lang="en-US" altLang="zh-CN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(dialect)</a:t>
            </a:r>
            <a:r>
              <a:rPr lang="zh-CN" altLang="en-US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style</a:t>
            </a:r>
            <a:endParaRPr lang="zh-CN" alt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kumimoji="1" lang="zh-CN" altLang="en-US" dirty="0" smtClean="0"/>
          </a:p>
          <a:p>
            <a:pPr lvl="1"/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122" y="2508607"/>
            <a:ext cx="1623856" cy="16033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864" y="2508608"/>
            <a:ext cx="1290847" cy="160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5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Retrieval-based</a:t>
            </a:r>
            <a:r>
              <a:rPr lang="zh-CN" altLang="en-US" sz="4000" b="1" dirty="0" smtClean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4000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methods</a:t>
            </a:r>
            <a:endParaRPr lang="zh-CN" altLang="en-US" sz="4000" b="1" dirty="0">
              <a:solidFill>
                <a:srgbClr val="13294B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1500" y="2929684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/>
              <a:t>q</a:t>
            </a:r>
            <a:endParaRPr kumimoji="1" lang="zh-CN" altLang="en-US" sz="4400" dirty="0"/>
          </a:p>
        </p:txBody>
      </p:sp>
      <p:grpSp>
        <p:nvGrpSpPr>
          <p:cNvPr id="8" name="组 7"/>
          <p:cNvGrpSpPr/>
          <p:nvPr/>
        </p:nvGrpSpPr>
        <p:grpSpPr>
          <a:xfrm>
            <a:off x="1987396" y="1603624"/>
            <a:ext cx="2868754" cy="3148012"/>
            <a:chOff x="2819400" y="2109788"/>
            <a:chExt cx="2868754" cy="3148012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9400" y="2109788"/>
              <a:ext cx="2868754" cy="314801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2978458" y="2540168"/>
              <a:ext cx="2416046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dirty="0" smtClean="0"/>
                <a:t>&lt;p_1</a:t>
              </a:r>
              <a:r>
                <a:rPr kumimoji="1" lang="en-US" altLang="zh-CN" sz="4000" dirty="0" smtClean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r>
                <a:rPr kumimoji="1" lang="zh-CN" altLang="en-US" sz="40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4000" dirty="0" smtClean="0">
                  <a:solidFill>
                    <a:schemeClr val="bg1">
                      <a:lumMod val="50000"/>
                    </a:schemeClr>
                  </a:solidFill>
                </a:rPr>
                <a:t>r_1</a:t>
              </a:r>
              <a:r>
                <a:rPr kumimoji="1" lang="en-US" altLang="zh-CN" sz="4000" dirty="0" smtClean="0"/>
                <a:t>&gt;</a:t>
              </a:r>
              <a:endParaRPr kumimoji="1" lang="zh-CN" altLang="en-US" sz="4000" dirty="0" smtClean="0"/>
            </a:p>
            <a:p>
              <a:r>
                <a:rPr kumimoji="1" lang="en-US" altLang="zh-CN" sz="4000" dirty="0" smtClean="0"/>
                <a:t>&lt;p_2</a:t>
              </a:r>
              <a:r>
                <a:rPr kumimoji="1" lang="en-US" altLang="zh-CN" sz="4000" dirty="0" smtClean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r>
                <a:rPr kumimoji="1" lang="zh-CN" altLang="en-US" sz="40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4000" dirty="0" smtClean="0">
                  <a:solidFill>
                    <a:schemeClr val="bg1">
                      <a:lumMod val="50000"/>
                    </a:schemeClr>
                  </a:solidFill>
                </a:rPr>
                <a:t>r_2</a:t>
              </a:r>
              <a:r>
                <a:rPr kumimoji="1" lang="en-US" altLang="zh-CN" sz="4000" dirty="0" smtClean="0"/>
                <a:t>&gt;</a:t>
              </a:r>
              <a:endParaRPr kumimoji="1" lang="zh-CN" altLang="en-US" sz="4000" dirty="0" smtClean="0"/>
            </a:p>
            <a:p>
              <a:pPr algn="ctr"/>
              <a:r>
                <a:rPr kumimoji="1" lang="is-IS" altLang="zh-CN" sz="4000" dirty="0" smtClean="0"/>
                <a:t>…</a:t>
              </a:r>
              <a:endParaRPr kumimoji="1" lang="zh-CN" altLang="en-US" sz="4000" dirty="0" smtClean="0"/>
            </a:p>
            <a:p>
              <a:r>
                <a:rPr kumimoji="1" lang="en-US" altLang="zh-CN" sz="4000" dirty="0" smtClean="0"/>
                <a:t>&lt;</a:t>
              </a:r>
              <a:r>
                <a:rPr kumimoji="1" lang="en-US" altLang="zh-CN" sz="4000" dirty="0" err="1" smtClean="0"/>
                <a:t>p_n</a:t>
              </a:r>
              <a:r>
                <a:rPr kumimoji="1" lang="en-US" altLang="zh-CN" sz="4000" dirty="0" smtClean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r>
                <a:rPr kumimoji="1" lang="zh-CN" altLang="en-US" sz="40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4000" dirty="0" err="1" smtClean="0">
                  <a:solidFill>
                    <a:schemeClr val="bg1">
                      <a:lumMod val="50000"/>
                    </a:schemeClr>
                  </a:solidFill>
                </a:rPr>
                <a:t>r_n</a:t>
              </a:r>
              <a:r>
                <a:rPr kumimoji="1" lang="en-US" altLang="zh-CN" sz="4000" dirty="0" smtClean="0"/>
                <a:t>&gt;</a:t>
              </a:r>
              <a:endParaRPr kumimoji="1" lang="zh-CN" altLang="en-US" sz="4000" dirty="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592904" y="1932355"/>
            <a:ext cx="271741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/>
              <a:t>&lt;</a:t>
            </a:r>
            <a:r>
              <a:rPr kumimoji="1" lang="en-US" altLang="zh-CN" sz="4000" dirty="0" smtClean="0">
                <a:solidFill>
                  <a:schemeClr val="bg1">
                    <a:lumMod val="50000"/>
                  </a:schemeClr>
                </a:solidFill>
              </a:rPr>
              <a:t>p_1,</a:t>
            </a:r>
            <a:r>
              <a:rPr kumimoji="1" lang="zh-CN" alt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4000" dirty="0" smtClean="0"/>
              <a:t>r_1&gt;</a:t>
            </a:r>
            <a:endParaRPr kumimoji="1" lang="zh-CN" altLang="en-US" sz="4000" dirty="0" smtClean="0"/>
          </a:p>
          <a:p>
            <a:r>
              <a:rPr kumimoji="1" lang="en-US" altLang="zh-CN" sz="4000" dirty="0" smtClean="0"/>
              <a:t>&lt;</a:t>
            </a:r>
            <a:r>
              <a:rPr kumimoji="1" lang="en-US" altLang="zh-CN" sz="4000" dirty="0" smtClean="0">
                <a:solidFill>
                  <a:schemeClr val="bg1">
                    <a:lumMod val="50000"/>
                  </a:schemeClr>
                </a:solidFill>
              </a:rPr>
              <a:t>p_2,</a:t>
            </a:r>
            <a:r>
              <a:rPr kumimoji="1" lang="zh-CN" alt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4000" dirty="0" smtClean="0"/>
              <a:t>r_2&gt;</a:t>
            </a:r>
            <a:endParaRPr kumimoji="1" lang="zh-CN" altLang="en-US" sz="4000" dirty="0" smtClean="0"/>
          </a:p>
          <a:p>
            <a:pPr algn="ctr"/>
            <a:r>
              <a:rPr kumimoji="1" lang="is-IS" altLang="zh-CN" sz="4000" dirty="0" smtClean="0"/>
              <a:t>…</a:t>
            </a:r>
            <a:endParaRPr kumimoji="1" lang="zh-CN" altLang="en-US" sz="4000" dirty="0" smtClean="0"/>
          </a:p>
          <a:p>
            <a:r>
              <a:rPr kumimoji="1" lang="en-US" altLang="zh-CN" sz="4000" dirty="0" smtClean="0"/>
              <a:t>&lt;</a:t>
            </a:r>
            <a:r>
              <a:rPr kumimoji="1" lang="en-US" altLang="zh-CN" sz="4000" dirty="0" err="1" smtClean="0">
                <a:solidFill>
                  <a:schemeClr val="bg1">
                    <a:lumMod val="50000"/>
                  </a:schemeClr>
                </a:solidFill>
              </a:rPr>
              <a:t>p_m</a:t>
            </a:r>
            <a:r>
              <a:rPr kumimoji="1" lang="en-US" altLang="zh-CN" sz="40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zh-CN" alt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4000" dirty="0" err="1" smtClean="0"/>
              <a:t>r_m</a:t>
            </a:r>
            <a:r>
              <a:rPr kumimoji="1" lang="en-US" altLang="zh-CN" sz="4000" dirty="0" smtClean="0"/>
              <a:t>&gt;</a:t>
            </a:r>
            <a:endParaRPr kumimoji="1" lang="zh-CN" altLang="en-US" sz="4000" dirty="0"/>
          </a:p>
        </p:txBody>
      </p:sp>
      <p:sp>
        <p:nvSpPr>
          <p:cNvPr id="13" name="矩形 12"/>
          <p:cNvSpPr/>
          <p:nvPr/>
        </p:nvSpPr>
        <p:spPr>
          <a:xfrm>
            <a:off x="2400300" y="1603624"/>
            <a:ext cx="990600" cy="321200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951609" y="1629071"/>
            <a:ext cx="990600" cy="321200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036439" y="1912975"/>
            <a:ext cx="241604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/>
              <a:t>&lt;p_1,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r_1&gt;</a:t>
            </a:r>
            <a:endParaRPr kumimoji="1" lang="zh-CN" altLang="en-US" sz="4000" dirty="0" smtClean="0"/>
          </a:p>
          <a:p>
            <a:r>
              <a:rPr kumimoji="1" lang="en-US" altLang="zh-CN" sz="4000" dirty="0" smtClean="0"/>
              <a:t>&lt;p_2,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r_2&gt;</a:t>
            </a:r>
            <a:endParaRPr kumimoji="1" lang="zh-CN" altLang="en-US" sz="4000" dirty="0" smtClean="0"/>
          </a:p>
          <a:p>
            <a:pPr algn="ctr"/>
            <a:r>
              <a:rPr kumimoji="1" lang="is-IS" altLang="zh-CN" sz="4000" dirty="0" smtClean="0"/>
              <a:t>…</a:t>
            </a:r>
            <a:endParaRPr kumimoji="1" lang="zh-CN" altLang="en-US" sz="4000" dirty="0" smtClean="0"/>
          </a:p>
          <a:p>
            <a:r>
              <a:rPr kumimoji="1" lang="en-US" altLang="zh-CN" sz="4000" dirty="0" smtClean="0"/>
              <a:t>&lt;</a:t>
            </a:r>
            <a:r>
              <a:rPr kumimoji="1" lang="en-US" altLang="zh-CN" sz="4000" dirty="0" err="1" smtClean="0"/>
              <a:t>p_k</a:t>
            </a:r>
            <a:r>
              <a:rPr kumimoji="1" lang="en-US" altLang="zh-CN" sz="4000" dirty="0" smtClean="0"/>
              <a:t>,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err="1" smtClean="0"/>
              <a:t>r_k</a:t>
            </a:r>
            <a:r>
              <a:rPr kumimoji="1" lang="en-US" altLang="zh-CN" sz="4000" dirty="0" smtClean="0"/>
              <a:t>&gt;</a:t>
            </a:r>
            <a:endParaRPr kumimoji="1" lang="zh-CN" altLang="en-US" sz="4000" dirty="0"/>
          </a:p>
        </p:txBody>
      </p:sp>
      <p:sp>
        <p:nvSpPr>
          <p:cNvPr id="17" name="虚尾箭头 16"/>
          <p:cNvSpPr/>
          <p:nvPr/>
        </p:nvSpPr>
        <p:spPr>
          <a:xfrm>
            <a:off x="1243222" y="3177630"/>
            <a:ext cx="572724" cy="45690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虚尾箭头 17"/>
          <p:cNvSpPr/>
          <p:nvPr/>
        </p:nvSpPr>
        <p:spPr>
          <a:xfrm>
            <a:off x="4949543" y="3177630"/>
            <a:ext cx="572724" cy="45690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虚尾箭头 18"/>
          <p:cNvSpPr/>
          <p:nvPr/>
        </p:nvSpPr>
        <p:spPr>
          <a:xfrm>
            <a:off x="8380952" y="3177630"/>
            <a:ext cx="572724" cy="45690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551699" y="5246013"/>
            <a:ext cx="8397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/>
              <a:t>n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(the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bigger,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the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better)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&gt;&gt;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m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(1000)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&gt;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k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(5)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625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1914</Words>
  <Application>Microsoft Macintosh PowerPoint</Application>
  <PresentationFormat>宽屏</PresentationFormat>
  <Paragraphs>205</Paragraphs>
  <Slides>17</Slides>
  <Notes>17</Notes>
  <HiddenSlides>2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Georgia</vt:lpstr>
      <vt:lpstr>Times New Roman</vt:lpstr>
      <vt:lpstr>Wingdings</vt:lpstr>
      <vt:lpstr>宋体</vt:lpstr>
      <vt:lpstr>Office 主题</vt:lpstr>
      <vt:lpstr>PowerPoint 演示文稿</vt:lpstr>
      <vt:lpstr>Overview</vt:lpstr>
      <vt:lpstr>Conversation Systems</vt:lpstr>
      <vt:lpstr>Conversation Systems</vt:lpstr>
      <vt:lpstr>Conversation Systems</vt:lpstr>
      <vt:lpstr>Conversation Systems</vt:lpstr>
      <vt:lpstr>Conversation Systems</vt:lpstr>
      <vt:lpstr>Conversation Systems</vt:lpstr>
      <vt:lpstr>Retrieval-based methods</vt:lpstr>
      <vt:lpstr>Retrieval-based methods</vt:lpstr>
      <vt:lpstr>Generation-based methods</vt:lpstr>
      <vt:lpstr>Generation-based methods</vt:lpstr>
      <vt:lpstr>Generation-based methods</vt:lpstr>
      <vt:lpstr>Generation-based methods</vt:lpstr>
      <vt:lpstr>Generation-based methods</vt:lpstr>
      <vt:lpstr>Combination</vt:lpstr>
      <vt:lpstr>Ultimate goal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1120695828@qq.com</dc:creator>
  <cp:lastModifiedBy>1120695828@qq.com</cp:lastModifiedBy>
  <cp:revision>49</cp:revision>
  <dcterms:created xsi:type="dcterms:W3CDTF">2018-03-29T15:15:40Z</dcterms:created>
  <dcterms:modified xsi:type="dcterms:W3CDTF">2018-04-02T21:45:53Z</dcterms:modified>
</cp:coreProperties>
</file>