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71" r:id="rId4"/>
    <p:sldId id="259" r:id="rId5"/>
    <p:sldId id="260" r:id="rId6"/>
    <p:sldId id="262" r:id="rId7"/>
    <p:sldId id="261" r:id="rId8"/>
    <p:sldId id="265" r:id="rId9"/>
    <p:sldId id="264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554"/>
  </p:normalViewPr>
  <p:slideViewPr>
    <p:cSldViewPr snapToGrid="0" snapToObjects="1">
      <p:cViewPr>
        <p:scale>
          <a:sx n="84" d="100"/>
          <a:sy n="84" d="100"/>
        </p:scale>
        <p:origin x="8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6326-F3B0-5C40-B12B-4C2E91F78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B7BB1-D337-7942-9700-50A992D89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6697-F0C2-9C49-B712-06F7599E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74A-51F4-E549-B574-7887BF1D457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9663-CA26-464B-98D3-A98DB21A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7F4F-3CAC-B640-BCEC-5DBC05AA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1CAC-AA0D-0C4B-AAE4-5C1F1511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E207-AB48-F241-A212-C853E5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A661-82B4-BC41-AA51-C56EB4D18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8C53E-9DB7-6C43-8485-B4451633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74A-51F4-E549-B574-7887BF1D457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F70D0-824C-854E-AE0B-260E137A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BC8C-9987-CE44-8479-DBBC7137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1CAC-AA0D-0C4B-AAE4-5C1F1511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1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325C8-F52F-EC4A-B579-A3D9E5D4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5DE9E-BECB-0743-A881-C6A3FA64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3098E-C8B5-484D-B376-643BEFFA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74A-51F4-E549-B574-7887BF1D457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3507-7D0F-FE4B-A3E5-37D8D277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A8E3D-6BE4-0C47-B842-FF2DD952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1CAC-AA0D-0C4B-AAE4-5C1F1511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6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1074400" cy="4525963"/>
          </a:xfrm>
          <a:prstGeom prst="rect">
            <a:avLst/>
          </a:prstGeom>
        </p:spPr>
        <p:txBody>
          <a:bodyPr/>
          <a:lstStyle>
            <a:lvl1pPr defTabSz="914400">
              <a:buFont typeface="Wingdings" charset="0"/>
              <a:buChar char=""/>
              <a:defRPr/>
            </a:lvl1pPr>
          </a:lstStyle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896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8655-C5C6-3041-B6F9-5CB68697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A183-205B-8849-8CEA-C406A821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D7A9C-5437-FA4A-9A0A-C9E41E96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74A-51F4-E549-B574-7887BF1D457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69E4-3FF5-2F46-AF39-E960647D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3CFA-FA5F-1B48-858F-188944D9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1CAC-AA0D-0C4B-AAE4-5C1F1511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72B4-456B-AD45-9411-03EB697C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6E6B-034D-6749-8DAB-413F6FEF2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E9AA-84DC-6648-BFB0-3245C6F5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74A-51F4-E549-B574-7887BF1D457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2EEC7-6081-EB46-A708-ECD4CA5E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35FA3-3445-D64F-8963-D121D323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1CAC-AA0D-0C4B-AAE4-5C1F1511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8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49CB-3E8D-EA4E-A382-A3BC7AEE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51CB-C1C0-1C46-8444-7D0D36090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E7B02-0275-1540-9EEF-72995D344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4574D-573B-B049-9330-75AF9374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74A-51F4-E549-B574-7887BF1D457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0BCD9-F2B0-A343-AF35-9DE16433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EFDC1-6F7D-B84D-81F5-E0B8C2A8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1CAC-AA0D-0C4B-AAE4-5C1F1511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82F-7725-E640-A425-261606CD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84557-85D4-3F44-81FD-E414B865F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2B610-FE4E-D943-8D84-7DC549ECA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BD6D0-E632-3541-9C69-10B2E964A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64F84-67E1-6748-B729-5520B5C1F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88AAB-A1E5-4746-98A9-D8DC2E7D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74A-51F4-E549-B574-7887BF1D457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B064B-1B0C-2745-8E32-9BF4B850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F9C9E-E8F5-0848-9075-50C60FF4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1CAC-AA0D-0C4B-AAE4-5C1F1511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297A-92F2-2C4B-9F6D-0BB2CADF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C197E-1D00-584A-ABBC-2429533C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74A-51F4-E549-B574-7887BF1D457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6DFB4-050E-4643-83E4-BA8DE8DF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E32FE-38CA-4A49-A6D3-500C989A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1CAC-AA0D-0C4B-AAE4-5C1F1511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4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981C2-9E47-4B41-B11B-8C7970EB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74A-51F4-E549-B574-7887BF1D457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5AE76-9BF4-014A-950B-ECDD3BD1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8274D-B43E-6444-BC8B-005326CE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1CAC-AA0D-0C4B-AAE4-5C1F1511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9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246D-CD40-464B-88B4-1F07F4BC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55A2-2E14-1C49-9BE8-6642046C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6DB1-6FC6-E048-AB18-AE72CEC15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903C-94C2-2F42-9366-09A5493D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74A-51F4-E549-B574-7887BF1D457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DA25F-BD72-6341-908A-58466152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44AA-1A95-2E41-8FDE-39213770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1CAC-AA0D-0C4B-AAE4-5C1F1511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2F54-1849-1B40-A1A5-5C0D4F1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9E2A-C808-BC48-8EB0-2F46CBD50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7FA48-5F21-B34A-B9BB-9CD65BA7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0719A-FA71-C64D-9E73-689EB71F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74A-51F4-E549-B574-7887BF1D457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F2C6-97C6-7746-B8EE-B6BEFDFC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8BC88-75AD-B64C-8C50-D76EA886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1CAC-AA0D-0C4B-AAE4-5C1F1511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9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A2C6D-A892-3F48-99EF-6D4A1354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D4AFD-573D-004C-849B-6C1FB3A8F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842D-6E0A-5649-8576-2B818EB45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F74A-51F4-E549-B574-7887BF1D4576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83D8-14EC-FA4C-9079-4C804C04A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0C9E-792A-334F-A10C-89B62B227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1CAC-AA0D-0C4B-AAE4-5C1F1511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5EB763-F54B-794C-8B74-FED51F9439CB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Chinese Poetry Generation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1108271-C9DF-2048-8951-05DC54BBBD8F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charset="0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Ran Li</a:t>
            </a:r>
          </a:p>
          <a:p>
            <a:pPr marL="0" indent="0" algn="ctr">
              <a:buNone/>
            </a:pPr>
            <a:r>
              <a:rPr lang="en-US" dirty="0"/>
              <a:t>University of Illinois at Urbana - Champaign</a:t>
            </a:r>
          </a:p>
        </p:txBody>
      </p:sp>
    </p:spTree>
    <p:extLst>
      <p:ext uri="{BB962C8B-B14F-4D97-AF65-F5344CB8AC3E}">
        <p14:creationId xmlns:p14="http://schemas.microsoft.com/office/powerpoint/2010/main" val="2217962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6487-954D-5043-8FCB-F34F99F6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Plugged-in Couplet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756E-A81E-844E-A0B7-C48C35F2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0125" cy="4351338"/>
          </a:xfrm>
        </p:spPr>
        <p:txBody>
          <a:bodyPr>
            <a:normAutofit/>
          </a:bodyPr>
          <a:lstStyle/>
          <a:p>
            <a:r>
              <a:rPr lang="en-US" dirty="0"/>
              <a:t>Couplet: a sentence with 2 lines that are strictly dual</a:t>
            </a:r>
          </a:p>
          <a:p>
            <a:r>
              <a:rPr lang="en-US" dirty="0"/>
              <a:t>Couplet model: a simple seq2seq model trained by “good quality” sentences (1 sentence = 2 lines)</a:t>
            </a:r>
          </a:p>
          <a:p>
            <a:pPr lvl="1"/>
            <a:r>
              <a:rPr lang="en-US" dirty="0"/>
              <a:t>Good quality sentences: ~ 800,000 sentences retrieved by regulated verses poems in Song Dynasty, where the poetry format is well-restricted and poetry rules are closely followed.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CD087-80FB-B946-A36E-683660FA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40" y="1349726"/>
            <a:ext cx="44577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145B7-2E73-5041-BC7E-1D636BA6D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33" y="3477282"/>
            <a:ext cx="5377913" cy="2445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A3B29-1E0E-5C4B-8121-F1B2EB374D9A}"/>
              </a:ext>
            </a:extLst>
          </p:cNvPr>
          <p:cNvSpPr txBox="1"/>
          <p:nvPr/>
        </p:nvSpPr>
        <p:spPr>
          <a:xfrm>
            <a:off x="8555065" y="6472052"/>
            <a:ext cx="319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 from Yan et al. [2016]</a:t>
            </a:r>
          </a:p>
        </p:txBody>
      </p:sp>
    </p:spTree>
    <p:extLst>
      <p:ext uri="{BB962C8B-B14F-4D97-AF65-F5344CB8AC3E}">
        <p14:creationId xmlns:p14="http://schemas.microsoft.com/office/powerpoint/2010/main" val="22108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6487-954D-5043-8FCB-F34F99F6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Plugged-in Couplet Model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C485D8-A764-3141-BC57-2B767089F35A}"/>
              </a:ext>
            </a:extLst>
          </p:cNvPr>
          <p:cNvGrpSpPr/>
          <p:nvPr/>
        </p:nvGrpSpPr>
        <p:grpSpPr>
          <a:xfrm>
            <a:off x="927728" y="1944158"/>
            <a:ext cx="10773210" cy="3648870"/>
            <a:chOff x="1418790" y="1944158"/>
            <a:chExt cx="10773210" cy="36488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F6EDD4-DF62-1F4D-87C3-9FE89BD00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8231" y="1944158"/>
              <a:ext cx="7173769" cy="342524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0D33E8-FE72-DF42-AEC4-7FF7A25DAD31}"/>
                </a:ext>
              </a:extLst>
            </p:cNvPr>
            <p:cNvSpPr/>
            <p:nvPr/>
          </p:nvSpPr>
          <p:spPr>
            <a:xfrm>
              <a:off x="6146799" y="3522133"/>
              <a:ext cx="440268" cy="172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C63852-1656-8447-A734-DC73D2518CD3}"/>
                </a:ext>
              </a:extLst>
            </p:cNvPr>
            <p:cNvGrpSpPr/>
            <p:nvPr/>
          </p:nvGrpSpPr>
          <p:grpSpPr>
            <a:xfrm>
              <a:off x="1418790" y="2799020"/>
              <a:ext cx="9123699" cy="2794008"/>
              <a:chOff x="1418790" y="2799020"/>
              <a:chExt cx="9123699" cy="279400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C24CB0-0D30-AF44-A3C5-88CE7DC488E7}"/>
                  </a:ext>
                </a:extLst>
              </p:cNvPr>
              <p:cNvSpPr/>
              <p:nvPr/>
            </p:nvSpPr>
            <p:spPr>
              <a:xfrm>
                <a:off x="1418790" y="3730360"/>
                <a:ext cx="3288407" cy="909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Couplet Model</a:t>
                </a:r>
              </a:p>
            </p:txBody>
          </p:sp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1CA3EB0E-4EAF-5B42-A5C4-D76B4CED94DE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rot="10800000">
                <a:off x="3120209" y="2799020"/>
                <a:ext cx="3466863" cy="723112"/>
              </a:xfrm>
              <a:prstGeom prst="curvedConnector4">
                <a:avLst>
                  <a:gd name="adj1" fmla="val 37365"/>
                  <a:gd name="adj2" fmla="val 13161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06AC1022-9D1D-0C4B-9DFD-873C9DE4449C}"/>
                  </a:ext>
                </a:extLst>
              </p:cNvPr>
              <p:cNvSpPr/>
              <p:nvPr/>
            </p:nvSpPr>
            <p:spPr>
              <a:xfrm>
                <a:off x="2244148" y="2799020"/>
                <a:ext cx="1752120" cy="931339"/>
              </a:xfrm>
              <a:prstGeom prst="down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17" name="Down Arrow 16">
                <a:extLst>
                  <a:ext uri="{FF2B5EF4-FFF2-40B4-BE49-F238E27FC236}">
                    <a16:creationId xmlns:a16="http://schemas.microsoft.com/office/drawing/2014/main" id="{7AE6AAC6-23EB-7E45-806D-797A40BA2268}"/>
                  </a:ext>
                </a:extLst>
              </p:cNvPr>
              <p:cNvSpPr/>
              <p:nvPr/>
            </p:nvSpPr>
            <p:spPr>
              <a:xfrm>
                <a:off x="2261080" y="4661689"/>
                <a:ext cx="1735186" cy="931339"/>
              </a:xfrm>
              <a:prstGeom prst="down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sp>
            <p:nvSpPr>
              <p:cNvPr id="25" name="Multiply 24">
                <a:extLst>
                  <a:ext uri="{FF2B5EF4-FFF2-40B4-BE49-F238E27FC236}">
                    <a16:creationId xmlns:a16="http://schemas.microsoft.com/office/drawing/2014/main" id="{E1B55B67-B8AD-814B-9C98-50EF53BCF786}"/>
                  </a:ext>
                </a:extLst>
              </p:cNvPr>
              <p:cNvSpPr/>
              <p:nvPr/>
            </p:nvSpPr>
            <p:spPr>
              <a:xfrm>
                <a:off x="6366933" y="3656780"/>
                <a:ext cx="4064000" cy="59266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Curved Connector 25">
                <a:extLst>
                  <a:ext uri="{FF2B5EF4-FFF2-40B4-BE49-F238E27FC236}">
                    <a16:creationId xmlns:a16="http://schemas.microsoft.com/office/drawing/2014/main" id="{864E7C4D-54E5-0D48-BA26-538E48E4A947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rot="5400000" flipH="1" flipV="1">
                <a:off x="4037913" y="3043873"/>
                <a:ext cx="1639915" cy="3458396"/>
              </a:xfrm>
              <a:prstGeom prst="curvedConnector4">
                <a:avLst>
                  <a:gd name="adj1" fmla="val -13940"/>
                  <a:gd name="adj2" fmla="val 6254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Multiply 28">
                <a:extLst>
                  <a:ext uri="{FF2B5EF4-FFF2-40B4-BE49-F238E27FC236}">
                    <a16:creationId xmlns:a16="http://schemas.microsoft.com/office/drawing/2014/main" id="{65ABEFEF-A4E9-6A45-9B91-14B853FA4077}"/>
                  </a:ext>
                </a:extLst>
              </p:cNvPr>
              <p:cNvSpPr/>
              <p:nvPr/>
            </p:nvSpPr>
            <p:spPr>
              <a:xfrm>
                <a:off x="6478489" y="4716701"/>
                <a:ext cx="4064000" cy="59266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Curved Connector 29">
                <a:extLst>
                  <a:ext uri="{FF2B5EF4-FFF2-40B4-BE49-F238E27FC236}">
                    <a16:creationId xmlns:a16="http://schemas.microsoft.com/office/drawing/2014/main" id="{1A42D12C-2AA2-044F-BD24-06D0E244E2E3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rot="10800000">
                <a:off x="3120209" y="2799020"/>
                <a:ext cx="3466859" cy="1654452"/>
              </a:xfrm>
              <a:prstGeom prst="curvedConnector4">
                <a:avLst>
                  <a:gd name="adj1" fmla="val 37365"/>
                  <a:gd name="adj2" fmla="val 1138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C364025A-2E89-D448-B141-96A8CDA908F4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rot="5400000" flipH="1" flipV="1">
                <a:off x="4574404" y="3580363"/>
                <a:ext cx="566934" cy="3458396"/>
              </a:xfrm>
              <a:prstGeom prst="curvedConnector4">
                <a:avLst>
                  <a:gd name="adj1" fmla="val -40322"/>
                  <a:gd name="adj2" fmla="val 6254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310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2A4E-F9DE-4944-B286-C12790B5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32AD-D7D1-814E-A4D6-E492072B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070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Input: </a:t>
            </a:r>
            <a:r>
              <a:rPr lang="zh-CN" altLang="en-US" dirty="0"/>
              <a:t>考试太难了</a:t>
            </a:r>
            <a:r>
              <a:rPr lang="en-US" altLang="zh-CN" dirty="0"/>
              <a:t>(exam is so hard)</a:t>
            </a:r>
            <a:endParaRPr lang="zh-CN" altLang="en-US" dirty="0"/>
          </a:p>
          <a:p>
            <a:r>
              <a:rPr lang="en-US" dirty="0"/>
              <a:t>Output keywords: </a:t>
            </a:r>
            <a:r>
              <a:rPr lang="zh-Hans" altLang="en-US" dirty="0"/>
              <a:t>空 春 径 考试</a:t>
            </a:r>
            <a:endParaRPr lang="en-US" altLang="zh-Hans" dirty="0"/>
          </a:p>
          <a:p>
            <a:r>
              <a:rPr lang="en-US" dirty="0"/>
              <a:t>Output Poem:</a:t>
            </a:r>
          </a:p>
          <a:p>
            <a:r>
              <a:rPr lang="zh-CN" altLang="en-US" dirty="0"/>
              <a:t>载酒为官事不空，</a:t>
            </a:r>
            <a:endParaRPr lang="en-US" altLang="zh-CN" dirty="0"/>
          </a:p>
          <a:p>
            <a:pPr lvl="1"/>
            <a:r>
              <a:rPr lang="en-US" altLang="zh-CN" dirty="0"/>
              <a:t>Holding wines, I feel being an official is really busy</a:t>
            </a:r>
            <a:endParaRPr lang="zh-CN" altLang="en-US" dirty="0"/>
          </a:p>
          <a:p>
            <a:r>
              <a:rPr lang="zh-CN" altLang="en-US" dirty="0"/>
              <a:t>碾春始觉雪花红。</a:t>
            </a:r>
            <a:endParaRPr lang="en-US" altLang="zh-CN" dirty="0"/>
          </a:p>
          <a:p>
            <a:pPr lvl="1"/>
            <a:r>
              <a:rPr lang="en-US" altLang="zh-CN" dirty="0"/>
              <a:t>Walking in the spring, I just realize the snowflakes are red</a:t>
            </a:r>
            <a:endParaRPr lang="zh-CN" altLang="en-US" dirty="0"/>
          </a:p>
          <a:p>
            <a:r>
              <a:rPr lang="zh-CN" altLang="en-US" dirty="0"/>
              <a:t>原头四望谁孙柳，</a:t>
            </a:r>
            <a:endParaRPr lang="en-US" altLang="zh-CN" dirty="0"/>
          </a:p>
          <a:p>
            <a:pPr lvl="1"/>
            <a:r>
              <a:rPr lang="en-US" altLang="zh-CN" dirty="0"/>
              <a:t>Looking around who is Sun Liu</a:t>
            </a:r>
            <a:endParaRPr lang="zh-CN" altLang="en-US" dirty="0"/>
          </a:p>
          <a:p>
            <a:r>
              <a:rPr lang="zh-CN" altLang="en-US" dirty="0"/>
              <a:t>便作侬期一笑中。</a:t>
            </a:r>
            <a:endParaRPr lang="en-US" altLang="zh-CN" dirty="0"/>
          </a:p>
          <a:p>
            <a:pPr lvl="1"/>
            <a:r>
              <a:rPr lang="en-US" altLang="zh-CN" dirty="0"/>
              <a:t>Just keep smile during my term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360F63-1992-B749-8D1A-FF97E11EFEF6}"/>
              </a:ext>
            </a:extLst>
          </p:cNvPr>
          <p:cNvSpPr txBox="1">
            <a:spLocks/>
          </p:cNvSpPr>
          <p:nvPr/>
        </p:nvSpPr>
        <p:spPr>
          <a:xfrm>
            <a:off x="6045200" y="1730639"/>
            <a:ext cx="5520267" cy="4581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Input: </a:t>
            </a:r>
            <a:r>
              <a:rPr lang="zh-Hans" altLang="en-US" dirty="0"/>
              <a:t>小雨</a:t>
            </a:r>
            <a:r>
              <a:rPr lang="en-US" altLang="zh-Hans" dirty="0"/>
              <a:t> (small raining)</a:t>
            </a:r>
            <a:endParaRPr lang="zh-CN" altLang="en-US" dirty="0"/>
          </a:p>
          <a:p>
            <a:r>
              <a:rPr lang="en-US" dirty="0"/>
              <a:t>Output keywords: </a:t>
            </a:r>
            <a:r>
              <a:rPr lang="zh-Hans" altLang="en-US" dirty="0"/>
              <a:t>数点 嫩 小雨 冻</a:t>
            </a:r>
            <a:endParaRPr lang="en-US" altLang="zh-Hans" dirty="0"/>
          </a:p>
          <a:p>
            <a:r>
              <a:rPr lang="en-US" dirty="0"/>
              <a:t>Output Poem:</a:t>
            </a:r>
          </a:p>
          <a:p>
            <a:r>
              <a:rPr lang="zh-CN" altLang="en-US" dirty="0"/>
              <a:t>数点深藏碧玉枝，</a:t>
            </a:r>
            <a:endParaRPr lang="en-US" altLang="zh-CN" dirty="0"/>
          </a:p>
          <a:p>
            <a:pPr lvl="1"/>
            <a:r>
              <a:rPr lang="en-US" altLang="zh-CN" dirty="0"/>
              <a:t>Many pieces of rain hide themselves behind willow branches</a:t>
            </a:r>
          </a:p>
          <a:p>
            <a:r>
              <a:rPr lang="zh-CN" altLang="en-US" dirty="0"/>
              <a:t>且看添水弄轻丝。</a:t>
            </a:r>
            <a:endParaRPr lang="en-US" altLang="zh-CN" dirty="0"/>
          </a:p>
          <a:p>
            <a:pPr lvl="1"/>
            <a:r>
              <a:rPr lang="en-US" altLang="zh-CN" dirty="0"/>
              <a:t>Look at they increasing the rainfall and playing with the shapes</a:t>
            </a:r>
          </a:p>
          <a:p>
            <a:r>
              <a:rPr lang="zh-CN" altLang="en-US" dirty="0"/>
              <a:t>今朝一卷西窗雨，</a:t>
            </a:r>
            <a:endParaRPr lang="en-US" altLang="zh-CN" dirty="0"/>
          </a:p>
          <a:p>
            <a:pPr lvl="1"/>
            <a:r>
              <a:rPr lang="en-US" altLang="zh-CN" dirty="0"/>
              <a:t>Today the rain fall over my west window</a:t>
            </a:r>
          </a:p>
          <a:p>
            <a:r>
              <a:rPr lang="zh-CN" altLang="en-US" dirty="0"/>
              <a:t>正抵芭蕉雨叶时。</a:t>
            </a:r>
            <a:endParaRPr lang="en-US" altLang="zh-CN" dirty="0"/>
          </a:p>
          <a:p>
            <a:pPr lvl="1"/>
            <a:r>
              <a:rPr lang="en-US" altLang="zh-CN" dirty="0"/>
              <a:t>It is perhaps just the time that </a:t>
            </a:r>
            <a:r>
              <a:rPr lang="en-US" altLang="zh-Hans" dirty="0"/>
              <a:t>r</a:t>
            </a:r>
            <a:r>
              <a:rPr lang="en-US" altLang="zh-CN" dirty="0"/>
              <a:t>aindrops are rattling on the leaves of bananas.</a:t>
            </a:r>
          </a:p>
          <a:p>
            <a:pPr lvl="1"/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7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B091-2FAC-C24D-885E-CBA01449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932" y="2600325"/>
            <a:ext cx="6070601" cy="1548342"/>
          </a:xfrm>
        </p:spPr>
        <p:txBody>
          <a:bodyPr>
            <a:normAutofit/>
          </a:bodyPr>
          <a:lstStyle/>
          <a:p>
            <a:r>
              <a:rPr lang="en-US" sz="5400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10842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19B7FC-915A-CD4D-BEA7-B57316E6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6B6536-F93B-FC43-A89C-9EE889EE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Introduction to Chinese Poetry</a:t>
            </a:r>
            <a:r>
              <a:rPr lang="zh-Hans" altLang="en-US" dirty="0"/>
              <a:t> </a:t>
            </a:r>
            <a:r>
              <a:rPr lang="en-US" altLang="zh-Hans" dirty="0"/>
              <a:t>(Quatrains)</a:t>
            </a:r>
            <a:endParaRPr lang="en-US" dirty="0"/>
          </a:p>
          <a:p>
            <a:r>
              <a:rPr lang="en-US" dirty="0"/>
              <a:t>Current Chinese Poetry Generation Models</a:t>
            </a:r>
          </a:p>
          <a:p>
            <a:r>
              <a:rPr lang="en-US" dirty="0"/>
              <a:t>Chinese Poetry Generation with Improved Syntactic Level</a:t>
            </a:r>
          </a:p>
          <a:p>
            <a:pPr lvl="1"/>
            <a:r>
              <a:rPr lang="en-US" dirty="0"/>
              <a:t>Extend word embedding with syntactic features</a:t>
            </a:r>
          </a:p>
          <a:p>
            <a:pPr lvl="1"/>
            <a:r>
              <a:rPr lang="en-US" dirty="0"/>
              <a:t>Plug-in couplet model</a:t>
            </a:r>
          </a:p>
        </p:txBody>
      </p:sp>
    </p:spTree>
    <p:extLst>
      <p:ext uri="{BB962C8B-B14F-4D97-AF65-F5344CB8AC3E}">
        <p14:creationId xmlns:p14="http://schemas.microsoft.com/office/powerpoint/2010/main" val="370899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E46472-4F1B-B845-8B75-EF9D741E8B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Introduction to Chinese Poetry</a:t>
            </a:r>
            <a:br>
              <a:rPr lang="en-US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347962-0410-AA48-9078-38247A9D2B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charset="0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Classification:</a:t>
            </a:r>
          </a:p>
          <a:p>
            <a:pPr lvl="1"/>
            <a:r>
              <a:rPr lang="en-US" dirty="0"/>
              <a:t>Quatrains (4 lines)</a:t>
            </a:r>
          </a:p>
          <a:p>
            <a:pPr lvl="1"/>
            <a:r>
              <a:rPr lang="en-US" dirty="0"/>
              <a:t>Regulated verses (8 lines)</a:t>
            </a:r>
          </a:p>
          <a:p>
            <a:r>
              <a:rPr lang="en-US" dirty="0"/>
              <a:t>Basic requirements</a:t>
            </a:r>
            <a:r>
              <a:rPr lang="zh-Hans" altLang="en-US" dirty="0"/>
              <a:t> </a:t>
            </a:r>
            <a:r>
              <a:rPr lang="en-US" altLang="zh-Hans" dirty="0"/>
              <a:t>for quatrains</a:t>
            </a:r>
            <a:r>
              <a:rPr lang="zh-Hans" altLang="en-US" dirty="0"/>
              <a:t> </a:t>
            </a:r>
            <a:r>
              <a:rPr lang="en-US" altLang="zh-Hans" dirty="0"/>
              <a:t>(“</a:t>
            </a:r>
            <a:r>
              <a:rPr lang="en-US" altLang="zh-Hans" dirty="0" err="1"/>
              <a:t>jueju</a:t>
            </a:r>
            <a:r>
              <a:rPr lang="en-US" altLang="zh-Hans" dirty="0"/>
              <a:t>” in Chinese)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Same number (5 or 7) of characters per line</a:t>
            </a:r>
            <a:r>
              <a:rPr lang="zh-Hans" altLang="en-US" dirty="0"/>
              <a:t> </a:t>
            </a:r>
            <a:endParaRPr lang="en-US" altLang="zh-Hans" dirty="0"/>
          </a:p>
          <a:p>
            <a:pPr lvl="1"/>
            <a:r>
              <a:rPr lang="en-US" dirty="0"/>
              <a:t>Alternate level (</a:t>
            </a:r>
            <a:r>
              <a:rPr lang="zh-Hans" altLang="en-US" dirty="0"/>
              <a:t>平</a:t>
            </a:r>
            <a:r>
              <a:rPr lang="en-US" dirty="0"/>
              <a:t>)</a:t>
            </a:r>
            <a:r>
              <a:rPr lang="zh-Hans" altLang="en-US" dirty="0"/>
              <a:t> </a:t>
            </a:r>
            <a:r>
              <a:rPr lang="en-US" dirty="0"/>
              <a:t>and oblique (</a:t>
            </a:r>
            <a:r>
              <a:rPr lang="zh-Hans" altLang="en-US" dirty="0"/>
              <a:t>仄</a:t>
            </a:r>
            <a:r>
              <a:rPr lang="en-US" dirty="0"/>
              <a:t>)</a:t>
            </a:r>
            <a:r>
              <a:rPr lang="zh-Hans" altLang="en-US" dirty="0"/>
              <a:t> </a:t>
            </a:r>
            <a:r>
              <a:rPr lang="en-US" dirty="0"/>
              <a:t>tones between lines</a:t>
            </a:r>
          </a:p>
          <a:p>
            <a:pPr lvl="1"/>
            <a:r>
              <a:rPr lang="en-US" dirty="0"/>
              <a:t>Rhyme in last characters of even-numbered verses (or 1, 2, 4 lines)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1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9589-4BCD-EB48-A4DF-356909AD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Chinese Poetry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CEACAC-68B8-934C-99F3-4D2C3600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663" y="1572419"/>
            <a:ext cx="664210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B658C-A54D-6542-82C4-806042841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13" y="3590130"/>
            <a:ext cx="8661400" cy="283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E2D4A8-D3DF-5946-90A7-617CFDE07939}"/>
              </a:ext>
            </a:extLst>
          </p:cNvPr>
          <p:cNvSpPr txBox="1"/>
          <p:nvPr/>
        </p:nvSpPr>
        <p:spPr>
          <a:xfrm>
            <a:off x="1028700" y="2371725"/>
            <a:ext cx="1401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Quatrains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9713B-195E-494F-ABCB-DAD821C6BD1F}"/>
              </a:ext>
            </a:extLst>
          </p:cNvPr>
          <p:cNvSpPr txBox="1"/>
          <p:nvPr/>
        </p:nvSpPr>
        <p:spPr>
          <a:xfrm>
            <a:off x="572132" y="4753272"/>
            <a:ext cx="23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Regulated Verses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B7F4D9-5AD0-AC4B-AC4D-0D2FCE7F93C7}"/>
              </a:ext>
            </a:extLst>
          </p:cNvPr>
          <p:cNvSpPr/>
          <p:nvPr/>
        </p:nvSpPr>
        <p:spPr>
          <a:xfrm>
            <a:off x="8529638" y="2071688"/>
            <a:ext cx="357187" cy="357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C8946F-445E-A344-90D1-2AFE8465F0D9}"/>
              </a:ext>
            </a:extLst>
          </p:cNvPr>
          <p:cNvSpPr/>
          <p:nvPr/>
        </p:nvSpPr>
        <p:spPr>
          <a:xfrm>
            <a:off x="8510582" y="2652720"/>
            <a:ext cx="357187" cy="357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2F81FF-8741-B248-AE92-895B28932A4C}"/>
              </a:ext>
            </a:extLst>
          </p:cNvPr>
          <p:cNvSpPr/>
          <p:nvPr/>
        </p:nvSpPr>
        <p:spPr>
          <a:xfrm>
            <a:off x="7067535" y="2095499"/>
            <a:ext cx="357187" cy="357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4BFE2F-CF93-364F-9204-94F09BF9915C}"/>
              </a:ext>
            </a:extLst>
          </p:cNvPr>
          <p:cNvSpPr/>
          <p:nvPr/>
        </p:nvSpPr>
        <p:spPr>
          <a:xfrm>
            <a:off x="8496296" y="4067169"/>
            <a:ext cx="357187" cy="357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7D6965-0572-0F45-9566-FF7504401747}"/>
              </a:ext>
            </a:extLst>
          </p:cNvPr>
          <p:cNvSpPr/>
          <p:nvPr/>
        </p:nvSpPr>
        <p:spPr>
          <a:xfrm>
            <a:off x="8505818" y="4648199"/>
            <a:ext cx="357187" cy="357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9B9F1D-9996-684E-9028-644E45DF5DA6}"/>
              </a:ext>
            </a:extLst>
          </p:cNvPr>
          <p:cNvSpPr/>
          <p:nvPr/>
        </p:nvSpPr>
        <p:spPr>
          <a:xfrm>
            <a:off x="8529630" y="5214937"/>
            <a:ext cx="357187" cy="357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83DA0A-AC3D-E14A-A5B9-FD7C529DD104}"/>
              </a:ext>
            </a:extLst>
          </p:cNvPr>
          <p:cNvSpPr/>
          <p:nvPr/>
        </p:nvSpPr>
        <p:spPr>
          <a:xfrm>
            <a:off x="8510574" y="5795965"/>
            <a:ext cx="357187" cy="357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CFB85-AE74-D74F-818F-A635181A7D92}"/>
              </a:ext>
            </a:extLst>
          </p:cNvPr>
          <p:cNvSpPr txBox="1"/>
          <p:nvPr/>
        </p:nvSpPr>
        <p:spPr>
          <a:xfrm>
            <a:off x="8172450" y="6359796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English translation by Xu et al. [2014]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0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ADC3-0E82-6047-A92B-46D83142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Chinese Poetry Generation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CC11-598B-7A47-884E-CE9B9DB5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9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Statistical Machine Translation (He et al. [2012])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Convolutional Neutral Network &amp; Recurrent Neutral Network (Zhang and </a:t>
            </a:r>
            <a:r>
              <a:rPr lang="en-US" dirty="0" err="1"/>
              <a:t>Lapata</a:t>
            </a:r>
            <a:r>
              <a:rPr lang="en-US" dirty="0"/>
              <a:t> [2014])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Planning Based Recurrent Neutral Network (Wang et al. [2016])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F652C-93F5-5748-98C5-916CD38FB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888" y="1115788"/>
            <a:ext cx="3257550" cy="1691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A9EE5-F9FA-DA4E-A67F-82AFE9D85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880" y="2752746"/>
            <a:ext cx="1702016" cy="1878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DD7CB-FD9F-B64B-A239-57F765DF0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626" y="2884515"/>
            <a:ext cx="4016374" cy="1318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7E24E-5F6C-1445-A713-9B5ECC926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324" y="4723579"/>
            <a:ext cx="4200525" cy="1908145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BC9F53B7-B492-9144-9344-E11606B55E94}"/>
              </a:ext>
            </a:extLst>
          </p:cNvPr>
          <p:cNvSpPr/>
          <p:nvPr/>
        </p:nvSpPr>
        <p:spPr>
          <a:xfrm>
            <a:off x="7720203" y="3415496"/>
            <a:ext cx="493658" cy="508693"/>
          </a:xfrm>
          <a:prstGeom prst="plus">
            <a:avLst>
              <a:gd name="adj" fmla="val 41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CD4C-A0F2-1747-8645-975ED6C6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Based Recurrent Neutral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D5B07-0F71-E341-8DBD-FD94E225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2706"/>
            <a:ext cx="9630888" cy="4598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DCA0F-0E1A-A74B-8470-0EEC8781A667}"/>
              </a:ext>
            </a:extLst>
          </p:cNvPr>
          <p:cNvSpPr txBox="1"/>
          <p:nvPr/>
        </p:nvSpPr>
        <p:spPr>
          <a:xfrm>
            <a:off x="8858992" y="6472052"/>
            <a:ext cx="2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 et al. [2016]</a:t>
            </a:r>
          </a:p>
        </p:txBody>
      </p:sp>
    </p:spTree>
    <p:extLst>
      <p:ext uri="{BB962C8B-B14F-4D97-AF65-F5344CB8AC3E}">
        <p14:creationId xmlns:p14="http://schemas.microsoft.com/office/powerpoint/2010/main" val="310943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931D-E270-C747-8446-7CB02885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Based Recurrent Neutral Network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76B627-3EF6-7D4F-9EBD-3B3A9569F72E}"/>
              </a:ext>
            </a:extLst>
          </p:cNvPr>
          <p:cNvGrpSpPr/>
          <p:nvPr/>
        </p:nvGrpSpPr>
        <p:grpSpPr>
          <a:xfrm>
            <a:off x="1579418" y="1460665"/>
            <a:ext cx="8453094" cy="4316734"/>
            <a:chOff x="579244" y="3900498"/>
            <a:chExt cx="5020496" cy="2576501"/>
          </a:xfrm>
        </p:grpSpPr>
        <p:pic>
          <p:nvPicPr>
            <p:cNvPr id="9" name="Content Placeholder 3">
              <a:extLst>
                <a:ext uri="{FF2B5EF4-FFF2-40B4-BE49-F238E27FC236}">
                  <a16:creationId xmlns:a16="http://schemas.microsoft.com/office/drawing/2014/main" id="{614F5812-4950-5A41-93C8-8F2E6D13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244" y="3900498"/>
              <a:ext cx="5020496" cy="25765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841B11-0CC5-6441-A3DA-9DCA666BB237}"/>
                </a:ext>
              </a:extLst>
            </p:cNvPr>
            <p:cNvSpPr/>
            <p:nvPr/>
          </p:nvSpPr>
          <p:spPr>
            <a:xfrm>
              <a:off x="2221703" y="4773881"/>
              <a:ext cx="3342920" cy="14844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7E2994-CB5F-CE4A-B4A2-78BA15F71341}"/>
                </a:ext>
              </a:extLst>
            </p:cNvPr>
            <p:cNvSpPr/>
            <p:nvPr/>
          </p:nvSpPr>
          <p:spPr>
            <a:xfrm>
              <a:off x="579244" y="4773881"/>
              <a:ext cx="1749337" cy="148441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14DC4D-20DC-4B4B-99BA-A2B733F04C40}"/>
                </a:ext>
              </a:extLst>
            </p:cNvPr>
            <p:cNvSpPr/>
            <p:nvPr/>
          </p:nvSpPr>
          <p:spPr>
            <a:xfrm>
              <a:off x="1970342" y="3905004"/>
              <a:ext cx="940130" cy="70262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512322E-CA12-F343-8142-95363C5C6455}"/>
              </a:ext>
            </a:extLst>
          </p:cNvPr>
          <p:cNvSpPr txBox="1"/>
          <p:nvPr/>
        </p:nvSpPr>
        <p:spPr>
          <a:xfrm>
            <a:off x="8858992" y="6472052"/>
            <a:ext cx="2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 et al. [2016]</a:t>
            </a:r>
          </a:p>
        </p:txBody>
      </p:sp>
    </p:spTree>
    <p:extLst>
      <p:ext uri="{BB962C8B-B14F-4D97-AF65-F5344CB8AC3E}">
        <p14:creationId xmlns:p14="http://schemas.microsoft.com/office/powerpoint/2010/main" val="159125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4886-F1E4-0B40-84E1-B926C079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7AB3-7412-2747-8A04-95F41981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21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Failed to explicitly capture the tones and rhymes of Chinese characters</a:t>
            </a:r>
          </a:p>
          <a:p>
            <a:r>
              <a:rPr lang="en-U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semantic meaning of</a:t>
            </a:r>
            <a:r>
              <a:rPr lang="en-US" dirty="0"/>
              <a:t> characters in two lines inside one sentence are not fully matched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2048DD-7B82-244F-9EB6-7AA8F38BC1B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821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Goals of My Work</a:t>
            </a:r>
          </a:p>
          <a:p>
            <a:r>
              <a:rPr lang="en-US" dirty="0"/>
              <a:t>To better capture the tonal and rhythmical restriction with neural network </a:t>
            </a:r>
          </a:p>
          <a:p>
            <a:r>
              <a:rPr lang="en-US" dirty="0"/>
              <a:t>To reconstruct the parallel structure of certain couplets in the poems</a:t>
            </a:r>
          </a:p>
          <a:p>
            <a:r>
              <a:rPr lang="en-US" dirty="0"/>
              <a:t>To improve the semantic coherence of the poems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8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5C03-F17E-F040-951F-1A2262CA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Improvement - New 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C18D-01D9-154E-B793-C91FD33B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96" y="1535705"/>
            <a:ext cx="5118319" cy="480310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Context features: 128 dimension wording embedding according to characters in same line + characters in antithetical positions </a:t>
            </a:r>
          </a:p>
          <a:p>
            <a:pPr marL="514350" indent="-514350">
              <a:buAutoNum type="arabicPeriod"/>
            </a:pPr>
            <a:r>
              <a:rPr lang="en-US" dirty="0"/>
              <a:t>Rhyme features: 115 one hot </a:t>
            </a:r>
            <a:r>
              <a:rPr lang="en-US" b="1" dirty="0"/>
              <a:t>rhyme</a:t>
            </a:r>
            <a:r>
              <a:rPr lang="en-US" dirty="0"/>
              <a:t> features according to a collection of ancient Chinese rhymes “</a:t>
            </a:r>
            <a:r>
              <a:rPr lang="zh-Hans" altLang="en-US" dirty="0"/>
              <a:t>平水韵</a:t>
            </a:r>
            <a:r>
              <a:rPr lang="en-US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AF807-563B-9446-BD10-263D777B9397}"/>
              </a:ext>
            </a:extLst>
          </p:cNvPr>
          <p:cNvSpPr txBox="1"/>
          <p:nvPr/>
        </p:nvSpPr>
        <p:spPr>
          <a:xfrm>
            <a:off x="7625165" y="1582200"/>
            <a:ext cx="2375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400" dirty="0"/>
              <a:t>千 山 鸟 飞 绝，</a:t>
            </a:r>
            <a:endParaRPr lang="en-US" altLang="zh-Hans" sz="2400" dirty="0"/>
          </a:p>
          <a:p>
            <a:r>
              <a:rPr lang="zh-Hans" altLang="en-US" sz="2400" dirty="0"/>
              <a:t>万 径 人 踪 灭。</a:t>
            </a:r>
            <a:endParaRPr lang="en-US" altLang="zh-Hans" sz="2400" dirty="0"/>
          </a:p>
          <a:p>
            <a:r>
              <a:rPr lang="zh-Hans" altLang="en-US" sz="2400" dirty="0"/>
              <a:t>孤 舟 蓑 笠 翁，</a:t>
            </a:r>
            <a:endParaRPr lang="en-US" altLang="zh-Hans" sz="2400" dirty="0"/>
          </a:p>
          <a:p>
            <a:r>
              <a:rPr lang="zh-Hans" altLang="en-US" sz="2400" dirty="0"/>
              <a:t>独 钓 寒 江 雪。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042AA-798C-9646-B619-4250BEA2760F}"/>
              </a:ext>
            </a:extLst>
          </p:cNvPr>
          <p:cNvSpPr/>
          <p:nvPr/>
        </p:nvSpPr>
        <p:spPr>
          <a:xfrm>
            <a:off x="7485683" y="1535706"/>
            <a:ext cx="2293750" cy="44807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7E351-C149-6D43-802B-DD4029B4D448}"/>
              </a:ext>
            </a:extLst>
          </p:cNvPr>
          <p:cNvSpPr/>
          <p:nvPr/>
        </p:nvSpPr>
        <p:spPr>
          <a:xfrm>
            <a:off x="7625165" y="1582200"/>
            <a:ext cx="418455" cy="7848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78549D-36E0-C84A-A1A8-2BBEF3983777}"/>
              </a:ext>
            </a:extLst>
          </p:cNvPr>
          <p:cNvSpPr/>
          <p:nvPr/>
        </p:nvSpPr>
        <p:spPr>
          <a:xfrm>
            <a:off x="8010037" y="1564122"/>
            <a:ext cx="418455" cy="7848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777BE-2B13-8A46-945E-47AADB057722}"/>
              </a:ext>
            </a:extLst>
          </p:cNvPr>
          <p:cNvSpPr/>
          <p:nvPr/>
        </p:nvSpPr>
        <p:spPr>
          <a:xfrm>
            <a:off x="8797873" y="1561538"/>
            <a:ext cx="418455" cy="7848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6FC20-AD36-4341-BF69-E10C1E14660A}"/>
              </a:ext>
            </a:extLst>
          </p:cNvPr>
          <p:cNvSpPr/>
          <p:nvPr/>
        </p:nvSpPr>
        <p:spPr>
          <a:xfrm>
            <a:off x="9167248" y="1558954"/>
            <a:ext cx="418455" cy="7848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D5D119-240F-BA49-ACE0-872CE917608D}"/>
              </a:ext>
            </a:extLst>
          </p:cNvPr>
          <p:cNvSpPr/>
          <p:nvPr/>
        </p:nvSpPr>
        <p:spPr>
          <a:xfrm>
            <a:off x="8394910" y="1577040"/>
            <a:ext cx="418455" cy="7848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E73DA88-4438-6A42-BD35-1DE418FE8B14}"/>
              </a:ext>
            </a:extLst>
          </p:cNvPr>
          <p:cNvSpPr/>
          <p:nvPr/>
        </p:nvSpPr>
        <p:spPr>
          <a:xfrm>
            <a:off x="6354306" y="3952067"/>
            <a:ext cx="5625884" cy="681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. . . . . .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BFE4A3-3DC1-1A4C-A5A9-0E89D7196DA4}"/>
              </a:ext>
            </a:extLst>
          </p:cNvPr>
          <p:cNvSpPr/>
          <p:nvPr/>
        </p:nvSpPr>
        <p:spPr>
          <a:xfrm>
            <a:off x="6416298" y="4076054"/>
            <a:ext cx="418455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2583BA0-4772-0F4F-95DE-B2D8765F0A9F}"/>
              </a:ext>
            </a:extLst>
          </p:cNvPr>
          <p:cNvSpPr/>
          <p:nvPr/>
        </p:nvSpPr>
        <p:spPr>
          <a:xfrm>
            <a:off x="6958739" y="4076054"/>
            <a:ext cx="402956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6677B9E-669D-DD42-8748-C0CE983418A5}"/>
              </a:ext>
            </a:extLst>
          </p:cNvPr>
          <p:cNvSpPr/>
          <p:nvPr/>
        </p:nvSpPr>
        <p:spPr>
          <a:xfrm>
            <a:off x="7498595" y="4073473"/>
            <a:ext cx="402956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8DF36ED-7D18-1545-8664-8A8A28026AC4}"/>
              </a:ext>
            </a:extLst>
          </p:cNvPr>
          <p:cNvSpPr/>
          <p:nvPr/>
        </p:nvSpPr>
        <p:spPr>
          <a:xfrm>
            <a:off x="8010040" y="4073471"/>
            <a:ext cx="402956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3D1CC8-2157-C94B-B1D7-46649E1A899C}"/>
              </a:ext>
            </a:extLst>
          </p:cNvPr>
          <p:cNvSpPr/>
          <p:nvPr/>
        </p:nvSpPr>
        <p:spPr>
          <a:xfrm>
            <a:off x="10750657" y="4055391"/>
            <a:ext cx="402956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D5BEA7F-6B46-AC48-968B-744B137AF2F5}"/>
              </a:ext>
            </a:extLst>
          </p:cNvPr>
          <p:cNvSpPr/>
          <p:nvPr/>
        </p:nvSpPr>
        <p:spPr>
          <a:xfrm>
            <a:off x="11306012" y="4052811"/>
            <a:ext cx="402956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BAAD6F0-300D-A246-B059-7D257539CACC}"/>
              </a:ext>
            </a:extLst>
          </p:cNvPr>
          <p:cNvSpPr/>
          <p:nvPr/>
        </p:nvSpPr>
        <p:spPr>
          <a:xfrm rot="5400000">
            <a:off x="8932041" y="2239654"/>
            <a:ext cx="392920" cy="5424407"/>
          </a:xfrm>
          <a:prstGeom prst="rightBrace">
            <a:avLst>
              <a:gd name="adj1" fmla="val 28055"/>
              <a:gd name="adj2" fmla="val 48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C655B3-4F22-FA40-BDB1-98F8DC2398B5}"/>
              </a:ext>
            </a:extLst>
          </p:cNvPr>
          <p:cNvSpPr txBox="1"/>
          <p:nvPr/>
        </p:nvSpPr>
        <p:spPr>
          <a:xfrm>
            <a:off x="8412996" y="524953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115 dimensions</a:t>
            </a:r>
          </a:p>
        </p:txBody>
      </p:sp>
    </p:spTree>
    <p:extLst>
      <p:ext uri="{BB962C8B-B14F-4D97-AF65-F5344CB8AC3E}">
        <p14:creationId xmlns:p14="http://schemas.microsoft.com/office/powerpoint/2010/main" val="334278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8176</TotalTime>
  <Words>587</Words>
  <Application>Microsoft Macintosh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Georgia</vt:lpstr>
      <vt:lpstr>Wingdings</vt:lpstr>
      <vt:lpstr>Office Theme</vt:lpstr>
      <vt:lpstr>PowerPoint Presentation</vt:lpstr>
      <vt:lpstr>Outline</vt:lpstr>
      <vt:lpstr>PowerPoint Presentation</vt:lpstr>
      <vt:lpstr>Introduction to Chinese Poetry</vt:lpstr>
      <vt:lpstr>Current Chinese Poetry Generation Models </vt:lpstr>
      <vt:lpstr>Planning Based Recurrent Neutral Network</vt:lpstr>
      <vt:lpstr>Planning Based Recurrent Neutral Network</vt:lpstr>
      <vt:lpstr>Problems &amp; Goals</vt:lpstr>
      <vt:lpstr>Improvement - New Word Embedding</vt:lpstr>
      <vt:lpstr>Improvement – Plugged-in Couplet Model</vt:lpstr>
      <vt:lpstr>Improvement – Plugged-in Couplet Model</vt:lpstr>
      <vt:lpstr>Results so far</vt:lpstr>
      <vt:lpstr>Thanks for Listening!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Poetry Generation</dc:title>
  <dc:creator>Microsoft Office User</dc:creator>
  <cp:lastModifiedBy>Microsoft Office User</cp:lastModifiedBy>
  <cp:revision>28</cp:revision>
  <dcterms:created xsi:type="dcterms:W3CDTF">2018-03-21T04:31:58Z</dcterms:created>
  <dcterms:modified xsi:type="dcterms:W3CDTF">2018-03-26T20:47:58Z</dcterms:modified>
</cp:coreProperties>
</file>