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g"/>
  <Override PartName="/ppt/notesSlides/notesSlide2.xml" ContentType="application/vnd.openxmlformats-officedocument.presentationml.notesSlide+xml"/>
  <Override PartName="/ppt/media/image4.jpg" ContentType="image/jpg"/>
  <Override PartName="/ppt/notesSlides/notesSlide3.xml" ContentType="application/vnd.openxmlformats-officedocument.presentationml.notesSlide+xml"/>
  <Override PartName="/ppt/media/image5.jpg" ContentType="image/jp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5" r:id="rId2"/>
    <p:sldId id="266" r:id="rId3"/>
    <p:sldId id="257" r:id="rId4"/>
    <p:sldId id="294" r:id="rId5"/>
    <p:sldId id="281" r:id="rId6"/>
    <p:sldId id="291" r:id="rId7"/>
    <p:sldId id="292" r:id="rId8"/>
    <p:sldId id="267" r:id="rId9"/>
    <p:sldId id="260" r:id="rId10"/>
    <p:sldId id="293" r:id="rId11"/>
    <p:sldId id="280" r:id="rId12"/>
    <p:sldId id="273" r:id="rId13"/>
    <p:sldId id="288" r:id="rId14"/>
    <p:sldId id="302" r:id="rId15"/>
    <p:sldId id="300" r:id="rId16"/>
    <p:sldId id="301" r:id="rId17"/>
    <p:sldId id="303" r:id="rId18"/>
    <p:sldId id="287" r:id="rId19"/>
    <p:sldId id="256" r:id="rId20"/>
    <p:sldId id="304" r:id="rId21"/>
    <p:sldId id="305" r:id="rId22"/>
    <p:sldId id="286" r:id="rId23"/>
    <p:sldId id="264" r:id="rId24"/>
    <p:sldId id="279" r:id="rId25"/>
    <p:sldId id="265" r:id="rId26"/>
  </p:sldIdLst>
  <p:sldSz cx="5854700" cy="3295650"/>
  <p:notesSz cx="5854700" cy="32956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257" autoAdjust="0"/>
  </p:normalViewPr>
  <p:slideViewPr>
    <p:cSldViewPr>
      <p:cViewPr varScale="1">
        <p:scale>
          <a:sx n="158" d="100"/>
          <a:sy n="158" d="100"/>
        </p:scale>
        <p:origin x="888" y="1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536825" cy="1651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316288" y="0"/>
            <a:ext cx="2536825" cy="165100"/>
          </a:xfrm>
          <a:prstGeom prst="rect">
            <a:avLst/>
          </a:prstGeom>
        </p:spPr>
        <p:txBody>
          <a:bodyPr vert="horz" lIns="91440" tIns="45720" rIns="91440" bIns="45720" rtlCol="0"/>
          <a:lstStyle>
            <a:lvl1pPr algn="r">
              <a:defRPr sz="1200"/>
            </a:lvl1pPr>
          </a:lstStyle>
          <a:p>
            <a:fld id="{6F041068-DDC8-469E-8ACE-F537179FF37D}" type="datetimeFigureOut">
              <a:rPr lang="fr-FR" smtClean="0"/>
              <a:t>14/05/2024</a:t>
            </a:fld>
            <a:endParaRPr lang="fr-FR"/>
          </a:p>
        </p:txBody>
      </p:sp>
      <p:sp>
        <p:nvSpPr>
          <p:cNvPr id="4" name="Slide Image Placeholder 3"/>
          <p:cNvSpPr>
            <a:spLocks noGrp="1" noRot="1" noChangeAspect="1"/>
          </p:cNvSpPr>
          <p:nvPr>
            <p:ph type="sldImg" idx="2"/>
          </p:nvPr>
        </p:nvSpPr>
        <p:spPr>
          <a:xfrm>
            <a:off x="1939925" y="412750"/>
            <a:ext cx="1974850" cy="111125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585788" y="1585913"/>
            <a:ext cx="4683125" cy="1298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3130550"/>
            <a:ext cx="2536825" cy="1651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316288" y="3130550"/>
            <a:ext cx="2536825" cy="165100"/>
          </a:xfrm>
          <a:prstGeom prst="rect">
            <a:avLst/>
          </a:prstGeom>
        </p:spPr>
        <p:txBody>
          <a:bodyPr vert="horz" lIns="91440" tIns="45720" rIns="91440" bIns="45720" rtlCol="0" anchor="b"/>
          <a:lstStyle>
            <a:lvl1pPr algn="r">
              <a:defRPr sz="1200"/>
            </a:lvl1pPr>
          </a:lstStyle>
          <a:p>
            <a:fld id="{B919653A-8802-4F15-888E-CA0CCE329A36}" type="slidenum">
              <a:rPr lang="fr-FR" smtClean="0"/>
              <a:t>‹#›</a:t>
            </a:fld>
            <a:endParaRPr lang="fr-FR"/>
          </a:p>
        </p:txBody>
      </p:sp>
    </p:spTree>
    <p:extLst>
      <p:ext uri="{BB962C8B-B14F-4D97-AF65-F5344CB8AC3E}">
        <p14:creationId xmlns:p14="http://schemas.microsoft.com/office/powerpoint/2010/main" val="2962173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919653A-8802-4F15-888E-CA0CCE329A36}" type="slidenum">
              <a:rPr lang="fr-FR" smtClean="0"/>
              <a:t>3</a:t>
            </a:fld>
            <a:endParaRPr lang="fr-FR"/>
          </a:p>
        </p:txBody>
      </p:sp>
    </p:spTree>
    <p:extLst>
      <p:ext uri="{BB962C8B-B14F-4D97-AF65-F5344CB8AC3E}">
        <p14:creationId xmlns:p14="http://schemas.microsoft.com/office/powerpoint/2010/main" val="388992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919653A-8802-4F15-888E-CA0CCE329A36}" type="slidenum">
              <a:rPr lang="fr-FR" smtClean="0"/>
              <a:t>4</a:t>
            </a:fld>
            <a:endParaRPr lang="fr-FR"/>
          </a:p>
        </p:txBody>
      </p:sp>
    </p:spTree>
    <p:extLst>
      <p:ext uri="{BB962C8B-B14F-4D97-AF65-F5344CB8AC3E}">
        <p14:creationId xmlns:p14="http://schemas.microsoft.com/office/powerpoint/2010/main" val="125611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919653A-8802-4F15-888E-CA0CCE329A36}" type="slidenum">
              <a:rPr lang="fr-FR" smtClean="0"/>
              <a:t>8</a:t>
            </a:fld>
            <a:endParaRPr lang="fr-FR"/>
          </a:p>
        </p:txBody>
      </p:sp>
    </p:spTree>
    <p:extLst>
      <p:ext uri="{BB962C8B-B14F-4D97-AF65-F5344CB8AC3E}">
        <p14:creationId xmlns:p14="http://schemas.microsoft.com/office/powerpoint/2010/main" val="227583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919653A-8802-4F15-888E-CA0CCE329A36}" type="slidenum">
              <a:rPr lang="fr-FR" smtClean="0"/>
              <a:t>25</a:t>
            </a:fld>
            <a:endParaRPr lang="fr-FR"/>
          </a:p>
        </p:txBody>
      </p:sp>
    </p:spTree>
    <p:extLst>
      <p:ext uri="{BB962C8B-B14F-4D97-AF65-F5344CB8AC3E}">
        <p14:creationId xmlns:p14="http://schemas.microsoft.com/office/powerpoint/2010/main" val="389755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sz="1600" b="1" i="0">
                <a:solidFill>
                  <a:schemeClr val="bg1"/>
                </a:solidFill>
                <a:latin typeface="Cambria"/>
                <a:cs typeface="Cambria"/>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1"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1" i="0">
                <a:solidFill>
                  <a:schemeClr val="bg1"/>
                </a:solidFill>
                <a:latin typeface="Cambria"/>
                <a:cs typeface="Cambria"/>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1"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528684" y="645296"/>
            <a:ext cx="1101089" cy="267969"/>
          </a:xfrm>
          <a:prstGeom prst="rect">
            <a:avLst/>
          </a:prstGeom>
        </p:spPr>
        <p:txBody>
          <a:bodyPr wrap="square" lIns="0" tIns="0" rIns="0" bIns="0">
            <a:spAutoFit/>
          </a:bodyPr>
          <a:lstStyle>
            <a:lvl1pPr>
              <a:defRPr sz="1600" b="1" i="0">
                <a:solidFill>
                  <a:schemeClr val="bg1"/>
                </a:solidFill>
                <a:latin typeface="Cambria"/>
                <a:cs typeface="Cambria"/>
              </a:defRPr>
            </a:lvl1pPr>
          </a:lstStyle>
          <a:p>
            <a:endParaRPr/>
          </a:p>
        </p:txBody>
      </p:sp>
      <p:sp>
        <p:nvSpPr>
          <p:cNvPr id="3" name="Holder 3"/>
          <p:cNvSpPr>
            <a:spLocks noGrp="1"/>
          </p:cNvSpPr>
          <p:nvPr>
            <p:ph type="body" idx="1"/>
          </p:nvPr>
        </p:nvSpPr>
        <p:spPr>
          <a:xfrm>
            <a:off x="292735" y="757999"/>
            <a:ext cx="5269230"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D98C13-232B-4E6E-B9B6-E195077AE6E9}"/>
              </a:ext>
            </a:extLst>
          </p:cNvPr>
          <p:cNvSpPr/>
          <p:nvPr/>
        </p:nvSpPr>
        <p:spPr>
          <a:xfrm>
            <a:off x="260349" y="195213"/>
            <a:ext cx="5334000" cy="2895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05C01C11-02D9-4225-AA94-4E0DC37C9F60}"/>
              </a:ext>
            </a:extLst>
          </p:cNvPr>
          <p:cNvSpPr/>
          <p:nvPr/>
        </p:nvSpPr>
        <p:spPr>
          <a:xfrm>
            <a:off x="1098549" y="1256593"/>
            <a:ext cx="3657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00BF8BBA-9E38-40F2-B870-BF4BE6DC4BB9}"/>
              </a:ext>
            </a:extLst>
          </p:cNvPr>
          <p:cNvSpPr txBox="1"/>
          <p:nvPr/>
        </p:nvSpPr>
        <p:spPr>
          <a:xfrm>
            <a:off x="1077807" y="1165966"/>
            <a:ext cx="3733802" cy="707886"/>
          </a:xfrm>
          <a:prstGeom prst="rect">
            <a:avLst/>
          </a:prstGeom>
          <a:noFill/>
        </p:spPr>
        <p:txBody>
          <a:bodyPr wrap="square" rtlCol="0">
            <a:spAutoFit/>
          </a:bodyPr>
          <a:lstStyle/>
          <a:p>
            <a:pPr algn="ctr"/>
            <a:r>
              <a:rPr lang="fr-FR" sz="2000" b="1" spc="-20" dirty="0">
                <a:solidFill>
                  <a:schemeClr val="tx1"/>
                </a:solidFill>
                <a:latin typeface="Cambria"/>
                <a:cs typeface="Cambria"/>
              </a:rPr>
              <a:t>Le risque Financier et le risque</a:t>
            </a:r>
          </a:p>
          <a:p>
            <a:pPr algn="ctr"/>
            <a:r>
              <a:rPr lang="fr-FR" sz="2000" b="1" spc="-20" dirty="0">
                <a:solidFill>
                  <a:schemeClr val="tx1"/>
                </a:solidFill>
                <a:latin typeface="Cambria"/>
                <a:cs typeface="Cambria"/>
              </a:rPr>
              <a:t>économique </a:t>
            </a:r>
            <a:endParaRPr lang="fr-FR" sz="2000" dirty="0">
              <a:solidFill>
                <a:schemeClr val="tx1"/>
              </a:solidFill>
            </a:endParaRPr>
          </a:p>
        </p:txBody>
      </p:sp>
      <p:sp>
        <p:nvSpPr>
          <p:cNvPr id="6" name="TextBox 5">
            <a:extLst>
              <a:ext uri="{FF2B5EF4-FFF2-40B4-BE49-F238E27FC236}">
                <a16:creationId xmlns:a16="http://schemas.microsoft.com/office/drawing/2014/main" id="{85C3812D-C959-4009-BAAD-596C6183B73C}"/>
              </a:ext>
            </a:extLst>
          </p:cNvPr>
          <p:cNvSpPr txBox="1"/>
          <p:nvPr/>
        </p:nvSpPr>
        <p:spPr>
          <a:xfrm>
            <a:off x="412750" y="2181225"/>
            <a:ext cx="1143000" cy="261610"/>
          </a:xfrm>
          <a:prstGeom prst="rect">
            <a:avLst/>
          </a:prstGeom>
          <a:noFill/>
        </p:spPr>
        <p:txBody>
          <a:bodyPr wrap="square" rtlCol="0">
            <a:spAutoFit/>
          </a:bodyPr>
          <a:lstStyle/>
          <a:p>
            <a:r>
              <a:rPr lang="fr-FR" sz="1100" b="1" dirty="0">
                <a:solidFill>
                  <a:schemeClr val="bg1"/>
                </a:solidFill>
              </a:rPr>
              <a:t>Présenté par:</a:t>
            </a:r>
          </a:p>
        </p:txBody>
      </p:sp>
      <p:sp>
        <p:nvSpPr>
          <p:cNvPr id="7" name="TextBox 6">
            <a:extLst>
              <a:ext uri="{FF2B5EF4-FFF2-40B4-BE49-F238E27FC236}">
                <a16:creationId xmlns:a16="http://schemas.microsoft.com/office/drawing/2014/main" id="{C0F2C874-57CD-4A78-B33C-626B6438CC89}"/>
              </a:ext>
            </a:extLst>
          </p:cNvPr>
          <p:cNvSpPr txBox="1"/>
          <p:nvPr/>
        </p:nvSpPr>
        <p:spPr>
          <a:xfrm>
            <a:off x="412750" y="2564041"/>
            <a:ext cx="1295400" cy="400110"/>
          </a:xfrm>
          <a:prstGeom prst="rect">
            <a:avLst/>
          </a:prstGeom>
          <a:noFill/>
        </p:spPr>
        <p:txBody>
          <a:bodyPr wrap="square" rtlCol="0">
            <a:spAutoFit/>
          </a:bodyPr>
          <a:lstStyle/>
          <a:p>
            <a:r>
              <a:rPr lang="fr-FR" sz="1000" dirty="0">
                <a:solidFill>
                  <a:schemeClr val="bg1"/>
                </a:solidFill>
              </a:rPr>
              <a:t>Salma EL GOUDE</a:t>
            </a:r>
          </a:p>
          <a:p>
            <a:r>
              <a:rPr lang="fr-FR" sz="1000" dirty="0">
                <a:solidFill>
                  <a:schemeClr val="bg1"/>
                </a:solidFill>
              </a:rPr>
              <a:t>Hamza </a:t>
            </a:r>
            <a:r>
              <a:rPr lang="fr-FR" sz="1000" dirty="0" err="1">
                <a:solidFill>
                  <a:schemeClr val="bg1"/>
                </a:solidFill>
              </a:rPr>
              <a:t>Zouhou</a:t>
            </a:r>
            <a:endParaRPr lang="fr-FR" sz="1000" dirty="0">
              <a:solidFill>
                <a:schemeClr val="bg1"/>
              </a:solidFill>
            </a:endParaRPr>
          </a:p>
        </p:txBody>
      </p:sp>
      <p:sp>
        <p:nvSpPr>
          <p:cNvPr id="8" name="TextBox 7">
            <a:extLst>
              <a:ext uri="{FF2B5EF4-FFF2-40B4-BE49-F238E27FC236}">
                <a16:creationId xmlns:a16="http://schemas.microsoft.com/office/drawing/2014/main" id="{407CF12D-BB58-4C86-BEB7-037174D649ED}"/>
              </a:ext>
            </a:extLst>
          </p:cNvPr>
          <p:cNvSpPr txBox="1"/>
          <p:nvPr/>
        </p:nvSpPr>
        <p:spPr>
          <a:xfrm>
            <a:off x="430107" y="2409825"/>
            <a:ext cx="1295400" cy="253916"/>
          </a:xfrm>
          <a:prstGeom prst="rect">
            <a:avLst/>
          </a:prstGeom>
          <a:noFill/>
        </p:spPr>
        <p:txBody>
          <a:bodyPr wrap="square" rtlCol="0">
            <a:spAutoFit/>
          </a:bodyPr>
          <a:lstStyle/>
          <a:p>
            <a:r>
              <a:rPr lang="fr-FR" sz="1000" dirty="0" err="1">
                <a:solidFill>
                  <a:schemeClr val="bg1"/>
                </a:solidFill>
              </a:rPr>
              <a:t>Asmaâ</a:t>
            </a:r>
            <a:r>
              <a:rPr lang="fr-FR" sz="1000" dirty="0">
                <a:solidFill>
                  <a:schemeClr val="bg1"/>
                </a:solidFill>
              </a:rPr>
              <a:t> AIT EL HAJ</a:t>
            </a:r>
          </a:p>
        </p:txBody>
      </p:sp>
      <p:sp>
        <p:nvSpPr>
          <p:cNvPr id="13" name="TextBox 12">
            <a:extLst>
              <a:ext uri="{FF2B5EF4-FFF2-40B4-BE49-F238E27FC236}">
                <a16:creationId xmlns:a16="http://schemas.microsoft.com/office/drawing/2014/main" id="{986CA6CE-84C0-41E4-B861-788C566A07F8}"/>
              </a:ext>
            </a:extLst>
          </p:cNvPr>
          <p:cNvSpPr txBox="1"/>
          <p:nvPr/>
        </p:nvSpPr>
        <p:spPr>
          <a:xfrm>
            <a:off x="3765550" y="2220722"/>
            <a:ext cx="1639605" cy="261610"/>
          </a:xfrm>
          <a:prstGeom prst="rect">
            <a:avLst/>
          </a:prstGeom>
          <a:noFill/>
        </p:spPr>
        <p:txBody>
          <a:bodyPr wrap="square" rtlCol="0">
            <a:spAutoFit/>
          </a:bodyPr>
          <a:lstStyle/>
          <a:p>
            <a:r>
              <a:rPr lang="fr-FR" sz="1100" b="1" dirty="0">
                <a:solidFill>
                  <a:schemeClr val="bg1"/>
                </a:solidFill>
              </a:rPr>
              <a:t>Sous la direction de :</a:t>
            </a:r>
          </a:p>
        </p:txBody>
      </p:sp>
      <p:sp>
        <p:nvSpPr>
          <p:cNvPr id="14" name="TextBox 13">
            <a:extLst>
              <a:ext uri="{FF2B5EF4-FFF2-40B4-BE49-F238E27FC236}">
                <a16:creationId xmlns:a16="http://schemas.microsoft.com/office/drawing/2014/main" id="{096B3027-067C-43A5-A57C-10E088FB9C53}"/>
              </a:ext>
            </a:extLst>
          </p:cNvPr>
          <p:cNvSpPr txBox="1"/>
          <p:nvPr/>
        </p:nvSpPr>
        <p:spPr>
          <a:xfrm>
            <a:off x="4058944" y="2511493"/>
            <a:ext cx="1295400" cy="253916"/>
          </a:xfrm>
          <a:prstGeom prst="rect">
            <a:avLst/>
          </a:prstGeom>
          <a:noFill/>
        </p:spPr>
        <p:txBody>
          <a:bodyPr wrap="square" rtlCol="0">
            <a:spAutoFit/>
          </a:bodyPr>
          <a:lstStyle/>
          <a:p>
            <a:r>
              <a:rPr lang="fr-FR" sz="1000" dirty="0" err="1">
                <a:solidFill>
                  <a:schemeClr val="bg1"/>
                </a:solidFill>
              </a:rPr>
              <a:t>Prof.Z</a:t>
            </a:r>
            <a:r>
              <a:rPr lang="fr-FR" sz="1000" dirty="0">
                <a:solidFill>
                  <a:schemeClr val="bg1"/>
                </a:solidFill>
              </a:rPr>
              <a:t>. </a:t>
            </a:r>
            <a:r>
              <a:rPr lang="fr-FR" sz="1000" dirty="0" err="1">
                <a:solidFill>
                  <a:schemeClr val="bg1"/>
                </a:solidFill>
              </a:rPr>
              <a:t>Njjari</a:t>
            </a:r>
            <a:r>
              <a:rPr lang="fr-FR" sz="1000" dirty="0">
                <a:solidFill>
                  <a:schemeClr val="bg1"/>
                </a:solidFill>
              </a:rPr>
              <a:t> </a:t>
            </a:r>
          </a:p>
        </p:txBody>
      </p:sp>
      <p:sp>
        <p:nvSpPr>
          <p:cNvPr id="15" name="Rectangle 14">
            <a:extLst>
              <a:ext uri="{FF2B5EF4-FFF2-40B4-BE49-F238E27FC236}">
                <a16:creationId xmlns:a16="http://schemas.microsoft.com/office/drawing/2014/main" id="{FB12958B-0AC1-427B-814B-6BA4792F707E}"/>
              </a:ext>
            </a:extLst>
          </p:cNvPr>
          <p:cNvSpPr/>
          <p:nvPr/>
        </p:nvSpPr>
        <p:spPr>
          <a:xfrm>
            <a:off x="1099397" y="-78127"/>
            <a:ext cx="3761878" cy="299988"/>
          </a:xfrm>
          <a:prstGeom prst="rect">
            <a:avLst/>
          </a:prstGeom>
          <a:solidFill>
            <a:schemeClr val="tx1">
              <a:alpha val="39000"/>
            </a:schemeClr>
          </a:solidFill>
          <a:ln>
            <a:noFill/>
          </a:ln>
          <a:effectLst>
            <a:innerShdw blurRad="4191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Picture 16">
            <a:extLst>
              <a:ext uri="{FF2B5EF4-FFF2-40B4-BE49-F238E27FC236}">
                <a16:creationId xmlns:a16="http://schemas.microsoft.com/office/drawing/2014/main" id="{C6081B5D-5463-43EB-92D6-B54A4023EE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4887" y="50843"/>
            <a:ext cx="3390899" cy="867509"/>
          </a:xfrm>
          <a:prstGeom prst="rect">
            <a:avLst/>
          </a:prstGeom>
          <a:effectLst>
            <a:outerShdw blurRad="50800" dist="50800" dir="16200000" sx="112000" sy="112000" rotWithShape="0">
              <a:schemeClr val="bg1">
                <a:alpha val="40000"/>
              </a:schemeClr>
            </a:outerShdw>
          </a:effectLst>
        </p:spPr>
      </p:pic>
    </p:spTree>
    <p:extLst>
      <p:ext uri="{BB962C8B-B14F-4D97-AF65-F5344CB8AC3E}">
        <p14:creationId xmlns:p14="http://schemas.microsoft.com/office/powerpoint/2010/main" val="1144079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515" y="8"/>
            <a:ext cx="1706635" cy="3287938"/>
          </a:xfrm>
          <a:prstGeom prst="rect">
            <a:avLst/>
          </a:prstGeom>
        </p:spPr>
      </p:pic>
      <p:sp>
        <p:nvSpPr>
          <p:cNvPr id="13" name="Rectangle 12">
            <a:extLst>
              <a:ext uri="{FF2B5EF4-FFF2-40B4-BE49-F238E27FC236}">
                <a16:creationId xmlns:a16="http://schemas.microsoft.com/office/drawing/2014/main" id="{98E8145A-B3EC-4410-B2D8-165CFCE82187}"/>
              </a:ext>
            </a:extLst>
          </p:cNvPr>
          <p:cNvSpPr/>
          <p:nvPr/>
        </p:nvSpPr>
        <p:spPr>
          <a:xfrm>
            <a:off x="2393950" y="8"/>
            <a:ext cx="2209800" cy="504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effectLst/>
                <a:latin typeface="Calibri" panose="020F0502020204030204" pitchFamily="34" charset="0"/>
                <a:ea typeface="Calibri" panose="020F0502020204030204" pitchFamily="34" charset="0"/>
                <a:cs typeface="Times New Roman" panose="02020603050405020304" pitchFamily="18" charset="0"/>
              </a:rPr>
              <a:t>Risque d’exploitation</a:t>
            </a:r>
            <a:endParaRPr lang="fr-FR" dirty="0"/>
          </a:p>
        </p:txBody>
      </p:sp>
      <p:sp>
        <p:nvSpPr>
          <p:cNvPr id="17" name="TextBox 16">
            <a:extLst>
              <a:ext uri="{FF2B5EF4-FFF2-40B4-BE49-F238E27FC236}">
                <a16:creationId xmlns:a16="http://schemas.microsoft.com/office/drawing/2014/main" id="{32212702-9011-46CF-B932-50505E4E0856}"/>
              </a:ext>
            </a:extLst>
          </p:cNvPr>
          <p:cNvSpPr txBox="1"/>
          <p:nvPr/>
        </p:nvSpPr>
        <p:spPr>
          <a:xfrm>
            <a:off x="1708150" y="519744"/>
            <a:ext cx="4078928" cy="2262158"/>
          </a:xfrm>
          <a:prstGeom prst="rect">
            <a:avLst/>
          </a:prstGeom>
          <a:noFill/>
        </p:spPr>
        <p:txBody>
          <a:bodyPr wrap="square">
            <a:spAutoFit/>
          </a:bodyPr>
          <a:lstStyle/>
          <a:p>
            <a:pPr algn="just"/>
            <a:r>
              <a:rPr lang="fr-FR" sz="1100" b="1" u="sng" dirty="0">
                <a:solidFill>
                  <a:schemeClr val="tx1"/>
                </a:solidFill>
              </a:rPr>
              <a:t>Le risque d’exploitation </a:t>
            </a:r>
            <a:r>
              <a:rPr lang="fr-FR" sz="1000" dirty="0">
                <a:solidFill>
                  <a:schemeClr val="tx1"/>
                </a:solidFill>
              </a:rPr>
              <a:t>est fonction de la sensibilité du résultat à une variation de l’activité. Il peut estime en utilisant:</a:t>
            </a:r>
          </a:p>
          <a:p>
            <a:pPr marL="171450" indent="-171450" algn="just">
              <a:buFont typeface="Wingdings" charset="2"/>
              <a:buChar char="ü"/>
            </a:pPr>
            <a:r>
              <a:rPr lang="fr-FR" sz="1000" b="1" dirty="0">
                <a:solidFill>
                  <a:srgbClr val="0070C0"/>
                </a:solidFill>
              </a:rPr>
              <a:t>Seuil</a:t>
            </a:r>
            <a:r>
              <a:rPr lang="fr-FR" sz="1000" dirty="0">
                <a:solidFill>
                  <a:srgbClr val="0070C0"/>
                </a:solidFill>
              </a:rPr>
              <a:t> </a:t>
            </a:r>
            <a:r>
              <a:rPr lang="fr-FR" sz="1000" b="1" dirty="0">
                <a:solidFill>
                  <a:srgbClr val="0070C0"/>
                </a:solidFill>
              </a:rPr>
              <a:t>de rentabilité</a:t>
            </a:r>
            <a:r>
              <a:rPr lang="fr-FR" sz="1000" dirty="0"/>
              <a:t>: permet de calculer 2 indicateurs du risque d’exploitation:</a:t>
            </a:r>
          </a:p>
          <a:p>
            <a:pPr marL="171450" indent="-171450" algn="just">
              <a:buFont typeface="Arial" charset="0"/>
              <a:buChar char="•"/>
            </a:pPr>
            <a:r>
              <a:rPr lang="fr-FR" sz="1000" dirty="0">
                <a:solidFill>
                  <a:schemeClr val="tx2">
                    <a:lumMod val="60000"/>
                    <a:lumOff val="40000"/>
                  </a:schemeClr>
                </a:solidFill>
              </a:rPr>
              <a:t>La marge de sécurité </a:t>
            </a:r>
            <a:r>
              <a:rPr lang="fr-FR" sz="1000" dirty="0"/>
              <a:t>= chiffre d’affaire - seuil de rentabilité.</a:t>
            </a:r>
          </a:p>
          <a:p>
            <a:pPr algn="just"/>
            <a:r>
              <a:rPr lang="fr-FR" sz="1000" dirty="0"/>
              <a:t>la marge de sécurité représente la baisse du chiffre d’affaires qui peut supporter l’entreprise sans subir de perte.</a:t>
            </a:r>
          </a:p>
          <a:p>
            <a:pPr marL="171450" indent="-171450" algn="just">
              <a:buFont typeface="Arial" charset="0"/>
              <a:buChar char="•"/>
            </a:pPr>
            <a:r>
              <a:rPr lang="fr-FR" sz="1000" dirty="0">
                <a:solidFill>
                  <a:schemeClr val="tx2">
                    <a:lumMod val="60000"/>
                    <a:lumOff val="40000"/>
                  </a:schemeClr>
                </a:solidFill>
              </a:rPr>
              <a:t>L’indice de sécurité </a:t>
            </a:r>
            <a:r>
              <a:rPr lang="fr-FR" sz="1000" dirty="0"/>
              <a:t>=(CA-SR)/CA. Mesure les chances de dépassement du seuil de rentabilité.</a:t>
            </a:r>
          </a:p>
          <a:p>
            <a:pPr marL="171450" indent="-171450" algn="just">
              <a:buFont typeface="Wingdings" charset="2"/>
              <a:buChar char="ü"/>
            </a:pPr>
            <a:r>
              <a:rPr lang="fr-FR" sz="1000" b="1" dirty="0">
                <a:solidFill>
                  <a:srgbClr val="0070C0"/>
                </a:solidFill>
              </a:rPr>
              <a:t>Levier d’exploitation </a:t>
            </a:r>
            <a:r>
              <a:rPr lang="fr-FR" sz="1000" dirty="0"/>
              <a:t>= variation relative de résultat/ variation relative de chiffre d’affaire</a:t>
            </a:r>
          </a:p>
          <a:p>
            <a:pPr algn="just"/>
            <a:r>
              <a:rPr lang="fr-FR" sz="1000" dirty="0"/>
              <a:t>Le levier d'exploitation est un concept financier qui mesure la sensibilité du résultat d'une entreprise (ou d'un projet) aux variations du niveau d'activité ou de production.</a:t>
            </a:r>
          </a:p>
        </p:txBody>
      </p:sp>
    </p:spTree>
    <p:extLst>
      <p:ext uri="{BB962C8B-B14F-4D97-AF65-F5344CB8AC3E}">
        <p14:creationId xmlns:p14="http://schemas.microsoft.com/office/powerpoint/2010/main" val="169493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617071-F006-45F6-B9D0-6FDCD8B5502D}"/>
              </a:ext>
            </a:extLst>
          </p:cNvPr>
          <p:cNvSpPr txBox="1"/>
          <p:nvPr/>
        </p:nvSpPr>
        <p:spPr>
          <a:xfrm>
            <a:off x="5554022" y="2975931"/>
            <a:ext cx="345128" cy="369332"/>
          </a:xfrm>
          <a:prstGeom prst="rect">
            <a:avLst/>
          </a:prstGeom>
          <a:noFill/>
        </p:spPr>
        <p:txBody>
          <a:bodyPr wrap="square" rtlCol="0">
            <a:spAutoFit/>
          </a:bodyPr>
          <a:lstStyle/>
          <a:p>
            <a:r>
              <a:rPr lang="fr-FR" dirty="0">
                <a:solidFill>
                  <a:schemeClr val="bg1"/>
                </a:solidFill>
              </a:rPr>
              <a:t>5</a:t>
            </a:r>
          </a:p>
        </p:txBody>
      </p:sp>
      <p:sp>
        <p:nvSpPr>
          <p:cNvPr id="2" name="TextBox 1">
            <a:extLst>
              <a:ext uri="{FF2B5EF4-FFF2-40B4-BE49-F238E27FC236}">
                <a16:creationId xmlns:a16="http://schemas.microsoft.com/office/drawing/2014/main" id="{3E741521-313E-4CCA-9759-7E6A17793CB9}"/>
              </a:ext>
            </a:extLst>
          </p:cNvPr>
          <p:cNvSpPr txBox="1"/>
          <p:nvPr/>
        </p:nvSpPr>
        <p:spPr>
          <a:xfrm>
            <a:off x="222250" y="198213"/>
            <a:ext cx="2933700" cy="307777"/>
          </a:xfrm>
          <a:prstGeom prst="rect">
            <a:avLst/>
          </a:prstGeom>
          <a:noFill/>
        </p:spPr>
        <p:txBody>
          <a:bodyPr wrap="square" rtlCol="0">
            <a:spAutoFit/>
          </a:bodyPr>
          <a:lstStyle/>
          <a:p>
            <a:r>
              <a:rPr lang="fr-FR" sz="1400" b="1" dirty="0"/>
              <a:t>EXCERCICE:</a:t>
            </a:r>
          </a:p>
        </p:txBody>
      </p:sp>
      <p:pic>
        <p:nvPicPr>
          <p:cNvPr id="8" name="Image 7"/>
          <p:cNvPicPr>
            <a:picLocks noChangeAspect="1"/>
          </p:cNvPicPr>
          <p:nvPr/>
        </p:nvPicPr>
        <p:blipFill rotWithShape="1">
          <a:blip r:embed="rId2">
            <a:extLst>
              <a:ext uri="{28A0092B-C50C-407E-A947-70E740481C1C}">
                <a14:useLocalDpi xmlns:a14="http://schemas.microsoft.com/office/drawing/2010/main" val="0"/>
              </a:ext>
            </a:extLst>
          </a:blip>
          <a:srcRect l="1618" t="9458" r="1286" b="9531"/>
          <a:stretch/>
        </p:blipFill>
        <p:spPr>
          <a:xfrm>
            <a:off x="336550" y="657225"/>
            <a:ext cx="5378820" cy="1905000"/>
          </a:xfrm>
          <a:prstGeom prst="rect">
            <a:avLst/>
          </a:prstGeom>
        </p:spPr>
      </p:pic>
    </p:spTree>
    <p:extLst>
      <p:ext uri="{BB962C8B-B14F-4D97-AF65-F5344CB8AC3E}">
        <p14:creationId xmlns:p14="http://schemas.microsoft.com/office/powerpoint/2010/main" val="403248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17633D-8AC9-4AF1-BBD2-84E9EC16BDE0}"/>
              </a:ext>
            </a:extLst>
          </p:cNvPr>
          <p:cNvSpPr/>
          <p:nvPr/>
        </p:nvSpPr>
        <p:spPr>
          <a:xfrm>
            <a:off x="1544955" y="121764"/>
            <a:ext cx="2764789" cy="496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bject 3"/>
          <p:cNvSpPr txBox="1">
            <a:spLocks noGrp="1"/>
          </p:cNvSpPr>
          <p:nvPr>
            <p:ph type="title"/>
          </p:nvPr>
        </p:nvSpPr>
        <p:spPr>
          <a:xfrm>
            <a:off x="1544955" y="121763"/>
            <a:ext cx="2764790" cy="364843"/>
          </a:xfrm>
          <a:prstGeom prst="rect">
            <a:avLst/>
          </a:prstGeom>
          <a:solidFill>
            <a:srgbClr val="000000">
              <a:alpha val="79000"/>
            </a:srgbClr>
          </a:solidFill>
        </p:spPr>
        <p:txBody>
          <a:bodyPr vert="horz" wrap="square" lIns="0" tIns="79375" rIns="0" bIns="0" rtlCol="0">
            <a:spAutoFit/>
          </a:bodyPr>
          <a:lstStyle/>
          <a:p>
            <a:pPr marL="624840">
              <a:lnSpc>
                <a:spcPct val="100000"/>
              </a:lnSpc>
              <a:spcBef>
                <a:spcPts val="625"/>
              </a:spcBef>
            </a:pPr>
            <a:r>
              <a:rPr lang="en-US" sz="1850" spc="70" dirty="0">
                <a:latin typeface="Times New Roman"/>
                <a:cs typeface="Times New Roman"/>
              </a:rPr>
              <a:t>Correction:</a:t>
            </a:r>
            <a:endParaRPr sz="1850" dirty="0">
              <a:latin typeface="Times New Roman"/>
              <a:cs typeface="Times New Roman"/>
            </a:endParaRPr>
          </a:p>
        </p:txBody>
      </p:sp>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128" y="618355"/>
            <a:ext cx="5365750" cy="24010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17633D-8AC9-4AF1-BBD2-84E9EC16BDE0}"/>
              </a:ext>
            </a:extLst>
          </p:cNvPr>
          <p:cNvSpPr/>
          <p:nvPr/>
        </p:nvSpPr>
        <p:spPr>
          <a:xfrm>
            <a:off x="1631950" y="84853"/>
            <a:ext cx="1828800" cy="36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bject 3"/>
          <p:cNvSpPr txBox="1">
            <a:spLocks noGrp="1"/>
          </p:cNvSpPr>
          <p:nvPr>
            <p:ph type="title"/>
          </p:nvPr>
        </p:nvSpPr>
        <p:spPr>
          <a:xfrm>
            <a:off x="1098550" y="84854"/>
            <a:ext cx="2133600" cy="364843"/>
          </a:xfrm>
          <a:prstGeom prst="rect">
            <a:avLst/>
          </a:prstGeom>
          <a:solidFill>
            <a:srgbClr val="000000">
              <a:alpha val="79000"/>
            </a:srgbClr>
          </a:solidFill>
        </p:spPr>
        <p:txBody>
          <a:bodyPr vert="horz" wrap="square" lIns="0" tIns="79375" rIns="0" bIns="0" rtlCol="0">
            <a:spAutoFit/>
          </a:bodyPr>
          <a:lstStyle/>
          <a:p>
            <a:pPr marL="624840">
              <a:lnSpc>
                <a:spcPct val="100000"/>
              </a:lnSpc>
              <a:spcBef>
                <a:spcPts val="625"/>
              </a:spcBef>
            </a:pPr>
            <a:r>
              <a:rPr lang="en-US" sz="1850" dirty="0">
                <a:latin typeface="Times New Roman"/>
                <a:cs typeface="Times New Roman"/>
              </a:rPr>
              <a:t>Value at Risk</a:t>
            </a:r>
            <a:endParaRPr sz="1850" dirty="0">
              <a:latin typeface="Times New Roman"/>
              <a:cs typeface="Times New Roman"/>
            </a:endParaRPr>
          </a:p>
        </p:txBody>
      </p:sp>
      <p:sp>
        <p:nvSpPr>
          <p:cNvPr id="5" name="ZoneTexte 4"/>
          <p:cNvSpPr txBox="1"/>
          <p:nvPr/>
        </p:nvSpPr>
        <p:spPr>
          <a:xfrm>
            <a:off x="101823" y="476820"/>
            <a:ext cx="5562600" cy="3054682"/>
          </a:xfrm>
          <a:prstGeom prst="rect">
            <a:avLst/>
          </a:prstGeom>
          <a:noFill/>
        </p:spPr>
        <p:txBody>
          <a:bodyPr wrap="square" rtlCol="0">
            <a:spAutoFit/>
          </a:bodyPr>
          <a:lstStyle/>
          <a:p>
            <a:pPr marL="171450" indent="-171450" algn="just">
              <a:buFont typeface="Wingdings" charset="2"/>
              <a:buChar char="q"/>
            </a:pPr>
            <a:r>
              <a:rPr lang="fr-FR" sz="1050" b="1" dirty="0">
                <a:solidFill>
                  <a:schemeClr val="tx2"/>
                </a:solidFill>
              </a:rPr>
              <a:t>La value at </a:t>
            </a:r>
            <a:r>
              <a:rPr lang="fr-FR" sz="1050" b="1" dirty="0" err="1">
                <a:solidFill>
                  <a:schemeClr val="tx2"/>
                </a:solidFill>
              </a:rPr>
              <a:t>risk</a:t>
            </a:r>
            <a:r>
              <a:rPr lang="fr-FR" sz="1050" b="1" dirty="0">
                <a:solidFill>
                  <a:schemeClr val="tx2"/>
                </a:solidFill>
              </a:rPr>
              <a:t> </a:t>
            </a:r>
          </a:p>
          <a:p>
            <a:pPr algn="just"/>
            <a:r>
              <a:rPr lang="fr-FR" sz="1000" dirty="0"/>
              <a:t>représente la perte potentielle maximale d’un investisseur sur la valeur d’un actif ou d’un portefeuille d’actifs financiers qui ne devrait être atteinte qu’avec une probabilité donnée sur un horizon donne.</a:t>
            </a:r>
          </a:p>
          <a:p>
            <a:pPr algn="just"/>
            <a:r>
              <a:rPr lang="fr-FR" sz="1000" dirty="0"/>
              <a:t>La Var constitue donc un outil d’aide à la gestion du risque et permet de quantifier les différents expositions sur les marches à travers :</a:t>
            </a:r>
          </a:p>
          <a:p>
            <a:pPr marL="171450" indent="-171450" algn="just">
              <a:buFont typeface="Wingdings" charset="2"/>
              <a:buChar char="ü"/>
            </a:pPr>
            <a:r>
              <a:rPr lang="fr-FR" sz="1000" dirty="0"/>
              <a:t>L’évaluation des performances </a:t>
            </a:r>
          </a:p>
          <a:p>
            <a:pPr marL="171450" indent="-171450" algn="just">
              <a:buFont typeface="Wingdings" charset="2"/>
              <a:buChar char="ü"/>
            </a:pPr>
            <a:r>
              <a:rPr lang="fr-FR" sz="1000" dirty="0"/>
              <a:t>L’adéquation au capital</a:t>
            </a:r>
          </a:p>
          <a:p>
            <a:pPr marL="171450" indent="-171450" algn="just">
              <a:buFont typeface="Wingdings" charset="2"/>
              <a:buChar char="ü"/>
            </a:pPr>
            <a:r>
              <a:rPr lang="fr-FR" sz="1000" dirty="0"/>
              <a:t>Choix de placement </a:t>
            </a:r>
          </a:p>
          <a:p>
            <a:pPr marL="171450" indent="-171450" algn="just">
              <a:buFont typeface="Wingdings" charset="2"/>
              <a:buChar char="ü"/>
            </a:pPr>
            <a:r>
              <a:rPr lang="fr-FR" sz="1000" dirty="0"/>
              <a:t>Suivi des risques de marche</a:t>
            </a:r>
          </a:p>
          <a:p>
            <a:pPr marL="171450" indent="-171450" algn="just">
              <a:buFont typeface="Wingdings" charset="2"/>
              <a:buChar char="q"/>
            </a:pPr>
            <a:r>
              <a:rPr lang="fr-FR" sz="1000" b="1" dirty="0">
                <a:solidFill>
                  <a:schemeClr val="tx2"/>
                </a:solidFill>
              </a:rPr>
              <a:t>Paramètres de La Var</a:t>
            </a:r>
          </a:p>
          <a:p>
            <a:pPr algn="just"/>
            <a:r>
              <a:rPr lang="fr-FR" sz="1000" dirty="0"/>
              <a:t>La Var dépend de deux paramètres : L’horizon temporel et L’intervalle de confiance </a:t>
            </a:r>
          </a:p>
          <a:p>
            <a:pPr marL="171450" indent="-171450" algn="just">
              <a:buFont typeface="Wingdings" charset="2"/>
              <a:buChar char="ü"/>
            </a:pPr>
            <a:r>
              <a:rPr lang="fr-FR" sz="1000" dirty="0"/>
              <a:t>L’horizon temporel : Plus la durée de détention est longue, plus la perte potentielle peut être importante.</a:t>
            </a:r>
          </a:p>
          <a:p>
            <a:pPr marL="171450" indent="-171450" algn="just">
              <a:buFont typeface="Wingdings" charset="2"/>
              <a:buChar char="ü"/>
            </a:pPr>
            <a:r>
              <a:rPr lang="fr-FR" sz="1000" dirty="0"/>
              <a:t>Intervalle de confiance : il se situe généralement entre 95 et 99% soit un paramètre compris entre 0 et 1. L’intervalle de confiance correspond à la probabilité que la perte maximum ne soit pas supérieure à la value at </a:t>
            </a:r>
            <a:r>
              <a:rPr lang="fr-FR" sz="1000" dirty="0" err="1"/>
              <a:t>Risk</a:t>
            </a:r>
            <a:r>
              <a:rPr lang="fr-FR" sz="1000" dirty="0"/>
              <a:t>.</a:t>
            </a:r>
          </a:p>
          <a:p>
            <a:pPr marL="171450" indent="-171450">
              <a:buFont typeface="Wingdings" charset="2"/>
              <a:buChar char="ü"/>
            </a:pPr>
            <a:endParaRPr lang="fr-FR" sz="1000" dirty="0"/>
          </a:p>
          <a:p>
            <a:pPr algn="just"/>
            <a:endParaRPr lang="fr-FR" sz="1200" dirty="0"/>
          </a:p>
        </p:txBody>
      </p:sp>
      <p:sp>
        <p:nvSpPr>
          <p:cNvPr id="10" name="Rectangle 9">
            <a:extLst>
              <a:ext uri="{FF2B5EF4-FFF2-40B4-BE49-F238E27FC236}">
                <a16:creationId xmlns:a16="http://schemas.microsoft.com/office/drawing/2014/main" id="{60CB020A-760D-4492-A852-62A046873260}"/>
              </a:ext>
            </a:extLst>
          </p:cNvPr>
          <p:cNvSpPr/>
          <p:nvPr/>
        </p:nvSpPr>
        <p:spPr>
          <a:xfrm>
            <a:off x="130906" y="532854"/>
            <a:ext cx="5533517" cy="2638971"/>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endParaRPr>
          </a:p>
        </p:txBody>
      </p:sp>
    </p:spTree>
    <p:extLst>
      <p:ext uri="{BB962C8B-B14F-4D97-AF65-F5344CB8AC3E}">
        <p14:creationId xmlns:p14="http://schemas.microsoft.com/office/powerpoint/2010/main" val="113299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17633D-8AC9-4AF1-BBD2-84E9EC16BDE0}"/>
              </a:ext>
            </a:extLst>
          </p:cNvPr>
          <p:cNvSpPr/>
          <p:nvPr/>
        </p:nvSpPr>
        <p:spPr>
          <a:xfrm>
            <a:off x="2241550" y="104479"/>
            <a:ext cx="1828800" cy="36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bject 3"/>
          <p:cNvSpPr txBox="1">
            <a:spLocks noGrp="1"/>
          </p:cNvSpPr>
          <p:nvPr>
            <p:ph type="title"/>
          </p:nvPr>
        </p:nvSpPr>
        <p:spPr>
          <a:xfrm>
            <a:off x="2089150" y="104479"/>
            <a:ext cx="2133600" cy="364843"/>
          </a:xfrm>
          <a:prstGeom prst="rect">
            <a:avLst/>
          </a:prstGeom>
          <a:solidFill>
            <a:srgbClr val="000000">
              <a:alpha val="79000"/>
            </a:srgbClr>
          </a:solidFill>
        </p:spPr>
        <p:txBody>
          <a:bodyPr vert="horz" wrap="square" lIns="0" tIns="79375" rIns="0" bIns="0" rtlCol="0">
            <a:spAutoFit/>
          </a:bodyPr>
          <a:lstStyle/>
          <a:p>
            <a:pPr marL="624840">
              <a:lnSpc>
                <a:spcPct val="100000"/>
              </a:lnSpc>
              <a:spcBef>
                <a:spcPts val="625"/>
              </a:spcBef>
            </a:pPr>
            <a:r>
              <a:rPr lang="en-US" sz="1850" dirty="0" err="1">
                <a:latin typeface="Times New Roman"/>
                <a:cs typeface="Times New Roman"/>
              </a:rPr>
              <a:t>Exercice</a:t>
            </a:r>
            <a:endParaRPr sz="1850" dirty="0">
              <a:latin typeface="Times New Roman"/>
              <a:cs typeface="Times New Roman"/>
            </a:endParaRPr>
          </a:p>
        </p:txBody>
      </p:sp>
      <p:sp>
        <p:nvSpPr>
          <p:cNvPr id="5" name="ZoneTexte 4"/>
          <p:cNvSpPr txBox="1"/>
          <p:nvPr/>
        </p:nvSpPr>
        <p:spPr>
          <a:xfrm>
            <a:off x="148278" y="737817"/>
            <a:ext cx="5562600" cy="553998"/>
          </a:xfrm>
          <a:prstGeom prst="rect">
            <a:avLst/>
          </a:prstGeom>
          <a:noFill/>
        </p:spPr>
        <p:txBody>
          <a:bodyPr wrap="square" rtlCol="0">
            <a:spAutoFit/>
          </a:bodyPr>
          <a:lstStyle/>
          <a:p>
            <a:pPr algn="just"/>
            <a:r>
              <a:rPr lang="fr-FR" sz="1000" b="0" i="0" dirty="0">
                <a:solidFill>
                  <a:srgbClr val="0D0D0D"/>
                </a:solidFill>
                <a:effectLst/>
                <a:latin typeface="Söhne" charset="0"/>
              </a:rPr>
              <a:t>Une banque souhaite calculer sa Value at </a:t>
            </a:r>
            <a:r>
              <a:rPr lang="fr-FR" sz="1000" b="0" i="0" dirty="0" err="1">
                <a:solidFill>
                  <a:srgbClr val="0D0D0D"/>
                </a:solidFill>
                <a:effectLst/>
                <a:latin typeface="Söhne" charset="0"/>
              </a:rPr>
              <a:t>Risk</a:t>
            </a:r>
            <a:r>
              <a:rPr lang="fr-FR" sz="1000" b="0" i="0" dirty="0">
                <a:solidFill>
                  <a:srgbClr val="0D0D0D"/>
                </a:solidFill>
                <a:effectLst/>
                <a:latin typeface="Söhne" charset="0"/>
              </a:rPr>
              <a:t> (</a:t>
            </a:r>
            <a:r>
              <a:rPr lang="fr-FR" sz="1000" b="0" i="0" dirty="0" err="1">
                <a:solidFill>
                  <a:srgbClr val="0D0D0D"/>
                </a:solidFill>
                <a:effectLst/>
                <a:latin typeface="Söhne" charset="0"/>
              </a:rPr>
              <a:t>VaR</a:t>
            </a:r>
            <a:r>
              <a:rPr lang="fr-FR" sz="1000" b="0" i="0" dirty="0">
                <a:solidFill>
                  <a:srgbClr val="0D0D0D"/>
                </a:solidFill>
                <a:effectLst/>
                <a:latin typeface="Söhne" charset="0"/>
              </a:rPr>
              <a:t>) à 99% pour son portefeuille d'actions. Les rendements du portefeuille sont normalement distribués avec un écart type de 2%. Le portefeuille a une valeur initiale de 10 millions d'euros. Calculez la </a:t>
            </a:r>
            <a:r>
              <a:rPr lang="fr-FR" sz="1000" b="0" i="0" dirty="0" err="1">
                <a:solidFill>
                  <a:srgbClr val="0D0D0D"/>
                </a:solidFill>
                <a:effectLst/>
                <a:latin typeface="Söhne" charset="0"/>
              </a:rPr>
              <a:t>VaR</a:t>
            </a:r>
            <a:r>
              <a:rPr lang="fr-FR" sz="1000" b="0" i="0" dirty="0">
                <a:solidFill>
                  <a:srgbClr val="0D0D0D"/>
                </a:solidFill>
                <a:effectLst/>
                <a:latin typeface="Söhne" charset="0"/>
              </a:rPr>
              <a:t> à 99% du portefeuille.</a:t>
            </a:r>
          </a:p>
        </p:txBody>
      </p:sp>
      <p:sp>
        <p:nvSpPr>
          <p:cNvPr id="10" name="Rectangle 9">
            <a:extLst>
              <a:ext uri="{FF2B5EF4-FFF2-40B4-BE49-F238E27FC236}">
                <a16:creationId xmlns:a16="http://schemas.microsoft.com/office/drawing/2014/main" id="{60CB020A-760D-4492-A852-62A046873260}"/>
              </a:ext>
            </a:extLst>
          </p:cNvPr>
          <p:cNvSpPr/>
          <p:nvPr/>
        </p:nvSpPr>
        <p:spPr>
          <a:xfrm>
            <a:off x="204314" y="657225"/>
            <a:ext cx="5450528" cy="715183"/>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endParaRPr>
          </a:p>
        </p:txBody>
      </p:sp>
    </p:spTree>
    <p:extLst>
      <p:ext uri="{BB962C8B-B14F-4D97-AF65-F5344CB8AC3E}">
        <p14:creationId xmlns:p14="http://schemas.microsoft.com/office/powerpoint/2010/main" val="968675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17633D-8AC9-4AF1-BBD2-84E9EC16BDE0}"/>
              </a:ext>
            </a:extLst>
          </p:cNvPr>
          <p:cNvSpPr/>
          <p:nvPr/>
        </p:nvSpPr>
        <p:spPr>
          <a:xfrm>
            <a:off x="2241550" y="104479"/>
            <a:ext cx="1828800" cy="36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bject 3"/>
          <p:cNvSpPr txBox="1">
            <a:spLocks noGrp="1"/>
          </p:cNvSpPr>
          <p:nvPr>
            <p:ph type="title"/>
          </p:nvPr>
        </p:nvSpPr>
        <p:spPr>
          <a:xfrm>
            <a:off x="2089150" y="104479"/>
            <a:ext cx="2133600" cy="364843"/>
          </a:xfrm>
          <a:prstGeom prst="rect">
            <a:avLst/>
          </a:prstGeom>
          <a:solidFill>
            <a:srgbClr val="000000">
              <a:alpha val="79000"/>
            </a:srgbClr>
          </a:solidFill>
        </p:spPr>
        <p:txBody>
          <a:bodyPr vert="horz" wrap="square" lIns="0" tIns="79375" rIns="0" bIns="0" rtlCol="0">
            <a:spAutoFit/>
          </a:bodyPr>
          <a:lstStyle/>
          <a:p>
            <a:pPr marL="624840">
              <a:lnSpc>
                <a:spcPct val="100000"/>
              </a:lnSpc>
              <a:spcBef>
                <a:spcPts val="625"/>
              </a:spcBef>
            </a:pPr>
            <a:r>
              <a:rPr lang="en-US" sz="1850" dirty="0" err="1">
                <a:latin typeface="Times New Roman"/>
                <a:cs typeface="Times New Roman"/>
              </a:rPr>
              <a:t>Corrigé</a:t>
            </a:r>
            <a:endParaRPr sz="1850" dirty="0">
              <a:latin typeface="Times New Roman"/>
              <a:cs typeface="Times New Roman"/>
            </a:endParaRPr>
          </a:p>
        </p:txBody>
      </p:sp>
      <p:sp>
        <p:nvSpPr>
          <p:cNvPr id="9" name="TextBox 8">
            <a:extLst>
              <a:ext uri="{FF2B5EF4-FFF2-40B4-BE49-F238E27FC236}">
                <a16:creationId xmlns:a16="http://schemas.microsoft.com/office/drawing/2014/main" id="{86C2C11C-6828-4C9A-B4BE-8F55A24A56A9}"/>
              </a:ext>
            </a:extLst>
          </p:cNvPr>
          <p:cNvSpPr txBox="1"/>
          <p:nvPr/>
        </p:nvSpPr>
        <p:spPr>
          <a:xfrm>
            <a:off x="5558478" y="2975931"/>
            <a:ext cx="457200" cy="369332"/>
          </a:xfrm>
          <a:prstGeom prst="rect">
            <a:avLst/>
          </a:prstGeom>
          <a:noFill/>
        </p:spPr>
        <p:txBody>
          <a:bodyPr wrap="square" rtlCol="0">
            <a:spAutoFit/>
          </a:bodyPr>
          <a:lstStyle/>
          <a:p>
            <a:r>
              <a:rPr lang="fr-FR" dirty="0">
                <a:solidFill>
                  <a:schemeClr val="bg1"/>
                </a:solidFill>
              </a:rPr>
              <a:t>6</a:t>
            </a:r>
          </a:p>
        </p:txBody>
      </p:sp>
      <p:pic>
        <p:nvPicPr>
          <p:cNvPr id="2" name="Image 1"/>
          <p:cNvPicPr>
            <a:picLocks noChangeAspect="1"/>
          </p:cNvPicPr>
          <p:nvPr/>
        </p:nvPicPr>
        <p:blipFill rotWithShape="1">
          <a:blip r:embed="rId2">
            <a:extLst>
              <a:ext uri="{28A0092B-C50C-407E-A947-70E740481C1C}">
                <a14:useLocalDpi xmlns:a14="http://schemas.microsoft.com/office/drawing/2010/main" val="0"/>
              </a:ext>
            </a:extLst>
          </a:blip>
          <a:srcRect t="7474" r="6793"/>
          <a:stretch/>
        </p:blipFill>
        <p:spPr>
          <a:xfrm>
            <a:off x="202086" y="512816"/>
            <a:ext cx="5374328" cy="2686830"/>
          </a:xfrm>
          <a:prstGeom prst="rect">
            <a:avLst/>
          </a:prstGeom>
        </p:spPr>
      </p:pic>
      <p:sp>
        <p:nvSpPr>
          <p:cNvPr id="10" name="Rectangle 9">
            <a:extLst>
              <a:ext uri="{FF2B5EF4-FFF2-40B4-BE49-F238E27FC236}">
                <a16:creationId xmlns:a16="http://schemas.microsoft.com/office/drawing/2014/main" id="{60CB020A-760D-4492-A852-62A046873260}"/>
              </a:ext>
            </a:extLst>
          </p:cNvPr>
          <p:cNvSpPr/>
          <p:nvPr/>
        </p:nvSpPr>
        <p:spPr>
          <a:xfrm>
            <a:off x="202085" y="532854"/>
            <a:ext cx="5356393" cy="2638971"/>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endParaRPr>
          </a:p>
        </p:txBody>
      </p:sp>
    </p:spTree>
    <p:extLst>
      <p:ext uri="{BB962C8B-B14F-4D97-AF65-F5344CB8AC3E}">
        <p14:creationId xmlns:p14="http://schemas.microsoft.com/office/powerpoint/2010/main" val="71752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17633D-8AC9-4AF1-BBD2-84E9EC16BDE0}"/>
              </a:ext>
            </a:extLst>
          </p:cNvPr>
          <p:cNvSpPr/>
          <p:nvPr/>
        </p:nvSpPr>
        <p:spPr>
          <a:xfrm>
            <a:off x="1928450" y="58300"/>
            <a:ext cx="1828800" cy="3648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bject 3"/>
          <p:cNvSpPr txBox="1">
            <a:spLocks noGrp="1"/>
          </p:cNvSpPr>
          <p:nvPr>
            <p:ph type="title"/>
          </p:nvPr>
        </p:nvSpPr>
        <p:spPr>
          <a:xfrm>
            <a:off x="1679686" y="58301"/>
            <a:ext cx="2314464" cy="364843"/>
          </a:xfrm>
          <a:prstGeom prst="rect">
            <a:avLst/>
          </a:prstGeom>
          <a:solidFill>
            <a:srgbClr val="000000">
              <a:alpha val="79000"/>
            </a:srgbClr>
          </a:solidFill>
        </p:spPr>
        <p:txBody>
          <a:bodyPr vert="horz" wrap="square" lIns="0" tIns="79375" rIns="0" bIns="0" rtlCol="0">
            <a:spAutoFit/>
          </a:bodyPr>
          <a:lstStyle/>
          <a:p>
            <a:pPr marL="624840">
              <a:lnSpc>
                <a:spcPct val="100000"/>
              </a:lnSpc>
              <a:spcBef>
                <a:spcPts val="625"/>
              </a:spcBef>
            </a:pPr>
            <a:r>
              <a:rPr lang="en-US" sz="1850" dirty="0">
                <a:latin typeface="Times New Roman"/>
                <a:cs typeface="Times New Roman"/>
              </a:rPr>
              <a:t>Back Testing</a:t>
            </a:r>
            <a:endParaRPr sz="1850" dirty="0">
              <a:latin typeface="Times New Roman"/>
              <a:cs typeface="Times New Roman"/>
            </a:endParaRPr>
          </a:p>
        </p:txBody>
      </p:sp>
      <p:sp>
        <p:nvSpPr>
          <p:cNvPr id="5" name="ZoneTexte 4"/>
          <p:cNvSpPr txBox="1"/>
          <p:nvPr/>
        </p:nvSpPr>
        <p:spPr>
          <a:xfrm>
            <a:off x="127223" y="448988"/>
            <a:ext cx="5562600" cy="2269852"/>
          </a:xfrm>
          <a:prstGeom prst="rect">
            <a:avLst/>
          </a:prstGeom>
          <a:noFill/>
        </p:spPr>
        <p:txBody>
          <a:bodyPr wrap="square" rtlCol="0">
            <a:spAutoFit/>
          </a:bodyPr>
          <a:lstStyle/>
          <a:p>
            <a:pPr algn="just"/>
            <a:r>
              <a:rPr lang="fr-FR" sz="1100" b="1" u="sng" dirty="0">
                <a:solidFill>
                  <a:srgbClr val="00B050"/>
                </a:solidFill>
              </a:rPr>
              <a:t>Avantages : </a:t>
            </a:r>
            <a:r>
              <a:rPr lang="fr-FR" sz="1000" dirty="0"/>
              <a:t>- un indicateur synthétique qui donne une évaluation du risque d’un portefeuille quels que soient les actifs qui le composent. - Lisible et facile à interpréter.</a:t>
            </a:r>
          </a:p>
          <a:p>
            <a:pPr algn="just"/>
            <a:r>
              <a:rPr lang="fr-FR" sz="1000" b="1" u="sng" dirty="0">
                <a:solidFill>
                  <a:srgbClr val="FF0000"/>
                </a:solidFill>
              </a:rPr>
              <a:t>Inconvénients : </a:t>
            </a:r>
            <a:r>
              <a:rPr lang="fr-FR" sz="1000" dirty="0"/>
              <a:t>- Comme il s’agit d’un quartile, la Var ne fait pas apparaitre la subtilité de la distribution des pertes.</a:t>
            </a:r>
          </a:p>
          <a:p>
            <a:pPr algn="just"/>
            <a:r>
              <a:rPr lang="fr-FR" sz="1000" dirty="0"/>
              <a:t>C’est pourquoi on vérifie à posteriori la méthode en comparant les Var calculées par le passe avec avec les fluctuations effectivement constatées sur le portefeuille.</a:t>
            </a:r>
          </a:p>
          <a:p>
            <a:pPr algn="just"/>
            <a:r>
              <a:rPr lang="fr-FR" sz="1000" dirty="0"/>
              <a:t>Cette méthode appelés «Back </a:t>
            </a:r>
            <a:r>
              <a:rPr lang="fr-FR" sz="1000" dirty="0" err="1"/>
              <a:t>testing</a:t>
            </a:r>
            <a:r>
              <a:rPr lang="fr-FR" sz="1000" dirty="0"/>
              <a:t> »</a:t>
            </a:r>
          </a:p>
          <a:p>
            <a:pPr algn="just"/>
            <a:r>
              <a:rPr lang="fr-FR" sz="1000" dirty="0"/>
              <a:t>Permet d’affiner le modèle de calcul de la Var.</a:t>
            </a:r>
          </a:p>
          <a:p>
            <a:pPr algn="just"/>
            <a:r>
              <a:rPr lang="fr-FR" sz="1050" b="1" dirty="0"/>
              <a:t>Le back </a:t>
            </a:r>
            <a:r>
              <a:rPr lang="fr-FR" sz="1050" b="1" dirty="0" err="1"/>
              <a:t>testing</a:t>
            </a:r>
            <a:r>
              <a:rPr lang="fr-FR" sz="1050" b="1" dirty="0"/>
              <a:t> </a:t>
            </a:r>
            <a:r>
              <a:rPr lang="fr-FR" sz="1000" dirty="0"/>
              <a:t>est un ensemble de procédures statistiques dont le but est de vérifier que les pertes réelles observées sont en adéquation avec les pertes prévues.</a:t>
            </a:r>
          </a:p>
          <a:p>
            <a:pPr algn="just"/>
            <a:r>
              <a:rPr lang="fr-FR" sz="1000" dirty="0"/>
              <a:t>Cela implique de comparer systématiquement l’historique des prévisions de Value-at-</a:t>
            </a:r>
            <a:r>
              <a:rPr lang="fr-FR" sz="1000" dirty="0" err="1"/>
              <a:t>Risk</a:t>
            </a:r>
            <a:r>
              <a:rPr lang="fr-FR" sz="1000" dirty="0"/>
              <a:t> aux rendements observes du portefeuille.</a:t>
            </a:r>
          </a:p>
          <a:p>
            <a:pPr algn="just"/>
            <a:r>
              <a:rPr lang="fr-FR" sz="1000" dirty="0"/>
              <a:t>Le Back </a:t>
            </a:r>
            <a:r>
              <a:rPr lang="fr-FR" sz="1000" dirty="0" err="1"/>
              <a:t>testing</a:t>
            </a:r>
            <a:r>
              <a:rPr lang="fr-FR" sz="1000" dirty="0"/>
              <a:t> est une méthode utilisée afin de s’assurer de la fiabilité de la Var.</a:t>
            </a:r>
          </a:p>
          <a:p>
            <a:pPr algn="just"/>
            <a:r>
              <a:rPr lang="fr-FR" sz="1000" dirty="0"/>
              <a:t>Cette méthode est une grande utilité pour vérifier l’adéquation du modèle avec la réalité.</a:t>
            </a:r>
          </a:p>
        </p:txBody>
      </p:sp>
      <p:sp>
        <p:nvSpPr>
          <p:cNvPr id="7" name="Rectangle 6">
            <a:extLst>
              <a:ext uri="{FF2B5EF4-FFF2-40B4-BE49-F238E27FC236}">
                <a16:creationId xmlns:a16="http://schemas.microsoft.com/office/drawing/2014/main" id="{60CB020A-760D-4492-A852-62A046873260}"/>
              </a:ext>
            </a:extLst>
          </p:cNvPr>
          <p:cNvSpPr/>
          <p:nvPr/>
        </p:nvSpPr>
        <p:spPr>
          <a:xfrm>
            <a:off x="192895" y="445682"/>
            <a:ext cx="5431255" cy="232150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endParaRPr>
          </a:p>
        </p:txBody>
      </p:sp>
    </p:spTree>
    <p:extLst>
      <p:ext uri="{BB962C8B-B14F-4D97-AF65-F5344CB8AC3E}">
        <p14:creationId xmlns:p14="http://schemas.microsoft.com/office/powerpoint/2010/main" val="120462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961D2E-79FC-420E-B296-068CB548F689}"/>
              </a:ext>
            </a:extLst>
          </p:cNvPr>
          <p:cNvSpPr/>
          <p:nvPr/>
        </p:nvSpPr>
        <p:spPr>
          <a:xfrm>
            <a:off x="5277225" y="-104775"/>
            <a:ext cx="601022" cy="34004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Box 2"/>
          <p:cNvSpPr txBox="1"/>
          <p:nvPr/>
        </p:nvSpPr>
        <p:spPr>
          <a:xfrm>
            <a:off x="329327" y="518417"/>
            <a:ext cx="2774460" cy="339260"/>
          </a:xfrm>
          <a:prstGeom prst="rect">
            <a:avLst/>
          </a:prstGeom>
        </p:spPr>
        <p:txBody>
          <a:bodyPr lIns="0" tIns="0" rIns="0" bIns="0" rtlCol="0" anchor="t">
            <a:spAutoFit/>
          </a:bodyPr>
          <a:lstStyle/>
          <a:p>
            <a:pPr algn="l">
              <a:lnSpc>
                <a:spcPts val="2893"/>
              </a:lnSpc>
            </a:pPr>
            <a:r>
              <a:rPr lang="en-US" sz="2066" dirty="0" err="1">
                <a:solidFill>
                  <a:srgbClr val="000000"/>
                </a:solidFill>
                <a:latin typeface="Archivo Black"/>
              </a:rPr>
              <a:t>Définition</a:t>
            </a:r>
            <a:r>
              <a:rPr lang="en-US" sz="2066" dirty="0">
                <a:solidFill>
                  <a:srgbClr val="000000"/>
                </a:solidFill>
                <a:latin typeface="Archivo Black"/>
              </a:rPr>
              <a:t> :</a:t>
            </a:r>
          </a:p>
        </p:txBody>
      </p:sp>
      <p:sp>
        <p:nvSpPr>
          <p:cNvPr id="3" name="TextBox 3"/>
          <p:cNvSpPr txBox="1"/>
          <p:nvPr/>
        </p:nvSpPr>
        <p:spPr>
          <a:xfrm>
            <a:off x="329327" y="1036226"/>
            <a:ext cx="2293223" cy="1469505"/>
          </a:xfrm>
          <a:prstGeom prst="rect">
            <a:avLst/>
          </a:prstGeom>
        </p:spPr>
        <p:txBody>
          <a:bodyPr wrap="square" lIns="0" tIns="0" rIns="0" bIns="0" rtlCol="0" anchor="t">
            <a:spAutoFit/>
          </a:bodyPr>
          <a:lstStyle/>
          <a:p>
            <a:pPr>
              <a:lnSpc>
                <a:spcPct val="107000"/>
              </a:lnSpc>
              <a:spcAft>
                <a:spcPts val="256"/>
              </a:spcAft>
            </a:pPr>
            <a:r>
              <a:rPr lang="fr-FR"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 risque économique </a:t>
            </a:r>
            <a:r>
              <a:rPr lang="fr-FR" sz="896" dirty="0">
                <a:latin typeface="Calibri" panose="020F0502020204030204" pitchFamily="34" charset="0"/>
                <a:cs typeface="Times New Roman" panose="02020603050405020304" pitchFamily="18" charset="0"/>
              </a:rPr>
              <a:t>se définit comme la possibilité qu'un investissement ou une entreprise soit désavantagé par divers facteurs tels que les changements réglementaires, les fluctuations des taux de change, les impôts plus élevés ou les sanctions économiques. Cette notion englobe l'ensemble des incertitudes liées à la performance économique, pouvant influencer la santé financière des entreprises et des économies. </a:t>
            </a:r>
            <a:endParaRPr lang="fr-FR" sz="896"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Freeform 4"/>
          <p:cNvSpPr/>
          <p:nvPr/>
        </p:nvSpPr>
        <p:spPr>
          <a:xfrm>
            <a:off x="3103787" y="626644"/>
            <a:ext cx="2389999" cy="2042363"/>
          </a:xfrm>
          <a:custGeom>
            <a:avLst/>
            <a:gdLst/>
            <a:ahLst/>
            <a:cxnLst/>
            <a:rect l="l" t="t" r="r" b="b"/>
            <a:pathLst>
              <a:path w="7465508" h="6379616">
                <a:moveTo>
                  <a:pt x="0" y="0"/>
                </a:moveTo>
                <a:lnTo>
                  <a:pt x="7465508" y="0"/>
                </a:lnTo>
                <a:lnTo>
                  <a:pt x="7465508" y="6379616"/>
                </a:lnTo>
                <a:lnTo>
                  <a:pt x="0" y="637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BA7565-C756-481D-B47E-4D9CD5A27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625"/>
            <a:ext cx="5854700" cy="1844822"/>
          </a:xfrm>
          <a:prstGeom prst="rect">
            <a:avLst/>
          </a:prstGeom>
        </p:spPr>
      </p:pic>
      <p:sp>
        <p:nvSpPr>
          <p:cNvPr id="9" name="object 5">
            <a:extLst>
              <a:ext uri="{FF2B5EF4-FFF2-40B4-BE49-F238E27FC236}">
                <a16:creationId xmlns:a16="http://schemas.microsoft.com/office/drawing/2014/main" id="{08DEE502-E123-4554-B829-BCE8EDF124CB}"/>
              </a:ext>
            </a:extLst>
          </p:cNvPr>
          <p:cNvSpPr txBox="1">
            <a:spLocks/>
          </p:cNvSpPr>
          <p:nvPr/>
        </p:nvSpPr>
        <p:spPr>
          <a:xfrm>
            <a:off x="1250950" y="123825"/>
            <a:ext cx="4192498" cy="322628"/>
          </a:xfrm>
          <a:prstGeom prst="rect">
            <a:avLst/>
          </a:prstGeom>
        </p:spPr>
        <p:txBody>
          <a:bodyPr vert="horz" wrap="square" lIns="0" tIns="467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066" dirty="0">
                <a:solidFill>
                  <a:srgbClr val="000000"/>
                </a:solidFill>
                <a:latin typeface="Archivo Black"/>
                <a:ea typeface="+mn-ea"/>
                <a:cs typeface="+mn-cs"/>
              </a:rPr>
              <a:t>Types de risques économiques</a:t>
            </a:r>
          </a:p>
        </p:txBody>
      </p:sp>
    </p:spTree>
    <p:extLst>
      <p:ext uri="{BB962C8B-B14F-4D97-AF65-F5344CB8AC3E}">
        <p14:creationId xmlns:p14="http://schemas.microsoft.com/office/powerpoint/2010/main" val="190671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7111" y="1119689"/>
            <a:ext cx="1585197" cy="1945171"/>
            <a:chOff x="0" y="0"/>
            <a:chExt cx="1304123" cy="1441633"/>
          </a:xfrm>
        </p:grpSpPr>
        <p:sp>
          <p:nvSpPr>
            <p:cNvPr id="3" name="Freeform 3"/>
            <p:cNvSpPr/>
            <p:nvPr/>
          </p:nvSpPr>
          <p:spPr>
            <a:xfrm>
              <a:off x="0" y="0"/>
              <a:ext cx="1304123" cy="1441633"/>
            </a:xfrm>
            <a:custGeom>
              <a:avLst/>
              <a:gdLst/>
              <a:ahLst/>
              <a:cxnLst/>
              <a:rect l="l" t="t" r="r" b="b"/>
              <a:pathLst>
                <a:path w="1304123" h="1441633">
                  <a:moveTo>
                    <a:pt x="0" y="0"/>
                  </a:moveTo>
                  <a:lnTo>
                    <a:pt x="1304123" y="0"/>
                  </a:lnTo>
                  <a:lnTo>
                    <a:pt x="1304123" y="1441633"/>
                  </a:lnTo>
                  <a:lnTo>
                    <a:pt x="0" y="1441633"/>
                  </a:lnTo>
                  <a:close/>
                </a:path>
              </a:pathLst>
            </a:custGeom>
            <a:solidFill>
              <a:srgbClr val="F5F6F7"/>
            </a:solidFill>
          </p:spPr>
        </p:sp>
        <p:sp>
          <p:nvSpPr>
            <p:cNvPr id="4" name="TextBox 4"/>
            <p:cNvSpPr txBox="1"/>
            <p:nvPr/>
          </p:nvSpPr>
          <p:spPr>
            <a:xfrm>
              <a:off x="0" y="-38100"/>
              <a:ext cx="1304123" cy="1479733"/>
            </a:xfrm>
            <a:prstGeom prst="rect">
              <a:avLst/>
            </a:prstGeom>
          </p:spPr>
          <p:txBody>
            <a:bodyPr lIns="16263" tIns="16263" rIns="16263" bIns="16263" rtlCol="0" anchor="ctr"/>
            <a:lstStyle/>
            <a:p>
              <a:pPr algn="ctr">
                <a:lnSpc>
                  <a:spcPts val="842"/>
                </a:lnSpc>
              </a:pPr>
              <a:endParaRPr/>
            </a:p>
          </p:txBody>
        </p:sp>
      </p:grpSp>
      <p:grpSp>
        <p:nvGrpSpPr>
          <p:cNvPr id="5" name="Group 5"/>
          <p:cNvGrpSpPr/>
          <p:nvPr/>
        </p:nvGrpSpPr>
        <p:grpSpPr>
          <a:xfrm>
            <a:off x="2157474" y="1119689"/>
            <a:ext cx="1598216" cy="1945171"/>
            <a:chOff x="0" y="0"/>
            <a:chExt cx="1314834" cy="1441633"/>
          </a:xfrm>
        </p:grpSpPr>
        <p:sp>
          <p:nvSpPr>
            <p:cNvPr id="6" name="Freeform 6"/>
            <p:cNvSpPr/>
            <p:nvPr/>
          </p:nvSpPr>
          <p:spPr>
            <a:xfrm>
              <a:off x="0" y="0"/>
              <a:ext cx="1314834" cy="1441633"/>
            </a:xfrm>
            <a:custGeom>
              <a:avLst/>
              <a:gdLst/>
              <a:ahLst/>
              <a:cxnLst/>
              <a:rect l="l" t="t" r="r" b="b"/>
              <a:pathLst>
                <a:path w="1314834" h="1441633">
                  <a:moveTo>
                    <a:pt x="0" y="0"/>
                  </a:moveTo>
                  <a:lnTo>
                    <a:pt x="1314834" y="0"/>
                  </a:lnTo>
                  <a:lnTo>
                    <a:pt x="1314834" y="1441633"/>
                  </a:lnTo>
                  <a:lnTo>
                    <a:pt x="0" y="1441633"/>
                  </a:lnTo>
                  <a:close/>
                </a:path>
              </a:pathLst>
            </a:custGeom>
            <a:solidFill>
              <a:srgbClr val="F5F6F7"/>
            </a:solidFill>
          </p:spPr>
        </p:sp>
        <p:sp>
          <p:nvSpPr>
            <p:cNvPr id="7" name="TextBox 7"/>
            <p:cNvSpPr txBox="1"/>
            <p:nvPr/>
          </p:nvSpPr>
          <p:spPr>
            <a:xfrm>
              <a:off x="0" y="-38100"/>
              <a:ext cx="1314834" cy="1479733"/>
            </a:xfrm>
            <a:prstGeom prst="rect">
              <a:avLst/>
            </a:prstGeom>
          </p:spPr>
          <p:txBody>
            <a:bodyPr lIns="16263" tIns="16263" rIns="16263" bIns="16263" rtlCol="0" anchor="ctr"/>
            <a:lstStyle/>
            <a:p>
              <a:pPr algn="ctr">
                <a:lnSpc>
                  <a:spcPts val="842"/>
                </a:lnSpc>
              </a:pPr>
              <a:endParaRPr/>
            </a:p>
          </p:txBody>
        </p:sp>
      </p:grpSp>
      <p:grpSp>
        <p:nvGrpSpPr>
          <p:cNvPr id="8" name="Group 8"/>
          <p:cNvGrpSpPr/>
          <p:nvPr/>
        </p:nvGrpSpPr>
        <p:grpSpPr>
          <a:xfrm>
            <a:off x="3936740" y="1119689"/>
            <a:ext cx="1588633" cy="1945171"/>
            <a:chOff x="0" y="0"/>
            <a:chExt cx="1306949" cy="1441633"/>
          </a:xfrm>
        </p:grpSpPr>
        <p:sp>
          <p:nvSpPr>
            <p:cNvPr id="9" name="Freeform 9"/>
            <p:cNvSpPr/>
            <p:nvPr/>
          </p:nvSpPr>
          <p:spPr>
            <a:xfrm>
              <a:off x="0" y="0"/>
              <a:ext cx="1306949" cy="1441633"/>
            </a:xfrm>
            <a:custGeom>
              <a:avLst/>
              <a:gdLst/>
              <a:ahLst/>
              <a:cxnLst/>
              <a:rect l="l" t="t" r="r" b="b"/>
              <a:pathLst>
                <a:path w="1306949" h="1441633">
                  <a:moveTo>
                    <a:pt x="0" y="0"/>
                  </a:moveTo>
                  <a:lnTo>
                    <a:pt x="1306949" y="0"/>
                  </a:lnTo>
                  <a:lnTo>
                    <a:pt x="1306949" y="1441633"/>
                  </a:lnTo>
                  <a:lnTo>
                    <a:pt x="0" y="1441633"/>
                  </a:lnTo>
                  <a:close/>
                </a:path>
              </a:pathLst>
            </a:custGeom>
            <a:solidFill>
              <a:srgbClr val="F5F6F7"/>
            </a:solidFill>
          </p:spPr>
        </p:sp>
        <p:sp>
          <p:nvSpPr>
            <p:cNvPr id="10" name="TextBox 10"/>
            <p:cNvSpPr txBox="1"/>
            <p:nvPr/>
          </p:nvSpPr>
          <p:spPr>
            <a:xfrm>
              <a:off x="0" y="-38100"/>
              <a:ext cx="1306949" cy="1479733"/>
            </a:xfrm>
            <a:prstGeom prst="rect">
              <a:avLst/>
            </a:prstGeom>
          </p:spPr>
          <p:txBody>
            <a:bodyPr lIns="16263" tIns="16263" rIns="16263" bIns="16263" rtlCol="0" anchor="ctr"/>
            <a:lstStyle/>
            <a:p>
              <a:pPr algn="ctr">
                <a:lnSpc>
                  <a:spcPts val="842"/>
                </a:lnSpc>
              </a:pPr>
              <a:endParaRPr/>
            </a:p>
          </p:txBody>
        </p:sp>
      </p:grpSp>
      <p:sp>
        <p:nvSpPr>
          <p:cNvPr id="15" name="TextBox 15"/>
          <p:cNvSpPr txBox="1"/>
          <p:nvPr/>
        </p:nvSpPr>
        <p:spPr>
          <a:xfrm>
            <a:off x="549776" y="868610"/>
            <a:ext cx="1239867" cy="135743"/>
          </a:xfrm>
          <a:prstGeom prst="rect">
            <a:avLst/>
          </a:prstGeom>
        </p:spPr>
        <p:txBody>
          <a:bodyPr lIns="0" tIns="0" rIns="0" bIns="0" rtlCol="0" anchor="t">
            <a:spAutoFit/>
          </a:bodyPr>
          <a:lstStyle/>
          <a:p>
            <a:pPr algn="l"/>
            <a:r>
              <a:rPr lang="fr-FR" sz="882" dirty="0">
                <a:solidFill>
                  <a:srgbClr val="000000"/>
                </a:solidFill>
                <a:latin typeface="Archivo Black"/>
              </a:rPr>
              <a:t>Risque souverain</a:t>
            </a:r>
          </a:p>
        </p:txBody>
      </p:sp>
      <p:sp>
        <p:nvSpPr>
          <p:cNvPr id="16" name="TextBox 16"/>
          <p:cNvSpPr txBox="1"/>
          <p:nvPr/>
        </p:nvSpPr>
        <p:spPr>
          <a:xfrm>
            <a:off x="2196144" y="798158"/>
            <a:ext cx="1520875" cy="295081"/>
          </a:xfrm>
          <a:prstGeom prst="rect">
            <a:avLst/>
          </a:prstGeom>
        </p:spPr>
        <p:txBody>
          <a:bodyPr lIns="0" tIns="0" rIns="0" bIns="0" rtlCol="0" anchor="t">
            <a:spAutoFit/>
          </a:bodyPr>
          <a:lstStyle/>
          <a:p>
            <a:pPr algn="ctr">
              <a:lnSpc>
                <a:spcPts val="1235"/>
              </a:lnSpc>
            </a:pPr>
            <a:r>
              <a:rPr lang="fr-FR" sz="882" dirty="0">
                <a:solidFill>
                  <a:srgbClr val="000000"/>
                </a:solidFill>
                <a:latin typeface="Archivo Black"/>
              </a:rPr>
              <a:t>Variation inattendue du taux de change</a:t>
            </a:r>
            <a:endParaRPr lang="en-US" sz="882" dirty="0">
              <a:solidFill>
                <a:srgbClr val="000000"/>
              </a:solidFill>
              <a:latin typeface="Archivo Black"/>
            </a:endParaRPr>
          </a:p>
        </p:txBody>
      </p:sp>
      <p:sp>
        <p:nvSpPr>
          <p:cNvPr id="17" name="TextBox 17"/>
          <p:cNvSpPr txBox="1"/>
          <p:nvPr/>
        </p:nvSpPr>
        <p:spPr>
          <a:xfrm>
            <a:off x="3970619" y="868610"/>
            <a:ext cx="1520875" cy="141192"/>
          </a:xfrm>
          <a:prstGeom prst="rect">
            <a:avLst/>
          </a:prstGeom>
        </p:spPr>
        <p:txBody>
          <a:bodyPr lIns="0" tIns="0" rIns="0" bIns="0" rtlCol="0" anchor="t">
            <a:spAutoFit/>
          </a:bodyPr>
          <a:lstStyle/>
          <a:p>
            <a:pPr algn="ctr">
              <a:lnSpc>
                <a:spcPts val="1235"/>
              </a:lnSpc>
            </a:pPr>
            <a:r>
              <a:rPr lang="fr-FR" sz="882" dirty="0">
                <a:solidFill>
                  <a:srgbClr val="000000"/>
                </a:solidFill>
                <a:latin typeface="Archivo Black"/>
              </a:rPr>
              <a:t>Risque de crédit</a:t>
            </a:r>
            <a:endParaRPr lang="en-US" sz="882" dirty="0">
              <a:solidFill>
                <a:srgbClr val="000000"/>
              </a:solidFill>
              <a:latin typeface="Archivo Black"/>
            </a:endParaRPr>
          </a:p>
        </p:txBody>
      </p:sp>
      <p:sp>
        <p:nvSpPr>
          <p:cNvPr id="18" name="TextBox 18"/>
          <p:cNvSpPr txBox="1"/>
          <p:nvPr/>
        </p:nvSpPr>
        <p:spPr>
          <a:xfrm>
            <a:off x="555514" y="1192938"/>
            <a:ext cx="1343945" cy="1734962"/>
          </a:xfrm>
          <a:prstGeom prst="rect">
            <a:avLst/>
          </a:prstGeom>
        </p:spPr>
        <p:txBody>
          <a:bodyPr lIns="0" tIns="0" rIns="0" bIns="0" rtlCol="0" anchor="t">
            <a:spAutoFit/>
          </a:bodyPr>
          <a:lstStyle/>
          <a:p>
            <a:pPr>
              <a:lnSpc>
                <a:spcPts val="792"/>
              </a:lnSpc>
            </a:pPr>
            <a:r>
              <a:rPr lang="fr-FR" sz="566" dirty="0">
                <a:solidFill>
                  <a:srgbClr val="000000"/>
                </a:solidFill>
                <a:latin typeface="DM Sans"/>
              </a:rPr>
              <a:t>Le risque souverain est le risque qu'un gouvernement ne puisse pas rembourser sa dette et faire défaut sur ses paiements. Lorsqu'un gouvernement fait faillite, cela a un impact direct sur les entreprises du pays. Le risque souverain ne se limite pas à un gouvernement défaillant, mais comprend également les troubles politiques et le changement des politiques prises par le gouvernement. Un changement de politique gouvernementale peut avoir un impact sur le taux de change, ce qui pourrait avoir un impact sur les transactions commerciales, entraînant une perte où l'entreprise était censée réaliser un profit.</a:t>
            </a:r>
          </a:p>
          <a:p>
            <a:pPr algn="l">
              <a:lnSpc>
                <a:spcPts val="792"/>
              </a:lnSpc>
            </a:pPr>
            <a:endParaRPr lang="en-US" sz="566" dirty="0">
              <a:solidFill>
                <a:srgbClr val="000000"/>
              </a:solidFill>
              <a:latin typeface="DM Sans"/>
            </a:endParaRPr>
          </a:p>
        </p:txBody>
      </p:sp>
      <p:sp>
        <p:nvSpPr>
          <p:cNvPr id="19" name="TextBox 19"/>
          <p:cNvSpPr txBox="1"/>
          <p:nvPr/>
        </p:nvSpPr>
        <p:spPr>
          <a:xfrm>
            <a:off x="2321724" y="1222657"/>
            <a:ext cx="1343945" cy="1402243"/>
          </a:xfrm>
          <a:prstGeom prst="rect">
            <a:avLst/>
          </a:prstGeom>
        </p:spPr>
        <p:txBody>
          <a:bodyPr lIns="0" tIns="0" rIns="0" bIns="0" rtlCol="0" anchor="t">
            <a:spAutoFit/>
          </a:bodyPr>
          <a:lstStyle/>
          <a:p>
            <a:r>
              <a:rPr lang="fr-FR" sz="566" dirty="0">
                <a:solidFill>
                  <a:srgbClr val="000000"/>
                </a:solidFill>
                <a:latin typeface="DM Sans"/>
              </a:rPr>
              <a:t>Le risque de variation inattendue du taux de change se produit lorsque le marché subit des changements drastiques qui influent sur la valeur des devises. Ces fluctuations peuvent résulter de divers facteurs tels que les événements économiques ou politiques, ou encore les fluctuations des prix des matières premières comme le pétrole. Les politiques gouvernementales, l'inflation, les taux d'intérêt et les taxes sont également des éléments qui peuvent affecter les taux de change. En raison de leur impact sur le commerce international, ces variations peuvent être perçues comme un risque majeur pour l'économie.</a:t>
            </a:r>
          </a:p>
          <a:p>
            <a:pPr algn="l">
              <a:lnSpc>
                <a:spcPts val="792"/>
              </a:lnSpc>
            </a:pPr>
            <a:endParaRPr lang="en-US" sz="566" dirty="0">
              <a:solidFill>
                <a:srgbClr val="000000"/>
              </a:solidFill>
              <a:latin typeface="DM Sans"/>
            </a:endParaRPr>
          </a:p>
        </p:txBody>
      </p:sp>
      <p:sp>
        <p:nvSpPr>
          <p:cNvPr id="20" name="TextBox 20"/>
          <p:cNvSpPr txBox="1"/>
          <p:nvPr/>
        </p:nvSpPr>
        <p:spPr>
          <a:xfrm>
            <a:off x="4128826" y="1222657"/>
            <a:ext cx="1343945" cy="1138389"/>
          </a:xfrm>
          <a:prstGeom prst="rect">
            <a:avLst/>
          </a:prstGeom>
        </p:spPr>
        <p:txBody>
          <a:bodyPr lIns="0" tIns="0" rIns="0" bIns="0" rtlCol="0" anchor="t">
            <a:spAutoFit/>
          </a:bodyPr>
          <a:lstStyle/>
          <a:p>
            <a:r>
              <a:rPr lang="fr-FR" sz="566" dirty="0">
                <a:solidFill>
                  <a:srgbClr val="000000"/>
                </a:solidFill>
                <a:latin typeface="DM Sans"/>
              </a:rPr>
              <a:t>C’est le risque que la contrepartie ne parvienne pas à s'acquitter de l'obligation qu'elle doit. Le risque de crédit est totalement incontrôlable puisqu'il dépend de la capacité d'une autre entité à s'acquitter de ses obligations. Les activités commerciales de la contrepartie doivent être surveillées en temps opportun afin que les transactions commerciales soient conclues au bon moment sans risque de défaut de la contrepartie d'effectuer ses paiements.</a:t>
            </a:r>
          </a:p>
          <a:p>
            <a:pPr algn="l">
              <a:lnSpc>
                <a:spcPts val="792"/>
              </a:lnSpc>
            </a:pPr>
            <a:endParaRPr lang="en-US" sz="566" dirty="0">
              <a:solidFill>
                <a:srgbClr val="000000"/>
              </a:solidFill>
              <a:latin typeface="DM Sans"/>
            </a:endParaRPr>
          </a:p>
        </p:txBody>
      </p:sp>
      <p:sp>
        <p:nvSpPr>
          <p:cNvPr id="22" name="object 5">
            <a:extLst>
              <a:ext uri="{FF2B5EF4-FFF2-40B4-BE49-F238E27FC236}">
                <a16:creationId xmlns:a16="http://schemas.microsoft.com/office/drawing/2014/main" id="{1DF55E8E-24E4-47AB-8F78-38EFAF97A9DC}"/>
              </a:ext>
            </a:extLst>
          </p:cNvPr>
          <p:cNvSpPr txBox="1">
            <a:spLocks/>
          </p:cNvSpPr>
          <p:nvPr/>
        </p:nvSpPr>
        <p:spPr>
          <a:xfrm>
            <a:off x="831101" y="124023"/>
            <a:ext cx="4192498" cy="322628"/>
          </a:xfrm>
          <a:prstGeom prst="rect">
            <a:avLst/>
          </a:prstGeom>
        </p:spPr>
        <p:txBody>
          <a:bodyPr vert="horz" wrap="square" lIns="0" tIns="467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066" dirty="0">
                <a:solidFill>
                  <a:srgbClr val="000000"/>
                </a:solidFill>
                <a:latin typeface="Archivo Black"/>
                <a:ea typeface="+mn-ea"/>
                <a:cs typeface="+mn-cs"/>
              </a:rPr>
              <a:t>Types de risques économiques</a:t>
            </a:r>
          </a:p>
        </p:txBody>
      </p:sp>
      <p:pic>
        <p:nvPicPr>
          <p:cNvPr id="24" name="Picture 23">
            <a:extLst>
              <a:ext uri="{FF2B5EF4-FFF2-40B4-BE49-F238E27FC236}">
                <a16:creationId xmlns:a16="http://schemas.microsoft.com/office/drawing/2014/main" id="{6E04F90C-3D9A-4F44-927F-1C362C3095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410" y="963804"/>
            <a:ext cx="311769" cy="311769"/>
          </a:xfrm>
          <a:prstGeom prst="rect">
            <a:avLst/>
          </a:prstGeom>
        </p:spPr>
      </p:pic>
      <p:pic>
        <p:nvPicPr>
          <p:cNvPr id="26" name="Picture 25">
            <a:extLst>
              <a:ext uri="{FF2B5EF4-FFF2-40B4-BE49-F238E27FC236}">
                <a16:creationId xmlns:a16="http://schemas.microsoft.com/office/drawing/2014/main" id="{E3C5D30D-483C-4CD9-A72E-21FE842CC6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4713" y="1006554"/>
            <a:ext cx="322730" cy="322730"/>
          </a:xfrm>
          <a:prstGeom prst="rect">
            <a:avLst/>
          </a:prstGeom>
        </p:spPr>
      </p:pic>
      <p:pic>
        <p:nvPicPr>
          <p:cNvPr id="28" name="Picture 27">
            <a:extLst>
              <a:ext uri="{FF2B5EF4-FFF2-40B4-BE49-F238E27FC236}">
                <a16:creationId xmlns:a16="http://schemas.microsoft.com/office/drawing/2014/main" id="{2FA71A17-D84E-4668-8426-A1AD33562F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4361" y="972669"/>
            <a:ext cx="294039" cy="294039"/>
          </a:xfrm>
          <a:prstGeom prst="rect">
            <a:avLst/>
          </a:prstGeom>
        </p:spPr>
      </p:pic>
      <p:sp>
        <p:nvSpPr>
          <p:cNvPr id="21" name="Rectangle 20">
            <a:extLst>
              <a:ext uri="{FF2B5EF4-FFF2-40B4-BE49-F238E27FC236}">
                <a16:creationId xmlns:a16="http://schemas.microsoft.com/office/drawing/2014/main" id="{0B851821-7784-4E23-8E00-27DB9B610499}"/>
              </a:ext>
            </a:extLst>
          </p:cNvPr>
          <p:cNvSpPr/>
          <p:nvPr/>
        </p:nvSpPr>
        <p:spPr>
          <a:xfrm rot="10574176">
            <a:off x="-76875" y="-8785"/>
            <a:ext cx="222954" cy="13603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F12CE04E-119C-4634-AD00-FC83BC54A5AE}"/>
              </a:ext>
            </a:extLst>
          </p:cNvPr>
          <p:cNvSpPr/>
          <p:nvPr/>
        </p:nvSpPr>
        <p:spPr>
          <a:xfrm>
            <a:off x="776247" y="635797"/>
            <a:ext cx="4333242" cy="351271"/>
          </a:xfrm>
          <a:prstGeom prst="roundRect">
            <a:avLst>
              <a:gd name="adj" fmla="val 50000"/>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Rounded Corners 35">
            <a:extLst>
              <a:ext uri="{FF2B5EF4-FFF2-40B4-BE49-F238E27FC236}">
                <a16:creationId xmlns:a16="http://schemas.microsoft.com/office/drawing/2014/main" id="{32743896-7F9B-4261-9F6E-1E4A8339F308}"/>
              </a:ext>
            </a:extLst>
          </p:cNvPr>
          <p:cNvSpPr/>
          <p:nvPr/>
        </p:nvSpPr>
        <p:spPr>
          <a:xfrm>
            <a:off x="764567" y="1038664"/>
            <a:ext cx="4333242" cy="351271"/>
          </a:xfrm>
          <a:prstGeom prst="roundRect">
            <a:avLst>
              <a:gd name="adj" fmla="val 50000"/>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Rounded Corners 34">
            <a:extLst>
              <a:ext uri="{FF2B5EF4-FFF2-40B4-BE49-F238E27FC236}">
                <a16:creationId xmlns:a16="http://schemas.microsoft.com/office/drawing/2014/main" id="{4EC98E23-12EF-4151-B019-4F9ECCF5D71C}"/>
              </a:ext>
            </a:extLst>
          </p:cNvPr>
          <p:cNvSpPr/>
          <p:nvPr/>
        </p:nvSpPr>
        <p:spPr>
          <a:xfrm>
            <a:off x="755649" y="1431962"/>
            <a:ext cx="4333242" cy="351271"/>
          </a:xfrm>
          <a:prstGeom prst="roundRect">
            <a:avLst>
              <a:gd name="adj" fmla="val 50000"/>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Rounded Corners 33">
            <a:extLst>
              <a:ext uri="{FF2B5EF4-FFF2-40B4-BE49-F238E27FC236}">
                <a16:creationId xmlns:a16="http://schemas.microsoft.com/office/drawing/2014/main" id="{AD353918-A395-4A84-A88B-58CDBB327A10}"/>
              </a:ext>
            </a:extLst>
          </p:cNvPr>
          <p:cNvSpPr/>
          <p:nvPr/>
        </p:nvSpPr>
        <p:spPr>
          <a:xfrm>
            <a:off x="765947" y="1820474"/>
            <a:ext cx="4333242" cy="351271"/>
          </a:xfrm>
          <a:prstGeom prst="roundRect">
            <a:avLst>
              <a:gd name="adj" fmla="val 50000"/>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Rounded Corners 32">
            <a:extLst>
              <a:ext uri="{FF2B5EF4-FFF2-40B4-BE49-F238E27FC236}">
                <a16:creationId xmlns:a16="http://schemas.microsoft.com/office/drawing/2014/main" id="{4B06E27F-9EC3-483A-B924-BFC82A8DE349}"/>
              </a:ext>
            </a:extLst>
          </p:cNvPr>
          <p:cNvSpPr/>
          <p:nvPr/>
        </p:nvSpPr>
        <p:spPr>
          <a:xfrm>
            <a:off x="765947" y="2208986"/>
            <a:ext cx="4333242" cy="351271"/>
          </a:xfrm>
          <a:prstGeom prst="roundRect">
            <a:avLst>
              <a:gd name="adj" fmla="val 50000"/>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Rounded Corners 31">
            <a:extLst>
              <a:ext uri="{FF2B5EF4-FFF2-40B4-BE49-F238E27FC236}">
                <a16:creationId xmlns:a16="http://schemas.microsoft.com/office/drawing/2014/main" id="{3B29CCCA-2467-47A4-8E5B-E69CE6D59AF5}"/>
              </a:ext>
            </a:extLst>
          </p:cNvPr>
          <p:cNvSpPr/>
          <p:nvPr/>
        </p:nvSpPr>
        <p:spPr>
          <a:xfrm>
            <a:off x="755649" y="2592678"/>
            <a:ext cx="4333242" cy="351271"/>
          </a:xfrm>
          <a:prstGeom prst="roundRect">
            <a:avLst>
              <a:gd name="adj" fmla="val 50000"/>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9D784FC7-A75B-46FE-91AF-30DA8C621817}"/>
              </a:ext>
            </a:extLst>
          </p:cNvPr>
          <p:cNvSpPr txBox="1"/>
          <p:nvPr/>
        </p:nvSpPr>
        <p:spPr>
          <a:xfrm>
            <a:off x="877570" y="1096040"/>
            <a:ext cx="5410200" cy="276999"/>
          </a:xfrm>
          <a:prstGeom prst="rect">
            <a:avLst/>
          </a:prstGeom>
          <a:noFill/>
        </p:spPr>
        <p:txBody>
          <a:bodyPr wrap="square" rtlCol="0">
            <a:spAutoFit/>
          </a:bodyPr>
          <a:lstStyle/>
          <a:p>
            <a:r>
              <a:rPr lang="fr-FR" sz="1200" dirty="0">
                <a:latin typeface="Lucida Bright" panose="02040602050505020304" pitchFamily="18" charset="0"/>
              </a:rPr>
              <a:t>Le risque Financier : Définition et Typologies</a:t>
            </a:r>
          </a:p>
        </p:txBody>
      </p:sp>
      <p:sp>
        <p:nvSpPr>
          <p:cNvPr id="6" name="TextBox 5">
            <a:extLst>
              <a:ext uri="{FF2B5EF4-FFF2-40B4-BE49-F238E27FC236}">
                <a16:creationId xmlns:a16="http://schemas.microsoft.com/office/drawing/2014/main" id="{61AC9B23-6D7E-43EC-8579-CD4506CBDBF7}"/>
              </a:ext>
            </a:extLst>
          </p:cNvPr>
          <p:cNvSpPr txBox="1"/>
          <p:nvPr/>
        </p:nvSpPr>
        <p:spPr>
          <a:xfrm>
            <a:off x="942738" y="1486506"/>
            <a:ext cx="5638800" cy="461665"/>
          </a:xfrm>
          <a:prstGeom prst="rect">
            <a:avLst/>
          </a:prstGeom>
          <a:noFill/>
        </p:spPr>
        <p:txBody>
          <a:bodyPr wrap="square" rtlCol="0">
            <a:spAutoFit/>
          </a:bodyPr>
          <a:lstStyle/>
          <a:p>
            <a:r>
              <a:rPr lang="fr-FR" sz="1200" dirty="0">
                <a:latin typeface="Lucida Bright" panose="02040602050505020304" pitchFamily="18" charset="0"/>
              </a:rPr>
              <a:t>Les indicateurs de Calcul et Value at Risque</a:t>
            </a:r>
          </a:p>
          <a:p>
            <a:endParaRPr lang="fr-FR" sz="1200" dirty="0">
              <a:latin typeface="Lucida Bright" panose="02040602050505020304" pitchFamily="18" charset="0"/>
            </a:endParaRPr>
          </a:p>
        </p:txBody>
      </p:sp>
      <p:sp>
        <p:nvSpPr>
          <p:cNvPr id="7" name="TextBox 6">
            <a:extLst>
              <a:ext uri="{FF2B5EF4-FFF2-40B4-BE49-F238E27FC236}">
                <a16:creationId xmlns:a16="http://schemas.microsoft.com/office/drawing/2014/main" id="{B962EBF3-1B9F-46C0-89E5-32E8E6936CD9}"/>
              </a:ext>
            </a:extLst>
          </p:cNvPr>
          <p:cNvSpPr txBox="1"/>
          <p:nvPr/>
        </p:nvSpPr>
        <p:spPr>
          <a:xfrm>
            <a:off x="869950" y="1876972"/>
            <a:ext cx="4953000" cy="461665"/>
          </a:xfrm>
          <a:prstGeom prst="rect">
            <a:avLst/>
          </a:prstGeom>
          <a:noFill/>
        </p:spPr>
        <p:txBody>
          <a:bodyPr wrap="square" rtlCol="0">
            <a:spAutoFit/>
          </a:bodyPr>
          <a:lstStyle/>
          <a:p>
            <a:r>
              <a:rPr lang="fr-FR" sz="1200" dirty="0">
                <a:latin typeface="Lucida Bright" panose="02040602050505020304" pitchFamily="18" charset="0"/>
              </a:rPr>
              <a:t>Back-</a:t>
            </a:r>
            <a:r>
              <a:rPr lang="fr-FR" sz="1200" dirty="0" err="1">
                <a:latin typeface="Lucida Bright" panose="02040602050505020304" pitchFamily="18" charset="0"/>
              </a:rPr>
              <a:t>Testing</a:t>
            </a:r>
            <a:endParaRPr lang="fr-FR" sz="1200" dirty="0">
              <a:latin typeface="Lucida Bright" panose="02040602050505020304" pitchFamily="18" charset="0"/>
            </a:endParaRPr>
          </a:p>
          <a:p>
            <a:endParaRPr lang="fr-FR" sz="1200" dirty="0">
              <a:latin typeface="Lucida Bright" panose="02040602050505020304" pitchFamily="18" charset="0"/>
            </a:endParaRPr>
          </a:p>
        </p:txBody>
      </p:sp>
      <p:sp>
        <p:nvSpPr>
          <p:cNvPr id="8" name="TextBox 7">
            <a:extLst>
              <a:ext uri="{FF2B5EF4-FFF2-40B4-BE49-F238E27FC236}">
                <a16:creationId xmlns:a16="http://schemas.microsoft.com/office/drawing/2014/main" id="{C00A0347-185B-4DE9-9931-59B473F4BFCB}"/>
              </a:ext>
            </a:extLst>
          </p:cNvPr>
          <p:cNvSpPr txBox="1"/>
          <p:nvPr/>
        </p:nvSpPr>
        <p:spPr>
          <a:xfrm>
            <a:off x="869950" y="2258969"/>
            <a:ext cx="4648200" cy="276999"/>
          </a:xfrm>
          <a:prstGeom prst="rect">
            <a:avLst/>
          </a:prstGeom>
          <a:noFill/>
        </p:spPr>
        <p:txBody>
          <a:bodyPr wrap="square" rtlCol="0">
            <a:spAutoFit/>
          </a:bodyPr>
          <a:lstStyle/>
          <a:p>
            <a:r>
              <a:rPr lang="fr-FR" sz="1200" dirty="0">
                <a:latin typeface="Lucida Bright" panose="02040602050505020304" pitchFamily="18" charset="0"/>
              </a:rPr>
              <a:t>Le risque économique : Définition et Typologies</a:t>
            </a:r>
          </a:p>
        </p:txBody>
      </p:sp>
      <p:sp>
        <p:nvSpPr>
          <p:cNvPr id="9" name="TextBox 8">
            <a:extLst>
              <a:ext uri="{FF2B5EF4-FFF2-40B4-BE49-F238E27FC236}">
                <a16:creationId xmlns:a16="http://schemas.microsoft.com/office/drawing/2014/main" id="{77BBDD61-D567-41AE-ABE4-B22B51BB9588}"/>
              </a:ext>
            </a:extLst>
          </p:cNvPr>
          <p:cNvSpPr txBox="1"/>
          <p:nvPr/>
        </p:nvSpPr>
        <p:spPr>
          <a:xfrm>
            <a:off x="869950" y="2629815"/>
            <a:ext cx="3627119" cy="276999"/>
          </a:xfrm>
          <a:prstGeom prst="rect">
            <a:avLst/>
          </a:prstGeom>
          <a:noFill/>
        </p:spPr>
        <p:txBody>
          <a:bodyPr wrap="square" rtlCol="0">
            <a:spAutoFit/>
          </a:bodyPr>
          <a:lstStyle/>
          <a:p>
            <a:r>
              <a:rPr lang="fr-FR" sz="1200" dirty="0">
                <a:latin typeface="Lucida Bright" panose="02040602050505020304" pitchFamily="18" charset="0"/>
              </a:rPr>
              <a:t>Évaluation et Prévention </a:t>
            </a:r>
          </a:p>
        </p:txBody>
      </p:sp>
      <p:grpSp>
        <p:nvGrpSpPr>
          <p:cNvPr id="14" name="Group 13">
            <a:extLst>
              <a:ext uri="{FF2B5EF4-FFF2-40B4-BE49-F238E27FC236}">
                <a16:creationId xmlns:a16="http://schemas.microsoft.com/office/drawing/2014/main" id="{AA8421E3-88D5-423E-BA19-DF14A1D938A3}"/>
              </a:ext>
            </a:extLst>
          </p:cNvPr>
          <p:cNvGrpSpPr/>
          <p:nvPr/>
        </p:nvGrpSpPr>
        <p:grpSpPr>
          <a:xfrm>
            <a:off x="2180590" y="115950"/>
            <a:ext cx="1493520" cy="369332"/>
            <a:chOff x="1631950" y="175325"/>
            <a:chExt cx="1493520" cy="369332"/>
          </a:xfrm>
        </p:grpSpPr>
        <p:sp>
          <p:nvSpPr>
            <p:cNvPr id="12" name="Rectangle: Rounded Corners 11">
              <a:extLst>
                <a:ext uri="{FF2B5EF4-FFF2-40B4-BE49-F238E27FC236}">
                  <a16:creationId xmlns:a16="http://schemas.microsoft.com/office/drawing/2014/main" id="{1348D5A2-5230-4139-81B0-E353948EB45D}"/>
                </a:ext>
              </a:extLst>
            </p:cNvPr>
            <p:cNvSpPr/>
            <p:nvPr/>
          </p:nvSpPr>
          <p:spPr>
            <a:xfrm>
              <a:off x="1631950" y="200025"/>
              <a:ext cx="1493520" cy="335172"/>
            </a:xfrm>
            <a:prstGeom prst="round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DA0C3ACC-C71D-49B4-A886-DCDAE7259EBD}"/>
                </a:ext>
              </a:extLst>
            </p:cNvPr>
            <p:cNvSpPr txBox="1"/>
            <p:nvPr/>
          </p:nvSpPr>
          <p:spPr>
            <a:xfrm>
              <a:off x="2020570" y="175325"/>
              <a:ext cx="914400" cy="369332"/>
            </a:xfrm>
            <a:prstGeom prst="rect">
              <a:avLst/>
            </a:prstGeom>
            <a:noFill/>
          </p:spPr>
          <p:txBody>
            <a:bodyPr wrap="square" rtlCol="0">
              <a:spAutoFit/>
            </a:bodyPr>
            <a:lstStyle/>
            <a:p>
              <a:r>
                <a:rPr lang="fr-FR" dirty="0">
                  <a:solidFill>
                    <a:schemeClr val="bg1"/>
                  </a:solidFill>
                </a:rPr>
                <a:t>Plan</a:t>
              </a:r>
            </a:p>
          </p:txBody>
        </p:sp>
      </p:grpSp>
      <p:sp>
        <p:nvSpPr>
          <p:cNvPr id="15" name="Oval 14">
            <a:extLst>
              <a:ext uri="{FF2B5EF4-FFF2-40B4-BE49-F238E27FC236}">
                <a16:creationId xmlns:a16="http://schemas.microsoft.com/office/drawing/2014/main" id="{5675C73D-C17C-4283-8272-D25EA1976104}"/>
              </a:ext>
            </a:extLst>
          </p:cNvPr>
          <p:cNvSpPr/>
          <p:nvPr/>
        </p:nvSpPr>
        <p:spPr>
          <a:xfrm>
            <a:off x="488950" y="701999"/>
            <a:ext cx="276999" cy="2769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6" name="TextBox 15">
            <a:extLst>
              <a:ext uri="{FF2B5EF4-FFF2-40B4-BE49-F238E27FC236}">
                <a16:creationId xmlns:a16="http://schemas.microsoft.com/office/drawing/2014/main" id="{243DBE26-C548-4CD6-A40C-F91BCC7F9AA8}"/>
              </a:ext>
            </a:extLst>
          </p:cNvPr>
          <p:cNvSpPr txBox="1"/>
          <p:nvPr/>
        </p:nvSpPr>
        <p:spPr>
          <a:xfrm flipH="1">
            <a:off x="499248" y="651001"/>
            <a:ext cx="256401" cy="369332"/>
          </a:xfrm>
          <a:prstGeom prst="rect">
            <a:avLst/>
          </a:prstGeom>
          <a:noFill/>
        </p:spPr>
        <p:txBody>
          <a:bodyPr wrap="square" rtlCol="0">
            <a:spAutoFit/>
          </a:bodyPr>
          <a:lstStyle/>
          <a:p>
            <a:r>
              <a:rPr lang="fr-FR" dirty="0">
                <a:solidFill>
                  <a:schemeClr val="bg1"/>
                </a:solidFill>
              </a:rPr>
              <a:t>I</a:t>
            </a:r>
          </a:p>
        </p:txBody>
      </p:sp>
      <p:sp>
        <p:nvSpPr>
          <p:cNvPr id="18" name="Oval 17">
            <a:extLst>
              <a:ext uri="{FF2B5EF4-FFF2-40B4-BE49-F238E27FC236}">
                <a16:creationId xmlns:a16="http://schemas.microsoft.com/office/drawing/2014/main" id="{47AC4043-B0EB-48C6-A519-B3967E1D7263}"/>
              </a:ext>
            </a:extLst>
          </p:cNvPr>
          <p:cNvSpPr/>
          <p:nvPr/>
        </p:nvSpPr>
        <p:spPr>
          <a:xfrm>
            <a:off x="478652" y="1071331"/>
            <a:ext cx="276999" cy="2769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CD0B9390-3DED-4D4D-9417-234FBCE190B0}"/>
              </a:ext>
            </a:extLst>
          </p:cNvPr>
          <p:cNvSpPr txBox="1"/>
          <p:nvPr/>
        </p:nvSpPr>
        <p:spPr>
          <a:xfrm flipH="1">
            <a:off x="463550" y="1020333"/>
            <a:ext cx="457200" cy="369332"/>
          </a:xfrm>
          <a:prstGeom prst="rect">
            <a:avLst/>
          </a:prstGeom>
          <a:noFill/>
        </p:spPr>
        <p:txBody>
          <a:bodyPr wrap="square" rtlCol="0">
            <a:spAutoFit/>
          </a:bodyPr>
          <a:lstStyle/>
          <a:p>
            <a:r>
              <a:rPr lang="fr-FR" dirty="0">
                <a:solidFill>
                  <a:schemeClr val="bg1"/>
                </a:solidFill>
              </a:rPr>
              <a:t>II</a:t>
            </a:r>
          </a:p>
        </p:txBody>
      </p:sp>
      <p:sp>
        <p:nvSpPr>
          <p:cNvPr id="20" name="Oval 19">
            <a:extLst>
              <a:ext uri="{FF2B5EF4-FFF2-40B4-BE49-F238E27FC236}">
                <a16:creationId xmlns:a16="http://schemas.microsoft.com/office/drawing/2014/main" id="{B793730E-9DC4-4C2D-9EE7-5DB9B9A2B3ED}"/>
              </a:ext>
            </a:extLst>
          </p:cNvPr>
          <p:cNvSpPr/>
          <p:nvPr/>
        </p:nvSpPr>
        <p:spPr>
          <a:xfrm>
            <a:off x="478652" y="1441081"/>
            <a:ext cx="276999" cy="2769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1" name="TextBox 20">
            <a:extLst>
              <a:ext uri="{FF2B5EF4-FFF2-40B4-BE49-F238E27FC236}">
                <a16:creationId xmlns:a16="http://schemas.microsoft.com/office/drawing/2014/main" id="{D8D7A252-E2F5-47B0-9965-EC35296B642A}"/>
              </a:ext>
            </a:extLst>
          </p:cNvPr>
          <p:cNvSpPr txBox="1"/>
          <p:nvPr/>
        </p:nvSpPr>
        <p:spPr>
          <a:xfrm flipH="1">
            <a:off x="431801" y="1395081"/>
            <a:ext cx="762000" cy="369332"/>
          </a:xfrm>
          <a:prstGeom prst="rect">
            <a:avLst/>
          </a:prstGeom>
          <a:noFill/>
        </p:spPr>
        <p:txBody>
          <a:bodyPr wrap="square" rtlCol="0">
            <a:spAutoFit/>
          </a:bodyPr>
          <a:lstStyle/>
          <a:p>
            <a:r>
              <a:rPr lang="fr-FR" dirty="0">
                <a:solidFill>
                  <a:schemeClr val="bg1"/>
                </a:solidFill>
              </a:rPr>
              <a:t>III</a:t>
            </a:r>
          </a:p>
        </p:txBody>
      </p:sp>
      <p:sp>
        <p:nvSpPr>
          <p:cNvPr id="22" name="Oval 21">
            <a:extLst>
              <a:ext uri="{FF2B5EF4-FFF2-40B4-BE49-F238E27FC236}">
                <a16:creationId xmlns:a16="http://schemas.microsoft.com/office/drawing/2014/main" id="{FBBDA505-CEA5-4191-9C0D-ABBCEF5B118A}"/>
              </a:ext>
            </a:extLst>
          </p:cNvPr>
          <p:cNvSpPr/>
          <p:nvPr/>
        </p:nvSpPr>
        <p:spPr>
          <a:xfrm>
            <a:off x="488950" y="1831547"/>
            <a:ext cx="276999" cy="2769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5058504A-8AC2-41DE-8F65-90F486B89A25}"/>
              </a:ext>
            </a:extLst>
          </p:cNvPr>
          <p:cNvSpPr txBox="1"/>
          <p:nvPr/>
        </p:nvSpPr>
        <p:spPr>
          <a:xfrm flipH="1">
            <a:off x="431801" y="1783688"/>
            <a:ext cx="421502" cy="369332"/>
          </a:xfrm>
          <a:prstGeom prst="rect">
            <a:avLst/>
          </a:prstGeom>
          <a:noFill/>
        </p:spPr>
        <p:txBody>
          <a:bodyPr wrap="square" rtlCol="0">
            <a:spAutoFit/>
          </a:bodyPr>
          <a:lstStyle/>
          <a:p>
            <a:r>
              <a:rPr lang="fr-FR" dirty="0">
                <a:solidFill>
                  <a:schemeClr val="bg1"/>
                </a:solidFill>
              </a:rPr>
              <a:t>IV</a:t>
            </a:r>
          </a:p>
        </p:txBody>
      </p:sp>
      <p:sp>
        <p:nvSpPr>
          <p:cNvPr id="24" name="Oval 23">
            <a:extLst>
              <a:ext uri="{FF2B5EF4-FFF2-40B4-BE49-F238E27FC236}">
                <a16:creationId xmlns:a16="http://schemas.microsoft.com/office/drawing/2014/main" id="{638873AB-3317-4FDE-A8A2-FCB1B7B60D31}"/>
              </a:ext>
            </a:extLst>
          </p:cNvPr>
          <p:cNvSpPr/>
          <p:nvPr/>
        </p:nvSpPr>
        <p:spPr>
          <a:xfrm>
            <a:off x="488950" y="2220530"/>
            <a:ext cx="276999" cy="2769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A8DD0F36-DA79-495B-AD2A-EF2637A60B63}"/>
              </a:ext>
            </a:extLst>
          </p:cNvPr>
          <p:cNvSpPr txBox="1"/>
          <p:nvPr/>
        </p:nvSpPr>
        <p:spPr>
          <a:xfrm flipH="1">
            <a:off x="458967" y="2186112"/>
            <a:ext cx="256401" cy="369332"/>
          </a:xfrm>
          <a:prstGeom prst="rect">
            <a:avLst/>
          </a:prstGeom>
          <a:noFill/>
        </p:spPr>
        <p:txBody>
          <a:bodyPr wrap="square" rtlCol="0">
            <a:spAutoFit/>
          </a:bodyPr>
          <a:lstStyle/>
          <a:p>
            <a:r>
              <a:rPr lang="fr-FR" dirty="0">
                <a:solidFill>
                  <a:schemeClr val="bg1"/>
                </a:solidFill>
              </a:rPr>
              <a:t>V</a:t>
            </a:r>
          </a:p>
        </p:txBody>
      </p:sp>
      <p:sp>
        <p:nvSpPr>
          <p:cNvPr id="26" name="Oval 25">
            <a:extLst>
              <a:ext uri="{FF2B5EF4-FFF2-40B4-BE49-F238E27FC236}">
                <a16:creationId xmlns:a16="http://schemas.microsoft.com/office/drawing/2014/main" id="{F7AF7372-7895-46A5-8299-45EB9B6A335A}"/>
              </a:ext>
            </a:extLst>
          </p:cNvPr>
          <p:cNvSpPr/>
          <p:nvPr/>
        </p:nvSpPr>
        <p:spPr>
          <a:xfrm>
            <a:off x="483801" y="2593349"/>
            <a:ext cx="276999" cy="2769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C25896D4-321B-4819-BBBD-928A22382DA9}"/>
              </a:ext>
            </a:extLst>
          </p:cNvPr>
          <p:cNvSpPr txBox="1"/>
          <p:nvPr/>
        </p:nvSpPr>
        <p:spPr>
          <a:xfrm flipH="1">
            <a:off x="423049" y="2542369"/>
            <a:ext cx="685799" cy="369332"/>
          </a:xfrm>
          <a:prstGeom prst="rect">
            <a:avLst/>
          </a:prstGeom>
          <a:noFill/>
        </p:spPr>
        <p:txBody>
          <a:bodyPr wrap="square" rtlCol="0">
            <a:spAutoFit/>
          </a:bodyPr>
          <a:lstStyle/>
          <a:p>
            <a:r>
              <a:rPr lang="fr-FR" dirty="0">
                <a:solidFill>
                  <a:schemeClr val="bg1"/>
                </a:solidFill>
              </a:rPr>
              <a:t>VI</a:t>
            </a:r>
          </a:p>
        </p:txBody>
      </p:sp>
      <p:sp>
        <p:nvSpPr>
          <p:cNvPr id="37" name="TextBox 36">
            <a:extLst>
              <a:ext uri="{FF2B5EF4-FFF2-40B4-BE49-F238E27FC236}">
                <a16:creationId xmlns:a16="http://schemas.microsoft.com/office/drawing/2014/main" id="{DB7D5D93-DFC1-47DC-95D0-CD443D25462F}"/>
              </a:ext>
            </a:extLst>
          </p:cNvPr>
          <p:cNvSpPr txBox="1"/>
          <p:nvPr/>
        </p:nvSpPr>
        <p:spPr>
          <a:xfrm>
            <a:off x="869950" y="705820"/>
            <a:ext cx="3627119" cy="276999"/>
          </a:xfrm>
          <a:prstGeom prst="rect">
            <a:avLst/>
          </a:prstGeom>
          <a:noFill/>
        </p:spPr>
        <p:txBody>
          <a:bodyPr wrap="square" rtlCol="0">
            <a:spAutoFit/>
          </a:bodyPr>
          <a:lstStyle/>
          <a:p>
            <a:r>
              <a:rPr lang="fr-FR" sz="1200" dirty="0">
                <a:latin typeface="Lucida Bright" panose="02040602050505020304" pitchFamily="18" charset="0"/>
              </a:rPr>
              <a:t>Introduction</a:t>
            </a:r>
          </a:p>
        </p:txBody>
      </p:sp>
      <p:sp>
        <p:nvSpPr>
          <p:cNvPr id="29" name="Rectangle: Rounded Corners 28">
            <a:extLst>
              <a:ext uri="{FF2B5EF4-FFF2-40B4-BE49-F238E27FC236}">
                <a16:creationId xmlns:a16="http://schemas.microsoft.com/office/drawing/2014/main" id="{65AF73A7-8EC1-4954-97C5-9C9690864A6E}"/>
              </a:ext>
            </a:extLst>
          </p:cNvPr>
          <p:cNvSpPr/>
          <p:nvPr/>
        </p:nvSpPr>
        <p:spPr>
          <a:xfrm>
            <a:off x="763269" y="2939233"/>
            <a:ext cx="4333242" cy="351271"/>
          </a:xfrm>
          <a:prstGeom prst="roundRect">
            <a:avLst>
              <a:gd name="adj" fmla="val 50000"/>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A487F150-21C9-440D-8719-4001947247B2}"/>
              </a:ext>
            </a:extLst>
          </p:cNvPr>
          <p:cNvSpPr txBox="1"/>
          <p:nvPr/>
        </p:nvSpPr>
        <p:spPr>
          <a:xfrm>
            <a:off x="877570" y="2976370"/>
            <a:ext cx="3627119" cy="276999"/>
          </a:xfrm>
          <a:prstGeom prst="rect">
            <a:avLst/>
          </a:prstGeom>
          <a:noFill/>
        </p:spPr>
        <p:txBody>
          <a:bodyPr wrap="square" rtlCol="0">
            <a:spAutoFit/>
          </a:bodyPr>
          <a:lstStyle/>
          <a:p>
            <a:r>
              <a:rPr lang="fr-FR" sz="1200" dirty="0">
                <a:latin typeface="Lucida Bright" panose="02040602050505020304" pitchFamily="18" charset="0"/>
              </a:rPr>
              <a:t>Conclusion</a:t>
            </a:r>
          </a:p>
        </p:txBody>
      </p:sp>
      <p:sp>
        <p:nvSpPr>
          <p:cNvPr id="31" name="Oval 30">
            <a:extLst>
              <a:ext uri="{FF2B5EF4-FFF2-40B4-BE49-F238E27FC236}">
                <a16:creationId xmlns:a16="http://schemas.microsoft.com/office/drawing/2014/main" id="{480E1525-1014-4E3C-88DF-32915CFD2EDC}"/>
              </a:ext>
            </a:extLst>
          </p:cNvPr>
          <p:cNvSpPr/>
          <p:nvPr/>
        </p:nvSpPr>
        <p:spPr>
          <a:xfrm>
            <a:off x="491421" y="2939904"/>
            <a:ext cx="276999" cy="2769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9" name="TextBox 38">
            <a:extLst>
              <a:ext uri="{FF2B5EF4-FFF2-40B4-BE49-F238E27FC236}">
                <a16:creationId xmlns:a16="http://schemas.microsoft.com/office/drawing/2014/main" id="{410328C5-0DFA-487A-96D4-9996BA453EC5}"/>
              </a:ext>
            </a:extLst>
          </p:cNvPr>
          <p:cNvSpPr txBox="1"/>
          <p:nvPr/>
        </p:nvSpPr>
        <p:spPr>
          <a:xfrm flipH="1">
            <a:off x="395636" y="2898626"/>
            <a:ext cx="685799" cy="369332"/>
          </a:xfrm>
          <a:prstGeom prst="rect">
            <a:avLst/>
          </a:prstGeom>
          <a:noFill/>
        </p:spPr>
        <p:txBody>
          <a:bodyPr wrap="square" rtlCol="0">
            <a:spAutoFit/>
          </a:bodyPr>
          <a:lstStyle/>
          <a:p>
            <a:r>
              <a:rPr lang="fr-FR" dirty="0">
                <a:solidFill>
                  <a:schemeClr val="bg1"/>
                </a:solidFill>
              </a:rPr>
              <a:t>VII</a:t>
            </a:r>
          </a:p>
        </p:txBody>
      </p:sp>
    </p:spTree>
    <p:extLst>
      <p:ext uri="{BB962C8B-B14F-4D97-AF65-F5344CB8AC3E}">
        <p14:creationId xmlns:p14="http://schemas.microsoft.com/office/powerpoint/2010/main" val="205991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par>
                                <p:cTn id="76" presetID="42"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1000"/>
                                        <p:tgtEl>
                                          <p:spTgt spid="39"/>
                                        </p:tgtEl>
                                      </p:cBhvr>
                                    </p:animEffect>
                                    <p:anim calcmode="lin" valueType="num">
                                      <p:cBhvr>
                                        <p:cTn id="79" dur="1000" fill="hold"/>
                                        <p:tgtEl>
                                          <p:spTgt spid="39"/>
                                        </p:tgtEl>
                                        <p:attrNameLst>
                                          <p:attrName>ppt_x</p:attrName>
                                        </p:attrNameLst>
                                      </p:cBhvr>
                                      <p:tavLst>
                                        <p:tav tm="0">
                                          <p:val>
                                            <p:strVal val="#ppt_x"/>
                                          </p:val>
                                        </p:tav>
                                        <p:tav tm="100000">
                                          <p:val>
                                            <p:strVal val="#ppt_x"/>
                                          </p:val>
                                        </p:tav>
                                      </p:tavLst>
                                    </p:anim>
                                    <p:anim calcmode="lin" valueType="num">
                                      <p:cBhvr>
                                        <p:cTn id="8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6" grpId="0" animBg="1"/>
      <p:bldP spid="35" grpId="0" animBg="1"/>
      <p:bldP spid="34" grpId="0" animBg="1"/>
      <p:bldP spid="33" grpId="0" animBg="1"/>
      <p:bldP spid="32" grpId="0" animBg="1"/>
      <p:bldP spid="5" grpId="0"/>
      <p:bldP spid="6" grpId="0"/>
      <p:bldP spid="7" grpId="0"/>
      <p:bldP spid="8" grpId="0"/>
      <p:bldP spid="9" grpId="0"/>
      <p:bldP spid="16" grpId="0"/>
      <p:bldP spid="19" grpId="0"/>
      <p:bldP spid="21" grpId="0"/>
      <p:bldP spid="23" grpId="0"/>
      <p:bldP spid="25" grpId="0"/>
      <p:bldP spid="27" grpId="0"/>
      <p:bldP spid="37" grpId="0"/>
      <p:bldP spid="29" grpId="0" animBg="1"/>
      <p:bldP spid="30"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H="1" flipV="1">
            <a:off x="597449" y="2510434"/>
            <a:ext cx="4564787" cy="0"/>
          </a:xfrm>
          <a:prstGeom prst="line">
            <a:avLst/>
          </a:prstGeom>
          <a:ln w="9525" cap="flat">
            <a:solidFill>
              <a:srgbClr val="000000"/>
            </a:solidFill>
            <a:prstDash val="solid"/>
            <a:headEnd type="none" w="sm" len="sm"/>
            <a:tailEnd type="none" w="sm" len="sm"/>
          </a:ln>
        </p:spPr>
      </p:sp>
      <p:sp>
        <p:nvSpPr>
          <p:cNvPr id="3" name="AutoShape 3"/>
          <p:cNvSpPr/>
          <p:nvPr/>
        </p:nvSpPr>
        <p:spPr>
          <a:xfrm>
            <a:off x="4603750" y="352425"/>
            <a:ext cx="411224" cy="0"/>
          </a:xfrm>
          <a:prstGeom prst="line">
            <a:avLst/>
          </a:prstGeom>
          <a:ln w="9525" cap="flat">
            <a:solidFill>
              <a:srgbClr val="000000"/>
            </a:solidFill>
            <a:prstDash val="solid"/>
            <a:headEnd type="none" w="sm" len="sm"/>
            <a:tailEnd type="none" w="sm" len="sm"/>
          </a:ln>
        </p:spPr>
        <p:txBody>
          <a:bodyPr/>
          <a:lstStyle/>
          <a:p>
            <a:endParaRPr lang="fr-FR" dirty="0"/>
          </a:p>
        </p:txBody>
      </p:sp>
      <p:sp>
        <p:nvSpPr>
          <p:cNvPr id="5" name="AutoShape 5"/>
          <p:cNvSpPr/>
          <p:nvPr/>
        </p:nvSpPr>
        <p:spPr>
          <a:xfrm flipV="1">
            <a:off x="1515350" y="2333883"/>
            <a:ext cx="0" cy="176552"/>
          </a:xfrm>
          <a:prstGeom prst="line">
            <a:avLst/>
          </a:prstGeom>
          <a:ln w="9525" cap="flat">
            <a:solidFill>
              <a:srgbClr val="000000"/>
            </a:solidFill>
            <a:prstDash val="solid"/>
            <a:headEnd type="none" w="sm" len="sm"/>
            <a:tailEnd type="none" w="sm" len="sm"/>
          </a:ln>
        </p:spPr>
      </p:sp>
      <p:sp>
        <p:nvSpPr>
          <p:cNvPr id="6" name="AutoShape 6"/>
          <p:cNvSpPr/>
          <p:nvPr/>
        </p:nvSpPr>
        <p:spPr>
          <a:xfrm flipV="1">
            <a:off x="2843133" y="2333883"/>
            <a:ext cx="0" cy="176552"/>
          </a:xfrm>
          <a:prstGeom prst="line">
            <a:avLst/>
          </a:prstGeom>
          <a:ln w="9525" cap="flat">
            <a:solidFill>
              <a:srgbClr val="000000"/>
            </a:solidFill>
            <a:prstDash val="solid"/>
            <a:headEnd type="none" w="sm" len="sm"/>
            <a:tailEnd type="none" w="sm" len="sm"/>
          </a:ln>
        </p:spPr>
      </p:sp>
      <p:sp>
        <p:nvSpPr>
          <p:cNvPr id="7" name="AutoShape 7"/>
          <p:cNvSpPr/>
          <p:nvPr/>
        </p:nvSpPr>
        <p:spPr>
          <a:xfrm flipV="1">
            <a:off x="4127964" y="2333883"/>
            <a:ext cx="0" cy="176552"/>
          </a:xfrm>
          <a:prstGeom prst="line">
            <a:avLst/>
          </a:prstGeom>
          <a:ln w="9525" cap="flat">
            <a:solidFill>
              <a:srgbClr val="000000"/>
            </a:solidFill>
            <a:prstDash val="solid"/>
            <a:headEnd type="none" w="sm" len="sm"/>
            <a:tailEnd type="none" w="sm" len="sm"/>
          </a:ln>
        </p:spPr>
      </p:sp>
      <p:grpSp>
        <p:nvGrpSpPr>
          <p:cNvPr id="11" name="Group 11"/>
          <p:cNvGrpSpPr/>
          <p:nvPr/>
        </p:nvGrpSpPr>
        <p:grpSpPr>
          <a:xfrm>
            <a:off x="1485013" y="2481623"/>
            <a:ext cx="57625" cy="5762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B8A3"/>
            </a:solidFill>
          </p:spPr>
        </p:sp>
        <p:sp>
          <p:nvSpPr>
            <p:cNvPr id="13" name="TextBox 13"/>
            <p:cNvSpPr txBox="1"/>
            <p:nvPr/>
          </p:nvSpPr>
          <p:spPr>
            <a:xfrm>
              <a:off x="76200" y="38100"/>
              <a:ext cx="660400" cy="698500"/>
            </a:xfrm>
            <a:prstGeom prst="rect">
              <a:avLst/>
            </a:prstGeom>
          </p:spPr>
          <p:txBody>
            <a:bodyPr lIns="16263" tIns="16263" rIns="16263" bIns="16263" rtlCol="0" anchor="ctr"/>
            <a:lstStyle/>
            <a:p>
              <a:pPr algn="ctr">
                <a:lnSpc>
                  <a:spcPts val="833"/>
                </a:lnSpc>
              </a:pPr>
              <a:endParaRPr/>
            </a:p>
          </p:txBody>
        </p:sp>
      </p:grpSp>
      <p:grpSp>
        <p:nvGrpSpPr>
          <p:cNvPr id="14" name="Group 14"/>
          <p:cNvGrpSpPr/>
          <p:nvPr/>
        </p:nvGrpSpPr>
        <p:grpSpPr>
          <a:xfrm>
            <a:off x="2811015" y="2481623"/>
            <a:ext cx="57625" cy="5762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B8A3"/>
            </a:solidFill>
          </p:spPr>
        </p:sp>
        <p:sp>
          <p:nvSpPr>
            <p:cNvPr id="16" name="TextBox 16"/>
            <p:cNvSpPr txBox="1"/>
            <p:nvPr/>
          </p:nvSpPr>
          <p:spPr>
            <a:xfrm>
              <a:off x="76200" y="38100"/>
              <a:ext cx="660400" cy="698500"/>
            </a:xfrm>
            <a:prstGeom prst="rect">
              <a:avLst/>
            </a:prstGeom>
          </p:spPr>
          <p:txBody>
            <a:bodyPr lIns="16263" tIns="16263" rIns="16263" bIns="16263" rtlCol="0" anchor="ctr"/>
            <a:lstStyle/>
            <a:p>
              <a:pPr algn="ctr">
                <a:lnSpc>
                  <a:spcPts val="833"/>
                </a:lnSpc>
              </a:pPr>
              <a:endParaRPr/>
            </a:p>
          </p:txBody>
        </p:sp>
      </p:grpSp>
      <p:grpSp>
        <p:nvGrpSpPr>
          <p:cNvPr id="17" name="Group 17"/>
          <p:cNvGrpSpPr/>
          <p:nvPr/>
        </p:nvGrpSpPr>
        <p:grpSpPr>
          <a:xfrm>
            <a:off x="4097812" y="2481623"/>
            <a:ext cx="57625" cy="5762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B8A3"/>
            </a:solidFill>
          </p:spPr>
        </p:sp>
        <p:sp>
          <p:nvSpPr>
            <p:cNvPr id="19" name="TextBox 19"/>
            <p:cNvSpPr txBox="1"/>
            <p:nvPr/>
          </p:nvSpPr>
          <p:spPr>
            <a:xfrm>
              <a:off x="76200" y="38100"/>
              <a:ext cx="660400" cy="698500"/>
            </a:xfrm>
            <a:prstGeom prst="rect">
              <a:avLst/>
            </a:prstGeom>
          </p:spPr>
          <p:txBody>
            <a:bodyPr lIns="16263" tIns="16263" rIns="16263" bIns="16263" rtlCol="0" anchor="ctr"/>
            <a:lstStyle/>
            <a:p>
              <a:pPr algn="ctr">
                <a:lnSpc>
                  <a:spcPts val="833"/>
                </a:lnSpc>
              </a:pPr>
              <a:endParaRPr/>
            </a:p>
          </p:txBody>
        </p:sp>
      </p:grpSp>
      <p:grpSp>
        <p:nvGrpSpPr>
          <p:cNvPr id="23" name="Group 23"/>
          <p:cNvGrpSpPr/>
          <p:nvPr/>
        </p:nvGrpSpPr>
        <p:grpSpPr>
          <a:xfrm>
            <a:off x="962608" y="2184506"/>
            <a:ext cx="1103237" cy="149944"/>
            <a:chOff x="0" y="0"/>
            <a:chExt cx="907620" cy="123357"/>
          </a:xfrm>
        </p:grpSpPr>
        <p:sp>
          <p:nvSpPr>
            <p:cNvPr id="24" name="Freeform 24"/>
            <p:cNvSpPr/>
            <p:nvPr/>
          </p:nvSpPr>
          <p:spPr>
            <a:xfrm>
              <a:off x="0" y="0"/>
              <a:ext cx="907620" cy="123357"/>
            </a:xfrm>
            <a:custGeom>
              <a:avLst/>
              <a:gdLst/>
              <a:ahLst/>
              <a:cxnLst/>
              <a:rect l="l" t="t" r="r" b="b"/>
              <a:pathLst>
                <a:path w="907620" h="123357">
                  <a:moveTo>
                    <a:pt x="0" y="0"/>
                  </a:moveTo>
                  <a:lnTo>
                    <a:pt x="907620" y="0"/>
                  </a:lnTo>
                  <a:lnTo>
                    <a:pt x="907620" y="123357"/>
                  </a:lnTo>
                  <a:lnTo>
                    <a:pt x="0" y="123357"/>
                  </a:lnTo>
                  <a:close/>
                </a:path>
              </a:pathLst>
            </a:custGeom>
            <a:solidFill>
              <a:srgbClr val="DBB8A3"/>
            </a:solidFill>
          </p:spPr>
        </p:sp>
        <p:sp>
          <p:nvSpPr>
            <p:cNvPr id="25" name="TextBox 25"/>
            <p:cNvSpPr txBox="1"/>
            <p:nvPr/>
          </p:nvSpPr>
          <p:spPr>
            <a:xfrm>
              <a:off x="0" y="-38100"/>
              <a:ext cx="907620" cy="161457"/>
            </a:xfrm>
            <a:prstGeom prst="rect">
              <a:avLst/>
            </a:prstGeom>
          </p:spPr>
          <p:txBody>
            <a:bodyPr lIns="16263" tIns="16263" rIns="16263" bIns="16263" rtlCol="0" anchor="ctr"/>
            <a:lstStyle/>
            <a:p>
              <a:pPr algn="ctr">
                <a:lnSpc>
                  <a:spcPts val="833"/>
                </a:lnSpc>
              </a:pPr>
              <a:endParaRPr/>
            </a:p>
          </p:txBody>
        </p:sp>
      </p:grpSp>
      <p:grpSp>
        <p:nvGrpSpPr>
          <p:cNvPr id="26" name="Group 26"/>
          <p:cNvGrpSpPr/>
          <p:nvPr/>
        </p:nvGrpSpPr>
        <p:grpSpPr>
          <a:xfrm>
            <a:off x="2304746" y="2184506"/>
            <a:ext cx="1103237" cy="149944"/>
            <a:chOff x="0" y="0"/>
            <a:chExt cx="907620" cy="123357"/>
          </a:xfrm>
        </p:grpSpPr>
        <p:sp>
          <p:nvSpPr>
            <p:cNvPr id="27" name="Freeform 27"/>
            <p:cNvSpPr/>
            <p:nvPr/>
          </p:nvSpPr>
          <p:spPr>
            <a:xfrm>
              <a:off x="0" y="0"/>
              <a:ext cx="907620" cy="123357"/>
            </a:xfrm>
            <a:custGeom>
              <a:avLst/>
              <a:gdLst/>
              <a:ahLst/>
              <a:cxnLst/>
              <a:rect l="l" t="t" r="r" b="b"/>
              <a:pathLst>
                <a:path w="907620" h="123357">
                  <a:moveTo>
                    <a:pt x="0" y="0"/>
                  </a:moveTo>
                  <a:lnTo>
                    <a:pt x="907620" y="0"/>
                  </a:lnTo>
                  <a:lnTo>
                    <a:pt x="907620" y="123357"/>
                  </a:lnTo>
                  <a:lnTo>
                    <a:pt x="0" y="123357"/>
                  </a:lnTo>
                  <a:close/>
                </a:path>
              </a:pathLst>
            </a:custGeom>
            <a:solidFill>
              <a:srgbClr val="DBB8A3"/>
            </a:solidFill>
          </p:spPr>
        </p:sp>
        <p:sp>
          <p:nvSpPr>
            <p:cNvPr id="28" name="TextBox 28"/>
            <p:cNvSpPr txBox="1"/>
            <p:nvPr/>
          </p:nvSpPr>
          <p:spPr>
            <a:xfrm>
              <a:off x="0" y="-38100"/>
              <a:ext cx="907620" cy="161457"/>
            </a:xfrm>
            <a:prstGeom prst="rect">
              <a:avLst/>
            </a:prstGeom>
          </p:spPr>
          <p:txBody>
            <a:bodyPr lIns="16263" tIns="16263" rIns="16263" bIns="16263" rtlCol="0" anchor="ctr"/>
            <a:lstStyle/>
            <a:p>
              <a:pPr algn="ctr">
                <a:lnSpc>
                  <a:spcPts val="833"/>
                </a:lnSpc>
              </a:pPr>
              <a:endParaRPr/>
            </a:p>
          </p:txBody>
        </p:sp>
      </p:grpSp>
      <p:grpSp>
        <p:nvGrpSpPr>
          <p:cNvPr id="29" name="Group 29"/>
          <p:cNvGrpSpPr/>
          <p:nvPr/>
        </p:nvGrpSpPr>
        <p:grpSpPr>
          <a:xfrm>
            <a:off x="3646884" y="2184506"/>
            <a:ext cx="1103237" cy="149944"/>
            <a:chOff x="0" y="0"/>
            <a:chExt cx="907620" cy="123357"/>
          </a:xfrm>
        </p:grpSpPr>
        <p:sp>
          <p:nvSpPr>
            <p:cNvPr id="30" name="Freeform 30"/>
            <p:cNvSpPr/>
            <p:nvPr/>
          </p:nvSpPr>
          <p:spPr>
            <a:xfrm>
              <a:off x="0" y="0"/>
              <a:ext cx="907620" cy="123357"/>
            </a:xfrm>
            <a:custGeom>
              <a:avLst/>
              <a:gdLst/>
              <a:ahLst/>
              <a:cxnLst/>
              <a:rect l="l" t="t" r="r" b="b"/>
              <a:pathLst>
                <a:path w="907620" h="123357">
                  <a:moveTo>
                    <a:pt x="0" y="0"/>
                  </a:moveTo>
                  <a:lnTo>
                    <a:pt x="907620" y="0"/>
                  </a:lnTo>
                  <a:lnTo>
                    <a:pt x="907620" y="123357"/>
                  </a:lnTo>
                  <a:lnTo>
                    <a:pt x="0" y="123357"/>
                  </a:lnTo>
                  <a:close/>
                </a:path>
              </a:pathLst>
            </a:custGeom>
            <a:solidFill>
              <a:srgbClr val="DBB8A3"/>
            </a:solidFill>
          </p:spPr>
        </p:sp>
        <p:sp>
          <p:nvSpPr>
            <p:cNvPr id="31" name="TextBox 31"/>
            <p:cNvSpPr txBox="1"/>
            <p:nvPr/>
          </p:nvSpPr>
          <p:spPr>
            <a:xfrm>
              <a:off x="0" y="-38100"/>
              <a:ext cx="907620" cy="161457"/>
            </a:xfrm>
            <a:prstGeom prst="rect">
              <a:avLst/>
            </a:prstGeom>
          </p:spPr>
          <p:txBody>
            <a:bodyPr lIns="16263" tIns="16263" rIns="16263" bIns="16263" rtlCol="0" anchor="ctr"/>
            <a:lstStyle/>
            <a:p>
              <a:pPr algn="ctr">
                <a:lnSpc>
                  <a:spcPts val="833"/>
                </a:lnSpc>
              </a:pPr>
              <a:endParaRPr/>
            </a:p>
          </p:txBody>
        </p:sp>
      </p:grpSp>
      <p:sp>
        <p:nvSpPr>
          <p:cNvPr id="33" name="TextBox 33"/>
          <p:cNvSpPr txBox="1"/>
          <p:nvPr/>
        </p:nvSpPr>
        <p:spPr>
          <a:xfrm>
            <a:off x="1017908" y="2211989"/>
            <a:ext cx="923927" cy="86242"/>
          </a:xfrm>
          <a:prstGeom prst="rect">
            <a:avLst/>
          </a:prstGeom>
        </p:spPr>
        <p:txBody>
          <a:bodyPr lIns="0" tIns="0" rIns="0" bIns="0" rtlCol="0" anchor="t">
            <a:spAutoFit/>
          </a:bodyPr>
          <a:lstStyle/>
          <a:p>
            <a:pPr algn="ctr">
              <a:lnSpc>
                <a:spcPts val="732"/>
              </a:lnSpc>
              <a:spcBef>
                <a:spcPct val="0"/>
              </a:spcBef>
            </a:pPr>
            <a:r>
              <a:rPr lang="fr-FR" sz="576" b="1" dirty="0">
                <a:solidFill>
                  <a:srgbClr val="111111"/>
                </a:solidFill>
                <a:latin typeface="-apple-system"/>
              </a:rPr>
              <a:t>Positif</a:t>
            </a:r>
            <a:r>
              <a:rPr lang="fr-FR" sz="576" dirty="0">
                <a:solidFill>
                  <a:srgbClr val="111111"/>
                </a:solidFill>
                <a:latin typeface="-apple-system"/>
              </a:rPr>
              <a:t> :</a:t>
            </a:r>
            <a:endParaRPr lang="en-US" sz="523" dirty="0">
              <a:solidFill>
                <a:srgbClr val="000000"/>
              </a:solidFill>
              <a:latin typeface="Playfair Display Bold Italics"/>
            </a:endParaRPr>
          </a:p>
        </p:txBody>
      </p:sp>
      <p:sp>
        <p:nvSpPr>
          <p:cNvPr id="34" name="TextBox 34"/>
          <p:cNvSpPr txBox="1"/>
          <p:nvPr/>
        </p:nvSpPr>
        <p:spPr>
          <a:xfrm>
            <a:off x="2341954" y="2211989"/>
            <a:ext cx="923927" cy="86242"/>
          </a:xfrm>
          <a:prstGeom prst="rect">
            <a:avLst/>
          </a:prstGeom>
        </p:spPr>
        <p:txBody>
          <a:bodyPr lIns="0" tIns="0" rIns="0" bIns="0" rtlCol="0" anchor="t">
            <a:spAutoFit/>
          </a:bodyPr>
          <a:lstStyle/>
          <a:p>
            <a:pPr algn="ctr">
              <a:lnSpc>
                <a:spcPts val="732"/>
              </a:lnSpc>
              <a:spcBef>
                <a:spcPct val="0"/>
              </a:spcBef>
            </a:pPr>
            <a:r>
              <a:rPr lang="fr-FR" sz="576" b="1" dirty="0">
                <a:solidFill>
                  <a:srgbClr val="111111"/>
                </a:solidFill>
                <a:latin typeface="-apple-system"/>
              </a:rPr>
              <a:t>Stable</a:t>
            </a:r>
            <a:r>
              <a:rPr lang="fr-FR" sz="576" dirty="0">
                <a:solidFill>
                  <a:srgbClr val="111111"/>
                </a:solidFill>
                <a:latin typeface="-apple-system"/>
              </a:rPr>
              <a:t> :</a:t>
            </a:r>
            <a:endParaRPr lang="en-US" sz="523" dirty="0">
              <a:solidFill>
                <a:srgbClr val="000000"/>
              </a:solidFill>
              <a:latin typeface="Playfair Display Bold Italics"/>
            </a:endParaRPr>
          </a:p>
        </p:txBody>
      </p:sp>
      <p:sp>
        <p:nvSpPr>
          <p:cNvPr id="35" name="TextBox 35"/>
          <p:cNvSpPr txBox="1"/>
          <p:nvPr/>
        </p:nvSpPr>
        <p:spPr>
          <a:xfrm>
            <a:off x="3666000" y="2211989"/>
            <a:ext cx="1074515" cy="86242"/>
          </a:xfrm>
          <a:prstGeom prst="rect">
            <a:avLst/>
          </a:prstGeom>
        </p:spPr>
        <p:txBody>
          <a:bodyPr lIns="0" tIns="0" rIns="0" bIns="0" rtlCol="0" anchor="t">
            <a:spAutoFit/>
          </a:bodyPr>
          <a:lstStyle/>
          <a:p>
            <a:pPr algn="ctr">
              <a:lnSpc>
                <a:spcPts val="732"/>
              </a:lnSpc>
              <a:spcBef>
                <a:spcPct val="0"/>
              </a:spcBef>
            </a:pPr>
            <a:r>
              <a:rPr lang="fr-FR" sz="576" b="1" dirty="0">
                <a:solidFill>
                  <a:srgbClr val="111111"/>
                </a:solidFill>
                <a:latin typeface="-apple-system"/>
              </a:rPr>
              <a:t>Négatif</a:t>
            </a:r>
            <a:r>
              <a:rPr lang="fr-FR" sz="576" dirty="0">
                <a:solidFill>
                  <a:srgbClr val="111111"/>
                </a:solidFill>
                <a:latin typeface="-apple-system"/>
              </a:rPr>
              <a:t> :</a:t>
            </a:r>
            <a:endParaRPr lang="en-US" sz="523" dirty="0">
              <a:solidFill>
                <a:srgbClr val="000000"/>
              </a:solidFill>
              <a:latin typeface="Playfair Display Bold Italics"/>
            </a:endParaRPr>
          </a:p>
        </p:txBody>
      </p:sp>
      <p:sp>
        <p:nvSpPr>
          <p:cNvPr id="36" name="TextBox 36"/>
          <p:cNvSpPr txBox="1"/>
          <p:nvPr/>
        </p:nvSpPr>
        <p:spPr>
          <a:xfrm>
            <a:off x="91481" y="101868"/>
            <a:ext cx="4588470" cy="288092"/>
          </a:xfrm>
          <a:prstGeom prst="rect">
            <a:avLst/>
          </a:prstGeom>
        </p:spPr>
        <p:txBody>
          <a:bodyPr wrap="square" lIns="0" tIns="0" rIns="0" bIns="0" rtlCol="0" anchor="t">
            <a:spAutoFit/>
          </a:bodyPr>
          <a:lstStyle/>
          <a:p>
            <a:pPr>
              <a:lnSpc>
                <a:spcPts val="2475"/>
              </a:lnSpc>
              <a:spcBef>
                <a:spcPct val="0"/>
              </a:spcBef>
            </a:pPr>
            <a:r>
              <a:rPr lang="fr-FR" sz="1408" b="1" dirty="0">
                <a:solidFill>
                  <a:srgbClr val="111111"/>
                </a:solidFill>
                <a:latin typeface="-apple-system"/>
              </a:rPr>
              <a:t>Mesure du Risque Économique par les Agences de Notation :</a:t>
            </a:r>
          </a:p>
        </p:txBody>
      </p:sp>
      <p:sp>
        <p:nvSpPr>
          <p:cNvPr id="39" name="TextBox 39"/>
          <p:cNvSpPr txBox="1"/>
          <p:nvPr/>
        </p:nvSpPr>
        <p:spPr>
          <a:xfrm>
            <a:off x="978919" y="2608275"/>
            <a:ext cx="1024119" cy="301044"/>
          </a:xfrm>
          <a:prstGeom prst="rect">
            <a:avLst/>
          </a:prstGeom>
        </p:spPr>
        <p:txBody>
          <a:bodyPr lIns="0" tIns="0" rIns="0" bIns="0" rtlCol="0" anchor="t">
            <a:spAutoFit/>
          </a:bodyPr>
          <a:lstStyle/>
          <a:p>
            <a:pPr algn="ctr">
              <a:lnSpc>
                <a:spcPts val="751"/>
              </a:lnSpc>
            </a:pPr>
            <a:r>
              <a:rPr lang="fr-FR" sz="536" dirty="0">
                <a:solidFill>
                  <a:srgbClr val="000000"/>
                </a:solidFill>
                <a:latin typeface="Playfair Display"/>
              </a:rPr>
              <a:t>Le risque économique du pays devrait diminuer dans les six prochains mois à deux ans</a:t>
            </a:r>
            <a:r>
              <a:rPr lang="fr-FR" sz="576" dirty="0">
                <a:solidFill>
                  <a:srgbClr val="111111"/>
                </a:solidFill>
                <a:latin typeface="-apple-system"/>
              </a:rPr>
              <a:t>.</a:t>
            </a:r>
            <a:endParaRPr lang="en-US" sz="536" dirty="0">
              <a:solidFill>
                <a:srgbClr val="000000"/>
              </a:solidFill>
              <a:latin typeface="Playfair Display"/>
            </a:endParaRPr>
          </a:p>
        </p:txBody>
      </p:sp>
      <p:sp>
        <p:nvSpPr>
          <p:cNvPr id="40" name="TextBox 40"/>
          <p:cNvSpPr txBox="1"/>
          <p:nvPr/>
        </p:nvSpPr>
        <p:spPr>
          <a:xfrm>
            <a:off x="2268696" y="2608275"/>
            <a:ext cx="1024119" cy="247375"/>
          </a:xfrm>
          <a:prstGeom prst="rect">
            <a:avLst/>
          </a:prstGeom>
        </p:spPr>
        <p:txBody>
          <a:bodyPr lIns="0" tIns="0" rIns="0" bIns="0" rtlCol="0" anchor="t">
            <a:spAutoFit/>
          </a:bodyPr>
          <a:lstStyle/>
          <a:p>
            <a:pPr algn="l"/>
            <a:r>
              <a:rPr lang="fr-FR" sz="536" dirty="0">
                <a:solidFill>
                  <a:srgbClr val="000000"/>
                </a:solidFill>
                <a:latin typeface="Playfair Display"/>
              </a:rPr>
              <a:t>Le risque économique devrait rester stable dans les six prochains mois à deux ans.</a:t>
            </a:r>
          </a:p>
        </p:txBody>
      </p:sp>
      <p:sp>
        <p:nvSpPr>
          <p:cNvPr id="41" name="TextBox 41"/>
          <p:cNvSpPr txBox="1"/>
          <p:nvPr/>
        </p:nvSpPr>
        <p:spPr>
          <a:xfrm>
            <a:off x="3558474" y="2608275"/>
            <a:ext cx="1182041" cy="297646"/>
          </a:xfrm>
          <a:prstGeom prst="rect">
            <a:avLst/>
          </a:prstGeom>
        </p:spPr>
        <p:txBody>
          <a:bodyPr lIns="0" tIns="0" rIns="0" bIns="0" rtlCol="0" anchor="t">
            <a:spAutoFit/>
          </a:bodyPr>
          <a:lstStyle/>
          <a:p>
            <a:pPr algn="ctr">
              <a:lnSpc>
                <a:spcPts val="751"/>
              </a:lnSpc>
            </a:pPr>
            <a:r>
              <a:rPr lang="fr-FR" sz="536" dirty="0">
                <a:solidFill>
                  <a:srgbClr val="000000"/>
                </a:solidFill>
                <a:latin typeface="Playfair Display"/>
              </a:rPr>
              <a:t>Le risque économique pourrait augmenter dans les six prochains mois à deux ans.</a:t>
            </a:r>
            <a:endParaRPr lang="en-US" sz="536" dirty="0">
              <a:solidFill>
                <a:srgbClr val="000000"/>
              </a:solidFill>
              <a:latin typeface="Playfair Display"/>
            </a:endParaRPr>
          </a:p>
        </p:txBody>
      </p:sp>
      <p:sp>
        <p:nvSpPr>
          <p:cNvPr id="43" name="TextBox 42">
            <a:extLst>
              <a:ext uri="{FF2B5EF4-FFF2-40B4-BE49-F238E27FC236}">
                <a16:creationId xmlns:a16="http://schemas.microsoft.com/office/drawing/2014/main" id="{5A4B03FF-FC1F-438E-B2C9-395BDB0C501E}"/>
              </a:ext>
            </a:extLst>
          </p:cNvPr>
          <p:cNvSpPr txBox="1"/>
          <p:nvPr/>
        </p:nvSpPr>
        <p:spPr>
          <a:xfrm>
            <a:off x="257687" y="1300289"/>
            <a:ext cx="5170892" cy="801373"/>
          </a:xfrm>
          <a:prstGeom prst="rect">
            <a:avLst/>
          </a:prstGeom>
          <a:noFill/>
        </p:spPr>
        <p:txBody>
          <a:bodyPr wrap="square">
            <a:spAutoFit/>
          </a:bodyPr>
          <a:lstStyle/>
          <a:p>
            <a:pPr algn="l"/>
            <a:r>
              <a:rPr lang="fr-FR" sz="768" dirty="0">
                <a:solidFill>
                  <a:srgbClr val="111111"/>
                </a:solidFill>
                <a:latin typeface="-apple-system"/>
              </a:rPr>
              <a:t>Les agences de notation, telles que </a:t>
            </a:r>
            <a:r>
              <a:rPr lang="fr-FR" sz="768" b="1" dirty="0">
                <a:solidFill>
                  <a:srgbClr val="111111"/>
                </a:solidFill>
                <a:latin typeface="-apple-system"/>
              </a:rPr>
              <a:t>Standard &amp; </a:t>
            </a:r>
            <a:r>
              <a:rPr lang="fr-FR" sz="768" b="1" dirty="0" err="1">
                <a:solidFill>
                  <a:srgbClr val="111111"/>
                </a:solidFill>
                <a:latin typeface="-apple-system"/>
              </a:rPr>
              <a:t>Poor’s</a:t>
            </a:r>
            <a:r>
              <a:rPr lang="fr-FR" sz="768" b="1" dirty="0">
                <a:solidFill>
                  <a:srgbClr val="111111"/>
                </a:solidFill>
                <a:latin typeface="-apple-system"/>
              </a:rPr>
              <a:t> (S&amp;P)</a:t>
            </a:r>
            <a:r>
              <a:rPr lang="fr-FR" sz="768" dirty="0">
                <a:solidFill>
                  <a:srgbClr val="111111"/>
                </a:solidFill>
                <a:latin typeface="-apple-system"/>
              </a:rPr>
              <a:t>, publient des notations de crédit souveraines qui évaluent la capacité d’un pays à rembourser ses dettes. Ces notations peuvent servir d’indicateurs du risque économique global d’un pays.</a:t>
            </a:r>
          </a:p>
          <a:p>
            <a:pPr algn="l"/>
            <a:endParaRPr lang="fr-FR" sz="768" dirty="0">
              <a:solidFill>
                <a:srgbClr val="111111"/>
              </a:solidFill>
              <a:latin typeface="-apple-system"/>
            </a:endParaRPr>
          </a:p>
          <a:p>
            <a:pPr algn="l"/>
            <a:r>
              <a:rPr lang="fr-FR" sz="768" dirty="0">
                <a:solidFill>
                  <a:srgbClr val="111111"/>
                </a:solidFill>
                <a:latin typeface="-apple-system"/>
              </a:rPr>
              <a:t>S&amp;P publie également des scores de tendance économique et sectorielle qui utilisent des qualificatifs pour indiquer l’évolution du risque économique dans un pays donné :</a:t>
            </a:r>
          </a:p>
        </p:txBody>
      </p:sp>
      <p:sp>
        <p:nvSpPr>
          <p:cNvPr id="45" name="TextBox 44">
            <a:extLst>
              <a:ext uri="{FF2B5EF4-FFF2-40B4-BE49-F238E27FC236}">
                <a16:creationId xmlns:a16="http://schemas.microsoft.com/office/drawing/2014/main" id="{12DC6A86-31DE-4863-AF10-BBE707DC1B31}"/>
              </a:ext>
            </a:extLst>
          </p:cNvPr>
          <p:cNvSpPr txBox="1"/>
          <p:nvPr/>
        </p:nvSpPr>
        <p:spPr>
          <a:xfrm>
            <a:off x="255777" y="526569"/>
            <a:ext cx="5111031" cy="683200"/>
          </a:xfrm>
          <a:prstGeom prst="rect">
            <a:avLst/>
          </a:prstGeom>
          <a:noFill/>
        </p:spPr>
        <p:txBody>
          <a:bodyPr wrap="square">
            <a:spAutoFit/>
          </a:bodyPr>
          <a:lstStyle/>
          <a:p>
            <a:r>
              <a:rPr lang="fr-FR" sz="768" b="1" dirty="0">
                <a:solidFill>
                  <a:schemeClr val="tx1"/>
                </a:solidFill>
                <a:latin typeface="Söhne"/>
              </a:rPr>
              <a:t>Standard &amp; </a:t>
            </a:r>
            <a:r>
              <a:rPr lang="fr-FR" sz="768" b="1" dirty="0" err="1">
                <a:solidFill>
                  <a:schemeClr val="tx1"/>
                </a:solidFill>
                <a:latin typeface="Söhne"/>
              </a:rPr>
              <a:t>Poor's</a:t>
            </a:r>
            <a:r>
              <a:rPr lang="fr-FR" sz="768" b="1" dirty="0">
                <a:solidFill>
                  <a:schemeClr val="tx1"/>
                </a:solidFill>
                <a:latin typeface="Söhne"/>
              </a:rPr>
              <a:t> (S&amp;P):  </a:t>
            </a:r>
            <a:r>
              <a:rPr lang="fr-FR" sz="768" dirty="0">
                <a:solidFill>
                  <a:schemeClr val="tx1"/>
                </a:solidFill>
                <a:latin typeface="Söhne"/>
              </a:rPr>
              <a:t>est une entreprise de services financiers qui fournit des notations de crédit, des indices boursiers, des recherches en actions, des services de gestion des risques, des conseils en investissement et des services de données. Elle est connue pour ses notations de crédit qui évaluent la solvabilité des gouvernements, des entreprises et des institutions, ainsi que pour ses indices boursiers emblématiques. S&amp;P vise à fournir aux investisseurs des informations et des perspectives objectives pour les aider à prendre des décisions éclairées en matière d'investissement.</a:t>
            </a:r>
            <a:endParaRPr lang="fr-FR" sz="768" dirty="0">
              <a:solidFill>
                <a:schemeClr val="tx1"/>
              </a:solidFill>
            </a:endParaRPr>
          </a:p>
        </p:txBody>
      </p:sp>
      <p:sp>
        <p:nvSpPr>
          <p:cNvPr id="8" name="Rectangle 7">
            <a:extLst>
              <a:ext uri="{FF2B5EF4-FFF2-40B4-BE49-F238E27FC236}">
                <a16:creationId xmlns:a16="http://schemas.microsoft.com/office/drawing/2014/main" id="{18889621-2365-4F00-A1A4-BB251BD6C630}"/>
              </a:ext>
            </a:extLst>
          </p:cNvPr>
          <p:cNvSpPr/>
          <p:nvPr/>
        </p:nvSpPr>
        <p:spPr>
          <a:xfrm>
            <a:off x="5594350" y="0"/>
            <a:ext cx="287863" cy="3295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5">
            <a:extLst>
              <a:ext uri="{FF2B5EF4-FFF2-40B4-BE49-F238E27FC236}">
                <a16:creationId xmlns:a16="http://schemas.microsoft.com/office/drawing/2014/main" id="{5A21FB42-7DCD-4FC6-AC96-8CEBB457AACC}"/>
              </a:ext>
            </a:extLst>
          </p:cNvPr>
          <p:cNvGrpSpPr/>
          <p:nvPr/>
        </p:nvGrpSpPr>
        <p:grpSpPr>
          <a:xfrm>
            <a:off x="194120" y="762336"/>
            <a:ext cx="1265854" cy="1921847"/>
            <a:chOff x="0" y="0"/>
            <a:chExt cx="1314834" cy="1441633"/>
          </a:xfrm>
        </p:grpSpPr>
        <p:sp>
          <p:nvSpPr>
            <p:cNvPr id="50" name="Freeform 6">
              <a:extLst>
                <a:ext uri="{FF2B5EF4-FFF2-40B4-BE49-F238E27FC236}">
                  <a16:creationId xmlns:a16="http://schemas.microsoft.com/office/drawing/2014/main" id="{329A8D83-0E99-4D4E-9E56-5A5BA3058CF8}"/>
                </a:ext>
              </a:extLst>
            </p:cNvPr>
            <p:cNvSpPr/>
            <p:nvPr/>
          </p:nvSpPr>
          <p:spPr>
            <a:xfrm>
              <a:off x="0" y="0"/>
              <a:ext cx="1314834" cy="1441633"/>
            </a:xfrm>
            <a:custGeom>
              <a:avLst/>
              <a:gdLst/>
              <a:ahLst/>
              <a:cxnLst/>
              <a:rect l="l" t="t" r="r" b="b"/>
              <a:pathLst>
                <a:path w="1314834" h="1441633">
                  <a:moveTo>
                    <a:pt x="0" y="0"/>
                  </a:moveTo>
                  <a:lnTo>
                    <a:pt x="1314834" y="0"/>
                  </a:lnTo>
                  <a:lnTo>
                    <a:pt x="1314834" y="1441633"/>
                  </a:lnTo>
                  <a:lnTo>
                    <a:pt x="0" y="1441633"/>
                  </a:lnTo>
                  <a:close/>
                </a:path>
              </a:pathLst>
            </a:custGeom>
            <a:solidFill>
              <a:srgbClr val="F5F6F7"/>
            </a:solidFill>
          </p:spPr>
        </p:sp>
        <p:sp>
          <p:nvSpPr>
            <p:cNvPr id="51" name="TextBox 7">
              <a:extLst>
                <a:ext uri="{FF2B5EF4-FFF2-40B4-BE49-F238E27FC236}">
                  <a16:creationId xmlns:a16="http://schemas.microsoft.com/office/drawing/2014/main" id="{3091FA0C-45EA-48AF-8D54-6844BEE43BA0}"/>
                </a:ext>
              </a:extLst>
            </p:cNvPr>
            <p:cNvSpPr txBox="1"/>
            <p:nvPr/>
          </p:nvSpPr>
          <p:spPr>
            <a:xfrm>
              <a:off x="0" y="-38100"/>
              <a:ext cx="1314834" cy="1479733"/>
            </a:xfrm>
            <a:prstGeom prst="rect">
              <a:avLst/>
            </a:prstGeom>
          </p:spPr>
          <p:txBody>
            <a:bodyPr lIns="5206" tIns="5206" rIns="5206" bIns="5206" rtlCol="0" anchor="ctr"/>
            <a:lstStyle/>
            <a:p>
              <a:pPr algn="ctr">
                <a:lnSpc>
                  <a:spcPts val="270"/>
                </a:lnSpc>
              </a:pPr>
              <a:endParaRPr/>
            </a:p>
          </p:txBody>
        </p:sp>
      </p:grpSp>
      <p:sp>
        <p:nvSpPr>
          <p:cNvPr id="8" name="TextBox 8"/>
          <p:cNvSpPr txBox="1"/>
          <p:nvPr/>
        </p:nvSpPr>
        <p:spPr>
          <a:xfrm>
            <a:off x="321042" y="1358171"/>
            <a:ext cx="1021429" cy="1181862"/>
          </a:xfrm>
          <a:prstGeom prst="rect">
            <a:avLst/>
          </a:prstGeom>
        </p:spPr>
        <p:txBody>
          <a:bodyPr lIns="0" tIns="0" rIns="0" bIns="0" rtlCol="0" anchor="t">
            <a:spAutoFit/>
          </a:bodyPr>
          <a:lstStyle/>
          <a:p>
            <a:pPr algn="l"/>
            <a:r>
              <a:rPr lang="fr-FR" sz="640" dirty="0">
                <a:solidFill>
                  <a:srgbClr val="111111"/>
                </a:solidFill>
                <a:latin typeface="-apple-system"/>
              </a:rPr>
              <a:t>En investissant dans une variété d’actifs, tels que des actions, des obligations et des biens immobiliers, les investisseurs peuvent réduire leur exposition à un risque particulier. Par exemple, si le marché boursier baisse, la valeur des obligations peut augmenter, ce qui peut compenser certaines des pertes.</a:t>
            </a:r>
          </a:p>
        </p:txBody>
      </p:sp>
      <p:sp>
        <p:nvSpPr>
          <p:cNvPr id="9" name="TextBox 9"/>
          <p:cNvSpPr txBox="1"/>
          <p:nvPr/>
        </p:nvSpPr>
        <p:spPr>
          <a:xfrm>
            <a:off x="289017" y="1072564"/>
            <a:ext cx="1036681" cy="230832"/>
          </a:xfrm>
          <a:prstGeom prst="rect">
            <a:avLst/>
          </a:prstGeom>
        </p:spPr>
        <p:txBody>
          <a:bodyPr lIns="0" tIns="0" rIns="0" bIns="0" rtlCol="0" anchor="t">
            <a:spAutoFit/>
          </a:bodyPr>
          <a:lstStyle/>
          <a:p>
            <a:pPr algn="ctr">
              <a:lnSpc>
                <a:spcPts val="934"/>
              </a:lnSpc>
            </a:pPr>
            <a:r>
              <a:rPr lang="fr-FR" sz="768" b="1" dirty="0">
                <a:solidFill>
                  <a:srgbClr val="111111"/>
                </a:solidFill>
                <a:latin typeface="-apple-system"/>
              </a:rPr>
              <a:t>Diversification des investissements</a:t>
            </a:r>
            <a:r>
              <a:rPr lang="fr-FR" sz="768" dirty="0">
                <a:solidFill>
                  <a:srgbClr val="111111"/>
                </a:solidFill>
                <a:latin typeface="-apple-system"/>
              </a:rPr>
              <a:t> </a:t>
            </a:r>
            <a:endParaRPr lang="en-US" sz="667" dirty="0">
              <a:solidFill>
                <a:srgbClr val="000000"/>
              </a:solidFill>
              <a:latin typeface="Montserrat Bold"/>
            </a:endParaRPr>
          </a:p>
        </p:txBody>
      </p:sp>
      <p:grpSp>
        <p:nvGrpSpPr>
          <p:cNvPr id="10" name="Group 10"/>
          <p:cNvGrpSpPr/>
          <p:nvPr/>
        </p:nvGrpSpPr>
        <p:grpSpPr>
          <a:xfrm>
            <a:off x="717001" y="806455"/>
            <a:ext cx="229512" cy="229018"/>
            <a:chOff x="0" y="0"/>
            <a:chExt cx="828385" cy="826601"/>
          </a:xfrm>
        </p:grpSpPr>
        <p:sp>
          <p:nvSpPr>
            <p:cNvPr id="11" name="Freeform 11"/>
            <p:cNvSpPr/>
            <p:nvPr/>
          </p:nvSpPr>
          <p:spPr>
            <a:xfrm>
              <a:off x="0" y="0"/>
              <a:ext cx="828385" cy="826601"/>
            </a:xfrm>
            <a:custGeom>
              <a:avLst/>
              <a:gdLst/>
              <a:ahLst/>
              <a:cxnLst/>
              <a:rect l="l" t="t" r="r" b="b"/>
              <a:pathLst>
                <a:path w="828385" h="826601">
                  <a:moveTo>
                    <a:pt x="413301" y="0"/>
                  </a:moveTo>
                  <a:lnTo>
                    <a:pt x="415085" y="0"/>
                  </a:lnTo>
                  <a:cubicBezTo>
                    <a:pt x="524699" y="0"/>
                    <a:pt x="629823" y="43544"/>
                    <a:pt x="707332" y="121053"/>
                  </a:cubicBezTo>
                  <a:cubicBezTo>
                    <a:pt x="784841" y="198562"/>
                    <a:pt x="828385" y="303687"/>
                    <a:pt x="828385" y="413301"/>
                  </a:cubicBezTo>
                  <a:lnTo>
                    <a:pt x="828385" y="413301"/>
                  </a:lnTo>
                  <a:cubicBezTo>
                    <a:pt x="828385" y="522915"/>
                    <a:pt x="784841" y="628040"/>
                    <a:pt x="707332" y="705548"/>
                  </a:cubicBezTo>
                  <a:cubicBezTo>
                    <a:pt x="629823" y="783057"/>
                    <a:pt x="524699" y="826601"/>
                    <a:pt x="415085" y="826601"/>
                  </a:cubicBezTo>
                  <a:lnTo>
                    <a:pt x="413301" y="826601"/>
                  </a:lnTo>
                  <a:cubicBezTo>
                    <a:pt x="303687" y="826601"/>
                    <a:pt x="198562" y="783057"/>
                    <a:pt x="121053" y="705548"/>
                  </a:cubicBezTo>
                  <a:cubicBezTo>
                    <a:pt x="43544" y="628040"/>
                    <a:pt x="0" y="522915"/>
                    <a:pt x="0" y="413301"/>
                  </a:cubicBezTo>
                  <a:lnTo>
                    <a:pt x="0" y="413301"/>
                  </a:lnTo>
                  <a:cubicBezTo>
                    <a:pt x="0" y="303687"/>
                    <a:pt x="43544" y="198562"/>
                    <a:pt x="121053" y="121053"/>
                  </a:cubicBezTo>
                  <a:cubicBezTo>
                    <a:pt x="198562" y="43544"/>
                    <a:pt x="303687" y="0"/>
                    <a:pt x="413301" y="0"/>
                  </a:cubicBezTo>
                  <a:close/>
                </a:path>
              </a:pathLst>
            </a:custGeom>
            <a:solidFill>
              <a:srgbClr val="0C0015"/>
            </a:solidFill>
          </p:spPr>
        </p:sp>
        <p:sp>
          <p:nvSpPr>
            <p:cNvPr id="12" name="TextBox 12"/>
            <p:cNvSpPr txBox="1"/>
            <p:nvPr/>
          </p:nvSpPr>
          <p:spPr>
            <a:xfrm>
              <a:off x="0" y="-38100"/>
              <a:ext cx="828385" cy="864701"/>
            </a:xfrm>
            <a:prstGeom prst="rect">
              <a:avLst/>
            </a:prstGeom>
          </p:spPr>
          <p:txBody>
            <a:bodyPr lIns="16263" tIns="16263" rIns="16263" bIns="16263" rtlCol="0" anchor="ctr"/>
            <a:lstStyle/>
            <a:p>
              <a:pPr algn="ctr">
                <a:lnSpc>
                  <a:spcPts val="851"/>
                </a:lnSpc>
                <a:spcBef>
                  <a:spcPct val="0"/>
                </a:spcBef>
              </a:pPr>
              <a:endParaRPr/>
            </a:p>
          </p:txBody>
        </p:sp>
      </p:grpSp>
      <p:sp>
        <p:nvSpPr>
          <p:cNvPr id="13" name="TextBox 13"/>
          <p:cNvSpPr txBox="1"/>
          <p:nvPr/>
        </p:nvSpPr>
        <p:spPr>
          <a:xfrm>
            <a:off x="748582" y="855908"/>
            <a:ext cx="166349" cy="141064"/>
          </a:xfrm>
          <a:prstGeom prst="rect">
            <a:avLst/>
          </a:prstGeom>
        </p:spPr>
        <p:txBody>
          <a:bodyPr lIns="0" tIns="0" rIns="0" bIns="0" rtlCol="0" anchor="t">
            <a:spAutoFit/>
          </a:bodyPr>
          <a:lstStyle/>
          <a:p>
            <a:pPr algn="ctr">
              <a:lnSpc>
                <a:spcPts val="1086"/>
              </a:lnSpc>
            </a:pPr>
            <a:r>
              <a:rPr lang="en-US" sz="979">
                <a:solidFill>
                  <a:srgbClr val="FFFFFF"/>
                </a:solidFill>
                <a:latin typeface="Montserrat Bold"/>
              </a:rPr>
              <a:t>1</a:t>
            </a:r>
          </a:p>
        </p:txBody>
      </p:sp>
      <p:sp>
        <p:nvSpPr>
          <p:cNvPr id="42" name="TextBox 42"/>
          <p:cNvSpPr txBox="1"/>
          <p:nvPr/>
        </p:nvSpPr>
        <p:spPr>
          <a:xfrm>
            <a:off x="230836" y="252330"/>
            <a:ext cx="4428529" cy="339837"/>
          </a:xfrm>
          <a:prstGeom prst="rect">
            <a:avLst/>
          </a:prstGeom>
        </p:spPr>
        <p:txBody>
          <a:bodyPr wrap="square" lIns="0" tIns="0" rIns="0" bIns="0" rtlCol="0" anchor="t">
            <a:spAutoFit/>
          </a:bodyPr>
          <a:lstStyle/>
          <a:p>
            <a:pPr algn="l">
              <a:lnSpc>
                <a:spcPts val="2837"/>
              </a:lnSpc>
            </a:pPr>
            <a:r>
              <a:rPr lang="fr-FR" sz="2113" b="1" dirty="0">
                <a:solidFill>
                  <a:srgbClr val="111111"/>
                </a:solidFill>
                <a:latin typeface="-apple-system"/>
              </a:rPr>
              <a:t>Atténuation des Risques Économiques :</a:t>
            </a:r>
            <a:endParaRPr lang="en-US" sz="2027" dirty="0">
              <a:solidFill>
                <a:srgbClr val="000000"/>
              </a:solidFill>
              <a:latin typeface="Montserrat Bold"/>
            </a:endParaRPr>
          </a:p>
        </p:txBody>
      </p:sp>
      <p:grpSp>
        <p:nvGrpSpPr>
          <p:cNvPr id="45" name="Group 45"/>
          <p:cNvGrpSpPr/>
          <p:nvPr/>
        </p:nvGrpSpPr>
        <p:grpSpPr>
          <a:xfrm>
            <a:off x="0" y="1191"/>
            <a:ext cx="5854700" cy="155496"/>
            <a:chOff x="0" y="0"/>
            <a:chExt cx="4816593" cy="127925"/>
          </a:xfrm>
          <a:solidFill>
            <a:schemeClr val="tx1"/>
          </a:solidFill>
        </p:grpSpPr>
        <p:sp>
          <p:nvSpPr>
            <p:cNvPr id="46" name="Freeform 46"/>
            <p:cNvSpPr/>
            <p:nvPr/>
          </p:nvSpPr>
          <p:spPr>
            <a:xfrm>
              <a:off x="0" y="0"/>
              <a:ext cx="4816592" cy="127925"/>
            </a:xfrm>
            <a:custGeom>
              <a:avLst/>
              <a:gdLst/>
              <a:ahLst/>
              <a:cxnLst/>
              <a:rect l="l" t="t" r="r" b="b"/>
              <a:pathLst>
                <a:path w="4816592" h="127925">
                  <a:moveTo>
                    <a:pt x="0" y="0"/>
                  </a:moveTo>
                  <a:lnTo>
                    <a:pt x="4816592" y="0"/>
                  </a:lnTo>
                  <a:lnTo>
                    <a:pt x="4816592" y="127925"/>
                  </a:lnTo>
                  <a:lnTo>
                    <a:pt x="0" y="127925"/>
                  </a:lnTo>
                  <a:close/>
                </a:path>
              </a:pathLst>
            </a:custGeom>
            <a:grpFill/>
          </p:spPr>
        </p:sp>
        <p:sp>
          <p:nvSpPr>
            <p:cNvPr id="47" name="TextBox 47"/>
            <p:cNvSpPr txBox="1"/>
            <p:nvPr/>
          </p:nvSpPr>
          <p:spPr>
            <a:xfrm>
              <a:off x="0" y="-38100"/>
              <a:ext cx="4816593" cy="166025"/>
            </a:xfrm>
            <a:prstGeom prst="rect">
              <a:avLst/>
            </a:prstGeom>
            <a:grpFill/>
          </p:spPr>
          <p:txBody>
            <a:bodyPr lIns="16263" tIns="16263" rIns="16263" bIns="16263" rtlCol="0" anchor="ctr"/>
            <a:lstStyle/>
            <a:p>
              <a:pPr algn="ctr">
                <a:lnSpc>
                  <a:spcPts val="851"/>
                </a:lnSpc>
                <a:spcBef>
                  <a:spcPct val="0"/>
                </a:spcBef>
              </a:pPr>
              <a:endParaRPr/>
            </a:p>
          </p:txBody>
        </p:sp>
      </p:grpSp>
      <p:grpSp>
        <p:nvGrpSpPr>
          <p:cNvPr id="52" name="Group 5">
            <a:extLst>
              <a:ext uri="{FF2B5EF4-FFF2-40B4-BE49-F238E27FC236}">
                <a16:creationId xmlns:a16="http://schemas.microsoft.com/office/drawing/2014/main" id="{721D4186-3C8A-4089-B5BC-9FD8A286DB16}"/>
              </a:ext>
            </a:extLst>
          </p:cNvPr>
          <p:cNvGrpSpPr/>
          <p:nvPr/>
        </p:nvGrpSpPr>
        <p:grpSpPr>
          <a:xfrm>
            <a:off x="1559593" y="909900"/>
            <a:ext cx="1265854" cy="1921847"/>
            <a:chOff x="0" y="0"/>
            <a:chExt cx="1314834" cy="1441633"/>
          </a:xfrm>
        </p:grpSpPr>
        <p:sp>
          <p:nvSpPr>
            <p:cNvPr id="53" name="Freeform 6">
              <a:extLst>
                <a:ext uri="{FF2B5EF4-FFF2-40B4-BE49-F238E27FC236}">
                  <a16:creationId xmlns:a16="http://schemas.microsoft.com/office/drawing/2014/main" id="{D8946AB9-CF33-4D3E-92EE-C68F4D7A7186}"/>
                </a:ext>
              </a:extLst>
            </p:cNvPr>
            <p:cNvSpPr/>
            <p:nvPr/>
          </p:nvSpPr>
          <p:spPr>
            <a:xfrm>
              <a:off x="0" y="0"/>
              <a:ext cx="1314834" cy="1441633"/>
            </a:xfrm>
            <a:custGeom>
              <a:avLst/>
              <a:gdLst/>
              <a:ahLst/>
              <a:cxnLst/>
              <a:rect l="l" t="t" r="r" b="b"/>
              <a:pathLst>
                <a:path w="1314834" h="1441633">
                  <a:moveTo>
                    <a:pt x="0" y="0"/>
                  </a:moveTo>
                  <a:lnTo>
                    <a:pt x="1314834" y="0"/>
                  </a:lnTo>
                  <a:lnTo>
                    <a:pt x="1314834" y="1441633"/>
                  </a:lnTo>
                  <a:lnTo>
                    <a:pt x="0" y="1441633"/>
                  </a:lnTo>
                  <a:close/>
                </a:path>
              </a:pathLst>
            </a:custGeom>
            <a:solidFill>
              <a:srgbClr val="F5F6F7"/>
            </a:solidFill>
          </p:spPr>
        </p:sp>
        <p:sp>
          <p:nvSpPr>
            <p:cNvPr id="54" name="TextBox 7">
              <a:extLst>
                <a:ext uri="{FF2B5EF4-FFF2-40B4-BE49-F238E27FC236}">
                  <a16:creationId xmlns:a16="http://schemas.microsoft.com/office/drawing/2014/main" id="{B28CD05F-3C2A-4808-B388-4FBC69799493}"/>
                </a:ext>
              </a:extLst>
            </p:cNvPr>
            <p:cNvSpPr txBox="1"/>
            <p:nvPr/>
          </p:nvSpPr>
          <p:spPr>
            <a:xfrm>
              <a:off x="0" y="-38100"/>
              <a:ext cx="1314834" cy="1479733"/>
            </a:xfrm>
            <a:prstGeom prst="rect">
              <a:avLst/>
            </a:prstGeom>
          </p:spPr>
          <p:txBody>
            <a:bodyPr lIns="5206" tIns="5206" rIns="5206" bIns="5206" rtlCol="0" anchor="ctr"/>
            <a:lstStyle/>
            <a:p>
              <a:pPr algn="ctr">
                <a:lnSpc>
                  <a:spcPts val="270"/>
                </a:lnSpc>
              </a:pPr>
              <a:endParaRPr/>
            </a:p>
          </p:txBody>
        </p:sp>
      </p:grpSp>
      <p:sp>
        <p:nvSpPr>
          <p:cNvPr id="55" name="TextBox 8">
            <a:extLst>
              <a:ext uri="{FF2B5EF4-FFF2-40B4-BE49-F238E27FC236}">
                <a16:creationId xmlns:a16="http://schemas.microsoft.com/office/drawing/2014/main" id="{E740FE9D-A70C-45B7-B2B3-0A26E87D7F09}"/>
              </a:ext>
            </a:extLst>
          </p:cNvPr>
          <p:cNvSpPr txBox="1"/>
          <p:nvPr/>
        </p:nvSpPr>
        <p:spPr>
          <a:xfrm>
            <a:off x="1686515" y="1505735"/>
            <a:ext cx="1021429" cy="1083374"/>
          </a:xfrm>
          <a:prstGeom prst="rect">
            <a:avLst/>
          </a:prstGeom>
        </p:spPr>
        <p:txBody>
          <a:bodyPr lIns="0" tIns="0" rIns="0" bIns="0" rtlCol="0" anchor="t">
            <a:spAutoFit/>
          </a:bodyPr>
          <a:lstStyle/>
          <a:p>
            <a:pPr algn="l"/>
            <a:r>
              <a:rPr lang="fr-FR" sz="640" dirty="0">
                <a:solidFill>
                  <a:srgbClr val="111111"/>
                </a:solidFill>
                <a:latin typeface="-apple-system"/>
              </a:rPr>
              <a:t>L’assurance peut protéger contre les pertes financières causées par des événements imprévus, tels que des catastrophes naturelles ou des interruptions d’activité. Par exemple, une assurance contre les incendies peut protéger une entreprise contre les pertes financières en cas d’incendie.</a:t>
            </a:r>
          </a:p>
        </p:txBody>
      </p:sp>
      <p:sp>
        <p:nvSpPr>
          <p:cNvPr id="56" name="TextBox 9">
            <a:extLst>
              <a:ext uri="{FF2B5EF4-FFF2-40B4-BE49-F238E27FC236}">
                <a16:creationId xmlns:a16="http://schemas.microsoft.com/office/drawing/2014/main" id="{3234D404-CC0F-4E66-84A9-983017F43A5D}"/>
              </a:ext>
            </a:extLst>
          </p:cNvPr>
          <p:cNvSpPr txBox="1"/>
          <p:nvPr/>
        </p:nvSpPr>
        <p:spPr>
          <a:xfrm>
            <a:off x="1654490" y="1220128"/>
            <a:ext cx="1036681" cy="115416"/>
          </a:xfrm>
          <a:prstGeom prst="rect">
            <a:avLst/>
          </a:prstGeom>
        </p:spPr>
        <p:txBody>
          <a:bodyPr lIns="0" tIns="0" rIns="0" bIns="0" rtlCol="0" anchor="t">
            <a:spAutoFit/>
          </a:bodyPr>
          <a:lstStyle/>
          <a:p>
            <a:pPr algn="ctr">
              <a:lnSpc>
                <a:spcPts val="934"/>
              </a:lnSpc>
            </a:pPr>
            <a:r>
              <a:rPr lang="fr-FR" sz="768" b="1" dirty="0">
                <a:solidFill>
                  <a:srgbClr val="111111"/>
                </a:solidFill>
                <a:latin typeface="-apple-system"/>
              </a:rPr>
              <a:t>Assurance</a:t>
            </a:r>
            <a:r>
              <a:rPr lang="fr-FR" sz="768" dirty="0">
                <a:solidFill>
                  <a:srgbClr val="111111"/>
                </a:solidFill>
                <a:latin typeface="-apple-system"/>
              </a:rPr>
              <a:t> </a:t>
            </a:r>
            <a:endParaRPr lang="en-US" sz="667" dirty="0">
              <a:solidFill>
                <a:srgbClr val="000000"/>
              </a:solidFill>
              <a:latin typeface="Montserrat Bold"/>
            </a:endParaRPr>
          </a:p>
        </p:txBody>
      </p:sp>
      <p:grpSp>
        <p:nvGrpSpPr>
          <p:cNvPr id="57" name="Group 10">
            <a:extLst>
              <a:ext uri="{FF2B5EF4-FFF2-40B4-BE49-F238E27FC236}">
                <a16:creationId xmlns:a16="http://schemas.microsoft.com/office/drawing/2014/main" id="{908B207B-A680-4966-B7E7-2D156160B8F2}"/>
              </a:ext>
            </a:extLst>
          </p:cNvPr>
          <p:cNvGrpSpPr/>
          <p:nvPr/>
        </p:nvGrpSpPr>
        <p:grpSpPr>
          <a:xfrm>
            <a:off x="2082473" y="954020"/>
            <a:ext cx="229512" cy="229018"/>
            <a:chOff x="0" y="0"/>
            <a:chExt cx="828385" cy="826601"/>
          </a:xfrm>
        </p:grpSpPr>
        <p:sp>
          <p:nvSpPr>
            <p:cNvPr id="58" name="Freeform 11">
              <a:extLst>
                <a:ext uri="{FF2B5EF4-FFF2-40B4-BE49-F238E27FC236}">
                  <a16:creationId xmlns:a16="http://schemas.microsoft.com/office/drawing/2014/main" id="{1FB0EAEF-4667-425C-85B3-E3B29F67EBB8}"/>
                </a:ext>
              </a:extLst>
            </p:cNvPr>
            <p:cNvSpPr/>
            <p:nvPr/>
          </p:nvSpPr>
          <p:spPr>
            <a:xfrm>
              <a:off x="0" y="0"/>
              <a:ext cx="828385" cy="826601"/>
            </a:xfrm>
            <a:custGeom>
              <a:avLst/>
              <a:gdLst/>
              <a:ahLst/>
              <a:cxnLst/>
              <a:rect l="l" t="t" r="r" b="b"/>
              <a:pathLst>
                <a:path w="828385" h="826601">
                  <a:moveTo>
                    <a:pt x="413301" y="0"/>
                  </a:moveTo>
                  <a:lnTo>
                    <a:pt x="415085" y="0"/>
                  </a:lnTo>
                  <a:cubicBezTo>
                    <a:pt x="524699" y="0"/>
                    <a:pt x="629823" y="43544"/>
                    <a:pt x="707332" y="121053"/>
                  </a:cubicBezTo>
                  <a:cubicBezTo>
                    <a:pt x="784841" y="198562"/>
                    <a:pt x="828385" y="303687"/>
                    <a:pt x="828385" y="413301"/>
                  </a:cubicBezTo>
                  <a:lnTo>
                    <a:pt x="828385" y="413301"/>
                  </a:lnTo>
                  <a:cubicBezTo>
                    <a:pt x="828385" y="522915"/>
                    <a:pt x="784841" y="628040"/>
                    <a:pt x="707332" y="705548"/>
                  </a:cubicBezTo>
                  <a:cubicBezTo>
                    <a:pt x="629823" y="783057"/>
                    <a:pt x="524699" y="826601"/>
                    <a:pt x="415085" y="826601"/>
                  </a:cubicBezTo>
                  <a:lnTo>
                    <a:pt x="413301" y="826601"/>
                  </a:lnTo>
                  <a:cubicBezTo>
                    <a:pt x="303687" y="826601"/>
                    <a:pt x="198562" y="783057"/>
                    <a:pt x="121053" y="705548"/>
                  </a:cubicBezTo>
                  <a:cubicBezTo>
                    <a:pt x="43544" y="628040"/>
                    <a:pt x="0" y="522915"/>
                    <a:pt x="0" y="413301"/>
                  </a:cubicBezTo>
                  <a:lnTo>
                    <a:pt x="0" y="413301"/>
                  </a:lnTo>
                  <a:cubicBezTo>
                    <a:pt x="0" y="303687"/>
                    <a:pt x="43544" y="198562"/>
                    <a:pt x="121053" y="121053"/>
                  </a:cubicBezTo>
                  <a:cubicBezTo>
                    <a:pt x="198562" y="43544"/>
                    <a:pt x="303687" y="0"/>
                    <a:pt x="413301" y="0"/>
                  </a:cubicBezTo>
                  <a:close/>
                </a:path>
              </a:pathLst>
            </a:custGeom>
            <a:solidFill>
              <a:srgbClr val="0C0015"/>
            </a:solidFill>
          </p:spPr>
        </p:sp>
        <p:sp>
          <p:nvSpPr>
            <p:cNvPr id="59" name="TextBox 12">
              <a:extLst>
                <a:ext uri="{FF2B5EF4-FFF2-40B4-BE49-F238E27FC236}">
                  <a16:creationId xmlns:a16="http://schemas.microsoft.com/office/drawing/2014/main" id="{3A23E253-B9A3-44B7-A836-EBDF0F50CC83}"/>
                </a:ext>
              </a:extLst>
            </p:cNvPr>
            <p:cNvSpPr txBox="1"/>
            <p:nvPr/>
          </p:nvSpPr>
          <p:spPr>
            <a:xfrm>
              <a:off x="0" y="-38100"/>
              <a:ext cx="828385" cy="864701"/>
            </a:xfrm>
            <a:prstGeom prst="rect">
              <a:avLst/>
            </a:prstGeom>
          </p:spPr>
          <p:txBody>
            <a:bodyPr lIns="16263" tIns="16263" rIns="16263" bIns="16263" rtlCol="0" anchor="ctr"/>
            <a:lstStyle/>
            <a:p>
              <a:pPr algn="ctr">
                <a:lnSpc>
                  <a:spcPts val="851"/>
                </a:lnSpc>
                <a:spcBef>
                  <a:spcPct val="0"/>
                </a:spcBef>
              </a:pPr>
              <a:endParaRPr/>
            </a:p>
          </p:txBody>
        </p:sp>
      </p:grpSp>
      <p:sp>
        <p:nvSpPr>
          <p:cNvPr id="60" name="TextBox 13">
            <a:extLst>
              <a:ext uri="{FF2B5EF4-FFF2-40B4-BE49-F238E27FC236}">
                <a16:creationId xmlns:a16="http://schemas.microsoft.com/office/drawing/2014/main" id="{C0DEC51E-4E36-46F3-A6AC-46BC2405D9B5}"/>
              </a:ext>
            </a:extLst>
          </p:cNvPr>
          <p:cNvSpPr txBox="1"/>
          <p:nvPr/>
        </p:nvSpPr>
        <p:spPr>
          <a:xfrm>
            <a:off x="2114055" y="1003473"/>
            <a:ext cx="166349" cy="141064"/>
          </a:xfrm>
          <a:prstGeom prst="rect">
            <a:avLst/>
          </a:prstGeom>
        </p:spPr>
        <p:txBody>
          <a:bodyPr lIns="0" tIns="0" rIns="0" bIns="0" rtlCol="0" anchor="t">
            <a:spAutoFit/>
          </a:bodyPr>
          <a:lstStyle/>
          <a:p>
            <a:pPr algn="ctr">
              <a:lnSpc>
                <a:spcPts val="1086"/>
              </a:lnSpc>
            </a:pPr>
            <a:r>
              <a:rPr lang="en-US" sz="979" dirty="0">
                <a:solidFill>
                  <a:srgbClr val="FFFFFF"/>
                </a:solidFill>
                <a:latin typeface="Montserrat Bold"/>
              </a:rPr>
              <a:t>2</a:t>
            </a:r>
          </a:p>
        </p:txBody>
      </p:sp>
      <p:grpSp>
        <p:nvGrpSpPr>
          <p:cNvPr id="61" name="Group 5">
            <a:extLst>
              <a:ext uri="{FF2B5EF4-FFF2-40B4-BE49-F238E27FC236}">
                <a16:creationId xmlns:a16="http://schemas.microsoft.com/office/drawing/2014/main" id="{96C722BC-6439-47AE-AA7B-C216E6E79CC1}"/>
              </a:ext>
            </a:extLst>
          </p:cNvPr>
          <p:cNvGrpSpPr/>
          <p:nvPr/>
        </p:nvGrpSpPr>
        <p:grpSpPr>
          <a:xfrm>
            <a:off x="2925066" y="1115386"/>
            <a:ext cx="1265854" cy="1921847"/>
            <a:chOff x="0" y="0"/>
            <a:chExt cx="1314834" cy="1441633"/>
          </a:xfrm>
        </p:grpSpPr>
        <p:sp>
          <p:nvSpPr>
            <p:cNvPr id="62" name="Freeform 6">
              <a:extLst>
                <a:ext uri="{FF2B5EF4-FFF2-40B4-BE49-F238E27FC236}">
                  <a16:creationId xmlns:a16="http://schemas.microsoft.com/office/drawing/2014/main" id="{6D85D5BE-30D3-4238-8046-C1707F52256B}"/>
                </a:ext>
              </a:extLst>
            </p:cNvPr>
            <p:cNvSpPr/>
            <p:nvPr/>
          </p:nvSpPr>
          <p:spPr>
            <a:xfrm>
              <a:off x="0" y="0"/>
              <a:ext cx="1314834" cy="1441633"/>
            </a:xfrm>
            <a:custGeom>
              <a:avLst/>
              <a:gdLst/>
              <a:ahLst/>
              <a:cxnLst/>
              <a:rect l="l" t="t" r="r" b="b"/>
              <a:pathLst>
                <a:path w="1314834" h="1441633">
                  <a:moveTo>
                    <a:pt x="0" y="0"/>
                  </a:moveTo>
                  <a:lnTo>
                    <a:pt x="1314834" y="0"/>
                  </a:lnTo>
                  <a:lnTo>
                    <a:pt x="1314834" y="1441633"/>
                  </a:lnTo>
                  <a:lnTo>
                    <a:pt x="0" y="1441633"/>
                  </a:lnTo>
                  <a:close/>
                </a:path>
              </a:pathLst>
            </a:custGeom>
            <a:solidFill>
              <a:srgbClr val="F5F6F7"/>
            </a:solidFill>
          </p:spPr>
        </p:sp>
        <p:sp>
          <p:nvSpPr>
            <p:cNvPr id="63" name="TextBox 7">
              <a:extLst>
                <a:ext uri="{FF2B5EF4-FFF2-40B4-BE49-F238E27FC236}">
                  <a16:creationId xmlns:a16="http://schemas.microsoft.com/office/drawing/2014/main" id="{D3858B35-43C2-4958-A744-C5965EA66F65}"/>
                </a:ext>
              </a:extLst>
            </p:cNvPr>
            <p:cNvSpPr txBox="1"/>
            <p:nvPr/>
          </p:nvSpPr>
          <p:spPr>
            <a:xfrm>
              <a:off x="0" y="-38100"/>
              <a:ext cx="1314834" cy="1479733"/>
            </a:xfrm>
            <a:prstGeom prst="rect">
              <a:avLst/>
            </a:prstGeom>
          </p:spPr>
          <p:txBody>
            <a:bodyPr lIns="5206" tIns="5206" rIns="5206" bIns="5206" rtlCol="0" anchor="ctr"/>
            <a:lstStyle/>
            <a:p>
              <a:pPr algn="ctr">
                <a:lnSpc>
                  <a:spcPts val="270"/>
                </a:lnSpc>
              </a:pPr>
              <a:endParaRPr/>
            </a:p>
          </p:txBody>
        </p:sp>
      </p:grpSp>
      <p:sp>
        <p:nvSpPr>
          <p:cNvPr id="64" name="TextBox 8">
            <a:extLst>
              <a:ext uri="{FF2B5EF4-FFF2-40B4-BE49-F238E27FC236}">
                <a16:creationId xmlns:a16="http://schemas.microsoft.com/office/drawing/2014/main" id="{2F66FFB6-75FF-4366-A0B0-62AC261BC138}"/>
              </a:ext>
            </a:extLst>
          </p:cNvPr>
          <p:cNvSpPr txBox="1"/>
          <p:nvPr/>
        </p:nvSpPr>
        <p:spPr>
          <a:xfrm>
            <a:off x="3051987" y="1711221"/>
            <a:ext cx="1021429" cy="1378839"/>
          </a:xfrm>
          <a:prstGeom prst="rect">
            <a:avLst/>
          </a:prstGeom>
        </p:spPr>
        <p:txBody>
          <a:bodyPr lIns="0" tIns="0" rIns="0" bIns="0" rtlCol="0" anchor="t">
            <a:spAutoFit/>
          </a:bodyPr>
          <a:lstStyle/>
          <a:p>
            <a:pPr algn="l"/>
            <a:r>
              <a:rPr lang="fr-FR" sz="640" dirty="0">
                <a:solidFill>
                  <a:srgbClr val="111111"/>
                </a:solidFill>
                <a:latin typeface="-apple-system"/>
              </a:rPr>
              <a:t>Un fonds d’urgence est une somme d’argent mise de côté pour couvrir les dépenses imprévues ou les urgences financières.</a:t>
            </a:r>
          </a:p>
          <a:p>
            <a:pPr algn="l"/>
            <a:r>
              <a:rPr lang="fr-FR" sz="640" dirty="0">
                <a:solidFill>
                  <a:srgbClr val="111111"/>
                </a:solidFill>
                <a:latin typeface="-apple-system"/>
              </a:rPr>
              <a:t>Un fonds d’urgence peut fournir un filet de sécurité en cas de perte de revenus ou d’autres dépenses imprévues. Les experts financiers recommandent généralement d’avoir un fonds d’urgence équivalent à 3 à 6 mois de dépenses.</a:t>
            </a:r>
          </a:p>
        </p:txBody>
      </p:sp>
      <p:sp>
        <p:nvSpPr>
          <p:cNvPr id="65" name="TextBox 9">
            <a:extLst>
              <a:ext uri="{FF2B5EF4-FFF2-40B4-BE49-F238E27FC236}">
                <a16:creationId xmlns:a16="http://schemas.microsoft.com/office/drawing/2014/main" id="{16EBF840-1761-46DD-8E31-B4587588B956}"/>
              </a:ext>
            </a:extLst>
          </p:cNvPr>
          <p:cNvSpPr txBox="1"/>
          <p:nvPr/>
        </p:nvSpPr>
        <p:spPr>
          <a:xfrm>
            <a:off x="3019963" y="1425614"/>
            <a:ext cx="1036681" cy="115416"/>
          </a:xfrm>
          <a:prstGeom prst="rect">
            <a:avLst/>
          </a:prstGeom>
        </p:spPr>
        <p:txBody>
          <a:bodyPr lIns="0" tIns="0" rIns="0" bIns="0" rtlCol="0" anchor="t">
            <a:spAutoFit/>
          </a:bodyPr>
          <a:lstStyle/>
          <a:p>
            <a:pPr algn="ctr">
              <a:lnSpc>
                <a:spcPts val="934"/>
              </a:lnSpc>
            </a:pPr>
            <a:r>
              <a:rPr lang="fr-FR" sz="768" b="1" dirty="0">
                <a:solidFill>
                  <a:srgbClr val="111111"/>
                </a:solidFill>
                <a:latin typeface="-apple-system"/>
              </a:rPr>
              <a:t>Fonds d’urgence</a:t>
            </a:r>
            <a:r>
              <a:rPr lang="fr-FR" sz="768" dirty="0">
                <a:solidFill>
                  <a:srgbClr val="111111"/>
                </a:solidFill>
                <a:latin typeface="-apple-system"/>
              </a:rPr>
              <a:t> </a:t>
            </a:r>
            <a:endParaRPr lang="en-US" sz="667" dirty="0">
              <a:solidFill>
                <a:srgbClr val="000000"/>
              </a:solidFill>
              <a:latin typeface="Montserrat Bold"/>
            </a:endParaRPr>
          </a:p>
        </p:txBody>
      </p:sp>
      <p:grpSp>
        <p:nvGrpSpPr>
          <p:cNvPr id="66" name="Group 10">
            <a:extLst>
              <a:ext uri="{FF2B5EF4-FFF2-40B4-BE49-F238E27FC236}">
                <a16:creationId xmlns:a16="http://schemas.microsoft.com/office/drawing/2014/main" id="{2D314E65-D50C-4C27-9F70-326461FE38C0}"/>
              </a:ext>
            </a:extLst>
          </p:cNvPr>
          <p:cNvGrpSpPr/>
          <p:nvPr/>
        </p:nvGrpSpPr>
        <p:grpSpPr>
          <a:xfrm>
            <a:off x="3447946" y="1159506"/>
            <a:ext cx="229512" cy="229018"/>
            <a:chOff x="0" y="0"/>
            <a:chExt cx="828385" cy="826601"/>
          </a:xfrm>
        </p:grpSpPr>
        <p:sp>
          <p:nvSpPr>
            <p:cNvPr id="67" name="Freeform 11">
              <a:extLst>
                <a:ext uri="{FF2B5EF4-FFF2-40B4-BE49-F238E27FC236}">
                  <a16:creationId xmlns:a16="http://schemas.microsoft.com/office/drawing/2014/main" id="{4BA70C9B-C304-4DB9-84F3-AF11F37FC200}"/>
                </a:ext>
              </a:extLst>
            </p:cNvPr>
            <p:cNvSpPr/>
            <p:nvPr/>
          </p:nvSpPr>
          <p:spPr>
            <a:xfrm>
              <a:off x="0" y="0"/>
              <a:ext cx="828385" cy="826601"/>
            </a:xfrm>
            <a:custGeom>
              <a:avLst/>
              <a:gdLst/>
              <a:ahLst/>
              <a:cxnLst/>
              <a:rect l="l" t="t" r="r" b="b"/>
              <a:pathLst>
                <a:path w="828385" h="826601">
                  <a:moveTo>
                    <a:pt x="413301" y="0"/>
                  </a:moveTo>
                  <a:lnTo>
                    <a:pt x="415085" y="0"/>
                  </a:lnTo>
                  <a:cubicBezTo>
                    <a:pt x="524699" y="0"/>
                    <a:pt x="629823" y="43544"/>
                    <a:pt x="707332" y="121053"/>
                  </a:cubicBezTo>
                  <a:cubicBezTo>
                    <a:pt x="784841" y="198562"/>
                    <a:pt x="828385" y="303687"/>
                    <a:pt x="828385" y="413301"/>
                  </a:cubicBezTo>
                  <a:lnTo>
                    <a:pt x="828385" y="413301"/>
                  </a:lnTo>
                  <a:cubicBezTo>
                    <a:pt x="828385" y="522915"/>
                    <a:pt x="784841" y="628040"/>
                    <a:pt x="707332" y="705548"/>
                  </a:cubicBezTo>
                  <a:cubicBezTo>
                    <a:pt x="629823" y="783057"/>
                    <a:pt x="524699" y="826601"/>
                    <a:pt x="415085" y="826601"/>
                  </a:cubicBezTo>
                  <a:lnTo>
                    <a:pt x="413301" y="826601"/>
                  </a:lnTo>
                  <a:cubicBezTo>
                    <a:pt x="303687" y="826601"/>
                    <a:pt x="198562" y="783057"/>
                    <a:pt x="121053" y="705548"/>
                  </a:cubicBezTo>
                  <a:cubicBezTo>
                    <a:pt x="43544" y="628040"/>
                    <a:pt x="0" y="522915"/>
                    <a:pt x="0" y="413301"/>
                  </a:cubicBezTo>
                  <a:lnTo>
                    <a:pt x="0" y="413301"/>
                  </a:lnTo>
                  <a:cubicBezTo>
                    <a:pt x="0" y="303687"/>
                    <a:pt x="43544" y="198562"/>
                    <a:pt x="121053" y="121053"/>
                  </a:cubicBezTo>
                  <a:cubicBezTo>
                    <a:pt x="198562" y="43544"/>
                    <a:pt x="303687" y="0"/>
                    <a:pt x="413301" y="0"/>
                  </a:cubicBezTo>
                  <a:close/>
                </a:path>
              </a:pathLst>
            </a:custGeom>
            <a:solidFill>
              <a:srgbClr val="0C0015"/>
            </a:solidFill>
          </p:spPr>
        </p:sp>
        <p:sp>
          <p:nvSpPr>
            <p:cNvPr id="68" name="TextBox 12">
              <a:extLst>
                <a:ext uri="{FF2B5EF4-FFF2-40B4-BE49-F238E27FC236}">
                  <a16:creationId xmlns:a16="http://schemas.microsoft.com/office/drawing/2014/main" id="{B69BE80D-02AE-4014-8D7E-2A880D74E6BE}"/>
                </a:ext>
              </a:extLst>
            </p:cNvPr>
            <p:cNvSpPr txBox="1"/>
            <p:nvPr/>
          </p:nvSpPr>
          <p:spPr>
            <a:xfrm>
              <a:off x="0" y="-38100"/>
              <a:ext cx="828385" cy="864701"/>
            </a:xfrm>
            <a:prstGeom prst="rect">
              <a:avLst/>
            </a:prstGeom>
          </p:spPr>
          <p:txBody>
            <a:bodyPr lIns="16263" tIns="16263" rIns="16263" bIns="16263" rtlCol="0" anchor="ctr"/>
            <a:lstStyle/>
            <a:p>
              <a:pPr algn="ctr">
                <a:lnSpc>
                  <a:spcPts val="851"/>
                </a:lnSpc>
                <a:spcBef>
                  <a:spcPct val="0"/>
                </a:spcBef>
              </a:pPr>
              <a:endParaRPr/>
            </a:p>
          </p:txBody>
        </p:sp>
      </p:grpSp>
      <p:sp>
        <p:nvSpPr>
          <p:cNvPr id="69" name="TextBox 13">
            <a:extLst>
              <a:ext uri="{FF2B5EF4-FFF2-40B4-BE49-F238E27FC236}">
                <a16:creationId xmlns:a16="http://schemas.microsoft.com/office/drawing/2014/main" id="{1960D811-C482-4CD9-BFF4-920177BEB76B}"/>
              </a:ext>
            </a:extLst>
          </p:cNvPr>
          <p:cNvSpPr txBox="1"/>
          <p:nvPr/>
        </p:nvSpPr>
        <p:spPr>
          <a:xfrm>
            <a:off x="3479528" y="1208958"/>
            <a:ext cx="166349" cy="141064"/>
          </a:xfrm>
          <a:prstGeom prst="rect">
            <a:avLst/>
          </a:prstGeom>
        </p:spPr>
        <p:txBody>
          <a:bodyPr lIns="0" tIns="0" rIns="0" bIns="0" rtlCol="0" anchor="t">
            <a:spAutoFit/>
          </a:bodyPr>
          <a:lstStyle/>
          <a:p>
            <a:pPr algn="ctr">
              <a:lnSpc>
                <a:spcPts val="1086"/>
              </a:lnSpc>
            </a:pPr>
            <a:r>
              <a:rPr lang="en-US" sz="979" dirty="0">
                <a:solidFill>
                  <a:srgbClr val="FFFFFF"/>
                </a:solidFill>
                <a:latin typeface="Montserrat Bold"/>
              </a:rPr>
              <a:t>3</a:t>
            </a:r>
          </a:p>
        </p:txBody>
      </p:sp>
      <p:grpSp>
        <p:nvGrpSpPr>
          <p:cNvPr id="70" name="Group 5">
            <a:extLst>
              <a:ext uri="{FF2B5EF4-FFF2-40B4-BE49-F238E27FC236}">
                <a16:creationId xmlns:a16="http://schemas.microsoft.com/office/drawing/2014/main" id="{57258E16-0B52-484F-9129-799C7363599E}"/>
              </a:ext>
            </a:extLst>
          </p:cNvPr>
          <p:cNvGrpSpPr/>
          <p:nvPr/>
        </p:nvGrpSpPr>
        <p:grpSpPr>
          <a:xfrm>
            <a:off x="4317841" y="1348218"/>
            <a:ext cx="1265854" cy="1921847"/>
            <a:chOff x="0" y="0"/>
            <a:chExt cx="1314834" cy="1441633"/>
          </a:xfrm>
        </p:grpSpPr>
        <p:sp>
          <p:nvSpPr>
            <p:cNvPr id="71" name="Freeform 6">
              <a:extLst>
                <a:ext uri="{FF2B5EF4-FFF2-40B4-BE49-F238E27FC236}">
                  <a16:creationId xmlns:a16="http://schemas.microsoft.com/office/drawing/2014/main" id="{86E3F276-43E6-46B5-81BD-553EE4CB4B6B}"/>
                </a:ext>
              </a:extLst>
            </p:cNvPr>
            <p:cNvSpPr/>
            <p:nvPr/>
          </p:nvSpPr>
          <p:spPr>
            <a:xfrm>
              <a:off x="0" y="0"/>
              <a:ext cx="1314834" cy="1441633"/>
            </a:xfrm>
            <a:custGeom>
              <a:avLst/>
              <a:gdLst/>
              <a:ahLst/>
              <a:cxnLst/>
              <a:rect l="l" t="t" r="r" b="b"/>
              <a:pathLst>
                <a:path w="1314834" h="1441633">
                  <a:moveTo>
                    <a:pt x="0" y="0"/>
                  </a:moveTo>
                  <a:lnTo>
                    <a:pt x="1314834" y="0"/>
                  </a:lnTo>
                  <a:lnTo>
                    <a:pt x="1314834" y="1441633"/>
                  </a:lnTo>
                  <a:lnTo>
                    <a:pt x="0" y="1441633"/>
                  </a:lnTo>
                  <a:close/>
                </a:path>
              </a:pathLst>
            </a:custGeom>
            <a:solidFill>
              <a:srgbClr val="F5F6F7"/>
            </a:solidFill>
          </p:spPr>
        </p:sp>
        <p:sp>
          <p:nvSpPr>
            <p:cNvPr id="72" name="TextBox 7">
              <a:extLst>
                <a:ext uri="{FF2B5EF4-FFF2-40B4-BE49-F238E27FC236}">
                  <a16:creationId xmlns:a16="http://schemas.microsoft.com/office/drawing/2014/main" id="{E9A252B0-8BD3-414F-9AD9-51479EBDEEF7}"/>
                </a:ext>
              </a:extLst>
            </p:cNvPr>
            <p:cNvSpPr txBox="1"/>
            <p:nvPr/>
          </p:nvSpPr>
          <p:spPr>
            <a:xfrm>
              <a:off x="0" y="-38100"/>
              <a:ext cx="1314834" cy="1479733"/>
            </a:xfrm>
            <a:prstGeom prst="rect">
              <a:avLst/>
            </a:prstGeom>
          </p:spPr>
          <p:txBody>
            <a:bodyPr lIns="5206" tIns="5206" rIns="5206" bIns="5206" rtlCol="0" anchor="ctr"/>
            <a:lstStyle/>
            <a:p>
              <a:pPr algn="ctr">
                <a:lnSpc>
                  <a:spcPts val="270"/>
                </a:lnSpc>
              </a:pPr>
              <a:endParaRPr/>
            </a:p>
          </p:txBody>
        </p:sp>
      </p:grpSp>
      <p:sp>
        <p:nvSpPr>
          <p:cNvPr id="73" name="TextBox 8">
            <a:extLst>
              <a:ext uri="{FF2B5EF4-FFF2-40B4-BE49-F238E27FC236}">
                <a16:creationId xmlns:a16="http://schemas.microsoft.com/office/drawing/2014/main" id="{05B8BAD2-6B5E-4489-A82A-745FF868D982}"/>
              </a:ext>
            </a:extLst>
          </p:cNvPr>
          <p:cNvSpPr txBox="1"/>
          <p:nvPr/>
        </p:nvSpPr>
        <p:spPr>
          <a:xfrm>
            <a:off x="4444763" y="1944053"/>
            <a:ext cx="1021429" cy="1181862"/>
          </a:xfrm>
          <a:prstGeom prst="rect">
            <a:avLst/>
          </a:prstGeom>
        </p:spPr>
        <p:txBody>
          <a:bodyPr lIns="0" tIns="0" rIns="0" bIns="0" rtlCol="0" anchor="t">
            <a:spAutoFit/>
          </a:bodyPr>
          <a:lstStyle/>
          <a:p>
            <a:pPr algn="l"/>
            <a:r>
              <a:rPr lang="fr-FR" sz="640" dirty="0">
                <a:solidFill>
                  <a:srgbClr val="111111"/>
                </a:solidFill>
                <a:latin typeface="-apple-system"/>
              </a:rPr>
              <a:t>Les entreprises peuvent élaborer un plan de gestion du risque pour identifier, évaluer et atténuer les risques économiques potentiels. Un plan de gestion du risque peut inclure des mesures telles que la diversification des fournisseurs, la couverture des risques d’assurance et l’élaboration de plans de continuité des activités.</a:t>
            </a:r>
          </a:p>
        </p:txBody>
      </p:sp>
      <p:sp>
        <p:nvSpPr>
          <p:cNvPr id="74" name="TextBox 9">
            <a:extLst>
              <a:ext uri="{FF2B5EF4-FFF2-40B4-BE49-F238E27FC236}">
                <a16:creationId xmlns:a16="http://schemas.microsoft.com/office/drawing/2014/main" id="{2DC67704-AD8E-4B9E-B6E6-F4E91DBF776F}"/>
              </a:ext>
            </a:extLst>
          </p:cNvPr>
          <p:cNvSpPr txBox="1"/>
          <p:nvPr/>
        </p:nvSpPr>
        <p:spPr>
          <a:xfrm>
            <a:off x="4412738" y="1658446"/>
            <a:ext cx="1036681" cy="230832"/>
          </a:xfrm>
          <a:prstGeom prst="rect">
            <a:avLst/>
          </a:prstGeom>
        </p:spPr>
        <p:txBody>
          <a:bodyPr lIns="0" tIns="0" rIns="0" bIns="0" rtlCol="0" anchor="t">
            <a:spAutoFit/>
          </a:bodyPr>
          <a:lstStyle/>
          <a:p>
            <a:pPr algn="ctr">
              <a:lnSpc>
                <a:spcPts val="934"/>
              </a:lnSpc>
            </a:pPr>
            <a:r>
              <a:rPr lang="fr-FR" sz="768" b="1" dirty="0">
                <a:solidFill>
                  <a:srgbClr val="111111"/>
                </a:solidFill>
                <a:latin typeface="-apple-system"/>
              </a:rPr>
              <a:t>Planification de la gestion du risque</a:t>
            </a:r>
            <a:r>
              <a:rPr lang="fr-FR" sz="768" dirty="0">
                <a:solidFill>
                  <a:srgbClr val="111111"/>
                </a:solidFill>
                <a:latin typeface="-apple-system"/>
              </a:rPr>
              <a:t> </a:t>
            </a:r>
            <a:endParaRPr lang="en-US" sz="667" dirty="0">
              <a:solidFill>
                <a:srgbClr val="000000"/>
              </a:solidFill>
              <a:latin typeface="Montserrat Bold"/>
            </a:endParaRPr>
          </a:p>
        </p:txBody>
      </p:sp>
      <p:grpSp>
        <p:nvGrpSpPr>
          <p:cNvPr id="75" name="Group 10">
            <a:extLst>
              <a:ext uri="{FF2B5EF4-FFF2-40B4-BE49-F238E27FC236}">
                <a16:creationId xmlns:a16="http://schemas.microsoft.com/office/drawing/2014/main" id="{2CC20E61-45F3-4A82-AFAB-DF94CC514DD2}"/>
              </a:ext>
            </a:extLst>
          </p:cNvPr>
          <p:cNvGrpSpPr/>
          <p:nvPr/>
        </p:nvGrpSpPr>
        <p:grpSpPr>
          <a:xfrm>
            <a:off x="4840722" y="1392338"/>
            <a:ext cx="229512" cy="229018"/>
            <a:chOff x="0" y="0"/>
            <a:chExt cx="828385" cy="826601"/>
          </a:xfrm>
        </p:grpSpPr>
        <p:sp>
          <p:nvSpPr>
            <p:cNvPr id="76" name="Freeform 11">
              <a:extLst>
                <a:ext uri="{FF2B5EF4-FFF2-40B4-BE49-F238E27FC236}">
                  <a16:creationId xmlns:a16="http://schemas.microsoft.com/office/drawing/2014/main" id="{08AEAF5D-97D5-4E2D-936A-CF95F996FB47}"/>
                </a:ext>
              </a:extLst>
            </p:cNvPr>
            <p:cNvSpPr/>
            <p:nvPr/>
          </p:nvSpPr>
          <p:spPr>
            <a:xfrm>
              <a:off x="0" y="0"/>
              <a:ext cx="828385" cy="826601"/>
            </a:xfrm>
            <a:custGeom>
              <a:avLst/>
              <a:gdLst/>
              <a:ahLst/>
              <a:cxnLst/>
              <a:rect l="l" t="t" r="r" b="b"/>
              <a:pathLst>
                <a:path w="828385" h="826601">
                  <a:moveTo>
                    <a:pt x="413301" y="0"/>
                  </a:moveTo>
                  <a:lnTo>
                    <a:pt x="415085" y="0"/>
                  </a:lnTo>
                  <a:cubicBezTo>
                    <a:pt x="524699" y="0"/>
                    <a:pt x="629823" y="43544"/>
                    <a:pt x="707332" y="121053"/>
                  </a:cubicBezTo>
                  <a:cubicBezTo>
                    <a:pt x="784841" y="198562"/>
                    <a:pt x="828385" y="303687"/>
                    <a:pt x="828385" y="413301"/>
                  </a:cubicBezTo>
                  <a:lnTo>
                    <a:pt x="828385" y="413301"/>
                  </a:lnTo>
                  <a:cubicBezTo>
                    <a:pt x="828385" y="522915"/>
                    <a:pt x="784841" y="628040"/>
                    <a:pt x="707332" y="705548"/>
                  </a:cubicBezTo>
                  <a:cubicBezTo>
                    <a:pt x="629823" y="783057"/>
                    <a:pt x="524699" y="826601"/>
                    <a:pt x="415085" y="826601"/>
                  </a:cubicBezTo>
                  <a:lnTo>
                    <a:pt x="413301" y="826601"/>
                  </a:lnTo>
                  <a:cubicBezTo>
                    <a:pt x="303687" y="826601"/>
                    <a:pt x="198562" y="783057"/>
                    <a:pt x="121053" y="705548"/>
                  </a:cubicBezTo>
                  <a:cubicBezTo>
                    <a:pt x="43544" y="628040"/>
                    <a:pt x="0" y="522915"/>
                    <a:pt x="0" y="413301"/>
                  </a:cubicBezTo>
                  <a:lnTo>
                    <a:pt x="0" y="413301"/>
                  </a:lnTo>
                  <a:cubicBezTo>
                    <a:pt x="0" y="303687"/>
                    <a:pt x="43544" y="198562"/>
                    <a:pt x="121053" y="121053"/>
                  </a:cubicBezTo>
                  <a:cubicBezTo>
                    <a:pt x="198562" y="43544"/>
                    <a:pt x="303687" y="0"/>
                    <a:pt x="413301" y="0"/>
                  </a:cubicBezTo>
                  <a:close/>
                </a:path>
              </a:pathLst>
            </a:custGeom>
            <a:solidFill>
              <a:srgbClr val="0C0015"/>
            </a:solidFill>
          </p:spPr>
        </p:sp>
        <p:sp>
          <p:nvSpPr>
            <p:cNvPr id="77" name="TextBox 12">
              <a:extLst>
                <a:ext uri="{FF2B5EF4-FFF2-40B4-BE49-F238E27FC236}">
                  <a16:creationId xmlns:a16="http://schemas.microsoft.com/office/drawing/2014/main" id="{64C2490A-E143-4218-91DF-9365D3BF3AEE}"/>
                </a:ext>
              </a:extLst>
            </p:cNvPr>
            <p:cNvSpPr txBox="1"/>
            <p:nvPr/>
          </p:nvSpPr>
          <p:spPr>
            <a:xfrm>
              <a:off x="0" y="-38100"/>
              <a:ext cx="828385" cy="864701"/>
            </a:xfrm>
            <a:prstGeom prst="rect">
              <a:avLst/>
            </a:prstGeom>
          </p:spPr>
          <p:txBody>
            <a:bodyPr lIns="16263" tIns="16263" rIns="16263" bIns="16263" rtlCol="0" anchor="ctr"/>
            <a:lstStyle/>
            <a:p>
              <a:pPr algn="ctr">
                <a:lnSpc>
                  <a:spcPts val="851"/>
                </a:lnSpc>
                <a:spcBef>
                  <a:spcPct val="0"/>
                </a:spcBef>
              </a:pPr>
              <a:endParaRPr/>
            </a:p>
          </p:txBody>
        </p:sp>
      </p:grpSp>
      <p:sp>
        <p:nvSpPr>
          <p:cNvPr id="78" name="TextBox 13">
            <a:extLst>
              <a:ext uri="{FF2B5EF4-FFF2-40B4-BE49-F238E27FC236}">
                <a16:creationId xmlns:a16="http://schemas.microsoft.com/office/drawing/2014/main" id="{F32013BB-EBF4-430E-AFF1-63E38864A259}"/>
              </a:ext>
            </a:extLst>
          </p:cNvPr>
          <p:cNvSpPr txBox="1"/>
          <p:nvPr/>
        </p:nvSpPr>
        <p:spPr>
          <a:xfrm>
            <a:off x="4872303" y="1441791"/>
            <a:ext cx="166349" cy="141064"/>
          </a:xfrm>
          <a:prstGeom prst="rect">
            <a:avLst/>
          </a:prstGeom>
        </p:spPr>
        <p:txBody>
          <a:bodyPr lIns="0" tIns="0" rIns="0" bIns="0" rtlCol="0" anchor="t">
            <a:spAutoFit/>
          </a:bodyPr>
          <a:lstStyle/>
          <a:p>
            <a:pPr algn="ctr">
              <a:lnSpc>
                <a:spcPts val="1086"/>
              </a:lnSpc>
            </a:pPr>
            <a:r>
              <a:rPr lang="en-US" sz="979" dirty="0">
                <a:solidFill>
                  <a:srgbClr val="FFFFFF"/>
                </a:solidFill>
                <a:latin typeface="Montserrat Bold"/>
              </a:rPr>
              <a:t>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7F9EBDD5-743D-409E-A982-B5D65D0B7295}"/>
              </a:ext>
            </a:extLst>
          </p:cNvPr>
          <p:cNvSpPr txBox="1">
            <a:spLocks noGrp="1"/>
          </p:cNvSpPr>
          <p:nvPr>
            <p:ph type="title"/>
          </p:nvPr>
        </p:nvSpPr>
        <p:spPr>
          <a:xfrm>
            <a:off x="412750" y="69032"/>
            <a:ext cx="5410200" cy="245579"/>
          </a:xfrm>
          <a:prstGeom prst="rect">
            <a:avLst/>
          </a:prstGeom>
        </p:spPr>
        <p:txBody>
          <a:bodyPr vert="horz" wrap="square" lIns="0" tIns="14604" rIns="0" bIns="0" rtlCol="0">
            <a:spAutoFit/>
          </a:bodyPr>
          <a:lstStyle/>
          <a:p>
            <a:pPr algn="l"/>
            <a:r>
              <a:rPr lang="fr-FR" sz="1500" b="0" i="0" dirty="0">
                <a:effectLst/>
                <a:latin typeface="FS Albert Extra Bold"/>
              </a:rPr>
              <a:t>Différence entre les risques financiers et les risques économiques </a:t>
            </a:r>
          </a:p>
        </p:txBody>
      </p:sp>
      <p:sp>
        <p:nvSpPr>
          <p:cNvPr id="8" name="Rectangle 7">
            <a:extLst>
              <a:ext uri="{FF2B5EF4-FFF2-40B4-BE49-F238E27FC236}">
                <a16:creationId xmlns:a16="http://schemas.microsoft.com/office/drawing/2014/main" id="{D3151C48-93BC-470E-B86B-7168369CD896}"/>
              </a:ext>
            </a:extLst>
          </p:cNvPr>
          <p:cNvSpPr/>
          <p:nvPr/>
        </p:nvSpPr>
        <p:spPr>
          <a:xfrm>
            <a:off x="2895734" y="428625"/>
            <a:ext cx="45719" cy="274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F599D593-6BC3-4566-A5EA-C05ABE7B6CBB}"/>
              </a:ext>
            </a:extLst>
          </p:cNvPr>
          <p:cNvSpPr txBox="1"/>
          <p:nvPr/>
        </p:nvSpPr>
        <p:spPr>
          <a:xfrm>
            <a:off x="717550" y="355587"/>
            <a:ext cx="1676400" cy="276999"/>
          </a:xfrm>
          <a:prstGeom prst="rect">
            <a:avLst/>
          </a:prstGeom>
          <a:noFill/>
        </p:spPr>
        <p:txBody>
          <a:bodyPr wrap="square">
            <a:spAutoFit/>
          </a:bodyPr>
          <a:lstStyle/>
          <a:p>
            <a:pPr algn="l"/>
            <a:r>
              <a:rPr lang="fr-FR" sz="1200" dirty="0">
                <a:solidFill>
                  <a:schemeClr val="bg1"/>
                </a:solidFill>
                <a:latin typeface="Lucida Bright" panose="02040602050505020304" pitchFamily="18" charset="0"/>
              </a:rPr>
              <a:t>Le risque Financier</a:t>
            </a:r>
            <a:endParaRPr lang="fr-FR" sz="1200" b="1" i="0" dirty="0">
              <a:solidFill>
                <a:schemeClr val="bg1"/>
              </a:solidFill>
              <a:effectLst/>
              <a:latin typeface="FS Albert Extra Bold"/>
            </a:endParaRPr>
          </a:p>
        </p:txBody>
      </p:sp>
      <p:sp>
        <p:nvSpPr>
          <p:cNvPr id="10" name="TextBox 9">
            <a:extLst>
              <a:ext uri="{FF2B5EF4-FFF2-40B4-BE49-F238E27FC236}">
                <a16:creationId xmlns:a16="http://schemas.microsoft.com/office/drawing/2014/main" id="{8DF73B57-2AD0-4820-9EF2-4CEE454CCF07}"/>
              </a:ext>
            </a:extLst>
          </p:cNvPr>
          <p:cNvSpPr txBox="1"/>
          <p:nvPr/>
        </p:nvSpPr>
        <p:spPr>
          <a:xfrm>
            <a:off x="3613150" y="355586"/>
            <a:ext cx="2011681" cy="276999"/>
          </a:xfrm>
          <a:prstGeom prst="rect">
            <a:avLst/>
          </a:prstGeom>
          <a:noFill/>
        </p:spPr>
        <p:txBody>
          <a:bodyPr wrap="square">
            <a:spAutoFit/>
          </a:bodyPr>
          <a:lstStyle/>
          <a:p>
            <a:pPr algn="l"/>
            <a:r>
              <a:rPr lang="fr-FR" sz="1200" dirty="0">
                <a:solidFill>
                  <a:schemeClr val="bg1"/>
                </a:solidFill>
                <a:latin typeface="Lucida Bright" panose="02040602050505020304" pitchFamily="18" charset="0"/>
              </a:rPr>
              <a:t>Le risque économique</a:t>
            </a:r>
            <a:endParaRPr lang="fr-FR" sz="1200" b="1" i="0" dirty="0">
              <a:solidFill>
                <a:schemeClr val="bg1"/>
              </a:solidFill>
              <a:effectLst/>
              <a:latin typeface="FS Albert Extra Bold"/>
            </a:endParaRPr>
          </a:p>
        </p:txBody>
      </p:sp>
      <p:sp>
        <p:nvSpPr>
          <p:cNvPr id="12" name="TextBox 11">
            <a:extLst>
              <a:ext uri="{FF2B5EF4-FFF2-40B4-BE49-F238E27FC236}">
                <a16:creationId xmlns:a16="http://schemas.microsoft.com/office/drawing/2014/main" id="{D2C29410-7089-4C32-95F2-6251CCCE31A9}"/>
              </a:ext>
            </a:extLst>
          </p:cNvPr>
          <p:cNvSpPr txBox="1"/>
          <p:nvPr/>
        </p:nvSpPr>
        <p:spPr>
          <a:xfrm>
            <a:off x="60090" y="876895"/>
            <a:ext cx="2858504" cy="923330"/>
          </a:xfrm>
          <a:prstGeom prst="rect">
            <a:avLst/>
          </a:prstGeom>
          <a:noFill/>
        </p:spPr>
        <p:txBody>
          <a:bodyPr wrap="square">
            <a:spAutoFit/>
          </a:bodyPr>
          <a:lstStyle/>
          <a:p>
            <a:pPr algn="l">
              <a:buFont typeface="Arial" panose="020B0604020202020204" pitchFamily="34" charset="0"/>
              <a:buChar char="•"/>
            </a:pPr>
            <a:r>
              <a:rPr lang="fr-FR" sz="900" b="1" i="0" dirty="0">
                <a:solidFill>
                  <a:schemeClr val="bg1"/>
                </a:solidFill>
                <a:effectLst/>
                <a:latin typeface="Google Sans"/>
              </a:rPr>
              <a:t>Origine:</a:t>
            </a:r>
            <a:r>
              <a:rPr lang="fr-FR" sz="900" b="0" i="0" dirty="0">
                <a:solidFill>
                  <a:schemeClr val="bg1"/>
                </a:solidFill>
                <a:effectLst/>
                <a:latin typeface="Google Sans"/>
              </a:rPr>
              <a:t> Il découle des décisions financières de l'entreprise, telles que :</a:t>
            </a:r>
          </a:p>
          <a:p>
            <a:pPr marL="742950" lvl="1" indent="-285750" algn="l">
              <a:buFont typeface="Arial" panose="020B0604020202020204" pitchFamily="34" charset="0"/>
              <a:buChar char="•"/>
            </a:pPr>
            <a:r>
              <a:rPr lang="fr-FR" sz="900" b="0" i="0" dirty="0">
                <a:solidFill>
                  <a:schemeClr val="bg1"/>
                </a:solidFill>
                <a:effectLst/>
                <a:latin typeface="Google Sans"/>
              </a:rPr>
              <a:t>Le niveau d'endettement</a:t>
            </a:r>
          </a:p>
          <a:p>
            <a:pPr marL="742950" lvl="1" indent="-285750" algn="l">
              <a:buFont typeface="Arial" panose="020B0604020202020204" pitchFamily="34" charset="0"/>
              <a:buChar char="•"/>
            </a:pPr>
            <a:r>
              <a:rPr lang="fr-FR" sz="900" b="0" i="0" dirty="0">
                <a:solidFill>
                  <a:schemeClr val="bg1"/>
                </a:solidFill>
                <a:effectLst/>
                <a:latin typeface="Google Sans"/>
              </a:rPr>
              <a:t>La structure du capital</a:t>
            </a:r>
          </a:p>
          <a:p>
            <a:pPr marL="742950" lvl="1" indent="-285750" algn="l">
              <a:buFont typeface="Arial" panose="020B0604020202020204" pitchFamily="34" charset="0"/>
              <a:buChar char="•"/>
            </a:pPr>
            <a:r>
              <a:rPr lang="fr-FR" sz="900" b="0" i="0" dirty="0">
                <a:solidFill>
                  <a:schemeClr val="bg1"/>
                </a:solidFill>
                <a:effectLst/>
                <a:latin typeface="Google Sans"/>
              </a:rPr>
              <a:t>Les investissements</a:t>
            </a:r>
          </a:p>
          <a:p>
            <a:pPr marL="742950" lvl="1" indent="-285750" algn="l">
              <a:buFont typeface="Arial" panose="020B0604020202020204" pitchFamily="34" charset="0"/>
              <a:buChar char="•"/>
            </a:pPr>
            <a:r>
              <a:rPr lang="fr-FR" sz="900" b="0" i="0" dirty="0">
                <a:solidFill>
                  <a:schemeClr val="bg1"/>
                </a:solidFill>
                <a:effectLst/>
                <a:latin typeface="Google Sans"/>
              </a:rPr>
              <a:t>Les opérations sur les marchés financiers</a:t>
            </a:r>
          </a:p>
        </p:txBody>
      </p:sp>
      <p:sp>
        <p:nvSpPr>
          <p:cNvPr id="14" name="TextBox 13">
            <a:extLst>
              <a:ext uri="{FF2B5EF4-FFF2-40B4-BE49-F238E27FC236}">
                <a16:creationId xmlns:a16="http://schemas.microsoft.com/office/drawing/2014/main" id="{0051B48A-BEDF-4E2F-B9F7-050013179BA4}"/>
              </a:ext>
            </a:extLst>
          </p:cNvPr>
          <p:cNvSpPr txBox="1"/>
          <p:nvPr/>
        </p:nvSpPr>
        <p:spPr>
          <a:xfrm>
            <a:off x="12967" y="2511872"/>
            <a:ext cx="2928486" cy="369332"/>
          </a:xfrm>
          <a:prstGeom prst="rect">
            <a:avLst/>
          </a:prstGeom>
          <a:noFill/>
        </p:spPr>
        <p:txBody>
          <a:bodyPr wrap="square">
            <a:spAutoFit/>
          </a:bodyPr>
          <a:lstStyle/>
          <a:p>
            <a:pPr algn="l">
              <a:buFont typeface="Arial" panose="020B0604020202020204" pitchFamily="34" charset="0"/>
              <a:buChar char="•"/>
            </a:pPr>
            <a:r>
              <a:rPr lang="fr-FR" sz="900" b="1" i="0" dirty="0">
                <a:solidFill>
                  <a:schemeClr val="bg1"/>
                </a:solidFill>
                <a:effectLst/>
                <a:latin typeface="Google Sans"/>
              </a:rPr>
              <a:t>Impact:</a:t>
            </a:r>
            <a:r>
              <a:rPr lang="fr-FR" sz="900" b="0" i="0" dirty="0">
                <a:solidFill>
                  <a:schemeClr val="bg1"/>
                </a:solidFill>
                <a:effectLst/>
                <a:latin typeface="Google Sans"/>
              </a:rPr>
              <a:t> Il affecte la situation financière de l'entreprise, sa solvabilité et sa rentabilité.</a:t>
            </a:r>
          </a:p>
        </p:txBody>
      </p:sp>
      <p:sp>
        <p:nvSpPr>
          <p:cNvPr id="16" name="TextBox 15">
            <a:extLst>
              <a:ext uri="{FF2B5EF4-FFF2-40B4-BE49-F238E27FC236}">
                <a16:creationId xmlns:a16="http://schemas.microsoft.com/office/drawing/2014/main" id="{ED213988-F767-48D6-A446-42A988D22E9A}"/>
              </a:ext>
            </a:extLst>
          </p:cNvPr>
          <p:cNvSpPr txBox="1"/>
          <p:nvPr/>
        </p:nvSpPr>
        <p:spPr>
          <a:xfrm>
            <a:off x="2928620" y="853812"/>
            <a:ext cx="2926080" cy="2031325"/>
          </a:xfrm>
          <a:prstGeom prst="rect">
            <a:avLst/>
          </a:prstGeom>
          <a:noFill/>
        </p:spPr>
        <p:txBody>
          <a:bodyPr wrap="square">
            <a:spAutoFit/>
          </a:bodyPr>
          <a:lstStyle/>
          <a:p>
            <a:pPr algn="l">
              <a:buFont typeface="Arial" panose="020B0604020202020204" pitchFamily="34" charset="0"/>
              <a:buChar char="•"/>
            </a:pPr>
            <a:r>
              <a:rPr lang="fr-FR" sz="900" b="1" i="0" dirty="0">
                <a:solidFill>
                  <a:schemeClr val="bg1"/>
                </a:solidFill>
                <a:effectLst/>
                <a:latin typeface="Google Sans"/>
              </a:rPr>
              <a:t>Origine:</a:t>
            </a:r>
            <a:r>
              <a:rPr lang="fr-FR" sz="900" b="0" i="0" dirty="0">
                <a:solidFill>
                  <a:schemeClr val="bg1"/>
                </a:solidFill>
                <a:effectLst/>
                <a:latin typeface="Google Sans"/>
              </a:rPr>
              <a:t> Il découle de facteurs externes à l'entreprise, tels que :</a:t>
            </a:r>
          </a:p>
          <a:p>
            <a:pPr marL="742950" lvl="1" indent="-285750" algn="l">
              <a:buFont typeface="Arial" panose="020B0604020202020204" pitchFamily="34" charset="0"/>
              <a:buChar char="•"/>
            </a:pPr>
            <a:r>
              <a:rPr lang="fr-FR" sz="900" b="0" i="0" dirty="0">
                <a:solidFill>
                  <a:schemeClr val="bg1"/>
                </a:solidFill>
                <a:effectLst/>
                <a:latin typeface="Google Sans"/>
              </a:rPr>
              <a:t>L'environnement macroéconomique (croissance, inflation, chômage)</a:t>
            </a:r>
          </a:p>
          <a:p>
            <a:pPr marL="742950" lvl="1" indent="-285750" algn="l">
              <a:buFont typeface="Arial" panose="020B0604020202020204" pitchFamily="34" charset="0"/>
              <a:buChar char="•"/>
            </a:pPr>
            <a:r>
              <a:rPr lang="fr-FR" sz="900" b="0" i="0" dirty="0">
                <a:solidFill>
                  <a:schemeClr val="bg1"/>
                </a:solidFill>
                <a:effectLst/>
                <a:latin typeface="Google Sans"/>
              </a:rPr>
              <a:t>L'instabilité politique ou sociale</a:t>
            </a:r>
          </a:p>
          <a:p>
            <a:pPr marL="742950" lvl="1" indent="-285750" algn="l">
              <a:buFont typeface="Arial" panose="020B0604020202020204" pitchFamily="34" charset="0"/>
              <a:buChar char="•"/>
            </a:pPr>
            <a:r>
              <a:rPr lang="fr-FR" sz="900" b="0" i="0" dirty="0">
                <a:solidFill>
                  <a:schemeClr val="bg1"/>
                </a:solidFill>
                <a:effectLst/>
                <a:latin typeface="Google Sans"/>
              </a:rPr>
              <a:t>Les catastrophes naturelles</a:t>
            </a:r>
          </a:p>
          <a:p>
            <a:pPr marL="742950" lvl="1" indent="-285750" algn="l">
              <a:buFont typeface="Arial" panose="020B0604020202020204" pitchFamily="34" charset="0"/>
              <a:buChar char="•"/>
            </a:pPr>
            <a:r>
              <a:rPr lang="fr-FR" sz="900" b="0" i="0" dirty="0">
                <a:solidFill>
                  <a:schemeClr val="bg1"/>
                </a:solidFill>
                <a:effectLst/>
                <a:latin typeface="Google Sans"/>
              </a:rPr>
              <a:t>L'évolution des technologies</a:t>
            </a:r>
          </a:p>
          <a:p>
            <a:pPr marL="742950" lvl="1" indent="-285750" algn="l">
              <a:buFont typeface="Arial" panose="020B0604020202020204" pitchFamily="34" charset="0"/>
              <a:buChar char="•"/>
            </a:pPr>
            <a:r>
              <a:rPr lang="fr-FR" sz="900" b="0" i="0" dirty="0">
                <a:solidFill>
                  <a:schemeClr val="bg1"/>
                </a:solidFill>
                <a:effectLst/>
                <a:latin typeface="Google Sans"/>
              </a:rPr>
              <a:t>La concurrence</a:t>
            </a:r>
          </a:p>
          <a:p>
            <a:pPr marL="742950" lvl="1" indent="-285750" algn="l">
              <a:buFont typeface="Arial" panose="020B0604020202020204" pitchFamily="34" charset="0"/>
              <a:buChar char="•"/>
            </a:pPr>
            <a:r>
              <a:rPr lang="fr-FR" sz="900" b="0" i="0" dirty="0">
                <a:solidFill>
                  <a:schemeClr val="bg1"/>
                </a:solidFill>
                <a:effectLst/>
                <a:latin typeface="Google Sans"/>
              </a:rPr>
              <a:t>Les changements de goûts des consommateurs</a:t>
            </a:r>
          </a:p>
          <a:p>
            <a:pPr marL="457200" lvl="1" algn="l"/>
            <a:endParaRPr lang="fr-FR" sz="900" b="0" i="0" dirty="0">
              <a:solidFill>
                <a:schemeClr val="bg1"/>
              </a:solidFill>
              <a:effectLst/>
              <a:latin typeface="Google Sans"/>
            </a:endParaRPr>
          </a:p>
          <a:p>
            <a:pPr marL="457200" lvl="1" algn="l"/>
            <a:endParaRPr lang="fr-FR" sz="900" b="0" i="0" dirty="0">
              <a:solidFill>
                <a:schemeClr val="bg1"/>
              </a:solidFill>
              <a:effectLst/>
              <a:latin typeface="Google Sans"/>
            </a:endParaRPr>
          </a:p>
          <a:p>
            <a:pPr algn="l">
              <a:buFont typeface="Arial" panose="020B0604020202020204" pitchFamily="34" charset="0"/>
              <a:buChar char="•"/>
            </a:pPr>
            <a:r>
              <a:rPr lang="fr-FR" sz="900" b="1" i="0" dirty="0">
                <a:solidFill>
                  <a:schemeClr val="bg1"/>
                </a:solidFill>
                <a:effectLst/>
                <a:latin typeface="Google Sans"/>
              </a:rPr>
              <a:t>Impact:</a:t>
            </a:r>
            <a:r>
              <a:rPr lang="fr-FR" sz="900" b="0" i="0" dirty="0">
                <a:solidFill>
                  <a:schemeClr val="bg1"/>
                </a:solidFill>
                <a:effectLst/>
                <a:latin typeface="Google Sans"/>
              </a:rPr>
              <a:t> Il affecte directement la capacité de l'entreprise à générer des profits et sa valeur.</a:t>
            </a:r>
          </a:p>
        </p:txBody>
      </p:sp>
      <p:sp>
        <p:nvSpPr>
          <p:cNvPr id="13" name="TextBox 12">
            <a:extLst>
              <a:ext uri="{FF2B5EF4-FFF2-40B4-BE49-F238E27FC236}">
                <a16:creationId xmlns:a16="http://schemas.microsoft.com/office/drawing/2014/main" id="{A8AB2DA6-9C8F-4164-B5F6-6C40FCE659FE}"/>
              </a:ext>
            </a:extLst>
          </p:cNvPr>
          <p:cNvSpPr txBox="1"/>
          <p:nvPr/>
        </p:nvSpPr>
        <p:spPr>
          <a:xfrm>
            <a:off x="5464342" y="2975931"/>
            <a:ext cx="493072" cy="369332"/>
          </a:xfrm>
          <a:prstGeom prst="rect">
            <a:avLst/>
          </a:prstGeom>
          <a:noFill/>
        </p:spPr>
        <p:txBody>
          <a:bodyPr wrap="square" rtlCol="0">
            <a:spAutoFit/>
          </a:bodyPr>
          <a:lstStyle/>
          <a:p>
            <a:r>
              <a:rPr lang="fr-FR" dirty="0">
                <a:solidFill>
                  <a:schemeClr val="tx1"/>
                </a:solidFill>
              </a:rPr>
              <a:t>11</a:t>
            </a:r>
          </a:p>
        </p:txBody>
      </p:sp>
    </p:spTree>
    <p:extLst>
      <p:ext uri="{BB962C8B-B14F-4D97-AF65-F5344CB8AC3E}">
        <p14:creationId xmlns:p14="http://schemas.microsoft.com/office/powerpoint/2010/main" val="422171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1E9DB3B-37D2-429A-8961-25AD509E0D88}"/>
              </a:ext>
            </a:extLst>
          </p:cNvPr>
          <p:cNvSpPr/>
          <p:nvPr/>
        </p:nvSpPr>
        <p:spPr>
          <a:xfrm>
            <a:off x="260350" y="276225"/>
            <a:ext cx="5298128" cy="2699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bject 6"/>
          <p:cNvSpPr txBox="1">
            <a:spLocks noGrp="1"/>
          </p:cNvSpPr>
          <p:nvPr>
            <p:ph type="title"/>
          </p:nvPr>
        </p:nvSpPr>
        <p:spPr>
          <a:xfrm>
            <a:off x="1826421" y="581025"/>
            <a:ext cx="2165985" cy="514984"/>
          </a:xfrm>
          <a:prstGeom prst="rect">
            <a:avLst/>
          </a:prstGeom>
        </p:spPr>
        <p:txBody>
          <a:bodyPr vert="horz" wrap="square" lIns="0" tIns="13335" rIns="0" bIns="0" rtlCol="0">
            <a:spAutoFit/>
          </a:bodyPr>
          <a:lstStyle/>
          <a:p>
            <a:pPr marL="12700">
              <a:lnSpc>
                <a:spcPct val="100000"/>
              </a:lnSpc>
              <a:spcBef>
                <a:spcPts val="105"/>
              </a:spcBef>
            </a:pPr>
            <a:r>
              <a:rPr sz="3200" spc="35" dirty="0">
                <a:solidFill>
                  <a:srgbClr val="000000"/>
                </a:solidFill>
              </a:rPr>
              <a:t>Conclusion</a:t>
            </a:r>
            <a:endParaRPr sz="3200" dirty="0"/>
          </a:p>
        </p:txBody>
      </p:sp>
      <p:sp>
        <p:nvSpPr>
          <p:cNvPr id="7" name="TextBox 6">
            <a:extLst>
              <a:ext uri="{FF2B5EF4-FFF2-40B4-BE49-F238E27FC236}">
                <a16:creationId xmlns:a16="http://schemas.microsoft.com/office/drawing/2014/main" id="{DAE583F9-95AB-4895-9457-28D6BE5E2601}"/>
              </a:ext>
            </a:extLst>
          </p:cNvPr>
          <p:cNvSpPr txBox="1"/>
          <p:nvPr/>
        </p:nvSpPr>
        <p:spPr>
          <a:xfrm>
            <a:off x="298449" y="1266825"/>
            <a:ext cx="5221928" cy="954107"/>
          </a:xfrm>
          <a:prstGeom prst="rect">
            <a:avLst/>
          </a:prstGeom>
          <a:noFill/>
        </p:spPr>
        <p:txBody>
          <a:bodyPr wrap="square">
            <a:spAutoFit/>
          </a:bodyPr>
          <a:lstStyle/>
          <a:p>
            <a:pPr algn="just">
              <a:buFont typeface="Arial" panose="020B0604020202020204" pitchFamily="34" charset="0"/>
              <a:buChar char="•"/>
            </a:pPr>
            <a:r>
              <a:rPr lang="fr-FR" sz="1400" b="0" i="0" dirty="0">
                <a:solidFill>
                  <a:srgbClr val="1F1F1F"/>
                </a:solidFill>
                <a:effectLst/>
                <a:latin typeface="Google Sans"/>
              </a:rPr>
              <a:t>Le risque économique est un risque externe qui affecte la performance globale de l'entreprise.</a:t>
            </a:r>
          </a:p>
          <a:p>
            <a:pPr algn="just">
              <a:buFont typeface="Arial" panose="020B0604020202020204" pitchFamily="34" charset="0"/>
              <a:buChar char="•"/>
            </a:pPr>
            <a:r>
              <a:rPr lang="fr-FR" sz="1400" b="0" i="0" dirty="0">
                <a:solidFill>
                  <a:srgbClr val="1F1F1F"/>
                </a:solidFill>
                <a:effectLst/>
                <a:latin typeface="Google Sans"/>
              </a:rPr>
              <a:t>Le risque financier est un risque interne qui affecte la situation financière de l'entreprise.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3F6B8F-24F0-4FA5-B943-C84BA1CDF2A0}"/>
              </a:ext>
            </a:extLst>
          </p:cNvPr>
          <p:cNvSpPr/>
          <p:nvPr/>
        </p:nvSpPr>
        <p:spPr>
          <a:xfrm>
            <a:off x="488950" y="-9098"/>
            <a:ext cx="5365750" cy="2867025"/>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95B938F0-7C66-488B-BC55-5C636C114991}"/>
              </a:ext>
            </a:extLst>
          </p:cNvPr>
          <p:cNvSpPr txBox="1"/>
          <p:nvPr/>
        </p:nvSpPr>
        <p:spPr>
          <a:xfrm>
            <a:off x="488950" y="122593"/>
            <a:ext cx="3200400" cy="400110"/>
          </a:xfrm>
          <a:prstGeom prst="rect">
            <a:avLst/>
          </a:prstGeom>
          <a:noFill/>
        </p:spPr>
        <p:txBody>
          <a:bodyPr wrap="square" rtlCol="0">
            <a:spAutoFit/>
          </a:bodyPr>
          <a:lstStyle/>
          <a:p>
            <a:r>
              <a:rPr lang="fr-FR" sz="2000" b="1" dirty="0">
                <a:solidFill>
                  <a:schemeClr val="bg1"/>
                </a:solidFill>
              </a:rPr>
              <a:t>REFERENCES :</a:t>
            </a:r>
          </a:p>
        </p:txBody>
      </p:sp>
      <p:sp>
        <p:nvSpPr>
          <p:cNvPr id="3" name="TextBox 2">
            <a:extLst>
              <a:ext uri="{FF2B5EF4-FFF2-40B4-BE49-F238E27FC236}">
                <a16:creationId xmlns:a16="http://schemas.microsoft.com/office/drawing/2014/main" id="{B49594CE-981F-4DA6-A4B9-38D7940896F6}"/>
              </a:ext>
            </a:extLst>
          </p:cNvPr>
          <p:cNvSpPr txBox="1"/>
          <p:nvPr/>
        </p:nvSpPr>
        <p:spPr>
          <a:xfrm>
            <a:off x="244475" y="792721"/>
            <a:ext cx="5365750" cy="253916"/>
          </a:xfrm>
          <a:prstGeom prst="rect">
            <a:avLst/>
          </a:prstGeom>
          <a:noFill/>
        </p:spPr>
        <p:txBody>
          <a:bodyPr wrap="square" rtlCol="0">
            <a:spAutoFit/>
          </a:bodyPr>
          <a:lstStyle/>
          <a:p>
            <a:r>
              <a:rPr lang="fr-FR" sz="1050" dirty="0">
                <a:solidFill>
                  <a:schemeClr val="bg1"/>
                </a:solidFill>
              </a:rPr>
              <a:t>1. https://fastercapital.com/fr/contenu/Qu-est-ce-que-l-analyse-couts-avantages.html</a:t>
            </a:r>
          </a:p>
        </p:txBody>
      </p:sp>
      <p:sp>
        <p:nvSpPr>
          <p:cNvPr id="6" name="TextBox 5">
            <a:extLst>
              <a:ext uri="{FF2B5EF4-FFF2-40B4-BE49-F238E27FC236}">
                <a16:creationId xmlns:a16="http://schemas.microsoft.com/office/drawing/2014/main" id="{CF7595FF-379B-48DE-91A6-6F229905C141}"/>
              </a:ext>
            </a:extLst>
          </p:cNvPr>
          <p:cNvSpPr txBox="1"/>
          <p:nvPr/>
        </p:nvSpPr>
        <p:spPr>
          <a:xfrm>
            <a:off x="244475" y="1029836"/>
            <a:ext cx="5365750" cy="253916"/>
          </a:xfrm>
          <a:prstGeom prst="rect">
            <a:avLst/>
          </a:prstGeom>
          <a:noFill/>
        </p:spPr>
        <p:txBody>
          <a:bodyPr wrap="square" rtlCol="0">
            <a:spAutoFit/>
          </a:bodyPr>
          <a:lstStyle/>
          <a:p>
            <a:r>
              <a:rPr lang="fr-FR" sz="1050" dirty="0">
                <a:solidFill>
                  <a:schemeClr val="bg1"/>
                </a:solidFill>
              </a:rPr>
              <a:t>2. https://www.youtube.com/watch?v=0k8KvV5do9M</a:t>
            </a:r>
          </a:p>
        </p:txBody>
      </p:sp>
      <p:sp>
        <p:nvSpPr>
          <p:cNvPr id="8" name="TextBox 7">
            <a:extLst>
              <a:ext uri="{FF2B5EF4-FFF2-40B4-BE49-F238E27FC236}">
                <a16:creationId xmlns:a16="http://schemas.microsoft.com/office/drawing/2014/main" id="{E914E208-E52D-4C0B-975B-03328FF6FC0F}"/>
              </a:ext>
            </a:extLst>
          </p:cNvPr>
          <p:cNvSpPr txBox="1"/>
          <p:nvPr/>
        </p:nvSpPr>
        <p:spPr>
          <a:xfrm>
            <a:off x="244475" y="1283752"/>
            <a:ext cx="5365750" cy="253916"/>
          </a:xfrm>
          <a:prstGeom prst="rect">
            <a:avLst/>
          </a:prstGeom>
          <a:noFill/>
        </p:spPr>
        <p:txBody>
          <a:bodyPr wrap="square" rtlCol="0">
            <a:spAutoFit/>
          </a:bodyPr>
          <a:lstStyle/>
          <a:p>
            <a:r>
              <a:rPr lang="fr-FR" sz="1050" dirty="0">
                <a:solidFill>
                  <a:schemeClr val="bg1"/>
                </a:solidFill>
              </a:rPr>
              <a:t>3. https://asana.com/fr/resources/cost-benefit-analysis</a:t>
            </a:r>
          </a:p>
        </p:txBody>
      </p:sp>
      <p:sp>
        <p:nvSpPr>
          <p:cNvPr id="9" name="TextBox 8">
            <a:extLst>
              <a:ext uri="{FF2B5EF4-FFF2-40B4-BE49-F238E27FC236}">
                <a16:creationId xmlns:a16="http://schemas.microsoft.com/office/drawing/2014/main" id="{1E196529-60D4-4E33-A84B-9534D358C8CE}"/>
              </a:ext>
            </a:extLst>
          </p:cNvPr>
          <p:cNvSpPr txBox="1"/>
          <p:nvPr/>
        </p:nvSpPr>
        <p:spPr>
          <a:xfrm>
            <a:off x="244475" y="1520867"/>
            <a:ext cx="5365750" cy="253916"/>
          </a:xfrm>
          <a:prstGeom prst="rect">
            <a:avLst/>
          </a:prstGeom>
          <a:noFill/>
        </p:spPr>
        <p:txBody>
          <a:bodyPr wrap="square" rtlCol="0">
            <a:spAutoFit/>
          </a:bodyPr>
          <a:lstStyle/>
          <a:p>
            <a:r>
              <a:rPr lang="fr-FR" sz="1050" dirty="0">
                <a:solidFill>
                  <a:schemeClr val="bg1"/>
                </a:solidFill>
              </a:rPr>
              <a:t>4. https://horizon.documentation.ird.fr/exl-doc/pleins_textes/2023-06/010083997.pdf</a:t>
            </a:r>
          </a:p>
        </p:txBody>
      </p:sp>
      <p:sp>
        <p:nvSpPr>
          <p:cNvPr id="10" name="TextBox 2">
            <a:extLst>
              <a:ext uri="{FF2B5EF4-FFF2-40B4-BE49-F238E27FC236}">
                <a16:creationId xmlns:a16="http://schemas.microsoft.com/office/drawing/2014/main" id="{B49594CE-981F-4DA6-A4B9-38D7940896F6}"/>
              </a:ext>
            </a:extLst>
          </p:cNvPr>
          <p:cNvSpPr txBox="1"/>
          <p:nvPr/>
        </p:nvSpPr>
        <p:spPr>
          <a:xfrm>
            <a:off x="252531" y="1741469"/>
            <a:ext cx="5365750" cy="253916"/>
          </a:xfrm>
          <a:prstGeom prst="rect">
            <a:avLst/>
          </a:prstGeom>
          <a:noFill/>
        </p:spPr>
        <p:txBody>
          <a:bodyPr wrap="square" rtlCol="0">
            <a:spAutoFit/>
          </a:bodyPr>
          <a:lstStyle>
            <a:defPPr>
              <a:defRPr kern="0"/>
            </a:defPPr>
          </a:lstStyle>
          <a:p>
            <a:r>
              <a:rPr lang="fr-FR" sz="1050" dirty="0">
                <a:solidFill>
                  <a:schemeClr val="bg1"/>
                </a:solidFill>
              </a:rPr>
              <a:t>5. https://marketbusinessnews.com/financial-glossary/economic-risk/</a:t>
            </a:r>
          </a:p>
        </p:txBody>
      </p:sp>
      <p:sp>
        <p:nvSpPr>
          <p:cNvPr id="12" name="TextBox 7">
            <a:extLst>
              <a:ext uri="{FF2B5EF4-FFF2-40B4-BE49-F238E27FC236}">
                <a16:creationId xmlns:a16="http://schemas.microsoft.com/office/drawing/2014/main" id="{E914E208-E52D-4C0B-975B-03328FF6FC0F}"/>
              </a:ext>
            </a:extLst>
          </p:cNvPr>
          <p:cNvSpPr txBox="1"/>
          <p:nvPr/>
        </p:nvSpPr>
        <p:spPr>
          <a:xfrm>
            <a:off x="252531" y="1986478"/>
            <a:ext cx="5365750" cy="253916"/>
          </a:xfrm>
          <a:prstGeom prst="rect">
            <a:avLst/>
          </a:prstGeom>
          <a:noFill/>
        </p:spPr>
        <p:txBody>
          <a:bodyPr wrap="square" rtlCol="0">
            <a:spAutoFit/>
          </a:bodyPr>
          <a:lstStyle>
            <a:defPPr>
              <a:defRPr kern="0"/>
            </a:defPPr>
          </a:lstStyle>
          <a:p>
            <a:r>
              <a:rPr lang="fr-FR" sz="1050" dirty="0">
                <a:solidFill>
                  <a:schemeClr val="bg1"/>
                </a:solidFill>
              </a:rPr>
              <a:t>6. https://www.wallstreetmojo.com/economic-risk/#h-economic-risk-definition</a:t>
            </a:r>
          </a:p>
        </p:txBody>
      </p:sp>
      <p:sp>
        <p:nvSpPr>
          <p:cNvPr id="13" name="TextBox 8">
            <a:extLst>
              <a:ext uri="{FF2B5EF4-FFF2-40B4-BE49-F238E27FC236}">
                <a16:creationId xmlns:a16="http://schemas.microsoft.com/office/drawing/2014/main" id="{1E196529-60D4-4E33-A84B-9534D358C8CE}"/>
              </a:ext>
            </a:extLst>
          </p:cNvPr>
          <p:cNvSpPr txBox="1"/>
          <p:nvPr/>
        </p:nvSpPr>
        <p:spPr>
          <a:xfrm>
            <a:off x="252531" y="2223593"/>
            <a:ext cx="5365750" cy="253916"/>
          </a:xfrm>
          <a:prstGeom prst="rect">
            <a:avLst/>
          </a:prstGeom>
          <a:noFill/>
        </p:spPr>
        <p:txBody>
          <a:bodyPr wrap="square" rtlCol="0">
            <a:spAutoFit/>
          </a:bodyPr>
          <a:lstStyle>
            <a:defPPr>
              <a:defRPr kern="0"/>
            </a:defPPr>
          </a:lstStyle>
          <a:p>
            <a:r>
              <a:rPr lang="fr-FR" sz="1050" dirty="0">
                <a:solidFill>
                  <a:schemeClr val="bg1"/>
                </a:solidFill>
              </a:rPr>
              <a:t>7. https://investinganswers.com/dictionary/e/economic-risk</a:t>
            </a:r>
          </a:p>
        </p:txBody>
      </p:sp>
      <p:sp>
        <p:nvSpPr>
          <p:cNvPr id="14" name="TextBox 9">
            <a:extLst>
              <a:ext uri="{FF2B5EF4-FFF2-40B4-BE49-F238E27FC236}">
                <a16:creationId xmlns:a16="http://schemas.microsoft.com/office/drawing/2014/main" id="{D311DC67-10D5-4B85-8BAC-D7C36CAAE593}"/>
              </a:ext>
            </a:extLst>
          </p:cNvPr>
          <p:cNvSpPr txBox="1"/>
          <p:nvPr/>
        </p:nvSpPr>
        <p:spPr>
          <a:xfrm>
            <a:off x="244475" y="2460709"/>
            <a:ext cx="5365750" cy="253916"/>
          </a:xfrm>
          <a:prstGeom prst="rect">
            <a:avLst/>
          </a:prstGeom>
          <a:noFill/>
        </p:spPr>
        <p:txBody>
          <a:bodyPr wrap="square" rtlCol="0">
            <a:spAutoFit/>
          </a:bodyPr>
          <a:lstStyle>
            <a:defPPr>
              <a:defRPr kern="0"/>
            </a:defPPr>
          </a:lstStyle>
          <a:p>
            <a:r>
              <a:rPr lang="fr-FR" sz="1050" dirty="0">
                <a:solidFill>
                  <a:schemeClr val="bg1"/>
                </a:solidFill>
              </a:rPr>
              <a:t>8. https://fr.teamaftermarket.com/706-economic-risk</a:t>
            </a:r>
          </a:p>
        </p:txBody>
      </p:sp>
    </p:spTree>
    <p:extLst>
      <p:ext uri="{BB962C8B-B14F-4D97-AF65-F5344CB8AC3E}">
        <p14:creationId xmlns:p14="http://schemas.microsoft.com/office/powerpoint/2010/main" val="2749563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2012949" y="809625"/>
            <a:ext cx="1826895" cy="747641"/>
          </a:xfrm>
          <a:prstGeom prst="rect">
            <a:avLst/>
          </a:prstGeom>
        </p:spPr>
        <p:txBody>
          <a:bodyPr vert="horz" wrap="square" lIns="0" tIns="16510" rIns="0" bIns="0" rtlCol="0">
            <a:spAutoFit/>
          </a:bodyPr>
          <a:lstStyle/>
          <a:p>
            <a:pPr marL="12700">
              <a:lnSpc>
                <a:spcPct val="100000"/>
              </a:lnSpc>
              <a:spcBef>
                <a:spcPts val="130"/>
              </a:spcBef>
            </a:pPr>
            <a:r>
              <a:rPr sz="4750" spc="-10" dirty="0"/>
              <a:t>Merci</a:t>
            </a:r>
            <a:endParaRPr sz="4750" dirty="0"/>
          </a:p>
        </p:txBody>
      </p:sp>
      <p:sp>
        <p:nvSpPr>
          <p:cNvPr id="4" name="TextBox 3">
            <a:extLst>
              <a:ext uri="{FF2B5EF4-FFF2-40B4-BE49-F238E27FC236}">
                <a16:creationId xmlns:a16="http://schemas.microsoft.com/office/drawing/2014/main" id="{B352AF82-234C-4F86-B14C-BB419B151869}"/>
              </a:ext>
            </a:extLst>
          </p:cNvPr>
          <p:cNvSpPr txBox="1"/>
          <p:nvPr/>
        </p:nvSpPr>
        <p:spPr>
          <a:xfrm>
            <a:off x="1630997" y="1647825"/>
            <a:ext cx="2590800" cy="400110"/>
          </a:xfrm>
          <a:prstGeom prst="rect">
            <a:avLst/>
          </a:prstGeom>
          <a:noFill/>
        </p:spPr>
        <p:txBody>
          <a:bodyPr wrap="square" rtlCol="0">
            <a:spAutoFit/>
          </a:bodyPr>
          <a:lstStyle/>
          <a:p>
            <a:r>
              <a:rPr lang="fr-FR" sz="2000" dirty="0">
                <a:solidFill>
                  <a:schemeClr val="bg1"/>
                </a:solidFill>
              </a:rPr>
              <a:t>Pour votre attention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515" y="8"/>
            <a:ext cx="2596865" cy="3287938"/>
          </a:xfrm>
          <a:prstGeom prst="rect">
            <a:avLst/>
          </a:prstGeom>
        </p:spPr>
      </p:pic>
      <p:sp>
        <p:nvSpPr>
          <p:cNvPr id="3" name="object 3"/>
          <p:cNvSpPr txBox="1">
            <a:spLocks noGrp="1"/>
          </p:cNvSpPr>
          <p:nvPr>
            <p:ph type="title"/>
          </p:nvPr>
        </p:nvSpPr>
        <p:spPr>
          <a:xfrm>
            <a:off x="2839116" y="359926"/>
            <a:ext cx="2850271" cy="364843"/>
          </a:xfrm>
          <a:prstGeom prst="rect">
            <a:avLst/>
          </a:prstGeom>
          <a:solidFill>
            <a:srgbClr val="000000"/>
          </a:solidFill>
        </p:spPr>
        <p:txBody>
          <a:bodyPr vert="horz" wrap="square" lIns="0" tIns="79375" rIns="0" bIns="0" rtlCol="0">
            <a:spAutoFit/>
          </a:bodyPr>
          <a:lstStyle/>
          <a:p>
            <a:pPr marL="675005">
              <a:lnSpc>
                <a:spcPct val="100000"/>
              </a:lnSpc>
              <a:spcBef>
                <a:spcPts val="625"/>
              </a:spcBef>
            </a:pPr>
            <a:r>
              <a:rPr sz="1850" spc="-10"/>
              <a:t>Introduction</a:t>
            </a:r>
            <a:endParaRPr sz="1850" dirty="0"/>
          </a:p>
        </p:txBody>
      </p:sp>
      <p:sp>
        <p:nvSpPr>
          <p:cNvPr id="13" name="TextBox 12">
            <a:extLst>
              <a:ext uri="{FF2B5EF4-FFF2-40B4-BE49-F238E27FC236}">
                <a16:creationId xmlns:a16="http://schemas.microsoft.com/office/drawing/2014/main" id="{D3B6F64D-6FD9-4E1E-8D4D-38E632A72718}"/>
              </a:ext>
            </a:extLst>
          </p:cNvPr>
          <p:cNvSpPr txBox="1"/>
          <p:nvPr/>
        </p:nvSpPr>
        <p:spPr>
          <a:xfrm>
            <a:off x="2748655" y="768263"/>
            <a:ext cx="2957242" cy="2462213"/>
          </a:xfrm>
          <a:prstGeom prst="rect">
            <a:avLst/>
          </a:prstGeom>
          <a:noFill/>
        </p:spPr>
        <p:txBody>
          <a:bodyPr wrap="square">
            <a:spAutoFit/>
          </a:bodyPr>
          <a:lstStyle/>
          <a:p>
            <a:pPr algn="just"/>
            <a:r>
              <a:rPr lang="fr-FR" sz="1100" b="0" dirty="0">
                <a:effectLst/>
                <a:latin typeface="FairfieldLTStd" charset="0"/>
              </a:rPr>
              <a:t>La possibilité et la probabilité d’un fait ou un événement considéré comme un mal ou un dommage inconscient on est plus ou moins expose, fait de s’engager dans une action qui pourrait apporter un avantage, mais qui comporte l’éventualité d’un danger, préjudice, sinistre éventuel que les compagnies d’assurance garantissent moyennant le paiement d’une </a:t>
            </a:r>
            <a:r>
              <a:rPr lang="fr-FR" sz="1100" dirty="0">
                <a:latin typeface="FairfieldLTStd" charset="0"/>
              </a:rPr>
              <a:t>prime. Le risque financier est lié à la survenance d’un événement non prévisible qui peut avoir des conséquences importantes sur les rendements des fonds ou les comptes de la SGP. Généralement, les conséquences correspondent à des pertes avérées..</a:t>
            </a:r>
          </a:p>
        </p:txBody>
      </p:sp>
      <p:sp>
        <p:nvSpPr>
          <p:cNvPr id="7" name="Rectangle 6">
            <a:extLst>
              <a:ext uri="{FF2B5EF4-FFF2-40B4-BE49-F238E27FC236}">
                <a16:creationId xmlns:a16="http://schemas.microsoft.com/office/drawing/2014/main" id="{60CB020A-760D-4492-A852-62A046873260}"/>
              </a:ext>
            </a:extLst>
          </p:cNvPr>
          <p:cNvSpPr/>
          <p:nvPr/>
        </p:nvSpPr>
        <p:spPr>
          <a:xfrm>
            <a:off x="2822507" y="810807"/>
            <a:ext cx="2850271" cy="2367315"/>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515" y="8"/>
            <a:ext cx="2596865" cy="3287938"/>
          </a:xfrm>
          <a:prstGeom prst="rect">
            <a:avLst/>
          </a:prstGeom>
        </p:spPr>
      </p:pic>
      <p:sp>
        <p:nvSpPr>
          <p:cNvPr id="3" name="object 3"/>
          <p:cNvSpPr txBox="1">
            <a:spLocks noGrp="1"/>
          </p:cNvSpPr>
          <p:nvPr>
            <p:ph type="title"/>
          </p:nvPr>
        </p:nvSpPr>
        <p:spPr>
          <a:xfrm>
            <a:off x="2839117" y="359926"/>
            <a:ext cx="2764790" cy="364843"/>
          </a:xfrm>
          <a:prstGeom prst="rect">
            <a:avLst/>
          </a:prstGeom>
          <a:solidFill>
            <a:srgbClr val="000000"/>
          </a:solidFill>
        </p:spPr>
        <p:txBody>
          <a:bodyPr vert="horz" wrap="square" lIns="0" tIns="79375" rIns="0" bIns="0" rtlCol="0">
            <a:spAutoFit/>
          </a:bodyPr>
          <a:lstStyle/>
          <a:p>
            <a:pPr marL="675005">
              <a:lnSpc>
                <a:spcPct val="100000"/>
              </a:lnSpc>
              <a:spcBef>
                <a:spcPts val="625"/>
              </a:spcBef>
            </a:pPr>
            <a:r>
              <a:rPr lang="en-US" sz="1850" spc="-10" dirty="0" err="1"/>
              <a:t>Définition</a:t>
            </a:r>
            <a:endParaRPr sz="1850" dirty="0"/>
          </a:p>
        </p:txBody>
      </p:sp>
      <p:sp>
        <p:nvSpPr>
          <p:cNvPr id="13" name="TextBox 12">
            <a:extLst>
              <a:ext uri="{FF2B5EF4-FFF2-40B4-BE49-F238E27FC236}">
                <a16:creationId xmlns:a16="http://schemas.microsoft.com/office/drawing/2014/main" id="{D3B6F64D-6FD9-4E1E-8D4D-38E632A72718}"/>
              </a:ext>
            </a:extLst>
          </p:cNvPr>
          <p:cNvSpPr txBox="1"/>
          <p:nvPr/>
        </p:nvSpPr>
        <p:spPr>
          <a:xfrm>
            <a:off x="2753636" y="964125"/>
            <a:ext cx="2957242" cy="1107996"/>
          </a:xfrm>
          <a:prstGeom prst="rect">
            <a:avLst/>
          </a:prstGeom>
          <a:noFill/>
        </p:spPr>
        <p:txBody>
          <a:bodyPr wrap="square">
            <a:spAutoFit/>
          </a:bodyPr>
          <a:lstStyle/>
          <a:p>
            <a:pPr algn="just"/>
            <a:r>
              <a:rPr lang="fr-FR" sz="1100" dirty="0">
                <a:latin typeface="FairfieldLTStd" charset="0"/>
              </a:rPr>
              <a:t>Le risque financier est lié à la survenance d’un événement non prévisible qui peut avoir des conséquences importantes sur les rendements des fonds ou les comptes de la SGP. Généralement, les conséquences correspondent à des pertes avérées..</a:t>
            </a:r>
          </a:p>
        </p:txBody>
      </p:sp>
      <p:sp>
        <p:nvSpPr>
          <p:cNvPr id="7" name="Rectangle 6">
            <a:extLst>
              <a:ext uri="{FF2B5EF4-FFF2-40B4-BE49-F238E27FC236}">
                <a16:creationId xmlns:a16="http://schemas.microsoft.com/office/drawing/2014/main" id="{60CB020A-760D-4492-A852-62A046873260}"/>
              </a:ext>
            </a:extLst>
          </p:cNvPr>
          <p:cNvSpPr/>
          <p:nvPr/>
        </p:nvSpPr>
        <p:spPr>
          <a:xfrm>
            <a:off x="2839116" y="964125"/>
            <a:ext cx="2871762" cy="110799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endParaRPr>
          </a:p>
        </p:txBody>
      </p:sp>
    </p:spTree>
    <p:extLst>
      <p:ext uri="{BB962C8B-B14F-4D97-AF65-F5344CB8AC3E}">
        <p14:creationId xmlns:p14="http://schemas.microsoft.com/office/powerpoint/2010/main" val="163608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968BF62A-2600-4032-B4CE-24A1E06E26F7}"/>
              </a:ext>
            </a:extLst>
          </p:cNvPr>
          <p:cNvGrpSpPr/>
          <p:nvPr/>
        </p:nvGrpSpPr>
        <p:grpSpPr>
          <a:xfrm>
            <a:off x="-565739" y="0"/>
            <a:ext cx="1953272" cy="3288029"/>
            <a:chOff x="0" y="0"/>
            <a:chExt cx="2924175" cy="3288029"/>
          </a:xfrm>
        </p:grpSpPr>
        <p:grpSp>
          <p:nvGrpSpPr>
            <p:cNvPr id="2" name="object 2"/>
            <p:cNvGrpSpPr/>
            <p:nvPr/>
          </p:nvGrpSpPr>
          <p:grpSpPr>
            <a:xfrm>
              <a:off x="0" y="0"/>
              <a:ext cx="2924175" cy="3288029"/>
              <a:chOff x="1512" y="8"/>
              <a:chExt cx="2924175" cy="3288029"/>
            </a:xfrm>
          </p:grpSpPr>
          <p:sp>
            <p:nvSpPr>
              <p:cNvPr id="3" name="object 3"/>
              <p:cNvSpPr/>
              <p:nvPr/>
            </p:nvSpPr>
            <p:spPr>
              <a:xfrm>
                <a:off x="1512" y="8"/>
                <a:ext cx="2924175" cy="3288029"/>
              </a:xfrm>
              <a:custGeom>
                <a:avLst/>
                <a:gdLst/>
                <a:ahLst/>
                <a:cxnLst/>
                <a:rect l="l" t="t" r="r" b="b"/>
                <a:pathLst>
                  <a:path w="2924175" h="3288029">
                    <a:moveTo>
                      <a:pt x="2923757" y="0"/>
                    </a:moveTo>
                    <a:lnTo>
                      <a:pt x="0" y="0"/>
                    </a:lnTo>
                    <a:lnTo>
                      <a:pt x="0" y="3287938"/>
                    </a:lnTo>
                    <a:lnTo>
                      <a:pt x="2923757" y="3287938"/>
                    </a:lnTo>
                    <a:lnTo>
                      <a:pt x="2923757" y="0"/>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428210" y="365330"/>
                <a:ext cx="2067135" cy="2557284"/>
              </a:xfrm>
              <a:prstGeom prst="rect">
                <a:avLst/>
              </a:prstGeom>
            </p:spPr>
          </p:pic>
        </p:grpSp>
        <p:sp>
          <p:nvSpPr>
            <p:cNvPr id="11" name="Rectangle 10">
              <a:extLst>
                <a:ext uri="{FF2B5EF4-FFF2-40B4-BE49-F238E27FC236}">
                  <a16:creationId xmlns:a16="http://schemas.microsoft.com/office/drawing/2014/main" id="{1D0D6DA7-88E9-4942-97CC-700D7F9D3DD0}"/>
                </a:ext>
              </a:extLst>
            </p:cNvPr>
            <p:cNvSpPr/>
            <p:nvPr/>
          </p:nvSpPr>
          <p:spPr>
            <a:xfrm>
              <a:off x="336550" y="1506185"/>
              <a:ext cx="1066800" cy="121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val 11">
              <a:extLst>
                <a:ext uri="{FF2B5EF4-FFF2-40B4-BE49-F238E27FC236}">
                  <a16:creationId xmlns:a16="http://schemas.microsoft.com/office/drawing/2014/main" id="{F684B064-B6F0-4056-B587-C184DE117863}"/>
                </a:ext>
              </a:extLst>
            </p:cNvPr>
            <p:cNvSpPr/>
            <p:nvPr/>
          </p:nvSpPr>
          <p:spPr>
            <a:xfrm>
              <a:off x="336550" y="2562225"/>
              <a:ext cx="533400" cy="457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val 12">
              <a:extLst>
                <a:ext uri="{FF2B5EF4-FFF2-40B4-BE49-F238E27FC236}">
                  <a16:creationId xmlns:a16="http://schemas.microsoft.com/office/drawing/2014/main" id="{0068F242-34C3-4EBA-B6D7-AEE34739447F}"/>
                </a:ext>
              </a:extLst>
            </p:cNvPr>
            <p:cNvSpPr/>
            <p:nvPr/>
          </p:nvSpPr>
          <p:spPr>
            <a:xfrm rot="2525563">
              <a:off x="1184577" y="1355671"/>
              <a:ext cx="152400" cy="2134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461EFE55-C958-4E89-B791-DF52227BFC9F}"/>
                </a:ext>
              </a:extLst>
            </p:cNvPr>
            <p:cNvSpPr/>
            <p:nvPr/>
          </p:nvSpPr>
          <p:spPr>
            <a:xfrm>
              <a:off x="1555056" y="2198225"/>
              <a:ext cx="12192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Oval 15">
              <a:extLst>
                <a:ext uri="{FF2B5EF4-FFF2-40B4-BE49-F238E27FC236}">
                  <a16:creationId xmlns:a16="http://schemas.microsoft.com/office/drawing/2014/main" id="{DC834819-384E-48D6-AB2B-6FCE62B7A0B0}"/>
                </a:ext>
              </a:extLst>
            </p:cNvPr>
            <p:cNvSpPr/>
            <p:nvPr/>
          </p:nvSpPr>
          <p:spPr>
            <a:xfrm rot="20055517">
              <a:off x="2235970" y="1870127"/>
              <a:ext cx="299896" cy="1219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Oval 16">
              <a:extLst>
                <a:ext uri="{FF2B5EF4-FFF2-40B4-BE49-F238E27FC236}">
                  <a16:creationId xmlns:a16="http://schemas.microsoft.com/office/drawing/2014/main" id="{1F459727-BE21-4DD7-970D-E64537FFBEC3}"/>
                </a:ext>
              </a:extLst>
            </p:cNvPr>
            <p:cNvSpPr/>
            <p:nvPr/>
          </p:nvSpPr>
          <p:spPr>
            <a:xfrm rot="18097616">
              <a:off x="1492854" y="-130230"/>
              <a:ext cx="1201940" cy="1575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4814BAEB-A4D5-4A06-95D9-B4BD8B6115B9}"/>
                </a:ext>
              </a:extLst>
            </p:cNvPr>
            <p:cNvSpPr/>
            <p:nvPr/>
          </p:nvSpPr>
          <p:spPr>
            <a:xfrm>
              <a:off x="31750" y="123825"/>
              <a:ext cx="609600" cy="10061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val 18">
              <a:extLst>
                <a:ext uri="{FF2B5EF4-FFF2-40B4-BE49-F238E27FC236}">
                  <a16:creationId xmlns:a16="http://schemas.microsoft.com/office/drawing/2014/main" id="{138C15BB-927A-43D1-AB64-6DCAE3079DD1}"/>
                </a:ext>
              </a:extLst>
            </p:cNvPr>
            <p:cNvSpPr/>
            <p:nvPr/>
          </p:nvSpPr>
          <p:spPr>
            <a:xfrm rot="15011001">
              <a:off x="1901700" y="1226512"/>
              <a:ext cx="1157371" cy="6495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666D8F64-5FE1-438E-8E62-4B6566542AAF}"/>
                </a:ext>
              </a:extLst>
            </p:cNvPr>
            <p:cNvSpPr/>
            <p:nvPr/>
          </p:nvSpPr>
          <p:spPr>
            <a:xfrm>
              <a:off x="603250" y="365322"/>
              <a:ext cx="758718" cy="2766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D941615F-6B12-4AA3-96FA-6C6589D4576F}"/>
                </a:ext>
              </a:extLst>
            </p:cNvPr>
            <p:cNvSpPr/>
            <p:nvPr/>
          </p:nvSpPr>
          <p:spPr>
            <a:xfrm rot="1761988">
              <a:off x="881427" y="351357"/>
              <a:ext cx="758718" cy="4587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25DF8DD7-0B91-4DEB-B6ED-4B9878407BDD}"/>
                </a:ext>
              </a:extLst>
            </p:cNvPr>
            <p:cNvSpPr/>
            <p:nvPr/>
          </p:nvSpPr>
          <p:spPr>
            <a:xfrm rot="5618816">
              <a:off x="1326875" y="1527484"/>
              <a:ext cx="694569" cy="196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6DBC6420-A561-492C-834D-095BCDBE4DBA}"/>
                </a:ext>
              </a:extLst>
            </p:cNvPr>
            <p:cNvSpPr/>
            <p:nvPr/>
          </p:nvSpPr>
          <p:spPr>
            <a:xfrm rot="7812706">
              <a:off x="193887" y="824708"/>
              <a:ext cx="694569" cy="196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04185383-B8DE-466B-9E1B-18BCCF9F31A2}"/>
                </a:ext>
              </a:extLst>
            </p:cNvPr>
            <p:cNvSpPr/>
            <p:nvPr/>
          </p:nvSpPr>
          <p:spPr>
            <a:xfrm rot="5588905">
              <a:off x="416258" y="1721459"/>
              <a:ext cx="694569" cy="196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C7B2F63E-09AB-48F0-B940-A41F79C258EE}"/>
                </a:ext>
              </a:extLst>
            </p:cNvPr>
            <p:cNvSpPr/>
            <p:nvPr/>
          </p:nvSpPr>
          <p:spPr>
            <a:xfrm rot="5021182">
              <a:off x="1798427" y="2419170"/>
              <a:ext cx="1130673"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3D4BB785-8009-4F88-AEAA-65BEF2202B3E}"/>
                </a:ext>
              </a:extLst>
            </p:cNvPr>
            <p:cNvSpPr/>
            <p:nvPr/>
          </p:nvSpPr>
          <p:spPr>
            <a:xfrm rot="2029914">
              <a:off x="1675460" y="788639"/>
              <a:ext cx="1130673"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EF405534-5299-497F-B440-F9C8C20526C6}"/>
                </a:ext>
              </a:extLst>
            </p:cNvPr>
            <p:cNvSpPr/>
            <p:nvPr/>
          </p:nvSpPr>
          <p:spPr>
            <a:xfrm rot="2117134">
              <a:off x="1148502" y="967478"/>
              <a:ext cx="136286" cy="2960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 name="object 5"/>
          <p:cNvSpPr txBox="1">
            <a:spLocks noGrp="1"/>
          </p:cNvSpPr>
          <p:nvPr>
            <p:ph type="title"/>
          </p:nvPr>
        </p:nvSpPr>
        <p:spPr>
          <a:xfrm>
            <a:off x="1594568" y="145276"/>
            <a:ext cx="3390182" cy="260968"/>
          </a:xfrm>
          <a:prstGeom prst="rect">
            <a:avLst/>
          </a:prstGeom>
        </p:spPr>
        <p:txBody>
          <a:bodyPr vert="horz" wrap="square" lIns="0" tIns="14604" rIns="0" bIns="0" rtlCol="0">
            <a:spAutoFit/>
          </a:bodyPr>
          <a:lstStyle/>
          <a:p>
            <a:pPr marL="12700">
              <a:spcBef>
                <a:spcPts val="114"/>
              </a:spcBef>
            </a:pPr>
            <a:r>
              <a:rPr lang="fr-FR" dirty="0">
                <a:solidFill>
                  <a:schemeClr val="tx1"/>
                </a:solidFill>
                <a:latin typeface="Calibri" panose="020F0502020204030204" pitchFamily="34" charset="0"/>
                <a:ea typeface="Calibri" panose="020F0502020204030204" pitchFamily="34" charset="0"/>
                <a:cs typeface="Times New Roman" panose="02020603050405020304" pitchFamily="18" charset="0"/>
              </a:rPr>
              <a:t>Typologies </a:t>
            </a:r>
            <a:r>
              <a:rPr lang="fr-FR"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 risques financières</a:t>
            </a:r>
            <a:endParaRPr sz="1900" dirty="0">
              <a:solidFill>
                <a:schemeClr val="tx1"/>
              </a:solidFill>
            </a:endParaRPr>
          </a:p>
        </p:txBody>
      </p:sp>
      <p:sp>
        <p:nvSpPr>
          <p:cNvPr id="14" name="Rectangle 13">
            <a:extLst>
              <a:ext uri="{FF2B5EF4-FFF2-40B4-BE49-F238E27FC236}">
                <a16:creationId xmlns:a16="http://schemas.microsoft.com/office/drawing/2014/main" id="{60CB020A-760D-4492-A852-62A046873260}"/>
              </a:ext>
            </a:extLst>
          </p:cNvPr>
          <p:cNvSpPr/>
          <p:nvPr/>
        </p:nvSpPr>
        <p:spPr>
          <a:xfrm>
            <a:off x="3653478" y="666732"/>
            <a:ext cx="2133600" cy="507189"/>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RISQUE DE CRÉDIT/CONTREPARTIE</a:t>
            </a:r>
          </a:p>
        </p:txBody>
      </p:sp>
      <p:grpSp>
        <p:nvGrpSpPr>
          <p:cNvPr id="34" name="Group 30">
            <a:extLst>
              <a:ext uri="{FF2B5EF4-FFF2-40B4-BE49-F238E27FC236}">
                <a16:creationId xmlns:a16="http://schemas.microsoft.com/office/drawing/2014/main" id="{968BF62A-2600-4032-B4CE-24A1E06E26F7}"/>
              </a:ext>
            </a:extLst>
          </p:cNvPr>
          <p:cNvGrpSpPr/>
          <p:nvPr/>
        </p:nvGrpSpPr>
        <p:grpSpPr>
          <a:xfrm>
            <a:off x="-565740" y="3960"/>
            <a:ext cx="1953272" cy="3288029"/>
            <a:chOff x="0" y="0"/>
            <a:chExt cx="2924175" cy="3288029"/>
          </a:xfrm>
        </p:grpSpPr>
        <p:grpSp>
          <p:nvGrpSpPr>
            <p:cNvPr id="36" name="object 2"/>
            <p:cNvGrpSpPr/>
            <p:nvPr/>
          </p:nvGrpSpPr>
          <p:grpSpPr>
            <a:xfrm>
              <a:off x="0" y="0"/>
              <a:ext cx="2924175" cy="3288029"/>
              <a:chOff x="1512" y="8"/>
              <a:chExt cx="2924175" cy="3288029"/>
            </a:xfrm>
          </p:grpSpPr>
          <p:sp>
            <p:nvSpPr>
              <p:cNvPr id="56" name="object 3"/>
              <p:cNvSpPr/>
              <p:nvPr/>
            </p:nvSpPr>
            <p:spPr>
              <a:xfrm>
                <a:off x="1512" y="8"/>
                <a:ext cx="2924175" cy="3288029"/>
              </a:xfrm>
              <a:custGeom>
                <a:avLst/>
                <a:gdLst/>
                <a:ahLst/>
                <a:cxnLst/>
                <a:rect l="l" t="t" r="r" b="b"/>
                <a:pathLst>
                  <a:path w="2924175" h="3288029">
                    <a:moveTo>
                      <a:pt x="2923757" y="0"/>
                    </a:moveTo>
                    <a:lnTo>
                      <a:pt x="0" y="0"/>
                    </a:lnTo>
                    <a:lnTo>
                      <a:pt x="0" y="3287938"/>
                    </a:lnTo>
                    <a:lnTo>
                      <a:pt x="2923757" y="3287938"/>
                    </a:lnTo>
                    <a:lnTo>
                      <a:pt x="2923757" y="0"/>
                    </a:lnTo>
                    <a:close/>
                  </a:path>
                </a:pathLst>
              </a:custGeom>
              <a:solidFill>
                <a:srgbClr val="000000"/>
              </a:solidFill>
            </p:spPr>
            <p:txBody>
              <a:bodyPr wrap="square" lIns="0" tIns="0" rIns="0" bIns="0" rtlCol="0"/>
              <a:lstStyle/>
              <a:p>
                <a:endParaRPr/>
              </a:p>
            </p:txBody>
          </p:sp>
          <p:pic>
            <p:nvPicPr>
              <p:cNvPr id="57" name="object 4"/>
              <p:cNvPicPr/>
              <p:nvPr/>
            </p:nvPicPr>
            <p:blipFill>
              <a:blip r:embed="rId2" cstate="print"/>
              <a:stretch>
                <a:fillRect/>
              </a:stretch>
            </p:blipFill>
            <p:spPr>
              <a:xfrm>
                <a:off x="428210" y="365330"/>
                <a:ext cx="2067135" cy="2557284"/>
              </a:xfrm>
              <a:prstGeom prst="rect">
                <a:avLst/>
              </a:prstGeom>
            </p:spPr>
          </p:pic>
        </p:grpSp>
        <p:sp>
          <p:nvSpPr>
            <p:cNvPr id="40" name="Rectangle 39">
              <a:extLst>
                <a:ext uri="{FF2B5EF4-FFF2-40B4-BE49-F238E27FC236}">
                  <a16:creationId xmlns:a16="http://schemas.microsoft.com/office/drawing/2014/main" id="{1D0D6DA7-88E9-4942-97CC-700D7F9D3DD0}"/>
                </a:ext>
              </a:extLst>
            </p:cNvPr>
            <p:cNvSpPr/>
            <p:nvPr/>
          </p:nvSpPr>
          <p:spPr>
            <a:xfrm>
              <a:off x="336550" y="1506185"/>
              <a:ext cx="1066800" cy="121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val 11">
              <a:extLst>
                <a:ext uri="{FF2B5EF4-FFF2-40B4-BE49-F238E27FC236}">
                  <a16:creationId xmlns:a16="http://schemas.microsoft.com/office/drawing/2014/main" id="{F684B064-B6F0-4056-B587-C184DE117863}"/>
                </a:ext>
              </a:extLst>
            </p:cNvPr>
            <p:cNvSpPr/>
            <p:nvPr/>
          </p:nvSpPr>
          <p:spPr>
            <a:xfrm>
              <a:off x="336550" y="2562225"/>
              <a:ext cx="533400" cy="457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Oval 12">
              <a:extLst>
                <a:ext uri="{FF2B5EF4-FFF2-40B4-BE49-F238E27FC236}">
                  <a16:creationId xmlns:a16="http://schemas.microsoft.com/office/drawing/2014/main" id="{0068F242-34C3-4EBA-B6D7-AEE34739447F}"/>
                </a:ext>
              </a:extLst>
            </p:cNvPr>
            <p:cNvSpPr/>
            <p:nvPr/>
          </p:nvSpPr>
          <p:spPr>
            <a:xfrm rot="2525563">
              <a:off x="1184577" y="1355671"/>
              <a:ext cx="152400" cy="2134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461EFE55-C958-4E89-B791-DF52227BFC9F}"/>
                </a:ext>
              </a:extLst>
            </p:cNvPr>
            <p:cNvSpPr/>
            <p:nvPr/>
          </p:nvSpPr>
          <p:spPr>
            <a:xfrm>
              <a:off x="1555056" y="2198225"/>
              <a:ext cx="12192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Oval 15">
              <a:extLst>
                <a:ext uri="{FF2B5EF4-FFF2-40B4-BE49-F238E27FC236}">
                  <a16:creationId xmlns:a16="http://schemas.microsoft.com/office/drawing/2014/main" id="{DC834819-384E-48D6-AB2B-6FCE62B7A0B0}"/>
                </a:ext>
              </a:extLst>
            </p:cNvPr>
            <p:cNvSpPr/>
            <p:nvPr/>
          </p:nvSpPr>
          <p:spPr>
            <a:xfrm rot="20055517">
              <a:off x="2235970" y="1870127"/>
              <a:ext cx="299896" cy="1219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a:extLst>
                <a:ext uri="{FF2B5EF4-FFF2-40B4-BE49-F238E27FC236}">
                  <a16:creationId xmlns:a16="http://schemas.microsoft.com/office/drawing/2014/main" id="{4814BAEB-A4D5-4A06-95D9-B4BD8B6115B9}"/>
                </a:ext>
              </a:extLst>
            </p:cNvPr>
            <p:cNvSpPr/>
            <p:nvPr/>
          </p:nvSpPr>
          <p:spPr>
            <a:xfrm>
              <a:off x="31750" y="123825"/>
              <a:ext cx="609600" cy="10061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Oval 18">
              <a:extLst>
                <a:ext uri="{FF2B5EF4-FFF2-40B4-BE49-F238E27FC236}">
                  <a16:creationId xmlns:a16="http://schemas.microsoft.com/office/drawing/2014/main" id="{138C15BB-927A-43D1-AB64-6DCAE3079DD1}"/>
                </a:ext>
              </a:extLst>
            </p:cNvPr>
            <p:cNvSpPr/>
            <p:nvPr/>
          </p:nvSpPr>
          <p:spPr>
            <a:xfrm rot="15011001">
              <a:off x="1901700" y="1226512"/>
              <a:ext cx="1157371" cy="6495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a:extLst>
                <a:ext uri="{FF2B5EF4-FFF2-40B4-BE49-F238E27FC236}">
                  <a16:creationId xmlns:a16="http://schemas.microsoft.com/office/drawing/2014/main" id="{666D8F64-5FE1-438E-8E62-4B6566542AAF}"/>
                </a:ext>
              </a:extLst>
            </p:cNvPr>
            <p:cNvSpPr/>
            <p:nvPr/>
          </p:nvSpPr>
          <p:spPr>
            <a:xfrm>
              <a:off x="603250" y="365322"/>
              <a:ext cx="758718" cy="2766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a:extLst>
                <a:ext uri="{FF2B5EF4-FFF2-40B4-BE49-F238E27FC236}">
                  <a16:creationId xmlns:a16="http://schemas.microsoft.com/office/drawing/2014/main" id="{D941615F-6B12-4AA3-96FA-6C6589D4576F}"/>
                </a:ext>
              </a:extLst>
            </p:cNvPr>
            <p:cNvSpPr/>
            <p:nvPr/>
          </p:nvSpPr>
          <p:spPr>
            <a:xfrm rot="1761988">
              <a:off x="881427" y="351357"/>
              <a:ext cx="758718" cy="4587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a:extLst>
                <a:ext uri="{FF2B5EF4-FFF2-40B4-BE49-F238E27FC236}">
                  <a16:creationId xmlns:a16="http://schemas.microsoft.com/office/drawing/2014/main" id="{25DF8DD7-0B91-4DEB-B6ED-4B9878407BDD}"/>
                </a:ext>
              </a:extLst>
            </p:cNvPr>
            <p:cNvSpPr/>
            <p:nvPr/>
          </p:nvSpPr>
          <p:spPr>
            <a:xfrm rot="5618816">
              <a:off x="1326875" y="1527484"/>
              <a:ext cx="694569" cy="196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a:extLst>
                <a:ext uri="{FF2B5EF4-FFF2-40B4-BE49-F238E27FC236}">
                  <a16:creationId xmlns:a16="http://schemas.microsoft.com/office/drawing/2014/main" id="{6DBC6420-A561-492C-834D-095BCDBE4DBA}"/>
                </a:ext>
              </a:extLst>
            </p:cNvPr>
            <p:cNvSpPr/>
            <p:nvPr/>
          </p:nvSpPr>
          <p:spPr>
            <a:xfrm rot="7812706">
              <a:off x="193887" y="824708"/>
              <a:ext cx="694569" cy="196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a:extLst>
                <a:ext uri="{FF2B5EF4-FFF2-40B4-BE49-F238E27FC236}">
                  <a16:creationId xmlns:a16="http://schemas.microsoft.com/office/drawing/2014/main" id="{04185383-B8DE-466B-9E1B-18BCCF9F31A2}"/>
                </a:ext>
              </a:extLst>
            </p:cNvPr>
            <p:cNvSpPr/>
            <p:nvPr/>
          </p:nvSpPr>
          <p:spPr>
            <a:xfrm rot="5588905">
              <a:off x="416258" y="1721459"/>
              <a:ext cx="694569" cy="196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a:extLst>
                <a:ext uri="{FF2B5EF4-FFF2-40B4-BE49-F238E27FC236}">
                  <a16:creationId xmlns:a16="http://schemas.microsoft.com/office/drawing/2014/main" id="{C7B2F63E-09AB-48F0-B940-A41F79C258EE}"/>
                </a:ext>
              </a:extLst>
            </p:cNvPr>
            <p:cNvSpPr/>
            <p:nvPr/>
          </p:nvSpPr>
          <p:spPr>
            <a:xfrm rot="5021182">
              <a:off x="1798427" y="2419170"/>
              <a:ext cx="1130673"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a:extLst>
                <a:ext uri="{FF2B5EF4-FFF2-40B4-BE49-F238E27FC236}">
                  <a16:creationId xmlns:a16="http://schemas.microsoft.com/office/drawing/2014/main" id="{3D4BB785-8009-4F88-AEAA-65BEF2202B3E}"/>
                </a:ext>
              </a:extLst>
            </p:cNvPr>
            <p:cNvSpPr/>
            <p:nvPr/>
          </p:nvSpPr>
          <p:spPr>
            <a:xfrm rot="2029914">
              <a:off x="1675460" y="788639"/>
              <a:ext cx="1130673"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a:extLst>
                <a:ext uri="{FF2B5EF4-FFF2-40B4-BE49-F238E27FC236}">
                  <a16:creationId xmlns:a16="http://schemas.microsoft.com/office/drawing/2014/main" id="{EF405534-5299-497F-B440-F9C8C20526C6}"/>
                </a:ext>
              </a:extLst>
            </p:cNvPr>
            <p:cNvSpPr/>
            <p:nvPr/>
          </p:nvSpPr>
          <p:spPr>
            <a:xfrm rot="2117134">
              <a:off x="1148502" y="967478"/>
              <a:ext cx="136286" cy="2960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1" name="Rectangle 60">
            <a:extLst>
              <a:ext uri="{FF2B5EF4-FFF2-40B4-BE49-F238E27FC236}">
                <a16:creationId xmlns:a16="http://schemas.microsoft.com/office/drawing/2014/main" id="{60CB020A-760D-4492-A852-62A046873260}"/>
              </a:ext>
            </a:extLst>
          </p:cNvPr>
          <p:cNvSpPr/>
          <p:nvPr/>
        </p:nvSpPr>
        <p:spPr>
          <a:xfrm>
            <a:off x="1514133" y="123825"/>
            <a:ext cx="3013417" cy="38182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3" name="Rectangle 62">
            <a:extLst>
              <a:ext uri="{FF2B5EF4-FFF2-40B4-BE49-F238E27FC236}">
                <a16:creationId xmlns:a16="http://schemas.microsoft.com/office/drawing/2014/main" id="{60CB020A-760D-4492-A852-62A046873260}"/>
              </a:ext>
            </a:extLst>
          </p:cNvPr>
          <p:cNvSpPr/>
          <p:nvPr/>
        </p:nvSpPr>
        <p:spPr>
          <a:xfrm>
            <a:off x="1363890" y="681384"/>
            <a:ext cx="1809382" cy="49253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RISQUE</a:t>
            </a:r>
          </a:p>
          <a:p>
            <a:pPr algn="ctr"/>
            <a:r>
              <a:rPr lang="fr-FR"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DU MARCHÉ</a:t>
            </a:r>
            <a:endParaRPr lang="fr-FR" sz="1400" dirty="0">
              <a:solidFill>
                <a:schemeClr val="tx1"/>
              </a:solidFill>
            </a:endParaRPr>
          </a:p>
        </p:txBody>
      </p:sp>
      <p:sp>
        <p:nvSpPr>
          <p:cNvPr id="65" name="Rectangle 64">
            <a:extLst>
              <a:ext uri="{FF2B5EF4-FFF2-40B4-BE49-F238E27FC236}">
                <a16:creationId xmlns:a16="http://schemas.microsoft.com/office/drawing/2014/main" id="{60CB020A-760D-4492-A852-62A046873260}"/>
              </a:ext>
            </a:extLst>
          </p:cNvPr>
          <p:cNvSpPr/>
          <p:nvPr/>
        </p:nvSpPr>
        <p:spPr>
          <a:xfrm>
            <a:off x="1377989" y="1475862"/>
            <a:ext cx="1809382" cy="49253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RISQUE</a:t>
            </a:r>
          </a:p>
          <a:p>
            <a:pPr algn="ctr"/>
            <a:r>
              <a:rPr lang="fr-FR"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DE LIQUIDITÉ</a:t>
            </a:r>
            <a:endParaRPr lang="fr-FR" sz="1400" dirty="0">
              <a:solidFill>
                <a:schemeClr val="tx1"/>
              </a:solidFill>
            </a:endParaRPr>
          </a:p>
        </p:txBody>
      </p:sp>
      <p:sp>
        <p:nvSpPr>
          <p:cNvPr id="66" name="Rectangle 65">
            <a:extLst>
              <a:ext uri="{FF2B5EF4-FFF2-40B4-BE49-F238E27FC236}">
                <a16:creationId xmlns:a16="http://schemas.microsoft.com/office/drawing/2014/main" id="{60CB020A-760D-4492-A852-62A046873260}"/>
              </a:ext>
            </a:extLst>
          </p:cNvPr>
          <p:cNvSpPr/>
          <p:nvPr/>
        </p:nvSpPr>
        <p:spPr>
          <a:xfrm>
            <a:off x="3628480" y="1478111"/>
            <a:ext cx="2133600" cy="49253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solidFill>
                  <a:schemeClr val="tx1"/>
                </a:solidFill>
                <a:latin typeface="Calibri" panose="020F0502020204030204" pitchFamily="34" charset="0"/>
                <a:ea typeface="Calibri" panose="020F0502020204030204" pitchFamily="34" charset="0"/>
                <a:cs typeface="Times New Roman" panose="02020603050405020304" pitchFamily="18" charset="0"/>
              </a:rPr>
              <a:t>RISQUE OPÉRATIONNEL</a:t>
            </a:r>
          </a:p>
        </p:txBody>
      </p:sp>
      <p:sp>
        <p:nvSpPr>
          <p:cNvPr id="67" name="Rectangle 66">
            <a:extLst>
              <a:ext uri="{FF2B5EF4-FFF2-40B4-BE49-F238E27FC236}">
                <a16:creationId xmlns:a16="http://schemas.microsoft.com/office/drawing/2014/main" id="{60CB020A-760D-4492-A852-62A046873260}"/>
              </a:ext>
            </a:extLst>
          </p:cNvPr>
          <p:cNvSpPr/>
          <p:nvPr/>
        </p:nvSpPr>
        <p:spPr>
          <a:xfrm>
            <a:off x="2416985" y="2052017"/>
            <a:ext cx="2133600" cy="49253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RISQUE POLITIQUE</a:t>
            </a:r>
          </a:p>
        </p:txBody>
      </p:sp>
      <p:sp>
        <p:nvSpPr>
          <p:cNvPr id="68" name="object 3"/>
          <p:cNvSpPr txBox="1">
            <a:spLocks/>
          </p:cNvSpPr>
          <p:nvPr/>
        </p:nvSpPr>
        <p:spPr>
          <a:xfrm>
            <a:off x="2374650" y="1124827"/>
            <a:ext cx="2107800" cy="364843"/>
          </a:xfrm>
          <a:prstGeom prst="rect">
            <a:avLst/>
          </a:prstGeom>
          <a:solidFill>
            <a:srgbClr val="000000"/>
          </a:solidFill>
        </p:spPr>
        <p:txBody>
          <a:bodyPr vert="horz" wrap="square" lIns="0" tIns="79375" rIns="0" bIns="0" rtlCol="0">
            <a:spAutoFit/>
          </a:bodyPr>
          <a:lstStyle>
            <a:lvl1pPr>
              <a:defRPr sz="1600" b="1" i="0">
                <a:solidFill>
                  <a:schemeClr val="bg1"/>
                </a:solidFill>
                <a:latin typeface="Cambria"/>
                <a:ea typeface="+mj-ea"/>
                <a:cs typeface="Cambria"/>
              </a:defRPr>
            </a:lvl1pPr>
          </a:lstStyle>
          <a:p>
            <a:pPr marL="675005">
              <a:spcBef>
                <a:spcPts val="625"/>
              </a:spcBef>
            </a:pPr>
            <a:endParaRPr lang="fr-FR" sz="1850" dirty="0"/>
          </a:p>
        </p:txBody>
      </p:sp>
      <p:sp>
        <p:nvSpPr>
          <p:cNvPr id="70" name="object 3"/>
          <p:cNvSpPr txBox="1">
            <a:spLocks/>
          </p:cNvSpPr>
          <p:nvPr/>
        </p:nvSpPr>
        <p:spPr>
          <a:xfrm rot="16200000">
            <a:off x="2735907" y="1176951"/>
            <a:ext cx="1385287" cy="364843"/>
          </a:xfrm>
          <a:prstGeom prst="rect">
            <a:avLst/>
          </a:prstGeom>
          <a:solidFill>
            <a:srgbClr val="000000"/>
          </a:solidFill>
        </p:spPr>
        <p:txBody>
          <a:bodyPr vert="horz" wrap="square" lIns="0" tIns="79375" rIns="0" bIns="0" rtlCol="0">
            <a:spAutoFit/>
          </a:bodyPr>
          <a:lstStyle>
            <a:lvl1pPr>
              <a:defRPr sz="1600" b="1" i="0">
                <a:solidFill>
                  <a:schemeClr val="bg1"/>
                </a:solidFill>
                <a:latin typeface="Cambria"/>
                <a:ea typeface="+mj-ea"/>
                <a:cs typeface="Cambria"/>
              </a:defRPr>
            </a:lvl1pPr>
          </a:lstStyle>
          <a:p>
            <a:pPr marL="675005" algn="l" rtl="0">
              <a:spcBef>
                <a:spcPts val="625"/>
              </a:spcBef>
            </a:pPr>
            <a:endParaRPr lang="fr-FR"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94568" y="145276"/>
            <a:ext cx="3390182" cy="260968"/>
          </a:xfrm>
          <a:prstGeom prst="rect">
            <a:avLst/>
          </a:prstGeom>
        </p:spPr>
        <p:txBody>
          <a:bodyPr vert="horz" wrap="square" lIns="0" tIns="14604" rIns="0" bIns="0" rtlCol="0">
            <a:spAutoFit/>
          </a:bodyPr>
          <a:lstStyle/>
          <a:p>
            <a:pPr marL="12700">
              <a:spcBef>
                <a:spcPts val="114"/>
              </a:spcBef>
            </a:pPr>
            <a:r>
              <a:rPr lang="fr-FR" dirty="0">
                <a:solidFill>
                  <a:schemeClr val="tx1"/>
                </a:solidFill>
                <a:latin typeface="Calibri" panose="020F0502020204030204" pitchFamily="34" charset="0"/>
                <a:ea typeface="Calibri" panose="020F0502020204030204" pitchFamily="34" charset="0"/>
                <a:cs typeface="Times New Roman" panose="02020603050405020304" pitchFamily="18" charset="0"/>
              </a:rPr>
              <a:t>Typologies </a:t>
            </a:r>
            <a:r>
              <a:rPr lang="fr-FR"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 risques financières</a:t>
            </a:r>
            <a:endParaRPr sz="1900" dirty="0">
              <a:solidFill>
                <a:schemeClr val="tx1"/>
              </a:solidFill>
            </a:endParaRPr>
          </a:p>
        </p:txBody>
      </p:sp>
      <p:sp>
        <p:nvSpPr>
          <p:cNvPr id="61" name="Rectangle 60">
            <a:extLst>
              <a:ext uri="{FF2B5EF4-FFF2-40B4-BE49-F238E27FC236}">
                <a16:creationId xmlns:a16="http://schemas.microsoft.com/office/drawing/2014/main" id="{60CB020A-760D-4492-A852-62A046873260}"/>
              </a:ext>
            </a:extLst>
          </p:cNvPr>
          <p:cNvSpPr/>
          <p:nvPr/>
        </p:nvSpPr>
        <p:spPr>
          <a:xfrm>
            <a:off x="1514133" y="123825"/>
            <a:ext cx="3013417" cy="38182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ZoneTexte 5"/>
          <p:cNvSpPr txBox="1"/>
          <p:nvPr/>
        </p:nvSpPr>
        <p:spPr>
          <a:xfrm>
            <a:off x="253561" y="539556"/>
            <a:ext cx="5533517" cy="2523768"/>
          </a:xfrm>
          <a:prstGeom prst="rect">
            <a:avLst/>
          </a:prstGeom>
          <a:noFill/>
        </p:spPr>
        <p:txBody>
          <a:bodyPr wrap="square" rtlCol="0">
            <a:spAutoFit/>
          </a:bodyPr>
          <a:lstStyle/>
          <a:p>
            <a:pPr marL="171450" indent="-171450" algn="just" rtl="0">
              <a:buFont typeface="Wingdings" charset="2"/>
              <a:buChar char="q"/>
            </a:pPr>
            <a:r>
              <a:rPr lang="fr-FR" sz="1400" b="1" dirty="0"/>
              <a:t>Risque du marché </a:t>
            </a:r>
            <a:r>
              <a:rPr lang="fr-FR" sz="1200" b="1" dirty="0"/>
              <a:t>: </a:t>
            </a:r>
            <a:r>
              <a:rPr lang="fr-FR" sz="1200" dirty="0"/>
              <a:t>Le risque de marché est un risque global de perte financière lié à la variation des cours de tous les produits qui composent un portefeuille. Il comprend :</a:t>
            </a:r>
          </a:p>
          <a:p>
            <a:pPr marL="171450" indent="-171450" algn="just">
              <a:buFont typeface="Wingdings" charset="2"/>
              <a:buChar char="ü"/>
            </a:pPr>
            <a:r>
              <a:rPr lang="fr-FR" sz="1200" b="1" dirty="0">
                <a:solidFill>
                  <a:schemeClr val="tx2">
                    <a:lumMod val="60000"/>
                    <a:lumOff val="40000"/>
                  </a:schemeClr>
                </a:solidFill>
              </a:rPr>
              <a:t>Risque de taux </a:t>
            </a:r>
            <a:r>
              <a:rPr lang="fr-FR" sz="1200" b="1" dirty="0"/>
              <a:t>:</a:t>
            </a:r>
            <a:r>
              <a:rPr lang="fr-FR" sz="1200" dirty="0"/>
              <a:t>ou de taux d’intérêt est le risque financier qu’un produit perde de la valeur à la suite d’une diminution ou d’une augmentation des taux d’intérêts.</a:t>
            </a:r>
          </a:p>
          <a:p>
            <a:pPr marL="171450" indent="-171450" algn="just">
              <a:buFont typeface="Wingdings" charset="2"/>
              <a:buChar char="ü"/>
            </a:pPr>
            <a:r>
              <a:rPr lang="fr-FR" sz="1200" b="1" dirty="0">
                <a:solidFill>
                  <a:schemeClr val="tx2">
                    <a:lumMod val="60000"/>
                    <a:lumOff val="40000"/>
                  </a:schemeClr>
                </a:solidFill>
              </a:rPr>
              <a:t>Le risque de change: </a:t>
            </a:r>
            <a:r>
              <a:rPr lang="fr-FR" sz="1200" dirty="0"/>
              <a:t> est le risque financier de voir son investissement perdre de la valeur à cause d’une variation des taux de change.</a:t>
            </a:r>
          </a:p>
          <a:p>
            <a:pPr marL="171450" indent="-171450" algn="just">
              <a:buFont typeface="Wingdings" charset="2"/>
              <a:buChar char="ü"/>
            </a:pPr>
            <a:r>
              <a:rPr lang="fr-FR" sz="1200" b="1" dirty="0">
                <a:solidFill>
                  <a:schemeClr val="tx2">
                    <a:lumMod val="60000"/>
                    <a:lumOff val="40000"/>
                  </a:schemeClr>
                </a:solidFill>
              </a:rPr>
              <a:t>Le risque action</a:t>
            </a:r>
            <a:r>
              <a:rPr lang="fr-FR" sz="1200" dirty="0"/>
              <a:t> correspond à la possibilité de subir une perte de capital entre le moment d’achat de l’actif et le moment de sa revente. </a:t>
            </a:r>
          </a:p>
          <a:p>
            <a:pPr marL="171450" indent="-171450" algn="just">
              <a:buFont typeface="Wingdings" charset="2"/>
              <a:buChar char="ü"/>
            </a:pPr>
            <a:r>
              <a:rPr lang="fr-FR" sz="1200" b="1" dirty="0">
                <a:solidFill>
                  <a:schemeClr val="tx2">
                    <a:lumMod val="60000"/>
                    <a:lumOff val="40000"/>
                  </a:schemeClr>
                </a:solidFill>
              </a:rPr>
              <a:t>Le risque matière première</a:t>
            </a:r>
            <a:r>
              <a:rPr lang="fr-FR" sz="1200" dirty="0"/>
              <a:t>: impacte directement les entreprises qui dépendent de la production et la transformation de matières premières et d'énergies.</a:t>
            </a:r>
          </a:p>
        </p:txBody>
      </p:sp>
      <p:sp>
        <p:nvSpPr>
          <p:cNvPr id="62" name="Rectangle 61">
            <a:extLst>
              <a:ext uri="{FF2B5EF4-FFF2-40B4-BE49-F238E27FC236}">
                <a16:creationId xmlns:a16="http://schemas.microsoft.com/office/drawing/2014/main" id="{60CB020A-760D-4492-A852-62A046873260}"/>
              </a:ext>
            </a:extLst>
          </p:cNvPr>
          <p:cNvSpPr/>
          <p:nvPr/>
        </p:nvSpPr>
        <p:spPr>
          <a:xfrm>
            <a:off x="253562" y="549143"/>
            <a:ext cx="5493188" cy="2514181"/>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endParaRPr>
          </a:p>
        </p:txBody>
      </p:sp>
    </p:spTree>
    <p:extLst>
      <p:ext uri="{BB962C8B-B14F-4D97-AF65-F5344CB8AC3E}">
        <p14:creationId xmlns:p14="http://schemas.microsoft.com/office/powerpoint/2010/main" val="141338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94568" y="145276"/>
            <a:ext cx="3390182" cy="260968"/>
          </a:xfrm>
          <a:prstGeom prst="rect">
            <a:avLst/>
          </a:prstGeom>
        </p:spPr>
        <p:txBody>
          <a:bodyPr vert="horz" wrap="square" lIns="0" tIns="14604" rIns="0" bIns="0" rtlCol="0">
            <a:spAutoFit/>
          </a:bodyPr>
          <a:lstStyle/>
          <a:p>
            <a:pPr marL="12700">
              <a:spcBef>
                <a:spcPts val="114"/>
              </a:spcBef>
            </a:pPr>
            <a:r>
              <a:rPr lang="fr-FR" dirty="0">
                <a:solidFill>
                  <a:schemeClr val="tx1"/>
                </a:solidFill>
                <a:latin typeface="Calibri" panose="020F0502020204030204" pitchFamily="34" charset="0"/>
                <a:ea typeface="Calibri" panose="020F0502020204030204" pitchFamily="34" charset="0"/>
                <a:cs typeface="Times New Roman" panose="02020603050405020304" pitchFamily="18" charset="0"/>
              </a:rPr>
              <a:t>Typologies </a:t>
            </a:r>
            <a:r>
              <a:rPr lang="fr-FR"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 risques financières</a:t>
            </a:r>
            <a:endParaRPr sz="1900" dirty="0">
              <a:solidFill>
                <a:schemeClr val="tx1"/>
              </a:solidFill>
            </a:endParaRPr>
          </a:p>
        </p:txBody>
      </p:sp>
      <p:sp>
        <p:nvSpPr>
          <p:cNvPr id="61" name="Rectangle 60">
            <a:extLst>
              <a:ext uri="{FF2B5EF4-FFF2-40B4-BE49-F238E27FC236}">
                <a16:creationId xmlns:a16="http://schemas.microsoft.com/office/drawing/2014/main" id="{60CB020A-760D-4492-A852-62A046873260}"/>
              </a:ext>
            </a:extLst>
          </p:cNvPr>
          <p:cNvSpPr/>
          <p:nvPr/>
        </p:nvSpPr>
        <p:spPr>
          <a:xfrm>
            <a:off x="1514133" y="123825"/>
            <a:ext cx="3013417" cy="38182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ZoneTexte 5"/>
          <p:cNvSpPr txBox="1"/>
          <p:nvPr/>
        </p:nvSpPr>
        <p:spPr>
          <a:xfrm>
            <a:off x="253561" y="539556"/>
            <a:ext cx="5533517" cy="2616101"/>
          </a:xfrm>
          <a:prstGeom prst="rect">
            <a:avLst/>
          </a:prstGeom>
          <a:noFill/>
        </p:spPr>
        <p:txBody>
          <a:bodyPr wrap="square" rtlCol="0">
            <a:spAutoFit/>
          </a:bodyPr>
          <a:lstStyle/>
          <a:p>
            <a:pPr marL="171450" indent="-171450" algn="just" rtl="0">
              <a:buFont typeface="Wingdings" charset="2"/>
              <a:buChar char="q"/>
            </a:pPr>
            <a:r>
              <a:rPr lang="fr-FR" sz="1400" b="1" dirty="0"/>
              <a:t>Risque de crédit ou de contrepartie</a:t>
            </a:r>
            <a:r>
              <a:rPr lang="fr-FR" sz="1200" b="1" dirty="0"/>
              <a:t>: </a:t>
            </a:r>
            <a:r>
              <a:rPr lang="fr-FR" sz="1200" dirty="0"/>
              <a:t>est le risque financier que la qualité de remboursement de l’emprunteur soit réduite, ce qui peut entraîner une baisse de la valeur d’un titre de créance.</a:t>
            </a:r>
          </a:p>
          <a:p>
            <a:pPr marL="171450" indent="-171450" algn="just" rtl="0">
              <a:buFont typeface="Wingdings" charset="2"/>
              <a:buChar char="q"/>
            </a:pPr>
            <a:r>
              <a:rPr lang="fr-FR" sz="1400" b="1" dirty="0"/>
              <a:t>Le risque de liquidité</a:t>
            </a:r>
            <a:r>
              <a:rPr lang="fr-FR" sz="1400" dirty="0"/>
              <a:t> </a:t>
            </a:r>
            <a:r>
              <a:rPr lang="fr-FR" sz="1200" dirty="0"/>
              <a:t>est le risque financier de ne pas pouvoir revendre ses titres du fait d’un manque de volume des transactions. On parle de "marché liquide" lorsque le volume des transactions est assez élevé pour pouvoir vendre ses titres sans difficulté.</a:t>
            </a:r>
          </a:p>
          <a:p>
            <a:pPr marL="171450" indent="-171450" algn="just" rtl="0">
              <a:buFont typeface="Wingdings" charset="2"/>
              <a:buChar char="q"/>
            </a:pPr>
            <a:r>
              <a:rPr lang="fr-FR" sz="1400" b="1" dirty="0"/>
              <a:t>Le risque opérationnel</a:t>
            </a:r>
            <a:r>
              <a:rPr lang="fr-FR" sz="1200" dirty="0"/>
              <a:t> correspond aux pertes potentielles provoquées par des erreurs ou des défauts commis par les ressources humaines ou matérielles : défaillances des logiciels, fraudes, erreurs de frappe, etc.</a:t>
            </a:r>
          </a:p>
          <a:p>
            <a:pPr marL="171450" indent="-171450" algn="just" rtl="0">
              <a:buFont typeface="Wingdings" charset="2"/>
              <a:buChar char="q"/>
            </a:pPr>
            <a:r>
              <a:rPr lang="fr-FR" sz="1400" b="1" dirty="0"/>
              <a:t>Le risque politique</a:t>
            </a:r>
            <a:r>
              <a:rPr lang="fr-FR" sz="1200" dirty="0"/>
              <a:t> correspond au risque financier pour une entreprise ou un particulier que les événements, décisions et actions d’ordre politiques entraînent des pertes financières.</a:t>
            </a:r>
          </a:p>
        </p:txBody>
      </p:sp>
      <p:sp>
        <p:nvSpPr>
          <p:cNvPr id="7" name="Rectangle 6">
            <a:extLst>
              <a:ext uri="{FF2B5EF4-FFF2-40B4-BE49-F238E27FC236}">
                <a16:creationId xmlns:a16="http://schemas.microsoft.com/office/drawing/2014/main" id="{60CB020A-760D-4492-A852-62A046873260}"/>
              </a:ext>
            </a:extLst>
          </p:cNvPr>
          <p:cNvSpPr/>
          <p:nvPr/>
        </p:nvSpPr>
        <p:spPr>
          <a:xfrm>
            <a:off x="253561" y="539556"/>
            <a:ext cx="5533517" cy="2616101"/>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endParaRPr>
          </a:p>
        </p:txBody>
      </p:sp>
    </p:spTree>
    <p:extLst>
      <p:ext uri="{BB962C8B-B14F-4D97-AF65-F5344CB8AC3E}">
        <p14:creationId xmlns:p14="http://schemas.microsoft.com/office/powerpoint/2010/main" val="71768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8B6CF942-CF56-4119-8808-6C98696DF09B}"/>
              </a:ext>
            </a:extLst>
          </p:cNvPr>
          <p:cNvSpPr/>
          <p:nvPr/>
        </p:nvSpPr>
        <p:spPr>
          <a:xfrm>
            <a:off x="268224" y="1564049"/>
            <a:ext cx="2209800" cy="685800"/>
          </a:xfrm>
          <a:prstGeom prst="round2Diag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effectLst/>
                <a:latin typeface="Calibri" panose="020F0502020204030204" pitchFamily="34" charset="0"/>
                <a:ea typeface="Calibri" panose="020F0502020204030204" pitchFamily="34" charset="0"/>
                <a:cs typeface="Times New Roman" panose="02020603050405020304" pitchFamily="18" charset="0"/>
              </a:rPr>
              <a:t>Risque et rendements anticipés des actifs</a:t>
            </a:r>
          </a:p>
        </p:txBody>
      </p:sp>
      <p:sp>
        <p:nvSpPr>
          <p:cNvPr id="4" name="Rectangle: Diagonal Corners Rounded 3">
            <a:extLst>
              <a:ext uri="{FF2B5EF4-FFF2-40B4-BE49-F238E27FC236}">
                <a16:creationId xmlns:a16="http://schemas.microsoft.com/office/drawing/2014/main" id="{9720E2B2-E575-4F6F-BF72-4A2B421AFFBD}"/>
              </a:ext>
            </a:extLst>
          </p:cNvPr>
          <p:cNvSpPr/>
          <p:nvPr/>
        </p:nvSpPr>
        <p:spPr>
          <a:xfrm>
            <a:off x="3460752" y="1533525"/>
            <a:ext cx="2209800" cy="685800"/>
          </a:xfrm>
          <a:prstGeom prst="round2Diag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effectLst/>
                <a:latin typeface="Calibri" panose="020F0502020204030204" pitchFamily="34" charset="0"/>
                <a:ea typeface="Calibri" panose="020F0502020204030204" pitchFamily="34" charset="0"/>
                <a:cs typeface="Times New Roman" panose="02020603050405020304" pitchFamily="18" charset="0"/>
              </a:rPr>
              <a:t>Risque d’exploitation</a:t>
            </a:r>
          </a:p>
        </p:txBody>
      </p:sp>
      <p:sp>
        <p:nvSpPr>
          <p:cNvPr id="5" name="Rectangle 4">
            <a:extLst>
              <a:ext uri="{FF2B5EF4-FFF2-40B4-BE49-F238E27FC236}">
                <a16:creationId xmlns:a16="http://schemas.microsoft.com/office/drawing/2014/main" id="{C8B26A39-D38C-4A0D-95E5-62C35813271A}"/>
              </a:ext>
            </a:extLst>
          </p:cNvPr>
          <p:cNvSpPr/>
          <p:nvPr/>
        </p:nvSpPr>
        <p:spPr>
          <a:xfrm>
            <a:off x="1593850" y="223266"/>
            <a:ext cx="2667000" cy="609600"/>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mn-lt"/>
                <a:ea typeface="+mn-ea"/>
                <a:cs typeface="+mn-cs"/>
              </a:rPr>
              <a:t>Les indicateurs de calcul </a:t>
            </a:r>
          </a:p>
        </p:txBody>
      </p:sp>
      <p:sp>
        <p:nvSpPr>
          <p:cNvPr id="7" name="Arrow: Striped Right 6">
            <a:extLst>
              <a:ext uri="{FF2B5EF4-FFF2-40B4-BE49-F238E27FC236}">
                <a16:creationId xmlns:a16="http://schemas.microsoft.com/office/drawing/2014/main" id="{90C81EC9-E28B-4CBE-B7A6-2BEE0FABE794}"/>
              </a:ext>
            </a:extLst>
          </p:cNvPr>
          <p:cNvSpPr/>
          <p:nvPr/>
        </p:nvSpPr>
        <p:spPr>
          <a:xfrm rot="5400000">
            <a:off x="1772729" y="966216"/>
            <a:ext cx="609601" cy="433959"/>
          </a:xfrm>
          <a:prstGeom prst="stripedRightArrow">
            <a:avLst>
              <a:gd name="adj1" fmla="val 47191"/>
              <a:gd name="adj2" fmla="val 457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8" name="Arrow: Striped Right 7">
            <a:extLst>
              <a:ext uri="{FF2B5EF4-FFF2-40B4-BE49-F238E27FC236}">
                <a16:creationId xmlns:a16="http://schemas.microsoft.com/office/drawing/2014/main" id="{7F179ECF-7174-4038-9CF7-552786A5F250}"/>
              </a:ext>
            </a:extLst>
          </p:cNvPr>
          <p:cNvSpPr/>
          <p:nvPr/>
        </p:nvSpPr>
        <p:spPr>
          <a:xfrm rot="5400000">
            <a:off x="3472372" y="957834"/>
            <a:ext cx="609601" cy="433959"/>
          </a:xfrm>
          <a:prstGeom prst="stripedRightArrow">
            <a:avLst>
              <a:gd name="adj1" fmla="val 47191"/>
              <a:gd name="adj2" fmla="val 457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0" name="TextBox 9">
            <a:extLst>
              <a:ext uri="{FF2B5EF4-FFF2-40B4-BE49-F238E27FC236}">
                <a16:creationId xmlns:a16="http://schemas.microsoft.com/office/drawing/2014/main" id="{D31FA60D-6684-46D6-9E2F-591F5FD3BB8F}"/>
              </a:ext>
            </a:extLst>
          </p:cNvPr>
          <p:cNvSpPr txBox="1"/>
          <p:nvPr/>
        </p:nvSpPr>
        <p:spPr>
          <a:xfrm>
            <a:off x="450468" y="2294293"/>
            <a:ext cx="2027555" cy="600164"/>
          </a:xfrm>
          <a:prstGeom prst="rect">
            <a:avLst/>
          </a:prstGeom>
          <a:noFill/>
        </p:spPr>
        <p:txBody>
          <a:bodyPr wrap="square">
            <a:spAutoFit/>
          </a:bodyPr>
          <a:lstStyle/>
          <a:p>
            <a:r>
              <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Ration de rendement de l’actif= bénéfice net/total de l’actif</a:t>
            </a:r>
          </a:p>
          <a:p>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2A5C4E0-042D-4027-8A13-393F72799E01}"/>
              </a:ext>
            </a:extLst>
          </p:cNvPr>
          <p:cNvSpPr txBox="1"/>
          <p:nvPr/>
        </p:nvSpPr>
        <p:spPr>
          <a:xfrm>
            <a:off x="3642997" y="2294293"/>
            <a:ext cx="1845310" cy="600164"/>
          </a:xfrm>
          <a:prstGeom prst="rect">
            <a:avLst/>
          </a:prstGeom>
          <a:noFill/>
        </p:spPr>
        <p:txBody>
          <a:bodyPr wrap="square">
            <a:spAutoFit/>
          </a:bodyPr>
          <a:lstStyle/>
          <a:p>
            <a:pPr marL="171450" indent="-171450">
              <a:buFont typeface="Wingdings" charset="2"/>
              <a:buChar char="v"/>
            </a:pPr>
            <a:r>
              <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 marge de sécurité</a:t>
            </a:r>
          </a:p>
          <a:p>
            <a:pPr marL="171450" indent="-171450">
              <a:buFont typeface="Wingdings" charset="2"/>
              <a:buChar char="v"/>
            </a:pPr>
            <a:r>
              <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L’indice de sécurité</a:t>
            </a:r>
          </a:p>
          <a:p>
            <a:pPr marL="171450" indent="-171450">
              <a:buFont typeface="Wingdings" charset="2"/>
              <a:buChar char="v"/>
            </a:pPr>
            <a:r>
              <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Levier d’exploitation</a:t>
            </a:r>
          </a:p>
        </p:txBody>
      </p:sp>
      <p:sp>
        <p:nvSpPr>
          <p:cNvPr id="12" name="TextBox 11">
            <a:extLst>
              <a:ext uri="{FF2B5EF4-FFF2-40B4-BE49-F238E27FC236}">
                <a16:creationId xmlns:a16="http://schemas.microsoft.com/office/drawing/2014/main" id="{34723D51-8030-439F-9133-969BC0CA7D11}"/>
              </a:ext>
            </a:extLst>
          </p:cNvPr>
          <p:cNvSpPr txBox="1"/>
          <p:nvPr/>
        </p:nvSpPr>
        <p:spPr>
          <a:xfrm>
            <a:off x="5558478" y="2975931"/>
            <a:ext cx="228600" cy="369332"/>
          </a:xfrm>
          <a:prstGeom prst="rect">
            <a:avLst/>
          </a:prstGeom>
          <a:noFill/>
        </p:spPr>
        <p:txBody>
          <a:bodyPr wrap="square" rtlCol="0">
            <a:spAutoFit/>
          </a:bodyPr>
          <a:lstStyle/>
          <a:p>
            <a:r>
              <a:rPr lang="fr-FR" dirty="0">
                <a:solidFill>
                  <a:schemeClr val="tx1"/>
                </a:solidFill>
              </a:rPr>
              <a:t>3</a:t>
            </a:r>
          </a:p>
        </p:txBody>
      </p:sp>
    </p:spTree>
    <p:extLst>
      <p:ext uri="{BB962C8B-B14F-4D97-AF65-F5344CB8AC3E}">
        <p14:creationId xmlns:p14="http://schemas.microsoft.com/office/powerpoint/2010/main" val="16398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515" y="8"/>
            <a:ext cx="1706635" cy="3287938"/>
          </a:xfrm>
          <a:prstGeom prst="rect">
            <a:avLst/>
          </a:prstGeom>
        </p:spPr>
      </p:pic>
      <p:sp>
        <p:nvSpPr>
          <p:cNvPr id="13" name="Rectangle 12">
            <a:extLst>
              <a:ext uri="{FF2B5EF4-FFF2-40B4-BE49-F238E27FC236}">
                <a16:creationId xmlns:a16="http://schemas.microsoft.com/office/drawing/2014/main" id="{98E8145A-B3EC-4410-B2D8-165CFCE82187}"/>
              </a:ext>
            </a:extLst>
          </p:cNvPr>
          <p:cNvSpPr/>
          <p:nvPr/>
        </p:nvSpPr>
        <p:spPr>
          <a:xfrm>
            <a:off x="2428875" y="6602"/>
            <a:ext cx="2667000" cy="508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effectLst/>
                <a:latin typeface="Calibri" panose="020F0502020204030204" pitchFamily="34" charset="0"/>
                <a:ea typeface="Calibri" panose="020F0502020204030204" pitchFamily="34" charset="0"/>
                <a:cs typeface="Times New Roman" panose="02020603050405020304" pitchFamily="18" charset="0"/>
              </a:rPr>
              <a:t>Risque et rendements anticipés des actifs</a:t>
            </a:r>
          </a:p>
        </p:txBody>
      </p:sp>
      <p:sp>
        <p:nvSpPr>
          <p:cNvPr id="7" name="TextBox 6">
            <a:extLst>
              <a:ext uri="{FF2B5EF4-FFF2-40B4-BE49-F238E27FC236}">
                <a16:creationId xmlns:a16="http://schemas.microsoft.com/office/drawing/2014/main" id="{2A80CE31-194B-4222-921E-AA0E7F8F2462}"/>
              </a:ext>
            </a:extLst>
          </p:cNvPr>
          <p:cNvSpPr txBox="1"/>
          <p:nvPr/>
        </p:nvSpPr>
        <p:spPr>
          <a:xfrm>
            <a:off x="5558478" y="2975931"/>
            <a:ext cx="228600" cy="369332"/>
          </a:xfrm>
          <a:prstGeom prst="rect">
            <a:avLst/>
          </a:prstGeom>
          <a:noFill/>
        </p:spPr>
        <p:txBody>
          <a:bodyPr wrap="square" rtlCol="0">
            <a:spAutoFit/>
          </a:bodyPr>
          <a:lstStyle/>
          <a:p>
            <a:r>
              <a:rPr lang="fr-FR" dirty="0">
                <a:solidFill>
                  <a:schemeClr val="bg1"/>
                </a:solidFill>
              </a:rPr>
              <a:t>4</a:t>
            </a:r>
          </a:p>
        </p:txBody>
      </p:sp>
      <p:sp>
        <p:nvSpPr>
          <p:cNvPr id="2" name="ZoneTexte 1"/>
          <p:cNvSpPr txBox="1"/>
          <p:nvPr/>
        </p:nvSpPr>
        <p:spPr>
          <a:xfrm>
            <a:off x="1670050" y="560694"/>
            <a:ext cx="4184650" cy="2123658"/>
          </a:xfrm>
          <a:prstGeom prst="rect">
            <a:avLst/>
          </a:prstGeom>
          <a:noFill/>
        </p:spPr>
        <p:txBody>
          <a:bodyPr wrap="square" rtlCol="0">
            <a:spAutoFit/>
          </a:bodyPr>
          <a:lstStyle/>
          <a:p>
            <a:pPr marL="285750" indent="-285750" algn="just" rtl="0">
              <a:buFont typeface="Wingdings" charset="2"/>
              <a:buChar char="ü"/>
            </a:pPr>
            <a:r>
              <a:rPr lang="fr-FR" sz="1100" b="1" u="sng" dirty="0">
                <a:solidFill>
                  <a:schemeClr val="tx2">
                    <a:lumMod val="60000"/>
                    <a:lumOff val="40000"/>
                  </a:schemeClr>
                </a:solidFill>
              </a:rPr>
              <a:t>Remarques: </a:t>
            </a:r>
          </a:p>
          <a:p>
            <a:pPr marL="285750" indent="-285750" algn="just" rtl="0">
              <a:buFont typeface="Wingdings" charset="2"/>
              <a:buChar char="ü"/>
            </a:pPr>
            <a:r>
              <a:rPr lang="fr-FR" sz="1100" dirty="0">
                <a:solidFill>
                  <a:schemeClr val="tx1"/>
                </a:solidFill>
              </a:rPr>
              <a:t>Tous actif mis en valeur permet d’espérer des résultats futurs, dégageant un taux de rentabilité anticipé.</a:t>
            </a:r>
          </a:p>
          <a:p>
            <a:pPr marL="285750" indent="-285750" algn="just" rtl="0">
              <a:buFont typeface="Wingdings" charset="2"/>
              <a:buChar char="ü"/>
            </a:pPr>
            <a:r>
              <a:rPr lang="fr-FR" sz="1100" dirty="0">
                <a:solidFill>
                  <a:schemeClr val="tx1"/>
                </a:solidFill>
              </a:rPr>
              <a:t>On peut associer à cet actif une série  de taux de rendement anticipé R1, R2..Rn correspondant aux différentes hypothèses susceptibles d’être énoncées à propos de l’avenir de l’entreprise? De son activité? De son environnement.</a:t>
            </a:r>
          </a:p>
          <a:p>
            <a:pPr marL="285750" indent="-285750" algn="just" rtl="0">
              <a:buFont typeface="Wingdings" charset="2"/>
              <a:buChar char="ü"/>
            </a:pPr>
            <a:r>
              <a:rPr lang="fr-FR" sz="1100" dirty="0">
                <a:solidFill>
                  <a:schemeClr val="tx1"/>
                </a:solidFill>
              </a:rPr>
              <a:t>Chacun de ces taux est affecté d’une probabilité </a:t>
            </a:r>
            <a:r>
              <a:rPr lang="fr-FR" sz="1100" dirty="0" err="1">
                <a:solidFill>
                  <a:schemeClr val="tx1"/>
                </a:solidFill>
              </a:rPr>
              <a:t>Pj</a:t>
            </a:r>
            <a:r>
              <a:rPr lang="fr-FR" sz="1100" dirty="0">
                <a:solidFill>
                  <a:schemeClr val="tx1"/>
                </a:solidFill>
              </a:rPr>
              <a:t>.</a:t>
            </a:r>
          </a:p>
          <a:p>
            <a:pPr marL="285750" indent="-285750" algn="just" rtl="0">
              <a:buFont typeface="Wingdings" charset="2"/>
              <a:buChar char="ü"/>
            </a:pPr>
            <a:r>
              <a:rPr lang="fr-FR" sz="1100" dirty="0">
                <a:solidFill>
                  <a:schemeClr val="tx1"/>
                </a:solidFill>
              </a:rPr>
              <a:t>La distribution des taux de rentabilité espérés permet alors de dégager l'espérance mathématique correspondant à la moyenne des taux de rendement espérés.</a:t>
            </a:r>
          </a:p>
        </p:txBody>
      </p:sp>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5950" y="2638425"/>
            <a:ext cx="1278977" cy="4883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20935</TotalTime>
  <Words>2257</Words>
  <Application>Microsoft Office PowerPoint</Application>
  <PresentationFormat>Custom</PresentationFormat>
  <Paragraphs>171</Paragraphs>
  <Slides>25</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25</vt:i4>
      </vt:variant>
    </vt:vector>
  </HeadingPairs>
  <TitlesOfParts>
    <vt:vector size="42" baseType="lpstr">
      <vt:lpstr>-apple-system</vt:lpstr>
      <vt:lpstr>Archivo Black</vt:lpstr>
      <vt:lpstr>Arial</vt:lpstr>
      <vt:lpstr>Calibri</vt:lpstr>
      <vt:lpstr>Cambria</vt:lpstr>
      <vt:lpstr>DM Sans</vt:lpstr>
      <vt:lpstr>FairfieldLTStd</vt:lpstr>
      <vt:lpstr>FS Albert Extra Bold</vt:lpstr>
      <vt:lpstr>Google Sans</vt:lpstr>
      <vt:lpstr>Lucida Bright</vt:lpstr>
      <vt:lpstr>Montserrat Bold</vt:lpstr>
      <vt:lpstr>Playfair Display</vt:lpstr>
      <vt:lpstr>Playfair Display Bold Italics</vt:lpstr>
      <vt:lpstr>Söhne</vt:lpstr>
      <vt:lpstr>Times New Roman</vt:lpstr>
      <vt:lpstr>Wingdings</vt:lpstr>
      <vt:lpstr>Office Theme</vt:lpstr>
      <vt:lpstr>PowerPoint Presentation</vt:lpstr>
      <vt:lpstr>PowerPoint Presentation</vt:lpstr>
      <vt:lpstr>Introduction</vt:lpstr>
      <vt:lpstr>Définition</vt:lpstr>
      <vt:lpstr>Typologies des risques financières</vt:lpstr>
      <vt:lpstr>Typologies des risques financières</vt:lpstr>
      <vt:lpstr>Typologies des risques financières</vt:lpstr>
      <vt:lpstr>PowerPoint Presentation</vt:lpstr>
      <vt:lpstr>PowerPoint Presentation</vt:lpstr>
      <vt:lpstr>PowerPoint Presentation</vt:lpstr>
      <vt:lpstr>PowerPoint Presentation</vt:lpstr>
      <vt:lpstr>Correction:</vt:lpstr>
      <vt:lpstr>Value at Risk</vt:lpstr>
      <vt:lpstr>Exercice</vt:lpstr>
      <vt:lpstr>Corrigé</vt:lpstr>
      <vt:lpstr>Back Testing</vt:lpstr>
      <vt:lpstr>PowerPoint Presentation</vt:lpstr>
      <vt:lpstr>PowerPoint Presentation</vt:lpstr>
      <vt:lpstr>PowerPoint Presentation</vt:lpstr>
      <vt:lpstr>PowerPoint Presentation</vt:lpstr>
      <vt:lpstr>PowerPoint Presentation</vt:lpstr>
      <vt:lpstr>Différence entre les risques financiers et les risques économiques </vt:lpstr>
      <vt:lpstr>Conclusion</vt:lpstr>
      <vt:lpstr>PowerPoint Presentation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Salma</dc:creator>
  <cp:lastModifiedBy>Salma</cp:lastModifiedBy>
  <cp:revision>164</cp:revision>
  <dcterms:created xsi:type="dcterms:W3CDTF">2023-12-06T12:18:39Z</dcterms:created>
  <dcterms:modified xsi:type="dcterms:W3CDTF">2024-05-14T12:25:17Z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2023-12-06T00:00:00Z</vt:filetime>
  </property>
  <property fmtid="{D5CDD505-2E9C-101B-9397-08002B2CF9AE}" pid="3" name="LastSaved">
    <vt:filetime>2023-12-06T00:00:00Z</vt:filetime>
  </property>
  <property fmtid="{D5CDD505-2E9C-101B-9397-08002B2CF9AE}" pid="4" name="Producer">
    <vt:lpwstr>GPL Ghostscript 10.02.0</vt:lpwstr>
  </property>
</Properties>
</file>