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B35E-2F12-4C4D-806B-06CDEA7BA0CB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46C-6B70-4C75-A5BA-9E9E3BAE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76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B35E-2F12-4C4D-806B-06CDEA7BA0CB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46C-6B70-4C75-A5BA-9E9E3BAE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3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B35E-2F12-4C4D-806B-06CDEA7BA0CB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46C-6B70-4C75-A5BA-9E9E3BAE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0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B35E-2F12-4C4D-806B-06CDEA7BA0CB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46C-6B70-4C75-A5BA-9E9E3BAE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60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B35E-2F12-4C4D-806B-06CDEA7BA0CB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46C-6B70-4C75-A5BA-9E9E3BAE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60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B35E-2F12-4C4D-806B-06CDEA7BA0CB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46C-6B70-4C75-A5BA-9E9E3BAE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88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B35E-2F12-4C4D-806B-06CDEA7BA0CB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46C-6B70-4C75-A5BA-9E9E3BAE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63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B35E-2F12-4C4D-806B-06CDEA7BA0CB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46C-6B70-4C75-A5BA-9E9E3BAE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8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B35E-2F12-4C4D-806B-06CDEA7BA0CB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46C-6B70-4C75-A5BA-9E9E3BAE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11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B35E-2F12-4C4D-806B-06CDEA7BA0CB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46C-6B70-4C75-A5BA-9E9E3BAE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26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B35E-2F12-4C4D-806B-06CDEA7BA0CB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46C-6B70-4C75-A5BA-9E9E3BAE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63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8B35E-2F12-4C4D-806B-06CDEA7BA0CB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0E46C-6B70-4C75-A5BA-9E9E3BAE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44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3447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算法交流会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" y="281490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强化</a:t>
            </a:r>
            <a:r>
              <a:rPr lang="zh-CN" altLang="en-US" sz="3200" dirty="0" smtClean="0"/>
              <a:t>学习</a:t>
            </a:r>
            <a:r>
              <a:rPr lang="en-US" altLang="zh-CN" sz="3200" dirty="0" smtClean="0"/>
              <a:t>PPO</a:t>
            </a:r>
            <a:r>
              <a:rPr lang="zh-CN" altLang="en-US" sz="3200" dirty="0" smtClean="0"/>
              <a:t>算法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" y="4285099"/>
            <a:ext cx="12191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分享</a:t>
            </a:r>
            <a:r>
              <a:rPr lang="zh-CN" altLang="en-US" dirty="0" smtClean="0"/>
              <a:t>人：叶挺</a:t>
            </a:r>
            <a:endParaRPr lang="en-US" altLang="zh-CN" dirty="0" smtClean="0"/>
          </a:p>
          <a:p>
            <a:pPr algn="ctr">
              <a:lnSpc>
                <a:spcPct val="150000"/>
              </a:lnSpc>
            </a:pPr>
            <a:r>
              <a:rPr lang="en-US" altLang="zh-CN" dirty="0" smtClean="0"/>
              <a:t>2022/05/11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90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0894" y="328707"/>
            <a:ext cx="852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强化</a:t>
            </a:r>
            <a:r>
              <a:rPr lang="zh-CN" altLang="en-US" sz="2800" dirty="0" smtClean="0"/>
              <a:t>学习基本概念</a:t>
            </a:r>
            <a:endParaRPr lang="zh-CN" altLang="en-US" sz="28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340659" y="844160"/>
            <a:ext cx="797261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http://imgtec.eetrend.com/files/2019-01/%E5%8D%9A%E5%AE%A2/100017372-5856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4204726"/>
            <a:ext cx="4272990" cy="206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280894" y="923838"/>
            <a:ext cx="5743389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强化</a:t>
            </a:r>
            <a:r>
              <a:rPr lang="zh-CN" altLang="en-US" sz="2000" dirty="0" smtClean="0">
                <a:solidFill>
                  <a:srgbClr val="FF0000"/>
                </a:solidFill>
              </a:rPr>
              <a:t>学习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智能体（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环境（</a:t>
            </a:r>
            <a:r>
              <a:rPr lang="en-US" altLang="zh-CN" dirty="0" smtClean="0"/>
              <a:t>Environment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动作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状态（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奖励（</a:t>
            </a:r>
            <a:r>
              <a:rPr lang="en-US" altLang="zh-CN" dirty="0" smtClean="0"/>
              <a:t>Reward</a:t>
            </a:r>
            <a:r>
              <a:rPr lang="zh-CN" altLang="en-US" dirty="0" smtClean="0"/>
              <a:t>）：环境对当前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的好坏的判断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策略（</a:t>
            </a:r>
            <a:r>
              <a:rPr lang="en-US" altLang="zh-CN" dirty="0" smtClean="0"/>
              <a:t>Policy</a:t>
            </a:r>
            <a:r>
              <a:rPr lang="zh-CN" altLang="en-US" dirty="0" smtClean="0"/>
              <a:t>）：环境到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的映射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价值</a:t>
            </a:r>
            <a:r>
              <a:rPr lang="zh-CN" altLang="en-US" dirty="0" smtClean="0"/>
              <a:t>函数（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）：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6529106" y="1240591"/>
            <a:ext cx="4715808" cy="4576133"/>
            <a:chOff x="6451413" y="923838"/>
            <a:chExt cx="4715808" cy="457613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1413" y="923838"/>
              <a:ext cx="4715808" cy="4206801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8313271" y="5130639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马尔科夫树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21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0894" y="328707"/>
            <a:ext cx="852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Q-Learning</a:t>
            </a:r>
            <a:r>
              <a:rPr lang="zh-CN" altLang="en-US" sz="2800" dirty="0" smtClean="0"/>
              <a:t>算法</a:t>
            </a:r>
            <a:endParaRPr lang="zh-CN" altLang="en-US" sz="28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340659" y="844160"/>
            <a:ext cx="797261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43435" y="1043367"/>
            <a:ext cx="3580906" cy="3474845"/>
            <a:chOff x="6451413" y="923838"/>
            <a:chExt cx="4715808" cy="457613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1413" y="923838"/>
              <a:ext cx="4715808" cy="4206801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8313271" y="5130639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马尔科夫树</a:t>
              </a:r>
            </a:p>
          </p:txBody>
        </p:sp>
      </p:grpSp>
      <p:grpSp>
        <p:nvGrpSpPr>
          <p:cNvPr id="2060" name="组合 2059"/>
          <p:cNvGrpSpPr/>
          <p:nvPr/>
        </p:nvGrpSpPr>
        <p:grpSpPr>
          <a:xfrm>
            <a:off x="4576139" y="858855"/>
            <a:ext cx="6697357" cy="1096250"/>
            <a:chOff x="4723202" y="1050405"/>
            <a:chExt cx="6697357" cy="1096250"/>
          </a:xfrm>
        </p:grpSpPr>
        <p:grpSp>
          <p:nvGrpSpPr>
            <p:cNvPr id="2053" name="组合 2052"/>
            <p:cNvGrpSpPr/>
            <p:nvPr/>
          </p:nvGrpSpPr>
          <p:grpSpPr>
            <a:xfrm>
              <a:off x="4723202" y="1050405"/>
              <a:ext cx="6697357" cy="633950"/>
              <a:chOff x="4920426" y="1043367"/>
              <a:chExt cx="6697357" cy="633950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5989603" y="1277928"/>
                <a:ext cx="630293" cy="3993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A</a:t>
                </a:r>
                <a:r>
                  <a:rPr lang="en-US" altLang="zh-CN" baseline="-25000" dirty="0" smtClean="0"/>
                  <a:t>1</a:t>
                </a:r>
                <a:endParaRPr lang="zh-CN" altLang="en-US" dirty="0"/>
              </a:p>
            </p:txBody>
          </p:sp>
          <p:cxnSp>
            <p:nvCxnSpPr>
              <p:cNvPr id="7" name="直接箭头连接符 6"/>
              <p:cNvCxnSpPr>
                <a:stCxn id="27" idx="6"/>
                <a:endCxn id="11" idx="2"/>
              </p:cNvCxnSpPr>
              <p:nvPr/>
            </p:nvCxnSpPr>
            <p:spPr>
              <a:xfrm>
                <a:off x="5550719" y="1477623"/>
                <a:ext cx="438884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6631848" y="1051622"/>
                <a:ext cx="4479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R</a:t>
                </a:r>
                <a:r>
                  <a:rPr lang="en-US" altLang="zh-CN" baseline="-25000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4920426" y="1277928"/>
                <a:ext cx="630293" cy="3993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S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8122041" y="1277928"/>
                <a:ext cx="630293" cy="3993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A</a:t>
                </a:r>
                <a:r>
                  <a:rPr lang="en-US" altLang="zh-CN" baseline="-25000" dirty="0"/>
                  <a:t>2</a:t>
                </a:r>
                <a:endParaRPr lang="zh-CN" altLang="en-US" dirty="0"/>
              </a:p>
            </p:txBody>
          </p:sp>
          <p:cxnSp>
            <p:nvCxnSpPr>
              <p:cNvPr id="31" name="直接箭头连接符 30"/>
              <p:cNvCxnSpPr>
                <a:stCxn id="33" idx="6"/>
                <a:endCxn id="30" idx="2"/>
              </p:cNvCxnSpPr>
              <p:nvPr/>
            </p:nvCxnSpPr>
            <p:spPr>
              <a:xfrm>
                <a:off x="7683157" y="1477623"/>
                <a:ext cx="438884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椭圆 32"/>
              <p:cNvSpPr/>
              <p:nvPr/>
            </p:nvSpPr>
            <p:spPr>
              <a:xfrm>
                <a:off x="7052864" y="1277928"/>
                <a:ext cx="630293" cy="3993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S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箭头连接符 33"/>
              <p:cNvCxnSpPr>
                <a:stCxn id="11" idx="6"/>
                <a:endCxn id="33" idx="2"/>
              </p:cNvCxnSpPr>
              <p:nvPr/>
            </p:nvCxnSpPr>
            <p:spPr>
              <a:xfrm>
                <a:off x="6619896" y="1477623"/>
                <a:ext cx="432968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椭圆 37"/>
              <p:cNvSpPr/>
              <p:nvPr/>
            </p:nvSpPr>
            <p:spPr>
              <a:xfrm>
                <a:off x="10258361" y="1277928"/>
                <a:ext cx="630293" cy="3993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A</a:t>
                </a:r>
                <a:r>
                  <a:rPr lang="en-US" altLang="zh-CN" baseline="-25000" dirty="0"/>
                  <a:t>3</a:t>
                </a:r>
                <a:endParaRPr lang="zh-CN" altLang="en-US" dirty="0"/>
              </a:p>
            </p:txBody>
          </p:sp>
          <p:cxnSp>
            <p:nvCxnSpPr>
              <p:cNvPr id="39" name="直接箭头连接符 38"/>
              <p:cNvCxnSpPr>
                <a:stCxn id="40" idx="6"/>
                <a:endCxn id="38" idx="2"/>
              </p:cNvCxnSpPr>
              <p:nvPr/>
            </p:nvCxnSpPr>
            <p:spPr>
              <a:xfrm>
                <a:off x="9819477" y="1477623"/>
                <a:ext cx="438884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椭圆 39"/>
              <p:cNvSpPr/>
              <p:nvPr/>
            </p:nvSpPr>
            <p:spPr>
              <a:xfrm>
                <a:off x="9189184" y="1277928"/>
                <a:ext cx="630293" cy="3993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S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</a:rPr>
                  <a:t>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直接箭头连接符 41"/>
              <p:cNvCxnSpPr>
                <a:stCxn id="30" idx="6"/>
                <a:endCxn id="40" idx="2"/>
              </p:cNvCxnSpPr>
              <p:nvPr/>
            </p:nvCxnSpPr>
            <p:spPr>
              <a:xfrm>
                <a:off x="8752334" y="1477623"/>
                <a:ext cx="436850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本框 44"/>
              <p:cNvSpPr txBox="1"/>
              <p:nvPr/>
            </p:nvSpPr>
            <p:spPr>
              <a:xfrm>
                <a:off x="8752334" y="1043367"/>
                <a:ext cx="4479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R</a:t>
                </a:r>
                <a:r>
                  <a:rPr lang="en-US" altLang="zh-CN" baseline="-25000" dirty="0"/>
                  <a:t>2</a:t>
                </a:r>
                <a:endParaRPr lang="zh-CN" altLang="en-US" dirty="0"/>
              </a:p>
            </p:txBody>
          </p:sp>
          <p:sp>
            <p:nvSpPr>
              <p:cNvPr id="2052" name="文本框 2051"/>
              <p:cNvSpPr txBox="1"/>
              <p:nvPr/>
            </p:nvSpPr>
            <p:spPr>
              <a:xfrm>
                <a:off x="10888654" y="1248240"/>
                <a:ext cx="7291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</p:grpSp>
        <p:sp>
          <p:nvSpPr>
            <p:cNvPr id="2054" name="文本框 2053"/>
            <p:cNvSpPr txBox="1"/>
            <p:nvPr/>
          </p:nvSpPr>
          <p:spPr>
            <a:xfrm>
              <a:off x="7249458" y="1777323"/>
              <a:ext cx="1559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马尔科夫链</a:t>
              </a:r>
              <a:endParaRPr lang="zh-CN" altLang="en-US" dirty="0"/>
            </a:p>
          </p:txBody>
        </p:sp>
      </p:grpSp>
      <p:grpSp>
        <p:nvGrpSpPr>
          <p:cNvPr id="2070" name="组合 2069"/>
          <p:cNvGrpSpPr/>
          <p:nvPr/>
        </p:nvGrpSpPr>
        <p:grpSpPr>
          <a:xfrm>
            <a:off x="5991095" y="2297737"/>
            <a:ext cx="3573317" cy="2448898"/>
            <a:chOff x="5901873" y="2069314"/>
            <a:chExt cx="3573317" cy="24488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5" name="文本框 2054"/>
                <p:cNvSpPr txBox="1"/>
                <p:nvPr/>
              </p:nvSpPr>
              <p:spPr>
                <a:xfrm>
                  <a:off x="6103437" y="2069314"/>
                  <a:ext cx="28362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55" name="文本框 20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3437" y="2069314"/>
                  <a:ext cx="2836239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/>
                <p:cNvSpPr txBox="1"/>
                <p:nvPr/>
              </p:nvSpPr>
              <p:spPr>
                <a:xfrm>
                  <a:off x="5901873" y="2645688"/>
                  <a:ext cx="35733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1873" y="2645688"/>
                  <a:ext cx="357331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5901873" y="3086873"/>
                  <a:ext cx="3379713" cy="9161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+…=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b="0" dirty="0" smtClean="0"/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1873" y="3086873"/>
                  <a:ext cx="3379713" cy="91614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6" name="文本框 2055"/>
                <p:cNvSpPr txBox="1"/>
                <p:nvPr/>
              </p:nvSpPr>
              <p:spPr>
                <a:xfrm>
                  <a:off x="6176332" y="4148880"/>
                  <a:ext cx="20977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a14:m>
                  <a:r>
                    <a:rPr lang="en-US" altLang="zh-CN" dirty="0" smtClean="0"/>
                    <a:t>: </a:t>
                  </a:r>
                  <a:r>
                    <a:rPr lang="zh-CN" altLang="en-US" dirty="0" smtClean="0"/>
                    <a:t>未来总收益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2056" name="文本框 20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6332" y="4148880"/>
                  <a:ext cx="209774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81" t="-13115" b="-262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59" name="图片 20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50" y="4687201"/>
            <a:ext cx="5551266" cy="1965979"/>
          </a:xfrm>
          <a:prstGeom prst="rect">
            <a:avLst/>
          </a:prstGeom>
        </p:spPr>
      </p:pic>
      <p:grpSp>
        <p:nvGrpSpPr>
          <p:cNvPr id="2072" name="组合 2071"/>
          <p:cNvGrpSpPr/>
          <p:nvPr/>
        </p:nvGrpSpPr>
        <p:grpSpPr>
          <a:xfrm>
            <a:off x="5991095" y="5333864"/>
            <a:ext cx="5701426" cy="911949"/>
            <a:chOff x="6005304" y="5327768"/>
            <a:chExt cx="5701426" cy="911949"/>
          </a:xfrm>
        </p:grpSpPr>
        <p:grpSp>
          <p:nvGrpSpPr>
            <p:cNvPr id="2069" name="组合 2068"/>
            <p:cNvGrpSpPr/>
            <p:nvPr/>
          </p:nvGrpSpPr>
          <p:grpSpPr>
            <a:xfrm>
              <a:off x="6005304" y="5327768"/>
              <a:ext cx="5701426" cy="911949"/>
              <a:chOff x="5880543" y="4687201"/>
              <a:chExt cx="5701426" cy="9119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1" name="文本框 2060"/>
                  <p:cNvSpPr txBox="1"/>
                  <p:nvPr/>
                </p:nvSpPr>
                <p:spPr>
                  <a:xfrm>
                    <a:off x="5880543" y="4687201"/>
                    <a:ext cx="5689650" cy="454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061" name="文本框 20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0543" y="4687201"/>
                    <a:ext cx="5689650" cy="45474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68" name="组合 2067"/>
              <p:cNvGrpSpPr/>
              <p:nvPr/>
            </p:nvGrpSpPr>
            <p:grpSpPr>
              <a:xfrm>
                <a:off x="8367008" y="4687201"/>
                <a:ext cx="3214961" cy="911949"/>
                <a:chOff x="8367008" y="4687201"/>
                <a:chExt cx="3214961" cy="911949"/>
              </a:xfrm>
            </p:grpSpPr>
            <p:sp>
              <p:nvSpPr>
                <p:cNvPr id="2066" name="文本框 2065"/>
                <p:cNvSpPr txBox="1"/>
                <p:nvPr/>
              </p:nvSpPr>
              <p:spPr>
                <a:xfrm>
                  <a:off x="8856017" y="5229818"/>
                  <a:ext cx="1153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Q</a:t>
                  </a:r>
                  <a:r>
                    <a:rPr lang="zh-CN" altLang="en-US" dirty="0" smtClean="0">
                      <a:solidFill>
                        <a:srgbClr val="FF0000"/>
                      </a:solidFill>
                    </a:rPr>
                    <a:t>目标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67" name="矩形 2066"/>
                <p:cNvSpPr/>
                <p:nvPr/>
              </p:nvSpPr>
              <p:spPr>
                <a:xfrm>
                  <a:off x="8367008" y="4687201"/>
                  <a:ext cx="1828851" cy="454740"/>
                </a:xfrm>
                <a:prstGeom prst="rect">
                  <a:avLst/>
                </a:prstGeom>
                <a:solidFill>
                  <a:srgbClr val="FF0000">
                    <a:alpha val="32157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10428510" y="4687201"/>
                  <a:ext cx="711632" cy="454740"/>
                </a:xfrm>
                <a:prstGeom prst="rect">
                  <a:avLst/>
                </a:prstGeom>
                <a:solidFill>
                  <a:srgbClr val="FF0000">
                    <a:alpha val="32157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文本框 64"/>
                <p:cNvSpPr txBox="1"/>
                <p:nvPr/>
              </p:nvSpPr>
              <p:spPr>
                <a:xfrm>
                  <a:off x="10428510" y="5229818"/>
                  <a:ext cx="1153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Q</a:t>
                  </a:r>
                  <a:r>
                    <a:rPr lang="zh-CN" altLang="en-US" dirty="0" smtClean="0">
                      <a:solidFill>
                        <a:srgbClr val="FF0000"/>
                      </a:solidFill>
                    </a:rPr>
                    <a:t>预测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2071" name="文本框 2070"/>
            <p:cNvSpPr txBox="1"/>
            <p:nvPr/>
          </p:nvSpPr>
          <p:spPr>
            <a:xfrm>
              <a:off x="7949215" y="5849813"/>
              <a:ext cx="1031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学习率</a:t>
              </a:r>
            </a:p>
          </p:txBody>
        </p:sp>
        <p:sp>
          <p:nvSpPr>
            <p:cNvPr id="70" name="矩形 69"/>
            <p:cNvSpPr/>
            <p:nvPr/>
          </p:nvSpPr>
          <p:spPr>
            <a:xfrm>
              <a:off x="8228638" y="5336370"/>
              <a:ext cx="205878" cy="450645"/>
            </a:xfrm>
            <a:prstGeom prst="rect">
              <a:avLst/>
            </a:prstGeom>
            <a:solidFill>
              <a:srgbClr val="00B0F0">
                <a:alpha val="3215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033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0894" y="328707"/>
            <a:ext cx="852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Q-Learning</a:t>
            </a:r>
            <a:r>
              <a:rPr lang="zh-CN" altLang="en-US" sz="2800" dirty="0" smtClean="0"/>
              <a:t>算法</a:t>
            </a:r>
            <a:endParaRPr lang="zh-CN" altLang="en-US" sz="28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340659" y="844160"/>
            <a:ext cx="797261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9" name="图片 20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26" y="1480055"/>
            <a:ext cx="5551266" cy="1965979"/>
          </a:xfrm>
          <a:prstGeom prst="rect">
            <a:avLst/>
          </a:prstGeom>
        </p:spPr>
      </p:pic>
      <p:grpSp>
        <p:nvGrpSpPr>
          <p:cNvPr id="2069" name="组合 2068"/>
          <p:cNvGrpSpPr/>
          <p:nvPr/>
        </p:nvGrpSpPr>
        <p:grpSpPr>
          <a:xfrm>
            <a:off x="124846" y="4284255"/>
            <a:ext cx="5701426" cy="911949"/>
            <a:chOff x="5880543" y="4687201"/>
            <a:chExt cx="5701426" cy="9119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1" name="文本框 2060"/>
                <p:cNvSpPr txBox="1"/>
                <p:nvPr/>
              </p:nvSpPr>
              <p:spPr>
                <a:xfrm>
                  <a:off x="5880543" y="4687201"/>
                  <a:ext cx="5689650" cy="454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61" name="文本框 20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0543" y="4687201"/>
                  <a:ext cx="5689650" cy="45474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68" name="组合 2067"/>
            <p:cNvGrpSpPr/>
            <p:nvPr/>
          </p:nvGrpSpPr>
          <p:grpSpPr>
            <a:xfrm>
              <a:off x="8367008" y="4687201"/>
              <a:ext cx="3214961" cy="911949"/>
              <a:chOff x="8367008" y="4687201"/>
              <a:chExt cx="3214961" cy="911949"/>
            </a:xfrm>
          </p:grpSpPr>
          <p:sp>
            <p:nvSpPr>
              <p:cNvPr id="2066" name="文本框 2065"/>
              <p:cNvSpPr txBox="1"/>
              <p:nvPr/>
            </p:nvSpPr>
            <p:spPr>
              <a:xfrm>
                <a:off x="8856017" y="5229818"/>
                <a:ext cx="1153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Q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目标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7" name="矩形 2066"/>
              <p:cNvSpPr/>
              <p:nvPr/>
            </p:nvSpPr>
            <p:spPr>
              <a:xfrm>
                <a:off x="8367008" y="4687201"/>
                <a:ext cx="1828851" cy="454740"/>
              </a:xfrm>
              <a:prstGeom prst="rect">
                <a:avLst/>
              </a:prstGeom>
              <a:solidFill>
                <a:srgbClr val="FF0000">
                  <a:alpha val="32157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10428510" y="4687201"/>
                <a:ext cx="711632" cy="454740"/>
              </a:xfrm>
              <a:prstGeom prst="rect">
                <a:avLst/>
              </a:prstGeom>
              <a:solidFill>
                <a:srgbClr val="FF0000">
                  <a:alpha val="32157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0428510" y="5229818"/>
                <a:ext cx="1153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Q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预测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729" y="1041143"/>
            <a:ext cx="5154122" cy="51026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26790" y="6230112"/>
            <a:ext cx="115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Q-Table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52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0894" y="328707"/>
            <a:ext cx="852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DQN</a:t>
            </a:r>
            <a:r>
              <a:rPr lang="zh-CN" altLang="en-US" sz="2800" dirty="0" smtClean="0"/>
              <a:t>算法</a:t>
            </a:r>
            <a:r>
              <a:rPr lang="en-US" altLang="zh-CN" sz="2800" dirty="0" smtClean="0"/>
              <a:t>---</a:t>
            </a:r>
            <a:r>
              <a:rPr lang="zh-CN" altLang="en-US" sz="2800" dirty="0" smtClean="0"/>
              <a:t>实现连续状态空间的控制</a:t>
            </a:r>
            <a:endParaRPr lang="zh-CN" altLang="en-US" sz="28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340659" y="844160"/>
            <a:ext cx="797261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69" name="组合 2068"/>
          <p:cNvGrpSpPr/>
          <p:nvPr/>
        </p:nvGrpSpPr>
        <p:grpSpPr>
          <a:xfrm>
            <a:off x="148752" y="1636678"/>
            <a:ext cx="5701426" cy="911949"/>
            <a:chOff x="5880543" y="4687201"/>
            <a:chExt cx="5701426" cy="9119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1" name="文本框 2060"/>
                <p:cNvSpPr txBox="1"/>
                <p:nvPr/>
              </p:nvSpPr>
              <p:spPr>
                <a:xfrm>
                  <a:off x="5880543" y="4687201"/>
                  <a:ext cx="5689650" cy="454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61" name="文本框 20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0543" y="4687201"/>
                  <a:ext cx="5689650" cy="45474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68" name="组合 2067"/>
            <p:cNvGrpSpPr/>
            <p:nvPr/>
          </p:nvGrpSpPr>
          <p:grpSpPr>
            <a:xfrm>
              <a:off x="8367008" y="4687201"/>
              <a:ext cx="3214961" cy="911949"/>
              <a:chOff x="8367008" y="4687201"/>
              <a:chExt cx="3214961" cy="911949"/>
            </a:xfrm>
          </p:grpSpPr>
          <p:sp>
            <p:nvSpPr>
              <p:cNvPr id="2066" name="文本框 2065"/>
              <p:cNvSpPr txBox="1"/>
              <p:nvPr/>
            </p:nvSpPr>
            <p:spPr>
              <a:xfrm>
                <a:off x="8856017" y="5229818"/>
                <a:ext cx="1153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Q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目标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7" name="矩形 2066"/>
              <p:cNvSpPr/>
              <p:nvPr/>
            </p:nvSpPr>
            <p:spPr>
              <a:xfrm>
                <a:off x="8367008" y="4687201"/>
                <a:ext cx="1828851" cy="454740"/>
              </a:xfrm>
              <a:prstGeom prst="rect">
                <a:avLst/>
              </a:prstGeom>
              <a:solidFill>
                <a:srgbClr val="FF0000">
                  <a:alpha val="32157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10428510" y="4687201"/>
                <a:ext cx="711632" cy="454740"/>
              </a:xfrm>
              <a:prstGeom prst="rect">
                <a:avLst/>
              </a:prstGeom>
              <a:solidFill>
                <a:srgbClr val="FF0000">
                  <a:alpha val="32157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0428510" y="5229818"/>
                <a:ext cx="1153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Q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预测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448235" y="3049454"/>
            <a:ext cx="539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DQN: </a:t>
            </a:r>
            <a:r>
              <a:rPr lang="zh-CN" altLang="en-US" dirty="0" smtClean="0"/>
              <a:t>用</a:t>
            </a:r>
            <a:r>
              <a:rPr lang="zh-CN" altLang="en-US" dirty="0" smtClean="0">
                <a:solidFill>
                  <a:srgbClr val="FF0000"/>
                </a:solidFill>
              </a:rPr>
              <a:t>函数解析式</a:t>
            </a:r>
            <a:r>
              <a:rPr lang="zh-CN" altLang="en-US" dirty="0" smtClean="0"/>
              <a:t>形式代替</a:t>
            </a:r>
            <a:r>
              <a:rPr lang="en-US" altLang="zh-CN" dirty="0" smtClean="0"/>
              <a:t>Q-Table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6257436" y="1367380"/>
            <a:ext cx="5438588" cy="2031325"/>
            <a:chOff x="7123953" y="1972235"/>
            <a:chExt cx="5438588" cy="20313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7123953" y="1972235"/>
                  <a:ext cx="5438588" cy="2031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 smtClean="0"/>
                    <a:t>对函数的描述：</a:t>
                  </a:r>
                  <a:endParaRPr lang="en-US" altLang="zh-CN" dirty="0" smtClean="0"/>
                </a:p>
                <a:p>
                  <a:pPr marL="342900" indent="-342900">
                    <a:buAutoNum type="arabicPeriod"/>
                  </a:pPr>
                  <a:r>
                    <a:rPr lang="zh-CN" altLang="en-US" dirty="0" smtClean="0"/>
                    <a:t>解析式法</a:t>
                  </a:r>
                  <a:endParaRPr lang="en-US" altLang="zh-CN" dirty="0" smtClean="0"/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zh-CN" dirty="0" smtClean="0"/>
                </a:p>
                <a:p>
                  <a:pPr marL="342900" indent="-342900">
                    <a:buAutoNum type="arabicPeriod"/>
                  </a:pPr>
                  <a:r>
                    <a:rPr lang="zh-CN" altLang="en-US" dirty="0"/>
                    <a:t>列表</a:t>
                  </a:r>
                  <a:r>
                    <a:rPr lang="zh-CN" altLang="en-US" dirty="0" smtClean="0"/>
                    <a:t>法</a:t>
                  </a:r>
                  <a:endParaRPr lang="en-US" altLang="zh-CN" dirty="0"/>
                </a:p>
                <a:p>
                  <a:pPr lvl="1"/>
                  <a:endParaRPr lang="en-US" altLang="zh-CN" dirty="0" smtClean="0"/>
                </a:p>
                <a:p>
                  <a:pPr marL="342900" indent="-342900">
                    <a:buAutoNum type="arabicPeriod"/>
                  </a:pPr>
                  <a:r>
                    <a:rPr lang="zh-CN" altLang="en-US" dirty="0" smtClean="0"/>
                    <a:t>图像法</a:t>
                  </a:r>
                  <a:endParaRPr lang="en-US" altLang="zh-CN" dirty="0" smtClean="0"/>
                </a:p>
                <a:p>
                  <a:pPr marL="342900" indent="-342900">
                    <a:buAutoNum type="arabicPeriod"/>
                  </a:pPr>
                  <a:r>
                    <a:rPr lang="en-US" altLang="zh-CN" dirty="0" smtClean="0"/>
                    <a:t>…</a:t>
                  </a: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3953" y="1972235"/>
                  <a:ext cx="5438588" cy="203132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96" t="-2395" b="-35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09317" y="2985932"/>
              <a:ext cx="2499577" cy="865707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1027362" y="3506663"/>
            <a:ext cx="363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神经网络</a:t>
            </a:r>
            <a:r>
              <a:rPr lang="zh-CN" altLang="en-US" dirty="0" smtClean="0"/>
              <a:t>来拟合</a:t>
            </a:r>
            <a:r>
              <a:rPr lang="zh-CN" altLang="en-US" dirty="0" smtClean="0">
                <a:solidFill>
                  <a:srgbClr val="FF0000"/>
                </a:solidFill>
              </a:rPr>
              <a:t>函数解析式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31692" y="4584192"/>
            <a:ext cx="1993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 smtClean="0"/>
              <a:t>memory reply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 smtClean="0"/>
              <a:t>fix target Q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6257436" y="4165526"/>
                <a:ext cx="4613764" cy="1882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i="1" dirty="0" smtClean="0">
                    <a:latin typeface="Cambria Math" panose="02040503050406030204" pitchFamily="18" charset="0"/>
                  </a:rPr>
                  <a:t>DQN</a:t>
                </a:r>
                <a:r>
                  <a:rPr lang="zh-CN" altLang="en-US" i="1" dirty="0" smtClean="0">
                    <a:latin typeface="Cambria Math" panose="02040503050406030204" pitchFamily="18" charset="0"/>
                  </a:rPr>
                  <a:t>网络更新流程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1.  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2.  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𝑝𝑟𝑒𝑑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3.  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𝑝𝑟𝑒𝑑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436" y="4165526"/>
                <a:ext cx="4613764" cy="1882438"/>
              </a:xfrm>
              <a:prstGeom prst="rect">
                <a:avLst/>
              </a:prstGeom>
              <a:blipFill rotWithShape="0">
                <a:blip r:embed="rId5"/>
                <a:stretch>
                  <a:fillRect l="-10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41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0894" y="328707"/>
            <a:ext cx="852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DDPG</a:t>
            </a:r>
            <a:r>
              <a:rPr lang="zh-CN" altLang="en-US" sz="2800" dirty="0" smtClean="0"/>
              <a:t>算法</a:t>
            </a:r>
            <a:r>
              <a:rPr lang="en-US" altLang="zh-CN" sz="2800" dirty="0" smtClean="0"/>
              <a:t>---</a:t>
            </a:r>
            <a:r>
              <a:rPr lang="zh-CN" altLang="en-US" sz="2800" dirty="0" smtClean="0"/>
              <a:t>实现连续状态</a:t>
            </a:r>
            <a:r>
              <a:rPr lang="zh-CN" altLang="en-US" sz="2800" dirty="0"/>
              <a:t>动作</a:t>
            </a:r>
            <a:r>
              <a:rPr lang="zh-CN" altLang="en-US" sz="2800" dirty="0" smtClean="0"/>
              <a:t>空间的控制</a:t>
            </a:r>
            <a:endParaRPr lang="zh-CN" altLang="en-US" sz="28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340659" y="844160"/>
            <a:ext cx="797261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69" name="组合 2068"/>
          <p:cNvGrpSpPr/>
          <p:nvPr/>
        </p:nvGrpSpPr>
        <p:grpSpPr>
          <a:xfrm>
            <a:off x="148752" y="1636678"/>
            <a:ext cx="5701426" cy="911949"/>
            <a:chOff x="5880543" y="4687201"/>
            <a:chExt cx="5701426" cy="9119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1" name="文本框 2060"/>
                <p:cNvSpPr txBox="1"/>
                <p:nvPr/>
              </p:nvSpPr>
              <p:spPr>
                <a:xfrm>
                  <a:off x="5880543" y="4687201"/>
                  <a:ext cx="5689650" cy="454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61" name="文本框 20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0543" y="4687201"/>
                  <a:ext cx="5689650" cy="45474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68" name="组合 2067"/>
            <p:cNvGrpSpPr/>
            <p:nvPr/>
          </p:nvGrpSpPr>
          <p:grpSpPr>
            <a:xfrm>
              <a:off x="8367008" y="4687201"/>
              <a:ext cx="3214961" cy="911949"/>
              <a:chOff x="8367008" y="4687201"/>
              <a:chExt cx="3214961" cy="911949"/>
            </a:xfrm>
          </p:grpSpPr>
          <p:sp>
            <p:nvSpPr>
              <p:cNvPr id="2066" name="文本框 2065"/>
              <p:cNvSpPr txBox="1"/>
              <p:nvPr/>
            </p:nvSpPr>
            <p:spPr>
              <a:xfrm>
                <a:off x="8856017" y="5229818"/>
                <a:ext cx="1153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Q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目标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7" name="矩形 2066"/>
              <p:cNvSpPr/>
              <p:nvPr/>
            </p:nvSpPr>
            <p:spPr>
              <a:xfrm>
                <a:off x="8367008" y="4687201"/>
                <a:ext cx="1828851" cy="454740"/>
              </a:xfrm>
              <a:prstGeom prst="rect">
                <a:avLst/>
              </a:prstGeom>
              <a:solidFill>
                <a:srgbClr val="FF0000">
                  <a:alpha val="32157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10428510" y="4687201"/>
                <a:ext cx="711632" cy="454740"/>
              </a:xfrm>
              <a:prstGeom prst="rect">
                <a:avLst/>
              </a:prstGeom>
              <a:solidFill>
                <a:srgbClr val="FF0000">
                  <a:alpha val="32157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0428510" y="5229818"/>
                <a:ext cx="1153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Q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预测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407321" y="2938039"/>
            <a:ext cx="4469191" cy="1477328"/>
            <a:chOff x="416737" y="2775765"/>
            <a:chExt cx="4469191" cy="14773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416737" y="2775765"/>
                  <a:ext cx="2653553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2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𝑎𝑐𝑡𝑜𝑟</m:t>
                        </m:r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𝑛𝑒𝑡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altLang="zh-CN" b="0" dirty="0" smtClean="0"/>
                </a:p>
                <a:p>
                  <a:pPr>
                    <a:lnSpc>
                      <a:spcPct val="2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𝑐𝑟𝑖𝑡𝑖𝑐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𝑛𝑒𝑡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b="0" dirty="0" smtClean="0"/>
                </a:p>
              </p:txBody>
            </p:sp>
          </mc:Choice>
          <mc:Fallback xmlns=""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37" y="2775765"/>
                  <a:ext cx="2653553" cy="147732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箭头连接符 10"/>
            <p:cNvCxnSpPr/>
            <p:nvPr/>
          </p:nvCxnSpPr>
          <p:spPr>
            <a:xfrm>
              <a:off x="2635217" y="3287059"/>
              <a:ext cx="87014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3505364" y="3059689"/>
                  <a:ext cx="1380564" cy="454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364" y="3059689"/>
                  <a:ext cx="1380564" cy="45474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6488423" y="1028576"/>
                <a:ext cx="5416705" cy="325704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𝑐𝑟𝑖𝑡𝑖𝑐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更新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流程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：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dirty="0" smtClean="0"/>
                  <a:t>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𝑡𝑎𝑟𝑔𝑒𝑡</m:t>
                    </m:r>
                    <m:r>
                      <m:rPr>
                        <m:lit/>
                      </m:rPr>
                      <a:rPr lang="en-US" altLang="zh-CN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𝑡𝑎𝑟𝑔𝑒𝑡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b="0" dirty="0" smtClean="0"/>
              </a:p>
              <a:p>
                <a:pPr marL="800100" lvl="1" indent="-3429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𝑐𝑟𝑖𝑡𝑖𝑐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𝑛𝑒𝑡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𝑎𝑐𝑡𝑜𝑟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𝑛𝑒𝑡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altLang="zh-CN" dirty="0" smtClean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dirty="0" smtClean="0"/>
                  <a:t>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𝑝𝑟𝑒𝑑</m:t>
                    </m:r>
                    <m:r>
                      <m:rPr>
                        <m:lit/>
                      </m:rPr>
                      <a:rPr lang="en-US" altLang="zh-CN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𝑝𝑟𝑒𝑑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𝑐𝑟𝑖𝑡𝑖𝑐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𝑛𝑒𝑡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-US" altLang="zh-CN" dirty="0"/>
                  <a:t>minimize(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𝑡𝑎𝑟𝑔𝑒𝑡</m:t>
                    </m:r>
                    <m:r>
                      <m:rPr>
                        <m:lit/>
                      </m:rPr>
                      <a:rPr lang="en-US" altLang="zh-CN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𝑝𝑟𝑒𝑑</m:t>
                    </m:r>
                    <m:r>
                      <m:rPr>
                        <m:lit/>
                      </m:rPr>
                      <a:rPr lang="en-US" altLang="zh-CN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dirty="0" smtClean="0"/>
                  <a:t>)</a:t>
                </a:r>
                <a:endParaRPr lang="en-US" altLang="zh-CN" b="0" dirty="0" smtClean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23" y="1028576"/>
                <a:ext cx="5416705" cy="3257045"/>
              </a:xfrm>
              <a:prstGeom prst="rect">
                <a:avLst/>
              </a:prstGeom>
              <a:blipFill rotWithShape="0">
                <a:blip r:embed="rId5"/>
                <a:stretch>
                  <a:fillRect l="-785" b="-372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6488424" y="4462270"/>
                <a:ext cx="5416705" cy="175432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𝑎𝑐𝑡𝑜𝑟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更新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流程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：</m:t>
                      </m:r>
                    </m:oMath>
                  </m:oMathPara>
                </a14:m>
                <a:endParaRPr lang="en-US" altLang="zh-CN" b="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𝑎𝑐𝑡𝑜𝑟</m:t>
                    </m:r>
                    <m:r>
                      <m:rPr>
                        <m:lit/>
                      </m:rPr>
                      <a:rPr lang="en-US" altLang="zh-CN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𝑛𝑒𝑡</m:t>
                    </m:r>
                  </m:oMath>
                </a14:m>
                <a:r>
                  <a:rPr lang="zh-CN" altLang="en-US" b="0" dirty="0" smtClean="0">
                    <a:solidFill>
                      <a:srgbClr val="00B0F0"/>
                    </a:solidFill>
                  </a:rPr>
                  <a:t>的目的就是产生一个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𝑎𝑐𝑡𝑖𝑜𝑛</m:t>
                    </m:r>
                  </m:oMath>
                </a14:m>
                <a:r>
                  <a:rPr lang="en-US" altLang="zh-CN" b="0" dirty="0" smtClean="0">
                    <a:solidFill>
                      <a:srgbClr val="00B0F0"/>
                    </a:solidFill>
                  </a:rPr>
                  <a:t>，</a:t>
                </a:r>
                <a:r>
                  <a:rPr lang="zh-CN" altLang="en-US" dirty="0" smtClean="0">
                    <a:solidFill>
                      <a:srgbClr val="00B0F0"/>
                    </a:solidFill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 smtClean="0">
                    <a:solidFill>
                      <a:srgbClr val="00B0F0"/>
                    </a:solidFill>
                  </a:rPr>
                  <a:t>最大</a:t>
                </a:r>
                <a:endParaRPr lang="en-US" altLang="zh-CN" dirty="0" smtClean="0">
                  <a:solidFill>
                    <a:srgbClr val="00B0F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𝑐𝑟𝑖𝑡𝑖𝑐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𝑛𝑒𝑡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 smtClean="0"/>
                  <a:t>minimize(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b="0" dirty="0" smtClean="0"/>
                  <a:t>)</a:t>
                </a: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24" y="4462270"/>
                <a:ext cx="5416705" cy="1754326"/>
              </a:xfrm>
              <a:prstGeom prst="rect">
                <a:avLst/>
              </a:prstGeom>
              <a:blipFill rotWithShape="0">
                <a:blip r:embed="rId6"/>
                <a:stretch>
                  <a:fillRect l="-785" b="-1375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/>
          <p:cNvGrpSpPr/>
          <p:nvPr/>
        </p:nvGrpSpPr>
        <p:grpSpPr>
          <a:xfrm>
            <a:off x="407321" y="5162779"/>
            <a:ext cx="1998624" cy="731015"/>
            <a:chOff x="407321" y="5162779"/>
            <a:chExt cx="1998624" cy="7310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407321" y="5162779"/>
                  <a:ext cx="19947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𝑎𝑐𝑡𝑜𝑟</m:t>
                        </m:r>
                        <m:r>
                          <m:rPr>
                            <m:lit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𝑛𝑒𝑡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321" y="5162779"/>
                  <a:ext cx="1994777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407321" y="5524462"/>
                  <a:ext cx="19986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𝑐𝑟𝑖𝑡𝑖𝑐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𝑛𝑒𝑡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321" y="5524462"/>
                  <a:ext cx="199862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4378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90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244</Words>
  <Application>Microsoft Office PowerPoint</Application>
  <PresentationFormat>宽屏</PresentationFormat>
  <Paragraphs>78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Calibri Light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H3C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yeting (RD)</dc:creator>
  <cp:lastModifiedBy>yeting (RD)</cp:lastModifiedBy>
  <cp:revision>46</cp:revision>
  <dcterms:created xsi:type="dcterms:W3CDTF">2021-09-08T01:17:24Z</dcterms:created>
  <dcterms:modified xsi:type="dcterms:W3CDTF">2022-05-07T06:25:38Z</dcterms:modified>
</cp:coreProperties>
</file>