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19" d="100"/>
          <a:sy n="19" d="100"/>
        </p:scale>
        <p:origin x="572" y="-98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b="1" dirty="0"/>
              <a:t>SMART SACCO SYSTEM PERFORMANCE ANALYSIS</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Current Performance</c:v>
                </c:pt>
              </c:strCache>
            </c:strRef>
          </c:tx>
          <c:spPr>
            <a:solidFill>
              <a:schemeClr val="accent1">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1D-43E8-9689-47A037094CB4}"/>
            </c:ext>
          </c:extLst>
        </c:ser>
        <c:ser>
          <c:idx val="1"/>
          <c:order val="1"/>
          <c:tx>
            <c:strRef>
              <c:f>Sheet1!$C$1</c:f>
              <c:strCache>
                <c:ptCount val="1"/>
                <c:pt idx="0">
                  <c:v>Target Goals</c:v>
                </c:pt>
              </c:strCache>
            </c:strRef>
          </c:tx>
          <c:spPr>
            <a:solidFill>
              <a:schemeClr val="accent2">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1D-43E8-9689-47A037094CB4}"/>
            </c:ext>
          </c:extLst>
        </c:ser>
        <c:ser>
          <c:idx val="2"/>
          <c:order val="2"/>
          <c:tx>
            <c:strRef>
              <c:f>Sheet1!$D$1</c:f>
              <c:strCache>
                <c:ptCount val="1"/>
                <c:pt idx="0">
                  <c:v>Industry Average</c:v>
                </c:pt>
              </c:strCache>
            </c:strRef>
          </c:tx>
          <c:spPr>
            <a:solidFill>
              <a:schemeClr val="accent3">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1D-43E8-9689-47A037094CB4}"/>
            </c:ext>
          </c:extLst>
        </c:ser>
        <c:dLbls>
          <c:showLegendKey val="0"/>
          <c:showVal val="0"/>
          <c:showCatName val="0"/>
          <c:showSerName val="0"/>
          <c:showPercent val="0"/>
          <c:showBubbleSize val="0"/>
        </c:dLbls>
        <c:gapWidth val="80"/>
        <c:overlap val="20"/>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pPr>
            <a:buNone/>
          </a:pPr>
          <a:r>
            <a:rPr lang="en-US" sz="2800" b="1" i="0" dirty="0"/>
            <a:t>Members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buFont typeface="Arial" panose="020B0604020202020204" pitchFamily="34" charset="0"/>
            <a:buChar char="•"/>
          </a:pPr>
          <a:r>
            <a:rPr lang="en-US" sz="1800" b="1" i="1" dirty="0"/>
            <a:t>General and Visually impaired users use the application;</a:t>
          </a:r>
          <a:endParaRPr lang="en-US" sz="1800" b="1"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pPr>
            <a:buNone/>
          </a:pPr>
          <a:r>
            <a:rPr lang="en-US" sz="2800" b="0" i="1" dirty="0"/>
            <a:t>Frontline Administrator</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pPr>
            <a:buFont typeface="Arial" panose="020B0604020202020204" pitchFamily="34" charset="0"/>
            <a:buChar char="•"/>
          </a:pPr>
          <a:r>
            <a:rPr lang="en-US" sz="2000" b="1" dirty="0"/>
            <a:t>Administrators use this application to;</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pPr>
            <a:buNone/>
          </a:pPr>
          <a:r>
            <a:rPr lang="en-US" sz="2800" b="1" i="0" dirty="0"/>
            <a:t>External Partners</a:t>
          </a:r>
        </a:p>
        <a:p>
          <a:pPr>
            <a:buNone/>
          </a:pPr>
          <a:r>
            <a:rPr lang="en-US" sz="2800" b="1" i="0" dirty="0"/>
            <a:t>(MTN)</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000" b="1" i="0" dirty="0"/>
            <a:t>Mobile networks use the system to;</a:t>
          </a:r>
          <a:endParaRPr lang="en-US" sz="2000" b="1"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24A6A720-A28A-47A5-A7D5-675D05E46A17}">
      <dgm:prSet custT="1"/>
      <dgm:spPr/>
      <dgm:t>
        <a:bodyPr/>
        <a:lstStyle/>
        <a:p>
          <a:pPr>
            <a:buFont typeface="Arial" panose="020B0604020202020204" pitchFamily="34" charset="0"/>
            <a:buNone/>
          </a:pPr>
          <a:endParaRPr lang="en-US" sz="1800" b="0" i="0" dirty="0"/>
        </a:p>
      </dgm:t>
    </dgm:pt>
    <dgm:pt modelId="{1DE5C052-B099-41A6-955C-5BFB28C8471B}" type="parTrans" cxnId="{61CDD761-8B1B-4D1F-A5F5-BDA235B1C313}">
      <dgm:prSet/>
      <dgm:spPr/>
      <dgm:t>
        <a:bodyPr/>
        <a:lstStyle/>
        <a:p>
          <a:endParaRPr lang="en-US"/>
        </a:p>
      </dgm:t>
    </dgm:pt>
    <dgm:pt modelId="{4BB7D5E7-615E-4E02-810E-3DAC741567F2}" type="sibTrans" cxnId="{61CDD761-8B1B-4D1F-A5F5-BDA235B1C313}">
      <dgm:prSet/>
      <dgm:spPr/>
      <dgm:t>
        <a:bodyPr/>
        <a:lstStyle/>
        <a:p>
          <a:endParaRPr lang="en-US"/>
        </a:p>
      </dgm:t>
    </dgm:pt>
    <dgm:pt modelId="{75E010C3-D635-46AD-8119-494FF67B10DF}">
      <dgm:prSet phldrT="[Text]" custT="1"/>
      <dgm:spPr/>
      <dgm:t>
        <a:bodyPr/>
        <a:lstStyle/>
        <a:p>
          <a:pPr>
            <a:buFont typeface="Arial" panose="020B0604020202020204" pitchFamily="34" charset="0"/>
            <a:buChar char="•"/>
          </a:pPr>
          <a:r>
            <a:rPr lang="en-US" sz="2000" b="0" i="0" dirty="0"/>
            <a:t> Process registrations.</a:t>
          </a:r>
          <a:endParaRPr lang="en-US" sz="2000" dirty="0"/>
        </a:p>
      </dgm:t>
    </dgm:pt>
    <dgm:pt modelId="{6A7D2CF9-1AF1-461A-A545-5753453B3A3E}" type="parTrans" cxnId="{9249F8B3-00F3-4F02-8C31-4BD6E2654778}">
      <dgm:prSet/>
      <dgm:spPr/>
      <dgm:t>
        <a:bodyPr/>
        <a:lstStyle/>
        <a:p>
          <a:endParaRPr lang="en-US"/>
        </a:p>
      </dgm:t>
    </dgm:pt>
    <dgm:pt modelId="{4A1408C7-10D5-476E-B290-1AF0C66512EA}" type="sibTrans" cxnId="{9249F8B3-00F3-4F02-8C31-4BD6E2654778}">
      <dgm:prSet/>
      <dgm:spPr/>
      <dgm:t>
        <a:bodyPr/>
        <a:lstStyle/>
        <a:p>
          <a:endParaRPr lang="en-US"/>
        </a:p>
      </dgm:t>
    </dgm:pt>
    <dgm:pt modelId="{84DF6728-FCA9-4600-9A5E-24F7D4C13811}">
      <dgm:prSet phldrT="[Text]" custT="1"/>
      <dgm:spPr/>
      <dgm:t>
        <a:bodyPr/>
        <a:lstStyle/>
        <a:p>
          <a:pPr>
            <a:buFont typeface="Arial" panose="020B0604020202020204" pitchFamily="34" charset="0"/>
            <a:buChar char="•"/>
          </a:pPr>
          <a:r>
            <a:rPr lang="en-US" sz="2000" b="0" i="0" dirty="0"/>
            <a:t>Generate reports.</a:t>
          </a:r>
          <a:endParaRPr lang="en-US" sz="2000" dirty="0"/>
        </a:p>
      </dgm:t>
    </dgm:pt>
    <dgm:pt modelId="{1FD69031-AC7C-4ACF-AC54-78CD56AF5D87}" type="parTrans" cxnId="{F0EB7E5B-3A58-4242-BC76-F2D3957DB669}">
      <dgm:prSet/>
      <dgm:spPr/>
      <dgm:t>
        <a:bodyPr/>
        <a:lstStyle/>
        <a:p>
          <a:endParaRPr lang="en-US"/>
        </a:p>
      </dgm:t>
    </dgm:pt>
    <dgm:pt modelId="{DA282985-06FB-4C53-BAF4-D92660D8430A}" type="sibTrans" cxnId="{F0EB7E5B-3A58-4242-BC76-F2D3957DB669}">
      <dgm:prSet/>
      <dgm:spPr/>
      <dgm:t>
        <a:bodyPr/>
        <a:lstStyle/>
        <a:p>
          <a:endParaRPr lang="en-US"/>
        </a:p>
      </dgm:t>
    </dgm:pt>
    <dgm:pt modelId="{B373D56E-B4BC-48C2-91D5-8507D56DFBF3}">
      <dgm:prSet phldrT="[Text]" custT="1"/>
      <dgm:spPr/>
      <dgm:t>
        <a:bodyPr/>
        <a:lstStyle/>
        <a:p>
          <a:pPr>
            <a:buFont typeface="Arial" panose="020B0604020202020204" pitchFamily="34" charset="0"/>
            <a:buChar char="•"/>
          </a:pPr>
          <a:r>
            <a:rPr lang="en-US" sz="2000" b="0" i="0" dirty="0"/>
            <a:t>Review transactions.</a:t>
          </a:r>
          <a:endParaRPr lang="en-US" sz="2000" dirty="0"/>
        </a:p>
      </dgm:t>
    </dgm:pt>
    <dgm:pt modelId="{CCFB5778-7456-415B-AF07-08D8E8C126E7}" type="parTrans" cxnId="{1C7A6B6D-D0CE-41FB-9FD7-7A01CA394E35}">
      <dgm:prSet/>
      <dgm:spPr/>
      <dgm:t>
        <a:bodyPr/>
        <a:lstStyle/>
        <a:p>
          <a:endParaRPr lang="en-US"/>
        </a:p>
      </dgm:t>
    </dgm:pt>
    <dgm:pt modelId="{F1B0E29B-2FEA-4314-85C7-D02F199685A3}" type="sibTrans" cxnId="{1C7A6B6D-D0CE-41FB-9FD7-7A01CA394E35}">
      <dgm:prSet/>
      <dgm:spPr/>
      <dgm:t>
        <a:bodyPr/>
        <a:lstStyle/>
        <a:p>
          <a:endParaRPr lang="en-US"/>
        </a:p>
      </dgm:t>
    </dgm:pt>
    <dgm:pt modelId="{4E99DC2E-2F02-4A7E-86D0-E07AC1A970D6}">
      <dgm:prSet custT="1"/>
      <dgm:spPr/>
      <dgm:t>
        <a:bodyPr/>
        <a:lstStyle/>
        <a:p>
          <a:pPr>
            <a:buFont typeface="Arial" panose="020B0604020202020204" pitchFamily="34" charset="0"/>
            <a:buChar char="•"/>
          </a:pPr>
          <a:r>
            <a:rPr lang="en-US" sz="2000" b="0" i="0" dirty="0"/>
            <a:t>To increase customer growth, Encourages unbanked mobile money users to join SACCOs, expanding the networks’ financial ecosystem.</a:t>
          </a:r>
        </a:p>
      </dgm:t>
    </dgm:pt>
    <dgm:pt modelId="{6CFA5A00-EC61-4431-9C70-B8CF097FCA70}" type="parTrans" cxnId="{C6ECABB7-BC1A-4BE7-BC8B-4E1BB60ABCDF}">
      <dgm:prSet/>
      <dgm:spPr/>
      <dgm:t>
        <a:bodyPr/>
        <a:lstStyle/>
        <a:p>
          <a:endParaRPr lang="en-US"/>
        </a:p>
      </dgm:t>
    </dgm:pt>
    <dgm:pt modelId="{C5105B82-5AF5-41F3-89CB-CE0B7FDC2B1B}" type="sibTrans" cxnId="{C6ECABB7-BC1A-4BE7-BC8B-4E1BB60ABCDF}">
      <dgm:prSet/>
      <dgm:spPr/>
      <dgm:t>
        <a:bodyPr/>
        <a:lstStyle/>
        <a:p>
          <a:endParaRPr lang="en-US"/>
        </a:p>
      </dgm:t>
    </dgm:pt>
    <dgm:pt modelId="{CDA34431-AAB5-47B4-AA4C-215ABB5948E4}">
      <dgm:prSet custT="1"/>
      <dgm:spPr/>
      <dgm:t>
        <a:bodyPr/>
        <a:lstStyle/>
        <a:p>
          <a:pPr>
            <a:buFont typeface="Arial" panose="020B0604020202020204" pitchFamily="34" charset="0"/>
            <a:buChar char="•"/>
          </a:pPr>
          <a:r>
            <a:rPr lang="en-US" sz="2000" b="0" i="0" dirty="0"/>
            <a:t>Earn transaction fees from SACCO-related transfers, boosting their mobile money business.</a:t>
          </a:r>
        </a:p>
      </dgm:t>
    </dgm:pt>
    <dgm:pt modelId="{DC59EC0F-E7D5-440A-BB09-9942BD963E51}" type="parTrans" cxnId="{E8D5E400-7F16-4933-AB5A-A86F64423972}">
      <dgm:prSet/>
      <dgm:spPr/>
      <dgm:t>
        <a:bodyPr/>
        <a:lstStyle/>
        <a:p>
          <a:endParaRPr lang="en-US"/>
        </a:p>
      </dgm:t>
    </dgm:pt>
    <dgm:pt modelId="{8AAA6D69-B6AC-47B6-AE2D-3FD8C1E402FF}" type="sibTrans" cxnId="{E8D5E400-7F16-4933-AB5A-A86F64423972}">
      <dgm:prSet/>
      <dgm:spPr/>
      <dgm:t>
        <a:bodyPr/>
        <a:lstStyle/>
        <a:p>
          <a:endParaRPr lang="en-US"/>
        </a:p>
      </dgm:t>
    </dgm:pt>
    <dgm:pt modelId="{4DF5F85F-79E0-483D-9752-C62E3D8F4BBA}">
      <dgm:prSet custT="1"/>
      <dgm:spPr/>
      <dgm:t>
        <a:bodyPr/>
        <a:lstStyle/>
        <a:p>
          <a:pPr>
            <a:buFont typeface="Arial" panose="020B0604020202020204" pitchFamily="34" charset="0"/>
            <a:buChar char="•"/>
          </a:pPr>
          <a:r>
            <a:rPr lang="en-US" sz="2000" b="0" i="0" dirty="0"/>
            <a:t>Mobile networks can track SACCO-linked transactions for fraud monitoring and regulatory reporting.</a:t>
          </a:r>
        </a:p>
      </dgm:t>
    </dgm:pt>
    <dgm:pt modelId="{FBBFF441-C8A4-4A56-B302-603D8F77FFE2}" type="parTrans" cxnId="{42ED07F8-11A1-4739-9817-25B1A5282DDC}">
      <dgm:prSet/>
      <dgm:spPr/>
      <dgm:t>
        <a:bodyPr/>
        <a:lstStyle/>
        <a:p>
          <a:endParaRPr lang="en-US"/>
        </a:p>
      </dgm:t>
    </dgm:pt>
    <dgm:pt modelId="{E69488EB-CBE5-4618-962C-BF795C301145}" type="sibTrans" cxnId="{42ED07F8-11A1-4739-9817-25B1A5282DDC}">
      <dgm:prSet/>
      <dgm:spPr/>
      <dgm:t>
        <a:bodyPr/>
        <a:lstStyle/>
        <a:p>
          <a:endParaRPr lang="en-US"/>
        </a:p>
      </dgm:t>
    </dgm:pt>
    <dgm:pt modelId="{FE6169F3-34AF-463C-93B5-1EA9A168DFDF}">
      <dgm:prSet phldrT="[Text]" custT="1"/>
      <dgm:spPr/>
      <dgm:t>
        <a:bodyPr/>
        <a:lstStyle/>
        <a:p>
          <a:pPr>
            <a:buFont typeface="Arial" panose="020B0604020202020204" pitchFamily="34" charset="0"/>
            <a:buChar char="•"/>
          </a:pPr>
          <a:r>
            <a:rPr lang="en-US" sz="2000" b="0" i="0" dirty="0"/>
            <a:t>Eliminates Manual Errors.</a:t>
          </a:r>
          <a:endParaRPr lang="en-US" sz="2000" dirty="0"/>
        </a:p>
      </dgm:t>
    </dgm:pt>
    <dgm:pt modelId="{63B867B8-4861-49BF-A0A5-CC787B29ED63}" type="parTrans" cxnId="{EBDD579F-4660-43EC-A755-B5461900826E}">
      <dgm:prSet/>
      <dgm:spPr/>
      <dgm:t>
        <a:bodyPr/>
        <a:lstStyle/>
        <a:p>
          <a:endParaRPr lang="en-US"/>
        </a:p>
      </dgm:t>
    </dgm:pt>
    <dgm:pt modelId="{634BF45F-44E0-4891-97A5-254F459A6B83}" type="sibTrans" cxnId="{EBDD579F-4660-43EC-A755-B5461900826E}">
      <dgm:prSet/>
      <dgm:spPr/>
      <dgm:t>
        <a:bodyPr/>
        <a:lstStyle/>
        <a:p>
          <a:endParaRPr lang="en-US"/>
        </a:p>
      </dgm:t>
    </dgm:pt>
    <dgm:pt modelId="{CD9E8CC2-EA39-4390-83A1-60079B33DDDE}">
      <dgm:prSet phldrT="[Text]" custT="1"/>
      <dgm:spPr/>
      <dgm:t>
        <a:bodyPr/>
        <a:lstStyle/>
        <a:p>
          <a:pPr>
            <a:buFont typeface="Arial" panose="020B0604020202020204" pitchFamily="34" charset="0"/>
            <a:buChar char="•"/>
          </a:pPr>
          <a:r>
            <a:rPr lang="en-US" sz="2000" b="0" i="0" dirty="0"/>
            <a:t> approve loans.</a:t>
          </a:r>
          <a:endParaRPr lang="en-US" sz="2000" dirty="0"/>
        </a:p>
      </dgm:t>
    </dgm:pt>
    <dgm:pt modelId="{D14442BB-B604-4162-AFD6-6C141FC717DC}" type="parTrans" cxnId="{047780D3-50CA-4033-81B3-9443B1EBF27C}">
      <dgm:prSet/>
      <dgm:spPr/>
      <dgm:t>
        <a:bodyPr/>
        <a:lstStyle/>
        <a:p>
          <a:endParaRPr lang="en-US"/>
        </a:p>
      </dgm:t>
    </dgm:pt>
    <dgm:pt modelId="{7CCCE0BE-8166-4B26-96DB-B788895F807F}" type="sibTrans" cxnId="{047780D3-50CA-4033-81B3-9443B1EBF27C}">
      <dgm:prSet/>
      <dgm:spPr/>
      <dgm:t>
        <a:bodyPr/>
        <a:lstStyle/>
        <a:p>
          <a:endParaRPr lang="en-US"/>
        </a:p>
      </dgm:t>
    </dgm:pt>
    <dgm:pt modelId="{1FA823FC-A74C-47B0-8311-A5C4440EF704}">
      <dgm:prSet phldrT="[Text]" custT="1"/>
      <dgm:spPr/>
      <dgm:t>
        <a:bodyPr/>
        <a:lstStyle/>
        <a:p>
          <a:pPr>
            <a:buFont typeface="Arial" panose="020B0604020202020204" pitchFamily="34" charset="0"/>
            <a:buChar char="•"/>
          </a:pPr>
          <a:r>
            <a:rPr lang="en-US" sz="2000" b="0" i="0" dirty="0"/>
            <a:t>help members with transparent operations.</a:t>
          </a:r>
          <a:endParaRPr lang="en-US" sz="2000" dirty="0"/>
        </a:p>
      </dgm:t>
    </dgm:pt>
    <dgm:pt modelId="{743B2BA2-18ED-4C76-8B01-1F2213282C43}" type="parTrans" cxnId="{94037803-1141-4A93-80F5-2E973FA452C4}">
      <dgm:prSet/>
      <dgm:spPr/>
      <dgm:t>
        <a:bodyPr/>
        <a:lstStyle/>
        <a:p>
          <a:endParaRPr lang="en-US"/>
        </a:p>
      </dgm:t>
    </dgm:pt>
    <dgm:pt modelId="{78335B9E-3261-4489-A3F1-B96FB1CE2E76}" type="sibTrans" cxnId="{94037803-1141-4A93-80F5-2E973FA452C4}">
      <dgm:prSet/>
      <dgm:spPr/>
      <dgm:t>
        <a:bodyPr/>
        <a:lstStyle/>
        <a:p>
          <a:endParaRPr lang="en-US"/>
        </a:p>
      </dgm:t>
    </dgm:pt>
    <dgm:pt modelId="{0EF115B1-140D-4814-8C8A-FE12E05A4A79}">
      <dgm:prSet phldrT="[Text]" custT="1"/>
      <dgm:spPr/>
      <dgm:t>
        <a:bodyPr/>
        <a:lstStyle/>
        <a:p>
          <a:pPr>
            <a:buFont typeface="Arial" panose="020B0604020202020204" pitchFamily="34" charset="0"/>
            <a:buChar char="•"/>
          </a:pPr>
          <a:r>
            <a:rPr lang="en-US" sz="2000" b="0" i="0" dirty="0"/>
            <a:t>monitor finances.</a:t>
          </a:r>
          <a:endParaRPr lang="en-US" sz="2000" dirty="0"/>
        </a:p>
      </dgm:t>
    </dgm:pt>
    <dgm:pt modelId="{701C0092-92F6-431F-A1C4-10694000C511}" type="parTrans" cxnId="{9A057244-C1AE-4B64-B2C2-A60EC5A8B1CC}">
      <dgm:prSet/>
      <dgm:spPr/>
      <dgm:t>
        <a:bodyPr/>
        <a:lstStyle/>
        <a:p>
          <a:endParaRPr lang="en-US"/>
        </a:p>
      </dgm:t>
    </dgm:pt>
    <dgm:pt modelId="{4FF704F2-B250-47FF-A6C1-A095AC4E00C9}" type="sibTrans" cxnId="{9A057244-C1AE-4B64-B2C2-A60EC5A8B1CC}">
      <dgm:prSet/>
      <dgm:spPr/>
      <dgm:t>
        <a:bodyPr/>
        <a:lstStyle/>
        <a:p>
          <a:endParaRPr lang="en-US"/>
        </a:p>
      </dgm:t>
    </dgm:pt>
    <dgm:pt modelId="{15263266-1CAC-4CC7-A179-19F5D211EA00}">
      <dgm:prSet phldrT="[Text]" custT="1"/>
      <dgm:spPr/>
      <dgm:t>
        <a:bodyPr/>
        <a:lstStyle/>
        <a:p>
          <a:pPr>
            <a:buFont typeface="Arial" panose="020B0604020202020204" pitchFamily="34" charset="0"/>
            <a:buChar char="•"/>
          </a:pPr>
          <a:r>
            <a:rPr lang="en-US" sz="2000" b="0" i="0" dirty="0"/>
            <a:t>set policies.</a:t>
          </a:r>
          <a:endParaRPr lang="en-US" sz="2000" dirty="0"/>
        </a:p>
      </dgm:t>
    </dgm:pt>
    <dgm:pt modelId="{D86D7207-0640-4717-9378-7AF505BB058F}" type="parTrans" cxnId="{A6435C73-930B-49DF-BD06-BBD2CE044A1B}">
      <dgm:prSet/>
      <dgm:spPr/>
      <dgm:t>
        <a:bodyPr/>
        <a:lstStyle/>
        <a:p>
          <a:endParaRPr lang="en-US"/>
        </a:p>
      </dgm:t>
    </dgm:pt>
    <dgm:pt modelId="{2878E204-1B71-44B8-8B09-D61E569AE61F}" type="sibTrans" cxnId="{A6435C73-930B-49DF-BD06-BBD2CE044A1B}">
      <dgm:prSet/>
      <dgm:spPr/>
      <dgm:t>
        <a:bodyPr/>
        <a:lstStyle/>
        <a:p>
          <a:endParaRPr lang="en-US"/>
        </a:p>
      </dgm:t>
    </dgm:pt>
    <dgm:pt modelId="{3C5E3598-4906-405B-8D9F-DFF1D263513F}">
      <dgm:prSet phldrT="[Text]" custT="1"/>
      <dgm:spPr/>
      <dgm:t>
        <a:bodyPr/>
        <a:lstStyle/>
        <a:p>
          <a:pPr>
            <a:buFont typeface="Arial" panose="020B0604020202020204" pitchFamily="34" charset="0"/>
            <a:buChar char="•"/>
          </a:pPr>
          <a:r>
            <a:rPr lang="en-US" sz="2000" b="0" i="0" dirty="0"/>
            <a:t>ensure compliance.</a:t>
          </a:r>
          <a:endParaRPr lang="en-US" sz="2000" dirty="0"/>
        </a:p>
      </dgm:t>
    </dgm:pt>
    <dgm:pt modelId="{5CDCC649-54DE-486C-832A-544354E21C51}" type="parTrans" cxnId="{2E8D5600-8E4D-48A7-9368-169FD950CB50}">
      <dgm:prSet/>
      <dgm:spPr/>
      <dgm:t>
        <a:bodyPr/>
        <a:lstStyle/>
        <a:p>
          <a:endParaRPr lang="en-US"/>
        </a:p>
      </dgm:t>
    </dgm:pt>
    <dgm:pt modelId="{BD06066D-5B24-49A4-BD03-1DF00A58B144}" type="sibTrans" cxnId="{2E8D5600-8E4D-48A7-9368-169FD950CB50}">
      <dgm:prSet/>
      <dgm:spPr/>
      <dgm:t>
        <a:bodyPr/>
        <a:lstStyle/>
        <a:p>
          <a:endParaRPr lang="en-US"/>
        </a:p>
      </dgm:t>
    </dgm:pt>
    <dgm:pt modelId="{B8FBBE56-0E40-405B-9CA6-ECAE0755D939}">
      <dgm:prSet phldrT="[Text]" custT="1"/>
      <dgm:spPr/>
      <dgm:t>
        <a:bodyPr/>
        <a:lstStyle/>
        <a:p>
          <a:pPr>
            <a:buFont typeface="Arial" panose="020B0604020202020204" pitchFamily="34" charset="0"/>
            <a:buChar char="•"/>
          </a:pPr>
          <a:r>
            <a:rPr lang="en-US" sz="1800" b="0" i="0" dirty="0"/>
            <a:t> To check balances,.</a:t>
          </a:r>
          <a:endParaRPr lang="en-US" sz="1800" b="0" dirty="0"/>
        </a:p>
      </dgm:t>
    </dgm:pt>
    <dgm:pt modelId="{EDD8B93F-AA77-4153-AADD-B7BA1BABAD46}" type="parTrans" cxnId="{4CAF9B07-5B52-4B04-925D-2DF62E073F29}">
      <dgm:prSet/>
      <dgm:spPr/>
      <dgm:t>
        <a:bodyPr/>
        <a:lstStyle/>
        <a:p>
          <a:endParaRPr lang="en-US"/>
        </a:p>
      </dgm:t>
    </dgm:pt>
    <dgm:pt modelId="{3F8B43C6-3287-4ACE-BAE9-375160FE54E1}" type="sibTrans" cxnId="{4CAF9B07-5B52-4B04-925D-2DF62E073F29}">
      <dgm:prSet/>
      <dgm:spPr/>
      <dgm:t>
        <a:bodyPr/>
        <a:lstStyle/>
        <a:p>
          <a:endParaRPr lang="en-US"/>
        </a:p>
      </dgm:t>
    </dgm:pt>
    <dgm:pt modelId="{CE9ECED6-63F7-4067-B572-70E82577F275}">
      <dgm:prSet phldrT="[Text]" custT="1"/>
      <dgm:spPr/>
      <dgm:t>
        <a:bodyPr/>
        <a:lstStyle/>
        <a:p>
          <a:pPr>
            <a:buFont typeface="Arial" panose="020B0604020202020204" pitchFamily="34" charset="0"/>
            <a:buChar char="•"/>
          </a:pPr>
          <a:r>
            <a:rPr lang="en-US" sz="1800" b="0" i="0" dirty="0"/>
            <a:t>To send money</a:t>
          </a:r>
          <a:endParaRPr lang="en-US" sz="1800" b="0" dirty="0"/>
        </a:p>
      </dgm:t>
    </dgm:pt>
    <dgm:pt modelId="{C67FD240-6B71-41DA-958E-B9E3E32D39A6}" type="parTrans" cxnId="{EDD09F41-572D-462A-B26D-02AB96C5BCAC}">
      <dgm:prSet/>
      <dgm:spPr/>
      <dgm:t>
        <a:bodyPr/>
        <a:lstStyle/>
        <a:p>
          <a:endParaRPr lang="en-US"/>
        </a:p>
      </dgm:t>
    </dgm:pt>
    <dgm:pt modelId="{AA6DBB08-E417-4CEE-93B8-03633D2E5C4C}" type="sibTrans" cxnId="{EDD09F41-572D-462A-B26D-02AB96C5BCAC}">
      <dgm:prSet/>
      <dgm:spPr/>
      <dgm:t>
        <a:bodyPr/>
        <a:lstStyle/>
        <a:p>
          <a:endParaRPr lang="en-US"/>
        </a:p>
      </dgm:t>
    </dgm:pt>
    <dgm:pt modelId="{516A2FA3-44EB-4ECB-8099-D3FD5C15828E}">
      <dgm:prSet phldrT="[Text]" custT="1"/>
      <dgm:spPr/>
      <dgm:t>
        <a:bodyPr/>
        <a:lstStyle/>
        <a:p>
          <a:pPr>
            <a:buFont typeface="Arial" panose="020B0604020202020204" pitchFamily="34" charset="0"/>
            <a:buChar char="•"/>
          </a:pPr>
          <a:r>
            <a:rPr lang="en-US" sz="1800" b="0" i="0" dirty="0"/>
            <a:t> For faster loan processing</a:t>
          </a:r>
          <a:endParaRPr lang="en-US" sz="1800" b="0" dirty="0"/>
        </a:p>
      </dgm:t>
    </dgm:pt>
    <dgm:pt modelId="{23418416-D962-4048-8E7A-576FA34644B3}" type="parTrans" cxnId="{2EE7FC77-F6A5-4338-9CE7-658D891F1CD4}">
      <dgm:prSet/>
      <dgm:spPr/>
      <dgm:t>
        <a:bodyPr/>
        <a:lstStyle/>
        <a:p>
          <a:endParaRPr lang="en-US"/>
        </a:p>
      </dgm:t>
    </dgm:pt>
    <dgm:pt modelId="{8C3900D5-FB4B-4BF9-82C3-4E67F79ED8D8}" type="sibTrans" cxnId="{2EE7FC77-F6A5-4338-9CE7-658D891F1CD4}">
      <dgm:prSet/>
      <dgm:spPr/>
      <dgm:t>
        <a:bodyPr/>
        <a:lstStyle/>
        <a:p>
          <a:endParaRPr lang="en-US"/>
        </a:p>
      </dgm:t>
    </dgm:pt>
    <dgm:pt modelId="{C4D5CC4A-78DA-4153-8E19-63E7D2A85A67}">
      <dgm:prSet phldrT="[Text]" custT="1"/>
      <dgm:spPr/>
      <dgm:t>
        <a:bodyPr/>
        <a:lstStyle/>
        <a:p>
          <a:pPr>
            <a:buFont typeface="Arial" panose="020B0604020202020204" pitchFamily="34" charset="0"/>
            <a:buChar char="•"/>
          </a:pPr>
          <a:r>
            <a:rPr lang="en-US" sz="1800" b="0" i="0" dirty="0"/>
            <a:t>To get alerts.</a:t>
          </a:r>
          <a:endParaRPr lang="en-US" sz="1800" b="0" dirty="0"/>
        </a:p>
      </dgm:t>
    </dgm:pt>
    <dgm:pt modelId="{FB158312-597D-4A19-95C4-0BEE2A0B881F}" type="parTrans" cxnId="{5A8C7D1F-728E-4247-B45B-6DBF07985EC3}">
      <dgm:prSet/>
      <dgm:spPr/>
      <dgm:t>
        <a:bodyPr/>
        <a:lstStyle/>
        <a:p>
          <a:endParaRPr lang="en-US"/>
        </a:p>
      </dgm:t>
    </dgm:pt>
    <dgm:pt modelId="{05B2C123-CAD8-4E95-802F-58FABA6FD306}" type="sibTrans" cxnId="{5A8C7D1F-728E-4247-B45B-6DBF07985EC3}">
      <dgm:prSet/>
      <dgm:spPr/>
      <dgm:t>
        <a:bodyPr/>
        <a:lstStyle/>
        <a:p>
          <a:endParaRPr lang="en-US"/>
        </a:p>
      </dgm:t>
    </dgm:pt>
    <dgm:pt modelId="{2438B97B-FC7B-4820-9DAE-54A64BE7DDA1}">
      <dgm:prSet custT="1"/>
      <dgm:spPr/>
      <dgm:t>
        <a:bodyPr/>
        <a:lstStyle/>
        <a:p>
          <a:pPr>
            <a:buFont typeface="Arial" panose="020B0604020202020204" pitchFamily="34" charset="0"/>
            <a:buNone/>
          </a:pPr>
          <a:br>
            <a:rPr lang="en-US" sz="1800" b="0" i="0" dirty="0"/>
          </a:br>
          <a:endParaRPr lang="en-US" sz="1800" b="0" i="0" dirty="0"/>
        </a:p>
      </dgm:t>
    </dgm:pt>
    <dgm:pt modelId="{49DF6222-0445-48B3-83A6-DC9F19226821}" type="parTrans" cxnId="{6D37ADD5-AB8E-43F3-B2D6-FB2FD5298450}">
      <dgm:prSet/>
      <dgm:spPr/>
      <dgm:t>
        <a:bodyPr/>
        <a:lstStyle/>
        <a:p>
          <a:endParaRPr lang="en-US"/>
        </a:p>
      </dgm:t>
    </dgm:pt>
    <dgm:pt modelId="{675C5075-5DE4-4625-BAA7-F08EFE769C77}" type="sibTrans" cxnId="{6D37ADD5-AB8E-43F3-B2D6-FB2FD5298450}">
      <dgm:prSet/>
      <dgm:spPr/>
      <dgm:t>
        <a:bodyPr/>
        <a:lstStyle/>
        <a:p>
          <a:endParaRPr lang="en-US"/>
        </a:p>
      </dgm:t>
    </dgm:pt>
    <dgm:pt modelId="{1310EAB3-6D8B-446F-8C8B-202C6D8201E0}">
      <dgm:prSet phldrT="[Text]" custT="1"/>
      <dgm:spPr/>
      <dgm:t>
        <a:bodyPr/>
        <a:lstStyle/>
        <a:p>
          <a:pPr>
            <a:buFont typeface="Arial" panose="020B0604020202020204" pitchFamily="34" charset="0"/>
            <a:buChar char="•"/>
          </a:pPr>
          <a:r>
            <a:rPr lang="en-US" sz="1800" b="0" i="0" dirty="0"/>
            <a:t>To Bank Independently.</a:t>
          </a:r>
          <a:endParaRPr lang="en-US" sz="1800" b="0" dirty="0"/>
        </a:p>
      </dgm:t>
    </dgm:pt>
    <dgm:pt modelId="{9EE41DD4-DF49-44D6-8CB4-76E5831BCE18}" type="parTrans" cxnId="{A23278A8-B18B-414B-9146-AEFA59AB09F4}">
      <dgm:prSet/>
      <dgm:spPr/>
      <dgm:t>
        <a:bodyPr/>
        <a:lstStyle/>
        <a:p>
          <a:endParaRPr lang="en-US"/>
        </a:p>
      </dgm:t>
    </dgm:pt>
    <dgm:pt modelId="{2364A631-6A09-4EEA-8EA8-BF8E53A33F8E}" type="sibTrans" cxnId="{A23278A8-B18B-414B-9146-AEFA59AB09F4}">
      <dgm:prSet/>
      <dgm:spPr/>
      <dgm:t>
        <a:bodyPr/>
        <a:lstStyle/>
        <a:p>
          <a:endParaRPr lang="en-US"/>
        </a:p>
      </dgm:t>
    </dgm:pt>
    <dgm:pt modelId="{CCD2F18D-D4C9-46C4-B5C6-8AEC3126CAEF}">
      <dgm:prSet phldrT="[Text]" custT="1"/>
      <dgm:spPr/>
      <dgm:t>
        <a:bodyPr/>
        <a:lstStyle/>
        <a:p>
          <a:pPr>
            <a:buNone/>
          </a:pPr>
          <a:r>
            <a:rPr lang="en-US" sz="1800" b="0" i="0" dirty="0"/>
            <a:t>To Participate Fully in SACCO Membership.</a:t>
          </a:r>
          <a:endParaRPr lang="en-US" sz="1800" b="0" dirty="0"/>
        </a:p>
      </dgm:t>
    </dgm:pt>
    <dgm:pt modelId="{72EB27FF-3796-4EF3-A456-694AE30240F4}" type="parTrans" cxnId="{A3BDEA57-6DFE-4AE6-8420-05A527215E80}">
      <dgm:prSet/>
      <dgm:spPr/>
      <dgm:t>
        <a:bodyPr/>
        <a:lstStyle/>
        <a:p>
          <a:endParaRPr lang="en-US"/>
        </a:p>
      </dgm:t>
    </dgm:pt>
    <dgm:pt modelId="{FA773C96-F975-4AC7-830B-B0B806B10AB9}" type="sibTrans" cxnId="{A3BDEA57-6DFE-4AE6-8420-05A527215E80}">
      <dgm:prSet/>
      <dgm:spPr/>
      <dgm:t>
        <a:bodyPr/>
        <a:lstStyle/>
        <a:p>
          <a:endParaRPr lang="en-US"/>
        </a:p>
      </dgm:t>
    </dgm:pt>
    <dgm:pt modelId="{E36505DA-5A91-4AAB-9EED-89A41B76583B}">
      <dgm:prSet phldrT="[Text]" custT="1"/>
      <dgm:spPr/>
      <dgm:t>
        <a:bodyPr/>
        <a:lstStyle/>
        <a:p>
          <a:pPr>
            <a:buFont typeface="Arial" panose="020B0604020202020204" pitchFamily="34" charset="0"/>
            <a:buChar char="•"/>
          </a:pPr>
          <a:r>
            <a:rPr lang="en-US" sz="1800" b="0" i="0" dirty="0"/>
            <a:t>Grow savings without dependency on others.</a:t>
          </a:r>
          <a:endParaRPr lang="en-US" sz="1800" b="0" dirty="0"/>
        </a:p>
      </dgm:t>
    </dgm:pt>
    <dgm:pt modelId="{B9E3DD09-6ED4-4EB2-8C2D-CD3FA38A4148}" type="parTrans" cxnId="{24912F2C-87A6-4D8F-A73A-65CFE5DD4892}">
      <dgm:prSet/>
      <dgm:spPr/>
      <dgm:t>
        <a:bodyPr/>
        <a:lstStyle/>
        <a:p>
          <a:endParaRPr lang="en-US"/>
        </a:p>
      </dgm:t>
    </dgm:pt>
    <dgm:pt modelId="{1171D62E-238F-40FA-BFED-86733BCA5507}" type="sibTrans" cxnId="{24912F2C-87A6-4D8F-A73A-65CFE5DD4892}">
      <dgm:prSet/>
      <dgm:spPr/>
      <dgm:t>
        <a:bodyPr/>
        <a:lstStyle/>
        <a:p>
          <a:endParaRPr lang="en-US"/>
        </a:p>
      </dgm:t>
    </dgm:pt>
    <dgm:pt modelId="{5453F55F-F13A-45BD-B201-CC71692B325D}">
      <dgm:prSet phldrT="[Text]" custT="1"/>
      <dgm:spPr/>
      <dgm:t>
        <a:bodyPr/>
        <a:lstStyle/>
        <a:p>
          <a:pPr>
            <a:buFont typeface="Arial" panose="020B0604020202020204" pitchFamily="34" charset="0"/>
            <a:buChar char="•"/>
          </a:pPr>
          <a:r>
            <a:rPr lang="en-US" sz="1800" b="0" i="0" dirty="0"/>
            <a:t>To Secure money, especially the visually impaired.</a:t>
          </a:r>
          <a:endParaRPr lang="en-US" sz="1800" b="0" dirty="0"/>
        </a:p>
      </dgm:t>
    </dgm:pt>
    <dgm:pt modelId="{6E9C506E-BB56-43EE-B1A9-C7C0C7543EC5}" type="parTrans" cxnId="{11E0ECF8-D9B1-4A8F-8E30-884D8B57EA2B}">
      <dgm:prSet/>
      <dgm:spPr/>
      <dgm:t>
        <a:bodyPr/>
        <a:lstStyle/>
        <a:p>
          <a:endParaRPr lang="en-US"/>
        </a:p>
      </dgm:t>
    </dgm:pt>
    <dgm:pt modelId="{23B11FE6-1D29-48D3-A143-60640E58C684}" type="sibTrans" cxnId="{11E0ECF8-D9B1-4A8F-8E30-884D8B57EA2B}">
      <dgm:prSet/>
      <dgm:spPr/>
      <dgm:t>
        <a:bodyPr/>
        <a:lstStyle/>
        <a:p>
          <a:endParaRPr lang="en-US"/>
        </a:p>
      </dgm:t>
    </dgm:pt>
    <dgm:pt modelId="{49E7F176-FFD0-4008-98B1-5CC11D12EF40}">
      <dgm:prSet phldrT="[Text]" custT="1"/>
      <dgm:spPr/>
      <dgm:t>
        <a:bodyPr/>
        <a:lstStyle/>
        <a:p>
          <a:pPr>
            <a:buFont typeface="Arial" panose="020B0604020202020204" pitchFamily="34" charset="0"/>
            <a:buChar char="•"/>
          </a:pPr>
          <a:r>
            <a:rPr lang="en-US" sz="1800" b="0" i="0" dirty="0"/>
            <a:t>Overcome braille limitations through speech-based banking</a:t>
          </a:r>
          <a:endParaRPr lang="en-US" sz="1800" b="0" dirty="0"/>
        </a:p>
      </dgm:t>
    </dgm:pt>
    <dgm:pt modelId="{A632C52A-EBA4-45A9-8895-A64CB82C46A9}" type="parTrans" cxnId="{BC0E4CA3-A98F-41D3-A549-6201327F894C}">
      <dgm:prSet/>
      <dgm:spPr/>
      <dgm:t>
        <a:bodyPr/>
        <a:lstStyle/>
        <a:p>
          <a:endParaRPr lang="en-US"/>
        </a:p>
      </dgm:t>
    </dgm:pt>
    <dgm:pt modelId="{F565089E-340D-4856-859A-6BBE62E439B6}" type="sibTrans" cxnId="{BC0E4CA3-A98F-41D3-A549-6201327F894C}">
      <dgm:prSet/>
      <dgm:spPr/>
      <dgm:t>
        <a:bodyPr/>
        <a:lstStyle/>
        <a:p>
          <a:endParaRPr lang="en-US"/>
        </a:p>
      </dgm:t>
    </dgm:pt>
    <dgm:pt modelId="{01BA1C70-E2B5-4007-A1C9-1E4B576A8138}">
      <dgm:prSet phldrT="[Text]" custT="1"/>
      <dgm:spPr/>
      <dgm:t>
        <a:bodyPr/>
        <a:lstStyle/>
        <a:p>
          <a:pPr>
            <a:buFont typeface="Arial" panose="020B0604020202020204" pitchFamily="34" charset="0"/>
            <a:buChar char="•"/>
          </a:pPr>
          <a:endParaRPr lang="en-US" sz="2000" dirty="0"/>
        </a:p>
      </dgm:t>
    </dgm:pt>
    <dgm:pt modelId="{A68820BC-CD6F-4847-9FDA-3B121B8A50DF}" type="parTrans" cxnId="{477B433D-78FC-4A7D-B73B-5F5F29F05020}">
      <dgm:prSet/>
      <dgm:spPr/>
      <dgm:t>
        <a:bodyPr/>
        <a:lstStyle/>
        <a:p>
          <a:endParaRPr lang="en-US"/>
        </a:p>
      </dgm:t>
    </dgm:pt>
    <dgm:pt modelId="{D5058924-3569-4A97-85B8-873A381919A6}" type="sibTrans" cxnId="{477B433D-78FC-4A7D-B73B-5F5F29F05020}">
      <dgm:prSet/>
      <dgm:spPr/>
      <dgm:t>
        <a:bodyPr/>
        <a:lstStyle/>
        <a:p>
          <a:endParaRPr lang="en-US"/>
        </a:p>
      </dgm:t>
    </dgm:pt>
    <dgm:pt modelId="{9FEF261D-3E1E-4161-A657-D1232C4D8A62}">
      <dgm:prSet custT="1"/>
      <dgm:spPr/>
      <dgm:t>
        <a:bodyPr/>
        <a:lstStyle/>
        <a:p>
          <a:endParaRPr lang="en-US" sz="2000" b="0" i="0" dirty="0"/>
        </a:p>
      </dgm:t>
    </dgm:pt>
    <dgm:pt modelId="{EA8B5693-EEC1-4729-B659-BC6E90B17F43}" type="parTrans" cxnId="{1F7B5258-6777-4A73-98DA-91365EA4E6B8}">
      <dgm:prSet/>
      <dgm:spPr/>
      <dgm:t>
        <a:bodyPr/>
        <a:lstStyle/>
        <a:p>
          <a:endParaRPr lang="en-US"/>
        </a:p>
      </dgm:t>
    </dgm:pt>
    <dgm:pt modelId="{06E42541-F9A9-421F-B783-C4E49A9B05E5}" type="sibTrans" cxnId="{1F7B5258-6777-4A73-98DA-91365EA4E6B8}">
      <dgm:prSet/>
      <dgm:spPr/>
      <dgm:t>
        <a:bodyPr/>
        <a:lstStyle/>
        <a:p>
          <a:endParaRPr lang="en-US"/>
        </a:p>
      </dgm:t>
    </dgm:pt>
    <dgm:pt modelId="{0BA2486E-7BE4-4E5F-9426-3BFEF3601B1B}">
      <dgm:prSet custT="1"/>
      <dgm:spPr/>
      <dgm:t>
        <a:bodyPr/>
        <a:lstStyle/>
        <a:p>
          <a:pPr>
            <a:buFont typeface="Arial" panose="020B0604020202020204" pitchFamily="34" charset="0"/>
            <a:buChar char="•"/>
          </a:pPr>
          <a:endParaRPr lang="en-US" sz="2000" b="0" i="0" dirty="0"/>
        </a:p>
      </dgm:t>
    </dgm:pt>
    <dgm:pt modelId="{5D81B09A-3268-4DCB-817B-3F9579A03583}" type="parTrans" cxnId="{1CDDDF8C-5A0F-46A0-93C9-9E064FC415C9}">
      <dgm:prSet/>
      <dgm:spPr/>
      <dgm:t>
        <a:bodyPr/>
        <a:lstStyle/>
        <a:p>
          <a:endParaRPr lang="en-US"/>
        </a:p>
      </dgm:t>
    </dgm:pt>
    <dgm:pt modelId="{A5B2B418-23B4-4DEA-9080-174D9A49BD9C}" type="sibTrans" cxnId="{1CDDDF8C-5A0F-46A0-93C9-9E064FC415C9}">
      <dgm:prSet/>
      <dgm:spPr/>
      <dgm:t>
        <a:bodyPr/>
        <a:lstStyle/>
        <a:p>
          <a:endParaRPr lang="en-US"/>
        </a:p>
      </dgm:t>
    </dgm:pt>
    <dgm:pt modelId="{5DE8E1E5-42AB-4493-BF26-309CA121565D}">
      <dgm:prSet phldrT="[Text]" custT="1"/>
      <dgm:spPr/>
      <dgm:t>
        <a:bodyPr/>
        <a:lstStyle/>
        <a:p>
          <a:pPr>
            <a:buFont typeface="Arial" panose="020B0604020202020204" pitchFamily="34" charset="0"/>
            <a:buNone/>
          </a:pPr>
          <a:endParaRPr lang="en-US" sz="2000" dirty="0"/>
        </a:p>
      </dgm:t>
    </dgm:pt>
    <dgm:pt modelId="{E0FC12DB-7702-4610-BF18-902342BE4961}" type="parTrans" cxnId="{59B0EA4C-840E-4F5A-8698-61BE77C3AAAA}">
      <dgm:prSet/>
      <dgm:spPr/>
      <dgm:t>
        <a:bodyPr/>
        <a:lstStyle/>
        <a:p>
          <a:endParaRPr lang="en-US"/>
        </a:p>
      </dgm:t>
    </dgm:pt>
    <dgm:pt modelId="{537C06F1-7A8E-430F-82A1-EB90E31BBA17}" type="sibTrans" cxnId="{59B0EA4C-840E-4F5A-8698-61BE77C3AAAA}">
      <dgm:prSet/>
      <dgm:spPr/>
      <dgm:t>
        <a:bodyPr/>
        <a:lstStyle/>
        <a:p>
          <a:endParaRPr lang="en-US"/>
        </a:p>
      </dgm:t>
    </dgm:pt>
    <dgm:pt modelId="{5F71CB06-7269-44B8-8C15-6478407D9A77}">
      <dgm:prSet phldrT="[Text]" custT="1"/>
      <dgm:spPr/>
      <dgm:t>
        <a:bodyPr/>
        <a:lstStyle/>
        <a:p>
          <a:endParaRPr lang="en-US" sz="2000" dirty="0"/>
        </a:p>
      </dgm:t>
    </dgm:pt>
    <dgm:pt modelId="{E87318FF-262F-44C6-92D7-382819987EFE}" type="parTrans" cxnId="{B4648C4A-6EE6-440D-A74F-761558EE25A6}">
      <dgm:prSet/>
      <dgm:spPr/>
      <dgm:t>
        <a:bodyPr/>
        <a:lstStyle/>
        <a:p>
          <a:endParaRPr lang="en-US"/>
        </a:p>
      </dgm:t>
    </dgm:pt>
    <dgm:pt modelId="{887A2600-94B1-4209-9F85-09E7B0B4AA77}" type="sibTrans" cxnId="{B4648C4A-6EE6-440D-A74F-761558EE25A6}">
      <dgm:prSet/>
      <dgm:spPr/>
      <dgm:t>
        <a:bodyPr/>
        <a:lstStyle/>
        <a:p>
          <a:endParaRPr lang="en-US"/>
        </a:p>
      </dgm:t>
    </dgm:pt>
    <dgm:pt modelId="{01F74BFC-056F-4FCE-A2D2-931E0A465CF2}">
      <dgm:prSet phldrT="[Text]" custT="1"/>
      <dgm:spPr/>
      <dgm:t>
        <a:bodyPr/>
        <a:lstStyle/>
        <a:p>
          <a:pPr>
            <a:buFont typeface="Arial" panose="020B0604020202020204" pitchFamily="34" charset="0"/>
            <a:buChar char="•"/>
          </a:pPr>
          <a:endParaRPr lang="en-US" sz="1800" b="0" dirty="0"/>
        </a:p>
      </dgm:t>
    </dgm:pt>
    <dgm:pt modelId="{73C053BD-866C-45D4-9E63-E5F0EBB632D8}" type="parTrans" cxnId="{792E29DB-F6C1-4E4F-9934-0B7662AA660D}">
      <dgm:prSet/>
      <dgm:spPr/>
      <dgm:t>
        <a:bodyPr/>
        <a:lstStyle/>
        <a:p>
          <a:endParaRPr lang="en-US"/>
        </a:p>
      </dgm:t>
    </dgm:pt>
    <dgm:pt modelId="{57EBFF14-E9B3-4B49-AF6A-C5BE6631ECCF}" type="sibTrans" cxnId="{792E29DB-F6C1-4E4F-9934-0B7662AA660D}">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ScaleY="100000">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custScaleY="110577">
        <dgm:presLayoutVars>
          <dgm:bulletEnabled val="1"/>
        </dgm:presLayoutVars>
      </dgm:prSet>
      <dgm:spPr/>
    </dgm:pt>
  </dgm:ptLst>
  <dgm:cxnLst>
    <dgm:cxn modelId="{2E8D5600-8E4D-48A7-9368-169FD950CB50}" srcId="{184B56DA-A66C-4DD0-AE11-0A7EBA387E48}" destId="{3C5E3598-4906-405B-8D9F-DFF1D263513F}" srcOrd="9" destOrd="0" parTransId="{5CDCC649-54DE-486C-832A-544354E21C51}" sibTransId="{BD06066D-5B24-49A4-BD03-1DF00A58B144}"/>
    <dgm:cxn modelId="{E8D5E400-7F16-4933-AB5A-A86F64423972}" srcId="{2F8ECEAC-FAA3-4503-A169-57F41A503807}" destId="{CDA34431-AAB5-47B4-AA4C-215ABB5948E4}" srcOrd="2" destOrd="0" parTransId="{DC59EC0F-E7D5-440A-BB09-9942BD963E51}" sibTransId="{8AAA6D69-B6AC-47B6-AE2D-3FD8C1E402FF}"/>
    <dgm:cxn modelId="{94037803-1141-4A93-80F5-2E973FA452C4}" srcId="{184B56DA-A66C-4DD0-AE11-0A7EBA387E48}" destId="{1FA823FC-A74C-47B0-8311-A5C4440EF704}" srcOrd="4" destOrd="0" parTransId="{743B2BA2-18ED-4C76-8B01-1F2213282C43}" sibTransId="{78335B9E-3261-4489-A3F1-B96FB1CE2E76}"/>
    <dgm:cxn modelId="{4CAF9B07-5B52-4B04-925D-2DF62E073F29}" srcId="{06F1FE2A-97BA-4B52-B3A6-E44D1F20CB28}" destId="{B8FBBE56-0E40-405B-9CA6-ECAE0755D939}" srcOrd="2" destOrd="0" parTransId="{EDD8B93F-AA77-4153-AADD-B7BA1BABAD46}" sibTransId="{3F8B43C6-3287-4ACE-BAE9-375160FE54E1}"/>
    <dgm:cxn modelId="{4E54E20D-C36C-4DB0-803A-E8688646996C}" type="presOf" srcId="{0EF115B1-140D-4814-8C8A-FE12E05A4A79}" destId="{6EC96761-7A7E-46B1-9A31-B92F49834D5A}" srcOrd="0" destOrd="6" presId="urn:microsoft.com/office/officeart/2005/8/layout/hList1"/>
    <dgm:cxn modelId="{54406E0F-EB67-450E-B37F-8BCEC1892B40}" type="presOf" srcId="{B373D56E-B4BC-48C2-91D5-8507D56DFBF3}" destId="{6EC96761-7A7E-46B1-9A31-B92F49834D5A}" srcOrd="0" destOrd="8" presId="urn:microsoft.com/office/officeart/2005/8/layout/hList1"/>
    <dgm:cxn modelId="{3EC04610-E7E8-48F3-9B94-772BA66E2BB1}" type="presOf" srcId="{CCD2F18D-D4C9-46C4-B5C6-8AEC3126CAEF}" destId="{DE65B54D-BB89-4898-B770-68834B90CB27}" srcOrd="0" destOrd="7" presId="urn:microsoft.com/office/officeart/2005/8/layout/hList1"/>
    <dgm:cxn modelId="{570ED612-CAE1-45CF-B656-7A38469D4998}" type="presOf" srcId="{4DF5F85F-79E0-483D-9752-C62E3D8F4BBA}" destId="{98860936-C475-4184-9A9D-2F4B5D8B0BC7}" srcOrd="0" destOrd="4" presId="urn:microsoft.com/office/officeart/2005/8/layout/hList1"/>
    <dgm:cxn modelId="{C9EE6213-615B-4AF1-BDBD-D6DAF33728FE}" type="presOf" srcId="{1FA823FC-A74C-47B0-8311-A5C4440EF704}" destId="{6EC96761-7A7E-46B1-9A31-B92F49834D5A}" srcOrd="0" destOrd="4" presId="urn:microsoft.com/office/officeart/2005/8/layout/hList1"/>
    <dgm:cxn modelId="{15126B1A-F5A3-4E8F-B78C-91598F22CF29}" type="presOf" srcId="{CDA34431-AAB5-47B4-AA4C-215ABB5948E4}" destId="{98860936-C475-4184-9A9D-2F4B5D8B0BC7}" srcOrd="0" destOrd="2" presId="urn:microsoft.com/office/officeart/2005/8/layout/hList1"/>
    <dgm:cxn modelId="{5A8C7D1F-728E-4247-B45B-6DBF07985EC3}" srcId="{06F1FE2A-97BA-4B52-B3A6-E44D1F20CB28}" destId="{C4D5CC4A-78DA-4153-8E19-63E7D2A85A67}" srcOrd="5" destOrd="0" parTransId="{FB158312-597D-4A19-95C4-0BEE2A0B881F}" sibTransId="{05B2C123-CAD8-4E95-802F-58FABA6FD306}"/>
    <dgm:cxn modelId="{24912F2C-87A6-4D8F-A73A-65CFE5DD4892}" srcId="{06F1FE2A-97BA-4B52-B3A6-E44D1F20CB28}" destId="{E36505DA-5A91-4AAB-9EED-89A41B76583B}" srcOrd="8" destOrd="0" parTransId="{B9E3DD09-6ED4-4EB2-8C2D-CD3FA38A4148}" sibTransId="{1171D62E-238F-40FA-BFED-86733BCA5507}"/>
    <dgm:cxn modelId="{CF986538-86C5-4267-8F82-FC7E33E6399D}" type="presOf" srcId="{E36505DA-5A91-4AAB-9EED-89A41B76583B}" destId="{DE65B54D-BB89-4898-B770-68834B90CB27}" srcOrd="0" destOrd="8" presId="urn:microsoft.com/office/officeart/2005/8/layout/hList1"/>
    <dgm:cxn modelId="{477B433D-78FC-4A7D-B73B-5F5F29F05020}" srcId="{184B56DA-A66C-4DD0-AE11-0A7EBA387E48}" destId="{01BA1C70-E2B5-4007-A1C9-1E4B576A8138}" srcOrd="11" destOrd="0" parTransId="{A68820BC-CD6F-4847-9FDA-3B121B8A50DF}" sibTransId="{D5058924-3569-4A97-85B8-873A381919A6}"/>
    <dgm:cxn modelId="{F0EB7E5B-3A58-4242-BC76-F2D3957DB669}" srcId="{184B56DA-A66C-4DD0-AE11-0A7EBA387E48}" destId="{84DF6728-FCA9-4600-9A5E-24F7D4C13811}" srcOrd="5" destOrd="0" parTransId="{1FD69031-AC7C-4ACF-AC54-78CD56AF5D87}" sibTransId="{DA282985-06FB-4C53-BAF4-D92660D8430A}"/>
    <dgm:cxn modelId="{5CED4560-5130-4378-B4AF-16FA1115D179}" type="presOf" srcId="{CD9E8CC2-EA39-4390-83A1-60079B33DDDE}" destId="{6EC96761-7A7E-46B1-9A31-B92F49834D5A}" srcOrd="0" destOrd="3" presId="urn:microsoft.com/office/officeart/2005/8/layout/hList1"/>
    <dgm:cxn modelId="{EDD09F41-572D-462A-B26D-02AB96C5BCAC}" srcId="{06F1FE2A-97BA-4B52-B3A6-E44D1F20CB28}" destId="{CE9ECED6-63F7-4067-B572-70E82577F275}" srcOrd="3" destOrd="0" parTransId="{C67FD240-6B71-41DA-958E-B9E3E32D39A6}" sibTransId="{AA6DBB08-E417-4CEE-93B8-03633D2E5C4C}"/>
    <dgm:cxn modelId="{61CDD761-8B1B-4D1F-A5F5-BDA235B1C313}" srcId="{06F1FE2A-97BA-4B52-B3A6-E44D1F20CB28}" destId="{24A6A720-A28A-47A5-A7D5-675D05E46A17}" srcOrd="12" destOrd="0" parTransId="{1DE5C052-B099-41A6-955C-5BFB28C8471B}" sibTransId="{4BB7D5E7-615E-4E02-810E-3DAC741567F2}"/>
    <dgm:cxn modelId="{5296C142-C320-4F1B-BE3F-ACBE66BB9092}" type="presOf" srcId="{5453F55F-F13A-45BD-B201-CC71692B325D}" destId="{DE65B54D-BB89-4898-B770-68834B90CB27}" srcOrd="0" destOrd="9" presId="urn:microsoft.com/office/officeart/2005/8/layout/hList1"/>
    <dgm:cxn modelId="{9A057244-C1AE-4B64-B2C2-A60EC5A8B1CC}" srcId="{184B56DA-A66C-4DD0-AE11-0A7EBA387E48}" destId="{0EF115B1-140D-4814-8C8A-FE12E05A4A79}" srcOrd="6" destOrd="0" parTransId="{701C0092-92F6-431F-A1C4-10694000C511}" sibTransId="{4FF704F2-B250-47FF-A6C1-A095AC4E00C9}"/>
    <dgm:cxn modelId="{D53E2945-6A3A-4559-9601-223BE965E285}" type="presOf" srcId="{75E010C3-D635-46AD-8119-494FF67B10DF}" destId="{6EC96761-7A7E-46B1-9A31-B92F49834D5A}" srcOrd="0" destOrd="2"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B4648C4A-6EE6-440D-A74F-761558EE25A6}" srcId="{2F8ECEAC-FAA3-4503-A169-57F41A503807}" destId="{5F71CB06-7269-44B8-8C15-6478407D9A77}" srcOrd="1" destOrd="0" parTransId="{E87318FF-262F-44C6-92D7-382819987EFE}" sibTransId="{887A2600-94B1-4209-9F85-09E7B0B4AA77}"/>
    <dgm:cxn modelId="{59B0EA4C-840E-4F5A-8698-61BE77C3AAAA}" srcId="{184B56DA-A66C-4DD0-AE11-0A7EBA387E48}" destId="{5DE8E1E5-42AB-4493-BF26-309CA121565D}" srcOrd="1" destOrd="0" parTransId="{E0FC12DB-7702-4610-BF18-902342BE4961}" sibTransId="{537C06F1-7A8E-430F-82A1-EB90E31BBA17}"/>
    <dgm:cxn modelId="{1C7A6B6D-D0CE-41FB-9FD7-7A01CA394E35}" srcId="{184B56DA-A66C-4DD0-AE11-0A7EBA387E48}" destId="{B373D56E-B4BC-48C2-91D5-8507D56DFBF3}" srcOrd="8" destOrd="0" parTransId="{CCFB5778-7456-415B-AF07-08D8E8C126E7}" sibTransId="{F1B0E29B-2FEA-4314-85C7-D02F199685A3}"/>
    <dgm:cxn modelId="{339B994D-564F-45EB-AF05-F1A36D8BB469}" type="presOf" srcId="{01BA1C70-E2B5-4007-A1C9-1E4B576A8138}" destId="{6EC96761-7A7E-46B1-9A31-B92F49834D5A}" srcOrd="0" destOrd="11" presId="urn:microsoft.com/office/officeart/2005/8/layout/hList1"/>
    <dgm:cxn modelId="{4E402F4F-22AD-4214-BE8C-948F617ABB38}" type="presOf" srcId="{BB5A00DF-7368-4451-822A-C5213BEFEEBE}" destId="{98860936-C475-4184-9A9D-2F4B5D8B0BC7}" srcOrd="0" destOrd="0" presId="urn:microsoft.com/office/officeart/2005/8/layout/hList1"/>
    <dgm:cxn modelId="{56EADB51-3133-455F-8B19-08A22B49DD7E}" type="presOf" srcId="{2438B97B-FC7B-4820-9DAE-54A64BE7DDA1}" destId="{DE65B54D-BB89-4898-B770-68834B90CB27}" srcOrd="0" destOrd="11" presId="urn:microsoft.com/office/officeart/2005/8/layout/hList1"/>
    <dgm:cxn modelId="{9C3D3653-8462-4AAD-A961-3717216B9CF2}" type="presOf" srcId="{06F1FE2A-97BA-4B52-B3A6-E44D1F20CB28}" destId="{B8C15370-9E21-4343-A577-4985C41A0B6E}" srcOrd="0" destOrd="0" presId="urn:microsoft.com/office/officeart/2005/8/layout/hList1"/>
    <dgm:cxn modelId="{A6435C73-930B-49DF-BD06-BBD2CE044A1B}" srcId="{184B56DA-A66C-4DD0-AE11-0A7EBA387E48}" destId="{15263266-1CAC-4CC7-A179-19F5D211EA00}" srcOrd="7" destOrd="0" parTransId="{D86D7207-0640-4717-9378-7AF505BB058F}" sibTransId="{2878E204-1B71-44B8-8B09-D61E569AE61F}"/>
    <dgm:cxn modelId="{C06FAF73-F035-4FD8-AB8B-D63925EBBEC9}" type="presOf" srcId="{3C5E3598-4906-405B-8D9F-DFF1D263513F}" destId="{6EC96761-7A7E-46B1-9A31-B92F49834D5A}" srcOrd="0" destOrd="9" presId="urn:microsoft.com/office/officeart/2005/8/layout/hList1"/>
    <dgm:cxn modelId="{2FD7D753-CA7D-42C3-98A1-81B62420FF58}" type="presOf" srcId="{516A2FA3-44EB-4ECB-8099-D3FD5C15828E}" destId="{DE65B54D-BB89-4898-B770-68834B90CB27}" srcOrd="0" destOrd="4" presId="urn:microsoft.com/office/officeart/2005/8/layout/hList1"/>
    <dgm:cxn modelId="{A3BDEA57-6DFE-4AE6-8420-05A527215E80}" srcId="{06F1FE2A-97BA-4B52-B3A6-E44D1F20CB28}" destId="{CCD2F18D-D4C9-46C4-B5C6-8AEC3126CAEF}" srcOrd="7" destOrd="0" parTransId="{72EB27FF-3796-4EF3-A456-694AE30240F4}" sibTransId="{FA773C96-F975-4AC7-830B-B0B806B10AB9}"/>
    <dgm:cxn modelId="{2EE7FC77-F6A5-4338-9CE7-658D891F1CD4}" srcId="{06F1FE2A-97BA-4B52-B3A6-E44D1F20CB28}" destId="{516A2FA3-44EB-4ECB-8099-D3FD5C15828E}" srcOrd="4" destOrd="0" parTransId="{23418416-D962-4048-8E7A-576FA34644B3}" sibTransId="{8C3900D5-FB4B-4BF9-82C3-4E67F79ED8D8}"/>
    <dgm:cxn modelId="{1F7B5258-6777-4A73-98DA-91365EA4E6B8}" srcId="{2F8ECEAC-FAA3-4503-A169-57F41A503807}" destId="{9FEF261D-3E1E-4161-A657-D1232C4D8A62}" srcOrd="5" destOrd="0" parTransId="{EA8B5693-EEC1-4729-B659-BC6E90B17F43}" sibTransId="{06E42541-F9A9-421F-B783-C4E49A9B05E5}"/>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DBB63581-6C59-457D-B3CF-D5DA2EDF13C3}" type="presOf" srcId="{B8FBBE56-0E40-405B-9CA6-ECAE0755D939}" destId="{DE65B54D-BB89-4898-B770-68834B90CB27}" srcOrd="0" destOrd="2" presId="urn:microsoft.com/office/officeart/2005/8/layout/hList1"/>
    <dgm:cxn modelId="{DB056987-94E2-4432-9544-9BC58E196E90}" type="presOf" srcId="{5F71CB06-7269-44B8-8C15-6478407D9A77}" destId="{98860936-C475-4184-9A9D-2F4B5D8B0BC7}" srcOrd="0" destOrd="1" presId="urn:microsoft.com/office/officeart/2005/8/layout/hList1"/>
    <dgm:cxn modelId="{5DF9BB88-C8B1-4ACC-9C8C-29B33F4015C0}" type="presOf" srcId="{0BA2486E-7BE4-4E5F-9426-3BFEF3601B1B}" destId="{98860936-C475-4184-9A9D-2F4B5D8B0BC7}" srcOrd="0" destOrd="6" presId="urn:microsoft.com/office/officeart/2005/8/layout/hList1"/>
    <dgm:cxn modelId="{D1B5898A-CF0C-493C-8CEB-7F70AE0467E7}" type="presOf" srcId="{15263266-1CAC-4CC7-A179-19F5D211EA00}" destId="{6EC96761-7A7E-46B1-9A31-B92F49834D5A}" srcOrd="0" destOrd="7" presId="urn:microsoft.com/office/officeart/2005/8/layout/hList1"/>
    <dgm:cxn modelId="{E8D6D98B-DA19-4097-9D9A-30EB984A0580}" type="presOf" srcId="{84DF6728-FCA9-4600-9A5E-24F7D4C13811}" destId="{6EC96761-7A7E-46B1-9A31-B92F49834D5A}" srcOrd="0" destOrd="5" presId="urn:microsoft.com/office/officeart/2005/8/layout/hList1"/>
    <dgm:cxn modelId="{1CDDDF8C-5A0F-46A0-93C9-9E064FC415C9}" srcId="{2F8ECEAC-FAA3-4503-A169-57F41A503807}" destId="{0BA2486E-7BE4-4E5F-9426-3BFEF3601B1B}" srcOrd="6" destOrd="0" parTransId="{5D81B09A-3268-4DCB-817B-3F9579A03583}" sibTransId="{A5B2B418-23B4-4DEA-9080-174D9A49BD9C}"/>
    <dgm:cxn modelId="{FC6EE199-23CF-4307-94F8-FC53916EA51A}" srcId="{425AB2E9-3568-4939-AD20-F42726F09D02}" destId="{06F1FE2A-97BA-4B52-B3A6-E44D1F20CB28}" srcOrd="0" destOrd="0" parTransId="{272155B6-483B-4675-B173-D3F00A201046}" sibTransId="{0CACD921-34CA-4681-87F1-041A98C27B3D}"/>
    <dgm:cxn modelId="{EF49C79D-7D85-458F-A16F-EC9A200FE137}" type="presOf" srcId="{4E99DC2E-2F02-4A7E-86D0-E07AC1A970D6}" destId="{98860936-C475-4184-9A9D-2F4B5D8B0BC7}" srcOrd="0" destOrd="3" presId="urn:microsoft.com/office/officeart/2005/8/layout/hList1"/>
    <dgm:cxn modelId="{EBDD579F-4660-43EC-A755-B5461900826E}" srcId="{184B56DA-A66C-4DD0-AE11-0A7EBA387E48}" destId="{FE6169F3-34AF-463C-93B5-1EA9A168DFDF}" srcOrd="10" destOrd="0" parTransId="{63B867B8-4861-49BF-A0A5-CC787B29ED63}" sibTransId="{634BF45F-44E0-4891-97A5-254F459A6B83}"/>
    <dgm:cxn modelId="{BC0E4CA3-A98F-41D3-A549-6201327F894C}" srcId="{06F1FE2A-97BA-4B52-B3A6-E44D1F20CB28}" destId="{49E7F176-FFD0-4008-98B1-5CC11D12EF40}" srcOrd="10" destOrd="0" parTransId="{A632C52A-EBA4-45A9-8895-A64CB82C46A9}" sibTransId="{F565089E-340D-4856-859A-6BBE62E439B6}"/>
    <dgm:cxn modelId="{AAAF80A6-74F2-4BAC-85BB-864E0BDB277E}" type="presOf" srcId="{49E7F176-FFD0-4008-98B1-5CC11D12EF40}" destId="{DE65B54D-BB89-4898-B770-68834B90CB27}" srcOrd="0" destOrd="10" presId="urn:microsoft.com/office/officeart/2005/8/layout/hList1"/>
    <dgm:cxn modelId="{A23278A8-B18B-414B-9146-AEFA59AB09F4}" srcId="{06F1FE2A-97BA-4B52-B3A6-E44D1F20CB28}" destId="{1310EAB3-6D8B-446F-8C8B-202C6D8201E0}" srcOrd="6" destOrd="0" parTransId="{9EE41DD4-DF49-44D6-8CB4-76E5831BCE18}" sibTransId="{2364A631-6A09-4EEA-8EA8-BF8E53A33F8E}"/>
    <dgm:cxn modelId="{1F2D50A9-DA8B-4713-8E12-C5C934A766FA}" type="presOf" srcId="{24A6A720-A28A-47A5-A7D5-675D05E46A17}" destId="{DE65B54D-BB89-4898-B770-68834B90CB27}" srcOrd="0" destOrd="12" presId="urn:microsoft.com/office/officeart/2005/8/layout/hList1"/>
    <dgm:cxn modelId="{9249F8B3-00F3-4F02-8C31-4BD6E2654778}" srcId="{184B56DA-A66C-4DD0-AE11-0A7EBA387E48}" destId="{75E010C3-D635-46AD-8119-494FF67B10DF}" srcOrd="2" destOrd="0" parTransId="{6A7D2CF9-1AF1-461A-A545-5753453B3A3E}" sibTransId="{4A1408C7-10D5-476E-B290-1AF0C66512EA}"/>
    <dgm:cxn modelId="{913323B4-1F88-4AC5-8C9E-BE0572C8023B}" type="presOf" srcId="{4640F6E6-EF32-4372-9B3B-2FFD48F9CB5C}" destId="{DE65B54D-BB89-4898-B770-68834B90CB27}" srcOrd="0" destOrd="0" presId="urn:microsoft.com/office/officeart/2005/8/layout/hList1"/>
    <dgm:cxn modelId="{967C12B7-13D8-4A48-8A59-7A6E82791459}" type="presOf" srcId="{CE9ECED6-63F7-4067-B572-70E82577F275}" destId="{DE65B54D-BB89-4898-B770-68834B90CB27}" srcOrd="0" destOrd="3" presId="urn:microsoft.com/office/officeart/2005/8/layout/hList1"/>
    <dgm:cxn modelId="{C6ECABB7-BC1A-4BE7-BC8B-4E1BB60ABCDF}" srcId="{2F8ECEAC-FAA3-4503-A169-57F41A503807}" destId="{4E99DC2E-2F02-4A7E-86D0-E07AC1A970D6}" srcOrd="3" destOrd="0" parTransId="{6CFA5A00-EC61-4431-9C70-B8CF097FCA70}" sibTransId="{C5105B82-5AF5-41F3-89CB-CE0B7FDC2B1B}"/>
    <dgm:cxn modelId="{ACB965C6-1ACF-483C-9C29-8A17C949C706}" srcId="{06F1FE2A-97BA-4B52-B3A6-E44D1F20CB28}" destId="{4640F6E6-EF32-4372-9B3B-2FFD48F9CB5C}" srcOrd="0" destOrd="0" parTransId="{DB4F8E23-BBE6-4AB5-9D82-74F5115D7455}" sibTransId="{55E32D54-3DF3-4F3F-B3B8-1AEE5606EC62}"/>
    <dgm:cxn modelId="{768008C7-4BA7-4A3A-A7D5-620DBED84182}" type="presOf" srcId="{9FEF261D-3E1E-4161-A657-D1232C4D8A62}" destId="{98860936-C475-4184-9A9D-2F4B5D8B0BC7}" srcOrd="0" destOrd="5" presId="urn:microsoft.com/office/officeart/2005/8/layout/hList1"/>
    <dgm:cxn modelId="{0D4F07C9-EF32-41DF-9F68-37B5A985F84D}" type="presOf" srcId="{1310EAB3-6D8B-446F-8C8B-202C6D8201E0}" destId="{DE65B54D-BB89-4898-B770-68834B90CB27}" srcOrd="0" destOrd="6" presId="urn:microsoft.com/office/officeart/2005/8/layout/hList1"/>
    <dgm:cxn modelId="{5FE649CB-CC41-48AA-8B90-D3679943BFD8}" type="presOf" srcId="{C4D5CC4A-78DA-4153-8E19-63E7D2A85A67}" destId="{DE65B54D-BB89-4898-B770-68834B90CB27}" srcOrd="0" destOrd="5" presId="urn:microsoft.com/office/officeart/2005/8/layout/hList1"/>
    <dgm:cxn modelId="{047780D3-50CA-4033-81B3-9443B1EBF27C}" srcId="{184B56DA-A66C-4DD0-AE11-0A7EBA387E48}" destId="{CD9E8CC2-EA39-4390-83A1-60079B33DDDE}" srcOrd="3" destOrd="0" parTransId="{D14442BB-B604-4162-AFD6-6C141FC717DC}" sibTransId="{7CCCE0BE-8166-4B26-96DB-B788895F807F}"/>
    <dgm:cxn modelId="{FC4EF1D3-C06B-4635-9DAE-8DF09DFACCD3}" type="presOf" srcId="{01F74BFC-056F-4FCE-A2D2-931E0A465CF2}" destId="{DE65B54D-BB89-4898-B770-68834B90CB27}" srcOrd="0" destOrd="1" presId="urn:microsoft.com/office/officeart/2005/8/layout/hList1"/>
    <dgm:cxn modelId="{6D37ADD5-AB8E-43F3-B2D6-FB2FD5298450}" srcId="{06F1FE2A-97BA-4B52-B3A6-E44D1F20CB28}" destId="{2438B97B-FC7B-4820-9DAE-54A64BE7DDA1}" srcOrd="11" destOrd="0" parTransId="{49DF6222-0445-48B3-83A6-DC9F19226821}" sibTransId="{675C5075-5DE4-4625-BAA7-F08EFE769C77}"/>
    <dgm:cxn modelId="{792E29DB-F6C1-4E4F-9934-0B7662AA660D}" srcId="{06F1FE2A-97BA-4B52-B3A6-E44D1F20CB28}" destId="{01F74BFC-056F-4FCE-A2D2-931E0A465CF2}" srcOrd="1" destOrd="0" parTransId="{73C053BD-866C-45D4-9E63-E5F0EBB632D8}" sibTransId="{57EBFF14-E9B3-4B49-AF6A-C5BE6631ECCF}"/>
    <dgm:cxn modelId="{A8B20ADC-9BD8-4441-91FA-BC6F0CF60741}" type="presOf" srcId="{FE6169F3-34AF-463C-93B5-1EA9A168DFDF}" destId="{6EC96761-7A7E-46B1-9A31-B92F49834D5A}" srcOrd="0" destOrd="10" presId="urn:microsoft.com/office/officeart/2005/8/layout/hList1"/>
    <dgm:cxn modelId="{12E1A9E1-0E2B-4599-8D03-2A69A1547115}" type="presOf" srcId="{425AB2E9-3568-4939-AD20-F42726F09D02}" destId="{4351CFC8-37EC-494B-A841-287649776134}" srcOrd="0" destOrd="0" presId="urn:microsoft.com/office/officeart/2005/8/layout/hList1"/>
    <dgm:cxn modelId="{5B31E4EC-41C6-4007-892D-D1B0543A0EB7}" type="presOf" srcId="{5DE8E1E5-42AB-4493-BF26-309CA121565D}" destId="{6EC96761-7A7E-46B1-9A31-B92F49834D5A}" srcOrd="0" destOrd="1" presId="urn:microsoft.com/office/officeart/2005/8/layout/hList1"/>
    <dgm:cxn modelId="{51EFA3EF-F9E3-4B84-BA84-84A3BBF4D4D3}" type="presOf" srcId="{17AF0C1B-AB46-4643-AAAB-C00D253E5731}" destId="{6EC96761-7A7E-46B1-9A31-B92F49834D5A}" srcOrd="0" destOrd="0" presId="urn:microsoft.com/office/officeart/2005/8/layout/hList1"/>
    <dgm:cxn modelId="{42ED07F8-11A1-4739-9817-25B1A5282DDC}" srcId="{2F8ECEAC-FAA3-4503-A169-57F41A503807}" destId="{4DF5F85F-79E0-483D-9752-C62E3D8F4BBA}" srcOrd="4" destOrd="0" parTransId="{FBBFF441-C8A4-4A56-B302-603D8F77FFE2}" sibTransId="{E69488EB-CBE5-4618-962C-BF795C301145}"/>
    <dgm:cxn modelId="{11E0ECF8-D9B1-4A8F-8E30-884D8B57EA2B}" srcId="{06F1FE2A-97BA-4B52-B3A6-E44D1F20CB28}" destId="{5453F55F-F13A-45BD-B201-CC71692B325D}" srcOrd="9" destOrd="0" parTransId="{6E9C506E-BB56-43EE-B1A9-C7C0C7543EC5}" sibTransId="{23B11FE6-1D29-48D3-A143-60640E58C684}"/>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custT="1"/>
      <dgm:spPr/>
      <dgm:t>
        <a:bodyPr/>
        <a:lstStyle/>
        <a:p>
          <a:r>
            <a:rPr lang="en-US" sz="2000" dirty="0">
              <a:solidFill>
                <a:schemeClr val="tx1"/>
              </a:solidFill>
            </a:rPr>
            <a:t>SPLASH SCREEN</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l"/>
          <a:r>
            <a:rPr lang="en-US" sz="1000" b="1" i="0" dirty="0">
              <a:latin typeface="+mn-lt"/>
            </a:rPr>
            <a:t>This is an accessibility-friendly splash screen that offers voice navigation for visually impaired users and touch interaction for sighted users to begin using Smart Sacco mobile application.</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solidFill>
                <a:schemeClr val="tx1"/>
              </a:solidFill>
            </a:rPr>
            <a:t>MEMBER DASHBOARD</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pPr algn="l"/>
          <a:r>
            <a:rPr lang="en-US" b="1" i="0" dirty="0"/>
            <a:t>Personalized SACCO dashboard displaying key account details—including savings balance, active/pending loans, transaction history, and quick actions—all in one place.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solidFill>
                <a:schemeClr val="tx1"/>
              </a:solidFill>
            </a:rPr>
            <a:t>LOANS/TRANSACTIONS</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l"/>
          <a:r>
            <a:rPr lang="en-US" b="1" i="0" dirty="0"/>
            <a:t>Loan management dashboard providing a clear overview of active loans, including payment amounts, due dates, and remaining balances, with immediate options to settle payments.</a:t>
          </a:r>
          <a:endParaRPr lang="en-US" b="1"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solidFill>
                <a:schemeClr val="tx1"/>
              </a:solidFill>
            </a:rPr>
            <a:t>ADMIN DASHBOARD</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pPr algn="l"/>
          <a:r>
            <a:rPr lang="en-US" b="1" i="0" dirty="0"/>
            <a:t>Admin panel providing tools to manage loans, members, and finances, with quick access to applications, reports, and system overview.</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custT="1"/>
      <dgm:spPr/>
      <dgm:t>
        <a:bodyPr/>
        <a:lstStyle/>
        <a:p>
          <a:pPr algn="l"/>
          <a:endParaRPr lang="en-US" sz="1000" b="1" i="0" dirty="0">
            <a:latin typeface="+mn-lt"/>
          </a:endParaRPr>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C37A5FC9-F89B-4ABD-A59B-6EDFA725994D}">
      <dgm:prSet phldrT="[Text]" custT="1"/>
      <dgm:spPr/>
      <dgm:t>
        <a:bodyPr/>
        <a:lstStyle/>
        <a:p>
          <a:pPr algn="l"/>
          <a:endParaRPr lang="en-US" sz="1000" b="1" i="0" dirty="0">
            <a:latin typeface="+mn-lt"/>
          </a:endParaRPr>
        </a:p>
      </dgm:t>
    </dgm:pt>
    <dgm:pt modelId="{98689642-7156-48E6-B0BE-DD9F2A7A6A32}" type="parTrans" cxnId="{3D418536-018A-4991-AD78-D2E43B687675}">
      <dgm:prSet/>
      <dgm:spPr/>
      <dgm:t>
        <a:bodyPr/>
        <a:lstStyle/>
        <a:p>
          <a:endParaRPr lang="en-US"/>
        </a:p>
      </dgm:t>
    </dgm:pt>
    <dgm:pt modelId="{3CC5BFB1-B465-4D1B-B853-532789907A7E}" type="sibTrans" cxnId="{3D418536-018A-4991-AD78-D2E43B68767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ScaleX="95588" custScaleY="170984" custLinFactNeighborX="1760" custLinFactNeighborY="50261"/>
      <dgm:spPr>
        <a:blipFill rotWithShape="1">
          <a:blip xmlns:r="http://schemas.openxmlformats.org/officeDocument/2006/relationships" r:embed="rId1"/>
          <a:srcRect/>
          <a:stretch>
            <a:fillRect t="-36000" b="-36000"/>
          </a:stretch>
        </a:blipFill>
      </dgm:spPr>
    </dgm:pt>
    <dgm:pt modelId="{5ABBC393-AD16-4772-8402-4ABCB8683B4E}" type="pres">
      <dgm:prSet presAssocID="{A518A75D-9854-4CDE-9FB7-B1EBB324AAED}" presName="Child" presStyleLbl="revTx" presStyleIdx="0" presStyleCnt="4" custScaleY="50710" custLinFactNeighborX="7660" custLinFactNeighborY="67922">
        <dgm:presLayoutVars>
          <dgm:bulletEnabled val="1"/>
        </dgm:presLayoutVars>
      </dgm:prSet>
      <dgm:spPr/>
    </dgm:pt>
    <dgm:pt modelId="{770E20EC-6929-4A45-99D5-285545E37892}" type="pres">
      <dgm:prSet presAssocID="{A518A75D-9854-4CDE-9FB7-B1EBB324AAED}" presName="Parent" presStyleLbl="alignNode1" presStyleIdx="0" presStyleCnt="4" custLinFactNeighborX="-123" custLinFactNeighborY="-3010">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ScaleY="196177" custLinFactNeighborX="-407" custLinFactNeighborY="33274"/>
      <dgm:spPr>
        <a:blipFill rotWithShape="1">
          <a:blip xmlns:r="http://schemas.openxmlformats.org/officeDocument/2006/relationships" r:embed="rId2"/>
          <a:srcRect/>
          <a:stretch>
            <a:fillRect t="-6000" b="-6000"/>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custScaleY="40235" custLinFactNeighborX="4677" custLinFactNeighborY="55669">
        <dgm:presLayoutVars>
          <dgm:bulletEnabled val="1"/>
        </dgm:presLayoutVars>
      </dgm:prSet>
      <dgm:spPr/>
    </dgm:pt>
    <dgm:pt modelId="{16EEE8E2-3D18-44F6-B04A-3D59841E4FA8}" type="pres">
      <dgm:prSet presAssocID="{25AF84C7-6ED7-450C-83EA-4337CE735A70}" presName="Parent" presStyleLbl="alignNode1" presStyleIdx="1" presStyleCnt="4" custLinFactNeighborX="3182" custLinFactNeighborY="-51317">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X="118073" custScaleY="204026" custLinFactNeighborX="10483" custLinFactNeighborY="29811"/>
      <dgm:spPr>
        <a:blipFill rotWithShape="1">
          <a:blip xmlns:r="http://schemas.openxmlformats.org/officeDocument/2006/relationships" r:embed="rId3"/>
          <a:srcRect/>
          <a:stretch>
            <a:fillRect t="-21000" b="-21000"/>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custScaleY="34478" custLinFactNeighborX="10378" custLinFactNeighborY="54417">
        <dgm:presLayoutVars>
          <dgm:bulletEnabled val="1"/>
        </dgm:presLayoutVars>
      </dgm:prSet>
      <dgm:spPr/>
    </dgm:pt>
    <dgm:pt modelId="{B3686B38-0C87-411A-9F82-923E333643FB}" type="pres">
      <dgm:prSet presAssocID="{0F8DBA57-A3BA-4BC9-A853-67B71E3B3531}" presName="Parent" presStyleLbl="alignNode1" presStyleIdx="2" presStyleCnt="4" custLinFactNeighborX="9365" custLinFactNeighborY="-67211">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custScaleX="124454" custScaleY="205698" custLinFactNeighborX="5273" custLinFactNeighborY="39407"/>
      <dgm:spPr>
        <a:blipFill rotWithShape="1">
          <a:blip xmlns:r="http://schemas.openxmlformats.org/officeDocument/2006/relationships" r:embed="rId4"/>
          <a:srcRect/>
          <a:stretch>
            <a:fillRect t="-15000" b="-15000"/>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custScaleX="113378" custScaleY="35888" custLinFactNeighborX="-539" custLinFactNeighborY="54636">
        <dgm:presLayoutVars>
          <dgm:bulletEnabled val="1"/>
        </dgm:presLayoutVars>
      </dgm:prSet>
      <dgm:spPr/>
    </dgm:pt>
    <dgm:pt modelId="{4E89074A-DD45-4C30-BE68-0847302086FD}" type="pres">
      <dgm:prSet presAssocID="{677FC8B7-2875-43E9-9CDF-1CB72AAB0D0E}" presName="Parent" presStyleLbl="alignNode1" presStyleIdx="3" presStyleCnt="4" custLinFactNeighborX="2994" custLinFactNeighborY="-70597">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13F5030E-8E6E-4812-882A-55844373232E}" type="presOf" srcId="{C37A5FC9-F89B-4ABD-A59B-6EDFA725994D}" destId="{5ABBC393-AD16-4772-8402-4ABCB8683B4E}" srcOrd="0" destOrd="0" presId="urn:microsoft.com/office/officeart/2008/layout/TitlePictureLineup"/>
    <dgm:cxn modelId="{B724B512-D13F-42E5-8E9D-6F0A3CE544D8}" type="presOf" srcId="{48328429-D21F-4CF6-9089-EE3F5F57F2AC}" destId="{5ABBC393-AD16-4772-8402-4ABCB8683B4E}" srcOrd="0" destOrd="1"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3D418536-018A-4991-AD78-D2E43B687675}" srcId="{A518A75D-9854-4CDE-9FB7-B1EBB324AAED}" destId="{C37A5FC9-F89B-4ABD-A59B-6EDFA725994D}" srcOrd="0" destOrd="0" parTransId="{98689642-7156-48E6-B0BE-DD9F2A7A6A32}" sibTransId="{3CC5BFB1-B465-4D1B-B853-532789907A7E}"/>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1"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2" destOrd="0" parTransId="{A8A9D014-3B50-8D4A-BD40-9773B5E3920D}" sibTransId="{D07C801F-EC5D-A745-9F46-FD0C18F91C34}"/>
    <dgm:cxn modelId="{4A1C38F0-EE99-5C4F-8E05-0DE90E45B87E}" type="presOf" srcId="{5F733BB1-0E9D-464E-9AF1-7D1ED1D4436E}" destId="{5ABBC393-AD16-4772-8402-4ABCB8683B4E}" srcOrd="0" destOrd="2"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60067"/>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Members</a:t>
          </a:r>
          <a:endParaRPr lang="en-US" sz="2800" kern="1200" dirty="0"/>
        </a:p>
      </dsp:txBody>
      <dsp:txXfrm>
        <a:off x="4000" y="160067"/>
        <a:ext cx="3900487" cy="1382400"/>
      </dsp:txXfrm>
    </dsp:sp>
    <dsp:sp modelId="{DE65B54D-BB89-4898-B770-68834B90CB27}">
      <dsp:nvSpPr>
        <dsp:cNvPr id="0" name=""/>
        <dsp:cNvSpPr/>
      </dsp:nvSpPr>
      <dsp:spPr>
        <a:xfrm>
          <a:off x="4000" y="1542467"/>
          <a:ext cx="3900487" cy="5595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1" kern="1200" dirty="0"/>
            <a:t>General and Visually impaired users use the application;</a:t>
          </a:r>
          <a:endParaRPr lang="en-US" sz="1800" b="1" kern="1200" dirty="0"/>
        </a:p>
        <a:p>
          <a:pPr marL="171450" lvl="1" indent="-171450" algn="l" defTabSz="800100">
            <a:lnSpc>
              <a:spcPct val="90000"/>
            </a:lnSpc>
            <a:spcBef>
              <a:spcPct val="0"/>
            </a:spcBef>
            <a:spcAft>
              <a:spcPct val="15000"/>
            </a:spcAft>
            <a:buFont typeface="Arial" panose="020B0604020202020204" pitchFamily="34" charset="0"/>
            <a:buChar char="•"/>
          </a:pP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 To check balances,.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send money</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 For faster loan processing</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get alerts.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Bank Independently.</a:t>
          </a:r>
          <a:endParaRPr lang="en-US" sz="1800" b="0" kern="1200" dirty="0"/>
        </a:p>
        <a:p>
          <a:pPr marL="171450" lvl="1" indent="-171450" algn="l" defTabSz="800100">
            <a:lnSpc>
              <a:spcPct val="90000"/>
            </a:lnSpc>
            <a:spcBef>
              <a:spcPct val="0"/>
            </a:spcBef>
            <a:spcAft>
              <a:spcPct val="15000"/>
            </a:spcAft>
            <a:buNone/>
          </a:pPr>
          <a:r>
            <a:rPr lang="en-US" sz="1800" b="0" i="0" kern="1200" dirty="0"/>
            <a:t>To Participate Fully in SACCO Membership.</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Grow savings without dependency on others.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Secure money, especially the visually impaired.</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Overcome braille limitations through speech-based banking</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None/>
          </a:pPr>
          <a:br>
            <a:rPr lang="en-US" sz="1800" b="0" i="0" kern="1200" dirty="0"/>
          </a:br>
          <a:endParaRPr lang="en-US" sz="1800" b="0" i="0" kern="1200" dirty="0"/>
        </a:p>
        <a:p>
          <a:pPr marL="171450" lvl="1" indent="-171450" algn="l" defTabSz="800100">
            <a:lnSpc>
              <a:spcPct val="90000"/>
            </a:lnSpc>
            <a:spcBef>
              <a:spcPct val="0"/>
            </a:spcBef>
            <a:spcAft>
              <a:spcPct val="15000"/>
            </a:spcAft>
            <a:buFont typeface="Arial" panose="020B0604020202020204" pitchFamily="34" charset="0"/>
            <a:buNone/>
          </a:pPr>
          <a:endParaRPr lang="en-US" sz="1800" b="0" i="0" kern="1200" dirty="0"/>
        </a:p>
      </dsp:txBody>
      <dsp:txXfrm>
        <a:off x="4000" y="1542467"/>
        <a:ext cx="3900487" cy="5595202"/>
      </dsp:txXfrm>
    </dsp:sp>
    <dsp:sp modelId="{E01B3154-0666-4584-9FC4-432DE00CC402}">
      <dsp:nvSpPr>
        <dsp:cNvPr id="0" name=""/>
        <dsp:cNvSpPr/>
      </dsp:nvSpPr>
      <dsp:spPr>
        <a:xfrm>
          <a:off x="4450556" y="160067"/>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1" kern="1200" dirty="0"/>
            <a:t>Frontline Administrator</a:t>
          </a:r>
          <a:endParaRPr lang="en-US" sz="2800" kern="1200" dirty="0"/>
        </a:p>
      </dsp:txBody>
      <dsp:txXfrm>
        <a:off x="4450556" y="160067"/>
        <a:ext cx="3900487" cy="1382400"/>
      </dsp:txXfrm>
    </dsp:sp>
    <dsp:sp modelId="{6EC96761-7A7E-46B1-9A31-B92F49834D5A}">
      <dsp:nvSpPr>
        <dsp:cNvPr id="0" name=""/>
        <dsp:cNvSpPr/>
      </dsp:nvSpPr>
      <dsp:spPr>
        <a:xfrm>
          <a:off x="4450556" y="1542467"/>
          <a:ext cx="3900487" cy="5595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t>Administrators use this application to;</a:t>
          </a:r>
        </a:p>
        <a:p>
          <a:pPr marL="228600" lvl="1" indent="-228600" algn="l" defTabSz="889000">
            <a:lnSpc>
              <a:spcPct val="90000"/>
            </a:lnSpc>
            <a:spcBef>
              <a:spcPct val="0"/>
            </a:spcBef>
            <a:spcAft>
              <a:spcPct val="15000"/>
            </a:spcAft>
            <a:buFont typeface="Arial" panose="020B0604020202020204" pitchFamily="34" charset="0"/>
            <a:buNone/>
          </a:pP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 Process registrations.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 approve loans.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help members with transparent operations.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Generate reports.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monitor finances.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set policies.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Review transactions.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ensure compliance.</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Eliminates Manual Errors.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endParaRPr lang="en-US" sz="2000" kern="1200" dirty="0"/>
        </a:p>
      </dsp:txBody>
      <dsp:txXfrm>
        <a:off x="4450556" y="1542467"/>
        <a:ext cx="3900487" cy="5595202"/>
      </dsp:txXfrm>
    </dsp:sp>
    <dsp:sp modelId="{64DD6D48-227C-4434-BED8-F49C9D4F4F7E}">
      <dsp:nvSpPr>
        <dsp:cNvPr id="0" name=""/>
        <dsp:cNvSpPr/>
      </dsp:nvSpPr>
      <dsp:spPr>
        <a:xfrm>
          <a:off x="8897112" y="12115"/>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External Partners</a:t>
          </a:r>
        </a:p>
        <a:p>
          <a:pPr marL="0" lvl="0" indent="0" algn="ctr" defTabSz="1244600">
            <a:lnSpc>
              <a:spcPct val="90000"/>
            </a:lnSpc>
            <a:spcBef>
              <a:spcPct val="0"/>
            </a:spcBef>
            <a:spcAft>
              <a:spcPct val="35000"/>
            </a:spcAft>
            <a:buNone/>
          </a:pPr>
          <a:r>
            <a:rPr lang="en-US" sz="2800" b="1" i="0" kern="1200" dirty="0"/>
            <a:t>(MTN)</a:t>
          </a:r>
          <a:endParaRPr lang="en-US" sz="2800" kern="1200" dirty="0"/>
        </a:p>
      </dsp:txBody>
      <dsp:txXfrm>
        <a:off x="8897112" y="12115"/>
        <a:ext cx="3900487" cy="1382400"/>
      </dsp:txXfrm>
    </dsp:sp>
    <dsp:sp modelId="{98860936-C475-4184-9A9D-2F4B5D8B0BC7}">
      <dsp:nvSpPr>
        <dsp:cNvPr id="0" name=""/>
        <dsp:cNvSpPr/>
      </dsp:nvSpPr>
      <dsp:spPr>
        <a:xfrm>
          <a:off x="8897112" y="1098613"/>
          <a:ext cx="3900487" cy="61870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a:t>Mobile networks use the system to;</a:t>
          </a:r>
          <a:endParaRPr lang="en-US" sz="2000" b="1"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Earn transaction fees from SACCO-related transfers, boosting their mobile money business.</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To increase customer growth, Encourages unbanked mobile money users to join SACCOs, expanding the networks’ financial ecosystem.</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Mobile networks can track SACCO-linked transactions for fraud monitoring and regulatory reporting.</a:t>
          </a:r>
        </a:p>
        <a:p>
          <a:pPr marL="228600" lvl="1" indent="-228600" algn="l" defTabSz="889000">
            <a:lnSpc>
              <a:spcPct val="90000"/>
            </a:lnSpc>
            <a:spcBef>
              <a:spcPct val="0"/>
            </a:spcBef>
            <a:spcAft>
              <a:spcPct val="15000"/>
            </a:spcAft>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dsp:txBody>
      <dsp:txXfrm>
        <a:off x="8897112" y="1098613"/>
        <a:ext cx="3900487" cy="618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528" y="1124127"/>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229747" y="1590339"/>
          <a:ext cx="2348679" cy="3594582"/>
        </a:xfrm>
        <a:prstGeom prst="rect">
          <a:avLst/>
        </a:prstGeom>
        <a:blipFill rotWithShape="1">
          <a:blip xmlns:r="http://schemas.openxmlformats.org/officeDocument/2006/relationships" r:embed="rId1"/>
          <a:srcRect/>
          <a:stretch>
            <a:fillRect t="-36000" b="-3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320512" y="5470479"/>
          <a:ext cx="2457085" cy="122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57150" lvl="1" indent="-57150" algn="l" defTabSz="444500">
            <a:lnSpc>
              <a:spcPct val="90000"/>
            </a:lnSpc>
            <a:spcBef>
              <a:spcPct val="0"/>
            </a:spcBef>
            <a:spcAft>
              <a:spcPct val="15000"/>
            </a:spcAft>
            <a:buChar char="•"/>
          </a:pPr>
          <a:endParaRPr lang="en-US" sz="1000" b="1" i="0" kern="1200" dirty="0">
            <a:latin typeface="+mn-lt"/>
          </a:endParaRPr>
        </a:p>
        <a:p>
          <a:pPr marL="57150" lvl="1" indent="-57150" algn="l" defTabSz="444500">
            <a:lnSpc>
              <a:spcPct val="90000"/>
            </a:lnSpc>
            <a:spcBef>
              <a:spcPct val="0"/>
            </a:spcBef>
            <a:spcAft>
              <a:spcPct val="15000"/>
            </a:spcAft>
            <a:buChar char="•"/>
          </a:pPr>
          <a:r>
            <a:rPr lang="en-US" sz="1000" b="1" i="0" kern="1200" dirty="0">
              <a:latin typeface="+mn-lt"/>
            </a:rPr>
            <a:t>This is an accessibility-friendly splash screen that offers voice navigation for visually impaired users and touch interaction for sighted users to begin using Smart Sacco mobile application.</a:t>
          </a:r>
        </a:p>
        <a:p>
          <a:pPr marL="57150" lvl="1" indent="-57150" algn="l" defTabSz="444500">
            <a:lnSpc>
              <a:spcPct val="90000"/>
            </a:lnSpc>
            <a:spcBef>
              <a:spcPct val="0"/>
            </a:spcBef>
            <a:spcAft>
              <a:spcPct val="15000"/>
            </a:spcAft>
            <a:buChar char="•"/>
          </a:pPr>
          <a:endParaRPr lang="en-US" sz="1000" b="1" i="0" kern="1200" dirty="0">
            <a:latin typeface="+mn-lt"/>
          </a:endParaRPr>
        </a:p>
      </dsp:txBody>
      <dsp:txXfrm>
        <a:off x="320512" y="5470479"/>
        <a:ext cx="2457085" cy="1224008"/>
      </dsp:txXfrm>
    </dsp:sp>
    <dsp:sp modelId="{770E20EC-6929-4A45-99D5-285545E37892}">
      <dsp:nvSpPr>
        <dsp:cNvPr id="0" name=""/>
        <dsp:cNvSpPr/>
      </dsp:nvSpPr>
      <dsp:spPr>
        <a:xfrm>
          <a:off x="0" y="589418"/>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SPLASH SCREEN</a:t>
          </a:r>
        </a:p>
      </dsp:txBody>
      <dsp:txXfrm>
        <a:off x="0" y="589418"/>
        <a:ext cx="2595421" cy="519084"/>
      </dsp:txXfrm>
    </dsp:sp>
    <dsp:sp modelId="{6806A88B-ACCD-4689-BA2C-F1412EF73B42}">
      <dsp:nvSpPr>
        <dsp:cNvPr id="0" name=""/>
        <dsp:cNvSpPr/>
      </dsp:nvSpPr>
      <dsp:spPr>
        <a:xfrm>
          <a:off x="3087344" y="1388942"/>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207115" y="1233223"/>
          <a:ext cx="2457085" cy="4124212"/>
        </a:xfrm>
        <a:prstGeom prst="rect">
          <a:avLst/>
        </a:prstGeom>
        <a:blipFill rotWithShape="1">
          <a:blip xmlns:r="http://schemas.openxmlformats.org/officeDocument/2006/relationships" r:embed="rId2"/>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332033" y="5711951"/>
          <a:ext cx="2457085" cy="97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Personalized SACCO dashboard displaying key account details—including savings balance, active/pending loans, transaction history, and quick actions—all in one place.</a:t>
          </a:r>
          <a:endParaRPr lang="en-US" sz="1000" kern="1200" dirty="0"/>
        </a:p>
      </dsp:txBody>
      <dsp:txXfrm>
        <a:off x="3332033" y="5711951"/>
        <a:ext cx="2457085" cy="971169"/>
      </dsp:txXfrm>
    </dsp:sp>
    <dsp:sp modelId="{16EEE8E2-3D18-44F6-B04A-3D59841E4FA8}">
      <dsp:nvSpPr>
        <dsp:cNvPr id="0" name=""/>
        <dsp:cNvSpPr/>
      </dsp:nvSpPr>
      <dsp:spPr>
        <a:xfrm>
          <a:off x="3169930" y="603479"/>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MEMBER DASHBOARD</a:t>
          </a:r>
        </a:p>
      </dsp:txBody>
      <dsp:txXfrm>
        <a:off x="3169930" y="603479"/>
        <a:ext cx="2595421" cy="519084"/>
      </dsp:txXfrm>
    </dsp:sp>
    <dsp:sp modelId="{7F77031C-84AF-49FA-B2E3-6B22E2F49F2B}">
      <dsp:nvSpPr>
        <dsp:cNvPr id="0" name=""/>
        <dsp:cNvSpPr/>
      </dsp:nvSpPr>
      <dsp:spPr>
        <a:xfrm>
          <a:off x="6264424" y="1471446"/>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429737" y="1160421"/>
          <a:ext cx="2901154" cy="4289221"/>
        </a:xfrm>
        <a:prstGeom prst="rect">
          <a:avLst/>
        </a:prstGeom>
        <a:blipFill rotWithShape="1">
          <a:blip xmlns:r="http://schemas.openxmlformats.org/officeDocument/2006/relationships" r:embed="rId3"/>
          <a:srcRect/>
          <a:stretch>
            <a:fillRect t="-21000" b="-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649191" y="5833715"/>
          <a:ext cx="2457085" cy="83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Loan management dashboard providing a clear overview of active loans, including payment amounts, due dates, and remaining balances, with immediate options to settle payments.</a:t>
          </a:r>
          <a:endParaRPr lang="en-US" sz="1000" b="1" kern="1200" dirty="0"/>
        </a:p>
      </dsp:txBody>
      <dsp:txXfrm>
        <a:off x="6649191" y="5833715"/>
        <a:ext cx="2457085" cy="832210"/>
      </dsp:txXfrm>
    </dsp:sp>
    <dsp:sp modelId="{B3686B38-0C87-411A-9F82-923E333643FB}">
      <dsp:nvSpPr>
        <dsp:cNvPr id="0" name=""/>
        <dsp:cNvSpPr/>
      </dsp:nvSpPr>
      <dsp:spPr>
        <a:xfrm>
          <a:off x="6507485" y="603480"/>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LOANS/TRANSACTIONS</a:t>
          </a:r>
        </a:p>
      </dsp:txBody>
      <dsp:txXfrm>
        <a:off x="6507485" y="603480"/>
        <a:ext cx="2595421" cy="519084"/>
      </dsp:txXfrm>
    </dsp:sp>
    <dsp:sp modelId="{87ACD694-36F9-4193-A8FE-573DA345BCA3}">
      <dsp:nvSpPr>
        <dsp:cNvPr id="0" name=""/>
        <dsp:cNvSpPr/>
      </dsp:nvSpPr>
      <dsp:spPr>
        <a:xfrm>
          <a:off x="9733367" y="1489021"/>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9565238" y="1362157"/>
          <a:ext cx="3057941" cy="4324371"/>
        </a:xfrm>
        <a:prstGeom prst="rect">
          <a:avLst/>
        </a:prstGeom>
        <a:blipFill rotWithShape="1">
          <a:blip xmlns:r="http://schemas.openxmlformats.org/officeDocument/2006/relationships" r:embed="rId4"/>
          <a:srcRect/>
          <a:stretch>
            <a:fillRect t="-15000" b="-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9685540" y="5828244"/>
          <a:ext cx="2785794" cy="86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Admin panel providing tools to manage loans, members, and finances, with quick access to applications, reports, and system overview.</a:t>
          </a:r>
          <a:endParaRPr lang="en-US" sz="1000" kern="1200" dirty="0"/>
        </a:p>
      </dsp:txBody>
      <dsp:txXfrm>
        <a:off x="9685540" y="5828244"/>
        <a:ext cx="2785794" cy="866243"/>
      </dsp:txXfrm>
    </dsp:sp>
    <dsp:sp modelId="{4E89074A-DD45-4C30-BE68-0847302086FD}">
      <dsp:nvSpPr>
        <dsp:cNvPr id="0" name=""/>
        <dsp:cNvSpPr/>
      </dsp:nvSpPr>
      <dsp:spPr>
        <a:xfrm>
          <a:off x="9811074" y="603479"/>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ADMIN DASHBOARD</a:t>
          </a:r>
        </a:p>
      </dsp:txBody>
      <dsp:txXfrm>
        <a:off x="9811074" y="603479"/>
        <a:ext cx="2595421" cy="5190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7/24/2025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18" Type="http://schemas.openxmlformats.org/officeDocument/2006/relationships/hyperlink" Target="https://momodeveloper.mtn.com/documentation/" TargetMode="External"/><Relationship Id="rId3" Type="http://schemas.openxmlformats.org/officeDocument/2006/relationships/diagramData" Target="../diagrams/data1.xml"/><Relationship Id="rId21" Type="http://schemas.openxmlformats.org/officeDocument/2006/relationships/image" Target="../media/image6.jp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hyperlink" Target="https://pub.dev/packages/flutter_tts" TargetMode="External"/><Relationship Id="rId2" Type="http://schemas.openxmlformats.org/officeDocument/2006/relationships/notesSlide" Target="../notesSlides/notesSlide1.xml"/><Relationship Id="rId16" Type="http://schemas.openxmlformats.org/officeDocument/2006/relationships/hyperlink" Target="https://cloud.google.com/speech-to-text/docs" TargetMode="Externa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hyperlink" Target="https://firebase.google.com/docs" TargetMode="External"/><Relationship Id="rId23" Type="http://schemas.openxmlformats.org/officeDocument/2006/relationships/image" Target="../media/image7.jpg"/><Relationship Id="rId10" Type="http://schemas.openxmlformats.org/officeDocument/2006/relationships/diagramQuickStyle" Target="../diagrams/quickStyle2.xml"/><Relationship Id="rId19"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hyperlink" Target="https://flutter.dev/docs" TargetMode="External"/><Relationship Id="rId2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 SACCO</a:t>
            </a:r>
          </a:p>
        </p:txBody>
      </p:sp>
      <p:sp>
        <p:nvSpPr>
          <p:cNvPr id="23" name="Text Placeholder 22"/>
          <p:cNvSpPr>
            <a:spLocks noGrp="1"/>
          </p:cNvSpPr>
          <p:nvPr>
            <p:ph type="body" sz="quarter" idx="36"/>
          </p:nvPr>
        </p:nvSpPr>
        <p:spPr>
          <a:xfrm>
            <a:off x="1158240" y="3928871"/>
            <a:ext cx="30174412" cy="1021081"/>
          </a:xfrm>
        </p:spPr>
        <p:txBody>
          <a:bodyPr/>
          <a:lstStyle/>
          <a:p>
            <a:r>
              <a:rPr lang="en-US" dirty="0"/>
              <a:t>Ageno Elizabeth  | Odyek Benard | Tino Zoe Ramona | Nangobi Lydia</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a:xfrm>
            <a:off x="1143000" y="6949440"/>
            <a:ext cx="12801600" cy="3547872"/>
          </a:xfrm>
        </p:spPr>
        <p:txBody>
          <a:bodyPr/>
          <a:lstStyle/>
          <a:p>
            <a:endParaRPr lang="en-US" sz="2400" b="1" dirty="0"/>
          </a:p>
          <a:p>
            <a:endParaRPr lang="en-US" sz="2400" b="1" dirty="0"/>
          </a:p>
          <a:p>
            <a:endParaRPr lang="en-US" sz="2400" b="1" dirty="0"/>
          </a:p>
          <a:p>
            <a:r>
              <a:rPr lang="en-US" sz="2400" b="1" dirty="0"/>
              <a:t>Financial Insecurity:</a:t>
            </a:r>
            <a:r>
              <a:rPr lang="en-US" sz="2400" dirty="0"/>
              <a:t> Manual record-keeping leads to errors, fraud, and lost savings.</a:t>
            </a:r>
          </a:p>
          <a:p>
            <a:r>
              <a:rPr lang="en-US" sz="2400" b="1" dirty="0"/>
              <a:t>Accessibility Barriers:</a:t>
            </a:r>
            <a:r>
              <a:rPr lang="en-US" sz="2400" dirty="0"/>
              <a:t> People with disabilities (specifically visual) cannot use traditional SACCO services.</a:t>
            </a:r>
          </a:p>
          <a:p>
            <a:r>
              <a:rPr lang="en-US" sz="2400" b="1" dirty="0"/>
              <a:t>Operational Inefficiency:</a:t>
            </a:r>
            <a:r>
              <a:rPr lang="en-US" sz="2400" dirty="0"/>
              <a:t> Slow, paper-based processes require physical visits, delaying transactions.</a:t>
            </a:r>
          </a:p>
          <a:p>
            <a:r>
              <a:rPr lang="en-US" sz="2400" b="1" dirty="0"/>
              <a:t>Lack of Trust:</a:t>
            </a:r>
            <a:r>
              <a:rPr lang="en-US" sz="2400" dirty="0"/>
              <a:t> No real-time transaction tracking or audit trails, enabling fraud.</a:t>
            </a:r>
          </a:p>
          <a:p>
            <a:endParaRPr lang="en-US" sz="2400" dirty="0"/>
          </a:p>
          <a:p>
            <a:endParaRPr lang="en-US" sz="2400" dirty="0"/>
          </a:p>
          <a:p>
            <a:endParaRPr lang="en-US" sz="2400" dirty="0"/>
          </a:p>
        </p:txBody>
      </p:sp>
      <p:sp>
        <p:nvSpPr>
          <p:cNvPr id="68" name="Text Placeholder 67"/>
          <p:cNvSpPr>
            <a:spLocks noGrp="1"/>
          </p:cNvSpPr>
          <p:nvPr>
            <p:ph type="body" sz="quarter" idx="37"/>
          </p:nvPr>
        </p:nvSpPr>
        <p:spPr/>
        <p:txBody>
          <a:bodyPr/>
          <a:lstStyle/>
          <a:p>
            <a:r>
              <a:rPr lang="en-US" dirty="0"/>
              <a:t>Project  Objectives</a:t>
            </a:r>
          </a:p>
        </p:txBody>
      </p:sp>
      <p:sp>
        <p:nvSpPr>
          <p:cNvPr id="11" name="Content Placeholder 10"/>
          <p:cNvSpPr>
            <a:spLocks noGrp="1"/>
          </p:cNvSpPr>
          <p:nvPr>
            <p:ph sz="quarter" idx="38"/>
          </p:nvPr>
        </p:nvSpPr>
        <p:spPr>
          <a:xfrm>
            <a:off x="1143000" y="11777472"/>
            <a:ext cx="12801600" cy="3172968"/>
          </a:xfrm>
        </p:spPr>
        <p:txBody>
          <a:bodyPr>
            <a:normAutofit fontScale="77500" lnSpcReduction="20000"/>
          </a:bodyPr>
          <a:lstStyle/>
          <a:p>
            <a:r>
              <a:rPr lang="en-US" b="1" dirty="0"/>
              <a:t>Primary:</a:t>
            </a:r>
            <a:endParaRPr lang="en-US" dirty="0"/>
          </a:p>
          <a:p>
            <a:pPr lvl="1"/>
            <a:r>
              <a:rPr lang="en-US" dirty="0"/>
              <a:t>Make SACCO services accessible (voice navigation, screen reader support).</a:t>
            </a:r>
          </a:p>
          <a:p>
            <a:pPr lvl="1"/>
            <a:r>
              <a:rPr lang="en-US" dirty="0"/>
              <a:t>Automate processes (mobile money integration).</a:t>
            </a:r>
          </a:p>
          <a:p>
            <a:pPr lvl="1"/>
            <a:r>
              <a:rPr lang="en-US" dirty="0"/>
              <a:t>Build trust via transparent account dashboards.</a:t>
            </a:r>
          </a:p>
          <a:p>
            <a:r>
              <a:rPr lang="en-US" b="1" dirty="0"/>
              <a:t>Secondary:</a:t>
            </a:r>
            <a:endParaRPr lang="en-US" dirty="0"/>
          </a:p>
          <a:p>
            <a:pPr lvl="1"/>
            <a:r>
              <a:rPr lang="en-US" dirty="0"/>
              <a:t>Expand financial inclusion for marginalized groups.</a:t>
            </a:r>
          </a:p>
          <a:p>
            <a:pPr lvl="1"/>
            <a:r>
              <a:rPr lang="en-US" dirty="0"/>
              <a:t>Scale regionally across East Africa.</a:t>
            </a:r>
          </a:p>
          <a:p>
            <a:endParaRPr lang="en-US" dirty="0"/>
          </a:p>
        </p:txBody>
      </p:sp>
      <p:sp>
        <p:nvSpPr>
          <p:cNvPr id="7" name="Text Placeholder 6"/>
          <p:cNvSpPr>
            <a:spLocks noGrp="1"/>
          </p:cNvSpPr>
          <p:nvPr>
            <p:ph type="body" sz="quarter" idx="17"/>
          </p:nvPr>
        </p:nvSpPr>
        <p:spPr/>
        <p:txBody>
          <a:bodyPr/>
          <a:lstStyle/>
          <a:p>
            <a:r>
              <a:rPr lang="en-US" dirty="0"/>
              <a:t>Project Requirements</a:t>
            </a:r>
          </a:p>
        </p:txBody>
      </p:sp>
      <p:sp>
        <p:nvSpPr>
          <p:cNvPr id="12" name="Content Placeholder 11"/>
          <p:cNvSpPr>
            <a:spLocks noGrp="1"/>
          </p:cNvSpPr>
          <p:nvPr>
            <p:ph sz="quarter" idx="25"/>
          </p:nvPr>
        </p:nvSpPr>
        <p:spPr/>
        <p:txBody>
          <a:bodyPr/>
          <a:lstStyle/>
          <a:p>
            <a:r>
              <a:rPr lang="en-US" dirty="0"/>
              <a:t>R1. </a:t>
            </a:r>
            <a:r>
              <a:rPr lang="en-US" b="1" dirty="0"/>
              <a:t>Functional:</a:t>
            </a:r>
            <a:endParaRPr lang="en-US" dirty="0"/>
          </a:p>
          <a:p>
            <a:pPr lvl="1"/>
            <a:r>
              <a:rPr lang="en-US" dirty="0"/>
              <a:t>Real-time balance tracking.</a:t>
            </a:r>
          </a:p>
          <a:p>
            <a:pPr lvl="1"/>
            <a:r>
              <a:rPr lang="en-US" dirty="0"/>
              <a:t>Mobile money integration.</a:t>
            </a:r>
          </a:p>
          <a:p>
            <a:pPr lvl="1"/>
            <a:r>
              <a:rPr lang="en-US" dirty="0"/>
              <a:t>Accessibility features (voice UI, high-contrast mode).</a:t>
            </a:r>
          </a:p>
          <a:p>
            <a:endParaRPr lang="en-US" dirty="0"/>
          </a:p>
          <a:p>
            <a:r>
              <a:rPr lang="en-US" dirty="0"/>
              <a:t>R2.</a:t>
            </a:r>
            <a:r>
              <a:rPr lang="en-US" b="1" dirty="0"/>
              <a:t> Non-Functional:</a:t>
            </a:r>
            <a:endParaRPr lang="en-US" dirty="0"/>
          </a:p>
          <a:p>
            <a:pPr lvl="1"/>
            <a:r>
              <a:rPr lang="en-US" dirty="0"/>
              <a:t>Fast performance (1,000+ users).</a:t>
            </a:r>
          </a:p>
          <a:p>
            <a:pPr lvl="1"/>
            <a:r>
              <a:rPr lang="en-US" dirty="0"/>
              <a:t>Scalable cloud backend.</a:t>
            </a:r>
          </a:p>
          <a:p>
            <a:endParaRPr lang="en-US" dirty="0"/>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900222903"/>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768214429"/>
              </p:ext>
            </p:extLst>
          </p:nvPr>
        </p:nvGraphicFramePr>
        <p:xfrm>
          <a:off x="15544800" y="15773400"/>
          <a:ext cx="1262318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a:xfrm>
            <a:off x="15544800" y="24332184"/>
            <a:ext cx="12801600" cy="8586216"/>
          </a:xfrm>
        </p:spPr>
        <p:txBody>
          <a:bodyPr/>
          <a:lstStyle/>
          <a:p>
            <a:r>
              <a:rPr lang="en-US" b="1" dirty="0"/>
              <a:t>Observation 1: </a:t>
            </a:r>
          </a:p>
          <a:p>
            <a:pPr marL="0" indent="0">
              <a:buNone/>
            </a:pPr>
            <a:r>
              <a:rPr lang="en-US" b="1" dirty="0"/>
              <a:t>Enhanced Voice Authentication.</a:t>
            </a:r>
          </a:p>
          <a:p>
            <a:pPr marL="0" indent="0">
              <a:buNone/>
            </a:pPr>
            <a:r>
              <a:rPr lang="en-US" dirty="0"/>
              <a:t>Develop multi-factor voice biometrics (voiceprint + PIN) to potentially enable secure withdrawals for blind users.</a:t>
            </a:r>
          </a:p>
          <a:p>
            <a:endParaRPr lang="en-US" dirty="0"/>
          </a:p>
          <a:p>
            <a:r>
              <a:rPr lang="en-US" b="1" dirty="0"/>
              <a:t>Observation 2:</a:t>
            </a:r>
          </a:p>
          <a:p>
            <a:pPr marL="0" indent="0">
              <a:buNone/>
            </a:pPr>
            <a:r>
              <a:rPr lang="en-US" b="1" dirty="0"/>
              <a:t>Voice Loan Application:</a:t>
            </a:r>
          </a:p>
          <a:p>
            <a:pPr marL="0" indent="0">
              <a:buNone/>
            </a:pPr>
            <a:r>
              <a:rPr lang="en-US" dirty="0"/>
              <a:t>Take photo of loan form → System reads fields aloud, fields auto-completes with voice input.</a:t>
            </a:r>
          </a:p>
          <a:p>
            <a:pPr marL="0" indent="0">
              <a:buNone/>
            </a:pPr>
            <a:endParaRPr lang="en-US" b="1" dirty="0"/>
          </a:p>
          <a:p>
            <a:r>
              <a:rPr lang="en-US" b="1" dirty="0"/>
              <a:t>Observation 3:</a:t>
            </a:r>
          </a:p>
          <a:p>
            <a:pPr marL="0" indent="0">
              <a:buNone/>
            </a:pPr>
            <a:r>
              <a:rPr lang="en-US" dirty="0"/>
              <a:t>Enable banking transactions with smart </a:t>
            </a:r>
            <a:r>
              <a:rPr lang="en-US" dirty="0" err="1"/>
              <a:t>sacco</a:t>
            </a:r>
            <a:r>
              <a:rPr lang="en-US" dirty="0"/>
              <a:t> users.</a:t>
            </a:r>
          </a:p>
          <a:p>
            <a:pPr marL="0" indent="0">
              <a:buNone/>
            </a:pPr>
            <a:r>
              <a:rPr lang="en-US" dirty="0"/>
              <a:t>Enable future saving plans for users who are interested.</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637173505"/>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71" name="Text Placeholder 70"/>
          <p:cNvSpPr>
            <a:spLocks noGrp="1"/>
          </p:cNvSpPr>
          <p:nvPr>
            <p:ph type="body" sz="quarter" idx="41"/>
          </p:nvPr>
        </p:nvSpPr>
        <p:spPr>
          <a:xfrm>
            <a:off x="29900563" y="18951356"/>
            <a:ext cx="12801600" cy="1219200"/>
          </a:xfrm>
        </p:spPr>
        <p:txBody>
          <a:bodyPr/>
          <a:lstStyle/>
          <a:p>
            <a:r>
              <a:rPr lang="en-US" dirty="0"/>
              <a:t>Conclusion</a:t>
            </a:r>
          </a:p>
        </p:txBody>
      </p:sp>
      <p:sp>
        <p:nvSpPr>
          <p:cNvPr id="15" name="Content Placeholder 14"/>
          <p:cNvSpPr>
            <a:spLocks noGrp="1"/>
          </p:cNvSpPr>
          <p:nvPr>
            <p:ph sz="quarter" idx="42"/>
          </p:nvPr>
        </p:nvSpPr>
        <p:spPr>
          <a:xfrm>
            <a:off x="29946600" y="20348337"/>
            <a:ext cx="12801600" cy="4617051"/>
          </a:xfrm>
        </p:spPr>
        <p:txBody>
          <a:bodyPr>
            <a:normAutofit fontScale="62500" lnSpcReduction="20000"/>
          </a:bodyPr>
          <a:lstStyle/>
          <a:p>
            <a:pPr marL="0" indent="0">
              <a:buNone/>
            </a:pPr>
            <a:r>
              <a:rPr lang="en-US" b="1" dirty="0"/>
              <a:t>Hypothesis Supported:</a:t>
            </a:r>
          </a:p>
          <a:p>
            <a:r>
              <a:rPr lang="en-US" dirty="0"/>
              <a:t>Blind users completed voice transactions as intended.</a:t>
            </a:r>
          </a:p>
          <a:p>
            <a:r>
              <a:rPr lang="en-US" dirty="0"/>
              <a:t>Sighted admins managed loans/analytics securely.</a:t>
            </a:r>
          </a:p>
          <a:p>
            <a:r>
              <a:rPr lang="en-US" dirty="0"/>
              <a:t>Mobile money API worked with 99% success rate.</a:t>
            </a:r>
          </a:p>
          <a:p>
            <a:endParaRPr lang="en-US" dirty="0"/>
          </a:p>
          <a:p>
            <a:pPr marL="0" indent="0">
              <a:buNone/>
            </a:pPr>
            <a:r>
              <a:rPr lang="en-US" b="1" dirty="0"/>
              <a:t>Critical Limitation</a:t>
            </a:r>
            <a:r>
              <a:rPr lang="en-US" dirty="0"/>
              <a:t>: </a:t>
            </a:r>
          </a:p>
          <a:p>
            <a:r>
              <a:rPr lang="en-US" dirty="0"/>
              <a:t>Blind users cannot withdraw funds or be admins due to voice authentication security risks.</a:t>
            </a:r>
          </a:p>
          <a:p>
            <a:endParaRPr lang="en-US" dirty="0"/>
          </a:p>
          <a:p>
            <a:pPr marL="0" indent="0">
              <a:buNone/>
            </a:pPr>
            <a:r>
              <a:rPr lang="en-US" b="1" dirty="0"/>
              <a:t>Conclusion: </a:t>
            </a:r>
          </a:p>
          <a:p>
            <a:r>
              <a:rPr lang="en-US" dirty="0"/>
              <a:t>The design works as intended but withdrawal/admin restrictions for blind users remain necessary for security. Future versions could explore secure voice alternatives for limited admin tasks.</a:t>
            </a:r>
            <a:br>
              <a:rPr lang="en-US" dirty="0"/>
            </a:br>
            <a:endParaRPr lang="en-US" dirty="0"/>
          </a:p>
        </p:txBody>
      </p:sp>
      <p:sp>
        <p:nvSpPr>
          <p:cNvPr id="21" name="Text Placeholder 20"/>
          <p:cNvSpPr>
            <a:spLocks noGrp="1"/>
          </p:cNvSpPr>
          <p:nvPr>
            <p:ph type="body" sz="quarter" idx="34"/>
          </p:nvPr>
        </p:nvSpPr>
        <p:spPr>
          <a:xfrm>
            <a:off x="29900563" y="25072901"/>
            <a:ext cx="12801600" cy="1219200"/>
          </a:xfrm>
        </p:spPr>
        <p:txBody>
          <a:bodyPr/>
          <a:lstStyle/>
          <a:p>
            <a:r>
              <a:rPr lang="en-US" dirty="0"/>
              <a:t>References</a:t>
            </a:r>
          </a:p>
        </p:txBody>
      </p:sp>
      <p:sp>
        <p:nvSpPr>
          <p:cNvPr id="22" name="Content Placeholder 21"/>
          <p:cNvSpPr>
            <a:spLocks noGrp="1"/>
          </p:cNvSpPr>
          <p:nvPr>
            <p:ph sz="quarter" idx="35"/>
          </p:nvPr>
        </p:nvSpPr>
        <p:spPr>
          <a:xfrm>
            <a:off x="29900880" y="26399613"/>
            <a:ext cx="12801600" cy="6194322"/>
          </a:xfrm>
        </p:spPr>
        <p:txBody>
          <a:bodyPr>
            <a:normAutofit fontScale="92500" lnSpcReduction="10000"/>
          </a:bodyPr>
          <a:lstStyle/>
          <a:p>
            <a:r>
              <a:rPr lang="en-US" dirty="0"/>
              <a:t>Flutter Team. (2023). </a:t>
            </a:r>
            <a:r>
              <a:rPr lang="en-US" i="1" dirty="0"/>
              <a:t>Flutter Documentation</a:t>
            </a:r>
            <a:r>
              <a:rPr lang="en-US" dirty="0"/>
              <a:t>. [Online] Available at: </a:t>
            </a:r>
            <a:r>
              <a:rPr lang="en-US" dirty="0">
                <a:hlinkClick r:id="rId14"/>
              </a:rPr>
              <a:t>https://flutter.dev/docs</a:t>
            </a:r>
            <a:r>
              <a:rPr lang="en-US" dirty="0"/>
              <a:t>. For mobile app development.</a:t>
            </a:r>
          </a:p>
          <a:p>
            <a:r>
              <a:rPr lang="fr-FR" dirty="0"/>
              <a:t>Google. (2023). </a:t>
            </a:r>
            <a:r>
              <a:rPr lang="fr-FR" i="1" dirty="0"/>
              <a:t>Firebase Documentation</a:t>
            </a:r>
            <a:r>
              <a:rPr lang="fr-FR" dirty="0"/>
              <a:t>. [Online] Available at: </a:t>
            </a:r>
            <a:r>
              <a:rPr lang="fr-FR" dirty="0">
                <a:hlinkClick r:id="rId15"/>
              </a:rPr>
              <a:t>https://firebase.google.com/docs</a:t>
            </a:r>
            <a:r>
              <a:rPr lang="fr-FR" dirty="0"/>
              <a:t>. For Backend services(Firestore,Auth,Cloud Functions)</a:t>
            </a:r>
          </a:p>
          <a:p>
            <a:r>
              <a:rPr lang="en-US" dirty="0"/>
              <a:t>Google Cloud. (2023). </a:t>
            </a:r>
            <a:r>
              <a:rPr lang="en-US" i="1" dirty="0"/>
              <a:t>Speech-to-Text API Documentation</a:t>
            </a:r>
            <a:r>
              <a:rPr lang="en-US" dirty="0"/>
              <a:t>. [Online] Available at: </a:t>
            </a:r>
            <a:r>
              <a:rPr lang="en-US" dirty="0">
                <a:hlinkClick r:id="rId16"/>
              </a:rPr>
              <a:t>https://cloud.google.com/speech-to-text/docs</a:t>
            </a:r>
            <a:r>
              <a:rPr lang="en-US" dirty="0"/>
              <a:t>. For voice input processing for visually impaired users.</a:t>
            </a:r>
          </a:p>
          <a:p>
            <a:r>
              <a:rPr lang="en-US" dirty="0"/>
              <a:t>Flutter TTS Package. (2023). </a:t>
            </a:r>
            <a:r>
              <a:rPr lang="en-US" i="1" dirty="0"/>
              <a:t>flutter_tts</a:t>
            </a:r>
            <a:r>
              <a:rPr lang="en-US" dirty="0"/>
              <a:t>. [Online] Available at: </a:t>
            </a:r>
            <a:r>
              <a:rPr lang="en-US" dirty="0">
                <a:hlinkClick r:id="rId17"/>
              </a:rPr>
              <a:t>https://pub.dev/packages/flutter_tts</a:t>
            </a:r>
            <a:endParaRPr lang="en-US" dirty="0"/>
          </a:p>
          <a:p>
            <a:r>
              <a:rPr lang="en-US" dirty="0"/>
              <a:t>MTN Group. (2023). </a:t>
            </a:r>
            <a:r>
              <a:rPr lang="en-US" i="1" dirty="0"/>
              <a:t>MoMo API Developer Guide</a:t>
            </a:r>
            <a:r>
              <a:rPr lang="en-US" dirty="0"/>
              <a:t>. [Online] Available at: </a:t>
            </a:r>
            <a:r>
              <a:rPr lang="en-US" dirty="0">
                <a:hlinkClick r:id="rId18"/>
              </a:rPr>
              <a:t>https://momodeveloper.mtn.com/documentation/</a:t>
            </a:r>
            <a:r>
              <a:rPr lang="en-US" dirty="0"/>
              <a:t>. For Mobile money transactions(deposits/withdrawals)</a:t>
            </a:r>
          </a:p>
        </p:txBody>
      </p:sp>
      <p:pic>
        <p:nvPicPr>
          <p:cNvPr id="10" name="Picture 9"/>
          <p:cNvPicPr>
            <a:picLocks noChangeAspect="1"/>
          </p:cNvPicPr>
          <p:nvPr/>
        </p:nvPicPr>
        <p:blipFill>
          <a:blip r:embed="rId19"/>
          <a:stretch>
            <a:fillRect/>
          </a:stretch>
        </p:blipFill>
        <p:spPr>
          <a:xfrm>
            <a:off x="25164680" y="-30922"/>
            <a:ext cx="18726521" cy="3797404"/>
          </a:xfrm>
          <a:prstGeom prst="rect">
            <a:avLst/>
          </a:prstGeom>
        </p:spPr>
      </p:pic>
      <p:sp>
        <p:nvSpPr>
          <p:cNvPr id="32" name="Content Placeholder 31">
            <a:extLst>
              <a:ext uri="{FF2B5EF4-FFF2-40B4-BE49-F238E27FC236}">
                <a16:creationId xmlns:a16="http://schemas.microsoft.com/office/drawing/2014/main" id="{ED5188B2-59A1-EECE-C00B-89ADCF346C85}"/>
              </a:ext>
            </a:extLst>
          </p:cNvPr>
          <p:cNvSpPr>
            <a:spLocks noGrp="1"/>
          </p:cNvSpPr>
          <p:nvPr>
            <p:ph sz="quarter" idx="27"/>
          </p:nvPr>
        </p:nvSpPr>
        <p:spPr>
          <a:xfrm>
            <a:off x="15544800" y="7114032"/>
            <a:ext cx="12801600" cy="7214616"/>
          </a:xfrm>
        </p:spPr>
        <p:txBody>
          <a:bodyPr/>
          <a:lstStyle/>
          <a:p>
            <a:pPr marL="0" indent="0">
              <a:buNone/>
            </a:pPr>
            <a:r>
              <a:rPr lang="en-US" dirty="0"/>
              <a:t>                                                                                                    </a:t>
            </a:r>
          </a:p>
          <a:p>
            <a:pPr marL="0" indent="0">
              <a:buNone/>
            </a:pPr>
            <a:endParaRPr lang="en-US" dirty="0"/>
          </a:p>
          <a:p>
            <a:pPr marL="0" indent="0">
              <a:buNone/>
            </a:pPr>
            <a:r>
              <a:rPr lang="en-US" dirty="0"/>
              <a:t>                                                                                                                                                                                                                                </a:t>
            </a:r>
          </a:p>
        </p:txBody>
      </p:sp>
      <p:sp>
        <p:nvSpPr>
          <p:cNvPr id="34" name="Rectangle 33">
            <a:extLst>
              <a:ext uri="{FF2B5EF4-FFF2-40B4-BE49-F238E27FC236}">
                <a16:creationId xmlns:a16="http://schemas.microsoft.com/office/drawing/2014/main" id="{69D68A9E-20AC-D48E-CAEC-477C0BC6440A}"/>
              </a:ext>
            </a:extLst>
          </p:cNvPr>
          <p:cNvSpPr/>
          <p:nvPr/>
        </p:nvSpPr>
        <p:spPr>
          <a:xfrm>
            <a:off x="17388840" y="7103225"/>
            <a:ext cx="9326880" cy="100933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SMART SACCO SYSTEM</a:t>
            </a:r>
            <a:br>
              <a:rPr lang="en-US" sz="2800" dirty="0">
                <a:solidFill>
                  <a:schemeClr val="tx1"/>
                </a:solidFill>
              </a:rPr>
            </a:br>
            <a:r>
              <a:rPr lang="en-US" sz="2800" dirty="0">
                <a:solidFill>
                  <a:schemeClr val="tx1"/>
                </a:solidFill>
              </a:rPr>
              <a:t>(Firebase/Firestore Backend + Mobile APIs)</a:t>
            </a:r>
          </a:p>
        </p:txBody>
      </p:sp>
      <p:sp>
        <p:nvSpPr>
          <p:cNvPr id="35" name="Rectangle 34">
            <a:extLst>
              <a:ext uri="{FF2B5EF4-FFF2-40B4-BE49-F238E27FC236}">
                <a16:creationId xmlns:a16="http://schemas.microsoft.com/office/drawing/2014/main" id="{E4A4EE3F-6E53-F802-9B74-01ECC71ED2E5}"/>
              </a:ext>
            </a:extLst>
          </p:cNvPr>
          <p:cNvSpPr/>
          <p:nvPr/>
        </p:nvSpPr>
        <p:spPr>
          <a:xfrm>
            <a:off x="17678400" y="8791817"/>
            <a:ext cx="2528047" cy="1327543"/>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600" dirty="0">
              <a:solidFill>
                <a:schemeClr val="tx1"/>
              </a:solidFill>
            </a:endParaRPr>
          </a:p>
          <a:p>
            <a:r>
              <a:rPr lang="en-US" sz="1600" b="1" dirty="0">
                <a:solidFill>
                  <a:schemeClr val="tx1"/>
                </a:solidFill>
              </a:rPr>
              <a:t>USER HUB</a:t>
            </a:r>
          </a:p>
          <a:p>
            <a:pPr marL="285750" indent="-285750">
              <a:buFont typeface="Arial" panose="020B0604020202020204" pitchFamily="34" charset="0"/>
              <a:buChar char="•"/>
            </a:pPr>
            <a:r>
              <a:rPr lang="en-US" sz="1600" dirty="0">
                <a:solidFill>
                  <a:schemeClr val="tx1"/>
                </a:solidFill>
              </a:rPr>
              <a:t>Visually Impaired</a:t>
            </a:r>
          </a:p>
          <a:p>
            <a:pPr marL="285750" indent="-285750">
              <a:buFont typeface="Arial" panose="020B0604020202020204" pitchFamily="34" charset="0"/>
              <a:buChar char="•"/>
            </a:pPr>
            <a:r>
              <a:rPr lang="en-US" sz="1600" dirty="0">
                <a:solidFill>
                  <a:schemeClr val="tx1"/>
                </a:solidFill>
              </a:rPr>
              <a:t>Sighted Users</a:t>
            </a:r>
          </a:p>
          <a:p>
            <a:pPr marL="285750" indent="-285750">
              <a:buFont typeface="Arial" panose="020B0604020202020204" pitchFamily="34" charset="0"/>
              <a:buChar char="•"/>
            </a:pPr>
            <a:r>
              <a:rPr lang="en-US" sz="1600" dirty="0">
                <a:solidFill>
                  <a:schemeClr val="tx1"/>
                </a:solidFill>
              </a:rPr>
              <a:t>Member Role</a:t>
            </a:r>
          </a:p>
          <a:p>
            <a:pPr marL="285750" indent="-285750">
              <a:buFont typeface="Arial" panose="020B0604020202020204" pitchFamily="34" charset="0"/>
              <a:buChar char="•"/>
            </a:pPr>
            <a:r>
              <a:rPr lang="en-US" sz="1600" dirty="0">
                <a:solidFill>
                  <a:schemeClr val="tx1"/>
                </a:solidFill>
              </a:rPr>
              <a:t>Admin Role</a:t>
            </a:r>
            <a:br>
              <a:rPr lang="en-US" sz="1600" dirty="0">
                <a:solidFill>
                  <a:schemeClr val="tx1"/>
                </a:solidFill>
              </a:rPr>
            </a:br>
            <a:endParaRPr lang="en-US" sz="1600" dirty="0">
              <a:solidFill>
                <a:schemeClr val="tx1"/>
              </a:solidFill>
            </a:endParaRPr>
          </a:p>
        </p:txBody>
      </p:sp>
      <p:sp>
        <p:nvSpPr>
          <p:cNvPr id="36" name="Rectangle 35">
            <a:extLst>
              <a:ext uri="{FF2B5EF4-FFF2-40B4-BE49-F238E27FC236}">
                <a16:creationId xmlns:a16="http://schemas.microsoft.com/office/drawing/2014/main" id="{067692B9-1500-D50C-F004-1721E3B3CD31}"/>
              </a:ext>
            </a:extLst>
          </p:cNvPr>
          <p:cNvSpPr/>
          <p:nvPr/>
        </p:nvSpPr>
        <p:spPr>
          <a:xfrm>
            <a:off x="17678400" y="12591366"/>
            <a:ext cx="9036422" cy="157305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ADMIN</a:t>
            </a:r>
            <a:r>
              <a:rPr lang="en-US" sz="1100" b="1" dirty="0">
                <a:solidFill>
                  <a:schemeClr val="tx1"/>
                </a:solidFill>
              </a:rPr>
              <a:t> </a:t>
            </a:r>
          </a:p>
          <a:p>
            <a:pPr marL="285750" indent="-285750" algn="ctr">
              <a:buFont typeface="Arial" panose="020B0604020202020204" pitchFamily="34" charset="0"/>
              <a:buChar char="•"/>
            </a:pPr>
            <a:r>
              <a:rPr lang="en-US" sz="1400" dirty="0">
                <a:solidFill>
                  <a:schemeClr val="tx1"/>
                </a:solidFill>
              </a:rPr>
              <a:t>Approve/Reject Loans</a:t>
            </a:r>
          </a:p>
          <a:p>
            <a:pPr marL="285750" indent="-285750" algn="ctr">
              <a:buFont typeface="Arial" panose="020B0604020202020204" pitchFamily="34" charset="0"/>
              <a:buChar char="•"/>
            </a:pPr>
            <a:r>
              <a:rPr lang="en-US" sz="1400" dirty="0">
                <a:solidFill>
                  <a:schemeClr val="tx1"/>
                </a:solidFill>
              </a:rPr>
              <a:t>View All Transactions</a:t>
            </a:r>
          </a:p>
          <a:p>
            <a:pPr marL="285750" indent="-285750" algn="ctr">
              <a:buFont typeface="Arial" panose="020B0604020202020204" pitchFamily="34" charset="0"/>
              <a:buChar char="•"/>
            </a:pPr>
            <a:r>
              <a:rPr lang="en-US" sz="1400" dirty="0">
                <a:solidFill>
                  <a:schemeClr val="tx1"/>
                </a:solidFill>
              </a:rPr>
              <a:t>Sacco Analytics (Total savings, members etc.)</a:t>
            </a:r>
          </a:p>
          <a:p>
            <a:pPr marL="285750" indent="-285750" algn="ctr">
              <a:buFont typeface="Arial" panose="020B0604020202020204" pitchFamily="34" charset="0"/>
              <a:buChar char="•"/>
            </a:pPr>
            <a:r>
              <a:rPr lang="en-US" sz="1400" dirty="0">
                <a:solidFill>
                  <a:schemeClr val="tx1"/>
                </a:solidFill>
              </a:rPr>
              <a:t>Payout disbursement</a:t>
            </a:r>
          </a:p>
        </p:txBody>
      </p:sp>
      <p:sp>
        <p:nvSpPr>
          <p:cNvPr id="37" name="Rectangle 36">
            <a:extLst>
              <a:ext uri="{FF2B5EF4-FFF2-40B4-BE49-F238E27FC236}">
                <a16:creationId xmlns:a16="http://schemas.microsoft.com/office/drawing/2014/main" id="{9A317B8F-9ED0-5A8B-2DE3-1F5EDDF69930}"/>
              </a:ext>
            </a:extLst>
          </p:cNvPr>
          <p:cNvSpPr/>
          <p:nvPr/>
        </p:nvSpPr>
        <p:spPr>
          <a:xfrm>
            <a:off x="24124025" y="8791817"/>
            <a:ext cx="2591694" cy="1437908"/>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API GATEWAY</a:t>
            </a:r>
          </a:p>
          <a:p>
            <a:pPr marL="285750" indent="-285750">
              <a:buFont typeface="Arial" panose="020B0604020202020204" pitchFamily="34" charset="0"/>
              <a:buChar char="•"/>
            </a:pPr>
            <a:r>
              <a:rPr lang="en-US" sz="1600" dirty="0">
                <a:solidFill>
                  <a:schemeClr val="tx1"/>
                </a:solidFill>
              </a:rPr>
              <a:t>Mobile Money</a:t>
            </a:r>
          </a:p>
          <a:p>
            <a:pPr marL="285750" indent="-285750">
              <a:buFont typeface="Arial" panose="020B0604020202020204" pitchFamily="34" charset="0"/>
              <a:buChar char="•"/>
            </a:pPr>
            <a:r>
              <a:rPr lang="en-US" sz="1600" dirty="0">
                <a:solidFill>
                  <a:schemeClr val="tx1"/>
                </a:solidFill>
              </a:rPr>
              <a:t>Email</a:t>
            </a:r>
          </a:p>
          <a:p>
            <a:pPr marL="285750" indent="-285750">
              <a:buFont typeface="Arial" panose="020B0604020202020204" pitchFamily="34" charset="0"/>
              <a:buChar char="•"/>
            </a:pPr>
            <a:r>
              <a:rPr lang="en-US" sz="1600" dirty="0">
                <a:solidFill>
                  <a:schemeClr val="tx1"/>
                </a:solidFill>
              </a:rPr>
              <a:t>Firebase Auth</a:t>
            </a:r>
          </a:p>
        </p:txBody>
      </p:sp>
      <p:sp>
        <p:nvSpPr>
          <p:cNvPr id="38" name="Rectangle 37">
            <a:extLst>
              <a:ext uri="{FF2B5EF4-FFF2-40B4-BE49-F238E27FC236}">
                <a16:creationId xmlns:a16="http://schemas.microsoft.com/office/drawing/2014/main" id="{958771A4-8C0E-D9B6-5192-7F4E1AC13872}"/>
              </a:ext>
            </a:extLst>
          </p:cNvPr>
          <p:cNvSpPr/>
          <p:nvPr/>
        </p:nvSpPr>
        <p:spPr>
          <a:xfrm>
            <a:off x="17678400" y="10798620"/>
            <a:ext cx="2590800" cy="1055485"/>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600" b="1" dirty="0">
                <a:solidFill>
                  <a:schemeClr val="tx1"/>
                </a:solidFill>
              </a:rPr>
              <a:t>FIRESTORE DB</a:t>
            </a:r>
          </a:p>
          <a:p>
            <a:pPr marL="285750" indent="-285750">
              <a:buFont typeface="Arial" panose="020B0604020202020204" pitchFamily="34" charset="0"/>
              <a:buChar char="•"/>
            </a:pPr>
            <a:r>
              <a:rPr lang="en-US" sz="1600" dirty="0">
                <a:solidFill>
                  <a:schemeClr val="tx1"/>
                </a:solidFill>
              </a:rPr>
              <a:t>Users</a:t>
            </a:r>
          </a:p>
          <a:p>
            <a:pPr marL="285750" indent="-285750">
              <a:buFont typeface="Arial" panose="020B0604020202020204" pitchFamily="34" charset="0"/>
              <a:buChar char="•"/>
            </a:pPr>
            <a:r>
              <a:rPr lang="en-US" sz="1600" dirty="0">
                <a:solidFill>
                  <a:schemeClr val="tx1"/>
                </a:solidFill>
              </a:rPr>
              <a:t>Transactions</a:t>
            </a:r>
          </a:p>
          <a:p>
            <a:pPr marL="285750" indent="-285750">
              <a:buFont typeface="Arial" panose="020B0604020202020204" pitchFamily="34" charset="0"/>
              <a:buChar char="•"/>
            </a:pPr>
            <a:r>
              <a:rPr lang="en-US" sz="1600" dirty="0">
                <a:solidFill>
                  <a:schemeClr val="tx1"/>
                </a:solidFill>
              </a:rPr>
              <a:t>Loans</a:t>
            </a:r>
          </a:p>
        </p:txBody>
      </p:sp>
      <p:sp>
        <p:nvSpPr>
          <p:cNvPr id="39" name="Rectangle 38">
            <a:extLst>
              <a:ext uri="{FF2B5EF4-FFF2-40B4-BE49-F238E27FC236}">
                <a16:creationId xmlns:a16="http://schemas.microsoft.com/office/drawing/2014/main" id="{1CD22C09-FAEE-633F-121A-E35A6207CBF0}"/>
              </a:ext>
            </a:extLst>
          </p:cNvPr>
          <p:cNvSpPr/>
          <p:nvPr/>
        </p:nvSpPr>
        <p:spPr>
          <a:xfrm>
            <a:off x="24124025" y="10872216"/>
            <a:ext cx="2590800" cy="98188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CLOUD FUNCTIONS</a:t>
            </a:r>
          </a:p>
          <a:p>
            <a:pPr marL="285750" indent="-285750">
              <a:buFont typeface="Arial" panose="020B0604020202020204" pitchFamily="34" charset="0"/>
              <a:buChar char="•"/>
            </a:pPr>
            <a:r>
              <a:rPr lang="en-US" sz="1600" dirty="0">
                <a:solidFill>
                  <a:schemeClr val="tx1"/>
                </a:solidFill>
              </a:rPr>
              <a:t>Transactions</a:t>
            </a:r>
          </a:p>
          <a:p>
            <a:pPr marL="285750" indent="-285750">
              <a:buFont typeface="Arial" panose="020B0604020202020204" pitchFamily="34" charset="0"/>
              <a:buChar char="•"/>
            </a:pPr>
            <a:r>
              <a:rPr lang="en-US" sz="1600" dirty="0">
                <a:solidFill>
                  <a:schemeClr val="tx1"/>
                </a:solidFill>
              </a:rPr>
              <a:t>Loan Processing</a:t>
            </a:r>
          </a:p>
          <a:p>
            <a:pPr marL="285750" indent="-285750">
              <a:buFont typeface="Arial" panose="020B0604020202020204" pitchFamily="34" charset="0"/>
              <a:buChar char="•"/>
            </a:pPr>
            <a:r>
              <a:rPr lang="en-US" sz="1600" dirty="0">
                <a:solidFill>
                  <a:schemeClr val="tx1"/>
                </a:solidFill>
              </a:rPr>
              <a:t>Notifications</a:t>
            </a:r>
          </a:p>
        </p:txBody>
      </p:sp>
      <p:cxnSp>
        <p:nvCxnSpPr>
          <p:cNvPr id="41" name="Straight Arrow Connector 40">
            <a:extLst>
              <a:ext uri="{FF2B5EF4-FFF2-40B4-BE49-F238E27FC236}">
                <a16:creationId xmlns:a16="http://schemas.microsoft.com/office/drawing/2014/main" id="{80CB2180-A013-09E8-1D96-CF357DC3F3E6}"/>
              </a:ext>
            </a:extLst>
          </p:cNvPr>
          <p:cNvCxnSpPr>
            <a:cxnSpLocks/>
            <a:endCxn id="35" idx="0"/>
          </p:cNvCxnSpPr>
          <p:nvPr/>
        </p:nvCxnSpPr>
        <p:spPr>
          <a:xfrm flipH="1">
            <a:off x="18942424" y="8122920"/>
            <a:ext cx="11279"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BB5ED1E-67E1-A772-EE18-A5C6CB195D22}"/>
              </a:ext>
            </a:extLst>
          </p:cNvPr>
          <p:cNvCxnSpPr/>
          <p:nvPr/>
        </p:nvCxnSpPr>
        <p:spPr>
          <a:xfrm>
            <a:off x="25486135" y="811255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6147645-97EF-43E8-D9F0-4FA5220BC84D}"/>
              </a:ext>
            </a:extLst>
          </p:cNvPr>
          <p:cNvCxnSpPr/>
          <p:nvPr/>
        </p:nvCxnSpPr>
        <p:spPr>
          <a:xfrm>
            <a:off x="18945923" y="10133812"/>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B151B66-77C2-8F47-DC93-6FEBC1BCBC84}"/>
              </a:ext>
            </a:extLst>
          </p:cNvPr>
          <p:cNvCxnSpPr/>
          <p:nvPr/>
        </p:nvCxnSpPr>
        <p:spPr>
          <a:xfrm>
            <a:off x="25486134" y="10229725"/>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6D47176-E21A-23F6-4C99-BECC1989CBDB}"/>
              </a:ext>
            </a:extLst>
          </p:cNvPr>
          <p:cNvCxnSpPr/>
          <p:nvPr/>
        </p:nvCxnSpPr>
        <p:spPr>
          <a:xfrm>
            <a:off x="25506226" y="1188460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1D78DEF-3BCF-E53E-56B5-60B860889F60}"/>
              </a:ext>
            </a:extLst>
          </p:cNvPr>
          <p:cNvCxnSpPr/>
          <p:nvPr/>
        </p:nvCxnSpPr>
        <p:spPr>
          <a:xfrm>
            <a:off x="18953703" y="1189196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FC81C07E-B0AB-E0C6-6F9E-FAA535F3FC22}"/>
              </a:ext>
            </a:extLst>
          </p:cNvPr>
          <p:cNvSpPr/>
          <p:nvPr/>
        </p:nvSpPr>
        <p:spPr>
          <a:xfrm>
            <a:off x="30179661" y="14846793"/>
            <a:ext cx="1950463" cy="2222052"/>
          </a:xfrm>
          <a:prstGeom prst="rect">
            <a:avLst/>
          </a:prstGeom>
          <a:blipFill rotWithShape="1">
            <a:blip r:embed="rId20"/>
            <a:srcRect/>
            <a:stretch>
              <a:fillRect t="-36000" b="-36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5" name="Content Placeholder 24" descr="A screenshot of a phone&#10;&#10;AI-generated content may be incorrect.">
            <a:extLst>
              <a:ext uri="{FF2B5EF4-FFF2-40B4-BE49-F238E27FC236}">
                <a16:creationId xmlns:a16="http://schemas.microsoft.com/office/drawing/2014/main" id="{2FB2ABF4-4603-690F-717A-0C9A1366ED41}"/>
              </a:ext>
            </a:extLst>
          </p:cNvPr>
          <p:cNvPicPr>
            <a:picLocks noGrp="1" noChangeAspect="1"/>
          </p:cNvPicPr>
          <p:nvPr>
            <p:ph sz="quarter" idx="33"/>
          </p:nvPr>
        </p:nvPicPr>
        <p:blipFill>
          <a:blip r:embed="rId21" cstate="print">
            <a:extLst>
              <a:ext uri="{28A0092B-C50C-407E-A947-70E740481C1C}">
                <a14:useLocalDpi xmlns:a14="http://schemas.microsoft.com/office/drawing/2010/main" val="0"/>
              </a:ext>
            </a:extLst>
          </a:blip>
          <a:stretch>
            <a:fillRect/>
          </a:stretch>
        </p:blipFill>
        <p:spPr>
          <a:xfrm>
            <a:off x="37760534" y="14880555"/>
            <a:ext cx="1489092" cy="2222054"/>
          </a:xfrm>
        </p:spPr>
      </p:pic>
      <p:sp>
        <p:nvSpPr>
          <p:cNvPr id="26" name="Rectangle 25" descr="Close up of students studying in library." title="Sample Picture">
            <a:extLst>
              <a:ext uri="{FF2B5EF4-FFF2-40B4-BE49-F238E27FC236}">
                <a16:creationId xmlns:a16="http://schemas.microsoft.com/office/drawing/2014/main" id="{8994466B-D6F7-5D50-DCB2-E0B2C76E52B4}"/>
              </a:ext>
            </a:extLst>
          </p:cNvPr>
          <p:cNvSpPr/>
          <p:nvPr/>
        </p:nvSpPr>
        <p:spPr>
          <a:xfrm>
            <a:off x="35414709" y="14846794"/>
            <a:ext cx="1677689" cy="2222052"/>
          </a:xfrm>
          <a:prstGeom prst="rect">
            <a:avLst/>
          </a:prstGeom>
          <a:blipFill rotWithShape="1">
            <a:blip r:embed="rId22"/>
            <a:srcRect/>
            <a:stretch>
              <a:fillRect t="-21000" b="-2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9" name="Picture 28" descr="Screens screenshot of a mobile banking account&#10;&#10;AI-generated content may be incorrect.">
            <a:extLst>
              <a:ext uri="{FF2B5EF4-FFF2-40B4-BE49-F238E27FC236}">
                <a16:creationId xmlns:a16="http://schemas.microsoft.com/office/drawing/2014/main" id="{256BE465-DD1C-AFB6-BE11-1FB23F84D85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2771337" y="14880555"/>
            <a:ext cx="1677689" cy="2222053"/>
          </a:xfrm>
          <a:prstGeom prst="rect">
            <a:avLst/>
          </a:prstGeom>
        </p:spPr>
      </p:pic>
      <p:sp>
        <p:nvSpPr>
          <p:cNvPr id="33" name="Rectangle 32">
            <a:extLst>
              <a:ext uri="{FF2B5EF4-FFF2-40B4-BE49-F238E27FC236}">
                <a16:creationId xmlns:a16="http://schemas.microsoft.com/office/drawing/2014/main" id="{73CCE219-1AA2-2C43-7158-A56ADF3C637D}"/>
              </a:ext>
            </a:extLst>
          </p:cNvPr>
          <p:cNvSpPr/>
          <p:nvPr/>
        </p:nvSpPr>
        <p:spPr>
          <a:xfrm>
            <a:off x="33746568" y="17239359"/>
            <a:ext cx="3345830" cy="1636127"/>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2</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Real-time financial tracking and reporting.</a:t>
            </a:r>
          </a:p>
          <a:p>
            <a:pPr marL="171450" indent="-171450">
              <a:buFont typeface="Arial" panose="020B0604020202020204" pitchFamily="34" charset="0"/>
              <a:buChar char="•"/>
            </a:pPr>
            <a:r>
              <a:rPr lang="en-US" sz="1200" dirty="0">
                <a:solidFill>
                  <a:schemeClr val="tx1"/>
                </a:solidFill>
              </a:rPr>
              <a:t>Automated loan application.</a:t>
            </a:r>
          </a:p>
          <a:p>
            <a:pPr marL="171450" indent="-171450">
              <a:buFont typeface="Arial" panose="020B0604020202020204" pitchFamily="34" charset="0"/>
              <a:buChar char="•"/>
            </a:pPr>
            <a:r>
              <a:rPr lang="en-US" sz="1200" dirty="0">
                <a:solidFill>
                  <a:schemeClr val="tx1"/>
                </a:solidFill>
              </a:rPr>
              <a:t>Digital payment system.</a:t>
            </a:r>
          </a:p>
          <a:p>
            <a:pPr marL="171450" indent="-171450">
              <a:buFont typeface="Arial" panose="020B0604020202020204" pitchFamily="34" charset="0"/>
              <a:buChar char="•"/>
            </a:pPr>
            <a:r>
              <a:rPr lang="en-US" sz="1200" dirty="0">
                <a:solidFill>
                  <a:schemeClr val="tx1"/>
                </a:solidFill>
              </a:rPr>
              <a:t>Member self-service capabilities.</a:t>
            </a:r>
          </a:p>
          <a:p>
            <a:pPr marL="171450" indent="-171450">
              <a:buFont typeface="Arial" panose="020B0604020202020204" pitchFamily="34" charset="0"/>
              <a:buChar char="•"/>
            </a:pPr>
            <a:r>
              <a:rPr lang="en-US" sz="1200" dirty="0">
                <a:solidFill>
                  <a:schemeClr val="tx1"/>
                </a:solidFill>
              </a:rPr>
              <a:t>Comprehensive admin oversight tools</a:t>
            </a:r>
          </a:p>
          <a:p>
            <a:pPr algn="ctr"/>
            <a:endParaRPr lang="en-US" sz="1200" dirty="0">
              <a:solidFill>
                <a:schemeClr val="tx1"/>
              </a:solidFill>
            </a:endParaRPr>
          </a:p>
        </p:txBody>
      </p:sp>
      <p:sp>
        <p:nvSpPr>
          <p:cNvPr id="48" name="Rectangle 47">
            <a:extLst>
              <a:ext uri="{FF2B5EF4-FFF2-40B4-BE49-F238E27FC236}">
                <a16:creationId xmlns:a16="http://schemas.microsoft.com/office/drawing/2014/main" id="{FC88C7E1-26F3-21C5-0703-835180C47D1B}"/>
              </a:ext>
            </a:extLst>
          </p:cNvPr>
          <p:cNvSpPr/>
          <p:nvPr/>
        </p:nvSpPr>
        <p:spPr>
          <a:xfrm>
            <a:off x="30074488" y="17246626"/>
            <a:ext cx="2931063" cy="1647252"/>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1</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Seamless accessibility for both visually impaired and sighted users.</a:t>
            </a:r>
          </a:p>
          <a:p>
            <a:pPr marL="171450" indent="-171450">
              <a:buFont typeface="Arial" panose="020B0604020202020204" pitchFamily="34" charset="0"/>
              <a:buChar char="•"/>
            </a:pPr>
            <a:r>
              <a:rPr lang="en-US" sz="1200" dirty="0">
                <a:solidFill>
                  <a:schemeClr val="tx1"/>
                </a:solidFill>
              </a:rPr>
              <a:t>Simplified interface.</a:t>
            </a:r>
          </a:p>
          <a:p>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p:txBody>
      </p:sp>
      <p:sp>
        <p:nvSpPr>
          <p:cNvPr id="49" name="Rectangle 48">
            <a:extLst>
              <a:ext uri="{FF2B5EF4-FFF2-40B4-BE49-F238E27FC236}">
                <a16:creationId xmlns:a16="http://schemas.microsoft.com/office/drawing/2014/main" id="{D42192BA-4ECE-1FCC-CAA9-B4554FA3BD06}"/>
              </a:ext>
            </a:extLst>
          </p:cNvPr>
          <p:cNvSpPr/>
          <p:nvPr/>
        </p:nvSpPr>
        <p:spPr>
          <a:xfrm>
            <a:off x="37833414" y="17213056"/>
            <a:ext cx="3105863" cy="1671261"/>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3</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Intuitive dashboard designs with key metrics.</a:t>
            </a:r>
          </a:p>
          <a:p>
            <a:pPr marL="171450" indent="-171450">
              <a:buFont typeface="Arial" panose="020B0604020202020204" pitchFamily="34" charset="0"/>
              <a:buChar char="•"/>
            </a:pPr>
            <a:r>
              <a:rPr lang="en-US" sz="1200" dirty="0">
                <a:solidFill>
                  <a:schemeClr val="tx1"/>
                </a:solidFill>
              </a:rPr>
              <a:t>Quick action buttons for common tasks.</a:t>
            </a:r>
          </a:p>
          <a:p>
            <a:pPr marL="171450" indent="-171450">
              <a:buFont typeface="Arial" panose="020B0604020202020204" pitchFamily="34" charset="0"/>
              <a:buChar char="•"/>
            </a:pPr>
            <a:r>
              <a:rPr lang="en-US" sz="1200" dirty="0">
                <a:solidFill>
                  <a:schemeClr val="tx1"/>
                </a:solidFill>
              </a:rPr>
              <a:t>Visual progress tracking.</a:t>
            </a:r>
          </a:p>
          <a:p>
            <a:pPr marL="171450" indent="-171450">
              <a:buFont typeface="Arial" panose="020B0604020202020204" pitchFamily="34" charset="0"/>
              <a:buChar char="•"/>
            </a:pPr>
            <a:r>
              <a:rPr lang="en-US" sz="1200" dirty="0">
                <a:solidFill>
                  <a:schemeClr val="tx1"/>
                </a:solidFill>
              </a:rPr>
              <a:t>Seamless transaction history.</a:t>
            </a:r>
          </a:p>
          <a:p>
            <a:pPr marL="171450" indent="-171450">
              <a:buFont typeface="Arial" panose="020B0604020202020204" pitchFamily="34" charset="0"/>
              <a:buChar char="•"/>
            </a:pPr>
            <a:r>
              <a:rPr lang="en-US" sz="1200" dirty="0">
                <a:solidFill>
                  <a:schemeClr val="tx1"/>
                </a:solidFill>
              </a:rPr>
              <a:t>Responsive design across all devices.</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3859</TotalTime>
  <Words>979</Words>
  <Application>Microsoft Office PowerPoint</Application>
  <PresentationFormat>Custom</PresentationFormat>
  <Paragraphs>147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SMART SACCO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Lisa</dc:creator>
  <cp:lastModifiedBy>Elizabeth Ageno</cp:lastModifiedBy>
  <cp:revision>10</cp:revision>
  <dcterms:created xsi:type="dcterms:W3CDTF">2013-01-20T21:20:28Z</dcterms:created>
  <dcterms:modified xsi:type="dcterms:W3CDTF">2025-07-24T04:56:24Z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