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 id="2147483916" r:id="rId5"/>
  </p:sldMasterIdLst>
  <p:notesMasterIdLst>
    <p:notesMasterId r:id="rId7"/>
  </p:notesMasterIdLst>
  <p:handoutMasterIdLst>
    <p:handoutMasterId r:id="rId8"/>
  </p:handoutMasterIdLst>
  <p:sldIdLst>
    <p:sldId id="296" r:id="rId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2981">
          <p15:clr>
            <a:srgbClr val="A4A3A4"/>
          </p15:clr>
        </p15:guide>
        <p15:guide id="3" orient="horz" pos="78">
          <p15:clr>
            <a:srgbClr val="A4A3A4"/>
          </p15:clr>
        </p15:guide>
        <p15:guide id="4" pos="68">
          <p15:clr>
            <a:srgbClr val="A4A3A4"/>
          </p15:clr>
        </p15:guide>
        <p15:guide id="5" pos="56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86"/>
    <a:srgbClr val="3333FF"/>
    <a:srgbClr val="000000"/>
    <a:srgbClr val="FFB914"/>
    <a:srgbClr val="0079BD"/>
    <a:srgbClr val="6D6E71"/>
    <a:srgbClr val="8DC53E"/>
    <a:srgbClr val="E6D000"/>
    <a:srgbClr val="FFF157"/>
    <a:srgbClr val="E2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713DA-FEC4-4BF4-9D6C-748AFE06D335}" v="11" dt="2024-03-01T04:13:27.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3088" autoAdjust="0"/>
    <p:restoredTop sz="90033" autoAdjust="0"/>
  </p:normalViewPr>
  <p:slideViewPr>
    <p:cSldViewPr snapToGrid="0" snapToObjects="1" showGuides="1">
      <p:cViewPr varScale="1">
        <p:scale>
          <a:sx n="78" d="100"/>
          <a:sy n="78" d="100"/>
        </p:scale>
        <p:origin x="1332" y="52"/>
      </p:cViewPr>
      <p:guideLst>
        <p:guide orient="horz" pos="1620"/>
        <p:guide orient="horz" pos="2981"/>
        <p:guide orient="horz" pos="78"/>
        <p:guide pos="68"/>
        <p:guide pos="5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768139-829D-4764-9C6B-EE8D1977B13F}" type="datetimeFigureOut">
              <a:rPr lang="en-GB" smtClean="0"/>
              <a:pPr/>
              <a:t>29/02/2024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DA52A5-F05B-4095-82C8-0D07622ED885}" type="slidenum">
              <a:rPr lang="en-GB" smtClean="0"/>
              <a:pPr/>
              <a:t>‹#›</a:t>
            </a:fld>
            <a:endParaRPr lang="en-GB" dirty="0"/>
          </a:p>
        </p:txBody>
      </p:sp>
    </p:spTree>
    <p:extLst>
      <p:ext uri="{BB962C8B-B14F-4D97-AF65-F5344CB8AC3E}">
        <p14:creationId xmlns:p14="http://schemas.microsoft.com/office/powerpoint/2010/main" val="2418235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50FC3A5-8515-4154-B46A-D5FC24D5850F}" type="datetimeFigureOut">
              <a:rPr lang="en-GB"/>
              <a:pPr>
                <a:defRPr/>
              </a:pPr>
              <a:t>29/02/2024</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FA0492AA-C698-45A3-92EF-BF98E8A10CDE}" type="slidenum">
              <a:rPr lang="en-GB"/>
              <a:pPr>
                <a:defRPr/>
              </a:pPr>
              <a:t>‹#›</a:t>
            </a:fld>
            <a:endParaRPr lang="en-GB" dirty="0"/>
          </a:p>
        </p:txBody>
      </p:sp>
    </p:spTree>
    <p:extLst>
      <p:ext uri="{BB962C8B-B14F-4D97-AF65-F5344CB8AC3E}">
        <p14:creationId xmlns:p14="http://schemas.microsoft.com/office/powerpoint/2010/main" val="390062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Notes&amp;Disclaimer">
    <p:spTree>
      <p:nvGrpSpPr>
        <p:cNvPr id="1" name=""/>
        <p:cNvGrpSpPr/>
        <p:nvPr/>
      </p:nvGrpSpPr>
      <p:grpSpPr>
        <a:xfrm>
          <a:off x="0" y="0"/>
          <a:ext cx="0" cy="0"/>
          <a:chOff x="0" y="0"/>
          <a:chExt cx="0" cy="0"/>
        </a:xfrm>
      </p:grpSpPr>
      <p:cxnSp>
        <p:nvCxnSpPr>
          <p:cNvPr id="4" name="Straight Connector 3"/>
          <p:cNvCxnSpPr/>
          <p:nvPr userDrawn="1"/>
        </p:nvCxnSpPr>
        <p:spPr>
          <a:xfrm>
            <a:off x="2316480" y="2603508"/>
            <a:ext cx="5002212" cy="158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438400" y="1617544"/>
            <a:ext cx="4880292" cy="987552"/>
          </a:xfrm>
          <a:prstGeom prst="rect">
            <a:avLst/>
          </a:prstGeom>
        </p:spPr>
        <p:txBody>
          <a:bodyPr anchor="b"/>
          <a:lstStyle>
            <a:lvl1pPr algn="ctr">
              <a:defRPr sz="2800">
                <a:solidFill>
                  <a:srgbClr val="FF6600"/>
                </a:solidFill>
                <a:latin typeface="Arial"/>
                <a:cs typeface="Arial"/>
              </a:defRPr>
            </a:lvl1pPr>
          </a:lstStyle>
          <a:p>
            <a:r>
              <a:rPr lang="en-US" dirty="0"/>
              <a:t>Click to edit Master title style</a:t>
            </a:r>
            <a:endParaRPr lang="en-GB" dirty="0"/>
          </a:p>
        </p:txBody>
      </p:sp>
      <p:sp>
        <p:nvSpPr>
          <p:cNvPr id="3" name="Content Placeholder 2"/>
          <p:cNvSpPr>
            <a:spLocks noGrp="1"/>
          </p:cNvSpPr>
          <p:nvPr>
            <p:ph idx="1"/>
          </p:nvPr>
        </p:nvSpPr>
        <p:spPr>
          <a:xfrm>
            <a:off x="2319862" y="2678184"/>
            <a:ext cx="4880292" cy="2257362"/>
          </a:xfrm>
          <a:prstGeom prst="rect">
            <a:avLst/>
          </a:prstGeom>
        </p:spPr>
        <p:txBody>
          <a:bodyPr/>
          <a:lstStyle>
            <a:lvl1pPr marL="0" indent="0" algn="ctr">
              <a:buFontTx/>
              <a:buNone/>
              <a:defRPr sz="1400">
                <a:solidFill>
                  <a:schemeClr val="bg2">
                    <a:lumMod val="50000"/>
                  </a:schemeClr>
                </a:solidFill>
                <a:latin typeface="Arial"/>
                <a:cs typeface="Arial"/>
              </a:defRPr>
            </a:lvl1pPr>
            <a:lvl2pPr marL="444500" indent="0" algn="ctr">
              <a:buFontTx/>
              <a:buNone/>
              <a:defRPr sz="1200">
                <a:solidFill>
                  <a:schemeClr val="bg2">
                    <a:lumMod val="50000"/>
                  </a:schemeClr>
                </a:solidFill>
                <a:latin typeface="Arial"/>
                <a:cs typeface="Arial"/>
              </a:defRPr>
            </a:lvl2pPr>
            <a:lvl3pPr marL="895350" indent="0" algn="ctr">
              <a:buFontTx/>
              <a:buNone/>
              <a:defRPr sz="1100">
                <a:solidFill>
                  <a:schemeClr val="bg2">
                    <a:lumMod val="50000"/>
                  </a:schemeClr>
                </a:solidFill>
                <a:latin typeface="Arial"/>
                <a:cs typeface="Arial"/>
              </a:defRPr>
            </a:lvl3pPr>
            <a:lvl4pPr marL="1347788" indent="0" algn="ctr">
              <a:buFontTx/>
              <a:buNone/>
              <a:defRPr sz="1050">
                <a:solidFill>
                  <a:schemeClr val="bg2">
                    <a:lumMod val="50000"/>
                  </a:schemeClr>
                </a:solidFill>
                <a:latin typeface="Arial"/>
                <a:cs typeface="Arial"/>
              </a:defRPr>
            </a:lvl4pPr>
            <a:lvl5pPr marL="1792288" indent="0" algn="ctr">
              <a:buFontTx/>
              <a:buNone/>
              <a:defRPr sz="1050">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descr="lg.png"/>
          <p:cNvPicPr>
            <a:picLocks noChangeAspect="1"/>
          </p:cNvPicPr>
          <p:nvPr userDrawn="1"/>
        </p:nvPicPr>
        <p:blipFill>
          <a:blip r:embed="rId2" cstate="print"/>
          <a:stretch>
            <a:fillRect/>
          </a:stretch>
        </p:blipFill>
        <p:spPr>
          <a:xfrm>
            <a:off x="2882640" y="1152995"/>
            <a:ext cx="4025900" cy="584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2/29/2024</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68547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2/29/2024</a:t>
            </a:fld>
            <a:endParaRPr lang="en-US" dirty="0">
              <a:solidFill>
                <a:prstClr val="white"/>
              </a:solidFill>
            </a:endParaRPr>
          </a:p>
        </p:txBody>
      </p:sp>
      <p:sp>
        <p:nvSpPr>
          <p:cNvPr id="3" name="Footer Placeholder 2"/>
          <p:cNvSpPr>
            <a:spLocks noGrp="1"/>
          </p:cNvSpPr>
          <p:nvPr>
            <p:ph type="ftr" sz="quarter" idx="11"/>
          </p:nvPr>
        </p:nvSpPr>
        <p:spPr/>
        <p:txBody>
          <a:bodyPr/>
          <a:lstStyle/>
          <a:p>
            <a:endParaRPr lang="en-US" dirty="0">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299620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nfosys_2C.ai"/>
          <p:cNvPicPr>
            <a:picLocks noChangeAspect="1"/>
          </p:cNvPicPr>
          <p:nvPr userDrawn="1"/>
        </p:nvPicPr>
        <p:blipFill>
          <a:blip r:embed="rId2" cstate="email"/>
          <a:srcRect/>
          <a:stretch>
            <a:fillRect/>
          </a:stretch>
        </p:blipFill>
        <p:spPr bwMode="auto">
          <a:xfrm>
            <a:off x="3348038" y="987425"/>
            <a:ext cx="2447925" cy="981075"/>
          </a:xfrm>
          <a:prstGeom prst="rect">
            <a:avLst/>
          </a:prstGeom>
          <a:noFill/>
          <a:ln w="9525">
            <a:noFill/>
            <a:miter lim="800000"/>
            <a:headEnd/>
            <a:tailEnd/>
          </a:ln>
        </p:spPr>
      </p:pic>
      <p:pic>
        <p:nvPicPr>
          <p:cNvPr id="5" name="Picture 2" descr="C:\Documents and Settings\rahul.dingal\Desktop\Infosys\version1\black and white\4.jpg"/>
          <p:cNvPicPr>
            <a:picLocks noChangeAspect="1" noChangeArrowheads="1"/>
          </p:cNvPicPr>
          <p:nvPr userDrawn="1"/>
        </p:nvPicPr>
        <p:blipFill>
          <a:blip r:embed="rId3" cstate="print"/>
          <a:srcRect/>
          <a:stretch>
            <a:fillRect/>
          </a:stretch>
        </p:blipFill>
        <p:spPr bwMode="auto">
          <a:xfrm>
            <a:off x="1" y="-35167"/>
            <a:ext cx="9143999" cy="47863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1095" y="4560791"/>
            <a:ext cx="1129132" cy="416881"/>
          </a:xfrm>
          <a:prstGeom prst="rect">
            <a:avLst/>
          </a:prstGeom>
        </p:spPr>
      </p:pic>
    </p:spTree>
    <p:extLst>
      <p:ext uri="{BB962C8B-B14F-4D97-AF65-F5344CB8AC3E}">
        <p14:creationId xmlns:p14="http://schemas.microsoft.com/office/powerpoint/2010/main" val="394738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2/29/2024</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38322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8" y="4328160"/>
            <a:ext cx="6999056"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auto">
              <a:lnSpc>
                <a:spcPts val="800"/>
              </a:lnSpc>
              <a:buClr>
                <a:srgbClr val="007CC3"/>
              </a:buClr>
            </a:pPr>
            <a:r>
              <a:rPr lang="en-US" dirty="0">
                <a:solidFill>
                  <a:prstClr val="white"/>
                </a:solidFill>
              </a:rPr>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fontAlgn="auto">
              <a:lnSpc>
                <a:spcPts val="800"/>
              </a:lnSpc>
              <a:buClr>
                <a:srgbClr val="007CC3"/>
              </a:buClr>
            </a:pPr>
            <a:endParaRPr lang="en-US" dirty="0">
              <a:solidFill>
                <a:prstClr val="white"/>
              </a:solidFill>
            </a:endParaRPr>
          </a:p>
          <a:p>
            <a:pPr fontAlgn="auto">
              <a:lnSpc>
                <a:spcPts val="800"/>
              </a:lnSpc>
              <a:buClr>
                <a:srgbClr val="007CC3"/>
              </a:buClr>
            </a:pPr>
            <a:endParaRPr lang="en-US" dirty="0">
              <a:solidFill>
                <a:prstClr val="white"/>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4358861"/>
            <a:ext cx="954892" cy="352551"/>
          </a:xfrm>
          <a:prstGeom prst="rect">
            <a:avLst/>
          </a:prstGeom>
        </p:spPr>
      </p:pic>
    </p:spTree>
    <p:extLst>
      <p:ext uri="{BB962C8B-B14F-4D97-AF65-F5344CB8AC3E}">
        <p14:creationId xmlns:p14="http://schemas.microsoft.com/office/powerpoint/2010/main" val="232171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383620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9492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2/29/2024</a:t>
            </a:fld>
            <a:endParaRPr lang="en-US" dirty="0">
              <a:solidFill>
                <a:prstClr val="white"/>
              </a:solidFill>
            </a:endParaRPr>
          </a:p>
        </p:txBody>
      </p:sp>
      <p:sp>
        <p:nvSpPr>
          <p:cNvPr id="6" name="Footer Placeholder 5"/>
          <p:cNvSpPr>
            <a:spLocks noGrp="1"/>
          </p:cNvSpPr>
          <p:nvPr>
            <p:ph type="ftr" sz="quarter" idx="11"/>
          </p:nvPr>
        </p:nvSpPr>
        <p:spPr/>
        <p:txBody>
          <a:bodyPr/>
          <a:lstStyle/>
          <a:p>
            <a:endParaRPr lang="en-US" dirty="0">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22828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2/29/2024</a:t>
            </a:fld>
            <a:endParaRPr lang="en-US" dirty="0">
              <a:solidFill>
                <a:prstClr val="white"/>
              </a:solidFill>
            </a:endParaRPr>
          </a:p>
        </p:txBody>
      </p:sp>
      <p:sp>
        <p:nvSpPr>
          <p:cNvPr id="8" name="Footer Placeholder 7"/>
          <p:cNvSpPr>
            <a:spLocks noGrp="1"/>
          </p:cNvSpPr>
          <p:nvPr>
            <p:ph type="ftr" sz="quarter" idx="11"/>
          </p:nvPr>
        </p:nvSpPr>
        <p:spPr/>
        <p:txBody>
          <a:bodyPr/>
          <a:lstStyle/>
          <a:p>
            <a:endParaRPr lang="en-US" dirty="0">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504844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5.png"/><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0" descr="Infosys_gradient_w_pattern.jpg"/>
          <p:cNvPicPr>
            <a:picLocks noChangeAspect="1"/>
          </p:cNvPicPr>
          <p:nvPr userDrawn="1"/>
        </p:nvPicPr>
        <p:blipFill>
          <a:blip r:embed="rId4" cstate="email"/>
          <a:srcRect/>
          <a:stretch>
            <a:fillRect/>
          </a:stretch>
        </p:blipFill>
        <p:spPr bwMode="auto">
          <a:xfrm>
            <a:off x="0" y="0"/>
            <a:ext cx="9144000" cy="5143500"/>
          </a:xfrm>
          <a:prstGeom prst="rect">
            <a:avLst/>
          </a:prstGeom>
          <a:noFill/>
          <a:ln w="9525">
            <a:noFill/>
            <a:miter lim="800000"/>
            <a:headEnd/>
            <a:tailEnd/>
          </a:ln>
        </p:spPr>
      </p:pic>
      <p:sp>
        <p:nvSpPr>
          <p:cNvPr id="9" name="Rectangle 8"/>
          <p:cNvSpPr>
            <a:spLocks noChangeArrowheads="1"/>
          </p:cNvSpPr>
          <p:nvPr userDrawn="1"/>
        </p:nvSpPr>
        <p:spPr bwMode="gray">
          <a:xfrm>
            <a:off x="0" y="4749798"/>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baseline="-25000" dirty="0">
              <a:solidFill>
                <a:srgbClr val="FFFFFF"/>
              </a:solidFill>
              <a:latin typeface="Arial"/>
              <a:cs typeface="Arial"/>
            </a:endParaRPr>
          </a:p>
        </p:txBody>
      </p:sp>
      <p:sp>
        <p:nvSpPr>
          <p:cNvPr id="16" name="Rectangle 15"/>
          <p:cNvSpPr>
            <a:spLocks noChangeArrowheads="1"/>
          </p:cNvSpPr>
          <p:nvPr userDrawn="1"/>
        </p:nvSpPr>
        <p:spPr bwMode="gray">
          <a:xfrm flipV="1">
            <a:off x="0" y="4742387"/>
            <a:ext cx="9144000" cy="54610"/>
          </a:xfrm>
          <a:prstGeom prst="rect">
            <a:avLst/>
          </a:prstGeom>
          <a:solidFill>
            <a:srgbClr val="0079BD"/>
          </a:solidFill>
          <a:ln w="9525">
            <a:noFill/>
            <a:miter lim="800000"/>
            <a:headEnd/>
            <a:tailEnd/>
          </a:ln>
          <a:effectLst/>
        </p:spPr>
        <p:txBody>
          <a:bodyPr anchor="ctr"/>
          <a:lstStyle/>
          <a:p>
            <a:pPr algn="ctr" fontAlgn="auto">
              <a:spcBef>
                <a:spcPts val="0"/>
              </a:spcBef>
              <a:spcAft>
                <a:spcPts val="0"/>
              </a:spcAft>
              <a:defRPr/>
            </a:pPr>
            <a:endParaRPr lang="en-US" baseline="-25000" dirty="0">
              <a:solidFill>
                <a:srgbClr val="FFFFFF"/>
              </a:solidFill>
              <a:latin typeface="+mn-lt"/>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Lst>
  <p:hf hdr="0" ftr="0" dt="0"/>
  <p:txStyles>
    <p:titleStyle>
      <a:lvl1pPr algn="l" rtl="0" eaLnBrk="0" fontAlgn="base" hangingPunct="0">
        <a:spcBef>
          <a:spcPct val="0"/>
        </a:spcBef>
        <a:spcAft>
          <a:spcPct val="0"/>
        </a:spcAft>
        <a:defRPr sz="3600" kern="1200">
          <a:solidFill>
            <a:srgbClr val="00BAEF"/>
          </a:solidFill>
          <a:latin typeface="+mj-lt"/>
          <a:ea typeface="+mj-ea"/>
          <a:cs typeface="+mj-cs"/>
        </a:defRPr>
      </a:lvl1pPr>
      <a:lvl2pPr algn="l" rtl="0" eaLnBrk="0" fontAlgn="base" hangingPunct="0">
        <a:spcBef>
          <a:spcPct val="0"/>
        </a:spcBef>
        <a:spcAft>
          <a:spcPct val="0"/>
        </a:spcAft>
        <a:defRPr sz="3600">
          <a:solidFill>
            <a:srgbClr val="00BAEF"/>
          </a:solidFill>
          <a:latin typeface="GillSans" pitchFamily="34" charset="0"/>
        </a:defRPr>
      </a:lvl2pPr>
      <a:lvl3pPr algn="l" rtl="0" eaLnBrk="0" fontAlgn="base" hangingPunct="0">
        <a:spcBef>
          <a:spcPct val="0"/>
        </a:spcBef>
        <a:spcAft>
          <a:spcPct val="0"/>
        </a:spcAft>
        <a:defRPr sz="3600">
          <a:solidFill>
            <a:srgbClr val="00BAEF"/>
          </a:solidFill>
          <a:latin typeface="GillSans" pitchFamily="34" charset="0"/>
        </a:defRPr>
      </a:lvl3pPr>
      <a:lvl4pPr algn="l" rtl="0" eaLnBrk="0" fontAlgn="base" hangingPunct="0">
        <a:spcBef>
          <a:spcPct val="0"/>
        </a:spcBef>
        <a:spcAft>
          <a:spcPct val="0"/>
        </a:spcAft>
        <a:defRPr sz="3600">
          <a:solidFill>
            <a:srgbClr val="00BAEF"/>
          </a:solidFill>
          <a:latin typeface="GillSans" pitchFamily="34" charset="0"/>
        </a:defRPr>
      </a:lvl4pPr>
      <a:lvl5pPr algn="l" rtl="0" eaLnBrk="0" fontAlgn="base" hangingPunct="0">
        <a:spcBef>
          <a:spcPct val="0"/>
        </a:spcBef>
        <a:spcAft>
          <a:spcPct val="0"/>
        </a:spcAft>
        <a:defRPr sz="3600">
          <a:solidFill>
            <a:srgbClr val="00BAEF"/>
          </a:solidFill>
          <a:latin typeface="GillSans" pitchFamily="34" charset="0"/>
        </a:defRPr>
      </a:lvl5pPr>
      <a:lvl6pPr marL="457200" algn="l" rtl="0" fontAlgn="base">
        <a:spcBef>
          <a:spcPct val="0"/>
        </a:spcBef>
        <a:spcAft>
          <a:spcPct val="0"/>
        </a:spcAft>
        <a:defRPr sz="3600">
          <a:solidFill>
            <a:srgbClr val="00BAEF"/>
          </a:solidFill>
          <a:latin typeface="GillSans" pitchFamily="34" charset="0"/>
        </a:defRPr>
      </a:lvl6pPr>
      <a:lvl7pPr marL="914400" algn="l" rtl="0" fontAlgn="base">
        <a:spcBef>
          <a:spcPct val="0"/>
        </a:spcBef>
        <a:spcAft>
          <a:spcPct val="0"/>
        </a:spcAft>
        <a:defRPr sz="3600">
          <a:solidFill>
            <a:srgbClr val="00BAEF"/>
          </a:solidFill>
          <a:latin typeface="GillSans" pitchFamily="34" charset="0"/>
        </a:defRPr>
      </a:lvl7pPr>
      <a:lvl8pPr marL="1371600" algn="l" rtl="0" fontAlgn="base">
        <a:spcBef>
          <a:spcPct val="0"/>
        </a:spcBef>
        <a:spcAft>
          <a:spcPct val="0"/>
        </a:spcAft>
        <a:defRPr sz="3600">
          <a:solidFill>
            <a:srgbClr val="00BAEF"/>
          </a:solidFill>
          <a:latin typeface="GillSans" pitchFamily="34" charset="0"/>
        </a:defRPr>
      </a:lvl8pPr>
      <a:lvl9pPr marL="1828800" algn="l" rtl="0" fontAlgn="base">
        <a:spcBef>
          <a:spcPct val="0"/>
        </a:spcBef>
        <a:spcAft>
          <a:spcPct val="0"/>
        </a:spcAft>
        <a:defRPr sz="3600">
          <a:solidFill>
            <a:srgbClr val="00BAEF"/>
          </a:solidFill>
          <a:latin typeface="GillSans" pitchFamily="34" charset="0"/>
        </a:defRPr>
      </a:lvl9pPr>
    </p:titleStyle>
    <p:bodyStyle>
      <a:lvl1pPr marL="342900" indent="-342900" algn="l" rtl="0" eaLnBrk="0" fontAlgn="base" hangingPunct="0">
        <a:spcBef>
          <a:spcPct val="0"/>
        </a:spcBef>
        <a:spcAft>
          <a:spcPts val="600"/>
        </a:spcAft>
        <a:buClr>
          <a:schemeClr val="bg1"/>
        </a:buClr>
        <a:buSzPct val="100000"/>
        <a:buFont typeface="Arial" pitchFamily="34" charset="0"/>
        <a:buChar char="•"/>
        <a:defRPr sz="2800" kern="1200">
          <a:solidFill>
            <a:schemeClr val="bg2"/>
          </a:solidFill>
          <a:latin typeface="+mn-lt"/>
          <a:ea typeface="+mn-ea"/>
          <a:cs typeface="+mn-cs"/>
        </a:defRPr>
      </a:lvl1pPr>
      <a:lvl2pPr marL="742950" indent="-285750" algn="l" rtl="0" eaLnBrk="0" fontAlgn="base" hangingPunct="0">
        <a:spcBef>
          <a:spcPct val="0"/>
        </a:spcBef>
        <a:spcAft>
          <a:spcPts val="600"/>
        </a:spcAft>
        <a:buClr>
          <a:schemeClr val="bg1"/>
        </a:buClr>
        <a:buSzPct val="100000"/>
        <a:buFont typeface="Arial" pitchFamily="34" charset="0"/>
        <a:buChar char="•"/>
        <a:defRPr sz="2400" kern="1200">
          <a:solidFill>
            <a:schemeClr val="bg2"/>
          </a:solidFill>
          <a:latin typeface="+mn-lt"/>
          <a:ea typeface="+mn-ea"/>
          <a:cs typeface="+mn-cs"/>
        </a:defRPr>
      </a:lvl2pPr>
      <a:lvl3pPr marL="11430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3pPr>
      <a:lvl4pPr marL="16002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4pPr>
      <a:lvl5pPr marL="20574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auto">
              <a:spcBef>
                <a:spcPts val="0"/>
              </a:spcBef>
              <a:spcAft>
                <a:spcPts val="0"/>
              </a:spcAft>
            </a:pPr>
            <a:fld id="{18AB25E1-DB68-4E03-AE0C-D593F90802A8}" type="datetime1">
              <a:rPr lang="en-US" smtClean="0">
                <a:solidFill>
                  <a:prstClr val="white"/>
                </a:solidFill>
              </a:rPr>
              <a:pPr fontAlgn="auto">
                <a:spcBef>
                  <a:spcPts val="0"/>
                </a:spcBef>
                <a:spcAft>
                  <a:spcPts val="0"/>
                </a:spcAft>
              </a:pPr>
              <a:t>2/29/2024</a:t>
            </a:fld>
            <a:endParaRPr lang="en-US" dirty="0">
              <a:solidFill>
                <a:prstClr val="white"/>
              </a:solidFill>
            </a:endParaRPr>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pPr fontAlgn="auto">
              <a:spcBef>
                <a:spcPts val="0"/>
              </a:spcBef>
              <a:spcAft>
                <a:spcPts val="0"/>
              </a:spcAft>
            </a:pPr>
            <a:endParaRPr lang="en-US" dirty="0">
              <a:solidFill>
                <a:srgbClr val="6D6E71"/>
              </a:solidFill>
            </a:endParaRPr>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pPr fontAlgn="auto">
              <a:spcBef>
                <a:spcPts val="0"/>
              </a:spcBef>
              <a:spcAft>
                <a:spcPts val="0"/>
              </a:spcAft>
            </a:pPr>
            <a:fld id="{14D65173-87C9-47C0-A890-7AD8E2754265}" type="slidenum">
              <a:rPr lang="en-US" smtClean="0">
                <a:solidFill>
                  <a:srgbClr val="6D6E71"/>
                </a:solidFill>
              </a:rPr>
              <a:pPr fontAlgn="auto">
                <a:spcBef>
                  <a:spcPts val="0"/>
                </a:spcBef>
                <a:spcAft>
                  <a:spcPts val="0"/>
                </a:spcAft>
              </a:pPr>
              <a:t>‹#›</a:t>
            </a:fld>
            <a:endParaRPr lang="en-US" dirty="0">
              <a:solidFill>
                <a:srgbClr val="6D6E71"/>
              </a:solidFill>
            </a:endParaRPr>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047624" y="4786900"/>
            <a:ext cx="849227" cy="313539"/>
          </a:xfrm>
          <a:prstGeom prst="rect">
            <a:avLst/>
          </a:prstGeom>
        </p:spPr>
      </p:pic>
    </p:spTree>
    <p:extLst>
      <p:ext uri="{BB962C8B-B14F-4D97-AF65-F5344CB8AC3E}">
        <p14:creationId xmlns:p14="http://schemas.microsoft.com/office/powerpoint/2010/main" val="366655877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ph type="title"/>
          </p:nvPr>
        </p:nvSpPr>
        <p:spPr>
          <a:xfrm>
            <a:off x="0" y="1"/>
            <a:ext cx="3146323" cy="570270"/>
          </a:xfrm>
          <a:ln>
            <a:solidFill>
              <a:schemeClr val="accent1"/>
            </a:solidFill>
          </a:ln>
        </p:spPr>
        <p:txBody>
          <a:bodyPr>
            <a:normAutofit/>
          </a:bodyPr>
          <a:lstStyle/>
          <a:p>
            <a:r>
              <a:rPr lang="en-US" sz="1400" dirty="0">
                <a:solidFill>
                  <a:srgbClr val="003399"/>
                </a:solidFill>
                <a:latin typeface="+mn-lt"/>
                <a:ea typeface="+mn-ea"/>
                <a:cs typeface="Calibri" pitchFamily="34" charset="0"/>
              </a:rPr>
              <a:t> TINTU THOMAS</a:t>
            </a:r>
            <a:br>
              <a:rPr lang="en-US" sz="1200" dirty="0">
                <a:solidFill>
                  <a:srgbClr val="003399"/>
                </a:solidFill>
                <a:latin typeface="+mn-lt"/>
                <a:ea typeface="+mn-ea"/>
                <a:cs typeface="Calibri" pitchFamily="34" charset="0"/>
              </a:rPr>
            </a:br>
            <a:r>
              <a:rPr lang="en-US" sz="1200" dirty="0">
                <a:solidFill>
                  <a:srgbClr val="003399"/>
                </a:solidFill>
                <a:latin typeface="+mn-lt"/>
                <a:ea typeface="+mn-ea"/>
                <a:cs typeface="Calibri" pitchFamily="34" charset="0"/>
              </a:rPr>
              <a:t> </a:t>
            </a:r>
            <a:r>
              <a:rPr lang="en-US" sz="1200" dirty="0">
                <a:solidFill>
                  <a:srgbClr val="003399"/>
                </a:solidFill>
                <a:latin typeface="Calibri" panose="020F0502020204030204" pitchFamily="34" charset="0"/>
                <a:ea typeface="+mn-ea"/>
                <a:cs typeface="Calibri" pitchFamily="34" charset="0"/>
              </a:rPr>
              <a:t>Data Scientist/ Gen AI Expert.</a:t>
            </a:r>
            <a:endParaRPr lang="en-US" sz="1200" b="0" dirty="0">
              <a:solidFill>
                <a:srgbClr val="00B050"/>
              </a:solidFill>
              <a:latin typeface="Calibri" panose="020F0502020204030204" pitchFamily="34" charset="0"/>
              <a:cs typeface="Calibri" panose="020F0502020204030204" pitchFamily="34" charset="0"/>
            </a:endParaRPr>
          </a:p>
        </p:txBody>
      </p:sp>
      <p:sp>
        <p:nvSpPr>
          <p:cNvPr id="29" name="Rectangle 6"/>
          <p:cNvSpPr>
            <a:spLocks noChangeArrowheads="1"/>
          </p:cNvSpPr>
          <p:nvPr/>
        </p:nvSpPr>
        <p:spPr bwMode="auto">
          <a:xfrm>
            <a:off x="3067665" y="0"/>
            <a:ext cx="6076335" cy="4729316"/>
          </a:xfrm>
          <a:prstGeom prst="rect">
            <a:avLst/>
          </a:prstGeom>
          <a:solidFill>
            <a:schemeClr val="bg1">
              <a:lumMod val="95000"/>
            </a:schemeClr>
          </a:solidFill>
          <a:ln w="12700" algn="ctr">
            <a:noFill/>
            <a:miter lim="800000"/>
            <a:headEnd/>
            <a:tailEnd/>
          </a:ln>
        </p:spPr>
        <p:txBody>
          <a:bodyPr lIns="92075" tIns="46038" rIns="92075" bIns="46038"/>
          <a:lstStyle/>
          <a:p>
            <a:pPr>
              <a:defRPr/>
            </a:pPr>
            <a:r>
              <a:rPr lang="en-US" sz="900" b="1" u="sng" dirty="0">
                <a:solidFill>
                  <a:srgbClr val="003086"/>
                </a:solidFill>
                <a:latin typeface="+mn-lt"/>
              </a:rPr>
              <a:t>Project:</a:t>
            </a:r>
            <a:r>
              <a:rPr lang="en-US" sz="900" dirty="0">
                <a:solidFill>
                  <a:srgbClr val="003086"/>
                </a:solidFill>
                <a:latin typeface="+mn-lt"/>
              </a:rPr>
              <a:t> </a:t>
            </a:r>
            <a:r>
              <a:rPr lang="en-US" sz="900" b="1" dirty="0">
                <a:solidFill>
                  <a:srgbClr val="003086"/>
                </a:solidFill>
                <a:latin typeface="+mn-lt"/>
              </a:rPr>
              <a:t>Invoice Processing Bot</a:t>
            </a:r>
          </a:p>
          <a:p>
            <a:pPr>
              <a:defRPr/>
            </a:pPr>
            <a:r>
              <a:rPr lang="en-US" sz="900" b="1" dirty="0">
                <a:solidFill>
                  <a:srgbClr val="003086"/>
                </a:solidFill>
                <a:latin typeface="+mn-lt"/>
              </a:rPr>
              <a:t>Technologies : AI-ML, Hugging Face transformers, OCR, Python.</a:t>
            </a:r>
          </a:p>
          <a:p>
            <a:pPr>
              <a:defRPr/>
            </a:pPr>
            <a:r>
              <a:rPr lang="en-US" sz="900" b="1" u="sng" dirty="0">
                <a:solidFill>
                  <a:srgbClr val="003086"/>
                </a:solidFill>
                <a:latin typeface="+mn-lt"/>
              </a:rPr>
              <a:t>Project Description</a:t>
            </a:r>
            <a:r>
              <a:rPr lang="en-US" sz="900" b="1" dirty="0">
                <a:solidFill>
                  <a:srgbClr val="003086"/>
                </a:solidFill>
                <a:latin typeface="+mn-lt"/>
              </a:rPr>
              <a:t>: </a:t>
            </a:r>
            <a:r>
              <a:rPr lang="en-GB" sz="900" dirty="0">
                <a:solidFill>
                  <a:srgbClr val="003086"/>
                </a:solidFill>
                <a:latin typeface="+mn-lt"/>
                <a:cs typeface="Arial" panose="020B0604020202020204" pitchFamily="34" charset="0"/>
              </a:rPr>
              <a:t>The requirement was to extract the billing address and shipping address from the invoice pdf document, the bot is trained for sample documents of 2 types and can fetch the details from the document correctly.</a:t>
            </a:r>
          </a:p>
          <a:p>
            <a:pPr>
              <a:defRPr/>
            </a:pPr>
            <a:r>
              <a:rPr lang="en-US" sz="900" b="1" u="sng" dirty="0">
                <a:solidFill>
                  <a:srgbClr val="003086"/>
                </a:solidFill>
                <a:latin typeface="+mn-lt"/>
              </a:rPr>
              <a:t>Responsibilities:</a:t>
            </a:r>
          </a:p>
          <a:p>
            <a:pPr marL="171450" indent="-171450">
              <a:buFont typeface="Wingdings" panose="05000000000000000000" pitchFamily="2" charset="2"/>
              <a:buChar char="Ø"/>
              <a:defRPr/>
            </a:pPr>
            <a:r>
              <a:rPr lang="en-GB" sz="900" dirty="0">
                <a:solidFill>
                  <a:srgbClr val="003086"/>
                </a:solidFill>
                <a:latin typeface="+mn-lt"/>
                <a:cs typeface="Arial" panose="020B0604020202020204" pitchFamily="34" charset="0"/>
              </a:rPr>
              <a:t>It’s developed as a POC for a client invoice data extraction</a:t>
            </a:r>
            <a:r>
              <a:rPr lang="en-US" sz="900" dirty="0">
                <a:solidFill>
                  <a:srgbClr val="003086"/>
                </a:solidFill>
                <a:latin typeface="+mn-lt"/>
                <a:cs typeface="Arial" panose="020B0604020202020204" pitchFamily="34" charset="0"/>
              </a:rPr>
              <a:t>.</a:t>
            </a:r>
          </a:p>
          <a:p>
            <a:pPr marL="171450" indent="-171450">
              <a:buFont typeface="Wingdings" panose="05000000000000000000" pitchFamily="2" charset="2"/>
              <a:buChar char="Ø"/>
              <a:defRPr/>
            </a:pPr>
            <a:r>
              <a:rPr lang="en-US" sz="900" dirty="0">
                <a:solidFill>
                  <a:srgbClr val="003086"/>
                </a:solidFill>
                <a:latin typeface="+mn-lt"/>
                <a:cs typeface="Arial" panose="020B0604020202020204" pitchFamily="34" charset="0"/>
              </a:rPr>
              <a:t>Worked with development of Artificial Intelligence based python bot code generation for Invoice processing using LayoutLM model Hugging face transformer.</a:t>
            </a:r>
          </a:p>
          <a:p>
            <a:pPr marL="171450" indent="-171450">
              <a:buFont typeface="Wingdings" panose="05000000000000000000" pitchFamily="2" charset="2"/>
              <a:buChar char="Ø"/>
              <a:defRPr/>
            </a:pPr>
            <a:r>
              <a:rPr lang="en-GB" sz="900" dirty="0">
                <a:solidFill>
                  <a:srgbClr val="003086"/>
                </a:solidFill>
                <a:latin typeface="+mn-lt"/>
                <a:cs typeface="Arial" panose="020B0604020202020204" pitchFamily="34" charset="0"/>
              </a:rPr>
              <a:t>Accuracy of 89 percent is obtained during validation process which can be improved by training with more data samples and the prediction with unknown invoice was quite exceptional. </a:t>
            </a:r>
          </a:p>
          <a:p>
            <a:pPr marL="171450" indent="-171450">
              <a:buFont typeface="Wingdings" panose="05000000000000000000" pitchFamily="2" charset="2"/>
              <a:buChar char="Ø"/>
              <a:defRPr/>
            </a:pPr>
            <a:r>
              <a:rPr lang="en-US" sz="900" dirty="0">
                <a:solidFill>
                  <a:srgbClr val="003086"/>
                </a:solidFill>
                <a:latin typeface="+mn-lt"/>
                <a:cs typeface="Arial" panose="020B0604020202020204" pitchFamily="34" charset="0"/>
              </a:rPr>
              <a:t>Skills gained:- Preparation of dataset for model training, model training and validation, testing.</a:t>
            </a:r>
          </a:p>
          <a:p>
            <a:pPr>
              <a:defRPr/>
            </a:pPr>
            <a:r>
              <a:rPr lang="en-US" sz="900" b="1" u="sng" dirty="0">
                <a:solidFill>
                  <a:srgbClr val="003086"/>
                </a:solidFill>
                <a:latin typeface="+mn-lt"/>
                <a:cs typeface="Arial" panose="020B0604020202020204" pitchFamily="34" charset="0"/>
              </a:rPr>
              <a:t>Project:</a:t>
            </a:r>
            <a:r>
              <a:rPr lang="en-US" sz="900" b="1" dirty="0">
                <a:solidFill>
                  <a:srgbClr val="003086"/>
                </a:solidFill>
                <a:latin typeface="+mn-lt"/>
                <a:cs typeface="Arial" panose="020B0604020202020204" pitchFamily="34" charset="0"/>
              </a:rPr>
              <a:t>  Microbots development</a:t>
            </a:r>
          </a:p>
          <a:p>
            <a:pPr>
              <a:defRPr/>
            </a:pPr>
            <a:r>
              <a:rPr lang="en-US" sz="900" b="1" u="sng" dirty="0">
                <a:solidFill>
                  <a:srgbClr val="003086"/>
                </a:solidFill>
                <a:latin typeface="+mn-lt"/>
                <a:cs typeface="Arial" panose="020B0604020202020204" pitchFamily="34" charset="0"/>
              </a:rPr>
              <a:t>Technologies:  </a:t>
            </a:r>
            <a:r>
              <a:rPr lang="en-US" sz="900" b="1" dirty="0">
                <a:solidFill>
                  <a:srgbClr val="003086"/>
                </a:solidFill>
                <a:latin typeface="+mn-lt"/>
                <a:cs typeface="Arial" panose="020B0604020202020204" pitchFamily="34" charset="0"/>
              </a:rPr>
              <a:t> Infosys ICAS Platform, Python.</a:t>
            </a:r>
          </a:p>
          <a:p>
            <a:pPr>
              <a:defRPr/>
            </a:pPr>
            <a:r>
              <a:rPr lang="en-US" sz="900" b="1" u="sng" dirty="0">
                <a:solidFill>
                  <a:srgbClr val="003086"/>
                </a:solidFill>
                <a:latin typeface="+mn-lt"/>
                <a:cs typeface="Arial" panose="020B0604020202020204" pitchFamily="34" charset="0"/>
              </a:rPr>
              <a:t>Project Description:</a:t>
            </a:r>
            <a:r>
              <a:rPr lang="en-US" sz="900" dirty="0">
                <a:solidFill>
                  <a:srgbClr val="003086"/>
                </a:solidFill>
                <a:latin typeface="+mn-lt"/>
                <a:cs typeface="Arial" panose="020B0604020202020204" pitchFamily="34" charset="0"/>
              </a:rPr>
              <a:t> </a:t>
            </a:r>
            <a:r>
              <a:rPr lang="en-US" sz="900" b="1" dirty="0">
                <a:solidFill>
                  <a:srgbClr val="003086"/>
                </a:solidFill>
                <a:latin typeface="+mn-lt"/>
                <a:cs typeface="Arial" panose="020B0604020202020204" pitchFamily="34" charset="0"/>
              </a:rPr>
              <a:t>Development of Microbots as per the business requirement.</a:t>
            </a:r>
          </a:p>
          <a:p>
            <a:pPr>
              <a:defRPr/>
            </a:pPr>
            <a:r>
              <a:rPr lang="en-US" sz="900" b="1" u="sng" dirty="0">
                <a:solidFill>
                  <a:srgbClr val="003086"/>
                </a:solidFill>
                <a:latin typeface="+mn-lt"/>
                <a:cs typeface="Arial" panose="020B0604020202020204" pitchFamily="34" charset="0"/>
              </a:rPr>
              <a:t>Responsibilities:</a:t>
            </a:r>
          </a:p>
          <a:p>
            <a:pPr marL="171450" indent="-171450">
              <a:buFont typeface="Wingdings" panose="05000000000000000000" pitchFamily="2" charset="2"/>
              <a:buChar char="Ø"/>
            </a:pPr>
            <a:r>
              <a:rPr lang="en-US" sz="900" dirty="0">
                <a:solidFill>
                  <a:srgbClr val="003086"/>
                </a:solidFill>
                <a:latin typeface="+mn-lt"/>
                <a:cs typeface="Arial" panose="020B0604020202020204" pitchFamily="34" charset="0"/>
              </a:rPr>
              <a:t>Development of python bots for different requirements and uploading to ICAS platform, Generation of </a:t>
            </a:r>
            <a:r>
              <a:rPr lang="en-US" sz="900" dirty="0" err="1">
                <a:solidFill>
                  <a:srgbClr val="003086"/>
                </a:solidFill>
                <a:latin typeface="+mn-lt"/>
                <a:cs typeface="Arial" panose="020B0604020202020204" pitchFamily="34" charset="0"/>
              </a:rPr>
              <a:t>Botid’s</a:t>
            </a:r>
            <a:r>
              <a:rPr lang="en-US" sz="900" dirty="0">
                <a:solidFill>
                  <a:srgbClr val="003086"/>
                </a:solidFill>
                <a:latin typeface="+mn-lt"/>
                <a:cs typeface="Arial" panose="020B0604020202020204" pitchFamily="34" charset="0"/>
              </a:rPr>
              <a:t> for the requirement in ICAS platform.</a:t>
            </a:r>
          </a:p>
          <a:p>
            <a:pPr>
              <a:defRPr/>
            </a:pPr>
            <a:r>
              <a:rPr lang="en-US" sz="900" b="1" u="sng" dirty="0">
                <a:solidFill>
                  <a:srgbClr val="003086"/>
                </a:solidFill>
                <a:latin typeface="+mn-lt"/>
              </a:rPr>
              <a:t>Project: </a:t>
            </a:r>
            <a:r>
              <a:rPr lang="en-GB" sz="900" b="1" dirty="0">
                <a:solidFill>
                  <a:srgbClr val="003086"/>
                </a:solidFill>
                <a:latin typeface="+mn-lt"/>
              </a:rPr>
              <a:t>Data Science based solution for forecasting the energy demand </a:t>
            </a:r>
            <a:r>
              <a:rPr lang="en-US" sz="900" b="1" dirty="0">
                <a:solidFill>
                  <a:srgbClr val="003086"/>
                </a:solidFill>
                <a:latin typeface="+mn-lt"/>
              </a:rPr>
              <a:t>for utility provider, USA</a:t>
            </a:r>
          </a:p>
          <a:p>
            <a:pPr lvl="0">
              <a:defRPr/>
            </a:pPr>
            <a:r>
              <a:rPr lang="en-US" sz="900" b="1" u="sng" dirty="0">
                <a:solidFill>
                  <a:srgbClr val="003086"/>
                </a:solidFill>
                <a:latin typeface="+mn-lt"/>
              </a:rPr>
              <a:t>Technologies:  </a:t>
            </a:r>
            <a:r>
              <a:rPr lang="en-US" sz="900" b="1" dirty="0">
                <a:solidFill>
                  <a:srgbClr val="003086"/>
                </a:solidFill>
                <a:latin typeface="+mn-lt"/>
              </a:rPr>
              <a:t>Data Science, Python, Classical ML.</a:t>
            </a:r>
          </a:p>
          <a:p>
            <a:pPr lvl="0">
              <a:defRPr/>
            </a:pPr>
            <a:r>
              <a:rPr lang="en-US" sz="900" b="1" u="sng" dirty="0">
                <a:solidFill>
                  <a:srgbClr val="003086"/>
                </a:solidFill>
                <a:latin typeface="+mn-lt"/>
                <a:cs typeface="Arial" panose="020B0604020202020204" pitchFamily="34" charset="0"/>
              </a:rPr>
              <a:t>Project Description:</a:t>
            </a:r>
            <a:r>
              <a:rPr lang="en-US" sz="900" dirty="0">
                <a:solidFill>
                  <a:srgbClr val="003086"/>
                </a:solidFill>
                <a:latin typeface="+mn-lt"/>
                <a:cs typeface="Arial" panose="020B0604020202020204" pitchFamily="34" charset="0"/>
              </a:rPr>
              <a:t> </a:t>
            </a:r>
            <a:r>
              <a:rPr lang="en-US" sz="900" dirty="0">
                <a:solidFill>
                  <a:srgbClr val="003086"/>
                </a:solidFill>
                <a:latin typeface="+mn-lt"/>
              </a:rPr>
              <a:t>This project primarily involves the development of a model to identify the energy demand for the client to meet their requirements for the future based on some parameters.</a:t>
            </a:r>
          </a:p>
          <a:p>
            <a:pPr>
              <a:defRPr/>
            </a:pPr>
            <a:r>
              <a:rPr lang="en-US" sz="900" b="1" u="sng" dirty="0">
                <a:solidFill>
                  <a:srgbClr val="003086"/>
                </a:solidFill>
                <a:latin typeface="+mn-lt"/>
                <a:cs typeface="Arial" panose="020B0604020202020204" pitchFamily="34" charset="0"/>
              </a:rPr>
              <a:t>Responsibilities:</a:t>
            </a:r>
          </a:p>
          <a:p>
            <a:pPr marL="171450" indent="-171450">
              <a:buFont typeface="Wingdings" panose="05000000000000000000" pitchFamily="2" charset="2"/>
              <a:buChar char="Ø"/>
              <a:defRPr/>
            </a:pPr>
            <a:r>
              <a:rPr lang="en-GB" sz="900" dirty="0">
                <a:solidFill>
                  <a:srgbClr val="003086"/>
                </a:solidFill>
                <a:latin typeface="+mn-lt"/>
              </a:rPr>
              <a:t>Trained an AI model with energy consumption dataset for a period.</a:t>
            </a:r>
          </a:p>
          <a:p>
            <a:pPr marL="171450" indent="-171450">
              <a:buFont typeface="Wingdings" panose="05000000000000000000" pitchFamily="2" charset="2"/>
              <a:buChar char="Ø"/>
              <a:defRPr/>
            </a:pPr>
            <a:r>
              <a:rPr lang="en-GB" sz="900" dirty="0">
                <a:solidFill>
                  <a:srgbClr val="003086"/>
                </a:solidFill>
                <a:latin typeface="+mn-lt"/>
              </a:rPr>
              <a:t>Model deployed in python Django framework as part of POC and the model is undergoing fine tuning with recent data to reduce minimal error before deployment into production. </a:t>
            </a:r>
            <a:endParaRPr lang="en-US" sz="900" dirty="0">
              <a:solidFill>
                <a:srgbClr val="003086"/>
              </a:solidFill>
              <a:latin typeface="+mn-lt"/>
            </a:endParaRPr>
          </a:p>
          <a:p>
            <a:pPr marL="171450" indent="-171450">
              <a:buFont typeface="Wingdings" panose="05000000000000000000" pitchFamily="2" charset="2"/>
              <a:buChar char="Ø"/>
              <a:defRPr/>
            </a:pPr>
            <a:r>
              <a:rPr lang="en-US" sz="900" dirty="0">
                <a:solidFill>
                  <a:srgbClr val="003086"/>
                </a:solidFill>
                <a:latin typeface="+mn-lt"/>
              </a:rPr>
              <a:t>Model needs to get trained regularly in order to meet the required accuracy new parameters will be added to it so that it will give good prediction of the demand.</a:t>
            </a:r>
          </a:p>
          <a:p>
            <a:pPr>
              <a:defRPr/>
            </a:pPr>
            <a:endParaRPr lang="en-US" sz="900" dirty="0">
              <a:solidFill>
                <a:srgbClr val="003086"/>
              </a:solidFill>
              <a:latin typeface="+mn-lt"/>
            </a:endParaRPr>
          </a:p>
          <a:p>
            <a:pPr>
              <a:defRPr/>
            </a:pPr>
            <a:r>
              <a:rPr lang="en-US" sz="900" b="1" u="sng" dirty="0">
                <a:solidFill>
                  <a:srgbClr val="003086"/>
                </a:solidFill>
                <a:latin typeface="+mn-lt"/>
                <a:cs typeface="Arial" panose="020B0604020202020204" pitchFamily="34" charset="0"/>
              </a:rPr>
              <a:t>Project:</a:t>
            </a:r>
            <a:r>
              <a:rPr lang="en-US" sz="900" b="1" dirty="0">
                <a:solidFill>
                  <a:srgbClr val="003086"/>
                </a:solidFill>
                <a:latin typeface="+mn-lt"/>
                <a:cs typeface="Arial" panose="020B0604020202020204" pitchFamily="34" charset="0"/>
              </a:rPr>
              <a:t>  Metering Process conversion to python from legacy application for US utilities client.</a:t>
            </a:r>
          </a:p>
          <a:p>
            <a:pPr>
              <a:defRPr/>
            </a:pPr>
            <a:r>
              <a:rPr lang="en-US" sz="900" b="1" u="sng" dirty="0">
                <a:solidFill>
                  <a:srgbClr val="003086"/>
                </a:solidFill>
                <a:latin typeface="+mn-lt"/>
                <a:cs typeface="Arial" panose="020B0604020202020204" pitchFamily="34" charset="0"/>
              </a:rPr>
              <a:t>Technologies:  </a:t>
            </a:r>
            <a:r>
              <a:rPr lang="en-US" sz="900" b="1" dirty="0">
                <a:solidFill>
                  <a:srgbClr val="003086"/>
                </a:solidFill>
                <a:latin typeface="+mn-lt"/>
                <a:cs typeface="Arial" panose="020B0604020202020204" pitchFamily="34" charset="0"/>
              </a:rPr>
              <a:t> Python.</a:t>
            </a:r>
          </a:p>
          <a:p>
            <a:pPr>
              <a:defRPr/>
            </a:pPr>
            <a:r>
              <a:rPr lang="en-US" sz="900" b="1" u="sng" dirty="0">
                <a:solidFill>
                  <a:srgbClr val="003086"/>
                </a:solidFill>
                <a:latin typeface="+mn-lt"/>
                <a:cs typeface="Arial" panose="020B0604020202020204" pitchFamily="34" charset="0"/>
              </a:rPr>
              <a:t>Project Description:</a:t>
            </a:r>
            <a:r>
              <a:rPr lang="en-US" sz="900" dirty="0">
                <a:solidFill>
                  <a:srgbClr val="003086"/>
                </a:solidFill>
                <a:latin typeface="+mn-lt"/>
                <a:cs typeface="Arial" panose="020B0604020202020204" pitchFamily="34" charset="0"/>
              </a:rPr>
              <a:t> </a:t>
            </a:r>
            <a:r>
              <a:rPr lang="en-US" sz="900" b="1" dirty="0">
                <a:solidFill>
                  <a:srgbClr val="003086"/>
                </a:solidFill>
                <a:latin typeface="+mn-lt"/>
                <a:cs typeface="Arial" panose="020B0604020202020204" pitchFamily="34" charset="0"/>
              </a:rPr>
              <a:t>Development of python application for metering application.</a:t>
            </a:r>
          </a:p>
          <a:p>
            <a:pPr>
              <a:defRPr/>
            </a:pPr>
            <a:r>
              <a:rPr lang="en-US" sz="900" b="1" u="sng" dirty="0">
                <a:solidFill>
                  <a:srgbClr val="003086"/>
                </a:solidFill>
                <a:latin typeface="+mn-lt"/>
                <a:cs typeface="Arial" panose="020B0604020202020204" pitchFamily="34" charset="0"/>
              </a:rPr>
              <a:t>Responsibilities:</a:t>
            </a:r>
          </a:p>
          <a:p>
            <a:pPr marL="171450" indent="-171450">
              <a:buFont typeface="Wingdings" panose="05000000000000000000" pitchFamily="2" charset="2"/>
              <a:buChar char="Ø"/>
            </a:pPr>
            <a:r>
              <a:rPr lang="en-US" sz="900" dirty="0">
                <a:solidFill>
                  <a:srgbClr val="003086"/>
                </a:solidFill>
                <a:latin typeface="+mn-lt"/>
                <a:cs typeface="Arial" panose="020B0604020202020204" pitchFamily="34" charset="0"/>
              </a:rPr>
              <a:t>Development of python application for metering application converting its legacy code to python code.</a:t>
            </a:r>
          </a:p>
          <a:p>
            <a:pPr>
              <a:defRPr/>
            </a:pPr>
            <a:endParaRPr lang="en-US" sz="900" dirty="0">
              <a:solidFill>
                <a:srgbClr val="003086"/>
              </a:solidFill>
              <a:latin typeface="+mn-lt"/>
            </a:endParaRPr>
          </a:p>
        </p:txBody>
      </p:sp>
      <p:sp>
        <p:nvSpPr>
          <p:cNvPr id="41" name="Rectangle 7"/>
          <p:cNvSpPr>
            <a:spLocks noChangeArrowheads="1"/>
          </p:cNvSpPr>
          <p:nvPr/>
        </p:nvSpPr>
        <p:spPr bwMode="auto">
          <a:xfrm>
            <a:off x="0" y="570271"/>
            <a:ext cx="3067665" cy="4573229"/>
          </a:xfrm>
          <a:prstGeom prst="rect">
            <a:avLst/>
          </a:prstGeom>
          <a:solidFill>
            <a:srgbClr val="0079BD"/>
          </a:solidFill>
          <a:ln w="12700" algn="ctr">
            <a:noFill/>
            <a:miter lim="800000"/>
            <a:headEnd/>
            <a:tailEnd/>
          </a:ln>
        </p:spPr>
        <p:txBody>
          <a:bodyPr lIns="137160" tIns="91440" rIns="137160" bIns="91440"/>
          <a:lstStyle/>
          <a:p>
            <a:pPr>
              <a:defRPr/>
            </a:pPr>
            <a:r>
              <a:rPr lang="en-US" sz="1070" b="1" u="sng" dirty="0">
                <a:solidFill>
                  <a:schemeClr val="bg1"/>
                </a:solidFill>
                <a:latin typeface="Calibri (Body)"/>
                <a:cs typeface="Arial" panose="020B0604020202020204" pitchFamily="34" charset="0"/>
              </a:rPr>
              <a:t>Profile Summary:</a:t>
            </a:r>
          </a:p>
          <a:p>
            <a:pPr marL="171450" indent="-171450" algn="just">
              <a:lnSpc>
                <a:spcPct val="90000"/>
              </a:lnSpc>
              <a:buFont typeface="Arial" panose="020B0604020202020204" pitchFamily="34" charset="0"/>
              <a:buChar char="•"/>
              <a:defRPr/>
            </a:pPr>
            <a:r>
              <a:rPr lang="en-US" sz="900" dirty="0">
                <a:solidFill>
                  <a:schemeClr val="bg1"/>
                </a:solidFill>
                <a:latin typeface="Calibri (Body)"/>
                <a:cs typeface="Arial" panose="020B0604020202020204" pitchFamily="34" charset="0"/>
              </a:rPr>
              <a:t>Around 5+ years of IT experience with 2+ years in AI/ML. </a:t>
            </a:r>
          </a:p>
          <a:p>
            <a:pPr marL="171450" indent="-171450" algn="just">
              <a:lnSpc>
                <a:spcPct val="90000"/>
              </a:lnSpc>
              <a:buFont typeface="Arial" panose="020B0604020202020204" pitchFamily="34" charset="0"/>
              <a:buChar char="•"/>
              <a:defRPr/>
            </a:pPr>
            <a:r>
              <a:rPr lang="en-US" sz="900" dirty="0">
                <a:solidFill>
                  <a:schemeClr val="bg1"/>
                </a:solidFill>
                <a:latin typeface="Calibri (Body)"/>
                <a:cs typeface="Arial" panose="020B0604020202020204" pitchFamily="34" charset="0"/>
              </a:rPr>
              <a:t>Expert in Machine Learning domain with Python, Regression, Classification, Clustering, NLP, Deep Learning Techniques, Dataiku, SK-Learn, TensorFlow &amp; Keras, NumPy, Pandas, Matplotlib, Seaborn, OpenCV, Generative AI.</a:t>
            </a:r>
          </a:p>
          <a:p>
            <a:pPr marL="171450" indent="-171450" algn="just">
              <a:lnSpc>
                <a:spcPct val="90000"/>
              </a:lnSpc>
              <a:buFont typeface="Arial" panose="020B0604020202020204" pitchFamily="34" charset="0"/>
              <a:buChar char="•"/>
              <a:defRPr/>
            </a:pPr>
            <a:r>
              <a:rPr lang="en-US" sz="900" dirty="0">
                <a:solidFill>
                  <a:schemeClr val="bg1"/>
                </a:solidFill>
                <a:latin typeface="Calibri (Body)"/>
                <a:cs typeface="Arial" panose="020B0604020202020204" pitchFamily="34" charset="0"/>
              </a:rPr>
              <a:t>Worked in Utilities domain supporting clients for legacy application transformation and innovation and now into Generative AI developing chatbot applications with OpenAI.</a:t>
            </a:r>
            <a:endParaRPr lang="en-US" sz="900" b="1" u="sng" dirty="0">
              <a:solidFill>
                <a:schemeClr val="bg1"/>
              </a:solidFill>
              <a:latin typeface="Calibri (Body)"/>
              <a:cs typeface="Arial" panose="020B0604020202020204" pitchFamily="34" charset="0"/>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dirty="0">
              <a:solidFill>
                <a:schemeClr val="bg1"/>
              </a:solidFill>
              <a:latin typeface="Calibri (Body)"/>
            </a:endParaRPr>
          </a:p>
          <a:p>
            <a:pPr>
              <a:lnSpc>
                <a:spcPct val="90000"/>
              </a:lnSpc>
              <a:defRPr/>
            </a:pPr>
            <a:endParaRPr lang="en-US" sz="1070" b="1" u="sng" dirty="0">
              <a:solidFill>
                <a:schemeClr val="bg1"/>
              </a:solidFill>
              <a:latin typeface="Calibri (Body)"/>
              <a:cs typeface="Arial" panose="020B0604020202020204" pitchFamily="34" charset="0"/>
            </a:endParaRPr>
          </a:p>
          <a:p>
            <a:pPr>
              <a:lnSpc>
                <a:spcPct val="90000"/>
              </a:lnSpc>
              <a:defRPr/>
            </a:pPr>
            <a:endParaRPr lang="en-US" sz="1070" b="1" u="sng" dirty="0">
              <a:solidFill>
                <a:schemeClr val="bg1"/>
              </a:solidFill>
              <a:latin typeface="Calibri (Body)"/>
              <a:cs typeface="Arial" panose="020B0604020202020204" pitchFamily="34" charset="0"/>
            </a:endParaRPr>
          </a:p>
          <a:p>
            <a:pPr>
              <a:lnSpc>
                <a:spcPct val="90000"/>
              </a:lnSpc>
              <a:defRPr/>
            </a:pPr>
            <a:r>
              <a:rPr lang="en-US" sz="1070" b="1" u="sng" dirty="0">
                <a:solidFill>
                  <a:schemeClr val="bg1"/>
                </a:solidFill>
                <a:latin typeface="Calibri (Body)"/>
                <a:cs typeface="Arial" panose="020B0604020202020204" pitchFamily="34" charset="0"/>
              </a:rPr>
              <a:t>Trainings &amp;  Certification</a:t>
            </a:r>
            <a:endParaRPr lang="en-US" altLang="en-US" sz="1070" dirty="0">
              <a:solidFill>
                <a:schemeClr val="bg1"/>
              </a:solidFill>
              <a:latin typeface="Calibri (Body)"/>
              <a:cs typeface="Arial" panose="020B0604020202020204" pitchFamily="34" charset="0"/>
            </a:endParaRPr>
          </a:p>
          <a:p>
            <a:pPr marL="171450" lvl="0" indent="-171450" algn="just">
              <a:lnSpc>
                <a:spcPct val="90000"/>
              </a:lnSpc>
              <a:buFont typeface="Arial" panose="020B0604020202020204" pitchFamily="34" charset="0"/>
              <a:buChar char="•"/>
              <a:defRPr/>
            </a:pPr>
            <a:r>
              <a:rPr lang="en-US" altLang="en-US" sz="1050" dirty="0">
                <a:solidFill>
                  <a:schemeClr val="bg1"/>
                </a:solidFill>
                <a:latin typeface="Calibri (Body)"/>
                <a:cs typeface="Arial" panose="020B0604020202020204" pitchFamily="34" charset="0"/>
              </a:rPr>
              <a:t>Dataiku Core Designer certification.</a:t>
            </a:r>
          </a:p>
          <a:p>
            <a:pPr marL="171450" indent="-171450" algn="just">
              <a:lnSpc>
                <a:spcPct val="90000"/>
              </a:lnSpc>
              <a:buFont typeface="Arial" panose="020B0604020202020204" pitchFamily="34" charset="0"/>
              <a:buChar char="•"/>
              <a:defRPr/>
            </a:pPr>
            <a:r>
              <a:rPr lang="en-US" sz="900" dirty="0">
                <a:solidFill>
                  <a:schemeClr val="bg1"/>
                </a:solidFill>
                <a:effectLst/>
                <a:latin typeface="Arial" panose="020B0604020202020204" pitchFamily="34" charset="0"/>
                <a:ea typeface="Times New Roman" panose="02020603050405020304" pitchFamily="18" charset="0"/>
              </a:rPr>
              <a:t>Python for Data Science from Expertzlab training institute.</a:t>
            </a:r>
          </a:p>
          <a:p>
            <a:pPr marL="171450" lvl="0" indent="-171450" algn="just">
              <a:lnSpc>
                <a:spcPct val="90000"/>
              </a:lnSpc>
              <a:buFont typeface="Arial" panose="020B0604020202020204" pitchFamily="34" charset="0"/>
              <a:buChar char="•"/>
              <a:defRPr/>
            </a:pPr>
            <a:r>
              <a:rPr lang="en-US" altLang="en-US" sz="1070" dirty="0">
                <a:solidFill>
                  <a:schemeClr val="bg1"/>
                </a:solidFill>
                <a:latin typeface="Calibri (Body)"/>
                <a:cs typeface="Arial" panose="020B0604020202020204" pitchFamily="34" charset="0"/>
              </a:rPr>
              <a:t>Infosys Certified Python Programmer.</a:t>
            </a:r>
          </a:p>
          <a:p>
            <a:pPr marL="171450" indent="-171450" algn="just">
              <a:lnSpc>
                <a:spcPct val="90000"/>
              </a:lnSpc>
              <a:buFont typeface="Arial" panose="020B0604020202020204" pitchFamily="34" charset="0"/>
              <a:buChar char="•"/>
              <a:defRPr/>
            </a:pPr>
            <a:r>
              <a:rPr lang="en-US" sz="900" dirty="0">
                <a:solidFill>
                  <a:schemeClr val="bg1"/>
                </a:solidFill>
                <a:latin typeface="Calibri (Body)"/>
                <a:cs typeface="Arial" panose="020B0604020202020204" pitchFamily="34" charset="0"/>
              </a:rPr>
              <a:t>Z/OS Introduction workshop from IBM.</a:t>
            </a:r>
          </a:p>
          <a:p>
            <a:pPr marL="171450" lvl="0" indent="-171450" algn="just">
              <a:lnSpc>
                <a:spcPct val="90000"/>
              </a:lnSpc>
              <a:buFont typeface="Arial" panose="020B0604020202020204" pitchFamily="34" charset="0"/>
              <a:buChar char="•"/>
              <a:defRPr/>
            </a:pPr>
            <a:endParaRPr lang="en-US" altLang="en-US" sz="1070" dirty="0">
              <a:solidFill>
                <a:schemeClr val="bg1"/>
              </a:solidFill>
              <a:latin typeface="Calibri (Body)"/>
              <a:cs typeface="Arial" panose="020B0604020202020204" pitchFamily="34" charset="0"/>
            </a:endParaRPr>
          </a:p>
          <a:p>
            <a:pPr marL="171450" lvl="0" indent="-171450">
              <a:buFont typeface="Wingdings" panose="05000000000000000000" pitchFamily="2" charset="2"/>
              <a:buChar char="Ø"/>
              <a:defRPr/>
            </a:pPr>
            <a:endParaRPr lang="en-US" sz="1200" dirty="0">
              <a:solidFill>
                <a:prstClr val="white"/>
              </a:solidFill>
              <a:latin typeface="+mn-lt"/>
              <a:cs typeface="Arial" panose="020B0604020202020204" pitchFamily="34" charset="0"/>
            </a:endParaRPr>
          </a:p>
        </p:txBody>
      </p:sp>
      <p:graphicFrame>
        <p:nvGraphicFramePr>
          <p:cNvPr id="2" name="Table 1">
            <a:extLst>
              <a:ext uri="{FF2B5EF4-FFF2-40B4-BE49-F238E27FC236}">
                <a16:creationId xmlns:a16="http://schemas.microsoft.com/office/drawing/2014/main" id="{5DFD1A12-F7F5-2AD9-87A7-0EAED211EBA8}"/>
              </a:ext>
            </a:extLst>
          </p:cNvPr>
          <p:cNvGraphicFramePr>
            <a:graphicFrameLocks noGrp="1"/>
          </p:cNvGraphicFramePr>
          <p:nvPr>
            <p:extLst>
              <p:ext uri="{D42A27DB-BD31-4B8C-83A1-F6EECF244321}">
                <p14:modId xmlns:p14="http://schemas.microsoft.com/office/powerpoint/2010/main" val="2517420202"/>
              </p:ext>
            </p:extLst>
          </p:nvPr>
        </p:nvGraphicFramePr>
        <p:xfrm>
          <a:off x="0" y="2269672"/>
          <a:ext cx="3067665" cy="1943100"/>
        </p:xfrm>
        <a:graphic>
          <a:graphicData uri="http://schemas.openxmlformats.org/drawingml/2006/table">
            <a:tbl>
              <a:tblPr>
                <a:tableStyleId>{5C22544A-7EE6-4342-B048-85BDC9FD1C3A}</a:tableStyleId>
              </a:tblPr>
              <a:tblGrid>
                <a:gridCol w="700855">
                  <a:extLst>
                    <a:ext uri="{9D8B030D-6E8A-4147-A177-3AD203B41FA5}">
                      <a16:colId xmlns:a16="http://schemas.microsoft.com/office/drawing/2014/main" val="1442759332"/>
                    </a:ext>
                  </a:extLst>
                </a:gridCol>
                <a:gridCol w="2366810">
                  <a:extLst>
                    <a:ext uri="{9D8B030D-6E8A-4147-A177-3AD203B41FA5}">
                      <a16:colId xmlns:a16="http://schemas.microsoft.com/office/drawing/2014/main" val="437730468"/>
                    </a:ext>
                  </a:extLst>
                </a:gridCol>
              </a:tblGrid>
              <a:tr h="151952">
                <a:tc gridSpan="2">
                  <a:txBody>
                    <a:bodyPr/>
                    <a:lstStyle/>
                    <a:p>
                      <a:pPr>
                        <a:defRPr/>
                      </a:pPr>
                      <a:r>
                        <a:rPr lang="en-US" sz="900" b="1" u="sng" dirty="0">
                          <a:solidFill>
                            <a:schemeClr val="bg1"/>
                          </a:solidFill>
                          <a:latin typeface="Calibri (Body)"/>
                          <a:cs typeface="Arial" panose="020B0604020202020204" pitchFamily="34" charset="0"/>
                        </a:rPr>
                        <a:t>Technical </a:t>
                      </a:r>
                      <a:r>
                        <a:rPr lang="en-US" sz="1050" b="1" u="sng" dirty="0">
                          <a:solidFill>
                            <a:schemeClr val="bg1"/>
                          </a:solidFill>
                          <a:latin typeface="Calibri (Body)"/>
                          <a:cs typeface="Arial" panose="020B0604020202020204" pitchFamily="34" charset="0"/>
                        </a:rPr>
                        <a:t>Skills</a:t>
                      </a:r>
                      <a:r>
                        <a:rPr lang="en-US" sz="900" b="1" u="sng" dirty="0">
                          <a:solidFill>
                            <a:schemeClr val="bg1"/>
                          </a:solidFill>
                          <a:latin typeface="Calibri (Body)"/>
                          <a:cs typeface="Arial" panose="020B0604020202020204" pitchFamily="34" charset="0"/>
                        </a:rPr>
                        <a:t>:</a:t>
                      </a:r>
                    </a:p>
                  </a:txBody>
                  <a:tcPr marL="68580" marR="68580" marT="0" marB="0">
                    <a:solidFill>
                      <a:schemeClr val="accent1"/>
                    </a:solidFill>
                  </a:tcPr>
                </a:tc>
                <a:tc hMerge="1">
                  <a:txBody>
                    <a:bodyPr/>
                    <a:lstStyle/>
                    <a:p>
                      <a:endParaRPr lang="en-US"/>
                    </a:p>
                  </a:txBody>
                  <a:tcPr/>
                </a:tc>
                <a:extLst>
                  <a:ext uri="{0D108BD9-81ED-4DB2-BD59-A6C34878D82A}">
                    <a16:rowId xmlns:a16="http://schemas.microsoft.com/office/drawing/2014/main" val="2351401239"/>
                  </a:ext>
                </a:extLst>
              </a:tr>
              <a:tr h="390733">
                <a:tc>
                  <a:txBody>
                    <a:bodyPr/>
                    <a:lstStyle/>
                    <a:p>
                      <a:pPr marL="0" marR="0">
                        <a:spcBef>
                          <a:spcPts val="0"/>
                        </a:spcBef>
                        <a:spcAft>
                          <a:spcPts val="0"/>
                        </a:spcAft>
                      </a:pPr>
                      <a:r>
                        <a:rPr lang="en-US" sz="900" dirty="0">
                          <a:solidFill>
                            <a:schemeClr val="bg1"/>
                          </a:solidFill>
                          <a:effectLst/>
                        </a:rPr>
                        <a:t>Data Science, AI &amp; ML</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Python, Dataiku, SQL, SK-Learn, TensorFlow &amp; Keras, NumPy, Pandas, Matplotlib, Seaborn, OpenCV, Generative AI.</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904096779"/>
                  </a:ext>
                </a:extLst>
              </a:tr>
              <a:tr h="130244">
                <a:tc>
                  <a:txBody>
                    <a:bodyPr/>
                    <a:lstStyle/>
                    <a:p>
                      <a:pPr marL="0" marR="0">
                        <a:spcBef>
                          <a:spcPts val="0"/>
                        </a:spcBef>
                        <a:spcAft>
                          <a:spcPts val="0"/>
                        </a:spcAft>
                      </a:pPr>
                      <a:r>
                        <a:rPr lang="en-US" sz="900" dirty="0">
                          <a:solidFill>
                            <a:schemeClr val="bg1"/>
                          </a:solidFill>
                          <a:effectLst/>
                        </a:rPr>
                        <a:t>Languages</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a:solidFill>
                            <a:schemeClr val="bg1"/>
                          </a:solidFill>
                          <a:effectLst/>
                        </a:rPr>
                        <a:t>Python, C++</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431073637"/>
                  </a:ext>
                </a:extLst>
              </a:tr>
              <a:tr h="130244">
                <a:tc>
                  <a:txBody>
                    <a:bodyPr/>
                    <a:lstStyle/>
                    <a:p>
                      <a:pPr marL="0" marR="0">
                        <a:spcBef>
                          <a:spcPts val="0"/>
                        </a:spcBef>
                        <a:spcAft>
                          <a:spcPts val="0"/>
                        </a:spcAft>
                      </a:pPr>
                      <a:r>
                        <a:rPr lang="en-US" sz="900" dirty="0">
                          <a:solidFill>
                            <a:schemeClr val="bg1"/>
                          </a:solidFill>
                          <a:effectLst/>
                        </a:rPr>
                        <a:t>GUI Tools</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Jupyter Notebook, Visual Studio Code, PyCharm</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640839627"/>
                  </a:ext>
                </a:extLst>
              </a:tr>
              <a:tr h="260489">
                <a:tc>
                  <a:txBody>
                    <a:bodyPr/>
                    <a:lstStyle/>
                    <a:p>
                      <a:pPr marL="0" marR="0">
                        <a:spcBef>
                          <a:spcPts val="0"/>
                        </a:spcBef>
                        <a:spcAft>
                          <a:spcPts val="0"/>
                        </a:spcAft>
                      </a:pPr>
                      <a:r>
                        <a:rPr lang="en-US" sz="900" dirty="0">
                          <a:solidFill>
                            <a:schemeClr val="bg1"/>
                          </a:solidFill>
                          <a:effectLst/>
                        </a:rPr>
                        <a:t>Data Science</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EDA, Modelbuilding, training and validation.</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3788684283"/>
                  </a:ext>
                </a:extLst>
              </a:tr>
              <a:tr h="130244">
                <a:tc>
                  <a:txBody>
                    <a:bodyPr/>
                    <a:lstStyle/>
                    <a:p>
                      <a:pPr marL="0" marR="0">
                        <a:spcBef>
                          <a:spcPts val="0"/>
                        </a:spcBef>
                        <a:spcAft>
                          <a:spcPts val="0"/>
                        </a:spcAft>
                      </a:pPr>
                      <a:r>
                        <a:rPr lang="en-US" sz="900" dirty="0">
                          <a:solidFill>
                            <a:schemeClr val="bg1"/>
                          </a:solidFill>
                          <a:effectLst/>
                        </a:rPr>
                        <a:t>Databases</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a:solidFill>
                            <a:schemeClr val="bg1"/>
                          </a:solidFill>
                          <a:effectLst/>
                        </a:rPr>
                        <a:t>MySQL, PostgreSql</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3446620047"/>
                  </a:ext>
                </a:extLst>
              </a:tr>
              <a:tr h="130244">
                <a:tc>
                  <a:txBody>
                    <a:bodyPr/>
                    <a:lstStyle/>
                    <a:p>
                      <a:pPr marL="0" marR="0">
                        <a:spcBef>
                          <a:spcPts val="0"/>
                        </a:spcBef>
                        <a:spcAft>
                          <a:spcPts val="0"/>
                        </a:spcAft>
                      </a:pPr>
                      <a:r>
                        <a:rPr lang="en-US" sz="900">
                          <a:solidFill>
                            <a:schemeClr val="bg1"/>
                          </a:solidFill>
                          <a:effectLst/>
                        </a:rPr>
                        <a:t>Web</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a:solidFill>
                            <a:schemeClr val="bg1"/>
                          </a:solidFill>
                          <a:effectLst/>
                        </a:rPr>
                        <a:t>HTML, CSS, Django</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059047443"/>
                  </a:ext>
                </a:extLst>
              </a:tr>
              <a:tr h="260489">
                <a:tc>
                  <a:txBody>
                    <a:bodyPr/>
                    <a:lstStyle/>
                    <a:p>
                      <a:pPr marL="0" marR="0">
                        <a:spcBef>
                          <a:spcPts val="0"/>
                        </a:spcBef>
                        <a:spcAft>
                          <a:spcPts val="0"/>
                        </a:spcAft>
                      </a:pPr>
                      <a:r>
                        <a:rPr lang="en-US" sz="900">
                          <a:solidFill>
                            <a:schemeClr val="bg1"/>
                          </a:solidFill>
                          <a:effectLst/>
                        </a:rPr>
                        <a:t>ML Algorithms</a:t>
                      </a:r>
                      <a:endParaRPr lang="en-US" sz="90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Linear, Logistic, Decision tree</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270317953"/>
                  </a:ext>
                </a:extLst>
              </a:tr>
              <a:tr h="260489">
                <a:tc>
                  <a:txBody>
                    <a:bodyPr/>
                    <a:lstStyle/>
                    <a:p>
                      <a:pPr marL="0" marR="0">
                        <a:spcBef>
                          <a:spcPts val="0"/>
                        </a:spcBef>
                        <a:spcAft>
                          <a:spcPts val="0"/>
                        </a:spcAft>
                      </a:pPr>
                      <a:r>
                        <a:rPr lang="en-US" sz="900" dirty="0">
                          <a:solidFill>
                            <a:schemeClr val="bg1"/>
                          </a:solidFill>
                          <a:effectLst/>
                        </a:rPr>
                        <a:t>Operating Systems</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tc>
                  <a:txBody>
                    <a:bodyPr/>
                    <a:lstStyle/>
                    <a:p>
                      <a:pPr marL="0" marR="0">
                        <a:spcBef>
                          <a:spcPts val="0"/>
                        </a:spcBef>
                        <a:spcAft>
                          <a:spcPts val="0"/>
                        </a:spcAft>
                      </a:pPr>
                      <a:r>
                        <a:rPr lang="en-US" sz="900" dirty="0">
                          <a:solidFill>
                            <a:schemeClr val="bg1"/>
                          </a:solidFill>
                          <a:effectLst/>
                        </a:rPr>
                        <a:t>Windows, Linux</a:t>
                      </a:r>
                      <a:endParaRPr lang="en-US" sz="900" dirty="0">
                        <a:solidFill>
                          <a:schemeClr val="bg1"/>
                        </a:solidFill>
                        <a:effectLst/>
                        <a:latin typeface="Arial" panose="020B0604020202020204" pitchFamily="34" charset="0"/>
                        <a:ea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076858377"/>
                  </a:ext>
                </a:extLst>
              </a:tr>
            </a:tbl>
          </a:graphicData>
        </a:graphic>
      </p:graphicFrame>
    </p:spTree>
    <p:extLst>
      <p:ext uri="{BB962C8B-B14F-4D97-AF65-F5344CB8AC3E}">
        <p14:creationId xmlns:p14="http://schemas.microsoft.com/office/powerpoint/2010/main" val="287486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FOSYS - Section">
  <a:themeElements>
    <a:clrScheme name="INFOSYS">
      <a:dk1>
        <a:srgbClr val="193A80"/>
      </a:dk1>
      <a:lt1>
        <a:sysClr val="window" lastClr="FFFFFF"/>
      </a:lt1>
      <a:dk2>
        <a:srgbClr val="000000"/>
      </a:dk2>
      <a:lt2>
        <a:srgbClr val="FFFFFF"/>
      </a:lt2>
      <a:accent1>
        <a:srgbClr val="FF90D2"/>
      </a:accent1>
      <a:accent2>
        <a:srgbClr val="F6A3A7"/>
      </a:accent2>
      <a:accent3>
        <a:srgbClr val="92E6FF"/>
      </a:accent3>
      <a:accent4>
        <a:srgbClr val="D1E7B1"/>
      </a:accent4>
      <a:accent5>
        <a:srgbClr val="F6F8B7"/>
      </a:accent5>
      <a:accent6>
        <a:srgbClr val="F6D3A4"/>
      </a:accent6>
      <a:hlink>
        <a:srgbClr val="00B050"/>
      </a:hlink>
      <a:folHlink>
        <a:srgbClr val="800080"/>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70142567A0B84CA3620CC696946783" ma:contentTypeVersion="9" ma:contentTypeDescription="Create a new document." ma:contentTypeScope="" ma:versionID="ac49f0584dad0426f868669023f2a6b9">
  <xsd:schema xmlns:xsd="http://www.w3.org/2001/XMLSchema" xmlns:xs="http://www.w3.org/2001/XMLSchema" xmlns:p="http://schemas.microsoft.com/office/2006/metadata/properties" xmlns:ns3="e418a798-0e79-4494-8ade-f559ab289cdf" xmlns:ns4="d8d8b8a0-643c-414a-865e-80aa9c550d6a" targetNamespace="http://schemas.microsoft.com/office/2006/metadata/properties" ma:root="true" ma:fieldsID="08739b38bb41e8889329d8ecc962f194" ns3:_="" ns4:_="">
    <xsd:import namespace="e418a798-0e79-4494-8ade-f559ab289cdf"/>
    <xsd:import namespace="d8d8b8a0-643c-414a-865e-80aa9c550d6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18a798-0e79-4494-8ade-f559ab289c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d8b8a0-643c-414a-865e-80aa9c550d6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E2A192-D61F-4217-8D32-FC1DC48A6D69}">
  <ds:schemaRefs>
    <ds:schemaRef ds:uri="http://schemas.microsoft.com/sharepoint/v3/contenttype/forms"/>
  </ds:schemaRefs>
</ds:datastoreItem>
</file>

<file path=customXml/itemProps2.xml><?xml version="1.0" encoding="utf-8"?>
<ds:datastoreItem xmlns:ds="http://schemas.openxmlformats.org/officeDocument/2006/customXml" ds:itemID="{97D047C2-3BBE-482A-8612-671C4F22D346}">
  <ds:schemaRefs>
    <ds:schemaRef ds:uri="http://schemas.microsoft.com/office/2006/metadata/contentType"/>
    <ds:schemaRef ds:uri="http://schemas.microsoft.com/office/2006/metadata/properties/metaAttributes"/>
    <ds:schemaRef ds:uri="http://www.w3.org/2000/xmlns/"/>
    <ds:schemaRef ds:uri="http://www.w3.org/2001/XMLSchema"/>
    <ds:schemaRef ds:uri="e418a798-0e79-4494-8ade-f559ab289cdf"/>
    <ds:schemaRef ds:uri="d8d8b8a0-643c-414a-865e-80aa9c550d6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30DD07-2D5E-4ED4-97F6-73697EED6443}">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Infosys_-_TEMPLATE_[v10][1]</Template>
  <TotalTime>14372</TotalTime>
  <Words>573</Words>
  <Application>Microsoft Office PowerPoint</Application>
  <PresentationFormat>On-screen Show (16:9)</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Calibri (Body)</vt:lpstr>
      <vt:lpstr>GillSans</vt:lpstr>
      <vt:lpstr>Wingdings</vt:lpstr>
      <vt:lpstr>INFOSYS - Section</vt:lpstr>
      <vt:lpstr>Office Theme</vt:lpstr>
      <vt:lpstr> TINTU THOMAS  Data Scientist/ Gen AI Expert.</vt:lpstr>
    </vt:vector>
  </TitlesOfParts>
  <Company>Infosys Technologies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Brazendale</dc:creator>
  <cp:lastModifiedBy>Tintu Thomas</cp:lastModifiedBy>
  <cp:revision>708</cp:revision>
  <dcterms:created xsi:type="dcterms:W3CDTF">2011-09-14T14:38:21Z</dcterms:created>
  <dcterms:modified xsi:type="dcterms:W3CDTF">2024-03-01T04:33:43Z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0x0101006C70142567A0B84CA3620CC696946783</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varikuti.teja@ad.infosys.com</vt:lpwstr>
  </property>
  <property fmtid="{D5CDD505-2E9C-101B-9397-08002B2CF9AE}" pid="6" name="MSIP_Label_be4b3411-284d-4d31-bd4f-bc13ef7f1fd6_SetDate">
    <vt:lpwstr>2018-06-21T06:21:04.8702674Z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varikuti.teja@ad.infosys.com</vt:lpwstr>
  </property>
  <property fmtid="{D5CDD505-2E9C-101B-9397-08002B2CF9AE}" pid="13" name="MSIP_Label_a0819fa7-4367-4500-ba88-dd630d977609_SetDate">
    <vt:lpwstr>2018-06-21T06:21:04.8702674Z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Parent">
    <vt:lpwstr>be4b3411-284d-4d31-bd4f-bc13ef7f1fd6</vt:lpwstr>
  </property>
  <property fmtid="{D5CDD505-2E9C-101B-9397-08002B2CF9AE}" pid="17" name="MSIP_Label_a0819fa7-4367-4500-ba88-dd630d977609_Extended_MSFT_Method">
    <vt:lpwstr>Automatic</vt:lpwstr>
  </property>
  <property fmtid="{D5CDD505-2E9C-101B-9397-08002B2CF9AE}" pid="18" name="Sensitivity">
    <vt:lpwstr>Internal Companywide usage</vt:lpwstr>
  </property>
</Properties>
</file>