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B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D2EAF-0552-B074-E6B6-0E9D6304F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C514A-0735-AFED-7BF6-AD80D3537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66F7-6F51-3728-E089-D4C317A5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9EE8-A069-DD42-BBF5-A55A17EA5086}" type="datetimeFigureOut">
              <a:rPr lang="en-BD" smtClean="0"/>
              <a:t>11/05/2023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4D9EE-7FFA-035A-6F1F-7AC2618B9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56267-62DD-081A-25A8-984D4BF3F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D575C-DEFB-0142-B357-B38C98906834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305412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0FC6-E408-63FC-D33F-940DEF844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FD05A-A77C-8B47-30A1-9C2075564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F9B17-B0F3-1BDC-A35A-0A6E611D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9EE8-A069-DD42-BBF5-A55A17EA5086}" type="datetimeFigureOut">
              <a:rPr lang="en-BD" smtClean="0"/>
              <a:t>11/05/2023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78458-E6C8-BD4C-9FE7-581D4C50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3A736-1A11-3BB1-78C0-4A003516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D575C-DEFB-0142-B357-B38C98906834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02712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29EEF8-EFC8-8BFC-D766-1427337890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EA7D3-7A38-342B-26D7-E17C34FC2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4C7FB-789C-574D-B938-F55237C4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9EE8-A069-DD42-BBF5-A55A17EA5086}" type="datetimeFigureOut">
              <a:rPr lang="en-BD" smtClean="0"/>
              <a:t>11/05/2023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92139-349C-3E67-E6BF-7E5D0B2E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BFAC4-6FE8-B169-C0D6-B0AA66BD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D575C-DEFB-0142-B357-B38C98906834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53227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DA6CE-23BA-654C-CB0E-8EBB10AC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11D2A-F0FB-43A4-0DFC-0D63C73CD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C1EFB-54D0-3318-F54B-7662366C9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9EE8-A069-DD42-BBF5-A55A17EA5086}" type="datetimeFigureOut">
              <a:rPr lang="en-BD" smtClean="0"/>
              <a:t>11/05/2023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70F0D-125B-3E47-D12B-D9F7D7B8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2447E-9497-6A13-B015-289C55A3F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D575C-DEFB-0142-B357-B38C98906834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13512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3B9BF-61DB-F72D-E679-74E746B6C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154D1-3FA7-28AC-F474-1654A4742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A8DDC-181C-94DD-7266-4F03B1403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9EE8-A069-DD42-BBF5-A55A17EA5086}" type="datetimeFigureOut">
              <a:rPr lang="en-BD" smtClean="0"/>
              <a:t>11/05/2023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B8822-8488-F4C7-D0E3-B004502E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4AA79-0F62-5EBB-3ABB-AB4B568C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D575C-DEFB-0142-B357-B38C98906834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33108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7D65-AC3A-812E-282B-52A11767F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C9780-CA79-0A6D-CDF4-DD84BD80D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3A5A8-584C-7B31-61BB-2419FFA7D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A6A95-E3D0-4DCB-A030-C4CCC773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9EE8-A069-DD42-BBF5-A55A17EA5086}" type="datetimeFigureOut">
              <a:rPr lang="en-BD" smtClean="0"/>
              <a:t>11/05/2023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6B157-903B-A37B-2872-EC2D35AE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50B2F-9929-68EC-B417-919ED66ED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D575C-DEFB-0142-B357-B38C98906834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93850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A46B-8A2A-BD31-6D6C-A64DA7EF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6AEC8-A57A-B70A-6E65-C36F5CC6E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5CB94-8E35-EEE1-4046-3D0210139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248B68-A9B0-19A9-AEB3-AB8A828E7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3F1A2-7E66-C0EC-9D05-7A5E6F03F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8FCE2-206B-C92B-B4AD-CDD2DECB3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9EE8-A069-DD42-BBF5-A55A17EA5086}" type="datetimeFigureOut">
              <a:rPr lang="en-BD" smtClean="0"/>
              <a:t>11/05/2023</a:t>
            </a:fld>
            <a:endParaRPr lang="en-B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C94C2A-4CB8-E45E-A9EC-81A7E112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233728-51B7-B09F-3F6A-D3F1155F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D575C-DEFB-0142-B357-B38C98906834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94307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8398-295E-D344-9A50-42E5C4EC2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BF342-C236-9D5A-AAB4-203A973A9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9EE8-A069-DD42-BBF5-A55A17EA5086}" type="datetimeFigureOut">
              <a:rPr lang="en-BD" smtClean="0"/>
              <a:t>11/05/2023</a:t>
            </a:fld>
            <a:endParaRPr lang="en-B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A8F362-9DDB-2706-3933-EADCBAF54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81A309-0AEE-7325-60DB-865E798C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D575C-DEFB-0142-B357-B38C98906834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44370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8C03E3-0CC8-4D38-E9EC-4E9207B6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9EE8-A069-DD42-BBF5-A55A17EA5086}" type="datetimeFigureOut">
              <a:rPr lang="en-BD" smtClean="0"/>
              <a:t>11/05/2023</a:t>
            </a:fld>
            <a:endParaRPr lang="e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3E2973-4C2D-3CF6-9411-1FFF5E72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A236F-8BE4-2AAD-C1C2-9AE4EDBF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D575C-DEFB-0142-B357-B38C98906834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72978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F043-D082-E4BB-AC24-1919FD1A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64D65-089C-CB3A-6C28-6C8481458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138ED-D892-61C3-2E45-7DE048FEF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44A37-667B-1A1F-ABC7-89B3310B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9EE8-A069-DD42-BBF5-A55A17EA5086}" type="datetimeFigureOut">
              <a:rPr lang="en-BD" smtClean="0"/>
              <a:t>11/05/2023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F431C-48C0-5EC9-7703-5E81D466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B1A86-8923-91EB-C2A3-0C5EC557B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D575C-DEFB-0142-B357-B38C98906834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79635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0DDF-4DF6-B2A5-C0E8-D32AEBDEF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4FE49-3121-2C87-4203-CF3098F19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F5069-6672-9E4F-39CA-6BD8ECD4C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AEA8B-0DBF-95A7-80B1-0682DF11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9EE8-A069-DD42-BBF5-A55A17EA5086}" type="datetimeFigureOut">
              <a:rPr lang="en-BD" smtClean="0"/>
              <a:t>11/05/2023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0A46D-6A53-8DC8-9237-A2A80904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8FD4F-B47B-53E1-01E1-03B7542E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D575C-DEFB-0142-B357-B38C98906834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99917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41DFF-9BD9-EF22-2812-6E7786ECC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CAF42-1B86-2DDF-80B9-36C6C1FC8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B880D-3F59-5DBA-F15B-A0B0D77BF7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99EE8-A069-DD42-BBF5-A55A17EA5086}" type="datetimeFigureOut">
              <a:rPr lang="en-BD" smtClean="0"/>
              <a:t>11/05/2023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F2511-EB4A-E643-C9B6-683B0838F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6F280-DDC8-2643-BF62-5B6A929F0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D575C-DEFB-0142-B357-B38C98906834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19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8">
            <a:extLst>
              <a:ext uri="{FF2B5EF4-FFF2-40B4-BE49-F238E27FC236}">
                <a16:creationId xmlns:a16="http://schemas.microsoft.com/office/drawing/2014/main" id="{53CEB15A-18EF-4C99-992E-99AA70EF7193}"/>
              </a:ext>
            </a:extLst>
          </p:cNvPr>
          <p:cNvSpPr/>
          <p:nvPr/>
        </p:nvSpPr>
        <p:spPr>
          <a:xfrm>
            <a:off x="174170" y="190613"/>
            <a:ext cx="11829143" cy="6477473"/>
          </a:xfrm>
          <a:custGeom>
            <a:avLst/>
            <a:gdLst/>
            <a:ahLst/>
            <a:cxnLst/>
            <a:rect l="l" t="t" r="r" b="b"/>
            <a:pathLst>
              <a:path w="6743700" h="3185795">
                <a:moveTo>
                  <a:pt x="0" y="0"/>
                </a:moveTo>
                <a:lnTo>
                  <a:pt x="6743700" y="0"/>
                </a:lnTo>
                <a:lnTo>
                  <a:pt x="6743700" y="3185795"/>
                </a:lnTo>
                <a:lnTo>
                  <a:pt x="0" y="3185795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8C9F467-7B5A-4993-968E-40E6326273EB}"/>
              </a:ext>
            </a:extLst>
          </p:cNvPr>
          <p:cNvGrpSpPr/>
          <p:nvPr/>
        </p:nvGrpSpPr>
        <p:grpSpPr>
          <a:xfrm>
            <a:off x="284596" y="324379"/>
            <a:ext cx="11602603" cy="6241672"/>
            <a:chOff x="284596" y="338447"/>
            <a:chExt cx="11602603" cy="624167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B39B9D9-2D43-4E60-AFF6-4C6277CBE018}"/>
                </a:ext>
              </a:extLst>
            </p:cNvPr>
            <p:cNvGrpSpPr/>
            <p:nvPr/>
          </p:nvGrpSpPr>
          <p:grpSpPr>
            <a:xfrm>
              <a:off x="284596" y="338447"/>
              <a:ext cx="11602603" cy="5532317"/>
              <a:chOff x="284596" y="544926"/>
              <a:chExt cx="11602603" cy="5532317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C0FF8A2A-3AC0-463B-A060-2184F38BD832}"/>
                  </a:ext>
                </a:extLst>
              </p:cNvPr>
              <p:cNvGrpSpPr/>
              <p:nvPr/>
            </p:nvGrpSpPr>
            <p:grpSpPr>
              <a:xfrm>
                <a:off x="284596" y="544926"/>
                <a:ext cx="9767986" cy="5532317"/>
                <a:chOff x="284596" y="544926"/>
                <a:chExt cx="9767986" cy="5532317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D97D13F0-D5A2-4B86-8D1B-86F2D3344229}"/>
                    </a:ext>
                  </a:extLst>
                </p:cNvPr>
                <p:cNvGrpSpPr/>
                <p:nvPr/>
              </p:nvGrpSpPr>
              <p:grpSpPr>
                <a:xfrm>
                  <a:off x="284596" y="544926"/>
                  <a:ext cx="8113816" cy="5532317"/>
                  <a:chOff x="397139" y="165097"/>
                  <a:chExt cx="9191361" cy="6441222"/>
                </a:xfrm>
              </p:grpSpPr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32CC58DC-86A5-AC9C-98AD-967F0B1CC199}"/>
                      </a:ext>
                    </a:extLst>
                  </p:cNvPr>
                  <p:cNvSpPr/>
                  <p:nvPr/>
                </p:nvSpPr>
                <p:spPr>
                  <a:xfrm>
                    <a:off x="397139" y="165097"/>
                    <a:ext cx="7603862" cy="3595212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>
                        <a:lumMod val="10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BD"/>
                  </a:p>
                </p:txBody>
              </p:sp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89A33E23-0983-E8C8-B300-C2604E3D8EE9}"/>
                      </a:ext>
                    </a:extLst>
                  </p:cNvPr>
                  <p:cNvSpPr txBox="1"/>
                  <p:nvPr/>
                </p:nvSpPr>
                <p:spPr>
                  <a:xfrm>
                    <a:off x="3175792" y="265365"/>
                    <a:ext cx="3614738" cy="3847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r>
                      <a:rPr lang="en-GB" sz="1900" b="1"/>
                      <a:t>Performance Modelling View</a:t>
                    </a:r>
                    <a:endParaRPr lang="en-BD" sz="1900" b="1"/>
                  </a:p>
                </p:txBody>
              </p:sp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E721F655-7601-9F99-48C6-91270F6D2BC4}"/>
                      </a:ext>
                    </a:extLst>
                  </p:cNvPr>
                  <p:cNvSpPr/>
                  <p:nvPr/>
                </p:nvSpPr>
                <p:spPr>
                  <a:xfrm>
                    <a:off x="1763087" y="715466"/>
                    <a:ext cx="5403952" cy="456020"/>
                  </a:xfrm>
                  <a:prstGeom prst="rect">
                    <a:avLst/>
                  </a:prstGeom>
                  <a:solidFill>
                    <a:schemeClr val="bg1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>
                        <a:solidFill>
                          <a:schemeClr val="tx1"/>
                        </a:solidFill>
                      </a:rPr>
                      <a:t>Model Validator</a:t>
                    </a:r>
                    <a:endParaRPr lang="en-BD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38536BD2-F9CE-4A15-2781-C5D26DE631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15572" y="2009769"/>
                    <a:ext cx="1958428" cy="1282418"/>
                  </a:xfrm>
                  <a:prstGeom prst="rect">
                    <a:avLst/>
                  </a:prstGeom>
                </p:spPr>
              </p:pic>
              <p:cxnSp>
                <p:nvCxnSpPr>
                  <p:cNvPr id="10" name="Straight Arrow Connector 9">
                    <a:extLst>
                      <a:ext uri="{FF2B5EF4-FFF2-40B4-BE49-F238E27FC236}">
                        <a16:creationId xmlns:a16="http://schemas.microsoft.com/office/drawing/2014/main" id="{BE7F2854-EEDD-7A9F-8DB2-02104CCE0F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67737" y="1171486"/>
                    <a:ext cx="0" cy="838283"/>
                  </a:xfrm>
                  <a:prstGeom prst="straightConnector1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Arrow Connector 12">
                    <a:extLst>
                      <a:ext uri="{FF2B5EF4-FFF2-40B4-BE49-F238E27FC236}">
                        <a16:creationId xmlns:a16="http://schemas.microsoft.com/office/drawing/2014/main" id="{60492E05-0FBB-575B-8677-4AC6DB937EE1}"/>
                      </a:ext>
                    </a:extLst>
                  </p:cNvPr>
                  <p:cNvCxnSpPr>
                    <a:cxnSpLocks/>
                    <a:endCxn id="16" idx="2"/>
                  </p:cNvCxnSpPr>
                  <p:nvPr/>
                </p:nvCxnSpPr>
                <p:spPr>
                  <a:xfrm>
                    <a:off x="2539999" y="2529986"/>
                    <a:ext cx="299901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Rectangle: Top Corners One Rounded and One Snipped 15">
                    <a:extLst>
                      <a:ext uri="{FF2B5EF4-FFF2-40B4-BE49-F238E27FC236}">
                        <a16:creationId xmlns:a16="http://schemas.microsoft.com/office/drawing/2014/main" id="{B39A8AC9-4148-73ED-5C33-6DF0E94BDB9B}"/>
                      </a:ext>
                    </a:extLst>
                  </p:cNvPr>
                  <p:cNvSpPr/>
                  <p:nvPr/>
                </p:nvSpPr>
                <p:spPr>
                  <a:xfrm>
                    <a:off x="2839900" y="1770347"/>
                    <a:ext cx="1740038" cy="1519278"/>
                  </a:xfrm>
                  <a:prstGeom prst="snipRoundRect">
                    <a:avLst>
                      <a:gd name="adj1" fmla="val 30765"/>
                      <a:gd name="adj2" fmla="val 16667"/>
                    </a:avLst>
                  </a:prstGeom>
                  <a:solidFill>
                    <a:schemeClr val="bg1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600" dirty="0">
                        <a:solidFill>
                          <a:schemeClr val="tx1"/>
                        </a:solidFill>
                      </a:rPr>
                      <a:t>UML</a:t>
                    </a:r>
                  </a:p>
                  <a:p>
                    <a:pPr algn="ctr"/>
                    <a:r>
                      <a:rPr lang="en-GB" sz="1600" dirty="0">
                        <a:solidFill>
                          <a:schemeClr val="tx1"/>
                        </a:solidFill>
                      </a:rPr>
                      <a:t>Collaboration &amp; activity diagram </a:t>
                    </a:r>
                  </a:p>
                </p:txBody>
              </p:sp>
              <p:cxnSp>
                <p:nvCxnSpPr>
                  <p:cNvPr id="17" name="Straight Arrow Connector 16">
                    <a:extLst>
                      <a:ext uri="{FF2B5EF4-FFF2-40B4-BE49-F238E27FC236}">
                        <a16:creationId xmlns:a16="http://schemas.microsoft.com/office/drawing/2014/main" id="{88A96626-6B14-C905-F9AF-27A68D3365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97401" y="2677583"/>
                    <a:ext cx="38576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869A3A33-4DEF-734F-40E2-25E250F6C67F}"/>
                      </a:ext>
                    </a:extLst>
                  </p:cNvPr>
                  <p:cNvSpPr/>
                  <p:nvPr/>
                </p:nvSpPr>
                <p:spPr>
                  <a:xfrm>
                    <a:off x="4983161" y="2310543"/>
                    <a:ext cx="1589875" cy="626765"/>
                  </a:xfrm>
                  <a:prstGeom prst="rect">
                    <a:avLst/>
                  </a:prstGeom>
                  <a:solidFill>
                    <a:schemeClr val="bg1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600" b="1">
                        <a:solidFill>
                          <a:schemeClr val="tx1"/>
                        </a:solidFill>
                      </a:rPr>
                      <a:t>Deployment Phase </a:t>
                    </a:r>
                    <a:endParaRPr lang="en-BD" sz="1600" b="1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DC580681-BCBC-C397-B84B-61C6B9A076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51500" y="1215455"/>
                    <a:ext cx="0" cy="1116255"/>
                  </a:xfrm>
                  <a:prstGeom prst="straightConnector1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9D3F467D-6C72-EBBA-54C9-02B10FB2C9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78098" y="2937308"/>
                    <a:ext cx="0" cy="4176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551064A2-B2D1-7586-705D-3F8448C87628}"/>
                      </a:ext>
                    </a:extLst>
                  </p:cNvPr>
                  <p:cNvSpPr/>
                  <p:nvPr/>
                </p:nvSpPr>
                <p:spPr>
                  <a:xfrm>
                    <a:off x="2146103" y="4165726"/>
                    <a:ext cx="5900621" cy="2440593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prstDash val="sys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BD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94223DCD-FC2B-7A41-0D88-C2BB0E33870C}"/>
                      </a:ext>
                    </a:extLst>
                  </p:cNvPr>
                  <p:cNvSpPr/>
                  <p:nvPr/>
                </p:nvSpPr>
                <p:spPr>
                  <a:xfrm>
                    <a:off x="5582312" y="3354916"/>
                    <a:ext cx="1354572" cy="1428751"/>
                  </a:xfrm>
                  <a:prstGeom prst="rect">
                    <a:avLst/>
                  </a:prstGeom>
                  <a:solidFill>
                    <a:schemeClr val="bg1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600" b="1">
                        <a:solidFill>
                          <a:schemeClr val="tx1"/>
                        </a:solidFill>
                      </a:rPr>
                      <a:t>Model </a:t>
                    </a:r>
                  </a:p>
                  <a:p>
                    <a:pPr algn="ctr"/>
                    <a:r>
                      <a:rPr lang="en-GB" sz="1600" b="1">
                        <a:solidFill>
                          <a:schemeClr val="tx1"/>
                        </a:solidFill>
                      </a:rPr>
                      <a:t>Annotation phase</a:t>
                    </a:r>
                    <a:endParaRPr lang="en-BD" sz="1600" b="1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3" name="Straight Arrow Connector 42">
                    <a:extLst>
                      <a:ext uri="{FF2B5EF4-FFF2-40B4-BE49-F238E27FC236}">
                        <a16:creationId xmlns:a16="http://schemas.microsoft.com/office/drawing/2014/main" id="{2A3D748A-A517-E3F5-734B-0CF7D6BE25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1" y="2937308"/>
                    <a:ext cx="0" cy="165585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A14279A8-AE26-54DD-087C-E952A2FC60BA}"/>
                      </a:ext>
                    </a:extLst>
                  </p:cNvPr>
                  <p:cNvSpPr/>
                  <p:nvPr/>
                </p:nvSpPr>
                <p:spPr>
                  <a:xfrm>
                    <a:off x="2756305" y="4593165"/>
                    <a:ext cx="2620028" cy="1026585"/>
                  </a:xfrm>
                  <a:prstGeom prst="rect">
                    <a:avLst/>
                  </a:prstGeom>
                  <a:solidFill>
                    <a:schemeClr val="bg1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600">
                        <a:solidFill>
                          <a:schemeClr val="tx1"/>
                        </a:solidFill>
                      </a:rPr>
                      <a:t>Phase for State machine generation </a:t>
                    </a:r>
                    <a:endParaRPr lang="en-BD" sz="160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5" name="Connector: Elbow 54">
                    <a:extLst>
                      <a:ext uri="{FF2B5EF4-FFF2-40B4-BE49-F238E27FC236}">
                        <a16:creationId xmlns:a16="http://schemas.microsoft.com/office/drawing/2014/main" id="{5F127B64-75EC-48E3-5DD2-9F319F1A4415}"/>
                      </a:ext>
                    </a:extLst>
                  </p:cNvPr>
                  <p:cNvCxnSpPr>
                    <a:cxnSpLocks/>
                    <a:stCxn id="48" idx="3"/>
                  </p:cNvCxnSpPr>
                  <p:nvPr/>
                </p:nvCxnSpPr>
                <p:spPr>
                  <a:xfrm flipV="1">
                    <a:off x="5376333" y="4783667"/>
                    <a:ext cx="584200" cy="322791"/>
                  </a:xfrm>
                  <a:prstGeom prst="bentConnector3">
                    <a:avLst>
                      <a:gd name="adj1" fmla="val 100725"/>
                    </a:avLst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Arrow Connector 72">
                    <a:extLst>
                      <a:ext uri="{FF2B5EF4-FFF2-40B4-BE49-F238E27FC236}">
                        <a16:creationId xmlns:a16="http://schemas.microsoft.com/office/drawing/2014/main" id="{FAB61709-B262-709A-0A5D-1315B99921ED}"/>
                      </a:ext>
                    </a:extLst>
                  </p:cNvPr>
                  <p:cNvCxnSpPr>
                    <a:cxnSpLocks/>
                    <a:stCxn id="42" idx="3"/>
                  </p:cNvCxnSpPr>
                  <p:nvPr/>
                </p:nvCxnSpPr>
                <p:spPr>
                  <a:xfrm>
                    <a:off x="6936884" y="4069292"/>
                    <a:ext cx="31269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39E850AB-41C1-CC0E-592D-8FDE3AD9F339}"/>
                      </a:ext>
                    </a:extLst>
                  </p:cNvPr>
                  <p:cNvSpPr/>
                  <p:nvPr/>
                </p:nvSpPr>
                <p:spPr>
                  <a:xfrm>
                    <a:off x="7249583" y="3577166"/>
                    <a:ext cx="1502834" cy="931333"/>
                  </a:xfrm>
                  <a:prstGeom prst="rect">
                    <a:avLst/>
                  </a:prstGeom>
                  <a:solidFill>
                    <a:schemeClr val="bg1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600" b="1">
                        <a:solidFill>
                          <a:schemeClr val="tx1"/>
                        </a:solidFill>
                      </a:rPr>
                      <a:t>Model </a:t>
                    </a:r>
                  </a:p>
                  <a:p>
                    <a:pPr algn="ctr"/>
                    <a:r>
                      <a:rPr lang="en-GB" sz="1600" b="1">
                        <a:solidFill>
                          <a:schemeClr val="tx1"/>
                        </a:solidFill>
                      </a:rPr>
                      <a:t>Transformation phase</a:t>
                    </a:r>
                    <a:endParaRPr lang="en-BD" sz="16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1" name="Rectangle: Single Corner Snipped 80">
                    <a:extLst>
                      <a:ext uri="{FF2B5EF4-FFF2-40B4-BE49-F238E27FC236}">
                        <a16:creationId xmlns:a16="http://schemas.microsoft.com/office/drawing/2014/main" id="{1FC31F9F-AC65-39B9-09E7-696782DFE02D}"/>
                      </a:ext>
                    </a:extLst>
                  </p:cNvPr>
                  <p:cNvSpPr/>
                  <p:nvPr/>
                </p:nvSpPr>
                <p:spPr>
                  <a:xfrm>
                    <a:off x="7139232" y="1957918"/>
                    <a:ext cx="1481424" cy="1283958"/>
                  </a:xfrm>
                  <a:prstGeom prst="snip1Rect">
                    <a:avLst/>
                  </a:prstGeom>
                  <a:solidFill>
                    <a:schemeClr val="bg1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600">
                        <a:solidFill>
                          <a:schemeClr val="tx1"/>
                        </a:solidFill>
                      </a:rPr>
                      <a:t>Performance SRN Model</a:t>
                    </a:r>
                    <a:endParaRPr lang="en-BD" sz="160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2" name="Straight Arrow Connector 81">
                    <a:extLst>
                      <a:ext uri="{FF2B5EF4-FFF2-40B4-BE49-F238E27FC236}">
                        <a16:creationId xmlns:a16="http://schemas.microsoft.com/office/drawing/2014/main" id="{2D75C31C-DF59-10C6-8C66-D3C12FED77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149166" y="3241876"/>
                    <a:ext cx="0" cy="31339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2AF3F5F0-6B5C-38F4-C15B-15A98EB428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3333" y="1193430"/>
                    <a:ext cx="0" cy="2161487"/>
                  </a:xfrm>
                  <a:prstGeom prst="straightConnector1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" name="&quot;Not Allowed&quot; Symbol 2">
                    <a:extLst>
                      <a:ext uri="{FF2B5EF4-FFF2-40B4-BE49-F238E27FC236}">
                        <a16:creationId xmlns:a16="http://schemas.microsoft.com/office/drawing/2014/main" id="{5A5EFF7E-54D2-D70A-B2B2-8FFC9DC207E5}"/>
                      </a:ext>
                    </a:extLst>
                  </p:cNvPr>
                  <p:cNvSpPr/>
                  <p:nvPr/>
                </p:nvSpPr>
                <p:spPr>
                  <a:xfrm flipV="1">
                    <a:off x="9033934" y="3843086"/>
                    <a:ext cx="280181" cy="280181"/>
                  </a:xfrm>
                  <a:prstGeom prst="noSmoking">
                    <a:avLst>
                      <a:gd name="adj" fmla="val 8688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BD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" name="Connector: Elbow 4">
                    <a:extLst>
                      <a:ext uri="{FF2B5EF4-FFF2-40B4-BE49-F238E27FC236}">
                        <a16:creationId xmlns:a16="http://schemas.microsoft.com/office/drawing/2014/main" id="{9040AA94-B2D8-9F5B-A235-746C5A3663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636133" y="2662706"/>
                    <a:ext cx="528898" cy="1116737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Arrow Connector 13">
                    <a:extLst>
                      <a:ext uri="{FF2B5EF4-FFF2-40B4-BE49-F238E27FC236}">
                        <a16:creationId xmlns:a16="http://schemas.microsoft.com/office/drawing/2014/main" id="{C53C2057-6CBF-3E05-E790-7CA6287371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382855" y="4526291"/>
                    <a:ext cx="0" cy="31293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Rectangle: Single Corner Snipped 18">
                    <a:extLst>
                      <a:ext uri="{FF2B5EF4-FFF2-40B4-BE49-F238E27FC236}">
                        <a16:creationId xmlns:a16="http://schemas.microsoft.com/office/drawing/2014/main" id="{F8B5FD79-5E27-D870-0A4C-E6F8EBF35F4C}"/>
                      </a:ext>
                    </a:extLst>
                  </p:cNvPr>
                  <p:cNvSpPr/>
                  <p:nvPr/>
                </p:nvSpPr>
                <p:spPr>
                  <a:xfrm>
                    <a:off x="7107367" y="4857019"/>
                    <a:ext cx="1650994" cy="762731"/>
                  </a:xfrm>
                  <a:prstGeom prst="snip1Rect">
                    <a:avLst/>
                  </a:prstGeom>
                  <a:solidFill>
                    <a:schemeClr val="bg1">
                      <a:lumMod val="90000"/>
                    </a:schemeClr>
                  </a:solidFill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600">
                        <a:solidFill>
                          <a:schemeClr val="tx1"/>
                        </a:solidFill>
                      </a:rPr>
                      <a:t>Dependability SRN model</a:t>
                    </a:r>
                    <a:endParaRPr lang="en-BD" sz="160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974050BF-1C11-5D83-CA63-54AE3D0CBE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915795" y="5619750"/>
                    <a:ext cx="0" cy="211667"/>
                  </a:xfrm>
                  <a:prstGeom prst="straightConnector1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AA181CE3-A418-84E9-F58A-B22CFAB95FD0}"/>
                      </a:ext>
                    </a:extLst>
                  </p:cNvPr>
                  <p:cNvSpPr/>
                  <p:nvPr/>
                </p:nvSpPr>
                <p:spPr>
                  <a:xfrm>
                    <a:off x="2815038" y="5831417"/>
                    <a:ext cx="3145492" cy="405417"/>
                  </a:xfrm>
                  <a:prstGeom prst="rect">
                    <a:avLst/>
                  </a:prstGeom>
                  <a:solidFill>
                    <a:schemeClr val="bg1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600">
                        <a:solidFill>
                          <a:schemeClr val="tx1"/>
                        </a:solidFill>
                      </a:rPr>
                      <a:t>Model Validator</a:t>
                    </a:r>
                    <a:endParaRPr lang="en-BD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61CA9329-6FA9-A1FB-7CB5-B72BF8D7860A}"/>
                      </a:ext>
                    </a:extLst>
                  </p:cNvPr>
                  <p:cNvSpPr txBox="1"/>
                  <p:nvPr/>
                </p:nvSpPr>
                <p:spPr>
                  <a:xfrm>
                    <a:off x="4137288" y="6223303"/>
                    <a:ext cx="391742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r>
                      <a:rPr lang="en-GB" b="1" dirty="0"/>
                      <a:t>Dependability Modelling View</a:t>
                    </a:r>
                    <a:endParaRPr lang="en-BD" b="1" dirty="0"/>
                  </a:p>
                </p:txBody>
              </p:sp>
              <p:cxnSp>
                <p:nvCxnSpPr>
                  <p:cNvPr id="31" name="Connector: Elbow 30">
                    <a:extLst>
                      <a:ext uri="{FF2B5EF4-FFF2-40B4-BE49-F238E27FC236}">
                        <a16:creationId xmlns:a16="http://schemas.microsoft.com/office/drawing/2014/main" id="{F0B795B2-F464-5849-5E1A-935A002FAFE5}"/>
                      </a:ext>
                    </a:extLst>
                  </p:cNvPr>
                  <p:cNvCxnSpPr>
                    <a:cxnSpLocks/>
                    <a:stCxn id="19" idx="0"/>
                  </p:cNvCxnSpPr>
                  <p:nvPr/>
                </p:nvCxnSpPr>
                <p:spPr>
                  <a:xfrm flipV="1">
                    <a:off x="8758361" y="4219700"/>
                    <a:ext cx="422565" cy="1018685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id="{38264CE7-8E04-D0B3-713E-FA6765D9BB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98000" y="3958470"/>
                    <a:ext cx="19050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FA73C7EE-1188-4937-84E2-D6A1DE4A1C96}"/>
                    </a:ext>
                  </a:extLst>
                </p:cNvPr>
                <p:cNvGrpSpPr/>
                <p:nvPr/>
              </p:nvGrpSpPr>
              <p:grpSpPr>
                <a:xfrm>
                  <a:off x="8461178" y="2584304"/>
                  <a:ext cx="1591404" cy="2117041"/>
                  <a:chOff x="8461178" y="2584304"/>
                  <a:chExt cx="1591404" cy="2117041"/>
                </a:xfrm>
              </p:grpSpPr>
              <p:sp>
                <p:nvSpPr>
                  <p:cNvPr id="33" name="object 69">
                    <a:extLst>
                      <a:ext uri="{FF2B5EF4-FFF2-40B4-BE49-F238E27FC236}">
                        <a16:creationId xmlns:a16="http://schemas.microsoft.com/office/drawing/2014/main" id="{D747222F-528A-449A-B044-4F9A65A0E861}"/>
                      </a:ext>
                    </a:extLst>
                  </p:cNvPr>
                  <p:cNvSpPr/>
                  <p:nvPr/>
                </p:nvSpPr>
                <p:spPr>
                  <a:xfrm>
                    <a:off x="8461178" y="3602616"/>
                    <a:ext cx="1432514" cy="10987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8700" h="671829">
                        <a:moveTo>
                          <a:pt x="0" y="111973"/>
                        </a:moveTo>
                        <a:lnTo>
                          <a:pt x="8799" y="68388"/>
                        </a:lnTo>
                        <a:lnTo>
                          <a:pt x="32796" y="32796"/>
                        </a:lnTo>
                        <a:lnTo>
                          <a:pt x="68388" y="8799"/>
                        </a:lnTo>
                        <a:lnTo>
                          <a:pt x="111973" y="0"/>
                        </a:lnTo>
                        <a:lnTo>
                          <a:pt x="916726" y="0"/>
                        </a:lnTo>
                        <a:lnTo>
                          <a:pt x="960311" y="8799"/>
                        </a:lnTo>
                        <a:lnTo>
                          <a:pt x="995903" y="32796"/>
                        </a:lnTo>
                        <a:lnTo>
                          <a:pt x="1019900" y="68388"/>
                        </a:lnTo>
                        <a:lnTo>
                          <a:pt x="1028700" y="111973"/>
                        </a:lnTo>
                        <a:lnTo>
                          <a:pt x="1028700" y="559856"/>
                        </a:lnTo>
                        <a:lnTo>
                          <a:pt x="1019900" y="603441"/>
                        </a:lnTo>
                        <a:lnTo>
                          <a:pt x="995903" y="639033"/>
                        </a:lnTo>
                        <a:lnTo>
                          <a:pt x="960311" y="663030"/>
                        </a:lnTo>
                        <a:lnTo>
                          <a:pt x="916726" y="671830"/>
                        </a:lnTo>
                        <a:lnTo>
                          <a:pt x="111973" y="671830"/>
                        </a:lnTo>
                        <a:lnTo>
                          <a:pt x="68388" y="663030"/>
                        </a:lnTo>
                        <a:lnTo>
                          <a:pt x="32796" y="639033"/>
                        </a:lnTo>
                        <a:lnTo>
                          <a:pt x="8799" y="603441"/>
                        </a:lnTo>
                        <a:lnTo>
                          <a:pt x="0" y="559856"/>
                        </a:lnTo>
                        <a:lnTo>
                          <a:pt x="0" y="111973"/>
                        </a:lnTo>
                        <a:close/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6" name="object 62">
                    <a:extLst>
                      <a:ext uri="{FF2B5EF4-FFF2-40B4-BE49-F238E27FC236}">
                        <a16:creationId xmlns:a16="http://schemas.microsoft.com/office/drawing/2014/main" id="{0EE2AD3B-76D4-4C2F-AEDB-8CA205F20593}"/>
                      </a:ext>
                    </a:extLst>
                  </p:cNvPr>
                  <p:cNvSpPr/>
                  <p:nvPr/>
                </p:nvSpPr>
                <p:spPr>
                  <a:xfrm>
                    <a:off x="8469206" y="2584304"/>
                    <a:ext cx="1410602" cy="8375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0" h="457200">
                        <a:moveTo>
                          <a:pt x="914400" y="57150"/>
                        </a:moveTo>
                        <a:lnTo>
                          <a:pt x="868680" y="45720"/>
                        </a:lnTo>
                        <a:lnTo>
                          <a:pt x="857250" y="0"/>
                        </a:lnTo>
                        <a:lnTo>
                          <a:pt x="914400" y="57150"/>
                        </a:lnTo>
                        <a:lnTo>
                          <a:pt x="914400" y="457200"/>
                        </a:lnTo>
                        <a:lnTo>
                          <a:pt x="0" y="457200"/>
                        </a:lnTo>
                        <a:lnTo>
                          <a:pt x="0" y="0"/>
                        </a:lnTo>
                        <a:lnTo>
                          <a:pt x="857250" y="0"/>
                        </a:lnTo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dirty="0"/>
                  </a:p>
                </p:txBody>
              </p: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9E5CCD33-007E-48FD-90C8-C063EC87A5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884415" y="2987835"/>
                    <a:ext cx="168167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3A9AD431-CCA8-4370-AD66-ADB7BD0826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171883" y="3445200"/>
                    <a:ext cx="0" cy="15763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468E674-6FD0-4A5E-ABAB-27B2CE4E73FA}"/>
                  </a:ext>
                </a:extLst>
              </p:cNvPr>
              <p:cNvGrpSpPr/>
              <p:nvPr/>
            </p:nvGrpSpPr>
            <p:grpSpPr>
              <a:xfrm>
                <a:off x="8619549" y="2306829"/>
                <a:ext cx="3267650" cy="2240188"/>
                <a:chOff x="8619549" y="2306829"/>
                <a:chExt cx="3267650" cy="2240188"/>
              </a:xfrm>
            </p:grpSpPr>
            <p:sp>
              <p:nvSpPr>
                <p:cNvPr id="44" name="object 63">
                  <a:extLst>
                    <a:ext uri="{FF2B5EF4-FFF2-40B4-BE49-F238E27FC236}">
                      <a16:creationId xmlns:a16="http://schemas.microsoft.com/office/drawing/2014/main" id="{793A093A-5BB7-4260-A059-4FBA5587D2E0}"/>
                    </a:ext>
                  </a:extLst>
                </p:cNvPr>
                <p:cNvSpPr txBox="1"/>
                <p:nvPr/>
              </p:nvSpPr>
              <p:spPr>
                <a:xfrm>
                  <a:off x="8653463" y="2749781"/>
                  <a:ext cx="1052513" cy="454612"/>
                </a:xfrm>
                <a:prstGeom prst="rect">
                  <a:avLst/>
                </a:prstGeom>
              </p:spPr>
              <p:txBody>
                <a:bodyPr vert="horz" wrap="square" lIns="0" tIns="23495" rIns="0" bIns="0" rtlCol="0">
                  <a:spAutoFit/>
                </a:bodyPr>
                <a:lstStyle/>
                <a:p>
                  <a:pPr marL="64769" marR="5080" indent="-65405" algn="ctr">
                    <a:spcBef>
                      <a:spcPts val="185"/>
                    </a:spcBef>
                  </a:pPr>
                  <a:r>
                    <a:rPr sz="1400" spc="-10" dirty="0">
                      <a:latin typeface="Times New Roman"/>
                      <a:cs typeface="Times New Roman"/>
                    </a:rPr>
                    <a:t>Performability </a:t>
                  </a:r>
                  <a:r>
                    <a:rPr sz="1400" dirty="0">
                      <a:latin typeface="Times New Roman"/>
                      <a:cs typeface="Times New Roman"/>
                    </a:rPr>
                    <a:t>SRN</a:t>
                  </a:r>
                  <a:r>
                    <a:rPr sz="1400" spc="-15" dirty="0">
                      <a:latin typeface="Times New Roman"/>
                      <a:cs typeface="Times New Roman"/>
                    </a:rPr>
                    <a:t> </a:t>
                  </a:r>
                  <a:r>
                    <a:rPr sz="1400" spc="-10" dirty="0">
                      <a:latin typeface="Times New Roman"/>
                      <a:cs typeface="Times New Roman"/>
                    </a:rPr>
                    <a:t>model</a:t>
                  </a:r>
                  <a:endParaRPr sz="14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5" name="object 72">
                  <a:extLst>
                    <a:ext uri="{FF2B5EF4-FFF2-40B4-BE49-F238E27FC236}">
                      <a16:creationId xmlns:a16="http://schemas.microsoft.com/office/drawing/2014/main" id="{EE771BE4-017C-4F16-AA89-0D946AD74FC2}"/>
                    </a:ext>
                  </a:extLst>
                </p:cNvPr>
                <p:cNvSpPr txBox="1"/>
                <p:nvPr/>
              </p:nvSpPr>
              <p:spPr>
                <a:xfrm>
                  <a:off x="8619549" y="3661518"/>
                  <a:ext cx="1144211" cy="885499"/>
                </a:xfrm>
                <a:prstGeom prst="rect">
                  <a:avLst/>
                </a:prstGeom>
              </p:spPr>
              <p:txBody>
                <a:bodyPr vert="horz" wrap="square" lIns="0" tIns="23495" rIns="0" bIns="0" rtlCol="0">
                  <a:spAutoFit/>
                </a:bodyPr>
                <a:lstStyle/>
                <a:p>
                  <a:pPr marR="5080" algn="ctr">
                    <a:spcBef>
                      <a:spcPts val="185"/>
                    </a:spcBef>
                  </a:pPr>
                  <a:r>
                    <a:rPr sz="1400" spc="-10" dirty="0">
                      <a:latin typeface="Times New Roman"/>
                      <a:cs typeface="Times New Roman"/>
                    </a:rPr>
                    <a:t>Model synchronization </a:t>
                  </a:r>
                  <a:r>
                    <a:rPr sz="1400" dirty="0">
                      <a:latin typeface="Times New Roman"/>
                      <a:cs typeface="Times New Roman"/>
                    </a:rPr>
                    <a:t>using</a:t>
                  </a:r>
                  <a:r>
                    <a:rPr sz="1400" spc="-25" dirty="0">
                      <a:latin typeface="Times New Roman"/>
                      <a:cs typeface="Times New Roman"/>
                    </a:rPr>
                    <a:t> </a:t>
                  </a:r>
                  <a:r>
                    <a:rPr sz="1400" spc="-10" dirty="0">
                      <a:latin typeface="Times New Roman"/>
                      <a:cs typeface="Times New Roman"/>
                    </a:rPr>
                    <a:t>Guard functions</a:t>
                  </a:r>
                  <a:endParaRPr sz="1400" dirty="0">
                    <a:latin typeface="Times New Roman"/>
                    <a:cs typeface="Times New Roman"/>
                  </a:endParaRPr>
                </a:p>
              </p:txBody>
            </p:sp>
            <p:pic>
              <p:nvPicPr>
                <p:cNvPr id="46" name="object 15">
                  <a:extLst>
                    <a:ext uri="{FF2B5EF4-FFF2-40B4-BE49-F238E27FC236}">
                      <a16:creationId xmlns:a16="http://schemas.microsoft.com/office/drawing/2014/main" id="{B766221A-17F8-4F30-8947-002F31DF6A0C}"/>
                    </a:ext>
                  </a:extLst>
                </p:cNvPr>
                <p:cNvPicPr/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0158764" y="2306829"/>
                  <a:ext cx="1728435" cy="1350772"/>
                </a:xfrm>
                <a:prstGeom prst="rect">
                  <a:avLst/>
                </a:prstGeom>
              </p:spPr>
            </p:pic>
            <p:sp>
              <p:nvSpPr>
                <p:cNvPr id="47" name="object 16">
                  <a:extLst>
                    <a:ext uri="{FF2B5EF4-FFF2-40B4-BE49-F238E27FC236}">
                      <a16:creationId xmlns:a16="http://schemas.microsoft.com/office/drawing/2014/main" id="{CEEE1FE1-9F30-4283-801C-206A9A7B7024}"/>
                    </a:ext>
                  </a:extLst>
                </p:cNvPr>
                <p:cNvSpPr txBox="1"/>
                <p:nvPr/>
              </p:nvSpPr>
              <p:spPr>
                <a:xfrm>
                  <a:off x="10379891" y="3691635"/>
                  <a:ext cx="1364344" cy="516167"/>
                </a:xfrm>
                <a:prstGeom prst="rect">
                  <a:avLst/>
                </a:prstGeom>
              </p:spPr>
              <p:txBody>
                <a:bodyPr vert="horz" wrap="square" lIns="0" tIns="23495" rIns="0" bIns="0" rtlCol="0">
                  <a:spAutoFit/>
                </a:bodyPr>
                <a:lstStyle/>
                <a:p>
                  <a:pPr marL="93980" marR="5080" indent="-94615" algn="ctr">
                    <a:spcBef>
                      <a:spcPts val="185"/>
                    </a:spcBef>
                  </a:pPr>
                  <a:r>
                    <a:rPr sz="1600" spc="-10" dirty="0">
                      <a:latin typeface="Times New Roman"/>
                      <a:cs typeface="Times New Roman"/>
                    </a:rPr>
                    <a:t>Performability evaluation</a:t>
                  </a:r>
                  <a:endParaRPr sz="1600" dirty="0"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CAF4816-2B68-464E-9039-BC1298A6524F}"/>
                </a:ext>
              </a:extLst>
            </p:cNvPr>
            <p:cNvGrpSpPr/>
            <p:nvPr/>
          </p:nvGrpSpPr>
          <p:grpSpPr>
            <a:xfrm>
              <a:off x="412574" y="6043177"/>
              <a:ext cx="6159676" cy="536942"/>
              <a:chOff x="412574" y="6043177"/>
              <a:chExt cx="6159676" cy="536942"/>
            </a:xfrm>
          </p:grpSpPr>
          <p:sp>
            <p:nvSpPr>
              <p:cNvPr id="51" name="object 9">
                <a:extLst>
                  <a:ext uri="{FF2B5EF4-FFF2-40B4-BE49-F238E27FC236}">
                    <a16:creationId xmlns:a16="http://schemas.microsoft.com/office/drawing/2014/main" id="{408D4E13-FC1E-4F8E-964E-87A82018584F}"/>
                  </a:ext>
                </a:extLst>
              </p:cNvPr>
              <p:cNvSpPr txBox="1"/>
              <p:nvPr/>
            </p:nvSpPr>
            <p:spPr>
              <a:xfrm>
                <a:off x="412574" y="6067356"/>
                <a:ext cx="2007070" cy="2282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  <a:tabLst>
                    <a:tab pos="685800" algn="l"/>
                  </a:tabLst>
                </a:pPr>
                <a:r>
                  <a:rPr sz="1400" b="1" spc="-10" dirty="0">
                    <a:latin typeface="Times New Roman"/>
                    <a:cs typeface="Times New Roman"/>
                  </a:rPr>
                  <a:t>Legend:</a:t>
                </a:r>
                <a:r>
                  <a:rPr sz="1400" b="1" dirty="0">
                    <a:latin typeface="Times New Roman"/>
                    <a:cs typeface="Times New Roman"/>
                  </a:rPr>
                  <a:t>	</a:t>
                </a:r>
                <a:r>
                  <a:rPr sz="1400" dirty="0">
                    <a:latin typeface="Times New Roman"/>
                    <a:cs typeface="Times New Roman"/>
                  </a:rPr>
                  <a:t>.......</a:t>
                </a:r>
                <a:r>
                  <a:rPr sz="1400" spc="-15" dirty="0">
                    <a:latin typeface="Times New Roman"/>
                    <a:cs typeface="Times New Roman"/>
                  </a:rPr>
                  <a:t> </a:t>
                </a:r>
                <a:r>
                  <a:rPr sz="1400" spc="-10" dirty="0">
                    <a:latin typeface="Times New Roman"/>
                    <a:cs typeface="Times New Roman"/>
                  </a:rPr>
                  <a:t>manual</a:t>
                </a:r>
                <a:endParaRPr sz="1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53" name="object 12">
                <a:extLst>
                  <a:ext uri="{FF2B5EF4-FFF2-40B4-BE49-F238E27FC236}">
                    <a16:creationId xmlns:a16="http://schemas.microsoft.com/office/drawing/2014/main" id="{EAA1FBD2-F72D-4411-AA41-0F473EBBA7A1}"/>
                  </a:ext>
                </a:extLst>
              </p:cNvPr>
              <p:cNvSpPr/>
              <p:nvPr/>
            </p:nvSpPr>
            <p:spPr>
              <a:xfrm>
                <a:off x="2073667" y="6175659"/>
                <a:ext cx="3429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342900" h="50800">
                    <a:moveTo>
                      <a:pt x="292100" y="30162"/>
                    </a:moveTo>
                    <a:lnTo>
                      <a:pt x="292100" y="50799"/>
                    </a:lnTo>
                    <a:lnTo>
                      <a:pt x="333375" y="30162"/>
                    </a:lnTo>
                    <a:lnTo>
                      <a:pt x="292100" y="30162"/>
                    </a:lnTo>
                    <a:close/>
                  </a:path>
                  <a:path w="342900" h="50800">
                    <a:moveTo>
                      <a:pt x="292100" y="20637"/>
                    </a:moveTo>
                    <a:lnTo>
                      <a:pt x="292100" y="30162"/>
                    </a:lnTo>
                    <a:lnTo>
                      <a:pt x="304800" y="30162"/>
                    </a:lnTo>
                    <a:lnTo>
                      <a:pt x="304800" y="20637"/>
                    </a:lnTo>
                    <a:lnTo>
                      <a:pt x="292100" y="20637"/>
                    </a:lnTo>
                    <a:close/>
                  </a:path>
                  <a:path w="342900" h="50800">
                    <a:moveTo>
                      <a:pt x="292100" y="0"/>
                    </a:moveTo>
                    <a:lnTo>
                      <a:pt x="292100" y="20637"/>
                    </a:lnTo>
                    <a:lnTo>
                      <a:pt x="304800" y="20637"/>
                    </a:lnTo>
                    <a:lnTo>
                      <a:pt x="304800" y="30162"/>
                    </a:lnTo>
                    <a:lnTo>
                      <a:pt x="333376" y="30161"/>
                    </a:lnTo>
                    <a:lnTo>
                      <a:pt x="342900" y="25400"/>
                    </a:lnTo>
                    <a:lnTo>
                      <a:pt x="292100" y="0"/>
                    </a:lnTo>
                    <a:close/>
                  </a:path>
                  <a:path w="342900" h="50800">
                    <a:moveTo>
                      <a:pt x="0" y="20636"/>
                    </a:moveTo>
                    <a:lnTo>
                      <a:pt x="0" y="30161"/>
                    </a:lnTo>
                    <a:lnTo>
                      <a:pt x="292100" y="30162"/>
                    </a:lnTo>
                    <a:lnTo>
                      <a:pt x="292100" y="20637"/>
                    </a:lnTo>
                    <a:lnTo>
                      <a:pt x="0" y="2063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11">
                <a:extLst>
                  <a:ext uri="{FF2B5EF4-FFF2-40B4-BE49-F238E27FC236}">
                    <a16:creationId xmlns:a16="http://schemas.microsoft.com/office/drawing/2014/main" id="{A7AE82C5-904B-413E-B6A7-DDEBCAC28CE9}"/>
                  </a:ext>
                </a:extLst>
              </p:cNvPr>
              <p:cNvSpPr txBox="1"/>
              <p:nvPr/>
            </p:nvSpPr>
            <p:spPr>
              <a:xfrm>
                <a:off x="2490470" y="6043177"/>
                <a:ext cx="4081780" cy="536942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98755" marR="5080" indent="-186690">
                  <a:lnSpc>
                    <a:spcPct val="128000"/>
                  </a:lnSpc>
                  <a:spcBef>
                    <a:spcPts val="95"/>
                  </a:spcBef>
                  <a:tabLst>
                    <a:tab pos="1398905" algn="l"/>
                  </a:tabLst>
                </a:pPr>
                <a:r>
                  <a:rPr sz="1400" dirty="0">
                    <a:latin typeface="Times New Roman"/>
                    <a:cs typeface="Times New Roman"/>
                  </a:rPr>
                  <a:t>Flow</a:t>
                </a:r>
                <a:r>
                  <a:rPr sz="1400" spc="-25" dirty="0">
                    <a:latin typeface="Times New Roman"/>
                    <a:cs typeface="Times New Roman"/>
                  </a:rPr>
                  <a:t> </a:t>
                </a:r>
                <a:r>
                  <a:rPr sz="1400" dirty="0">
                    <a:latin typeface="Times New Roman"/>
                    <a:cs typeface="Times New Roman"/>
                  </a:rPr>
                  <a:t>of</a:t>
                </a:r>
                <a:r>
                  <a:rPr sz="1400" spc="-10" dirty="0">
                    <a:latin typeface="Times New Roman"/>
                    <a:cs typeface="Times New Roman"/>
                  </a:rPr>
                  <a:t> operation</a:t>
                </a:r>
                <a:r>
                  <a:rPr sz="1400" dirty="0">
                    <a:latin typeface="Times New Roman"/>
                    <a:cs typeface="Times New Roman"/>
                  </a:rPr>
                  <a:t>	</a:t>
                </a:r>
                <a:r>
                  <a:rPr lang="en-US" sz="1400" dirty="0">
                    <a:latin typeface="Times New Roman"/>
                    <a:cs typeface="Times New Roman"/>
                  </a:rPr>
                  <a:t>                   </a:t>
                </a:r>
                <a:r>
                  <a:rPr sz="1400" dirty="0">
                    <a:latin typeface="Times New Roman"/>
                    <a:cs typeface="Times New Roman"/>
                  </a:rPr>
                  <a:t>Model</a:t>
                </a:r>
                <a:r>
                  <a:rPr sz="1400" spc="25" dirty="0">
                    <a:latin typeface="Times New Roman"/>
                    <a:cs typeface="Times New Roman"/>
                  </a:rPr>
                  <a:t> </a:t>
                </a:r>
                <a:r>
                  <a:rPr sz="1400" spc="-10" dirty="0">
                    <a:latin typeface="Times New Roman"/>
                    <a:cs typeface="Times New Roman"/>
                  </a:rPr>
                  <a:t>validation</a:t>
                </a:r>
                <a:r>
                  <a:rPr sz="1400" spc="-35" dirty="0">
                    <a:latin typeface="Times New Roman"/>
                    <a:cs typeface="Times New Roman"/>
                  </a:rPr>
                  <a:t> </a:t>
                </a:r>
                <a:r>
                  <a:rPr sz="1400" spc="-10" dirty="0">
                    <a:latin typeface="Times New Roman"/>
                    <a:cs typeface="Times New Roman"/>
                  </a:rPr>
                  <a:t>activity </a:t>
                </a:r>
                <a:r>
                  <a:rPr sz="1400" dirty="0">
                    <a:latin typeface="Times New Roman"/>
                    <a:cs typeface="Times New Roman"/>
                  </a:rPr>
                  <a:t>Figure</a:t>
                </a:r>
                <a:r>
                  <a:rPr sz="1400" spc="-30" dirty="0">
                    <a:latin typeface="Times New Roman"/>
                    <a:cs typeface="Times New Roman"/>
                  </a:rPr>
                  <a:t> </a:t>
                </a:r>
                <a:r>
                  <a:rPr sz="1400" dirty="0">
                    <a:latin typeface="Times New Roman"/>
                    <a:cs typeface="Times New Roman"/>
                  </a:rPr>
                  <a:t>1.</a:t>
                </a:r>
                <a:r>
                  <a:rPr sz="1400" spc="200" dirty="0">
                    <a:latin typeface="Times New Roman"/>
                    <a:cs typeface="Times New Roman"/>
                  </a:rPr>
                  <a:t> </a:t>
                </a:r>
                <a:r>
                  <a:rPr sz="1400" dirty="0">
                    <a:latin typeface="Times New Roman"/>
                    <a:cs typeface="Times New Roman"/>
                  </a:rPr>
                  <a:t>Performability</a:t>
                </a:r>
                <a:r>
                  <a:rPr sz="1400" spc="-25" dirty="0">
                    <a:latin typeface="Times New Roman"/>
                    <a:cs typeface="Times New Roman"/>
                  </a:rPr>
                  <a:t> </a:t>
                </a:r>
                <a:r>
                  <a:rPr sz="1400" dirty="0">
                    <a:latin typeface="Times New Roman"/>
                    <a:cs typeface="Times New Roman"/>
                  </a:rPr>
                  <a:t>modeling</a:t>
                </a:r>
                <a:r>
                  <a:rPr sz="1400" spc="-30" dirty="0">
                    <a:latin typeface="Times New Roman"/>
                    <a:cs typeface="Times New Roman"/>
                  </a:rPr>
                  <a:t> </a:t>
                </a:r>
                <a:r>
                  <a:rPr sz="1400" spc="-10" dirty="0">
                    <a:latin typeface="Times New Roman"/>
                    <a:cs typeface="Times New Roman"/>
                  </a:rPr>
                  <a:t>framework</a:t>
                </a:r>
                <a:endParaRPr sz="1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56" name="object 14">
                <a:extLst>
                  <a:ext uri="{FF2B5EF4-FFF2-40B4-BE49-F238E27FC236}">
                    <a16:creationId xmlns:a16="http://schemas.microsoft.com/office/drawing/2014/main" id="{52410CFD-D8EF-45F1-B1CA-9D1FE43F46A8}"/>
                  </a:ext>
                </a:extLst>
              </p:cNvPr>
              <p:cNvSpPr/>
              <p:nvPr/>
            </p:nvSpPr>
            <p:spPr>
              <a:xfrm>
                <a:off x="4303715" y="6103559"/>
                <a:ext cx="50800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61925">
                    <a:moveTo>
                      <a:pt x="30163" y="0"/>
                    </a:moveTo>
                    <a:lnTo>
                      <a:pt x="20638" y="0"/>
                    </a:lnTo>
                    <a:lnTo>
                      <a:pt x="20637" y="38100"/>
                    </a:lnTo>
                    <a:lnTo>
                      <a:pt x="30162" y="38100"/>
                    </a:lnTo>
                    <a:lnTo>
                      <a:pt x="30163" y="0"/>
                    </a:lnTo>
                    <a:close/>
                  </a:path>
                  <a:path w="50800" h="161925">
                    <a:moveTo>
                      <a:pt x="30162" y="66675"/>
                    </a:moveTo>
                    <a:lnTo>
                      <a:pt x="20637" y="66675"/>
                    </a:lnTo>
                    <a:lnTo>
                      <a:pt x="20637" y="104775"/>
                    </a:lnTo>
                    <a:lnTo>
                      <a:pt x="30162" y="104775"/>
                    </a:lnTo>
                    <a:lnTo>
                      <a:pt x="30162" y="66675"/>
                    </a:lnTo>
                    <a:close/>
                  </a:path>
                  <a:path w="50800" h="161925">
                    <a:moveTo>
                      <a:pt x="0" y="111124"/>
                    </a:moveTo>
                    <a:lnTo>
                      <a:pt x="25400" y="161925"/>
                    </a:lnTo>
                    <a:lnTo>
                      <a:pt x="50800" y="111125"/>
                    </a:lnTo>
                    <a:lnTo>
                      <a:pt x="0" y="1111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7222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63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Purnota253969</dc:creator>
  <cp:lastModifiedBy>tarik umor</cp:lastModifiedBy>
  <cp:revision>5</cp:revision>
  <dcterms:created xsi:type="dcterms:W3CDTF">2023-10-31T07:45:34Z</dcterms:created>
  <dcterms:modified xsi:type="dcterms:W3CDTF">2023-11-05T06:19:27Z</dcterms:modified>
</cp:coreProperties>
</file>