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63" r:id="rId3"/>
    <p:sldId id="264" r:id="rId4"/>
    <p:sldId id="265" r:id="rId5"/>
    <p:sldId id="261" r:id="rId6"/>
    <p:sldId id="262" r:id="rId7"/>
    <p:sldId id="266" r:id="rId8"/>
    <p:sldId id="268" r:id="rId9"/>
    <p:sldId id="270" r:id="rId10"/>
    <p:sldId id="269" r:id="rId11"/>
    <p:sldId id="271" r:id="rId12"/>
    <p:sldId id="272" r:id="rId13"/>
    <p:sldId id="267" r:id="rId14"/>
    <p:sldId id="273" r:id="rId15"/>
    <p:sldId id="274"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68AB"/>
    <a:srgbClr val="FD95C9"/>
    <a:srgbClr val="4A54A4"/>
    <a:srgbClr val="5DB6FF"/>
    <a:srgbClr val="FFFFFF"/>
    <a:srgbClr val="4D57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81653" autoAdjust="0"/>
  </p:normalViewPr>
  <p:slideViewPr>
    <p:cSldViewPr snapToGrid="0" showGuides="1">
      <p:cViewPr varScale="1">
        <p:scale>
          <a:sx n="76" d="100"/>
          <a:sy n="76" d="100"/>
        </p:scale>
        <p:origin x="408" y="27"/>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gai Chiaki" userId="5682d743ad687480" providerId="LiveId" clId="{AEFC6ADB-9BBE-40CB-B720-C7D209582C29}"/>
    <pc:docChg chg="undo custSel addSld delSld modSld">
      <pc:chgData name="Kumagai Chiaki" userId="5682d743ad687480" providerId="LiveId" clId="{AEFC6ADB-9BBE-40CB-B720-C7D209582C29}" dt="2020-07-29T10:47:59.103" v="1658" actId="22"/>
      <pc:docMkLst>
        <pc:docMk/>
      </pc:docMkLst>
      <pc:sldChg chg="modSp mod">
        <pc:chgData name="Kumagai Chiaki" userId="5682d743ad687480" providerId="LiveId" clId="{AEFC6ADB-9BBE-40CB-B720-C7D209582C29}" dt="2020-07-29T10:47:41.076" v="1650"/>
        <pc:sldMkLst>
          <pc:docMk/>
          <pc:sldMk cId="1557716286" sldId="260"/>
        </pc:sldMkLst>
        <pc:spChg chg="mod">
          <ac:chgData name="Kumagai Chiaki" userId="5682d743ad687480" providerId="LiveId" clId="{AEFC6ADB-9BBE-40CB-B720-C7D209582C29}" dt="2020-07-29T10:47:41.076" v="1650"/>
          <ac:spMkLst>
            <pc:docMk/>
            <pc:sldMk cId="1557716286" sldId="260"/>
            <ac:spMk id="7" creationId="{E25A8586-689E-4B6A-A0C1-18750B335C3F}"/>
          </ac:spMkLst>
        </pc:spChg>
      </pc:sldChg>
      <pc:sldChg chg="delSp modSp mod">
        <pc:chgData name="Kumagai Chiaki" userId="5682d743ad687480" providerId="LiveId" clId="{AEFC6ADB-9BBE-40CB-B720-C7D209582C29}" dt="2020-07-29T08:03:21.764" v="1265" actId="1076"/>
        <pc:sldMkLst>
          <pc:docMk/>
          <pc:sldMk cId="41412885" sldId="262"/>
        </pc:sldMkLst>
        <pc:spChg chg="mod">
          <ac:chgData name="Kumagai Chiaki" userId="5682d743ad687480" providerId="LiveId" clId="{AEFC6ADB-9BBE-40CB-B720-C7D209582C29}" dt="2020-07-29T08:03:21.764" v="1265" actId="1076"/>
          <ac:spMkLst>
            <pc:docMk/>
            <pc:sldMk cId="41412885" sldId="262"/>
            <ac:spMk id="4" creationId="{3BEA4955-B63F-4501-9C8D-FC0AD26FD2C9}"/>
          </ac:spMkLst>
        </pc:spChg>
        <pc:grpChg chg="del">
          <ac:chgData name="Kumagai Chiaki" userId="5682d743ad687480" providerId="LiveId" clId="{AEFC6ADB-9BBE-40CB-B720-C7D209582C29}" dt="2020-07-29T08:03:16.517" v="1264" actId="478"/>
          <ac:grpSpMkLst>
            <pc:docMk/>
            <pc:sldMk cId="41412885" sldId="262"/>
            <ac:grpSpMk id="50" creationId="{D41005EE-52F5-4BA3-93E8-243CE2FF474B}"/>
          </ac:grpSpMkLst>
        </pc:grpChg>
      </pc:sldChg>
      <pc:sldChg chg="addSp delSp mod">
        <pc:chgData name="Kumagai Chiaki" userId="5682d743ad687480" providerId="LiveId" clId="{AEFC6ADB-9BBE-40CB-B720-C7D209582C29}" dt="2020-07-29T10:47:48.446" v="1652" actId="22"/>
        <pc:sldMkLst>
          <pc:docMk/>
          <pc:sldMk cId="3708547258" sldId="263"/>
        </pc:sldMkLst>
        <pc:spChg chg="del">
          <ac:chgData name="Kumagai Chiaki" userId="5682d743ad687480" providerId="LiveId" clId="{AEFC6ADB-9BBE-40CB-B720-C7D209582C29}" dt="2020-07-29T10:47:48.175" v="1651" actId="478"/>
          <ac:spMkLst>
            <pc:docMk/>
            <pc:sldMk cId="3708547258" sldId="263"/>
            <ac:spMk id="2" creationId="{E2C729C6-93DA-4D6C-888E-55B8E690A0E2}"/>
          </ac:spMkLst>
        </pc:spChg>
        <pc:spChg chg="add">
          <ac:chgData name="Kumagai Chiaki" userId="5682d743ad687480" providerId="LiveId" clId="{AEFC6ADB-9BBE-40CB-B720-C7D209582C29}" dt="2020-07-29T10:47:48.446" v="1652" actId="22"/>
          <ac:spMkLst>
            <pc:docMk/>
            <pc:sldMk cId="3708547258" sldId="263"/>
            <ac:spMk id="3" creationId="{323B77A4-9451-42CE-886C-FE3F3256F420}"/>
          </ac:spMkLst>
        </pc:spChg>
      </pc:sldChg>
      <pc:sldChg chg="addSp delSp mod">
        <pc:chgData name="Kumagai Chiaki" userId="5682d743ad687480" providerId="LiveId" clId="{AEFC6ADB-9BBE-40CB-B720-C7D209582C29}" dt="2020-07-29T10:47:54.477" v="1656" actId="22"/>
        <pc:sldMkLst>
          <pc:docMk/>
          <pc:sldMk cId="1328048529" sldId="264"/>
        </pc:sldMkLst>
        <pc:spChg chg="del">
          <ac:chgData name="Kumagai Chiaki" userId="5682d743ad687480" providerId="LiveId" clId="{AEFC6ADB-9BBE-40CB-B720-C7D209582C29}" dt="2020-07-29T10:47:54.221" v="1655" actId="478"/>
          <ac:spMkLst>
            <pc:docMk/>
            <pc:sldMk cId="1328048529" sldId="264"/>
            <ac:spMk id="2" creationId="{B05449D3-40ED-4BFB-97A9-8BDCB1C663F4}"/>
          </ac:spMkLst>
        </pc:spChg>
        <pc:spChg chg="add del">
          <ac:chgData name="Kumagai Chiaki" userId="5682d743ad687480" providerId="LiveId" clId="{AEFC6ADB-9BBE-40CB-B720-C7D209582C29}" dt="2020-07-29T10:47:52.237" v="1654" actId="478"/>
          <ac:spMkLst>
            <pc:docMk/>
            <pc:sldMk cId="1328048529" sldId="264"/>
            <ac:spMk id="3" creationId="{6E1B5131-716A-4BA0-B7D3-7CD83F184F71}"/>
          </ac:spMkLst>
        </pc:spChg>
        <pc:spChg chg="add">
          <ac:chgData name="Kumagai Chiaki" userId="5682d743ad687480" providerId="LiveId" clId="{AEFC6ADB-9BBE-40CB-B720-C7D209582C29}" dt="2020-07-29T10:47:54.477" v="1656" actId="22"/>
          <ac:spMkLst>
            <pc:docMk/>
            <pc:sldMk cId="1328048529" sldId="264"/>
            <ac:spMk id="8" creationId="{0BC801D8-32F5-4A30-BF40-58FA518AA0E6}"/>
          </ac:spMkLst>
        </pc:spChg>
      </pc:sldChg>
      <pc:sldChg chg="addSp delSp mod">
        <pc:chgData name="Kumagai Chiaki" userId="5682d743ad687480" providerId="LiveId" clId="{AEFC6ADB-9BBE-40CB-B720-C7D209582C29}" dt="2020-07-29T10:47:59.103" v="1658" actId="22"/>
        <pc:sldMkLst>
          <pc:docMk/>
          <pc:sldMk cId="3054658321" sldId="265"/>
        </pc:sldMkLst>
        <pc:spChg chg="del">
          <ac:chgData name="Kumagai Chiaki" userId="5682d743ad687480" providerId="LiveId" clId="{AEFC6ADB-9BBE-40CB-B720-C7D209582C29}" dt="2020-07-29T10:47:58.853" v="1657" actId="478"/>
          <ac:spMkLst>
            <pc:docMk/>
            <pc:sldMk cId="3054658321" sldId="265"/>
            <ac:spMk id="2" creationId="{B05449D3-40ED-4BFB-97A9-8BDCB1C663F4}"/>
          </ac:spMkLst>
        </pc:spChg>
        <pc:spChg chg="add">
          <ac:chgData name="Kumagai Chiaki" userId="5682d743ad687480" providerId="LiveId" clId="{AEFC6ADB-9BBE-40CB-B720-C7D209582C29}" dt="2020-07-29T10:47:59.103" v="1658" actId="22"/>
          <ac:spMkLst>
            <pc:docMk/>
            <pc:sldMk cId="3054658321" sldId="265"/>
            <ac:spMk id="3" creationId="{39A1BF23-8FDB-439B-AC9C-C35A2D419A5E}"/>
          </ac:spMkLst>
        </pc:spChg>
      </pc:sldChg>
      <pc:sldChg chg="addSp delSp modSp mod">
        <pc:chgData name="Kumagai Chiaki" userId="5682d743ad687480" providerId="LiveId" clId="{AEFC6ADB-9BBE-40CB-B720-C7D209582C29}" dt="2020-07-29T06:57:38.227" v="1125" actId="1076"/>
        <pc:sldMkLst>
          <pc:docMk/>
          <pc:sldMk cId="3609072720" sldId="267"/>
        </pc:sldMkLst>
        <pc:grpChg chg="mod">
          <ac:chgData name="Kumagai Chiaki" userId="5682d743ad687480" providerId="LiveId" clId="{AEFC6ADB-9BBE-40CB-B720-C7D209582C29}" dt="2020-07-29T06:57:17.436" v="1122" actId="1035"/>
          <ac:grpSpMkLst>
            <pc:docMk/>
            <pc:sldMk cId="3609072720" sldId="267"/>
            <ac:grpSpMk id="5" creationId="{4D9E777D-1CD2-4690-9F71-9E09CC52772E}"/>
          </ac:grpSpMkLst>
        </pc:grpChg>
        <pc:grpChg chg="del mod">
          <ac:chgData name="Kumagai Chiaki" userId="5682d743ad687480" providerId="LiveId" clId="{AEFC6ADB-9BBE-40CB-B720-C7D209582C29}" dt="2020-07-29T06:55:08.747" v="813" actId="478"/>
          <ac:grpSpMkLst>
            <pc:docMk/>
            <pc:sldMk cId="3609072720" sldId="267"/>
            <ac:grpSpMk id="35" creationId="{4C98DB89-1507-4EF5-920C-F19248950151}"/>
          </ac:grpSpMkLst>
        </pc:grpChg>
        <pc:grpChg chg="add del mod">
          <ac:chgData name="Kumagai Chiaki" userId="5682d743ad687480" providerId="LiveId" clId="{AEFC6ADB-9BBE-40CB-B720-C7D209582C29}" dt="2020-07-29T06:56:21.609" v="900" actId="1037"/>
          <ac:grpSpMkLst>
            <pc:docMk/>
            <pc:sldMk cId="3609072720" sldId="267"/>
            <ac:grpSpMk id="2048" creationId="{27F1BF24-7FB4-424B-952A-607E951709A2}"/>
          </ac:grpSpMkLst>
        </pc:grpChg>
        <pc:picChg chg="add mod">
          <ac:chgData name="Kumagai Chiaki" userId="5682d743ad687480" providerId="LiveId" clId="{AEFC6ADB-9BBE-40CB-B720-C7D209582C29}" dt="2020-07-29T06:55:48.183" v="819" actId="1076"/>
          <ac:picMkLst>
            <pc:docMk/>
            <pc:sldMk cId="3609072720" sldId="267"/>
            <ac:picMk id="6" creationId="{8335AE5D-2FB6-4D9B-A6DF-758EF7F4B279}"/>
          </ac:picMkLst>
        </pc:picChg>
        <pc:picChg chg="add mod">
          <ac:chgData name="Kumagai Chiaki" userId="5682d743ad687480" providerId="LiveId" clId="{AEFC6ADB-9BBE-40CB-B720-C7D209582C29}" dt="2020-07-29T06:56:50.667" v="904" actId="1076"/>
          <ac:picMkLst>
            <pc:docMk/>
            <pc:sldMk cId="3609072720" sldId="267"/>
            <ac:picMk id="9" creationId="{C153D2EB-DE2F-4AB3-B5BA-B6354EFCC6EC}"/>
          </ac:picMkLst>
        </pc:picChg>
        <pc:picChg chg="add mod">
          <ac:chgData name="Kumagai Chiaki" userId="5682d743ad687480" providerId="LiveId" clId="{AEFC6ADB-9BBE-40CB-B720-C7D209582C29}" dt="2020-07-29T06:57:38.227" v="1125" actId="1076"/>
          <ac:picMkLst>
            <pc:docMk/>
            <pc:sldMk cId="3609072720" sldId="267"/>
            <ac:picMk id="11" creationId="{9609A016-FB86-4CDC-9053-424944A46223}"/>
          </ac:picMkLst>
        </pc:picChg>
      </pc:sldChg>
      <pc:sldChg chg="modNotesTx">
        <pc:chgData name="Kumagai Chiaki" userId="5682d743ad687480" providerId="LiveId" clId="{AEFC6ADB-9BBE-40CB-B720-C7D209582C29}" dt="2020-07-29T08:04:05.310" v="1314" actId="20577"/>
        <pc:sldMkLst>
          <pc:docMk/>
          <pc:sldMk cId="2743847951" sldId="270"/>
        </pc:sldMkLst>
      </pc:sldChg>
      <pc:sldChg chg="addSp modSp mod">
        <pc:chgData name="Kumagai Chiaki" userId="5682d743ad687480" providerId="LiveId" clId="{AEFC6ADB-9BBE-40CB-B720-C7D209582C29}" dt="2020-07-29T06:40:47.566" v="152" actId="1076"/>
        <pc:sldMkLst>
          <pc:docMk/>
          <pc:sldMk cId="2927065788" sldId="271"/>
        </pc:sldMkLst>
        <pc:spChg chg="add mod">
          <ac:chgData name="Kumagai Chiaki" userId="5682d743ad687480" providerId="LiveId" clId="{AEFC6ADB-9BBE-40CB-B720-C7D209582C29}" dt="2020-07-29T06:40:42.396" v="151" actId="164"/>
          <ac:spMkLst>
            <pc:docMk/>
            <pc:sldMk cId="2927065788" sldId="271"/>
            <ac:spMk id="20" creationId="{4561379B-B542-411D-A966-162BEA193268}"/>
          </ac:spMkLst>
        </pc:spChg>
        <pc:spChg chg="add mod">
          <ac:chgData name="Kumagai Chiaki" userId="5682d743ad687480" providerId="LiveId" clId="{AEFC6ADB-9BBE-40CB-B720-C7D209582C29}" dt="2020-07-29T06:40:42.396" v="151" actId="164"/>
          <ac:spMkLst>
            <pc:docMk/>
            <pc:sldMk cId="2927065788" sldId="271"/>
            <ac:spMk id="22" creationId="{61E62D00-556C-449C-AE30-05D56B6D6ACA}"/>
          </ac:spMkLst>
        </pc:spChg>
        <pc:grpChg chg="add mod">
          <ac:chgData name="Kumagai Chiaki" userId="5682d743ad687480" providerId="LiveId" clId="{AEFC6ADB-9BBE-40CB-B720-C7D209582C29}" dt="2020-07-29T06:40:47.566" v="152" actId="1076"/>
          <ac:grpSpMkLst>
            <pc:docMk/>
            <pc:sldMk cId="2927065788" sldId="271"/>
            <ac:grpSpMk id="23" creationId="{78C72B35-C2FA-4EB1-9546-3EAF7C669CA1}"/>
          </ac:grpSpMkLst>
        </pc:grpChg>
      </pc:sldChg>
      <pc:sldChg chg="delSp modSp add mod">
        <pc:chgData name="Kumagai Chiaki" userId="5682d743ad687480" providerId="LiveId" clId="{AEFC6ADB-9BBE-40CB-B720-C7D209582C29}" dt="2020-07-29T08:15:32.328" v="1639"/>
        <pc:sldMkLst>
          <pc:docMk/>
          <pc:sldMk cId="3488544968" sldId="272"/>
        </pc:sldMkLst>
        <pc:spChg chg="mod">
          <ac:chgData name="Kumagai Chiaki" userId="5682d743ad687480" providerId="LiveId" clId="{AEFC6ADB-9BBE-40CB-B720-C7D209582C29}" dt="2020-07-29T06:46:55.821" v="173" actId="20577"/>
          <ac:spMkLst>
            <pc:docMk/>
            <pc:sldMk cId="3488544968" sldId="272"/>
            <ac:spMk id="5" creationId="{5F3E2583-0FC2-4461-B371-19C549EB0AB9}"/>
          </ac:spMkLst>
        </pc:spChg>
        <pc:spChg chg="mod">
          <ac:chgData name="Kumagai Chiaki" userId="5682d743ad687480" providerId="LiveId" clId="{AEFC6ADB-9BBE-40CB-B720-C7D209582C29}" dt="2020-07-29T08:15:32.328" v="1639"/>
          <ac:spMkLst>
            <pc:docMk/>
            <pc:sldMk cId="3488544968" sldId="272"/>
            <ac:spMk id="6" creationId="{B3910183-6195-4336-81E8-BC0AF90D0DE9}"/>
          </ac:spMkLst>
        </pc:spChg>
        <pc:spChg chg="del">
          <ac:chgData name="Kumagai Chiaki" userId="5682d743ad687480" providerId="LiveId" clId="{AEFC6ADB-9BBE-40CB-B720-C7D209582C29}" dt="2020-07-29T06:46:33.022" v="167" actId="478"/>
          <ac:spMkLst>
            <pc:docMk/>
            <pc:sldMk cId="3488544968" sldId="272"/>
            <ac:spMk id="8" creationId="{E01CB3B7-3928-4F2C-81D6-CFCE0AF8206A}"/>
          </ac:spMkLst>
        </pc:spChg>
        <pc:spChg chg="del">
          <ac:chgData name="Kumagai Chiaki" userId="5682d743ad687480" providerId="LiveId" clId="{AEFC6ADB-9BBE-40CB-B720-C7D209582C29}" dt="2020-07-29T06:46:35.651" v="168" actId="478"/>
          <ac:spMkLst>
            <pc:docMk/>
            <pc:sldMk cId="3488544968" sldId="272"/>
            <ac:spMk id="12" creationId="{EB350EDE-61D2-469C-B2BC-FF2BC0FC3118}"/>
          </ac:spMkLst>
        </pc:spChg>
        <pc:grpChg chg="del">
          <ac:chgData name="Kumagai Chiaki" userId="5682d743ad687480" providerId="LiveId" clId="{AEFC6ADB-9BBE-40CB-B720-C7D209582C29}" dt="2020-07-29T06:46:30.646" v="166" actId="478"/>
          <ac:grpSpMkLst>
            <pc:docMk/>
            <pc:sldMk cId="3488544968" sldId="272"/>
            <ac:grpSpMk id="23" creationId="{78C72B35-C2FA-4EB1-9546-3EAF7C669CA1}"/>
          </ac:grpSpMkLst>
        </pc:grpChg>
        <pc:cxnChg chg="del">
          <ac:chgData name="Kumagai Chiaki" userId="5682d743ad687480" providerId="LiveId" clId="{AEFC6ADB-9BBE-40CB-B720-C7D209582C29}" dt="2020-07-29T06:46:49.866" v="170" actId="478"/>
          <ac:cxnSpMkLst>
            <pc:docMk/>
            <pc:sldMk cId="3488544968" sldId="272"/>
            <ac:cxnSpMk id="3" creationId="{17D38D89-EB90-4F6B-B447-C33EC1FF9A64}"/>
          </ac:cxnSpMkLst>
        </pc:cxnChg>
        <pc:cxnChg chg="del">
          <ac:chgData name="Kumagai Chiaki" userId="5682d743ad687480" providerId="LiveId" clId="{AEFC6ADB-9BBE-40CB-B720-C7D209582C29}" dt="2020-07-29T06:46:51.836" v="171" actId="478"/>
          <ac:cxnSpMkLst>
            <pc:docMk/>
            <pc:sldMk cId="3488544968" sldId="272"/>
            <ac:cxnSpMk id="7" creationId="{0C35F6D2-76FA-4942-B9CB-6B7A56D90F91}"/>
          </ac:cxnSpMkLst>
        </pc:cxnChg>
        <pc:cxnChg chg="del mod">
          <ac:chgData name="Kumagai Chiaki" userId="5682d743ad687480" providerId="LiveId" clId="{AEFC6ADB-9BBE-40CB-B720-C7D209582C29}" dt="2020-07-29T06:46:58.956" v="175" actId="478"/>
          <ac:cxnSpMkLst>
            <pc:docMk/>
            <pc:sldMk cId="3488544968" sldId="272"/>
            <ac:cxnSpMk id="13" creationId="{A2CA8279-F154-4F79-89B4-652E8A1C571F}"/>
          </ac:cxnSpMkLst>
        </pc:cxnChg>
        <pc:cxnChg chg="del">
          <ac:chgData name="Kumagai Chiaki" userId="5682d743ad687480" providerId="LiveId" clId="{AEFC6ADB-9BBE-40CB-B720-C7D209582C29}" dt="2020-07-29T06:46:54.137" v="172" actId="478"/>
          <ac:cxnSpMkLst>
            <pc:docMk/>
            <pc:sldMk cId="3488544968" sldId="272"/>
            <ac:cxnSpMk id="16" creationId="{B5ED2369-9582-4044-A180-A677A8518F47}"/>
          </ac:cxnSpMkLst>
        </pc:cxnChg>
      </pc:sldChg>
      <pc:sldChg chg="addSp delSp modSp add mod modNotesTx">
        <pc:chgData name="Kumagai Chiaki" userId="5682d743ad687480" providerId="LiveId" clId="{AEFC6ADB-9BBE-40CB-B720-C7D209582C29}" dt="2020-07-29T06:58:53.826" v="1225" actId="1076"/>
        <pc:sldMkLst>
          <pc:docMk/>
          <pc:sldMk cId="2199315857" sldId="273"/>
        </pc:sldMkLst>
        <pc:spChg chg="add mod">
          <ac:chgData name="Kumagai Chiaki" userId="5682d743ad687480" providerId="LiveId" clId="{AEFC6ADB-9BBE-40CB-B720-C7D209582C29}" dt="2020-07-29T06:58:53.826" v="1225" actId="1076"/>
          <ac:spMkLst>
            <pc:docMk/>
            <pc:sldMk cId="2199315857" sldId="273"/>
            <ac:spMk id="2" creationId="{AE051937-EC47-4B54-A425-BB9637FCC862}"/>
          </ac:spMkLst>
        </pc:spChg>
        <pc:picChg chg="del">
          <ac:chgData name="Kumagai Chiaki" userId="5682d743ad687480" providerId="LiveId" clId="{AEFC6ADB-9BBE-40CB-B720-C7D209582C29}" dt="2020-07-29T06:57:43.533" v="1127" actId="478"/>
          <ac:picMkLst>
            <pc:docMk/>
            <pc:sldMk cId="2199315857" sldId="273"/>
            <ac:picMk id="6" creationId="{8335AE5D-2FB6-4D9B-A6DF-758EF7F4B279}"/>
          </ac:picMkLst>
        </pc:picChg>
        <pc:picChg chg="del">
          <ac:chgData name="Kumagai Chiaki" userId="5682d743ad687480" providerId="LiveId" clId="{AEFC6ADB-9BBE-40CB-B720-C7D209582C29}" dt="2020-07-29T06:57:45.073" v="1128" actId="478"/>
          <ac:picMkLst>
            <pc:docMk/>
            <pc:sldMk cId="2199315857" sldId="273"/>
            <ac:picMk id="9" creationId="{C153D2EB-DE2F-4AB3-B5BA-B6354EFCC6EC}"/>
          </ac:picMkLst>
        </pc:picChg>
        <pc:picChg chg="mod">
          <ac:chgData name="Kumagai Chiaki" userId="5682d743ad687480" providerId="LiveId" clId="{AEFC6ADB-9BBE-40CB-B720-C7D209582C29}" dt="2020-07-29T06:57:54.169" v="1130" actId="1076"/>
          <ac:picMkLst>
            <pc:docMk/>
            <pc:sldMk cId="2199315857" sldId="273"/>
            <ac:picMk id="11" creationId="{9609A016-FB86-4CDC-9053-424944A46223}"/>
          </ac:picMkLst>
        </pc:picChg>
      </pc:sldChg>
      <pc:sldChg chg="new del">
        <pc:chgData name="Kumagai Chiaki" userId="5682d743ad687480" providerId="LiveId" clId="{AEFC6ADB-9BBE-40CB-B720-C7D209582C29}" dt="2020-07-29T06:59:16.406" v="1227" actId="47"/>
        <pc:sldMkLst>
          <pc:docMk/>
          <pc:sldMk cId="1820608006" sldId="274"/>
        </pc:sldMkLst>
      </pc:sldChg>
      <pc:sldChg chg="delSp modSp add mod">
        <pc:chgData name="Kumagai Chiaki" userId="5682d743ad687480" providerId="LiveId" clId="{AEFC6ADB-9BBE-40CB-B720-C7D209582C29}" dt="2020-07-29T07:00:02.818" v="1263" actId="12789"/>
        <pc:sldMkLst>
          <pc:docMk/>
          <pc:sldMk cId="2583803694" sldId="274"/>
        </pc:sldMkLst>
        <pc:spChg chg="del">
          <ac:chgData name="Kumagai Chiaki" userId="5682d743ad687480" providerId="LiveId" clId="{AEFC6ADB-9BBE-40CB-B720-C7D209582C29}" dt="2020-07-29T06:59:23.902" v="1230" actId="478"/>
          <ac:spMkLst>
            <pc:docMk/>
            <pc:sldMk cId="2583803694" sldId="274"/>
            <ac:spMk id="2" creationId="{AE051937-EC47-4B54-A425-BB9637FCC862}"/>
          </ac:spMkLst>
        </pc:spChg>
        <pc:spChg chg="mod">
          <ac:chgData name="Kumagai Chiaki" userId="5682d743ad687480" providerId="LiveId" clId="{AEFC6ADB-9BBE-40CB-B720-C7D209582C29}" dt="2020-07-29T07:00:02.818" v="1263" actId="12789"/>
          <ac:spMkLst>
            <pc:docMk/>
            <pc:sldMk cId="2583803694" sldId="274"/>
            <ac:spMk id="3" creationId="{0CA08888-AD4E-4BE1-9FCE-5F1754932639}"/>
          </ac:spMkLst>
        </pc:spChg>
        <pc:spChg chg="del">
          <ac:chgData name="Kumagai Chiaki" userId="5682d743ad687480" providerId="LiveId" clId="{AEFC6ADB-9BBE-40CB-B720-C7D209582C29}" dt="2020-07-29T06:59:28.311" v="1231" actId="478"/>
          <ac:spMkLst>
            <pc:docMk/>
            <pc:sldMk cId="2583803694" sldId="274"/>
            <ac:spMk id="4" creationId="{3BEA4955-B63F-4501-9C8D-FC0AD26FD2C9}"/>
          </ac:spMkLst>
        </pc:spChg>
        <pc:picChg chg="del">
          <ac:chgData name="Kumagai Chiaki" userId="5682d743ad687480" providerId="LiveId" clId="{AEFC6ADB-9BBE-40CB-B720-C7D209582C29}" dt="2020-07-29T06:59:21.617" v="1229" actId="478"/>
          <ac:picMkLst>
            <pc:docMk/>
            <pc:sldMk cId="2583803694" sldId="274"/>
            <ac:picMk id="11" creationId="{9609A016-FB86-4CDC-9053-424944A46223}"/>
          </ac:picMkLst>
        </pc:picChg>
      </pc:sldChg>
      <pc:sldChg chg="addSp delSp modSp add del mod modNotesTx">
        <pc:chgData name="Kumagai Chiaki" userId="5682d743ad687480" providerId="LiveId" clId="{AEFC6ADB-9BBE-40CB-B720-C7D209582C29}" dt="2020-07-29T08:13:33.786" v="1427" actId="47"/>
        <pc:sldMkLst>
          <pc:docMk/>
          <pc:sldMk cId="3113511704" sldId="275"/>
        </pc:sldMkLst>
        <pc:spChg chg="add mod">
          <ac:chgData name="Kumagai Chiaki" userId="5682d743ad687480" providerId="LiveId" clId="{AEFC6ADB-9BBE-40CB-B720-C7D209582C29}" dt="2020-07-29T08:06:57.677" v="1398" actId="1076"/>
          <ac:spMkLst>
            <pc:docMk/>
            <pc:sldMk cId="3113511704" sldId="275"/>
            <ac:spMk id="2" creationId="{40CE3779-B221-490C-BC01-2D0C2767EABF}"/>
          </ac:spMkLst>
        </pc:spChg>
        <pc:spChg chg="add mod">
          <ac:chgData name="Kumagai Chiaki" userId="5682d743ad687480" providerId="LiveId" clId="{AEFC6ADB-9BBE-40CB-B720-C7D209582C29}" dt="2020-07-29T08:06:57.677" v="1398" actId="1076"/>
          <ac:spMkLst>
            <pc:docMk/>
            <pc:sldMk cId="3113511704" sldId="275"/>
            <ac:spMk id="4" creationId="{F3D733B9-D56C-493E-A894-2183FD796054}"/>
          </ac:spMkLst>
        </pc:spChg>
        <pc:spChg chg="del">
          <ac:chgData name="Kumagai Chiaki" userId="5682d743ad687480" providerId="LiveId" clId="{AEFC6ADB-9BBE-40CB-B720-C7D209582C29}" dt="2020-07-29T08:04:29.945" v="1316" actId="478"/>
          <ac:spMkLst>
            <pc:docMk/>
            <pc:sldMk cId="3113511704" sldId="275"/>
            <ac:spMk id="6" creationId="{B3910183-6195-4336-81E8-BC0AF90D0DE9}"/>
          </ac:spMkLst>
        </pc:spChg>
        <pc:spChg chg="del">
          <ac:chgData name="Kumagai Chiaki" userId="5682d743ad687480" providerId="LiveId" clId="{AEFC6ADB-9BBE-40CB-B720-C7D209582C29}" dt="2020-07-29T08:04:38.750" v="1319" actId="478"/>
          <ac:spMkLst>
            <pc:docMk/>
            <pc:sldMk cId="3113511704" sldId="275"/>
            <ac:spMk id="8" creationId="{E01CB3B7-3928-4F2C-81D6-CFCE0AF8206A}"/>
          </ac:spMkLst>
        </pc:spChg>
        <pc:spChg chg="add mod">
          <ac:chgData name="Kumagai Chiaki" userId="5682d743ad687480" providerId="LiveId" clId="{AEFC6ADB-9BBE-40CB-B720-C7D209582C29}" dt="2020-07-29T08:07:34.931" v="1425" actId="122"/>
          <ac:spMkLst>
            <pc:docMk/>
            <pc:sldMk cId="3113511704" sldId="275"/>
            <ac:spMk id="9" creationId="{B512D637-A338-4A4D-B5AA-EEA95A374D2D}"/>
          </ac:spMkLst>
        </pc:spChg>
        <pc:spChg chg="add mod">
          <ac:chgData name="Kumagai Chiaki" userId="5682d743ad687480" providerId="LiveId" clId="{AEFC6ADB-9BBE-40CB-B720-C7D209582C29}" dt="2020-07-29T08:07:39.389" v="1426" actId="1076"/>
          <ac:spMkLst>
            <pc:docMk/>
            <pc:sldMk cId="3113511704" sldId="275"/>
            <ac:spMk id="10" creationId="{3AA42551-669E-4339-94DF-D7227DBF31F5}"/>
          </ac:spMkLst>
        </pc:spChg>
        <pc:spChg chg="del">
          <ac:chgData name="Kumagai Chiaki" userId="5682d743ad687480" providerId="LiveId" clId="{AEFC6ADB-9BBE-40CB-B720-C7D209582C29}" dt="2020-07-29T08:04:41.981" v="1320" actId="478"/>
          <ac:spMkLst>
            <pc:docMk/>
            <pc:sldMk cId="3113511704" sldId="275"/>
            <ac:spMk id="12" creationId="{EB350EDE-61D2-469C-B2BC-FF2BC0FC3118}"/>
          </ac:spMkLst>
        </pc:spChg>
        <pc:grpChg chg="del">
          <ac:chgData name="Kumagai Chiaki" userId="5682d743ad687480" providerId="LiveId" clId="{AEFC6ADB-9BBE-40CB-B720-C7D209582C29}" dt="2020-07-29T08:04:37.098" v="1318" actId="478"/>
          <ac:grpSpMkLst>
            <pc:docMk/>
            <pc:sldMk cId="3113511704" sldId="275"/>
            <ac:grpSpMk id="23" creationId="{78C72B35-C2FA-4EB1-9546-3EAF7C669CA1}"/>
          </ac:grpSpMkLst>
        </pc:grpChg>
        <pc:cxnChg chg="del">
          <ac:chgData name="Kumagai Chiaki" userId="5682d743ad687480" providerId="LiveId" clId="{AEFC6ADB-9BBE-40CB-B720-C7D209582C29}" dt="2020-07-29T08:04:33.779" v="1317" actId="478"/>
          <ac:cxnSpMkLst>
            <pc:docMk/>
            <pc:sldMk cId="3113511704" sldId="275"/>
            <ac:cxnSpMk id="3" creationId="{17D38D89-EB90-4F6B-B447-C33EC1FF9A64}"/>
          </ac:cxnSpMkLst>
        </pc:cxnChg>
        <pc:cxnChg chg="del">
          <ac:chgData name="Kumagai Chiaki" userId="5682d743ad687480" providerId="LiveId" clId="{AEFC6ADB-9BBE-40CB-B720-C7D209582C29}" dt="2020-07-29T08:04:33.779" v="1317" actId="478"/>
          <ac:cxnSpMkLst>
            <pc:docMk/>
            <pc:sldMk cId="3113511704" sldId="275"/>
            <ac:cxnSpMk id="7" creationId="{0C35F6D2-76FA-4942-B9CB-6B7A56D90F91}"/>
          </ac:cxnSpMkLst>
        </pc:cxnChg>
        <pc:cxnChg chg="del">
          <ac:chgData name="Kumagai Chiaki" userId="5682d743ad687480" providerId="LiveId" clId="{AEFC6ADB-9BBE-40CB-B720-C7D209582C29}" dt="2020-07-29T08:04:33.779" v="1317" actId="478"/>
          <ac:cxnSpMkLst>
            <pc:docMk/>
            <pc:sldMk cId="3113511704" sldId="275"/>
            <ac:cxnSpMk id="13" creationId="{A2CA8279-F154-4F79-89B4-652E8A1C571F}"/>
          </ac:cxnSpMkLst>
        </pc:cxnChg>
        <pc:cxnChg chg="del">
          <ac:chgData name="Kumagai Chiaki" userId="5682d743ad687480" providerId="LiveId" clId="{AEFC6ADB-9BBE-40CB-B720-C7D209582C29}" dt="2020-07-29T08:04:33.779" v="1317" actId="478"/>
          <ac:cxnSpMkLst>
            <pc:docMk/>
            <pc:sldMk cId="3113511704" sldId="275"/>
            <ac:cxnSpMk id="16" creationId="{B5ED2369-9582-4044-A180-A677A8518F47}"/>
          </ac:cxnSpMkLst>
        </pc:cxnChg>
      </pc:sldChg>
    </pc:docChg>
  </pc:docChgLst>
  <pc:docChgLst>
    <pc:chgData name="千秋" userId="bb4869dc-45a7-48e0-b129-47b53c3538ba" providerId="ADAL" clId="{F2548BA9-00F9-49DF-AA04-9C21729DD989}"/>
    <pc:docChg chg="custSel modSld">
      <pc:chgData name="千秋" userId="bb4869dc-45a7-48e0-b129-47b53c3538ba" providerId="ADAL" clId="{F2548BA9-00F9-49DF-AA04-9C21729DD989}" dt="2020-08-26T09:05:15.939" v="3" actId="21"/>
      <pc:docMkLst>
        <pc:docMk/>
      </pc:docMkLst>
      <pc:sldChg chg="modSp mod">
        <pc:chgData name="千秋" userId="bb4869dc-45a7-48e0-b129-47b53c3538ba" providerId="ADAL" clId="{F2548BA9-00F9-49DF-AA04-9C21729DD989}" dt="2020-08-18T02:22:24.159" v="0" actId="6549"/>
        <pc:sldMkLst>
          <pc:docMk/>
          <pc:sldMk cId="1557716286" sldId="260"/>
        </pc:sldMkLst>
        <pc:spChg chg="mod">
          <ac:chgData name="千秋" userId="bb4869dc-45a7-48e0-b129-47b53c3538ba" providerId="ADAL" clId="{F2548BA9-00F9-49DF-AA04-9C21729DD989}" dt="2020-08-18T02:22:24.159" v="0" actId="6549"/>
          <ac:spMkLst>
            <pc:docMk/>
            <pc:sldMk cId="1557716286" sldId="260"/>
            <ac:spMk id="6" creationId="{B3910183-6195-4336-81E8-BC0AF90D0DE9}"/>
          </ac:spMkLst>
        </pc:spChg>
      </pc:sldChg>
      <pc:sldChg chg="addSp delSp modSp mod">
        <pc:chgData name="千秋" userId="bb4869dc-45a7-48e0-b129-47b53c3538ba" providerId="ADAL" clId="{F2548BA9-00F9-49DF-AA04-9C21729DD989}" dt="2020-08-26T09:05:15.939" v="3" actId="21"/>
        <pc:sldMkLst>
          <pc:docMk/>
          <pc:sldMk cId="2927065788" sldId="271"/>
        </pc:sldMkLst>
        <pc:spChg chg="mod">
          <ac:chgData name="千秋" userId="bb4869dc-45a7-48e0-b129-47b53c3538ba" providerId="ADAL" clId="{F2548BA9-00F9-49DF-AA04-9C21729DD989}" dt="2020-08-26T09:05:13.366" v="1"/>
          <ac:spMkLst>
            <pc:docMk/>
            <pc:sldMk cId="2927065788" sldId="271"/>
            <ac:spMk id="15" creationId="{75229180-ABC0-412C-A0DE-09998E1348F5}"/>
          </ac:spMkLst>
        </pc:spChg>
        <pc:spChg chg="mod">
          <ac:chgData name="千秋" userId="bb4869dc-45a7-48e0-b129-47b53c3538ba" providerId="ADAL" clId="{F2548BA9-00F9-49DF-AA04-9C21729DD989}" dt="2020-08-26T09:05:13.366" v="1"/>
          <ac:spMkLst>
            <pc:docMk/>
            <pc:sldMk cId="2927065788" sldId="271"/>
            <ac:spMk id="17" creationId="{F8C7CFAD-5D3C-4B25-820C-1DE4EC77D59F}"/>
          </ac:spMkLst>
        </pc:spChg>
        <pc:grpChg chg="add del mod">
          <ac:chgData name="千秋" userId="bb4869dc-45a7-48e0-b129-47b53c3538ba" providerId="ADAL" clId="{F2548BA9-00F9-49DF-AA04-9C21729DD989}" dt="2020-08-26T09:05:15.939" v="3" actId="21"/>
          <ac:grpSpMkLst>
            <pc:docMk/>
            <pc:sldMk cId="2927065788" sldId="271"/>
            <ac:grpSpMk id="14" creationId="{AE279A5F-7810-4CDC-BD18-3C60E979C08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DD820-E53D-44E2-87CE-75AF4BBF80B3}" type="datetimeFigureOut">
              <a:rPr kumimoji="1" lang="ja-JP" altLang="en-US" smtClean="0"/>
              <a:t>2020/8/26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0F1E3-E4EB-482A-87E2-9E0A32B2878A}" type="slidenum">
              <a:rPr kumimoji="1" lang="ja-JP" altLang="en-US" smtClean="0"/>
              <a:t>‹#›</a:t>
            </a:fld>
            <a:endParaRPr kumimoji="1" lang="ja-JP" altLang="en-US"/>
          </a:p>
        </p:txBody>
      </p:sp>
    </p:spTree>
    <p:extLst>
      <p:ext uri="{BB962C8B-B14F-4D97-AF65-F5344CB8AC3E}">
        <p14:creationId xmlns:p14="http://schemas.microsoft.com/office/powerpoint/2010/main" val="13687399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自社の現在の問題点</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a:t>
            </a:fld>
            <a:endParaRPr kumimoji="1" lang="ja-JP" altLang="en-US"/>
          </a:p>
        </p:txBody>
      </p:sp>
    </p:spTree>
    <p:extLst>
      <p:ext uri="{BB962C8B-B14F-4D97-AF65-F5344CB8AC3E}">
        <p14:creationId xmlns:p14="http://schemas.microsoft.com/office/powerpoint/2010/main" val="114876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人（案件担当）が人（人材）をつなぐ</a:t>
            </a:r>
            <a:endParaRPr kumimoji="1" lang="en-US" altLang="ja-JP" dirty="0"/>
          </a:p>
          <a:p>
            <a:r>
              <a:rPr kumimoji="1" lang="ja-JP" altLang="en-US" dirty="0"/>
              <a:t>という意味が込められています。</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14</a:t>
            </a:fld>
            <a:endParaRPr kumimoji="1" lang="ja-JP" altLang="en-US"/>
          </a:p>
        </p:txBody>
      </p:sp>
    </p:spTree>
    <p:extLst>
      <p:ext uri="{BB962C8B-B14F-4D97-AF65-F5344CB8AC3E}">
        <p14:creationId xmlns:p14="http://schemas.microsoft.com/office/powerpoint/2010/main" val="2194204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人（案件担当）が人（人材）をつなぐ</a:t>
            </a:r>
            <a:endParaRPr kumimoji="1" lang="en-US" altLang="ja-JP" dirty="0"/>
          </a:p>
          <a:p>
            <a:r>
              <a:rPr kumimoji="1" lang="ja-JP" altLang="en-US" dirty="0"/>
              <a:t>という意味が込められています。</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15</a:t>
            </a:fld>
            <a:endParaRPr kumimoji="1" lang="ja-JP" altLang="en-US"/>
          </a:p>
        </p:txBody>
      </p:sp>
    </p:spTree>
    <p:extLst>
      <p:ext uri="{BB962C8B-B14F-4D97-AF65-F5344CB8AC3E}">
        <p14:creationId xmlns:p14="http://schemas.microsoft.com/office/powerpoint/2010/main" val="101456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自社の現在の問題点</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2</a:t>
            </a:fld>
            <a:endParaRPr kumimoji="1" lang="ja-JP" altLang="en-US"/>
          </a:p>
        </p:txBody>
      </p:sp>
    </p:spTree>
    <p:extLst>
      <p:ext uri="{BB962C8B-B14F-4D97-AF65-F5344CB8AC3E}">
        <p14:creationId xmlns:p14="http://schemas.microsoft.com/office/powerpoint/2010/main" val="415355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自社の現在の問題点</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3</a:t>
            </a:fld>
            <a:endParaRPr kumimoji="1" lang="ja-JP" altLang="en-US"/>
          </a:p>
        </p:txBody>
      </p:sp>
    </p:spTree>
    <p:extLst>
      <p:ext uri="{BB962C8B-B14F-4D97-AF65-F5344CB8AC3E}">
        <p14:creationId xmlns:p14="http://schemas.microsoft.com/office/powerpoint/2010/main" val="96875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自社の現在の問題点</a:t>
            </a:r>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4</a:t>
            </a:fld>
            <a:endParaRPr kumimoji="1" lang="ja-JP" altLang="en-US"/>
          </a:p>
        </p:txBody>
      </p:sp>
    </p:spTree>
    <p:extLst>
      <p:ext uri="{BB962C8B-B14F-4D97-AF65-F5344CB8AC3E}">
        <p14:creationId xmlns:p14="http://schemas.microsoft.com/office/powerpoint/2010/main" val="96875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まず、題材の目的背景を話す前にティーアイアールの社内の動きを説明</a:t>
            </a:r>
            <a:endParaRPr kumimoji="1" lang="en-US" altLang="ja-JP" dirty="0"/>
          </a:p>
          <a:p>
            <a:r>
              <a:rPr kumimoji="1" lang="ja-JP" altLang="en-US" dirty="0"/>
              <a:t>うちは派遣会社なので、主に派遣案件と業務委託案件がある。</a:t>
            </a:r>
            <a:endParaRPr kumimoji="1" lang="en-US" altLang="ja-JP" dirty="0"/>
          </a:p>
          <a:p>
            <a:r>
              <a:rPr kumimoji="1" lang="ja-JP" altLang="en-US" dirty="0"/>
              <a:t>主に営業部の人たちで各案件を担当しているが、採用企画室の人が営業部の案件を見ているイレギュラーな部分もある。</a:t>
            </a:r>
            <a:endParaRPr kumimoji="1" lang="en-US" altLang="ja-JP" dirty="0"/>
          </a:p>
          <a:p>
            <a:r>
              <a:rPr kumimoji="1" lang="en-US" altLang="ja-JP" dirty="0"/>
              <a:t>1</a:t>
            </a:r>
            <a:r>
              <a:rPr kumimoji="1" lang="ja-JP" altLang="en-US" dirty="0"/>
              <a:t>人につき大体２～３件の案件を見ている。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8</a:t>
            </a:fld>
            <a:endParaRPr kumimoji="1" lang="ja-JP" altLang="en-US"/>
          </a:p>
        </p:txBody>
      </p:sp>
    </p:spTree>
    <p:extLst>
      <p:ext uri="{BB962C8B-B14F-4D97-AF65-F5344CB8AC3E}">
        <p14:creationId xmlns:p14="http://schemas.microsoft.com/office/powerpoint/2010/main" val="95831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まず、題材の目的背景を話す前にティーアイアールの人材などを説明</a:t>
            </a:r>
            <a:endParaRPr kumimoji="1" lang="en-US" altLang="ja-JP" dirty="0"/>
          </a:p>
          <a:p>
            <a:r>
              <a:rPr kumimoji="1" lang="ja-JP" altLang="en-US" dirty="0"/>
              <a:t>人材を探してくる人は、主に</a:t>
            </a:r>
            <a:r>
              <a:rPr kumimoji="1" lang="en-US" altLang="ja-JP" dirty="0"/>
              <a:t>e</a:t>
            </a:r>
            <a:r>
              <a:rPr kumimoji="1" lang="ja-JP" altLang="en-US" dirty="0"/>
              <a:t>さん、</a:t>
            </a:r>
            <a:r>
              <a:rPr kumimoji="1" lang="en-US" altLang="ja-JP" dirty="0"/>
              <a:t>ai</a:t>
            </a:r>
            <a:r>
              <a:rPr kumimoji="1" lang="ja-JP" altLang="en-US" dirty="0"/>
              <a:t>さんと採用部</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9</a:t>
            </a:fld>
            <a:endParaRPr kumimoji="1" lang="ja-JP" altLang="en-US"/>
          </a:p>
        </p:txBody>
      </p:sp>
    </p:spTree>
    <p:extLst>
      <p:ext uri="{BB962C8B-B14F-4D97-AF65-F5344CB8AC3E}">
        <p14:creationId xmlns:p14="http://schemas.microsoft.com/office/powerpoint/2010/main" val="95831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複数人に聞き取り調査を行い、会社の現在の問題点（システム化できたらいいと思うところ）を</a:t>
            </a:r>
            <a:endParaRPr kumimoji="1" lang="en-US" altLang="ja-JP" dirty="0"/>
          </a:p>
          <a:p>
            <a:r>
              <a:rPr kumimoji="1" lang="ja-JP" altLang="en-US" dirty="0"/>
              <a:t>洗い出しました。</a:t>
            </a:r>
            <a:endParaRPr kumimoji="1" lang="en-US" altLang="ja-JP" dirty="0"/>
          </a:p>
          <a:p>
            <a:r>
              <a:rPr kumimoji="1" lang="ja-JP" altLang="en-US" dirty="0"/>
              <a:t>勤怠管理ができるシステムが欲しいや、面談室の予約システムが欲しいなど、沢山の問題点が出てきました。</a:t>
            </a:r>
            <a:endParaRPr kumimoji="1" lang="en-US" altLang="ja-JP" dirty="0"/>
          </a:p>
          <a:p>
            <a:r>
              <a:rPr kumimoji="1" lang="ja-JP" altLang="en-US" dirty="0"/>
              <a:t>その中で、案件を共有するフローがとても手間で作業効率が悪いという、弊社エンジニア案件担当営業の声を聴きました。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10</a:t>
            </a:fld>
            <a:endParaRPr kumimoji="1" lang="ja-JP" altLang="en-US"/>
          </a:p>
        </p:txBody>
      </p:sp>
    </p:spTree>
    <p:extLst>
      <p:ext uri="{BB962C8B-B14F-4D97-AF65-F5344CB8AC3E}">
        <p14:creationId xmlns:p14="http://schemas.microsoft.com/office/powerpoint/2010/main" val="96875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協力会社が見れるような</a:t>
            </a:r>
            <a:endParaRPr kumimoji="1" lang="en-US" altLang="ja-JP" dirty="0"/>
          </a:p>
          <a:p>
            <a:r>
              <a:rPr kumimoji="1" lang="ja-JP" altLang="en-US" dirty="0"/>
              <a:t>案件共有サイトがあれば、そのサイトで応募もでき、質問も投げられて</a:t>
            </a:r>
            <a:endParaRPr kumimoji="1" lang="en-US" altLang="ja-JP" dirty="0"/>
          </a:p>
          <a:p>
            <a:r>
              <a:rPr kumimoji="1" lang="en-US" altLang="ja-JP" dirty="0"/>
              <a:t>e</a:t>
            </a:r>
            <a:r>
              <a:rPr kumimoji="1" lang="ja-JP" altLang="en-US" dirty="0"/>
              <a:t>さんにかかってくる電話の本数も減り、仕事効率が上がるのでは？</a:t>
            </a:r>
            <a:endParaRPr kumimoji="1" lang="en-US" altLang="ja-JP" dirty="0"/>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11</a:t>
            </a:fld>
            <a:endParaRPr kumimoji="1" lang="ja-JP" altLang="en-US"/>
          </a:p>
        </p:txBody>
      </p:sp>
    </p:spTree>
    <p:extLst>
      <p:ext uri="{BB962C8B-B14F-4D97-AF65-F5344CB8AC3E}">
        <p14:creationId xmlns:p14="http://schemas.microsoft.com/office/powerpoint/2010/main" val="96875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協力会社が見れるような</a:t>
            </a:r>
            <a:endParaRPr kumimoji="1" lang="en-US" altLang="ja-JP" dirty="0"/>
          </a:p>
          <a:p>
            <a:r>
              <a:rPr kumimoji="1" lang="ja-JP" altLang="en-US" dirty="0"/>
              <a:t>案件共有サイトがあれば、そのサイトで応募もでき、質問も投げられて</a:t>
            </a:r>
            <a:endParaRPr kumimoji="1" lang="en-US" altLang="ja-JP" dirty="0"/>
          </a:p>
          <a:p>
            <a:r>
              <a:rPr kumimoji="1" lang="en-US" altLang="ja-JP" dirty="0"/>
              <a:t>e</a:t>
            </a:r>
            <a:r>
              <a:rPr kumimoji="1" lang="ja-JP" altLang="en-US" dirty="0"/>
              <a:t>さんにかかってくる電話の本数も減り、仕事効率が上がるのでは？</a:t>
            </a:r>
            <a:endParaRPr kumimoji="1" lang="en-US" altLang="ja-JP" dirty="0"/>
          </a:p>
        </p:txBody>
      </p:sp>
      <p:sp>
        <p:nvSpPr>
          <p:cNvPr id="4" name="スライド番号プレースホルダー 3"/>
          <p:cNvSpPr>
            <a:spLocks noGrp="1"/>
          </p:cNvSpPr>
          <p:nvPr>
            <p:ph type="sldNum" sz="quarter" idx="5"/>
          </p:nvPr>
        </p:nvSpPr>
        <p:spPr/>
        <p:txBody>
          <a:bodyPr/>
          <a:lstStyle/>
          <a:p>
            <a:fld id="{55D0F1E3-E4EB-482A-87E2-9E0A32B2878A}" type="slidenum">
              <a:rPr kumimoji="1" lang="ja-JP" altLang="en-US" smtClean="0"/>
              <a:t>12</a:t>
            </a:fld>
            <a:endParaRPr kumimoji="1" lang="ja-JP" altLang="en-US"/>
          </a:p>
        </p:txBody>
      </p:sp>
    </p:spTree>
    <p:extLst>
      <p:ext uri="{BB962C8B-B14F-4D97-AF65-F5344CB8AC3E}">
        <p14:creationId xmlns:p14="http://schemas.microsoft.com/office/powerpoint/2010/main" val="96875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49B0C-7FAA-4129-B1C9-C8596D2F6F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5F6F7DC-5120-4C3A-B4D0-19F3E4B48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A3F7B1-7C68-4260-A5D9-718EA9951B11}"/>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55C07B07-ECC0-4B56-ABED-B46EA96CBF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C25338-634D-46C6-848B-A71264357B96}"/>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07472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161FB-8E36-4F7C-AAF5-2F8DECA9F55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100D0F-0FFF-4A7F-97EF-E8FA04D604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163561-FC61-41AC-B689-3724F33D38D4}"/>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BDE78317-2EB5-42AE-9DF3-EB8E82B9C7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007C29-89A5-4426-82A1-2C2D2B7D2CCE}"/>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6547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026A48-2787-41E1-8EE4-DE0C9D0949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58426E-1F2D-461E-A0B9-7260AAB3CC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274F9-C2E2-42C8-882C-A9C7971B6C63}"/>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B3C786A6-D677-4688-9C2A-4A621047D4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725837-F062-46C8-A648-FFCDB428C52A}"/>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35977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2A044-9932-440A-97D2-B1C4B94822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6D9C43-DC53-4FD3-BA41-0E28B4B069B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AE8DD2-9749-4A59-A5AD-C4C6146A6E6C}"/>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F306B801-1002-4526-8508-AB96D99EA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B08A02-6B5C-40BB-96ED-E2F5346D102F}"/>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81738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384A47-AD35-494C-B2C0-C7B95FAFAC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EA7A2-8FE2-47B3-8839-BFC68FD4D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E5B20F3-FDF4-4749-A7A9-96BA7E5AFF15}"/>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3E260FA6-C809-4937-A5C7-8DDEAA7E9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9F4128-052F-4CC4-9C38-2D753FCA9562}"/>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58771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563E8-E358-4550-AC78-435CE29ABE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3B83D0-896E-4AE6-A12E-C004DD4EC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B63C66F-7A84-4D91-AE4B-A01D4B7773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124893-92FC-4E13-8182-F4CBBCCA0B91}"/>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6" name="フッター プレースホルダー 5">
            <a:extLst>
              <a:ext uri="{FF2B5EF4-FFF2-40B4-BE49-F238E27FC236}">
                <a16:creationId xmlns:a16="http://schemas.microsoft.com/office/drawing/2014/main" id="{38DFE523-77D5-49B2-A378-2936B2220D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4E5D0D-B086-4E31-AD47-0916C152D11B}"/>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207225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932A3-7B2F-4047-9AC5-A2149DD4FA0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C600F5-359A-4FD3-B271-71701D80F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5D8532-79D5-4248-A477-EB70519EC3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1751AE-A340-46A9-8DD9-A06387BA9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0E91C37-4E20-4644-A037-7342CD3B729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F8EFF7-55D6-4FE7-8169-0CF1AB86335C}"/>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8" name="フッター プレースホルダー 7">
            <a:extLst>
              <a:ext uri="{FF2B5EF4-FFF2-40B4-BE49-F238E27FC236}">
                <a16:creationId xmlns:a16="http://schemas.microsoft.com/office/drawing/2014/main" id="{D2F33CBD-68F6-4242-8D9D-64E6CAB419F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D99E66B-90A0-45FA-B538-5E6B5A89E516}"/>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420530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7492F-A661-4AB8-A9F0-BD1B86E67B3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0B5AF24-20B3-4E99-B4D7-F4BF72082D38}"/>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4" name="フッター プレースホルダー 3">
            <a:extLst>
              <a:ext uri="{FF2B5EF4-FFF2-40B4-BE49-F238E27FC236}">
                <a16:creationId xmlns:a16="http://schemas.microsoft.com/office/drawing/2014/main" id="{9713CE8E-8CBC-42A6-B5F4-463CD788B2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7153A3B-B529-435D-A9B4-7F62B81DC5D3}"/>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0377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AC31437-C424-43BC-9E66-79443F5F8668}"/>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3" name="フッター プレースホルダー 2">
            <a:extLst>
              <a:ext uri="{FF2B5EF4-FFF2-40B4-BE49-F238E27FC236}">
                <a16:creationId xmlns:a16="http://schemas.microsoft.com/office/drawing/2014/main" id="{8D5E8479-50F5-4D8F-9577-92C53F8DB9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903272-E604-4D53-817A-A236306D3783}"/>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64948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FD3DA-AE7B-4B4C-AE24-3C2E70D7D4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37927B-38FE-4AA8-A4C9-42518D4B0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9E8807-B3F7-4F92-AD09-D502DF462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247087-3A28-4CF4-884F-DEB2B50870C8}"/>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6" name="フッター プレースホルダー 5">
            <a:extLst>
              <a:ext uri="{FF2B5EF4-FFF2-40B4-BE49-F238E27FC236}">
                <a16:creationId xmlns:a16="http://schemas.microsoft.com/office/drawing/2014/main" id="{CC69BE1F-90F1-4429-AC3C-10AFAA4F7F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DC9173-26C7-489B-A733-A654761E3EE6}"/>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110446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8E2B3-8423-4232-9731-0062716625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E754FB7-3F14-4F4C-A868-4C0FDA6EC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058B95-23DF-4B3F-AD78-9C63D7FE1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57C12B-36D3-4053-A6EC-902F9A2AFC9D}"/>
              </a:ext>
            </a:extLst>
          </p:cNvPr>
          <p:cNvSpPr>
            <a:spLocks noGrp="1"/>
          </p:cNvSpPr>
          <p:nvPr>
            <p:ph type="dt" sz="half" idx="10"/>
          </p:nvPr>
        </p:nvSpPr>
        <p:spPr/>
        <p:txBody>
          <a:bodyPr/>
          <a:lstStyle/>
          <a:p>
            <a:fld id="{CB0B1AF3-3294-4860-88EF-0CE7213E0D43}" type="datetimeFigureOut">
              <a:rPr kumimoji="1" lang="ja-JP" altLang="en-US" smtClean="0"/>
              <a:t>2020/8/26</a:t>
            </a:fld>
            <a:endParaRPr kumimoji="1" lang="ja-JP" altLang="en-US"/>
          </a:p>
        </p:txBody>
      </p:sp>
      <p:sp>
        <p:nvSpPr>
          <p:cNvPr id="6" name="フッター プレースホルダー 5">
            <a:extLst>
              <a:ext uri="{FF2B5EF4-FFF2-40B4-BE49-F238E27FC236}">
                <a16:creationId xmlns:a16="http://schemas.microsoft.com/office/drawing/2014/main" id="{8A287085-008A-4281-916F-63097E24C2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1AF202-2F30-4EEF-89C1-03E9D46E62F3}"/>
              </a:ext>
            </a:extLst>
          </p:cNvPr>
          <p:cNvSpPr>
            <a:spLocks noGrp="1"/>
          </p:cNvSpPr>
          <p:nvPr>
            <p:ph type="sldNum" sz="quarter" idx="12"/>
          </p:nvPr>
        </p:nvSpPr>
        <p:spPr/>
        <p:txBody>
          <a:body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9493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368450-7B8D-4A49-87C2-EEC8B533B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6E10C0-1657-40FB-8D5B-C0786BACC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E65090-0E5D-4E3D-A212-349AF7CE9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B1AF3-3294-4860-88EF-0CE7213E0D43}" type="datetimeFigureOut">
              <a:rPr kumimoji="1" lang="ja-JP" altLang="en-US" smtClean="0"/>
              <a:t>2020/8/26</a:t>
            </a:fld>
            <a:endParaRPr kumimoji="1" lang="ja-JP" altLang="en-US"/>
          </a:p>
        </p:txBody>
      </p:sp>
      <p:sp>
        <p:nvSpPr>
          <p:cNvPr id="5" name="フッター プレースホルダー 4">
            <a:extLst>
              <a:ext uri="{FF2B5EF4-FFF2-40B4-BE49-F238E27FC236}">
                <a16:creationId xmlns:a16="http://schemas.microsoft.com/office/drawing/2014/main" id="{4E816427-61DD-42F8-949D-9C487E45B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241A799-6BED-40B9-BF6F-CE35B5851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DDFA-EBDF-46AD-8613-7986A007D25B}" type="slidenum">
              <a:rPr kumimoji="1" lang="ja-JP" altLang="en-US" smtClean="0"/>
              <a:t>‹#›</a:t>
            </a:fld>
            <a:endParaRPr kumimoji="1" lang="ja-JP" altLang="en-US"/>
          </a:p>
        </p:txBody>
      </p:sp>
    </p:spTree>
    <p:extLst>
      <p:ext uri="{BB962C8B-B14F-4D97-AF65-F5344CB8AC3E}">
        <p14:creationId xmlns:p14="http://schemas.microsoft.com/office/powerpoint/2010/main" val="3740518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DACC40-7207-4171-B3E3-83AD097863C1}"/>
              </a:ext>
            </a:extLst>
          </p:cNvPr>
          <p:cNvSpPr/>
          <p:nvPr/>
        </p:nvSpPr>
        <p:spPr>
          <a:xfrm>
            <a:off x="295154" y="742678"/>
            <a:ext cx="5570756" cy="523220"/>
          </a:xfrm>
          <a:prstGeom prst="rect">
            <a:avLst/>
          </a:prstGeom>
        </p:spPr>
        <p:txBody>
          <a:bodyPr wrap="none">
            <a:spAutoFit/>
          </a:bodyPr>
          <a:lstStyle/>
          <a:p>
            <a:r>
              <a:rPr lang="ja-JP" altLang="en-US" sz="2800" b="1" u="sng" dirty="0"/>
              <a:t>自社の現在の問題点（横浜本社）</a:t>
            </a:r>
          </a:p>
        </p:txBody>
      </p:sp>
      <p:sp>
        <p:nvSpPr>
          <p:cNvPr id="6" name="正方形/長方形 5">
            <a:extLst>
              <a:ext uri="{FF2B5EF4-FFF2-40B4-BE49-F238E27FC236}">
                <a16:creationId xmlns:a16="http://schemas.microsoft.com/office/drawing/2014/main" id="{B3910183-6195-4336-81E8-BC0AF90D0DE9}"/>
              </a:ext>
            </a:extLst>
          </p:cNvPr>
          <p:cNvSpPr/>
          <p:nvPr/>
        </p:nvSpPr>
        <p:spPr>
          <a:xfrm>
            <a:off x="370714" y="1498926"/>
            <a:ext cx="11450571" cy="2616101"/>
          </a:xfrm>
          <a:prstGeom prst="rect">
            <a:avLst/>
          </a:prstGeom>
        </p:spPr>
        <p:txBody>
          <a:bodyPr wrap="none">
            <a:spAutoFit/>
          </a:bodyPr>
          <a:lstStyle/>
          <a:p>
            <a:pPr>
              <a:lnSpc>
                <a:spcPct val="150000"/>
              </a:lnSpc>
            </a:pPr>
            <a:r>
              <a:rPr lang="ja-JP" altLang="en-US" sz="2800" b="1" dirty="0"/>
              <a:t>・有給休暇時や欠勤時に</a:t>
            </a:r>
            <a:r>
              <a:rPr lang="en-US" altLang="ja-JP" sz="2800" b="1" dirty="0"/>
              <a:t>LINE</a:t>
            </a:r>
            <a:r>
              <a:rPr lang="ja-JP" altLang="en-US" sz="2800" b="1" dirty="0"/>
              <a:t>グループで伝える必要がある（勤怠面）</a:t>
            </a:r>
            <a:endParaRPr lang="en-US" altLang="ja-JP" sz="2800" b="1" dirty="0"/>
          </a:p>
          <a:p>
            <a:pPr>
              <a:lnSpc>
                <a:spcPct val="150000"/>
              </a:lnSpc>
            </a:pPr>
            <a:r>
              <a:rPr lang="ja-JP" altLang="en-US" sz="2800" b="1" dirty="0"/>
              <a:t>・研修室や面談室の空き状況が分からない（部屋面）</a:t>
            </a:r>
            <a:endParaRPr lang="en-US" altLang="ja-JP" sz="2800" b="1" dirty="0"/>
          </a:p>
          <a:p>
            <a:pPr>
              <a:lnSpc>
                <a:spcPct val="150000"/>
              </a:lnSpc>
            </a:pPr>
            <a:r>
              <a:rPr lang="ja-JP" altLang="en-US" sz="2800" b="1" dirty="0"/>
              <a:t>・誰がどこで何をしているかわからない（スケジュール面）</a:t>
            </a:r>
            <a:endParaRPr lang="en-US" altLang="ja-JP" sz="2800" b="1" dirty="0"/>
          </a:p>
          <a:p>
            <a:pPr>
              <a:lnSpc>
                <a:spcPct val="150000"/>
              </a:lnSpc>
            </a:pPr>
            <a:r>
              <a:rPr lang="ja-JP" altLang="en-US" sz="2800" b="1" dirty="0"/>
              <a:t>・</a:t>
            </a:r>
          </a:p>
        </p:txBody>
      </p:sp>
      <p:sp>
        <p:nvSpPr>
          <p:cNvPr id="7" name="フレーム 6">
            <a:extLst>
              <a:ext uri="{FF2B5EF4-FFF2-40B4-BE49-F238E27FC236}">
                <a16:creationId xmlns:a16="http://schemas.microsoft.com/office/drawing/2014/main" id="{E25A8586-689E-4B6A-A0C1-18750B335C3F}"/>
              </a:ext>
            </a:extLst>
          </p:cNvPr>
          <p:cNvSpPr/>
          <p:nvPr/>
        </p:nvSpPr>
        <p:spPr>
          <a:xfrm>
            <a:off x="107360" y="72574"/>
            <a:ext cx="2149197" cy="490776"/>
          </a:xfrm>
          <a:prstGeom prst="frame">
            <a:avLst/>
          </a:prstGeom>
          <a:ln>
            <a:solidFill>
              <a:schemeClr val="tx1">
                <a:lumMod val="75000"/>
                <a:lumOff val="25000"/>
              </a:schemeClr>
            </a:solidFill>
          </a:ln>
        </p:spPr>
        <p:txBody>
          <a:bodyPr wrap="none">
            <a:spAutoFit/>
          </a:bodyPr>
          <a:lstStyle/>
          <a:p>
            <a:r>
              <a:rPr lang="ja-JP" altLang="en-US" b="1" dirty="0"/>
              <a:t>題材決め（メモ）</a:t>
            </a:r>
            <a:endParaRPr lang="ja-JP" altLang="en-US" dirty="0"/>
          </a:p>
        </p:txBody>
      </p:sp>
    </p:spTree>
    <p:extLst>
      <p:ext uri="{BB962C8B-B14F-4D97-AF65-F5344CB8AC3E}">
        <p14:creationId xmlns:p14="http://schemas.microsoft.com/office/powerpoint/2010/main" val="155771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3910183-6195-4336-81E8-BC0AF90D0DE9}"/>
              </a:ext>
            </a:extLst>
          </p:cNvPr>
          <p:cNvSpPr/>
          <p:nvPr/>
        </p:nvSpPr>
        <p:spPr>
          <a:xfrm>
            <a:off x="886549" y="1323305"/>
            <a:ext cx="10341293" cy="5708166"/>
          </a:xfrm>
          <a:prstGeom prst="rect">
            <a:avLst/>
          </a:prstGeom>
        </p:spPr>
        <p:txBody>
          <a:bodyPr wrap="none">
            <a:spAutoFit/>
          </a:bodyPr>
          <a:lstStyle/>
          <a:p>
            <a:pPr>
              <a:lnSpc>
                <a:spcPct val="150000"/>
              </a:lnSpc>
            </a:pPr>
            <a:r>
              <a:rPr lang="ja-JP" altLang="en-US" b="1" u="sng" dirty="0"/>
              <a:t>・現在の案件管理（社長、役職、一般社員すべて同フロー）</a:t>
            </a:r>
            <a:endParaRPr lang="en-US" altLang="ja-JP" b="1" u="sng" dirty="0"/>
          </a:p>
          <a:p>
            <a:pPr>
              <a:lnSpc>
                <a:spcPct val="150000"/>
              </a:lnSpc>
            </a:pPr>
            <a:r>
              <a:rPr lang="ja-JP" altLang="en-US" b="1" dirty="0"/>
              <a:t>　☛自身が案件を持っていて誰かに共有しようとする</a:t>
            </a:r>
            <a:endParaRPr lang="en-US" altLang="ja-JP" b="1" dirty="0"/>
          </a:p>
          <a:p>
            <a:pPr>
              <a:lnSpc>
                <a:spcPct val="150000"/>
              </a:lnSpc>
            </a:pPr>
            <a:r>
              <a:rPr lang="ja-JP" altLang="en-US" b="1" dirty="0"/>
              <a:t>　　社内の場合　   ：</a:t>
            </a:r>
            <a:r>
              <a:rPr lang="en-US" altLang="ja-JP" b="1" dirty="0"/>
              <a:t> </a:t>
            </a:r>
            <a:r>
              <a:rPr lang="ja-JP" altLang="en-US" b="1" dirty="0"/>
              <a:t>グループラインに「こういう案件がある」とラインをする</a:t>
            </a:r>
            <a:endParaRPr lang="en-US" altLang="ja-JP" b="1" dirty="0"/>
          </a:p>
          <a:p>
            <a:pPr>
              <a:lnSpc>
                <a:spcPct val="150000"/>
              </a:lnSpc>
            </a:pPr>
            <a:r>
              <a:rPr lang="ja-JP" altLang="en-US" b="1" dirty="0"/>
              <a:t>　　協力会社の場合：保有する案件内容を一斉メールして</a:t>
            </a:r>
            <a:endParaRPr lang="en-US" altLang="ja-JP" b="1" dirty="0"/>
          </a:p>
          <a:p>
            <a:pPr>
              <a:lnSpc>
                <a:spcPct val="150000"/>
              </a:lnSpc>
            </a:pPr>
            <a:r>
              <a:rPr lang="en-US" altLang="ja-JP" b="1" dirty="0"/>
              <a:t>		          </a:t>
            </a:r>
            <a:r>
              <a:rPr lang="ja-JP" altLang="en-US" b="1" dirty="0"/>
              <a:t>案件に興味がある会社はティーアイアール担当者に電話連絡をする</a:t>
            </a:r>
            <a:endParaRPr lang="en-US" altLang="ja-JP" b="1" dirty="0"/>
          </a:p>
          <a:p>
            <a:pPr>
              <a:lnSpc>
                <a:spcPct val="150000"/>
              </a:lnSpc>
            </a:pPr>
            <a:r>
              <a:rPr lang="ja-JP" altLang="en-US" sz="1100" b="1" dirty="0"/>
              <a:t>　</a:t>
            </a:r>
            <a:endParaRPr lang="en-US" altLang="ja-JP" b="1" dirty="0"/>
          </a:p>
          <a:p>
            <a:pPr>
              <a:lnSpc>
                <a:spcPct val="150000"/>
              </a:lnSpc>
            </a:pPr>
            <a:r>
              <a:rPr lang="ja-JP" altLang="en-US" b="1" dirty="0"/>
              <a:t>　</a:t>
            </a:r>
            <a:r>
              <a:rPr lang="en-US" altLang="ja-JP" b="1" dirty="0"/>
              <a:t>【</a:t>
            </a:r>
            <a:r>
              <a:rPr lang="ja-JP" altLang="en-US" b="1" dirty="0"/>
              <a:t>上記で不便と思うこと（複数人に聞き取り調査）</a:t>
            </a:r>
            <a:r>
              <a:rPr lang="en-US" altLang="ja-JP" b="1" dirty="0"/>
              <a:t>】</a:t>
            </a:r>
          </a:p>
          <a:p>
            <a:pPr>
              <a:lnSpc>
                <a:spcPct val="150000"/>
              </a:lnSpc>
            </a:pPr>
            <a:r>
              <a:rPr lang="ja-JP" altLang="en-US" b="1" dirty="0"/>
              <a:t>　　☛保有する案件に空きができたとき、その内容を一斉メールしたら</a:t>
            </a:r>
            <a:endParaRPr lang="en-US" altLang="ja-JP" b="1" dirty="0"/>
          </a:p>
          <a:p>
            <a:pPr>
              <a:lnSpc>
                <a:spcPct val="150000"/>
              </a:lnSpc>
            </a:pPr>
            <a:r>
              <a:rPr lang="ja-JP" altLang="en-US" b="1" dirty="0"/>
              <a:t>　　　６０以上の協力会社から応募や質問の電話がひっきりなしに来る（</a:t>
            </a:r>
            <a:r>
              <a:rPr lang="en-US" altLang="ja-JP" b="1" dirty="0"/>
              <a:t>E</a:t>
            </a:r>
            <a:r>
              <a:rPr lang="ja-JP" altLang="en-US" b="1" dirty="0"/>
              <a:t>さん）</a:t>
            </a:r>
            <a:endParaRPr lang="en-US" altLang="ja-JP" b="1" dirty="0"/>
          </a:p>
          <a:p>
            <a:pPr>
              <a:lnSpc>
                <a:spcPct val="150000"/>
              </a:lnSpc>
            </a:pPr>
            <a:r>
              <a:rPr lang="ja-JP" altLang="en-US" b="1" dirty="0"/>
              <a:t>　　☛商談や面談で社内にいることが少なく、社内の人がどういう案件空きがあるのか</a:t>
            </a:r>
            <a:endParaRPr lang="en-US" altLang="ja-JP" b="1" dirty="0"/>
          </a:p>
          <a:p>
            <a:pPr>
              <a:lnSpc>
                <a:spcPct val="150000"/>
              </a:lnSpc>
            </a:pPr>
            <a:r>
              <a:rPr lang="ja-JP" altLang="en-US" b="1" dirty="0"/>
              <a:t>　　　把握できていない</a:t>
            </a:r>
            <a:r>
              <a:rPr lang="en-US" altLang="ja-JP" b="1" dirty="0"/>
              <a:t>(E</a:t>
            </a:r>
            <a:r>
              <a:rPr lang="ja-JP" altLang="en-US" b="1" dirty="0"/>
              <a:t>さん</a:t>
            </a:r>
            <a:r>
              <a:rPr lang="en-US" altLang="ja-JP" b="1" dirty="0"/>
              <a:t>)</a:t>
            </a:r>
          </a:p>
          <a:p>
            <a:pPr>
              <a:lnSpc>
                <a:spcPct val="150000"/>
              </a:lnSpc>
            </a:pPr>
            <a:r>
              <a:rPr lang="ja-JP" altLang="en-US" b="1" dirty="0"/>
              <a:t>　　☛人材が浮いているときに空き案件を探すのが大変（新卒担当</a:t>
            </a:r>
            <a:r>
              <a:rPr lang="en-US" altLang="ja-JP" b="1" dirty="0"/>
              <a:t>H</a:t>
            </a:r>
            <a:r>
              <a:rPr lang="ja-JP" altLang="en-US" b="1" dirty="0"/>
              <a:t>さん）</a:t>
            </a:r>
            <a:endParaRPr lang="en-US" altLang="ja-JP" b="1" dirty="0"/>
          </a:p>
          <a:p>
            <a:pPr>
              <a:lnSpc>
                <a:spcPct val="150000"/>
              </a:lnSpc>
            </a:pPr>
            <a:r>
              <a:rPr lang="ja-JP" altLang="en-US" b="1" dirty="0"/>
              <a:t>　　（どこの案件が空いているか可視化できてないため片っ端から案件保有者に電話をしている）</a:t>
            </a:r>
            <a:endParaRPr lang="en-US" altLang="ja-JP" b="1" dirty="0"/>
          </a:p>
          <a:p>
            <a:pPr>
              <a:lnSpc>
                <a:spcPct val="150000"/>
              </a:lnSpc>
            </a:pPr>
            <a:r>
              <a:rPr lang="ja-JP" altLang="en-US" b="1" dirty="0"/>
              <a:t>　　</a:t>
            </a:r>
          </a:p>
        </p:txBody>
      </p:sp>
      <p:sp>
        <p:nvSpPr>
          <p:cNvPr id="5" name="正方形/長方形 4">
            <a:extLst>
              <a:ext uri="{FF2B5EF4-FFF2-40B4-BE49-F238E27FC236}">
                <a16:creationId xmlns:a16="http://schemas.microsoft.com/office/drawing/2014/main" id="{5F3E2583-0FC2-4461-B371-19C549EB0AB9}"/>
              </a:ext>
            </a:extLst>
          </p:cNvPr>
          <p:cNvSpPr/>
          <p:nvPr/>
        </p:nvSpPr>
        <p:spPr>
          <a:xfrm>
            <a:off x="437298" y="736224"/>
            <a:ext cx="8084264" cy="523220"/>
          </a:xfrm>
          <a:prstGeom prst="rect">
            <a:avLst/>
          </a:prstGeom>
        </p:spPr>
        <p:txBody>
          <a:bodyPr wrap="none">
            <a:spAutoFit/>
          </a:bodyPr>
          <a:lstStyle/>
          <a:p>
            <a:r>
              <a:rPr lang="ja-JP" altLang="en-US" sz="2800" b="1" dirty="0"/>
              <a:t>◆題材の目的背景（ティーアイアールの問題点）</a:t>
            </a:r>
            <a:endParaRPr lang="ja-JP" altLang="en-US" sz="2800" dirty="0"/>
          </a:p>
        </p:txBody>
      </p:sp>
      <p:sp>
        <p:nvSpPr>
          <p:cNvPr id="11" name="フレーム 10">
            <a:extLst>
              <a:ext uri="{FF2B5EF4-FFF2-40B4-BE49-F238E27FC236}">
                <a16:creationId xmlns:a16="http://schemas.microsoft.com/office/drawing/2014/main" id="{616D7CFB-F581-480B-8144-B2C943DD59F5}"/>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spTree>
    <p:extLst>
      <p:ext uri="{BB962C8B-B14F-4D97-AF65-F5344CB8AC3E}">
        <p14:creationId xmlns:p14="http://schemas.microsoft.com/office/powerpoint/2010/main" val="135470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吹き出し: 折線 7">
            <a:extLst>
              <a:ext uri="{FF2B5EF4-FFF2-40B4-BE49-F238E27FC236}">
                <a16:creationId xmlns:a16="http://schemas.microsoft.com/office/drawing/2014/main" id="{E01CB3B7-3928-4F2C-81D6-CFCE0AF8206A}"/>
              </a:ext>
            </a:extLst>
          </p:cNvPr>
          <p:cNvSpPr/>
          <p:nvPr/>
        </p:nvSpPr>
        <p:spPr>
          <a:xfrm>
            <a:off x="9843655" y="568035"/>
            <a:ext cx="2196088" cy="2230502"/>
          </a:xfrm>
          <a:prstGeom prst="borderCallout2">
            <a:avLst>
              <a:gd name="adj1" fmla="val 18750"/>
              <a:gd name="adj2" fmla="val -8333"/>
              <a:gd name="adj3" fmla="val 18750"/>
              <a:gd name="adj4" fmla="val -16667"/>
              <a:gd name="adj5" fmla="val 179600"/>
              <a:gd name="adj6" fmla="val -105338"/>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3910183-6195-4336-81E8-BC0AF90D0DE9}"/>
              </a:ext>
            </a:extLst>
          </p:cNvPr>
          <p:cNvSpPr/>
          <p:nvPr/>
        </p:nvSpPr>
        <p:spPr>
          <a:xfrm>
            <a:off x="82987" y="1323305"/>
            <a:ext cx="10341293" cy="5708166"/>
          </a:xfrm>
          <a:prstGeom prst="rect">
            <a:avLst/>
          </a:prstGeom>
        </p:spPr>
        <p:txBody>
          <a:bodyPr wrap="none">
            <a:spAutoFit/>
          </a:bodyPr>
          <a:lstStyle/>
          <a:p>
            <a:pPr>
              <a:lnSpc>
                <a:spcPct val="150000"/>
              </a:lnSpc>
            </a:pPr>
            <a:r>
              <a:rPr lang="ja-JP" altLang="en-US" b="1" u="sng" dirty="0"/>
              <a:t>・現在の案件管理（社長、役職、一般社員すべて同フロー）</a:t>
            </a:r>
            <a:endParaRPr lang="en-US" altLang="ja-JP" b="1" u="sng" dirty="0"/>
          </a:p>
          <a:p>
            <a:pPr>
              <a:lnSpc>
                <a:spcPct val="150000"/>
              </a:lnSpc>
            </a:pPr>
            <a:r>
              <a:rPr lang="ja-JP" altLang="en-US" b="1" dirty="0"/>
              <a:t>　☛自身が案件を持っていて誰かに共有しようとする</a:t>
            </a:r>
            <a:endParaRPr lang="en-US" altLang="ja-JP" b="1" dirty="0"/>
          </a:p>
          <a:p>
            <a:pPr>
              <a:lnSpc>
                <a:spcPct val="150000"/>
              </a:lnSpc>
            </a:pPr>
            <a:r>
              <a:rPr lang="ja-JP" altLang="en-US" b="1" dirty="0"/>
              <a:t>　　社内の場合　   ：</a:t>
            </a:r>
            <a:r>
              <a:rPr lang="en-US" altLang="ja-JP" b="1" dirty="0"/>
              <a:t> </a:t>
            </a:r>
            <a:r>
              <a:rPr lang="ja-JP" altLang="en-US" b="1" dirty="0"/>
              <a:t>グループラインに「こういう案件がある」とラインをする</a:t>
            </a:r>
            <a:endParaRPr lang="en-US" altLang="ja-JP" b="1" dirty="0"/>
          </a:p>
          <a:p>
            <a:pPr>
              <a:lnSpc>
                <a:spcPct val="150000"/>
              </a:lnSpc>
            </a:pPr>
            <a:r>
              <a:rPr lang="ja-JP" altLang="en-US" b="1" dirty="0"/>
              <a:t>　　協力会社の場合：保有する案件内容を一斉メールして</a:t>
            </a:r>
            <a:endParaRPr lang="en-US" altLang="ja-JP" b="1" dirty="0"/>
          </a:p>
          <a:p>
            <a:pPr>
              <a:lnSpc>
                <a:spcPct val="150000"/>
              </a:lnSpc>
            </a:pPr>
            <a:r>
              <a:rPr lang="en-US" altLang="ja-JP" b="1" dirty="0"/>
              <a:t>		          </a:t>
            </a:r>
            <a:r>
              <a:rPr lang="ja-JP" altLang="en-US" b="1" dirty="0"/>
              <a:t>案件に興味がある会社はティーアイアール担当者に電話連絡をする</a:t>
            </a:r>
            <a:endParaRPr lang="en-US" altLang="ja-JP" b="1" dirty="0"/>
          </a:p>
          <a:p>
            <a:pPr>
              <a:lnSpc>
                <a:spcPct val="150000"/>
              </a:lnSpc>
            </a:pPr>
            <a:r>
              <a:rPr lang="ja-JP" altLang="en-US" sz="1100" b="1" dirty="0"/>
              <a:t>　</a:t>
            </a:r>
            <a:endParaRPr lang="en-US" altLang="ja-JP" b="1" dirty="0"/>
          </a:p>
          <a:p>
            <a:pPr>
              <a:lnSpc>
                <a:spcPct val="150000"/>
              </a:lnSpc>
            </a:pPr>
            <a:r>
              <a:rPr lang="ja-JP" altLang="en-US" b="1" dirty="0"/>
              <a:t>　</a:t>
            </a:r>
            <a:r>
              <a:rPr lang="en-US" altLang="ja-JP" b="1" dirty="0"/>
              <a:t>【</a:t>
            </a:r>
            <a:r>
              <a:rPr lang="ja-JP" altLang="en-US" b="1" dirty="0"/>
              <a:t>上記で不便と思うこと（複数人に聞き取り調査）</a:t>
            </a:r>
            <a:r>
              <a:rPr lang="en-US" altLang="ja-JP" b="1" dirty="0"/>
              <a:t>】</a:t>
            </a:r>
          </a:p>
          <a:p>
            <a:pPr>
              <a:lnSpc>
                <a:spcPct val="150000"/>
              </a:lnSpc>
            </a:pPr>
            <a:r>
              <a:rPr lang="ja-JP" altLang="en-US" b="1" dirty="0"/>
              <a:t>　　☛保有する案件に空きができたとき、その内容を一斉メールしたら</a:t>
            </a:r>
            <a:endParaRPr lang="en-US" altLang="ja-JP" b="1" dirty="0"/>
          </a:p>
          <a:p>
            <a:pPr>
              <a:lnSpc>
                <a:spcPct val="150000"/>
              </a:lnSpc>
            </a:pPr>
            <a:r>
              <a:rPr lang="ja-JP" altLang="en-US" b="1" dirty="0"/>
              <a:t>　　　６０以上の協力会社から応募や質問の電話がひっきりなしに来る（</a:t>
            </a:r>
            <a:r>
              <a:rPr lang="en-US" altLang="ja-JP" b="1" dirty="0"/>
              <a:t>E</a:t>
            </a:r>
            <a:r>
              <a:rPr lang="ja-JP" altLang="en-US" b="1" dirty="0"/>
              <a:t>さん）</a:t>
            </a:r>
            <a:endParaRPr lang="en-US" altLang="ja-JP" b="1" dirty="0"/>
          </a:p>
          <a:p>
            <a:pPr>
              <a:lnSpc>
                <a:spcPct val="150000"/>
              </a:lnSpc>
            </a:pPr>
            <a:r>
              <a:rPr lang="ja-JP" altLang="en-US" b="1" dirty="0"/>
              <a:t>　　☛商談や面談で社内にいることが少なく、社内の人がどういう案件空きがあるのか</a:t>
            </a:r>
            <a:endParaRPr lang="en-US" altLang="ja-JP" b="1" dirty="0"/>
          </a:p>
          <a:p>
            <a:pPr>
              <a:lnSpc>
                <a:spcPct val="150000"/>
              </a:lnSpc>
            </a:pPr>
            <a:r>
              <a:rPr lang="ja-JP" altLang="en-US" b="1" dirty="0"/>
              <a:t>　　　把握できていない（グループラインをさかのぼってる暇もない）</a:t>
            </a:r>
            <a:r>
              <a:rPr lang="en-US" altLang="ja-JP" b="1" dirty="0"/>
              <a:t>(E</a:t>
            </a:r>
            <a:r>
              <a:rPr lang="ja-JP" altLang="en-US" b="1" dirty="0"/>
              <a:t>さん</a:t>
            </a:r>
            <a:r>
              <a:rPr lang="en-US" altLang="ja-JP" b="1" dirty="0"/>
              <a:t>)</a:t>
            </a:r>
          </a:p>
          <a:p>
            <a:pPr>
              <a:lnSpc>
                <a:spcPct val="150000"/>
              </a:lnSpc>
            </a:pPr>
            <a:r>
              <a:rPr lang="ja-JP" altLang="en-US" b="1" dirty="0"/>
              <a:t>　　☛人材が浮いているときに空き案件を探すのが大変（新卒担当</a:t>
            </a:r>
            <a:r>
              <a:rPr lang="en-US" altLang="ja-JP" b="1" dirty="0"/>
              <a:t>H</a:t>
            </a:r>
            <a:r>
              <a:rPr lang="ja-JP" altLang="en-US" b="1" dirty="0"/>
              <a:t>さん）</a:t>
            </a:r>
            <a:endParaRPr lang="en-US" altLang="ja-JP" b="1" dirty="0"/>
          </a:p>
          <a:p>
            <a:pPr>
              <a:lnSpc>
                <a:spcPct val="150000"/>
              </a:lnSpc>
            </a:pPr>
            <a:r>
              <a:rPr lang="ja-JP" altLang="en-US" b="1" dirty="0"/>
              <a:t>　　（どこの案件が空いているか可視化できてないため片っ端から案件保有者に電話をしている）</a:t>
            </a:r>
            <a:endParaRPr lang="en-US" altLang="ja-JP" b="1" dirty="0"/>
          </a:p>
          <a:p>
            <a:pPr>
              <a:lnSpc>
                <a:spcPct val="150000"/>
              </a:lnSpc>
            </a:pPr>
            <a:r>
              <a:rPr lang="ja-JP" altLang="en-US" b="1" dirty="0"/>
              <a:t>　　</a:t>
            </a:r>
          </a:p>
        </p:txBody>
      </p:sp>
      <p:sp>
        <p:nvSpPr>
          <p:cNvPr id="5" name="正方形/長方形 4">
            <a:extLst>
              <a:ext uri="{FF2B5EF4-FFF2-40B4-BE49-F238E27FC236}">
                <a16:creationId xmlns:a16="http://schemas.microsoft.com/office/drawing/2014/main" id="{5F3E2583-0FC2-4461-B371-19C549EB0AB9}"/>
              </a:ext>
            </a:extLst>
          </p:cNvPr>
          <p:cNvSpPr/>
          <p:nvPr/>
        </p:nvSpPr>
        <p:spPr>
          <a:xfrm>
            <a:off x="437298" y="736224"/>
            <a:ext cx="8084264" cy="523220"/>
          </a:xfrm>
          <a:prstGeom prst="rect">
            <a:avLst/>
          </a:prstGeom>
        </p:spPr>
        <p:txBody>
          <a:bodyPr wrap="none">
            <a:spAutoFit/>
          </a:bodyPr>
          <a:lstStyle/>
          <a:p>
            <a:r>
              <a:rPr lang="ja-JP" altLang="en-US" sz="2800" b="1" dirty="0"/>
              <a:t>◆題材の目的背景（ティーアイアールの問題点）</a:t>
            </a:r>
            <a:endParaRPr lang="ja-JP" altLang="en-US" sz="2800" dirty="0"/>
          </a:p>
        </p:txBody>
      </p:sp>
      <p:sp>
        <p:nvSpPr>
          <p:cNvPr id="11" name="フレーム 10">
            <a:extLst>
              <a:ext uri="{FF2B5EF4-FFF2-40B4-BE49-F238E27FC236}">
                <a16:creationId xmlns:a16="http://schemas.microsoft.com/office/drawing/2014/main" id="{616D7CFB-F581-480B-8144-B2C943DD59F5}"/>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cxnSp>
        <p:nvCxnSpPr>
          <p:cNvPr id="3" name="直線コネクタ 2">
            <a:extLst>
              <a:ext uri="{FF2B5EF4-FFF2-40B4-BE49-F238E27FC236}">
                <a16:creationId xmlns:a16="http://schemas.microsoft.com/office/drawing/2014/main" id="{17D38D89-EB90-4F6B-B447-C33EC1FF9A64}"/>
              </a:ext>
            </a:extLst>
          </p:cNvPr>
          <p:cNvCxnSpPr>
            <a:cxnSpLocks/>
          </p:cNvCxnSpPr>
          <p:nvPr/>
        </p:nvCxnSpPr>
        <p:spPr>
          <a:xfrm>
            <a:off x="824347" y="4509655"/>
            <a:ext cx="665710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C35F6D2-76FA-4942-B9CB-6B7A56D90F91}"/>
              </a:ext>
            </a:extLst>
          </p:cNvPr>
          <p:cNvCxnSpPr>
            <a:cxnSpLocks/>
          </p:cNvCxnSpPr>
          <p:nvPr/>
        </p:nvCxnSpPr>
        <p:spPr>
          <a:xfrm>
            <a:off x="879765" y="4904507"/>
            <a:ext cx="695498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EB350EDE-61D2-469C-B2BC-FF2BC0FC3118}"/>
              </a:ext>
            </a:extLst>
          </p:cNvPr>
          <p:cNvSpPr/>
          <p:nvPr/>
        </p:nvSpPr>
        <p:spPr>
          <a:xfrm>
            <a:off x="9857521" y="632854"/>
            <a:ext cx="2196089" cy="2005421"/>
          </a:xfrm>
          <a:prstGeom prst="rect">
            <a:avLst/>
          </a:prstGeom>
        </p:spPr>
        <p:txBody>
          <a:bodyPr wrap="square">
            <a:spAutoFit/>
          </a:bodyPr>
          <a:lstStyle/>
          <a:p>
            <a:pPr>
              <a:lnSpc>
                <a:spcPct val="150000"/>
              </a:lnSpc>
            </a:pPr>
            <a:r>
              <a:rPr lang="ja-JP" altLang="en-US" sz="1200" dirty="0"/>
              <a:t>協力会社が見れるような</a:t>
            </a:r>
            <a:endParaRPr lang="en-US" altLang="ja-JP" sz="1200" dirty="0"/>
          </a:p>
          <a:p>
            <a:pPr>
              <a:lnSpc>
                <a:spcPct val="150000"/>
              </a:lnSpc>
            </a:pPr>
            <a:r>
              <a:rPr lang="ja-JP" altLang="en-US" sz="1200" dirty="0"/>
              <a:t>案件共有サイトがあれば、</a:t>
            </a:r>
            <a:endParaRPr lang="en-US" altLang="ja-JP" sz="1200" dirty="0"/>
          </a:p>
          <a:p>
            <a:pPr>
              <a:lnSpc>
                <a:spcPct val="150000"/>
              </a:lnSpc>
            </a:pPr>
            <a:r>
              <a:rPr lang="ja-JP" altLang="en-US" sz="1200" dirty="0"/>
              <a:t>応募もできて質問も投げられる機能をつければ、</a:t>
            </a:r>
            <a:r>
              <a:rPr lang="en-US" altLang="ja-JP" sz="1200" dirty="0"/>
              <a:t>e</a:t>
            </a:r>
            <a:r>
              <a:rPr lang="ja-JP" altLang="en-US" sz="1200" dirty="0"/>
              <a:t>さんに</a:t>
            </a:r>
            <a:endParaRPr lang="en-US" altLang="ja-JP" sz="1200" dirty="0"/>
          </a:p>
          <a:p>
            <a:pPr>
              <a:lnSpc>
                <a:spcPct val="150000"/>
              </a:lnSpc>
            </a:pPr>
            <a:r>
              <a:rPr lang="ja-JP" altLang="en-US" sz="1200" dirty="0"/>
              <a:t>かかってくる電話の本数も</a:t>
            </a:r>
            <a:endParaRPr lang="en-US" altLang="ja-JP" sz="1200" dirty="0"/>
          </a:p>
          <a:p>
            <a:pPr>
              <a:lnSpc>
                <a:spcPct val="150000"/>
              </a:lnSpc>
            </a:pPr>
            <a:r>
              <a:rPr lang="ja-JP" altLang="en-US" sz="1200" dirty="0"/>
              <a:t>減り、仕事効率が上がる</a:t>
            </a:r>
            <a:endParaRPr lang="en-US" altLang="ja-JP" sz="1200" dirty="0"/>
          </a:p>
          <a:p>
            <a:pPr>
              <a:lnSpc>
                <a:spcPct val="150000"/>
              </a:lnSpc>
            </a:pPr>
            <a:r>
              <a:rPr lang="ja-JP" altLang="en-US" sz="1200" dirty="0"/>
              <a:t>のでは？</a:t>
            </a:r>
            <a:endParaRPr lang="en-US" altLang="ja-JP" sz="1200" dirty="0"/>
          </a:p>
        </p:txBody>
      </p:sp>
      <p:cxnSp>
        <p:nvCxnSpPr>
          <p:cNvPr id="13" name="直線コネクタ 12">
            <a:extLst>
              <a:ext uri="{FF2B5EF4-FFF2-40B4-BE49-F238E27FC236}">
                <a16:creationId xmlns:a16="http://schemas.microsoft.com/office/drawing/2014/main" id="{A2CA8279-F154-4F79-89B4-652E8A1C571F}"/>
              </a:ext>
            </a:extLst>
          </p:cNvPr>
          <p:cNvCxnSpPr>
            <a:cxnSpLocks/>
          </p:cNvCxnSpPr>
          <p:nvPr/>
        </p:nvCxnSpPr>
        <p:spPr>
          <a:xfrm>
            <a:off x="4932218" y="5320143"/>
            <a:ext cx="432954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5ED2369-9582-4044-A180-A677A8518F47}"/>
              </a:ext>
            </a:extLst>
          </p:cNvPr>
          <p:cNvCxnSpPr>
            <a:cxnSpLocks/>
          </p:cNvCxnSpPr>
          <p:nvPr/>
        </p:nvCxnSpPr>
        <p:spPr>
          <a:xfrm>
            <a:off x="755072" y="5714998"/>
            <a:ext cx="204354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78C72B35-C2FA-4EB1-9546-3EAF7C669CA1}"/>
              </a:ext>
            </a:extLst>
          </p:cNvPr>
          <p:cNvGrpSpPr/>
          <p:nvPr/>
        </p:nvGrpSpPr>
        <p:grpSpPr>
          <a:xfrm>
            <a:off x="9843655" y="3356961"/>
            <a:ext cx="2209955" cy="1115251"/>
            <a:chOff x="9857522" y="3104475"/>
            <a:chExt cx="2209955" cy="1115251"/>
          </a:xfrm>
        </p:grpSpPr>
        <p:sp>
          <p:nvSpPr>
            <p:cNvPr id="20" name="吹き出し: 折線 19">
              <a:extLst>
                <a:ext uri="{FF2B5EF4-FFF2-40B4-BE49-F238E27FC236}">
                  <a16:creationId xmlns:a16="http://schemas.microsoft.com/office/drawing/2014/main" id="{4561379B-B542-411D-A966-162BEA193268}"/>
                </a:ext>
              </a:extLst>
            </p:cNvPr>
            <p:cNvSpPr/>
            <p:nvPr/>
          </p:nvSpPr>
          <p:spPr>
            <a:xfrm>
              <a:off x="9857522" y="3104475"/>
              <a:ext cx="2196088" cy="1115251"/>
            </a:xfrm>
            <a:prstGeom prst="borderCallout2">
              <a:avLst>
                <a:gd name="adj1" fmla="val 18750"/>
                <a:gd name="adj2" fmla="val -8333"/>
                <a:gd name="adj3" fmla="val 18750"/>
                <a:gd name="adj4" fmla="val -16667"/>
                <a:gd name="adj5" fmla="val 170283"/>
                <a:gd name="adj6" fmla="val -39412"/>
              </a:avLst>
            </a:prstGeom>
            <a:noFill/>
            <a:ln>
              <a:solidFill>
                <a:srgbClr val="6568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1E62D00-556C-449C-AE30-05D56B6D6ACA}"/>
                </a:ext>
              </a:extLst>
            </p:cNvPr>
            <p:cNvSpPr/>
            <p:nvPr/>
          </p:nvSpPr>
          <p:spPr>
            <a:xfrm>
              <a:off x="9871388" y="3169294"/>
              <a:ext cx="2196089" cy="897425"/>
            </a:xfrm>
            <a:prstGeom prst="rect">
              <a:avLst/>
            </a:prstGeom>
          </p:spPr>
          <p:txBody>
            <a:bodyPr wrap="square">
              <a:spAutoFit/>
            </a:bodyPr>
            <a:lstStyle/>
            <a:p>
              <a:pPr>
                <a:lnSpc>
                  <a:spcPct val="150000"/>
                </a:lnSpc>
              </a:pPr>
              <a:r>
                <a:rPr lang="ja-JP" altLang="en-US" sz="1200" dirty="0"/>
                <a:t>社内の各人が持っている案件空き情報が一覧で見れれば解決しそう</a:t>
              </a:r>
              <a:endParaRPr lang="en-US" altLang="ja-JP" sz="1200" dirty="0"/>
            </a:p>
          </p:txBody>
        </p:sp>
      </p:grpSp>
    </p:spTree>
    <p:extLst>
      <p:ext uri="{BB962C8B-B14F-4D97-AF65-F5344CB8AC3E}">
        <p14:creationId xmlns:p14="http://schemas.microsoft.com/office/powerpoint/2010/main" val="29270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3910183-6195-4336-81E8-BC0AF90D0DE9}"/>
              </a:ext>
            </a:extLst>
          </p:cNvPr>
          <p:cNvSpPr/>
          <p:nvPr/>
        </p:nvSpPr>
        <p:spPr>
          <a:xfrm>
            <a:off x="970942" y="1323305"/>
            <a:ext cx="7305205" cy="3792257"/>
          </a:xfrm>
          <a:prstGeom prst="rect">
            <a:avLst/>
          </a:prstGeom>
        </p:spPr>
        <p:txBody>
          <a:bodyPr wrap="none">
            <a:spAutoFit/>
          </a:bodyPr>
          <a:lstStyle/>
          <a:p>
            <a:pPr>
              <a:lnSpc>
                <a:spcPct val="150000"/>
              </a:lnSpc>
            </a:pPr>
            <a:r>
              <a:rPr lang="ja-JP" altLang="en-US" b="1" dirty="0"/>
              <a:t>・</a:t>
            </a:r>
            <a:r>
              <a:rPr lang="ja-JP" altLang="en-US" b="1" u="sng" dirty="0"/>
              <a:t>題材名</a:t>
            </a:r>
            <a:endParaRPr lang="en-US" altLang="ja-JP" b="1" dirty="0"/>
          </a:p>
          <a:p>
            <a:pPr>
              <a:lnSpc>
                <a:spcPct val="150000"/>
              </a:lnSpc>
            </a:pPr>
            <a:r>
              <a:rPr lang="ja-JP" altLang="en-US" b="1" dirty="0"/>
              <a:t>　　</a:t>
            </a:r>
            <a:r>
              <a:rPr lang="en-US" altLang="ja-JP" b="1" dirty="0"/>
              <a:t>『</a:t>
            </a:r>
            <a:r>
              <a:rPr lang="ja-JP" altLang="en-US" b="1" dirty="0"/>
              <a:t>株式会社ティーアイアール案件共有サイト つなぐ</a:t>
            </a:r>
            <a:r>
              <a:rPr lang="en-US" altLang="ja-JP" b="1" dirty="0"/>
              <a:t>』</a:t>
            </a:r>
          </a:p>
          <a:p>
            <a:pPr>
              <a:lnSpc>
                <a:spcPct val="150000"/>
              </a:lnSpc>
            </a:pPr>
            <a:r>
              <a:rPr lang="ja-JP" altLang="en-US" b="1" dirty="0"/>
              <a:t>・</a:t>
            </a:r>
            <a:r>
              <a:rPr lang="ja-JP" altLang="en-US" b="1" u="sng" dirty="0"/>
              <a:t>目的</a:t>
            </a:r>
            <a:endParaRPr lang="en-US" altLang="ja-JP" b="1" u="sng" dirty="0"/>
          </a:p>
          <a:p>
            <a:pPr>
              <a:lnSpc>
                <a:spcPct val="150000"/>
              </a:lnSpc>
            </a:pPr>
            <a:r>
              <a:rPr lang="ja-JP" altLang="en-US" b="1" dirty="0"/>
              <a:t>　　☛案件共有サイト作ることで「空き案件」の可視化を実現する。</a:t>
            </a:r>
            <a:endParaRPr lang="en-US" altLang="ja-JP" b="1" dirty="0"/>
          </a:p>
          <a:p>
            <a:pPr>
              <a:lnSpc>
                <a:spcPct val="150000"/>
              </a:lnSpc>
            </a:pPr>
            <a:r>
              <a:rPr lang="ja-JP" altLang="en-US" b="1" dirty="0"/>
              <a:t>・</a:t>
            </a:r>
            <a:r>
              <a:rPr lang="ja-JP" altLang="en-US" b="1" u="sng" dirty="0"/>
              <a:t>ターゲット</a:t>
            </a:r>
            <a:endParaRPr lang="en-US" altLang="ja-JP" b="1" u="sng" dirty="0"/>
          </a:p>
          <a:p>
            <a:pPr>
              <a:lnSpc>
                <a:spcPct val="150000"/>
              </a:lnSpc>
            </a:pPr>
            <a:r>
              <a:rPr lang="ja-JP" altLang="en-US" b="1" dirty="0"/>
              <a:t>　　☛ティーアイアール営業担当と協力会社営業担当</a:t>
            </a:r>
            <a:endParaRPr lang="en-US" altLang="ja-JP" b="1" dirty="0"/>
          </a:p>
          <a:p>
            <a:pPr>
              <a:lnSpc>
                <a:spcPct val="150000"/>
              </a:lnSpc>
            </a:pPr>
            <a:r>
              <a:rPr lang="ja-JP" altLang="en-US" b="1" dirty="0"/>
              <a:t>・</a:t>
            </a:r>
            <a:r>
              <a:rPr lang="ja-JP" altLang="en-US" b="1" u="sng" dirty="0"/>
              <a:t>誰に使ってもらう？（身近な人）</a:t>
            </a:r>
            <a:endParaRPr lang="en-US" altLang="ja-JP" b="1" u="sng" dirty="0"/>
          </a:p>
          <a:p>
            <a:pPr>
              <a:lnSpc>
                <a:spcPct val="150000"/>
              </a:lnSpc>
            </a:pPr>
            <a:r>
              <a:rPr lang="ja-JP" altLang="en-US" b="1" dirty="0"/>
              <a:t>　　☛ティーアイアール営業担当</a:t>
            </a:r>
            <a:r>
              <a:rPr lang="en-US" altLang="ja-JP" b="1" dirty="0"/>
              <a:t>(e</a:t>
            </a:r>
            <a:r>
              <a:rPr lang="ja-JP" altLang="en-US" b="1" dirty="0"/>
              <a:t>さん</a:t>
            </a:r>
            <a:r>
              <a:rPr lang="en-US" altLang="ja-JP" b="1" dirty="0"/>
              <a:t>)</a:t>
            </a:r>
          </a:p>
          <a:p>
            <a:pPr>
              <a:lnSpc>
                <a:spcPct val="150000"/>
              </a:lnSpc>
            </a:pPr>
            <a:endParaRPr lang="en-US" altLang="ja-JP" b="1" dirty="0"/>
          </a:p>
        </p:txBody>
      </p:sp>
      <p:sp>
        <p:nvSpPr>
          <p:cNvPr id="5" name="正方形/長方形 4">
            <a:extLst>
              <a:ext uri="{FF2B5EF4-FFF2-40B4-BE49-F238E27FC236}">
                <a16:creationId xmlns:a16="http://schemas.microsoft.com/office/drawing/2014/main" id="{5F3E2583-0FC2-4461-B371-19C549EB0AB9}"/>
              </a:ext>
            </a:extLst>
          </p:cNvPr>
          <p:cNvSpPr/>
          <p:nvPr/>
        </p:nvSpPr>
        <p:spPr>
          <a:xfrm>
            <a:off x="437298" y="736224"/>
            <a:ext cx="1980029" cy="523220"/>
          </a:xfrm>
          <a:prstGeom prst="rect">
            <a:avLst/>
          </a:prstGeom>
        </p:spPr>
        <p:txBody>
          <a:bodyPr wrap="none">
            <a:spAutoFit/>
          </a:bodyPr>
          <a:lstStyle/>
          <a:p>
            <a:r>
              <a:rPr lang="ja-JP" altLang="en-US" sz="2800" b="1" dirty="0"/>
              <a:t>◆題材決定</a:t>
            </a:r>
            <a:endParaRPr lang="ja-JP" altLang="en-US" sz="2800" dirty="0"/>
          </a:p>
        </p:txBody>
      </p:sp>
      <p:sp>
        <p:nvSpPr>
          <p:cNvPr id="11" name="フレーム 10">
            <a:extLst>
              <a:ext uri="{FF2B5EF4-FFF2-40B4-BE49-F238E27FC236}">
                <a16:creationId xmlns:a16="http://schemas.microsoft.com/office/drawing/2014/main" id="{616D7CFB-F581-480B-8144-B2C943DD59F5}"/>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spTree>
    <p:extLst>
      <p:ext uri="{BB962C8B-B14F-4D97-AF65-F5344CB8AC3E}">
        <p14:creationId xmlns:p14="http://schemas.microsoft.com/office/powerpoint/2010/main" val="348854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3BEA4955-B63F-4501-9C8D-FC0AD26FD2C9}"/>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grpSp>
        <p:nvGrpSpPr>
          <p:cNvPr id="2048" name="グループ化 2047">
            <a:extLst>
              <a:ext uri="{FF2B5EF4-FFF2-40B4-BE49-F238E27FC236}">
                <a16:creationId xmlns:a16="http://schemas.microsoft.com/office/drawing/2014/main" id="{27F1BF24-7FB4-424B-952A-607E951709A2}"/>
              </a:ext>
            </a:extLst>
          </p:cNvPr>
          <p:cNvGrpSpPr/>
          <p:nvPr/>
        </p:nvGrpSpPr>
        <p:grpSpPr>
          <a:xfrm>
            <a:off x="-6697299" y="3276184"/>
            <a:ext cx="6117731" cy="3809600"/>
            <a:chOff x="4626450" y="2741205"/>
            <a:chExt cx="6117731" cy="3809600"/>
          </a:xfrm>
        </p:grpSpPr>
        <p:pic>
          <p:nvPicPr>
            <p:cNvPr id="14" name="図 13">
              <a:extLst>
                <a:ext uri="{FF2B5EF4-FFF2-40B4-BE49-F238E27FC236}">
                  <a16:creationId xmlns:a16="http://schemas.microsoft.com/office/drawing/2014/main" id="{A5CD3364-E4A7-4633-B265-74AFA5E31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637" y="4055706"/>
              <a:ext cx="4516016" cy="2495099"/>
            </a:xfrm>
            <a:prstGeom prst="rect">
              <a:avLst/>
            </a:prstGeom>
          </p:spPr>
        </p:pic>
        <p:grpSp>
          <p:nvGrpSpPr>
            <p:cNvPr id="22" name="グループ化 21">
              <a:extLst>
                <a:ext uri="{FF2B5EF4-FFF2-40B4-BE49-F238E27FC236}">
                  <a16:creationId xmlns:a16="http://schemas.microsoft.com/office/drawing/2014/main" id="{D3E167F5-DAF4-40C9-A7E1-90895632B833}"/>
                </a:ext>
              </a:extLst>
            </p:cNvPr>
            <p:cNvGrpSpPr/>
            <p:nvPr/>
          </p:nvGrpSpPr>
          <p:grpSpPr>
            <a:xfrm>
              <a:off x="7475394" y="2741205"/>
              <a:ext cx="3268787" cy="1446550"/>
              <a:chOff x="4200349" y="2702987"/>
              <a:chExt cx="3268787" cy="1446550"/>
            </a:xfrm>
          </p:grpSpPr>
          <p:sp>
            <p:nvSpPr>
              <p:cNvPr id="23" name="正方形/長方形 22">
                <a:extLst>
                  <a:ext uri="{FF2B5EF4-FFF2-40B4-BE49-F238E27FC236}">
                    <a16:creationId xmlns:a16="http://schemas.microsoft.com/office/drawing/2014/main" id="{C378F2FA-BBAE-47F7-BA99-0014AB4C6450}"/>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ぐ</a:t>
                </a:r>
              </a:p>
            </p:txBody>
          </p:sp>
          <p:sp>
            <p:nvSpPr>
              <p:cNvPr id="24" name="正方形/長方形 23">
                <a:extLst>
                  <a:ext uri="{FF2B5EF4-FFF2-40B4-BE49-F238E27FC236}">
                    <a16:creationId xmlns:a16="http://schemas.microsoft.com/office/drawing/2014/main" id="{02D9A988-7035-41AB-8C45-4EC1C0B47B64}"/>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ぐ</a:t>
                </a:r>
              </a:p>
            </p:txBody>
          </p:sp>
          <p:sp>
            <p:nvSpPr>
              <p:cNvPr id="25" name="正方形/長方形 24">
                <a:extLst>
                  <a:ext uri="{FF2B5EF4-FFF2-40B4-BE49-F238E27FC236}">
                    <a16:creationId xmlns:a16="http://schemas.microsoft.com/office/drawing/2014/main" id="{41ADC956-039A-43B7-888D-977BB316F63B}"/>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ぐ</a:t>
                </a:r>
              </a:p>
            </p:txBody>
          </p:sp>
        </p:grpSp>
        <p:grpSp>
          <p:nvGrpSpPr>
            <p:cNvPr id="26" name="グループ化 25">
              <a:extLst>
                <a:ext uri="{FF2B5EF4-FFF2-40B4-BE49-F238E27FC236}">
                  <a16:creationId xmlns:a16="http://schemas.microsoft.com/office/drawing/2014/main" id="{0E511047-F478-46DD-B38B-4E873056C118}"/>
                </a:ext>
              </a:extLst>
            </p:cNvPr>
            <p:cNvGrpSpPr/>
            <p:nvPr/>
          </p:nvGrpSpPr>
          <p:grpSpPr>
            <a:xfrm>
              <a:off x="6060251" y="2950932"/>
              <a:ext cx="3268787" cy="1446550"/>
              <a:chOff x="4200349" y="2826097"/>
              <a:chExt cx="3268787" cy="1446550"/>
            </a:xfrm>
          </p:grpSpPr>
          <p:sp>
            <p:nvSpPr>
              <p:cNvPr id="27" name="正方形/長方形 26">
                <a:extLst>
                  <a:ext uri="{FF2B5EF4-FFF2-40B4-BE49-F238E27FC236}">
                    <a16:creationId xmlns:a16="http://schemas.microsoft.com/office/drawing/2014/main" id="{D684784B-EE6B-49E5-AFDC-A3B18E7B5671}"/>
                  </a:ext>
                </a:extLst>
              </p:cNvPr>
              <p:cNvSpPr/>
              <p:nvPr/>
            </p:nvSpPr>
            <p:spPr>
              <a:xfrm>
                <a:off x="4200349" y="282609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な</a:t>
                </a:r>
              </a:p>
            </p:txBody>
          </p:sp>
          <p:sp>
            <p:nvSpPr>
              <p:cNvPr id="28" name="正方形/長方形 27">
                <a:extLst>
                  <a:ext uri="{FF2B5EF4-FFF2-40B4-BE49-F238E27FC236}">
                    <a16:creationId xmlns:a16="http://schemas.microsoft.com/office/drawing/2014/main" id="{886EAFAF-7835-4F68-BC50-94BCA1343E66}"/>
                  </a:ext>
                </a:extLst>
              </p:cNvPr>
              <p:cNvSpPr/>
              <p:nvPr/>
            </p:nvSpPr>
            <p:spPr>
              <a:xfrm>
                <a:off x="4200349" y="282609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な</a:t>
                </a:r>
              </a:p>
            </p:txBody>
          </p:sp>
          <p:sp>
            <p:nvSpPr>
              <p:cNvPr id="29" name="正方形/長方形 28">
                <a:extLst>
                  <a:ext uri="{FF2B5EF4-FFF2-40B4-BE49-F238E27FC236}">
                    <a16:creationId xmlns:a16="http://schemas.microsoft.com/office/drawing/2014/main" id="{0BEA4372-D68A-44FF-A6A9-685270EF6432}"/>
                  </a:ext>
                </a:extLst>
              </p:cNvPr>
              <p:cNvSpPr/>
              <p:nvPr/>
            </p:nvSpPr>
            <p:spPr>
              <a:xfrm>
                <a:off x="4200349" y="282609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な</a:t>
                </a:r>
              </a:p>
            </p:txBody>
          </p:sp>
        </p:grpSp>
        <p:grpSp>
          <p:nvGrpSpPr>
            <p:cNvPr id="30" name="グループ化 29">
              <a:extLst>
                <a:ext uri="{FF2B5EF4-FFF2-40B4-BE49-F238E27FC236}">
                  <a16:creationId xmlns:a16="http://schemas.microsoft.com/office/drawing/2014/main" id="{4ED9EC42-4EE4-4E08-94E0-4E5BA3238349}"/>
                </a:ext>
              </a:extLst>
            </p:cNvPr>
            <p:cNvGrpSpPr/>
            <p:nvPr/>
          </p:nvGrpSpPr>
          <p:grpSpPr>
            <a:xfrm rot="630958">
              <a:off x="4626450" y="2777114"/>
              <a:ext cx="3268787" cy="1446550"/>
              <a:chOff x="4200349" y="2702987"/>
              <a:chExt cx="3268787" cy="1446550"/>
            </a:xfrm>
          </p:grpSpPr>
          <p:sp>
            <p:nvSpPr>
              <p:cNvPr id="31" name="正方形/長方形 30">
                <a:extLst>
                  <a:ext uri="{FF2B5EF4-FFF2-40B4-BE49-F238E27FC236}">
                    <a16:creationId xmlns:a16="http://schemas.microsoft.com/office/drawing/2014/main" id="{114E50DE-F34E-415F-93BF-11E1B1300FE2}"/>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つ</a:t>
                </a:r>
              </a:p>
            </p:txBody>
          </p:sp>
          <p:sp>
            <p:nvSpPr>
              <p:cNvPr id="32" name="正方形/長方形 31">
                <a:extLst>
                  <a:ext uri="{FF2B5EF4-FFF2-40B4-BE49-F238E27FC236}">
                    <a16:creationId xmlns:a16="http://schemas.microsoft.com/office/drawing/2014/main" id="{CDE7DBD1-54A2-4C69-8667-326CC7AE0203}"/>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つ</a:t>
                </a:r>
              </a:p>
            </p:txBody>
          </p:sp>
          <p:sp>
            <p:nvSpPr>
              <p:cNvPr id="33" name="正方形/長方形 32">
                <a:extLst>
                  <a:ext uri="{FF2B5EF4-FFF2-40B4-BE49-F238E27FC236}">
                    <a16:creationId xmlns:a16="http://schemas.microsoft.com/office/drawing/2014/main" id="{4FCD9557-5C94-49E3-AA5D-5AA146939007}"/>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つ</a:t>
                </a:r>
              </a:p>
            </p:txBody>
          </p:sp>
        </p:grpSp>
      </p:grpSp>
      <p:sp>
        <p:nvSpPr>
          <p:cNvPr id="3" name="正方形/長方形 2">
            <a:extLst>
              <a:ext uri="{FF2B5EF4-FFF2-40B4-BE49-F238E27FC236}">
                <a16:creationId xmlns:a16="http://schemas.microsoft.com/office/drawing/2014/main" id="{0CA08888-AD4E-4BE1-9FCE-5F1754932639}"/>
              </a:ext>
            </a:extLst>
          </p:cNvPr>
          <p:cNvSpPr/>
          <p:nvPr/>
        </p:nvSpPr>
        <p:spPr>
          <a:xfrm>
            <a:off x="419878" y="1085017"/>
            <a:ext cx="3877985" cy="646331"/>
          </a:xfrm>
          <a:prstGeom prst="rect">
            <a:avLst/>
          </a:prstGeom>
        </p:spPr>
        <p:txBody>
          <a:bodyPr wrap="none">
            <a:spAutoFit/>
          </a:bodyPr>
          <a:lstStyle/>
          <a:p>
            <a:r>
              <a:rPr lang="ja-JP" altLang="en-US" sz="3600" b="1" dirty="0"/>
              <a:t>◆題材のロゴ決め</a:t>
            </a:r>
            <a:endParaRPr lang="ja-JP" altLang="en-US" sz="3600" dirty="0"/>
          </a:p>
        </p:txBody>
      </p:sp>
      <p:grpSp>
        <p:nvGrpSpPr>
          <p:cNvPr id="5" name="グループ化 4">
            <a:extLst>
              <a:ext uri="{FF2B5EF4-FFF2-40B4-BE49-F238E27FC236}">
                <a16:creationId xmlns:a16="http://schemas.microsoft.com/office/drawing/2014/main" id="{4D9E777D-1CD2-4690-9F71-9E09CC52772E}"/>
              </a:ext>
            </a:extLst>
          </p:cNvPr>
          <p:cNvGrpSpPr/>
          <p:nvPr/>
        </p:nvGrpSpPr>
        <p:grpSpPr>
          <a:xfrm>
            <a:off x="-4980409" y="-489923"/>
            <a:ext cx="4516016" cy="3509151"/>
            <a:chOff x="2669191" y="-2285395"/>
            <a:chExt cx="4516016" cy="3509151"/>
          </a:xfrm>
        </p:grpSpPr>
        <p:grpSp>
          <p:nvGrpSpPr>
            <p:cNvPr id="20" name="グループ化 19">
              <a:extLst>
                <a:ext uri="{FF2B5EF4-FFF2-40B4-BE49-F238E27FC236}">
                  <a16:creationId xmlns:a16="http://schemas.microsoft.com/office/drawing/2014/main" id="{16896D0F-5FC3-48FE-8EE9-5B9112FD9B47}"/>
                </a:ext>
              </a:extLst>
            </p:cNvPr>
            <p:cNvGrpSpPr/>
            <p:nvPr/>
          </p:nvGrpSpPr>
          <p:grpSpPr>
            <a:xfrm>
              <a:off x="3292806" y="-2285395"/>
              <a:ext cx="3268787" cy="923330"/>
              <a:chOff x="4200349" y="2826097"/>
              <a:chExt cx="3268787" cy="923330"/>
            </a:xfrm>
          </p:grpSpPr>
          <p:sp>
            <p:nvSpPr>
              <p:cNvPr id="15" name="正方形/長方形 14">
                <a:extLst>
                  <a:ext uri="{FF2B5EF4-FFF2-40B4-BE49-F238E27FC236}">
                    <a16:creationId xmlns:a16="http://schemas.microsoft.com/office/drawing/2014/main" id="{CAB4C4C4-E0B3-4AA0-83C1-A72D6996C2EA}"/>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127000">
                      <a:solidFill>
                        <a:srgbClr val="5DB6FF"/>
                      </a:solidFill>
                    </a:ln>
                    <a:noFill/>
                    <a:latin typeface="07ラノベPOP" panose="02000800000000000000" pitchFamily="50" charset="-128"/>
                    <a:ea typeface="07ラノベPOP" panose="02000800000000000000" pitchFamily="50" charset="-128"/>
                  </a:rPr>
                  <a:t>つ な ぐ</a:t>
                </a:r>
              </a:p>
            </p:txBody>
          </p:sp>
          <p:sp>
            <p:nvSpPr>
              <p:cNvPr id="17" name="正方形/長方形 16">
                <a:extLst>
                  <a:ext uri="{FF2B5EF4-FFF2-40B4-BE49-F238E27FC236}">
                    <a16:creationId xmlns:a16="http://schemas.microsoft.com/office/drawing/2014/main" id="{A40D8213-853F-4AC6-A478-D17D1911EDF4}"/>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76200">
                      <a:solidFill>
                        <a:schemeClr val="bg1"/>
                      </a:solidFill>
                    </a:ln>
                    <a:noFill/>
                    <a:latin typeface="07ラノベPOP" panose="02000800000000000000" pitchFamily="50" charset="-128"/>
                    <a:ea typeface="07ラノベPOP" panose="02000800000000000000" pitchFamily="50" charset="-128"/>
                  </a:rPr>
                  <a:t>つ な ぐ</a:t>
                </a:r>
              </a:p>
            </p:txBody>
          </p:sp>
          <p:sp>
            <p:nvSpPr>
              <p:cNvPr id="8" name="正方形/長方形 7">
                <a:extLst>
                  <a:ext uri="{FF2B5EF4-FFF2-40B4-BE49-F238E27FC236}">
                    <a16:creationId xmlns:a16="http://schemas.microsoft.com/office/drawing/2014/main" id="{DA5854E8-12DE-4233-990B-F199EBE0038D}"/>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solidFill>
                      <a:srgbClr val="4A54A4"/>
                    </a:solidFill>
                    <a:latin typeface="07ラノベPOP" panose="02000800000000000000" pitchFamily="50" charset="-128"/>
                    <a:ea typeface="07ラノベPOP" panose="02000800000000000000" pitchFamily="50" charset="-128"/>
                  </a:rPr>
                  <a:t>つ な ぐ</a:t>
                </a:r>
              </a:p>
            </p:txBody>
          </p:sp>
        </p:grpSp>
        <p:pic>
          <p:nvPicPr>
            <p:cNvPr id="52" name="図 51">
              <a:extLst>
                <a:ext uri="{FF2B5EF4-FFF2-40B4-BE49-F238E27FC236}">
                  <a16:creationId xmlns:a16="http://schemas.microsoft.com/office/drawing/2014/main" id="{739D1009-F442-4096-831F-5225E1BC4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191" y="-1271343"/>
              <a:ext cx="4516016" cy="2495099"/>
            </a:xfrm>
            <a:prstGeom prst="rect">
              <a:avLst/>
            </a:prstGeom>
          </p:spPr>
        </p:pic>
      </p:grpSp>
      <p:pic>
        <p:nvPicPr>
          <p:cNvPr id="6" name="図 5">
            <a:extLst>
              <a:ext uri="{FF2B5EF4-FFF2-40B4-BE49-F238E27FC236}">
                <a16:creationId xmlns:a16="http://schemas.microsoft.com/office/drawing/2014/main" id="{8335AE5D-2FB6-4D9B-A6DF-758EF7F4B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46" y="1731348"/>
            <a:ext cx="3012252" cy="2009152"/>
          </a:xfrm>
          <a:prstGeom prst="rect">
            <a:avLst/>
          </a:prstGeom>
        </p:spPr>
      </p:pic>
      <p:pic>
        <p:nvPicPr>
          <p:cNvPr id="9" name="図 8">
            <a:extLst>
              <a:ext uri="{FF2B5EF4-FFF2-40B4-BE49-F238E27FC236}">
                <a16:creationId xmlns:a16="http://schemas.microsoft.com/office/drawing/2014/main" id="{C153D2EB-DE2F-4AB3-B5BA-B6354EFCC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78" y="3901393"/>
            <a:ext cx="3330688" cy="2286790"/>
          </a:xfrm>
          <a:prstGeom prst="rect">
            <a:avLst/>
          </a:prstGeom>
        </p:spPr>
      </p:pic>
      <p:pic>
        <p:nvPicPr>
          <p:cNvPr id="11" name="図 10">
            <a:extLst>
              <a:ext uri="{FF2B5EF4-FFF2-40B4-BE49-F238E27FC236}">
                <a16:creationId xmlns:a16="http://schemas.microsoft.com/office/drawing/2014/main" id="{9609A016-FB86-4CDC-9053-424944A46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0566" y="2062099"/>
            <a:ext cx="2258763" cy="1758848"/>
          </a:xfrm>
          <a:prstGeom prst="rect">
            <a:avLst/>
          </a:prstGeom>
        </p:spPr>
      </p:pic>
    </p:spTree>
    <p:extLst>
      <p:ext uri="{BB962C8B-B14F-4D97-AF65-F5344CB8AC3E}">
        <p14:creationId xmlns:p14="http://schemas.microsoft.com/office/powerpoint/2010/main" val="360907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3BEA4955-B63F-4501-9C8D-FC0AD26FD2C9}"/>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grpSp>
        <p:nvGrpSpPr>
          <p:cNvPr id="2048" name="グループ化 2047">
            <a:extLst>
              <a:ext uri="{FF2B5EF4-FFF2-40B4-BE49-F238E27FC236}">
                <a16:creationId xmlns:a16="http://schemas.microsoft.com/office/drawing/2014/main" id="{27F1BF24-7FB4-424B-952A-607E951709A2}"/>
              </a:ext>
            </a:extLst>
          </p:cNvPr>
          <p:cNvGrpSpPr/>
          <p:nvPr/>
        </p:nvGrpSpPr>
        <p:grpSpPr>
          <a:xfrm>
            <a:off x="-6697299" y="3276184"/>
            <a:ext cx="6117731" cy="3809600"/>
            <a:chOff x="4626450" y="2741205"/>
            <a:chExt cx="6117731" cy="3809600"/>
          </a:xfrm>
        </p:grpSpPr>
        <p:pic>
          <p:nvPicPr>
            <p:cNvPr id="14" name="図 13">
              <a:extLst>
                <a:ext uri="{FF2B5EF4-FFF2-40B4-BE49-F238E27FC236}">
                  <a16:creationId xmlns:a16="http://schemas.microsoft.com/office/drawing/2014/main" id="{A5CD3364-E4A7-4633-B265-74AFA5E31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637" y="4055706"/>
              <a:ext cx="4516016" cy="2495099"/>
            </a:xfrm>
            <a:prstGeom prst="rect">
              <a:avLst/>
            </a:prstGeom>
          </p:spPr>
        </p:pic>
        <p:grpSp>
          <p:nvGrpSpPr>
            <p:cNvPr id="22" name="グループ化 21">
              <a:extLst>
                <a:ext uri="{FF2B5EF4-FFF2-40B4-BE49-F238E27FC236}">
                  <a16:creationId xmlns:a16="http://schemas.microsoft.com/office/drawing/2014/main" id="{D3E167F5-DAF4-40C9-A7E1-90895632B833}"/>
                </a:ext>
              </a:extLst>
            </p:cNvPr>
            <p:cNvGrpSpPr/>
            <p:nvPr/>
          </p:nvGrpSpPr>
          <p:grpSpPr>
            <a:xfrm>
              <a:off x="7475394" y="2741205"/>
              <a:ext cx="3268787" cy="1446550"/>
              <a:chOff x="4200349" y="2702987"/>
              <a:chExt cx="3268787" cy="1446550"/>
            </a:xfrm>
          </p:grpSpPr>
          <p:sp>
            <p:nvSpPr>
              <p:cNvPr id="23" name="正方形/長方形 22">
                <a:extLst>
                  <a:ext uri="{FF2B5EF4-FFF2-40B4-BE49-F238E27FC236}">
                    <a16:creationId xmlns:a16="http://schemas.microsoft.com/office/drawing/2014/main" id="{C378F2FA-BBAE-47F7-BA99-0014AB4C6450}"/>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ぐ</a:t>
                </a:r>
              </a:p>
            </p:txBody>
          </p:sp>
          <p:sp>
            <p:nvSpPr>
              <p:cNvPr id="24" name="正方形/長方形 23">
                <a:extLst>
                  <a:ext uri="{FF2B5EF4-FFF2-40B4-BE49-F238E27FC236}">
                    <a16:creationId xmlns:a16="http://schemas.microsoft.com/office/drawing/2014/main" id="{02D9A988-7035-41AB-8C45-4EC1C0B47B64}"/>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ぐ</a:t>
                </a:r>
              </a:p>
            </p:txBody>
          </p:sp>
          <p:sp>
            <p:nvSpPr>
              <p:cNvPr id="25" name="正方形/長方形 24">
                <a:extLst>
                  <a:ext uri="{FF2B5EF4-FFF2-40B4-BE49-F238E27FC236}">
                    <a16:creationId xmlns:a16="http://schemas.microsoft.com/office/drawing/2014/main" id="{41ADC956-039A-43B7-888D-977BB316F63B}"/>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ぐ</a:t>
                </a:r>
              </a:p>
            </p:txBody>
          </p:sp>
        </p:grpSp>
        <p:grpSp>
          <p:nvGrpSpPr>
            <p:cNvPr id="26" name="グループ化 25">
              <a:extLst>
                <a:ext uri="{FF2B5EF4-FFF2-40B4-BE49-F238E27FC236}">
                  <a16:creationId xmlns:a16="http://schemas.microsoft.com/office/drawing/2014/main" id="{0E511047-F478-46DD-B38B-4E873056C118}"/>
                </a:ext>
              </a:extLst>
            </p:cNvPr>
            <p:cNvGrpSpPr/>
            <p:nvPr/>
          </p:nvGrpSpPr>
          <p:grpSpPr>
            <a:xfrm>
              <a:off x="6060251" y="2950932"/>
              <a:ext cx="3268787" cy="1446550"/>
              <a:chOff x="4200349" y="2826097"/>
              <a:chExt cx="3268787" cy="1446550"/>
            </a:xfrm>
          </p:grpSpPr>
          <p:sp>
            <p:nvSpPr>
              <p:cNvPr id="27" name="正方形/長方形 26">
                <a:extLst>
                  <a:ext uri="{FF2B5EF4-FFF2-40B4-BE49-F238E27FC236}">
                    <a16:creationId xmlns:a16="http://schemas.microsoft.com/office/drawing/2014/main" id="{D684784B-EE6B-49E5-AFDC-A3B18E7B5671}"/>
                  </a:ext>
                </a:extLst>
              </p:cNvPr>
              <p:cNvSpPr/>
              <p:nvPr/>
            </p:nvSpPr>
            <p:spPr>
              <a:xfrm>
                <a:off x="4200349" y="282609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な</a:t>
                </a:r>
              </a:p>
            </p:txBody>
          </p:sp>
          <p:sp>
            <p:nvSpPr>
              <p:cNvPr id="28" name="正方形/長方形 27">
                <a:extLst>
                  <a:ext uri="{FF2B5EF4-FFF2-40B4-BE49-F238E27FC236}">
                    <a16:creationId xmlns:a16="http://schemas.microsoft.com/office/drawing/2014/main" id="{886EAFAF-7835-4F68-BC50-94BCA1343E66}"/>
                  </a:ext>
                </a:extLst>
              </p:cNvPr>
              <p:cNvSpPr/>
              <p:nvPr/>
            </p:nvSpPr>
            <p:spPr>
              <a:xfrm>
                <a:off x="4200349" y="282609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な</a:t>
                </a:r>
              </a:p>
            </p:txBody>
          </p:sp>
          <p:sp>
            <p:nvSpPr>
              <p:cNvPr id="29" name="正方形/長方形 28">
                <a:extLst>
                  <a:ext uri="{FF2B5EF4-FFF2-40B4-BE49-F238E27FC236}">
                    <a16:creationId xmlns:a16="http://schemas.microsoft.com/office/drawing/2014/main" id="{0BEA4372-D68A-44FF-A6A9-685270EF6432}"/>
                  </a:ext>
                </a:extLst>
              </p:cNvPr>
              <p:cNvSpPr/>
              <p:nvPr/>
            </p:nvSpPr>
            <p:spPr>
              <a:xfrm>
                <a:off x="4200349" y="282609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な</a:t>
                </a:r>
              </a:p>
            </p:txBody>
          </p:sp>
        </p:grpSp>
        <p:grpSp>
          <p:nvGrpSpPr>
            <p:cNvPr id="30" name="グループ化 29">
              <a:extLst>
                <a:ext uri="{FF2B5EF4-FFF2-40B4-BE49-F238E27FC236}">
                  <a16:creationId xmlns:a16="http://schemas.microsoft.com/office/drawing/2014/main" id="{4ED9EC42-4EE4-4E08-94E0-4E5BA3238349}"/>
                </a:ext>
              </a:extLst>
            </p:cNvPr>
            <p:cNvGrpSpPr/>
            <p:nvPr/>
          </p:nvGrpSpPr>
          <p:grpSpPr>
            <a:xfrm rot="630958">
              <a:off x="4626450" y="2777114"/>
              <a:ext cx="3268787" cy="1446550"/>
              <a:chOff x="4200349" y="2702987"/>
              <a:chExt cx="3268787" cy="1446550"/>
            </a:xfrm>
          </p:grpSpPr>
          <p:sp>
            <p:nvSpPr>
              <p:cNvPr id="31" name="正方形/長方形 30">
                <a:extLst>
                  <a:ext uri="{FF2B5EF4-FFF2-40B4-BE49-F238E27FC236}">
                    <a16:creationId xmlns:a16="http://schemas.microsoft.com/office/drawing/2014/main" id="{114E50DE-F34E-415F-93BF-11E1B1300FE2}"/>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つ</a:t>
                </a:r>
              </a:p>
            </p:txBody>
          </p:sp>
          <p:sp>
            <p:nvSpPr>
              <p:cNvPr id="32" name="正方形/長方形 31">
                <a:extLst>
                  <a:ext uri="{FF2B5EF4-FFF2-40B4-BE49-F238E27FC236}">
                    <a16:creationId xmlns:a16="http://schemas.microsoft.com/office/drawing/2014/main" id="{CDE7DBD1-54A2-4C69-8667-326CC7AE0203}"/>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つ</a:t>
                </a:r>
              </a:p>
            </p:txBody>
          </p:sp>
          <p:sp>
            <p:nvSpPr>
              <p:cNvPr id="33" name="正方形/長方形 32">
                <a:extLst>
                  <a:ext uri="{FF2B5EF4-FFF2-40B4-BE49-F238E27FC236}">
                    <a16:creationId xmlns:a16="http://schemas.microsoft.com/office/drawing/2014/main" id="{4FCD9557-5C94-49E3-AA5D-5AA146939007}"/>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つ</a:t>
                </a:r>
              </a:p>
            </p:txBody>
          </p:sp>
        </p:grpSp>
      </p:grpSp>
      <p:sp>
        <p:nvSpPr>
          <p:cNvPr id="3" name="正方形/長方形 2">
            <a:extLst>
              <a:ext uri="{FF2B5EF4-FFF2-40B4-BE49-F238E27FC236}">
                <a16:creationId xmlns:a16="http://schemas.microsoft.com/office/drawing/2014/main" id="{0CA08888-AD4E-4BE1-9FCE-5F1754932639}"/>
              </a:ext>
            </a:extLst>
          </p:cNvPr>
          <p:cNvSpPr/>
          <p:nvPr/>
        </p:nvSpPr>
        <p:spPr>
          <a:xfrm>
            <a:off x="419878" y="1085017"/>
            <a:ext cx="3877985" cy="646331"/>
          </a:xfrm>
          <a:prstGeom prst="rect">
            <a:avLst/>
          </a:prstGeom>
        </p:spPr>
        <p:txBody>
          <a:bodyPr wrap="none">
            <a:spAutoFit/>
          </a:bodyPr>
          <a:lstStyle/>
          <a:p>
            <a:r>
              <a:rPr lang="ja-JP" altLang="en-US" sz="3600" b="1" dirty="0"/>
              <a:t>◆題材のロゴ決め</a:t>
            </a:r>
            <a:endParaRPr lang="ja-JP" altLang="en-US" sz="3600" dirty="0"/>
          </a:p>
        </p:txBody>
      </p:sp>
      <p:grpSp>
        <p:nvGrpSpPr>
          <p:cNvPr id="5" name="グループ化 4">
            <a:extLst>
              <a:ext uri="{FF2B5EF4-FFF2-40B4-BE49-F238E27FC236}">
                <a16:creationId xmlns:a16="http://schemas.microsoft.com/office/drawing/2014/main" id="{4D9E777D-1CD2-4690-9F71-9E09CC52772E}"/>
              </a:ext>
            </a:extLst>
          </p:cNvPr>
          <p:cNvGrpSpPr/>
          <p:nvPr/>
        </p:nvGrpSpPr>
        <p:grpSpPr>
          <a:xfrm>
            <a:off x="-4980409" y="-489923"/>
            <a:ext cx="4516016" cy="3509151"/>
            <a:chOff x="2669191" y="-2285395"/>
            <a:chExt cx="4516016" cy="3509151"/>
          </a:xfrm>
        </p:grpSpPr>
        <p:grpSp>
          <p:nvGrpSpPr>
            <p:cNvPr id="20" name="グループ化 19">
              <a:extLst>
                <a:ext uri="{FF2B5EF4-FFF2-40B4-BE49-F238E27FC236}">
                  <a16:creationId xmlns:a16="http://schemas.microsoft.com/office/drawing/2014/main" id="{16896D0F-5FC3-48FE-8EE9-5B9112FD9B47}"/>
                </a:ext>
              </a:extLst>
            </p:cNvPr>
            <p:cNvGrpSpPr/>
            <p:nvPr/>
          </p:nvGrpSpPr>
          <p:grpSpPr>
            <a:xfrm>
              <a:off x="3292806" y="-2285395"/>
              <a:ext cx="3268787" cy="923330"/>
              <a:chOff x="4200349" y="2826097"/>
              <a:chExt cx="3268787" cy="923330"/>
            </a:xfrm>
          </p:grpSpPr>
          <p:sp>
            <p:nvSpPr>
              <p:cNvPr id="15" name="正方形/長方形 14">
                <a:extLst>
                  <a:ext uri="{FF2B5EF4-FFF2-40B4-BE49-F238E27FC236}">
                    <a16:creationId xmlns:a16="http://schemas.microsoft.com/office/drawing/2014/main" id="{CAB4C4C4-E0B3-4AA0-83C1-A72D6996C2EA}"/>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127000">
                      <a:solidFill>
                        <a:srgbClr val="5DB6FF"/>
                      </a:solidFill>
                    </a:ln>
                    <a:noFill/>
                    <a:latin typeface="07ラノベPOP" panose="02000800000000000000" pitchFamily="50" charset="-128"/>
                    <a:ea typeface="07ラノベPOP" panose="02000800000000000000" pitchFamily="50" charset="-128"/>
                  </a:rPr>
                  <a:t>つ な ぐ</a:t>
                </a:r>
              </a:p>
            </p:txBody>
          </p:sp>
          <p:sp>
            <p:nvSpPr>
              <p:cNvPr id="17" name="正方形/長方形 16">
                <a:extLst>
                  <a:ext uri="{FF2B5EF4-FFF2-40B4-BE49-F238E27FC236}">
                    <a16:creationId xmlns:a16="http://schemas.microsoft.com/office/drawing/2014/main" id="{A40D8213-853F-4AC6-A478-D17D1911EDF4}"/>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76200">
                      <a:solidFill>
                        <a:schemeClr val="bg1"/>
                      </a:solidFill>
                    </a:ln>
                    <a:noFill/>
                    <a:latin typeface="07ラノベPOP" panose="02000800000000000000" pitchFamily="50" charset="-128"/>
                    <a:ea typeface="07ラノベPOP" panose="02000800000000000000" pitchFamily="50" charset="-128"/>
                  </a:rPr>
                  <a:t>つ な ぐ</a:t>
                </a:r>
              </a:p>
            </p:txBody>
          </p:sp>
          <p:sp>
            <p:nvSpPr>
              <p:cNvPr id="8" name="正方形/長方形 7">
                <a:extLst>
                  <a:ext uri="{FF2B5EF4-FFF2-40B4-BE49-F238E27FC236}">
                    <a16:creationId xmlns:a16="http://schemas.microsoft.com/office/drawing/2014/main" id="{DA5854E8-12DE-4233-990B-F199EBE0038D}"/>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solidFill>
                      <a:srgbClr val="4A54A4"/>
                    </a:solidFill>
                    <a:latin typeface="07ラノベPOP" panose="02000800000000000000" pitchFamily="50" charset="-128"/>
                    <a:ea typeface="07ラノベPOP" panose="02000800000000000000" pitchFamily="50" charset="-128"/>
                  </a:rPr>
                  <a:t>つ な ぐ</a:t>
                </a:r>
              </a:p>
            </p:txBody>
          </p:sp>
        </p:grpSp>
        <p:pic>
          <p:nvPicPr>
            <p:cNvPr id="52" name="図 51">
              <a:extLst>
                <a:ext uri="{FF2B5EF4-FFF2-40B4-BE49-F238E27FC236}">
                  <a16:creationId xmlns:a16="http://schemas.microsoft.com/office/drawing/2014/main" id="{739D1009-F442-4096-831F-5225E1BC4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191" y="-1271343"/>
              <a:ext cx="4516016" cy="2495099"/>
            </a:xfrm>
            <a:prstGeom prst="rect">
              <a:avLst/>
            </a:prstGeom>
          </p:spPr>
        </p:pic>
      </p:grpSp>
      <p:pic>
        <p:nvPicPr>
          <p:cNvPr id="11" name="図 10">
            <a:extLst>
              <a:ext uri="{FF2B5EF4-FFF2-40B4-BE49-F238E27FC236}">
                <a16:creationId xmlns:a16="http://schemas.microsoft.com/office/drawing/2014/main" id="{9609A016-FB86-4CDC-9053-424944A46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5766" y="1888918"/>
            <a:ext cx="4922379" cy="3832946"/>
          </a:xfrm>
          <a:prstGeom prst="rect">
            <a:avLst/>
          </a:prstGeom>
        </p:spPr>
      </p:pic>
      <p:sp>
        <p:nvSpPr>
          <p:cNvPr id="2" name="正方形/長方形 1">
            <a:extLst>
              <a:ext uri="{FF2B5EF4-FFF2-40B4-BE49-F238E27FC236}">
                <a16:creationId xmlns:a16="http://schemas.microsoft.com/office/drawing/2014/main" id="{AE051937-EC47-4B54-A425-BB9637FCC862}"/>
              </a:ext>
            </a:extLst>
          </p:cNvPr>
          <p:cNvSpPr/>
          <p:nvPr/>
        </p:nvSpPr>
        <p:spPr>
          <a:xfrm>
            <a:off x="2858955" y="6070708"/>
            <a:ext cx="6096000" cy="646331"/>
          </a:xfrm>
          <a:prstGeom prst="rect">
            <a:avLst/>
          </a:prstGeom>
        </p:spPr>
        <p:txBody>
          <a:bodyPr>
            <a:spAutoFit/>
          </a:bodyPr>
          <a:lstStyle/>
          <a:p>
            <a:pPr algn="ctr"/>
            <a:r>
              <a:rPr lang="ja-JP" altLang="en-US" b="1" dirty="0"/>
              <a:t>人（案件担当）が人（人材）をつなぐ</a:t>
            </a:r>
            <a:endParaRPr lang="en-US" altLang="ja-JP" b="1" dirty="0"/>
          </a:p>
          <a:p>
            <a:pPr algn="ctr"/>
            <a:r>
              <a:rPr lang="ja-JP" altLang="en-US" b="1" dirty="0"/>
              <a:t>という意味が込められています。</a:t>
            </a:r>
          </a:p>
        </p:txBody>
      </p:sp>
    </p:spTree>
    <p:extLst>
      <p:ext uri="{BB962C8B-B14F-4D97-AF65-F5344CB8AC3E}">
        <p14:creationId xmlns:p14="http://schemas.microsoft.com/office/powerpoint/2010/main" val="21993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 name="グループ化 2047">
            <a:extLst>
              <a:ext uri="{FF2B5EF4-FFF2-40B4-BE49-F238E27FC236}">
                <a16:creationId xmlns:a16="http://schemas.microsoft.com/office/drawing/2014/main" id="{27F1BF24-7FB4-424B-952A-607E951709A2}"/>
              </a:ext>
            </a:extLst>
          </p:cNvPr>
          <p:cNvGrpSpPr/>
          <p:nvPr/>
        </p:nvGrpSpPr>
        <p:grpSpPr>
          <a:xfrm>
            <a:off x="-6697299" y="3276184"/>
            <a:ext cx="6117731" cy="3809600"/>
            <a:chOff x="4626450" y="2741205"/>
            <a:chExt cx="6117731" cy="3809600"/>
          </a:xfrm>
        </p:grpSpPr>
        <p:pic>
          <p:nvPicPr>
            <p:cNvPr id="14" name="図 13">
              <a:extLst>
                <a:ext uri="{FF2B5EF4-FFF2-40B4-BE49-F238E27FC236}">
                  <a16:creationId xmlns:a16="http://schemas.microsoft.com/office/drawing/2014/main" id="{A5CD3364-E4A7-4633-B265-74AFA5E31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637" y="4055706"/>
              <a:ext cx="4516016" cy="2495099"/>
            </a:xfrm>
            <a:prstGeom prst="rect">
              <a:avLst/>
            </a:prstGeom>
          </p:spPr>
        </p:pic>
        <p:grpSp>
          <p:nvGrpSpPr>
            <p:cNvPr id="22" name="グループ化 21">
              <a:extLst>
                <a:ext uri="{FF2B5EF4-FFF2-40B4-BE49-F238E27FC236}">
                  <a16:creationId xmlns:a16="http://schemas.microsoft.com/office/drawing/2014/main" id="{D3E167F5-DAF4-40C9-A7E1-90895632B833}"/>
                </a:ext>
              </a:extLst>
            </p:cNvPr>
            <p:cNvGrpSpPr/>
            <p:nvPr/>
          </p:nvGrpSpPr>
          <p:grpSpPr>
            <a:xfrm>
              <a:off x="7475394" y="2741205"/>
              <a:ext cx="3268787" cy="1446550"/>
              <a:chOff x="4200349" y="2702987"/>
              <a:chExt cx="3268787" cy="1446550"/>
            </a:xfrm>
          </p:grpSpPr>
          <p:sp>
            <p:nvSpPr>
              <p:cNvPr id="23" name="正方形/長方形 22">
                <a:extLst>
                  <a:ext uri="{FF2B5EF4-FFF2-40B4-BE49-F238E27FC236}">
                    <a16:creationId xmlns:a16="http://schemas.microsoft.com/office/drawing/2014/main" id="{C378F2FA-BBAE-47F7-BA99-0014AB4C6450}"/>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ぐ</a:t>
                </a:r>
              </a:p>
            </p:txBody>
          </p:sp>
          <p:sp>
            <p:nvSpPr>
              <p:cNvPr id="24" name="正方形/長方形 23">
                <a:extLst>
                  <a:ext uri="{FF2B5EF4-FFF2-40B4-BE49-F238E27FC236}">
                    <a16:creationId xmlns:a16="http://schemas.microsoft.com/office/drawing/2014/main" id="{02D9A988-7035-41AB-8C45-4EC1C0B47B64}"/>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ぐ</a:t>
                </a:r>
              </a:p>
            </p:txBody>
          </p:sp>
          <p:sp>
            <p:nvSpPr>
              <p:cNvPr id="25" name="正方形/長方形 24">
                <a:extLst>
                  <a:ext uri="{FF2B5EF4-FFF2-40B4-BE49-F238E27FC236}">
                    <a16:creationId xmlns:a16="http://schemas.microsoft.com/office/drawing/2014/main" id="{41ADC956-039A-43B7-888D-977BB316F63B}"/>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ぐ</a:t>
                </a:r>
              </a:p>
            </p:txBody>
          </p:sp>
        </p:grpSp>
        <p:grpSp>
          <p:nvGrpSpPr>
            <p:cNvPr id="26" name="グループ化 25">
              <a:extLst>
                <a:ext uri="{FF2B5EF4-FFF2-40B4-BE49-F238E27FC236}">
                  <a16:creationId xmlns:a16="http://schemas.microsoft.com/office/drawing/2014/main" id="{0E511047-F478-46DD-B38B-4E873056C118}"/>
                </a:ext>
              </a:extLst>
            </p:cNvPr>
            <p:cNvGrpSpPr/>
            <p:nvPr/>
          </p:nvGrpSpPr>
          <p:grpSpPr>
            <a:xfrm>
              <a:off x="6060251" y="2950932"/>
              <a:ext cx="3268787" cy="1446550"/>
              <a:chOff x="4200349" y="2826097"/>
              <a:chExt cx="3268787" cy="1446550"/>
            </a:xfrm>
          </p:grpSpPr>
          <p:sp>
            <p:nvSpPr>
              <p:cNvPr id="27" name="正方形/長方形 26">
                <a:extLst>
                  <a:ext uri="{FF2B5EF4-FFF2-40B4-BE49-F238E27FC236}">
                    <a16:creationId xmlns:a16="http://schemas.microsoft.com/office/drawing/2014/main" id="{D684784B-EE6B-49E5-AFDC-A3B18E7B5671}"/>
                  </a:ext>
                </a:extLst>
              </p:cNvPr>
              <p:cNvSpPr/>
              <p:nvPr/>
            </p:nvSpPr>
            <p:spPr>
              <a:xfrm>
                <a:off x="4200349" y="282609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な</a:t>
                </a:r>
              </a:p>
            </p:txBody>
          </p:sp>
          <p:sp>
            <p:nvSpPr>
              <p:cNvPr id="28" name="正方形/長方形 27">
                <a:extLst>
                  <a:ext uri="{FF2B5EF4-FFF2-40B4-BE49-F238E27FC236}">
                    <a16:creationId xmlns:a16="http://schemas.microsoft.com/office/drawing/2014/main" id="{886EAFAF-7835-4F68-BC50-94BCA1343E66}"/>
                  </a:ext>
                </a:extLst>
              </p:cNvPr>
              <p:cNvSpPr/>
              <p:nvPr/>
            </p:nvSpPr>
            <p:spPr>
              <a:xfrm>
                <a:off x="4200349" y="282609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な</a:t>
                </a:r>
              </a:p>
            </p:txBody>
          </p:sp>
          <p:sp>
            <p:nvSpPr>
              <p:cNvPr id="29" name="正方形/長方形 28">
                <a:extLst>
                  <a:ext uri="{FF2B5EF4-FFF2-40B4-BE49-F238E27FC236}">
                    <a16:creationId xmlns:a16="http://schemas.microsoft.com/office/drawing/2014/main" id="{0BEA4372-D68A-44FF-A6A9-685270EF6432}"/>
                  </a:ext>
                </a:extLst>
              </p:cNvPr>
              <p:cNvSpPr/>
              <p:nvPr/>
            </p:nvSpPr>
            <p:spPr>
              <a:xfrm>
                <a:off x="4200349" y="282609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な</a:t>
                </a:r>
              </a:p>
            </p:txBody>
          </p:sp>
        </p:grpSp>
        <p:grpSp>
          <p:nvGrpSpPr>
            <p:cNvPr id="30" name="グループ化 29">
              <a:extLst>
                <a:ext uri="{FF2B5EF4-FFF2-40B4-BE49-F238E27FC236}">
                  <a16:creationId xmlns:a16="http://schemas.microsoft.com/office/drawing/2014/main" id="{4ED9EC42-4EE4-4E08-94E0-4E5BA3238349}"/>
                </a:ext>
              </a:extLst>
            </p:cNvPr>
            <p:cNvGrpSpPr/>
            <p:nvPr/>
          </p:nvGrpSpPr>
          <p:grpSpPr>
            <a:xfrm rot="630958">
              <a:off x="4626450" y="2777114"/>
              <a:ext cx="3268787" cy="1446550"/>
              <a:chOff x="4200349" y="2702987"/>
              <a:chExt cx="3268787" cy="1446550"/>
            </a:xfrm>
          </p:grpSpPr>
          <p:sp>
            <p:nvSpPr>
              <p:cNvPr id="31" name="正方形/長方形 30">
                <a:extLst>
                  <a:ext uri="{FF2B5EF4-FFF2-40B4-BE49-F238E27FC236}">
                    <a16:creationId xmlns:a16="http://schemas.microsoft.com/office/drawing/2014/main" id="{114E50DE-F34E-415F-93BF-11E1B1300FE2}"/>
                  </a:ext>
                </a:extLst>
              </p:cNvPr>
              <p:cNvSpPr/>
              <p:nvPr/>
            </p:nvSpPr>
            <p:spPr>
              <a:xfrm>
                <a:off x="4200349" y="2702987"/>
                <a:ext cx="3268787" cy="1446550"/>
              </a:xfrm>
              <a:prstGeom prst="rect">
                <a:avLst/>
              </a:prstGeom>
            </p:spPr>
            <p:txBody>
              <a:bodyPr wrap="square">
                <a:spAutoFit/>
              </a:bodyPr>
              <a:lstStyle/>
              <a:p>
                <a:pPr algn="ctr"/>
                <a:r>
                  <a:rPr lang="ja-JP" altLang="en-US" sz="8800" dirty="0">
                    <a:ln w="127000">
                      <a:solidFill>
                        <a:srgbClr val="5DB6FF"/>
                      </a:solidFill>
                    </a:ln>
                    <a:noFill/>
                    <a:latin typeface="07ラノベPOP" panose="02000800000000000000" pitchFamily="50" charset="-128"/>
                    <a:ea typeface="07ラノベPOP" panose="02000800000000000000" pitchFamily="50" charset="-128"/>
                  </a:rPr>
                  <a:t>つ</a:t>
                </a:r>
              </a:p>
            </p:txBody>
          </p:sp>
          <p:sp>
            <p:nvSpPr>
              <p:cNvPr id="32" name="正方形/長方形 31">
                <a:extLst>
                  <a:ext uri="{FF2B5EF4-FFF2-40B4-BE49-F238E27FC236}">
                    <a16:creationId xmlns:a16="http://schemas.microsoft.com/office/drawing/2014/main" id="{CDE7DBD1-54A2-4C69-8667-326CC7AE0203}"/>
                  </a:ext>
                </a:extLst>
              </p:cNvPr>
              <p:cNvSpPr/>
              <p:nvPr/>
            </p:nvSpPr>
            <p:spPr>
              <a:xfrm>
                <a:off x="4200349" y="2702987"/>
                <a:ext cx="3268787" cy="1446550"/>
              </a:xfrm>
              <a:prstGeom prst="rect">
                <a:avLst/>
              </a:prstGeom>
            </p:spPr>
            <p:txBody>
              <a:bodyPr wrap="square">
                <a:spAutoFit/>
              </a:bodyPr>
              <a:lstStyle/>
              <a:p>
                <a:pPr algn="ctr"/>
                <a:r>
                  <a:rPr lang="ja-JP" altLang="en-US" sz="8800" dirty="0">
                    <a:ln w="76200">
                      <a:solidFill>
                        <a:schemeClr val="bg1"/>
                      </a:solidFill>
                    </a:ln>
                    <a:noFill/>
                    <a:latin typeface="07ラノベPOP" panose="02000800000000000000" pitchFamily="50" charset="-128"/>
                    <a:ea typeface="07ラノベPOP" panose="02000800000000000000" pitchFamily="50" charset="-128"/>
                  </a:rPr>
                  <a:t>つ</a:t>
                </a:r>
              </a:p>
            </p:txBody>
          </p:sp>
          <p:sp>
            <p:nvSpPr>
              <p:cNvPr id="33" name="正方形/長方形 32">
                <a:extLst>
                  <a:ext uri="{FF2B5EF4-FFF2-40B4-BE49-F238E27FC236}">
                    <a16:creationId xmlns:a16="http://schemas.microsoft.com/office/drawing/2014/main" id="{4FCD9557-5C94-49E3-AA5D-5AA146939007}"/>
                  </a:ext>
                </a:extLst>
              </p:cNvPr>
              <p:cNvSpPr/>
              <p:nvPr/>
            </p:nvSpPr>
            <p:spPr>
              <a:xfrm>
                <a:off x="4200349" y="2702987"/>
                <a:ext cx="3268787" cy="1446550"/>
              </a:xfrm>
              <a:prstGeom prst="rect">
                <a:avLst/>
              </a:prstGeom>
            </p:spPr>
            <p:txBody>
              <a:bodyPr wrap="square">
                <a:spAutoFit/>
              </a:bodyPr>
              <a:lstStyle/>
              <a:p>
                <a:pPr algn="ctr"/>
                <a:r>
                  <a:rPr lang="ja-JP" altLang="en-US" sz="8800" dirty="0">
                    <a:solidFill>
                      <a:srgbClr val="4A54A4"/>
                    </a:solidFill>
                    <a:latin typeface="07ラノベPOP" panose="02000800000000000000" pitchFamily="50" charset="-128"/>
                    <a:ea typeface="07ラノベPOP" panose="02000800000000000000" pitchFamily="50" charset="-128"/>
                  </a:rPr>
                  <a:t>つ</a:t>
                </a:r>
              </a:p>
            </p:txBody>
          </p:sp>
        </p:grpSp>
      </p:grpSp>
      <p:sp>
        <p:nvSpPr>
          <p:cNvPr id="3" name="正方形/長方形 2">
            <a:extLst>
              <a:ext uri="{FF2B5EF4-FFF2-40B4-BE49-F238E27FC236}">
                <a16:creationId xmlns:a16="http://schemas.microsoft.com/office/drawing/2014/main" id="{0CA08888-AD4E-4BE1-9FCE-5F1754932639}"/>
              </a:ext>
            </a:extLst>
          </p:cNvPr>
          <p:cNvSpPr/>
          <p:nvPr/>
        </p:nvSpPr>
        <p:spPr>
          <a:xfrm>
            <a:off x="5269492" y="3044280"/>
            <a:ext cx="1653017" cy="769441"/>
          </a:xfrm>
          <a:prstGeom prst="rect">
            <a:avLst/>
          </a:prstGeom>
        </p:spPr>
        <p:txBody>
          <a:bodyPr wrap="none">
            <a:spAutoFit/>
          </a:bodyPr>
          <a:lstStyle/>
          <a:p>
            <a:r>
              <a:rPr lang="en-US" altLang="ja-JP" sz="4400" b="1" dirty="0"/>
              <a:t>E.O.F</a:t>
            </a:r>
            <a:endParaRPr lang="ja-JP" altLang="en-US" sz="4400" b="1" dirty="0"/>
          </a:p>
        </p:txBody>
      </p:sp>
      <p:grpSp>
        <p:nvGrpSpPr>
          <p:cNvPr id="5" name="グループ化 4">
            <a:extLst>
              <a:ext uri="{FF2B5EF4-FFF2-40B4-BE49-F238E27FC236}">
                <a16:creationId xmlns:a16="http://schemas.microsoft.com/office/drawing/2014/main" id="{4D9E777D-1CD2-4690-9F71-9E09CC52772E}"/>
              </a:ext>
            </a:extLst>
          </p:cNvPr>
          <p:cNvGrpSpPr/>
          <p:nvPr/>
        </p:nvGrpSpPr>
        <p:grpSpPr>
          <a:xfrm>
            <a:off x="-4980409" y="-489923"/>
            <a:ext cx="4516016" cy="3509151"/>
            <a:chOff x="2669191" y="-2285395"/>
            <a:chExt cx="4516016" cy="3509151"/>
          </a:xfrm>
        </p:grpSpPr>
        <p:grpSp>
          <p:nvGrpSpPr>
            <p:cNvPr id="20" name="グループ化 19">
              <a:extLst>
                <a:ext uri="{FF2B5EF4-FFF2-40B4-BE49-F238E27FC236}">
                  <a16:creationId xmlns:a16="http://schemas.microsoft.com/office/drawing/2014/main" id="{16896D0F-5FC3-48FE-8EE9-5B9112FD9B47}"/>
                </a:ext>
              </a:extLst>
            </p:cNvPr>
            <p:cNvGrpSpPr/>
            <p:nvPr/>
          </p:nvGrpSpPr>
          <p:grpSpPr>
            <a:xfrm>
              <a:off x="3292806" y="-2285395"/>
              <a:ext cx="3268787" cy="923330"/>
              <a:chOff x="4200349" y="2826097"/>
              <a:chExt cx="3268787" cy="923330"/>
            </a:xfrm>
          </p:grpSpPr>
          <p:sp>
            <p:nvSpPr>
              <p:cNvPr id="15" name="正方形/長方形 14">
                <a:extLst>
                  <a:ext uri="{FF2B5EF4-FFF2-40B4-BE49-F238E27FC236}">
                    <a16:creationId xmlns:a16="http://schemas.microsoft.com/office/drawing/2014/main" id="{CAB4C4C4-E0B3-4AA0-83C1-A72D6996C2EA}"/>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127000">
                      <a:solidFill>
                        <a:srgbClr val="5DB6FF"/>
                      </a:solidFill>
                    </a:ln>
                    <a:noFill/>
                    <a:latin typeface="07ラノベPOP" panose="02000800000000000000" pitchFamily="50" charset="-128"/>
                    <a:ea typeface="07ラノベPOP" panose="02000800000000000000" pitchFamily="50" charset="-128"/>
                  </a:rPr>
                  <a:t>つ な ぐ</a:t>
                </a:r>
              </a:p>
            </p:txBody>
          </p:sp>
          <p:sp>
            <p:nvSpPr>
              <p:cNvPr id="17" name="正方形/長方形 16">
                <a:extLst>
                  <a:ext uri="{FF2B5EF4-FFF2-40B4-BE49-F238E27FC236}">
                    <a16:creationId xmlns:a16="http://schemas.microsoft.com/office/drawing/2014/main" id="{A40D8213-853F-4AC6-A478-D17D1911EDF4}"/>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76200">
                      <a:solidFill>
                        <a:schemeClr val="bg1"/>
                      </a:solidFill>
                    </a:ln>
                    <a:noFill/>
                    <a:latin typeface="07ラノベPOP" panose="02000800000000000000" pitchFamily="50" charset="-128"/>
                    <a:ea typeface="07ラノベPOP" panose="02000800000000000000" pitchFamily="50" charset="-128"/>
                  </a:rPr>
                  <a:t>つ な ぐ</a:t>
                </a:r>
              </a:p>
            </p:txBody>
          </p:sp>
          <p:sp>
            <p:nvSpPr>
              <p:cNvPr id="8" name="正方形/長方形 7">
                <a:extLst>
                  <a:ext uri="{FF2B5EF4-FFF2-40B4-BE49-F238E27FC236}">
                    <a16:creationId xmlns:a16="http://schemas.microsoft.com/office/drawing/2014/main" id="{DA5854E8-12DE-4233-990B-F199EBE0038D}"/>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solidFill>
                      <a:srgbClr val="4A54A4"/>
                    </a:solidFill>
                    <a:latin typeface="07ラノベPOP" panose="02000800000000000000" pitchFamily="50" charset="-128"/>
                    <a:ea typeface="07ラノベPOP" panose="02000800000000000000" pitchFamily="50" charset="-128"/>
                  </a:rPr>
                  <a:t>つ な ぐ</a:t>
                </a:r>
              </a:p>
            </p:txBody>
          </p:sp>
        </p:grpSp>
        <p:pic>
          <p:nvPicPr>
            <p:cNvPr id="52" name="図 51">
              <a:extLst>
                <a:ext uri="{FF2B5EF4-FFF2-40B4-BE49-F238E27FC236}">
                  <a16:creationId xmlns:a16="http://schemas.microsoft.com/office/drawing/2014/main" id="{739D1009-F442-4096-831F-5225E1BC4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191" y="-1271343"/>
              <a:ext cx="4516016" cy="2495099"/>
            </a:xfrm>
            <a:prstGeom prst="rect">
              <a:avLst/>
            </a:prstGeom>
          </p:spPr>
        </p:pic>
      </p:grpSp>
    </p:spTree>
    <p:extLst>
      <p:ext uri="{BB962C8B-B14F-4D97-AF65-F5344CB8AC3E}">
        <p14:creationId xmlns:p14="http://schemas.microsoft.com/office/powerpoint/2010/main" val="258380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DACC40-7207-4171-B3E3-83AD097863C1}"/>
              </a:ext>
            </a:extLst>
          </p:cNvPr>
          <p:cNvSpPr/>
          <p:nvPr/>
        </p:nvSpPr>
        <p:spPr>
          <a:xfrm>
            <a:off x="295154" y="771433"/>
            <a:ext cx="8443337" cy="523220"/>
          </a:xfrm>
          <a:prstGeom prst="rect">
            <a:avLst/>
          </a:prstGeom>
        </p:spPr>
        <p:txBody>
          <a:bodyPr wrap="none">
            <a:spAutoFit/>
          </a:bodyPr>
          <a:lstStyle/>
          <a:p>
            <a:r>
              <a:rPr lang="ja-JP" altLang="en-US" sz="2800" b="1" u="sng" dirty="0"/>
              <a:t>自社の現在の出退勤に関するシステム（横浜本社）</a:t>
            </a:r>
          </a:p>
        </p:txBody>
      </p:sp>
      <p:sp>
        <p:nvSpPr>
          <p:cNvPr id="6" name="正方形/長方形 5">
            <a:extLst>
              <a:ext uri="{FF2B5EF4-FFF2-40B4-BE49-F238E27FC236}">
                <a16:creationId xmlns:a16="http://schemas.microsoft.com/office/drawing/2014/main" id="{B3910183-6195-4336-81E8-BC0AF90D0DE9}"/>
              </a:ext>
            </a:extLst>
          </p:cNvPr>
          <p:cNvSpPr/>
          <p:nvPr/>
        </p:nvSpPr>
        <p:spPr>
          <a:xfrm>
            <a:off x="370714" y="1527681"/>
            <a:ext cx="8882560" cy="4662045"/>
          </a:xfrm>
          <a:prstGeom prst="rect">
            <a:avLst/>
          </a:prstGeom>
        </p:spPr>
        <p:txBody>
          <a:bodyPr wrap="none">
            <a:spAutoFit/>
          </a:bodyPr>
          <a:lstStyle/>
          <a:p>
            <a:pPr>
              <a:lnSpc>
                <a:spcPct val="150000"/>
              </a:lnSpc>
            </a:pPr>
            <a:r>
              <a:rPr lang="ja-JP" altLang="en-US" sz="2000" b="1" u="sng" dirty="0"/>
              <a:t>・出退勤（社長、役職、一般社員すべて同フロー）</a:t>
            </a:r>
            <a:endParaRPr lang="en-US" altLang="ja-JP" sz="2000" b="1" u="sng" dirty="0"/>
          </a:p>
          <a:p>
            <a:pPr>
              <a:lnSpc>
                <a:spcPct val="150000"/>
              </a:lnSpc>
            </a:pPr>
            <a:r>
              <a:rPr lang="ja-JP" altLang="en-US" sz="2000" b="1" dirty="0"/>
              <a:t>　☛本社執務室にあるタイムカードを切って出勤</a:t>
            </a:r>
            <a:r>
              <a:rPr lang="en-US" altLang="ja-JP" sz="2000" b="1" dirty="0"/>
              <a:t>/</a:t>
            </a:r>
            <a:r>
              <a:rPr lang="ja-JP" altLang="en-US" sz="2000" b="1" dirty="0"/>
              <a:t>退勤をする</a:t>
            </a:r>
            <a:endParaRPr lang="en-US" altLang="ja-JP" sz="2000" b="1" dirty="0"/>
          </a:p>
          <a:p>
            <a:pPr>
              <a:lnSpc>
                <a:spcPct val="150000"/>
              </a:lnSpc>
            </a:pPr>
            <a:r>
              <a:rPr lang="ja-JP" altLang="en-US" sz="2000" b="1" dirty="0"/>
              <a:t>　☛電車遅延などの遅刻時はグループ</a:t>
            </a:r>
            <a:r>
              <a:rPr lang="en-US" altLang="ja-JP" sz="2000" b="1" dirty="0"/>
              <a:t>LINE</a:t>
            </a:r>
            <a:r>
              <a:rPr lang="ja-JP" altLang="en-US" sz="2000" b="1" dirty="0"/>
              <a:t>で報告</a:t>
            </a:r>
            <a:endParaRPr lang="en-US" altLang="ja-JP" sz="2000" b="1" dirty="0"/>
          </a:p>
          <a:p>
            <a:pPr>
              <a:lnSpc>
                <a:spcPct val="150000"/>
              </a:lnSpc>
            </a:pPr>
            <a:r>
              <a:rPr lang="ja-JP" altLang="en-US" sz="2000" b="1" dirty="0"/>
              <a:t>　☛有給休暇やシフト変更、当日欠勤時はグループ</a:t>
            </a:r>
            <a:r>
              <a:rPr lang="en-US" altLang="ja-JP" sz="2000" b="1" dirty="0"/>
              <a:t>LINE</a:t>
            </a:r>
            <a:r>
              <a:rPr lang="ja-JP" altLang="en-US" sz="2000" b="1" dirty="0"/>
              <a:t>で報告</a:t>
            </a:r>
            <a:endParaRPr lang="en-US" altLang="ja-JP" sz="2000" b="1" dirty="0"/>
          </a:p>
          <a:p>
            <a:pPr>
              <a:lnSpc>
                <a:spcPct val="150000"/>
              </a:lnSpc>
            </a:pPr>
            <a:r>
              <a:rPr lang="ja-JP" altLang="en-US" sz="2000" b="1" dirty="0"/>
              <a:t>　☛商談・本社以外での臨時勤務はグループ</a:t>
            </a:r>
            <a:r>
              <a:rPr lang="en-US" altLang="ja-JP" sz="2000" b="1" dirty="0"/>
              <a:t>LINE</a:t>
            </a:r>
            <a:r>
              <a:rPr lang="ja-JP" altLang="en-US" sz="2000" b="1" dirty="0"/>
              <a:t>で報告</a:t>
            </a:r>
            <a:endParaRPr lang="en-US" altLang="ja-JP" sz="2000" b="1" dirty="0"/>
          </a:p>
          <a:p>
            <a:pPr>
              <a:lnSpc>
                <a:spcPct val="150000"/>
              </a:lnSpc>
            </a:pPr>
            <a:r>
              <a:rPr lang="ja-JP" altLang="en-US" sz="2000" b="1" dirty="0"/>
              <a:t>　☛社員全員のスケジュール表などは現時点で存在していない</a:t>
            </a:r>
            <a:endParaRPr lang="en-US" altLang="ja-JP" sz="2000" b="1" dirty="0"/>
          </a:p>
          <a:p>
            <a:pPr>
              <a:lnSpc>
                <a:spcPct val="150000"/>
              </a:lnSpc>
            </a:pPr>
            <a:r>
              <a:rPr lang="en-US" altLang="ja-JP" sz="2000" b="1" dirty="0"/>
              <a:t>【</a:t>
            </a:r>
            <a:r>
              <a:rPr lang="ja-JP" altLang="en-US" sz="2000" b="1" dirty="0"/>
              <a:t>上記で不便と思うこと（複数人に聞き取り調査）</a:t>
            </a:r>
            <a:r>
              <a:rPr lang="en-US" altLang="ja-JP" sz="2000" b="1" dirty="0"/>
              <a:t>】</a:t>
            </a:r>
          </a:p>
          <a:p>
            <a:pPr>
              <a:lnSpc>
                <a:spcPct val="150000"/>
              </a:lnSpc>
            </a:pPr>
            <a:r>
              <a:rPr lang="ja-JP" altLang="en-US" sz="2000" b="1" dirty="0"/>
              <a:t>　　☛明日急に休みになったり、有給の時も</a:t>
            </a:r>
            <a:r>
              <a:rPr lang="en-US" altLang="ja-JP" sz="2000" b="1" dirty="0"/>
              <a:t>LINE</a:t>
            </a:r>
            <a:r>
              <a:rPr lang="ja-JP" altLang="en-US" sz="2000" b="1" dirty="0"/>
              <a:t>で言うのが面倒（</a:t>
            </a:r>
            <a:r>
              <a:rPr lang="en-US" altLang="ja-JP" sz="2000" b="1" dirty="0"/>
              <a:t>A</a:t>
            </a:r>
            <a:r>
              <a:rPr lang="ja-JP" altLang="en-US" sz="2000" b="1" dirty="0"/>
              <a:t>さん）</a:t>
            </a:r>
            <a:endParaRPr lang="en-US" altLang="ja-JP" sz="2000" b="1" dirty="0"/>
          </a:p>
          <a:p>
            <a:pPr>
              <a:lnSpc>
                <a:spcPct val="150000"/>
              </a:lnSpc>
            </a:pPr>
            <a:r>
              <a:rPr lang="ja-JP" altLang="en-US" sz="2000" b="1" dirty="0"/>
              <a:t>　　☛誰がどこで何をしているか目に見えない（</a:t>
            </a:r>
            <a:r>
              <a:rPr lang="en-US" altLang="ja-JP" sz="2000" b="1" dirty="0"/>
              <a:t>N</a:t>
            </a:r>
            <a:r>
              <a:rPr lang="ja-JP" altLang="en-US" sz="2000" b="1" dirty="0"/>
              <a:t>さん）</a:t>
            </a:r>
            <a:endParaRPr lang="en-US" altLang="ja-JP" sz="2000" b="1" dirty="0"/>
          </a:p>
          <a:p>
            <a:pPr>
              <a:lnSpc>
                <a:spcPct val="150000"/>
              </a:lnSpc>
            </a:pPr>
            <a:r>
              <a:rPr lang="ja-JP" altLang="en-US" sz="2000" b="1" dirty="0"/>
              <a:t>　　☛みんなのスケジュールを一括で見たい。</a:t>
            </a:r>
            <a:r>
              <a:rPr lang="en-US" altLang="ja-JP" sz="2000" b="1" dirty="0"/>
              <a:t>(N</a:t>
            </a:r>
            <a:r>
              <a:rPr lang="ja-JP" altLang="en-US" sz="2000" b="1" dirty="0"/>
              <a:t>さん</a:t>
            </a:r>
            <a:r>
              <a:rPr lang="en-US" altLang="ja-JP" sz="2000" b="1" dirty="0"/>
              <a:t>)</a:t>
            </a:r>
            <a:endParaRPr lang="ja-JP" altLang="en-US" sz="2000" b="1" dirty="0"/>
          </a:p>
        </p:txBody>
      </p:sp>
      <p:sp>
        <p:nvSpPr>
          <p:cNvPr id="3" name="フレーム 2">
            <a:extLst>
              <a:ext uri="{FF2B5EF4-FFF2-40B4-BE49-F238E27FC236}">
                <a16:creationId xmlns:a16="http://schemas.microsoft.com/office/drawing/2014/main" id="{323B77A4-9451-42CE-886C-FE3F3256F420}"/>
              </a:ext>
            </a:extLst>
          </p:cNvPr>
          <p:cNvSpPr/>
          <p:nvPr/>
        </p:nvSpPr>
        <p:spPr>
          <a:xfrm>
            <a:off x="107360" y="72574"/>
            <a:ext cx="2149197" cy="490776"/>
          </a:xfrm>
          <a:prstGeom prst="frame">
            <a:avLst/>
          </a:prstGeom>
          <a:ln>
            <a:solidFill>
              <a:schemeClr val="tx1">
                <a:lumMod val="75000"/>
                <a:lumOff val="25000"/>
              </a:schemeClr>
            </a:solidFill>
          </a:ln>
        </p:spPr>
        <p:txBody>
          <a:bodyPr wrap="none">
            <a:spAutoFit/>
          </a:bodyPr>
          <a:lstStyle/>
          <a:p>
            <a:r>
              <a:rPr lang="ja-JP" altLang="en-US" b="1" dirty="0"/>
              <a:t>題材決め（メモ）</a:t>
            </a:r>
            <a:endParaRPr lang="ja-JP" altLang="en-US" dirty="0"/>
          </a:p>
        </p:txBody>
      </p:sp>
    </p:spTree>
    <p:extLst>
      <p:ext uri="{BB962C8B-B14F-4D97-AF65-F5344CB8AC3E}">
        <p14:creationId xmlns:p14="http://schemas.microsoft.com/office/powerpoint/2010/main" val="37085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DACC40-7207-4171-B3E3-83AD097863C1}"/>
              </a:ext>
            </a:extLst>
          </p:cNvPr>
          <p:cNvSpPr/>
          <p:nvPr/>
        </p:nvSpPr>
        <p:spPr>
          <a:xfrm>
            <a:off x="295154" y="685168"/>
            <a:ext cx="10956846" cy="523220"/>
          </a:xfrm>
          <a:prstGeom prst="rect">
            <a:avLst/>
          </a:prstGeom>
        </p:spPr>
        <p:txBody>
          <a:bodyPr wrap="none">
            <a:spAutoFit/>
          </a:bodyPr>
          <a:lstStyle/>
          <a:p>
            <a:r>
              <a:rPr lang="ja-JP" altLang="en-US" sz="2800" b="1" u="sng" dirty="0"/>
              <a:t>自社の現在の研修室・面談室管理に関するシステム（横浜本社）</a:t>
            </a:r>
          </a:p>
        </p:txBody>
      </p:sp>
      <p:sp>
        <p:nvSpPr>
          <p:cNvPr id="6" name="正方形/長方形 5">
            <a:extLst>
              <a:ext uri="{FF2B5EF4-FFF2-40B4-BE49-F238E27FC236}">
                <a16:creationId xmlns:a16="http://schemas.microsoft.com/office/drawing/2014/main" id="{B3910183-6195-4336-81E8-BC0AF90D0DE9}"/>
              </a:ext>
            </a:extLst>
          </p:cNvPr>
          <p:cNvSpPr/>
          <p:nvPr/>
        </p:nvSpPr>
        <p:spPr>
          <a:xfrm>
            <a:off x="370714" y="1441416"/>
            <a:ext cx="11662167" cy="5123710"/>
          </a:xfrm>
          <a:prstGeom prst="rect">
            <a:avLst/>
          </a:prstGeom>
        </p:spPr>
        <p:txBody>
          <a:bodyPr wrap="none">
            <a:spAutoFit/>
          </a:bodyPr>
          <a:lstStyle/>
          <a:p>
            <a:pPr>
              <a:lnSpc>
                <a:spcPct val="150000"/>
              </a:lnSpc>
            </a:pPr>
            <a:r>
              <a:rPr lang="ja-JP" altLang="en-US" sz="2000" b="1" u="sng" dirty="0"/>
              <a:t>・研修室・面談室予約時（社長、役職、一般社員すべて同フロー）</a:t>
            </a:r>
            <a:endParaRPr lang="en-US" altLang="ja-JP" sz="2000" b="1" u="sng" dirty="0"/>
          </a:p>
          <a:p>
            <a:pPr>
              <a:lnSpc>
                <a:spcPct val="150000"/>
              </a:lnSpc>
            </a:pPr>
            <a:r>
              <a:rPr lang="ja-JP" altLang="en-US" sz="2000" b="1" dirty="0"/>
              <a:t>　☛採用企画室の社員に今日空いているかを口頭（出先の場合は</a:t>
            </a:r>
            <a:r>
              <a:rPr lang="en-US" altLang="ja-JP" sz="2000" b="1" dirty="0"/>
              <a:t>LINE</a:t>
            </a:r>
            <a:r>
              <a:rPr lang="ja-JP" altLang="en-US" sz="2000" b="1" dirty="0"/>
              <a:t>）で聞く</a:t>
            </a:r>
            <a:endParaRPr lang="en-US" altLang="ja-JP" sz="2000" b="1" dirty="0"/>
          </a:p>
          <a:p>
            <a:pPr>
              <a:lnSpc>
                <a:spcPct val="150000"/>
              </a:lnSpc>
            </a:pPr>
            <a:r>
              <a:rPr lang="ja-JP" altLang="en-US" sz="2000" b="1" dirty="0"/>
              <a:t>　（面接や研修で一番部屋を使っているのが採用企画室のため）</a:t>
            </a:r>
            <a:endParaRPr lang="en-US" altLang="ja-JP" sz="2000" b="1" dirty="0"/>
          </a:p>
          <a:p>
            <a:pPr>
              <a:lnSpc>
                <a:spcPct val="150000"/>
              </a:lnSpc>
            </a:pPr>
            <a:endParaRPr lang="en-US" altLang="ja-JP" sz="2000" b="1" dirty="0"/>
          </a:p>
          <a:p>
            <a:pPr>
              <a:lnSpc>
                <a:spcPct val="150000"/>
              </a:lnSpc>
            </a:pPr>
            <a:r>
              <a:rPr lang="ja-JP" altLang="en-US" sz="2000" b="1" dirty="0"/>
              <a:t>　</a:t>
            </a:r>
            <a:r>
              <a:rPr lang="en-US" altLang="ja-JP" sz="2000" b="1" dirty="0"/>
              <a:t>【</a:t>
            </a:r>
            <a:r>
              <a:rPr lang="ja-JP" altLang="en-US" sz="2000" b="1" dirty="0"/>
              <a:t>上記で不便と思うこと（複数人に聞き取り調査）</a:t>
            </a:r>
            <a:r>
              <a:rPr lang="en-US" altLang="ja-JP" sz="2000" b="1" dirty="0"/>
              <a:t>】</a:t>
            </a:r>
          </a:p>
          <a:p>
            <a:pPr>
              <a:lnSpc>
                <a:spcPct val="150000"/>
              </a:lnSpc>
            </a:pPr>
            <a:r>
              <a:rPr lang="ja-JP" altLang="en-US" sz="2000" b="1" dirty="0"/>
              <a:t>　　☛研修室や面談室の空き状況が分からない（</a:t>
            </a:r>
            <a:r>
              <a:rPr lang="en-US" altLang="ja-JP" sz="2000" b="1" dirty="0"/>
              <a:t>H</a:t>
            </a:r>
            <a:r>
              <a:rPr lang="ja-JP" altLang="en-US" sz="2000" b="1" dirty="0"/>
              <a:t>さん）</a:t>
            </a:r>
            <a:endParaRPr lang="en-US" altLang="ja-JP" sz="2000" b="1" dirty="0"/>
          </a:p>
          <a:p>
            <a:pPr>
              <a:lnSpc>
                <a:spcPct val="150000"/>
              </a:lnSpc>
            </a:pPr>
            <a:r>
              <a:rPr lang="ja-JP" altLang="en-US" sz="2000" b="1" dirty="0"/>
              <a:t>　　☛採用企画室以外の人が面談室を使うこともあるので結局</a:t>
            </a:r>
            <a:endParaRPr lang="en-US" altLang="ja-JP" sz="2000" b="1" dirty="0"/>
          </a:p>
          <a:p>
            <a:pPr>
              <a:lnSpc>
                <a:spcPct val="150000"/>
              </a:lnSpc>
            </a:pPr>
            <a:r>
              <a:rPr lang="ja-JP" altLang="en-US" sz="2000" b="1" dirty="0"/>
              <a:t>　　　誰がどこ空いているとか全体を把握している人はいない。</a:t>
            </a:r>
            <a:r>
              <a:rPr lang="en-US" altLang="ja-JP" sz="2000" b="1" dirty="0"/>
              <a:t>(T</a:t>
            </a:r>
            <a:r>
              <a:rPr lang="ja-JP" altLang="en-US" sz="2000" b="1" dirty="0"/>
              <a:t>さん</a:t>
            </a:r>
            <a:r>
              <a:rPr lang="en-US" altLang="ja-JP" sz="2000" b="1" dirty="0"/>
              <a:t>)</a:t>
            </a:r>
          </a:p>
          <a:p>
            <a:pPr>
              <a:lnSpc>
                <a:spcPct val="150000"/>
              </a:lnSpc>
            </a:pPr>
            <a:r>
              <a:rPr lang="ja-JP" altLang="en-US" sz="2000" b="1" dirty="0"/>
              <a:t>　　☛急な本社商談の時、空きが無くて本当に困った（</a:t>
            </a:r>
            <a:r>
              <a:rPr lang="en-US" altLang="ja-JP" sz="2000" b="1" dirty="0"/>
              <a:t>O</a:t>
            </a:r>
            <a:r>
              <a:rPr lang="ja-JP" altLang="en-US" sz="2000" b="1" dirty="0"/>
              <a:t>さん）</a:t>
            </a:r>
            <a:endParaRPr lang="en-US" altLang="ja-JP" sz="2000" b="1" dirty="0"/>
          </a:p>
          <a:p>
            <a:pPr>
              <a:lnSpc>
                <a:spcPct val="150000"/>
              </a:lnSpc>
            </a:pPr>
            <a:r>
              <a:rPr lang="ja-JP" altLang="en-US" sz="2000" b="1" dirty="0"/>
              <a:t>　　☛弊社は面談室・研修室が少ないのですぐ埋まってしまう（</a:t>
            </a:r>
            <a:r>
              <a:rPr lang="en-US" altLang="ja-JP" sz="2000" b="1" dirty="0"/>
              <a:t>N</a:t>
            </a:r>
            <a:r>
              <a:rPr lang="ja-JP" altLang="en-US" sz="2000" b="1" dirty="0"/>
              <a:t>さん）</a:t>
            </a:r>
            <a:endParaRPr lang="en-US" altLang="ja-JP" sz="2000" b="1" dirty="0"/>
          </a:p>
          <a:p>
            <a:pPr>
              <a:lnSpc>
                <a:spcPct val="150000"/>
              </a:lnSpc>
            </a:pPr>
            <a:r>
              <a:rPr lang="ja-JP" altLang="en-US" sz="2000" b="1" dirty="0"/>
              <a:t>　　☛急な</a:t>
            </a:r>
            <a:r>
              <a:rPr lang="en-US" altLang="ja-JP" sz="2000" b="1" dirty="0"/>
              <a:t>zoom</a:t>
            </a:r>
            <a:r>
              <a:rPr lang="ja-JP" altLang="en-US" sz="2000" b="1" dirty="0"/>
              <a:t>面談でちょっとだけ使いたいときにどこが空いているかすぐにわからない（</a:t>
            </a:r>
            <a:r>
              <a:rPr lang="en-US" altLang="ja-JP" sz="2000" b="1" dirty="0"/>
              <a:t>I</a:t>
            </a:r>
            <a:r>
              <a:rPr lang="ja-JP" altLang="en-US" sz="2000" b="1" dirty="0"/>
              <a:t>さん）</a:t>
            </a:r>
          </a:p>
        </p:txBody>
      </p:sp>
      <p:sp>
        <p:nvSpPr>
          <p:cNvPr id="8" name="フレーム 7">
            <a:extLst>
              <a:ext uri="{FF2B5EF4-FFF2-40B4-BE49-F238E27FC236}">
                <a16:creationId xmlns:a16="http://schemas.microsoft.com/office/drawing/2014/main" id="{0BC801D8-32F5-4A30-BF40-58FA518AA0E6}"/>
              </a:ext>
            </a:extLst>
          </p:cNvPr>
          <p:cNvSpPr/>
          <p:nvPr/>
        </p:nvSpPr>
        <p:spPr>
          <a:xfrm>
            <a:off x="107360" y="72574"/>
            <a:ext cx="2149197" cy="490776"/>
          </a:xfrm>
          <a:prstGeom prst="frame">
            <a:avLst/>
          </a:prstGeom>
          <a:ln>
            <a:solidFill>
              <a:schemeClr val="tx1">
                <a:lumMod val="75000"/>
                <a:lumOff val="25000"/>
              </a:schemeClr>
            </a:solidFill>
          </a:ln>
        </p:spPr>
        <p:txBody>
          <a:bodyPr wrap="none">
            <a:spAutoFit/>
          </a:bodyPr>
          <a:lstStyle/>
          <a:p>
            <a:r>
              <a:rPr lang="ja-JP" altLang="en-US" b="1" dirty="0"/>
              <a:t>題材決め（メモ）</a:t>
            </a:r>
            <a:endParaRPr lang="ja-JP" altLang="en-US" dirty="0"/>
          </a:p>
        </p:txBody>
      </p:sp>
    </p:spTree>
    <p:extLst>
      <p:ext uri="{BB962C8B-B14F-4D97-AF65-F5344CB8AC3E}">
        <p14:creationId xmlns:p14="http://schemas.microsoft.com/office/powerpoint/2010/main" val="132804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DACC40-7207-4171-B3E3-83AD097863C1}"/>
              </a:ext>
            </a:extLst>
          </p:cNvPr>
          <p:cNvSpPr/>
          <p:nvPr/>
        </p:nvSpPr>
        <p:spPr>
          <a:xfrm>
            <a:off x="295154" y="685168"/>
            <a:ext cx="5570756" cy="523220"/>
          </a:xfrm>
          <a:prstGeom prst="rect">
            <a:avLst/>
          </a:prstGeom>
        </p:spPr>
        <p:txBody>
          <a:bodyPr wrap="none">
            <a:spAutoFit/>
          </a:bodyPr>
          <a:lstStyle/>
          <a:p>
            <a:r>
              <a:rPr lang="ja-JP" altLang="en-US" sz="2800" b="1" u="sng" dirty="0"/>
              <a:t>自社の案件管理に関するシステム</a:t>
            </a:r>
          </a:p>
        </p:txBody>
      </p:sp>
      <p:sp>
        <p:nvSpPr>
          <p:cNvPr id="6" name="正方形/長方形 5">
            <a:extLst>
              <a:ext uri="{FF2B5EF4-FFF2-40B4-BE49-F238E27FC236}">
                <a16:creationId xmlns:a16="http://schemas.microsoft.com/office/drawing/2014/main" id="{B3910183-6195-4336-81E8-BC0AF90D0DE9}"/>
              </a:ext>
            </a:extLst>
          </p:cNvPr>
          <p:cNvSpPr/>
          <p:nvPr/>
        </p:nvSpPr>
        <p:spPr>
          <a:xfrm>
            <a:off x="370714" y="1441416"/>
            <a:ext cx="11431334" cy="5588325"/>
          </a:xfrm>
          <a:prstGeom prst="rect">
            <a:avLst/>
          </a:prstGeom>
        </p:spPr>
        <p:txBody>
          <a:bodyPr wrap="none">
            <a:spAutoFit/>
          </a:bodyPr>
          <a:lstStyle/>
          <a:p>
            <a:pPr>
              <a:lnSpc>
                <a:spcPct val="150000"/>
              </a:lnSpc>
            </a:pPr>
            <a:r>
              <a:rPr lang="ja-JP" altLang="en-US" sz="2000" b="1" u="sng" dirty="0"/>
              <a:t>・現在の案件管理（社長、役職、一般社員すべて同フロー）</a:t>
            </a:r>
            <a:endParaRPr lang="en-US" altLang="ja-JP" sz="2000" b="1" u="sng" dirty="0"/>
          </a:p>
          <a:p>
            <a:pPr>
              <a:lnSpc>
                <a:spcPct val="150000"/>
              </a:lnSpc>
            </a:pPr>
            <a:r>
              <a:rPr lang="ja-JP" altLang="en-US" sz="2000" b="1" dirty="0"/>
              <a:t>　☛案件を持っている場合：社内の場合グループラインに「こういう案件がある」とラインをする</a:t>
            </a:r>
            <a:endParaRPr lang="en-US" altLang="ja-JP" sz="2000" b="1" dirty="0"/>
          </a:p>
          <a:p>
            <a:pPr>
              <a:lnSpc>
                <a:spcPct val="150000"/>
              </a:lnSpc>
            </a:pPr>
            <a:r>
              <a:rPr lang="en-US" altLang="ja-JP" sz="2000" b="1" dirty="0"/>
              <a:t>			</a:t>
            </a:r>
            <a:r>
              <a:rPr lang="ja-JP" altLang="en-US" sz="2000" b="1" dirty="0"/>
              <a:t>　：協力会社の場合、保有する案件内容を一斉メールして</a:t>
            </a:r>
            <a:endParaRPr lang="en-US" altLang="ja-JP" sz="2000" b="1" dirty="0"/>
          </a:p>
          <a:p>
            <a:pPr>
              <a:lnSpc>
                <a:spcPct val="150000"/>
              </a:lnSpc>
            </a:pPr>
            <a:r>
              <a:rPr lang="en-US" altLang="ja-JP" sz="2000" b="1" dirty="0"/>
              <a:t>			</a:t>
            </a:r>
            <a:r>
              <a:rPr lang="ja-JP" altLang="en-US" sz="2000" b="1" dirty="0"/>
              <a:t>　　案件に興味がある会社様は担当者に連絡をする</a:t>
            </a:r>
            <a:endParaRPr lang="en-US" altLang="ja-JP" sz="2000" b="1" dirty="0"/>
          </a:p>
          <a:p>
            <a:pPr>
              <a:lnSpc>
                <a:spcPct val="150000"/>
              </a:lnSpc>
            </a:pPr>
            <a:r>
              <a:rPr lang="ja-JP" altLang="en-US" sz="2000" b="1" dirty="0"/>
              <a:t>　</a:t>
            </a:r>
            <a:endParaRPr lang="en-US" altLang="ja-JP" sz="2000" b="1" dirty="0"/>
          </a:p>
          <a:p>
            <a:pPr>
              <a:lnSpc>
                <a:spcPct val="150000"/>
              </a:lnSpc>
            </a:pPr>
            <a:r>
              <a:rPr lang="ja-JP" altLang="en-US" sz="2000" b="1" dirty="0"/>
              <a:t>　</a:t>
            </a:r>
            <a:r>
              <a:rPr lang="en-US" altLang="ja-JP" sz="2000" b="1" dirty="0"/>
              <a:t>【</a:t>
            </a:r>
            <a:r>
              <a:rPr lang="ja-JP" altLang="en-US" sz="2000" b="1" dirty="0"/>
              <a:t>上記で不便と思うこと（複数人に聞き取り調査）</a:t>
            </a:r>
            <a:r>
              <a:rPr lang="en-US" altLang="ja-JP" sz="2000" b="1" dirty="0"/>
              <a:t>】</a:t>
            </a:r>
          </a:p>
          <a:p>
            <a:pPr>
              <a:lnSpc>
                <a:spcPct val="150000"/>
              </a:lnSpc>
            </a:pPr>
            <a:r>
              <a:rPr lang="ja-JP" altLang="en-US" sz="2000" b="1" dirty="0"/>
              <a:t>　　☛保有する案件内容を一斉メールした時に</a:t>
            </a:r>
            <a:endParaRPr lang="en-US" altLang="ja-JP" sz="2000" b="1" dirty="0"/>
          </a:p>
          <a:p>
            <a:pPr>
              <a:lnSpc>
                <a:spcPct val="150000"/>
              </a:lnSpc>
            </a:pPr>
            <a:r>
              <a:rPr lang="ja-JP" altLang="en-US" sz="2000" b="1" dirty="0"/>
              <a:t>　　　６０以上の協力会社から電話がひっきりなしに来る（</a:t>
            </a:r>
            <a:r>
              <a:rPr lang="en-US" altLang="ja-JP" sz="2000" b="1" dirty="0"/>
              <a:t>E</a:t>
            </a:r>
            <a:r>
              <a:rPr lang="ja-JP" altLang="en-US" sz="2000" b="1" dirty="0"/>
              <a:t>さん）</a:t>
            </a:r>
            <a:endParaRPr lang="en-US" altLang="ja-JP" sz="2000" b="1" dirty="0"/>
          </a:p>
          <a:p>
            <a:pPr>
              <a:lnSpc>
                <a:spcPct val="150000"/>
              </a:lnSpc>
            </a:pPr>
            <a:r>
              <a:rPr lang="ja-JP" altLang="en-US" sz="2000" b="1" dirty="0"/>
              <a:t>　　☛社内の人が、どういう案件の空きがあるのか把握できていない</a:t>
            </a:r>
            <a:r>
              <a:rPr lang="en-US" altLang="ja-JP" sz="2000" b="1" dirty="0"/>
              <a:t>(E</a:t>
            </a:r>
            <a:r>
              <a:rPr lang="ja-JP" altLang="en-US" sz="2000" b="1" dirty="0"/>
              <a:t>さん</a:t>
            </a:r>
            <a:r>
              <a:rPr lang="en-US" altLang="ja-JP" sz="2000" b="1" dirty="0"/>
              <a:t>)</a:t>
            </a:r>
          </a:p>
          <a:p>
            <a:pPr>
              <a:lnSpc>
                <a:spcPct val="150000"/>
              </a:lnSpc>
            </a:pPr>
            <a:r>
              <a:rPr lang="ja-JP" altLang="en-US" sz="2000" b="1" dirty="0"/>
              <a:t>　　☛人材が浮いているときに空きの案件を探すのが大変（人材担当</a:t>
            </a:r>
            <a:r>
              <a:rPr lang="en-US" altLang="ja-JP" sz="2000" b="1" dirty="0"/>
              <a:t>H</a:t>
            </a:r>
            <a:r>
              <a:rPr lang="ja-JP" altLang="en-US" sz="2000" b="1" dirty="0"/>
              <a:t>さん）</a:t>
            </a:r>
            <a:endParaRPr lang="en-US" altLang="ja-JP" sz="2000" b="1" dirty="0"/>
          </a:p>
          <a:p>
            <a:pPr>
              <a:lnSpc>
                <a:spcPct val="150000"/>
              </a:lnSpc>
            </a:pPr>
            <a:r>
              <a:rPr lang="ja-JP" altLang="en-US" sz="2000" b="1" dirty="0"/>
              <a:t>　　（どこの案件が空いているか可視化できてないため片っ端から社内の人に電話をしている）</a:t>
            </a:r>
            <a:endParaRPr lang="en-US" altLang="ja-JP" sz="2000" b="1" dirty="0"/>
          </a:p>
          <a:p>
            <a:pPr>
              <a:lnSpc>
                <a:spcPct val="150000"/>
              </a:lnSpc>
            </a:pPr>
            <a:r>
              <a:rPr lang="ja-JP" altLang="en-US" sz="2000" b="1" dirty="0"/>
              <a:t>　　</a:t>
            </a:r>
          </a:p>
        </p:txBody>
      </p:sp>
      <p:sp>
        <p:nvSpPr>
          <p:cNvPr id="3" name="フレーム 2">
            <a:extLst>
              <a:ext uri="{FF2B5EF4-FFF2-40B4-BE49-F238E27FC236}">
                <a16:creationId xmlns:a16="http://schemas.microsoft.com/office/drawing/2014/main" id="{39A1BF23-8FDB-439B-AC9C-C35A2D419A5E}"/>
              </a:ext>
            </a:extLst>
          </p:cNvPr>
          <p:cNvSpPr/>
          <p:nvPr/>
        </p:nvSpPr>
        <p:spPr>
          <a:xfrm>
            <a:off x="107360" y="72574"/>
            <a:ext cx="2149197" cy="490776"/>
          </a:xfrm>
          <a:prstGeom prst="frame">
            <a:avLst/>
          </a:prstGeom>
          <a:ln>
            <a:solidFill>
              <a:schemeClr val="tx1">
                <a:lumMod val="75000"/>
                <a:lumOff val="25000"/>
              </a:schemeClr>
            </a:solidFill>
          </a:ln>
        </p:spPr>
        <p:txBody>
          <a:bodyPr wrap="none">
            <a:spAutoFit/>
          </a:bodyPr>
          <a:lstStyle/>
          <a:p>
            <a:r>
              <a:rPr lang="ja-JP" altLang="en-US" b="1" dirty="0"/>
              <a:t>題材決め（メモ）</a:t>
            </a:r>
            <a:endParaRPr lang="ja-JP" altLang="en-US" dirty="0"/>
          </a:p>
        </p:txBody>
      </p:sp>
    </p:spTree>
    <p:extLst>
      <p:ext uri="{BB962C8B-B14F-4D97-AF65-F5344CB8AC3E}">
        <p14:creationId xmlns:p14="http://schemas.microsoft.com/office/powerpoint/2010/main" val="305465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5B914-FA1C-4D9B-889B-19172EE224A5}"/>
              </a:ext>
            </a:extLst>
          </p:cNvPr>
          <p:cNvSpPr>
            <a:spLocks noGrp="1"/>
          </p:cNvSpPr>
          <p:nvPr>
            <p:ph type="title"/>
          </p:nvPr>
        </p:nvSpPr>
        <p:spPr/>
        <p:txBody>
          <a:bodyPr/>
          <a:lstStyle/>
          <a:p>
            <a:endParaRPr kumimoji="1" lang="ja-JP" altLang="en-US"/>
          </a:p>
        </p:txBody>
      </p:sp>
      <p:graphicFrame>
        <p:nvGraphicFramePr>
          <p:cNvPr id="4" name="コンテンツ プレースホルダー 3">
            <a:extLst>
              <a:ext uri="{FF2B5EF4-FFF2-40B4-BE49-F238E27FC236}">
                <a16:creationId xmlns:a16="http://schemas.microsoft.com/office/drawing/2014/main" id="{F8E68AD2-4C62-4164-B9E8-C73CD947A02C}"/>
              </a:ext>
            </a:extLst>
          </p:cNvPr>
          <p:cNvGraphicFramePr>
            <a:graphicFrameLocks noGrp="1"/>
          </p:cNvGraphicFramePr>
          <p:nvPr>
            <p:ph idx="1"/>
            <p:extLst>
              <p:ext uri="{D42A27DB-BD31-4B8C-83A1-F6EECF244321}">
                <p14:modId xmlns:p14="http://schemas.microsoft.com/office/powerpoint/2010/main" val="3765855774"/>
              </p:ext>
            </p:extLst>
          </p:nvPr>
        </p:nvGraphicFramePr>
        <p:xfrm>
          <a:off x="0" y="465509"/>
          <a:ext cx="12276146" cy="5243332"/>
        </p:xfrm>
        <a:graphic>
          <a:graphicData uri="http://schemas.openxmlformats.org/drawingml/2006/table">
            <a:tbl>
              <a:tblPr/>
              <a:tblGrid>
                <a:gridCol w="12276146">
                  <a:extLst>
                    <a:ext uri="{9D8B030D-6E8A-4147-A177-3AD203B41FA5}">
                      <a16:colId xmlns:a16="http://schemas.microsoft.com/office/drawing/2014/main" val="4288582459"/>
                    </a:ext>
                  </a:extLst>
                </a:gridCol>
              </a:tblGrid>
              <a:tr h="4351338">
                <a:tc>
                  <a:txBody>
                    <a:bodyPr/>
                    <a:lstStyle/>
                    <a:p>
                      <a:pPr algn="l" fontAlgn="t"/>
                      <a:br>
                        <a:rPr lang="ja-JP" altLang="en-US" sz="1800" dirty="0">
                          <a:effectLst/>
                        </a:rPr>
                      </a:br>
                      <a:r>
                        <a:rPr lang="en-US" altLang="ja-JP" sz="1800" dirty="0">
                          <a:effectLst/>
                        </a:rPr>
                        <a:t>PHP</a:t>
                      </a:r>
                      <a:r>
                        <a:rPr lang="ja-JP" altLang="en-US" sz="1800" dirty="0">
                          <a:effectLst/>
                        </a:rPr>
                        <a:t>と</a:t>
                      </a:r>
                      <a:r>
                        <a:rPr lang="en-US" altLang="ja-JP" sz="1800" dirty="0">
                          <a:effectLst/>
                        </a:rPr>
                        <a:t>MySQL</a:t>
                      </a:r>
                      <a:r>
                        <a:rPr lang="ja-JP" altLang="en-US" sz="1800" dirty="0">
                          <a:effectLst/>
                        </a:rPr>
                        <a:t>を使用して自作サイト作成しましょう。</a:t>
                      </a:r>
                      <a:br>
                        <a:rPr lang="ja-JP" altLang="en-US" sz="1800" dirty="0">
                          <a:effectLst/>
                        </a:rPr>
                      </a:br>
                      <a:r>
                        <a:rPr lang="en-US" altLang="ja-JP" sz="1800" dirty="0">
                          <a:effectLst/>
                        </a:rPr>
                        <a:t>0. </a:t>
                      </a:r>
                      <a:r>
                        <a:rPr lang="ja-JP" altLang="en-US" sz="1800" dirty="0">
                          <a:effectLst/>
                        </a:rPr>
                        <a:t>注意点</a:t>
                      </a:r>
                      <a:br>
                        <a:rPr lang="ja-JP" altLang="en-US" sz="1800" dirty="0">
                          <a:effectLst/>
                        </a:rPr>
                      </a:br>
                      <a:r>
                        <a:rPr lang="ja-JP" altLang="en-US" sz="1800" dirty="0">
                          <a:effectLst/>
                        </a:rPr>
                        <a:t>・自分の技術範囲で制限しない</a:t>
                      </a:r>
                      <a:br>
                        <a:rPr lang="ja-JP" altLang="en-US" sz="1800" dirty="0">
                          <a:effectLst/>
                        </a:rPr>
                      </a:br>
                      <a:r>
                        <a:rPr lang="ja-JP" altLang="en-US" sz="1800" dirty="0">
                          <a:effectLst/>
                        </a:rPr>
                        <a:t>→自分が知っている範囲で作っても勉強になりません。知らない技術を調べてやることも前提に題材を考えましょう。</a:t>
                      </a:r>
                      <a:endParaRPr lang="en-US" altLang="ja-JP" sz="1800" dirty="0">
                        <a:effectLst/>
                      </a:endParaRPr>
                    </a:p>
                    <a:p>
                      <a:pPr algn="l" fontAlgn="t"/>
                      <a:br>
                        <a:rPr lang="ja-JP" altLang="en-US" sz="1800" dirty="0">
                          <a:effectLst/>
                        </a:rPr>
                      </a:br>
                      <a:r>
                        <a:rPr lang="ja-JP" altLang="en-US" sz="1800" dirty="0">
                          <a:effectLst/>
                        </a:rPr>
                        <a:t>・誰に使ってもらうかを明確に</a:t>
                      </a:r>
                      <a:br>
                        <a:rPr lang="ja-JP" altLang="en-US" sz="1800" dirty="0">
                          <a:effectLst/>
                        </a:rPr>
                      </a:br>
                      <a:r>
                        <a:rPr lang="ja-JP" altLang="en-US" sz="1800" dirty="0">
                          <a:effectLst/>
                        </a:rPr>
                        <a:t>→誰も使わないシステムを作っても意味がないです。ターゲットが明確なほど拘りが出てきます。</a:t>
                      </a:r>
                      <a:endParaRPr lang="en-US" altLang="ja-JP" sz="1800" dirty="0">
                        <a:effectLst/>
                      </a:endParaRPr>
                    </a:p>
                    <a:p>
                      <a:pPr algn="l" fontAlgn="t"/>
                      <a:br>
                        <a:rPr lang="ja-JP" altLang="en-US" sz="1800" dirty="0">
                          <a:effectLst/>
                        </a:rPr>
                      </a:br>
                      <a:r>
                        <a:rPr lang="ja-JP" altLang="en-US" sz="1800" dirty="0">
                          <a:effectLst/>
                        </a:rPr>
                        <a:t>・人に見せて恥ずかしくないものに</a:t>
                      </a:r>
                      <a:br>
                        <a:rPr lang="ja-JP" altLang="en-US" sz="1800" dirty="0">
                          <a:effectLst/>
                        </a:rPr>
                      </a:br>
                      <a:r>
                        <a:rPr lang="ja-JP" altLang="en-US" sz="1800" dirty="0">
                          <a:effectLst/>
                        </a:rPr>
                        <a:t>→身近な友人、身内の方に見せてエンジニアとして自慢できるものを目指してください。</a:t>
                      </a:r>
                      <a:br>
                        <a:rPr lang="ja-JP" altLang="en-US" sz="1800" dirty="0">
                          <a:effectLst/>
                        </a:rPr>
                      </a:br>
                      <a:br>
                        <a:rPr lang="ja-JP" altLang="en-US" sz="1800" dirty="0">
                          <a:effectLst/>
                        </a:rPr>
                      </a:br>
                      <a:r>
                        <a:rPr lang="en-US" altLang="ja-JP" sz="1800" dirty="0">
                          <a:effectLst/>
                        </a:rPr>
                        <a:t>1. </a:t>
                      </a:r>
                      <a:r>
                        <a:rPr lang="ja-JP" altLang="en-US" sz="1800" dirty="0">
                          <a:effectLst/>
                        </a:rPr>
                        <a:t>サイト作成に当たってまずは題材を決めましょう。以下の条件を満たすようにしてください。</a:t>
                      </a:r>
                      <a:br>
                        <a:rPr lang="ja-JP" altLang="en-US" sz="1800" dirty="0">
                          <a:effectLst/>
                        </a:rPr>
                      </a:br>
                      <a:r>
                        <a:rPr lang="ja-JP" altLang="en-US" sz="1800" dirty="0">
                          <a:effectLst/>
                        </a:rPr>
                        <a:t>・</a:t>
                      </a:r>
                      <a:r>
                        <a:rPr lang="en-US" altLang="ja-JP" sz="1800" dirty="0">
                          <a:effectLst/>
                        </a:rPr>
                        <a:t>CRUD</a:t>
                      </a:r>
                      <a:r>
                        <a:rPr lang="ja-JP" altLang="en-US" sz="1800" dirty="0">
                          <a:effectLst/>
                        </a:rPr>
                        <a:t>（一覧表示、登録、編集、削除）の機能がそれぞれ１つ以上あること</a:t>
                      </a:r>
                      <a:br>
                        <a:rPr lang="ja-JP" altLang="en-US" sz="1800" dirty="0">
                          <a:effectLst/>
                        </a:rPr>
                      </a:br>
                      <a:r>
                        <a:rPr lang="ja-JP" altLang="en-US" sz="1800" dirty="0">
                          <a:effectLst/>
                        </a:rPr>
                        <a:t>・テーブルを３つ以上あること</a:t>
                      </a:r>
                      <a:br>
                        <a:rPr lang="ja-JP" altLang="en-US" sz="1800" dirty="0">
                          <a:effectLst/>
                        </a:rPr>
                      </a:br>
                      <a:r>
                        <a:rPr lang="ja-JP" altLang="en-US" sz="1800" dirty="0">
                          <a:effectLst/>
                        </a:rPr>
                        <a:t>・ログイン機能があること</a:t>
                      </a:r>
                      <a:br>
                        <a:rPr lang="ja-JP" altLang="en-US" sz="1800" dirty="0">
                          <a:effectLst/>
                        </a:rPr>
                      </a:br>
                      <a:r>
                        <a:rPr lang="ja-JP" altLang="en-US" sz="1800" dirty="0">
                          <a:effectLst/>
                        </a:rPr>
                        <a:t>・ユーザが二種類以上存在すること</a:t>
                      </a:r>
                      <a:br>
                        <a:rPr lang="ja-JP" altLang="en-US" sz="1800" dirty="0">
                          <a:effectLst/>
                        </a:rPr>
                      </a:br>
                      <a:r>
                        <a:rPr lang="ja-JP" altLang="en-US" sz="1800" dirty="0">
                          <a:effectLst/>
                        </a:rPr>
                        <a:t>・１つ売り（オリジナリティ）な機能をつけること　案件登録したらメールが飛んでくる</a:t>
                      </a:r>
                      <a:br>
                        <a:rPr lang="ja-JP" altLang="en-US" sz="1800" dirty="0">
                          <a:effectLst/>
                        </a:rPr>
                      </a:br>
                      <a:r>
                        <a:rPr lang="ja-JP" altLang="en-US" sz="1800" dirty="0">
                          <a:effectLst/>
                        </a:rPr>
                        <a:t>・取り組む日が約１４日（１日６、７時間）を想定してスケジュールすること</a:t>
                      </a:r>
                    </a:p>
                  </a:txBody>
                  <a:tcPr marL="60001" marR="60001" marT="15626" marB="15626">
                    <a:lnL>
                      <a:noFill/>
                    </a:lnL>
                    <a:lnR>
                      <a:noFill/>
                    </a:lnR>
                    <a:lnT>
                      <a:noFill/>
                    </a:lnT>
                    <a:lnB w="4763"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919128362"/>
                  </a:ext>
                </a:extLst>
              </a:tr>
            </a:tbl>
          </a:graphicData>
        </a:graphic>
      </p:graphicFrame>
    </p:spTree>
    <p:extLst>
      <p:ext uri="{BB962C8B-B14F-4D97-AF65-F5344CB8AC3E}">
        <p14:creationId xmlns:p14="http://schemas.microsoft.com/office/powerpoint/2010/main" val="186803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EA4955-B63F-4501-9C8D-FC0AD26FD2C9}"/>
              </a:ext>
            </a:extLst>
          </p:cNvPr>
          <p:cNvSpPr/>
          <p:nvPr/>
        </p:nvSpPr>
        <p:spPr>
          <a:xfrm>
            <a:off x="3866864" y="3105834"/>
            <a:ext cx="4458272" cy="646331"/>
          </a:xfrm>
          <a:prstGeom prst="rect">
            <a:avLst/>
          </a:prstGeom>
        </p:spPr>
        <p:txBody>
          <a:bodyPr wrap="none">
            <a:spAutoFit/>
          </a:bodyPr>
          <a:lstStyle/>
          <a:p>
            <a:r>
              <a:rPr lang="en-US" altLang="ja-JP" sz="3600" b="1" dirty="0"/>
              <a:t>PHP</a:t>
            </a:r>
            <a:r>
              <a:rPr lang="ja-JP" altLang="en-US" sz="3600" b="1" dirty="0"/>
              <a:t>自作 </a:t>
            </a:r>
            <a:r>
              <a:rPr lang="en-US" altLang="ja-JP" sz="3600" b="1" dirty="0"/>
              <a:t>(</a:t>
            </a:r>
            <a:r>
              <a:rPr lang="ja-JP" altLang="en-US" sz="3600" b="1" dirty="0"/>
              <a:t>題材発表</a:t>
            </a:r>
            <a:r>
              <a:rPr lang="en-US" altLang="ja-JP" sz="3600" b="1" dirty="0"/>
              <a:t>)</a:t>
            </a:r>
            <a:endParaRPr lang="ja-JP" altLang="en-US" sz="3600" dirty="0"/>
          </a:p>
        </p:txBody>
      </p:sp>
    </p:spTree>
    <p:extLst>
      <p:ext uri="{BB962C8B-B14F-4D97-AF65-F5344CB8AC3E}">
        <p14:creationId xmlns:p14="http://schemas.microsoft.com/office/powerpoint/2010/main" val="4141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3BEA4955-B63F-4501-9C8D-FC0AD26FD2C9}"/>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sp>
        <p:nvSpPr>
          <p:cNvPr id="3" name="正方形/長方形 2">
            <a:extLst>
              <a:ext uri="{FF2B5EF4-FFF2-40B4-BE49-F238E27FC236}">
                <a16:creationId xmlns:a16="http://schemas.microsoft.com/office/drawing/2014/main" id="{0CA08888-AD4E-4BE1-9FCE-5F1754932639}"/>
              </a:ext>
            </a:extLst>
          </p:cNvPr>
          <p:cNvSpPr/>
          <p:nvPr/>
        </p:nvSpPr>
        <p:spPr>
          <a:xfrm>
            <a:off x="419878" y="1085017"/>
            <a:ext cx="2492990" cy="646331"/>
          </a:xfrm>
          <a:prstGeom prst="rect">
            <a:avLst/>
          </a:prstGeom>
        </p:spPr>
        <p:txBody>
          <a:bodyPr wrap="none">
            <a:spAutoFit/>
          </a:bodyPr>
          <a:lstStyle/>
          <a:p>
            <a:r>
              <a:rPr lang="ja-JP" altLang="en-US" sz="3600" b="1" dirty="0"/>
              <a:t>◆題材決定</a:t>
            </a:r>
            <a:endParaRPr lang="ja-JP" altLang="en-US" sz="3600" dirty="0"/>
          </a:p>
        </p:txBody>
      </p:sp>
      <p:grpSp>
        <p:nvGrpSpPr>
          <p:cNvPr id="7" name="グループ化 6">
            <a:extLst>
              <a:ext uri="{FF2B5EF4-FFF2-40B4-BE49-F238E27FC236}">
                <a16:creationId xmlns:a16="http://schemas.microsoft.com/office/drawing/2014/main" id="{AEFEAE1F-F9B1-410F-846E-654E1ED8A4E9}"/>
              </a:ext>
            </a:extLst>
          </p:cNvPr>
          <p:cNvGrpSpPr/>
          <p:nvPr/>
        </p:nvGrpSpPr>
        <p:grpSpPr>
          <a:xfrm>
            <a:off x="3670814" y="1935036"/>
            <a:ext cx="5057795" cy="4154677"/>
            <a:chOff x="3670814" y="1935036"/>
            <a:chExt cx="5057795" cy="4154677"/>
          </a:xfrm>
        </p:grpSpPr>
        <p:grpSp>
          <p:nvGrpSpPr>
            <p:cNvPr id="5" name="グループ化 4">
              <a:extLst>
                <a:ext uri="{FF2B5EF4-FFF2-40B4-BE49-F238E27FC236}">
                  <a16:creationId xmlns:a16="http://schemas.microsoft.com/office/drawing/2014/main" id="{4D9E777D-1CD2-4690-9F71-9E09CC52772E}"/>
                </a:ext>
              </a:extLst>
            </p:cNvPr>
            <p:cNvGrpSpPr/>
            <p:nvPr/>
          </p:nvGrpSpPr>
          <p:grpSpPr>
            <a:xfrm>
              <a:off x="3941704" y="2580562"/>
              <a:ext cx="4516016" cy="3509151"/>
              <a:chOff x="2669191" y="-2285395"/>
              <a:chExt cx="4516016" cy="3509151"/>
            </a:xfrm>
          </p:grpSpPr>
          <p:grpSp>
            <p:nvGrpSpPr>
              <p:cNvPr id="20" name="グループ化 19">
                <a:extLst>
                  <a:ext uri="{FF2B5EF4-FFF2-40B4-BE49-F238E27FC236}">
                    <a16:creationId xmlns:a16="http://schemas.microsoft.com/office/drawing/2014/main" id="{16896D0F-5FC3-48FE-8EE9-5B9112FD9B47}"/>
                  </a:ext>
                </a:extLst>
              </p:cNvPr>
              <p:cNvGrpSpPr/>
              <p:nvPr/>
            </p:nvGrpSpPr>
            <p:grpSpPr>
              <a:xfrm>
                <a:off x="3292806" y="-2285395"/>
                <a:ext cx="3268787" cy="923330"/>
                <a:chOff x="4200349" y="2826097"/>
                <a:chExt cx="3268787" cy="923330"/>
              </a:xfrm>
            </p:grpSpPr>
            <p:sp>
              <p:nvSpPr>
                <p:cNvPr id="15" name="正方形/長方形 14">
                  <a:extLst>
                    <a:ext uri="{FF2B5EF4-FFF2-40B4-BE49-F238E27FC236}">
                      <a16:creationId xmlns:a16="http://schemas.microsoft.com/office/drawing/2014/main" id="{CAB4C4C4-E0B3-4AA0-83C1-A72D6996C2EA}"/>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127000">
                        <a:solidFill>
                          <a:srgbClr val="5DB6FF"/>
                        </a:solidFill>
                      </a:ln>
                      <a:noFill/>
                      <a:latin typeface="07ラノベPOP" panose="02000800000000000000" pitchFamily="50" charset="-128"/>
                      <a:ea typeface="07ラノベPOP" panose="02000800000000000000" pitchFamily="50" charset="-128"/>
                    </a:rPr>
                    <a:t>つ な ぐ</a:t>
                  </a:r>
                </a:p>
              </p:txBody>
            </p:sp>
            <p:sp>
              <p:nvSpPr>
                <p:cNvPr id="17" name="正方形/長方形 16">
                  <a:extLst>
                    <a:ext uri="{FF2B5EF4-FFF2-40B4-BE49-F238E27FC236}">
                      <a16:creationId xmlns:a16="http://schemas.microsoft.com/office/drawing/2014/main" id="{A40D8213-853F-4AC6-A478-D17D1911EDF4}"/>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ln w="76200">
                        <a:solidFill>
                          <a:schemeClr val="bg1"/>
                        </a:solidFill>
                      </a:ln>
                      <a:noFill/>
                      <a:latin typeface="07ラノベPOP" panose="02000800000000000000" pitchFamily="50" charset="-128"/>
                      <a:ea typeface="07ラノベPOP" panose="02000800000000000000" pitchFamily="50" charset="-128"/>
                    </a:rPr>
                    <a:t>つ な ぐ</a:t>
                  </a:r>
                </a:p>
              </p:txBody>
            </p:sp>
            <p:sp>
              <p:nvSpPr>
                <p:cNvPr id="8" name="正方形/長方形 7">
                  <a:extLst>
                    <a:ext uri="{FF2B5EF4-FFF2-40B4-BE49-F238E27FC236}">
                      <a16:creationId xmlns:a16="http://schemas.microsoft.com/office/drawing/2014/main" id="{DA5854E8-12DE-4233-990B-F199EBE0038D}"/>
                    </a:ext>
                  </a:extLst>
                </p:cNvPr>
                <p:cNvSpPr/>
                <p:nvPr/>
              </p:nvSpPr>
              <p:spPr>
                <a:xfrm>
                  <a:off x="4200349" y="2826097"/>
                  <a:ext cx="3268787" cy="923330"/>
                </a:xfrm>
                <a:prstGeom prst="rect">
                  <a:avLst/>
                </a:prstGeom>
              </p:spPr>
              <p:txBody>
                <a:bodyPr wrap="square">
                  <a:prstTxWarp prst="textCanDown">
                    <a:avLst>
                      <a:gd name="adj" fmla="val 12264"/>
                    </a:avLst>
                  </a:prstTxWarp>
                  <a:spAutoFit/>
                </a:bodyPr>
                <a:lstStyle/>
                <a:p>
                  <a:pPr algn="ctr"/>
                  <a:r>
                    <a:rPr lang="ja-JP" altLang="en-US" sz="5400" dirty="0">
                      <a:solidFill>
                        <a:srgbClr val="4A54A4"/>
                      </a:solidFill>
                      <a:latin typeface="07ラノベPOP" panose="02000800000000000000" pitchFamily="50" charset="-128"/>
                      <a:ea typeface="07ラノベPOP" panose="02000800000000000000" pitchFamily="50" charset="-128"/>
                    </a:rPr>
                    <a:t>つ な ぐ</a:t>
                  </a:r>
                </a:p>
              </p:txBody>
            </p:sp>
          </p:grpSp>
          <p:pic>
            <p:nvPicPr>
              <p:cNvPr id="52" name="図 51">
                <a:extLst>
                  <a:ext uri="{FF2B5EF4-FFF2-40B4-BE49-F238E27FC236}">
                    <a16:creationId xmlns:a16="http://schemas.microsoft.com/office/drawing/2014/main" id="{739D1009-F442-4096-831F-5225E1BC4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191" y="-1271343"/>
                <a:ext cx="4516016" cy="2495099"/>
              </a:xfrm>
              <a:prstGeom prst="rect">
                <a:avLst/>
              </a:prstGeom>
            </p:spPr>
          </p:pic>
        </p:grpSp>
        <p:sp>
          <p:nvSpPr>
            <p:cNvPr id="6" name="正方形/長方形 5">
              <a:extLst>
                <a:ext uri="{FF2B5EF4-FFF2-40B4-BE49-F238E27FC236}">
                  <a16:creationId xmlns:a16="http://schemas.microsoft.com/office/drawing/2014/main" id="{5E33C546-355F-4908-ACDD-ED49ED0BBCC9}"/>
                </a:ext>
              </a:extLst>
            </p:cNvPr>
            <p:cNvSpPr/>
            <p:nvPr/>
          </p:nvSpPr>
          <p:spPr>
            <a:xfrm>
              <a:off x="3670814" y="1935036"/>
              <a:ext cx="5057795" cy="400110"/>
            </a:xfrm>
            <a:prstGeom prst="rect">
              <a:avLst/>
            </a:prstGeom>
          </p:spPr>
          <p:txBody>
            <a:bodyPr wrap="none">
              <a:spAutoFit/>
            </a:bodyPr>
            <a:lstStyle/>
            <a:p>
              <a:pPr algn="ctr"/>
              <a:r>
                <a:rPr lang="ja-JP" altLang="en-US" sz="2000" b="1" dirty="0">
                  <a:latin typeface="メイリオ" panose="020B0604030504040204" pitchFamily="50" charset="-128"/>
                  <a:ea typeface="メイリオ" panose="020B0604030504040204" pitchFamily="50" charset="-128"/>
                </a:rPr>
                <a:t>株式会社ティーアイアール案件共有サイト</a:t>
              </a:r>
            </a:p>
          </p:txBody>
        </p:sp>
      </p:grpSp>
    </p:spTree>
    <p:extLst>
      <p:ext uri="{BB962C8B-B14F-4D97-AF65-F5344CB8AC3E}">
        <p14:creationId xmlns:p14="http://schemas.microsoft.com/office/powerpoint/2010/main" val="133448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3BEA4955-B63F-4501-9C8D-FC0AD26FD2C9}"/>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sp>
        <p:nvSpPr>
          <p:cNvPr id="3" name="正方形/長方形 2">
            <a:extLst>
              <a:ext uri="{FF2B5EF4-FFF2-40B4-BE49-F238E27FC236}">
                <a16:creationId xmlns:a16="http://schemas.microsoft.com/office/drawing/2014/main" id="{0CA08888-AD4E-4BE1-9FCE-5F1754932639}"/>
              </a:ext>
            </a:extLst>
          </p:cNvPr>
          <p:cNvSpPr/>
          <p:nvPr/>
        </p:nvSpPr>
        <p:spPr>
          <a:xfrm>
            <a:off x="146500" y="897982"/>
            <a:ext cx="10341293" cy="646331"/>
          </a:xfrm>
          <a:prstGeom prst="rect">
            <a:avLst/>
          </a:prstGeom>
        </p:spPr>
        <p:txBody>
          <a:bodyPr wrap="none">
            <a:spAutoFit/>
          </a:bodyPr>
          <a:lstStyle/>
          <a:p>
            <a:r>
              <a:rPr lang="ja-JP" altLang="en-US" sz="3600" b="1" dirty="0"/>
              <a:t>◆ティーアイアール社内（案件担当者について）</a:t>
            </a:r>
            <a:endParaRPr lang="ja-JP" altLang="en-US" sz="3600" dirty="0"/>
          </a:p>
        </p:txBody>
      </p:sp>
      <p:sp>
        <p:nvSpPr>
          <p:cNvPr id="10" name="正方形/長方形 9">
            <a:extLst>
              <a:ext uri="{FF2B5EF4-FFF2-40B4-BE49-F238E27FC236}">
                <a16:creationId xmlns:a16="http://schemas.microsoft.com/office/drawing/2014/main" id="{0D8C22ED-5094-4449-A006-8B1BB31E6063}"/>
              </a:ext>
            </a:extLst>
          </p:cNvPr>
          <p:cNvSpPr/>
          <p:nvPr/>
        </p:nvSpPr>
        <p:spPr>
          <a:xfrm>
            <a:off x="461913" y="2375556"/>
            <a:ext cx="3063712" cy="182197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86FC4FB-386E-433C-9E7D-21DAD29FAD49}"/>
              </a:ext>
            </a:extLst>
          </p:cNvPr>
          <p:cNvSpPr/>
          <p:nvPr/>
        </p:nvSpPr>
        <p:spPr>
          <a:xfrm>
            <a:off x="1339042" y="1945263"/>
            <a:ext cx="1107996" cy="369332"/>
          </a:xfrm>
          <a:prstGeom prst="rect">
            <a:avLst/>
          </a:prstGeom>
          <a:ln>
            <a:solidFill>
              <a:schemeClr val="tx1">
                <a:lumMod val="75000"/>
                <a:lumOff val="25000"/>
              </a:schemeClr>
            </a:solidFill>
          </a:ln>
        </p:spPr>
        <p:txBody>
          <a:bodyPr wrap="none">
            <a:spAutoFit/>
          </a:bodyPr>
          <a:lstStyle/>
          <a:p>
            <a:r>
              <a:rPr lang="ja-JP" altLang="en-US" b="1" dirty="0"/>
              <a:t>横浜本社</a:t>
            </a:r>
          </a:p>
        </p:txBody>
      </p:sp>
      <p:sp>
        <p:nvSpPr>
          <p:cNvPr id="13" name="正方形/長方形 12">
            <a:extLst>
              <a:ext uri="{FF2B5EF4-FFF2-40B4-BE49-F238E27FC236}">
                <a16:creationId xmlns:a16="http://schemas.microsoft.com/office/drawing/2014/main" id="{3A466557-C4E3-40E3-9BC3-4C5D69EAB40E}"/>
              </a:ext>
            </a:extLst>
          </p:cNvPr>
          <p:cNvSpPr/>
          <p:nvPr/>
        </p:nvSpPr>
        <p:spPr>
          <a:xfrm>
            <a:off x="681545" y="2698555"/>
            <a:ext cx="877163" cy="369332"/>
          </a:xfrm>
          <a:prstGeom prst="rect">
            <a:avLst/>
          </a:prstGeom>
          <a:ln>
            <a:solidFill>
              <a:schemeClr val="tx1">
                <a:lumMod val="75000"/>
                <a:lumOff val="25000"/>
              </a:schemeClr>
            </a:solidFill>
          </a:ln>
        </p:spPr>
        <p:txBody>
          <a:bodyPr wrap="none">
            <a:spAutoFit/>
          </a:bodyPr>
          <a:lstStyle/>
          <a:p>
            <a:r>
              <a:rPr lang="ja-JP" altLang="en-US" b="1" dirty="0"/>
              <a:t>営業部</a:t>
            </a:r>
          </a:p>
        </p:txBody>
      </p:sp>
      <p:sp>
        <p:nvSpPr>
          <p:cNvPr id="16" name="正方形/長方形 15">
            <a:extLst>
              <a:ext uri="{FF2B5EF4-FFF2-40B4-BE49-F238E27FC236}">
                <a16:creationId xmlns:a16="http://schemas.microsoft.com/office/drawing/2014/main" id="{4E9D2BDC-3C44-40E8-9C08-1942905EE509}"/>
              </a:ext>
            </a:extLst>
          </p:cNvPr>
          <p:cNvSpPr/>
          <p:nvPr/>
        </p:nvSpPr>
        <p:spPr>
          <a:xfrm>
            <a:off x="2165159" y="3374991"/>
            <a:ext cx="1107996" cy="369332"/>
          </a:xfrm>
          <a:prstGeom prst="rect">
            <a:avLst/>
          </a:prstGeom>
          <a:ln>
            <a:solidFill>
              <a:schemeClr val="tx1">
                <a:lumMod val="75000"/>
                <a:lumOff val="25000"/>
              </a:schemeClr>
            </a:solidFill>
          </a:ln>
        </p:spPr>
        <p:txBody>
          <a:bodyPr wrap="none">
            <a:spAutoFit/>
          </a:bodyPr>
          <a:lstStyle/>
          <a:p>
            <a:r>
              <a:rPr lang="ja-JP" altLang="en-US" b="1" dirty="0"/>
              <a:t>新卒採用</a:t>
            </a:r>
          </a:p>
        </p:txBody>
      </p:sp>
      <p:sp>
        <p:nvSpPr>
          <p:cNvPr id="22" name="正方形/長方形 21">
            <a:extLst>
              <a:ext uri="{FF2B5EF4-FFF2-40B4-BE49-F238E27FC236}">
                <a16:creationId xmlns:a16="http://schemas.microsoft.com/office/drawing/2014/main" id="{37CCC090-4FE2-46CA-B339-6B1EA3D7288E}"/>
              </a:ext>
            </a:extLst>
          </p:cNvPr>
          <p:cNvSpPr/>
          <p:nvPr/>
        </p:nvSpPr>
        <p:spPr>
          <a:xfrm>
            <a:off x="566128" y="3364760"/>
            <a:ext cx="1107996" cy="369332"/>
          </a:xfrm>
          <a:prstGeom prst="rect">
            <a:avLst/>
          </a:prstGeom>
          <a:ln>
            <a:solidFill>
              <a:schemeClr val="tx1">
                <a:lumMod val="75000"/>
                <a:lumOff val="25000"/>
              </a:schemeClr>
            </a:solidFill>
          </a:ln>
        </p:spPr>
        <p:txBody>
          <a:bodyPr wrap="none">
            <a:spAutoFit/>
          </a:bodyPr>
          <a:lstStyle/>
          <a:p>
            <a:r>
              <a:rPr lang="ja-JP" altLang="en-US" b="1" dirty="0"/>
              <a:t>中途採用</a:t>
            </a:r>
          </a:p>
        </p:txBody>
      </p:sp>
      <p:sp>
        <p:nvSpPr>
          <p:cNvPr id="19" name="正方形/長方形 18">
            <a:extLst>
              <a:ext uri="{FF2B5EF4-FFF2-40B4-BE49-F238E27FC236}">
                <a16:creationId xmlns:a16="http://schemas.microsoft.com/office/drawing/2014/main" id="{225B7664-6C2F-4B17-8386-20EA7A458894}"/>
              </a:ext>
            </a:extLst>
          </p:cNvPr>
          <p:cNvSpPr/>
          <p:nvPr/>
        </p:nvSpPr>
        <p:spPr>
          <a:xfrm>
            <a:off x="2049743" y="2697288"/>
            <a:ext cx="1338828" cy="369332"/>
          </a:xfrm>
          <a:prstGeom prst="rect">
            <a:avLst/>
          </a:prstGeom>
          <a:ln>
            <a:solidFill>
              <a:schemeClr val="tx1">
                <a:lumMod val="75000"/>
                <a:lumOff val="25000"/>
              </a:schemeClr>
            </a:solidFill>
          </a:ln>
        </p:spPr>
        <p:txBody>
          <a:bodyPr wrap="none">
            <a:spAutoFit/>
          </a:bodyPr>
          <a:lstStyle/>
          <a:p>
            <a:r>
              <a:rPr lang="ja-JP" altLang="en-US" b="1" dirty="0"/>
              <a:t>経理・総務</a:t>
            </a:r>
          </a:p>
        </p:txBody>
      </p:sp>
      <p:sp>
        <p:nvSpPr>
          <p:cNvPr id="27" name="正方形/長方形 26">
            <a:extLst>
              <a:ext uri="{FF2B5EF4-FFF2-40B4-BE49-F238E27FC236}">
                <a16:creationId xmlns:a16="http://schemas.microsoft.com/office/drawing/2014/main" id="{55D9A1A2-5625-495B-813F-FE4C9BA63509}"/>
              </a:ext>
            </a:extLst>
          </p:cNvPr>
          <p:cNvSpPr/>
          <p:nvPr/>
        </p:nvSpPr>
        <p:spPr>
          <a:xfrm>
            <a:off x="424109" y="4309739"/>
            <a:ext cx="1569660" cy="369332"/>
          </a:xfrm>
          <a:prstGeom prst="rect">
            <a:avLst/>
          </a:prstGeom>
        </p:spPr>
        <p:txBody>
          <a:bodyPr wrap="none">
            <a:spAutoFit/>
          </a:bodyPr>
          <a:lstStyle/>
          <a:p>
            <a:r>
              <a:rPr lang="ja-JP" altLang="en-US" dirty="0"/>
              <a:t>↑大きく分類</a:t>
            </a:r>
          </a:p>
        </p:txBody>
      </p:sp>
      <p:sp>
        <p:nvSpPr>
          <p:cNvPr id="30" name="正方形/長方形 29">
            <a:extLst>
              <a:ext uri="{FF2B5EF4-FFF2-40B4-BE49-F238E27FC236}">
                <a16:creationId xmlns:a16="http://schemas.microsoft.com/office/drawing/2014/main" id="{980BEB8A-6272-4D3F-B1AF-693F941ACF67}"/>
              </a:ext>
            </a:extLst>
          </p:cNvPr>
          <p:cNvSpPr/>
          <p:nvPr/>
        </p:nvSpPr>
        <p:spPr>
          <a:xfrm>
            <a:off x="5228871" y="2375556"/>
            <a:ext cx="6710580" cy="4367366"/>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3B71B9BD-9863-493E-8E89-21EF76FA0A6F}"/>
              </a:ext>
            </a:extLst>
          </p:cNvPr>
          <p:cNvSpPr/>
          <p:nvPr/>
        </p:nvSpPr>
        <p:spPr>
          <a:xfrm>
            <a:off x="7840258" y="1945263"/>
            <a:ext cx="1107996" cy="369332"/>
          </a:xfrm>
          <a:prstGeom prst="rect">
            <a:avLst/>
          </a:prstGeom>
          <a:ln>
            <a:solidFill>
              <a:schemeClr val="tx1">
                <a:lumMod val="75000"/>
                <a:lumOff val="25000"/>
              </a:schemeClr>
            </a:solidFill>
          </a:ln>
        </p:spPr>
        <p:txBody>
          <a:bodyPr wrap="none">
            <a:spAutoFit/>
          </a:bodyPr>
          <a:lstStyle/>
          <a:p>
            <a:r>
              <a:rPr lang="ja-JP" altLang="en-US" b="1" dirty="0"/>
              <a:t>横浜本社</a:t>
            </a:r>
          </a:p>
        </p:txBody>
      </p:sp>
      <p:sp>
        <p:nvSpPr>
          <p:cNvPr id="34" name="フレーム 33">
            <a:extLst>
              <a:ext uri="{FF2B5EF4-FFF2-40B4-BE49-F238E27FC236}">
                <a16:creationId xmlns:a16="http://schemas.microsoft.com/office/drawing/2014/main" id="{0F6DF94C-0F3A-48B6-AACB-69B3AED2CE8A}"/>
              </a:ext>
            </a:extLst>
          </p:cNvPr>
          <p:cNvSpPr/>
          <p:nvPr/>
        </p:nvSpPr>
        <p:spPr>
          <a:xfrm>
            <a:off x="5409479" y="2607115"/>
            <a:ext cx="995928" cy="490776"/>
          </a:xfrm>
          <a:prstGeom prst="frame">
            <a:avLst/>
          </a:prstGeom>
          <a:ln>
            <a:solidFill>
              <a:schemeClr val="tx1">
                <a:lumMod val="75000"/>
                <a:lumOff val="25000"/>
              </a:schemeClr>
            </a:solidFill>
          </a:ln>
        </p:spPr>
        <p:txBody>
          <a:bodyPr wrap="none">
            <a:spAutoFit/>
          </a:bodyPr>
          <a:lstStyle/>
          <a:p>
            <a:r>
              <a:rPr lang="ja-JP" altLang="en-US" b="1" dirty="0"/>
              <a:t>営業部</a:t>
            </a:r>
          </a:p>
        </p:txBody>
      </p:sp>
      <p:sp>
        <p:nvSpPr>
          <p:cNvPr id="36" name="正方形/長方形 35">
            <a:extLst>
              <a:ext uri="{FF2B5EF4-FFF2-40B4-BE49-F238E27FC236}">
                <a16:creationId xmlns:a16="http://schemas.microsoft.com/office/drawing/2014/main" id="{68FA75EB-E8A9-46DF-8EA6-F137ABAEB3B3}"/>
              </a:ext>
            </a:extLst>
          </p:cNvPr>
          <p:cNvSpPr/>
          <p:nvPr/>
        </p:nvSpPr>
        <p:spPr>
          <a:xfrm>
            <a:off x="6660381" y="5306651"/>
            <a:ext cx="3086101" cy="369332"/>
          </a:xfrm>
          <a:prstGeom prst="rect">
            <a:avLst/>
          </a:prstGeom>
          <a:ln>
            <a:solidFill>
              <a:schemeClr val="tx1">
                <a:lumMod val="75000"/>
                <a:lumOff val="25000"/>
              </a:schemeClr>
            </a:solidFill>
          </a:ln>
        </p:spPr>
        <p:txBody>
          <a:bodyPr wrap="none">
            <a:spAutoFit/>
          </a:bodyPr>
          <a:lstStyle/>
          <a:p>
            <a:r>
              <a:rPr lang="en-US" altLang="ja-JP" dirty="0"/>
              <a:t>S</a:t>
            </a:r>
            <a:r>
              <a:rPr lang="ja-JP" altLang="en-US" dirty="0"/>
              <a:t>派遣案件担当</a:t>
            </a:r>
            <a:r>
              <a:rPr lang="en-US" altLang="ja-JP" dirty="0"/>
              <a:t>(t</a:t>
            </a:r>
            <a:r>
              <a:rPr lang="ja-JP" altLang="en-US" dirty="0"/>
              <a:t>さん</a:t>
            </a:r>
            <a:r>
              <a:rPr lang="en-US" altLang="ja-JP" dirty="0"/>
              <a:t>,a</a:t>
            </a:r>
            <a:r>
              <a:rPr lang="ja-JP" altLang="en-US" dirty="0"/>
              <a:t>さん</a:t>
            </a:r>
            <a:r>
              <a:rPr lang="en-US" altLang="ja-JP" dirty="0"/>
              <a:t>)</a:t>
            </a:r>
            <a:endParaRPr lang="ja-JP" altLang="en-US" dirty="0"/>
          </a:p>
        </p:txBody>
      </p:sp>
      <p:sp>
        <p:nvSpPr>
          <p:cNvPr id="38" name="正方形/長方形 37">
            <a:extLst>
              <a:ext uri="{FF2B5EF4-FFF2-40B4-BE49-F238E27FC236}">
                <a16:creationId xmlns:a16="http://schemas.microsoft.com/office/drawing/2014/main" id="{0AE5FAD5-A806-4BC8-A494-FAB70E3AB8B6}"/>
              </a:ext>
            </a:extLst>
          </p:cNvPr>
          <p:cNvSpPr/>
          <p:nvPr/>
        </p:nvSpPr>
        <p:spPr>
          <a:xfrm>
            <a:off x="6660381" y="4855372"/>
            <a:ext cx="3142207" cy="369332"/>
          </a:xfrm>
          <a:prstGeom prst="rect">
            <a:avLst/>
          </a:prstGeom>
          <a:ln>
            <a:solidFill>
              <a:schemeClr val="tx1">
                <a:lumMod val="75000"/>
                <a:lumOff val="25000"/>
              </a:schemeClr>
            </a:solidFill>
          </a:ln>
        </p:spPr>
        <p:txBody>
          <a:bodyPr wrap="none">
            <a:spAutoFit/>
          </a:bodyPr>
          <a:lstStyle/>
          <a:p>
            <a:r>
              <a:rPr lang="en-US" altLang="ja-JP" dirty="0"/>
              <a:t>A</a:t>
            </a:r>
            <a:r>
              <a:rPr lang="ja-JP" altLang="en-US" dirty="0"/>
              <a:t>派遣案件担当</a:t>
            </a:r>
            <a:r>
              <a:rPr lang="en-US" altLang="ja-JP" dirty="0"/>
              <a:t>(m</a:t>
            </a:r>
            <a:r>
              <a:rPr lang="ja-JP" altLang="en-US" dirty="0"/>
              <a:t>さん</a:t>
            </a:r>
            <a:r>
              <a:rPr lang="en-US" altLang="ja-JP" dirty="0"/>
              <a:t>k</a:t>
            </a:r>
            <a:r>
              <a:rPr lang="ja-JP" altLang="en-US" dirty="0"/>
              <a:t>さん</a:t>
            </a:r>
            <a:r>
              <a:rPr lang="en-US" altLang="ja-JP" dirty="0"/>
              <a:t>)</a:t>
            </a:r>
            <a:endParaRPr lang="ja-JP" altLang="en-US" dirty="0"/>
          </a:p>
        </p:txBody>
      </p:sp>
      <p:sp>
        <p:nvSpPr>
          <p:cNvPr id="39" name="正方形/長方形 38">
            <a:extLst>
              <a:ext uri="{FF2B5EF4-FFF2-40B4-BE49-F238E27FC236}">
                <a16:creationId xmlns:a16="http://schemas.microsoft.com/office/drawing/2014/main" id="{12EE9B37-DB48-4870-8D04-F7E8C1395BE5}"/>
              </a:ext>
            </a:extLst>
          </p:cNvPr>
          <p:cNvSpPr/>
          <p:nvPr/>
        </p:nvSpPr>
        <p:spPr>
          <a:xfrm>
            <a:off x="6660381" y="4425079"/>
            <a:ext cx="3357009" cy="369332"/>
          </a:xfrm>
          <a:prstGeom prst="rect">
            <a:avLst/>
          </a:prstGeom>
          <a:ln>
            <a:solidFill>
              <a:schemeClr val="tx1">
                <a:lumMod val="75000"/>
                <a:lumOff val="25000"/>
              </a:schemeClr>
            </a:solidFill>
          </a:ln>
        </p:spPr>
        <p:txBody>
          <a:bodyPr wrap="none">
            <a:spAutoFit/>
          </a:bodyPr>
          <a:lstStyle/>
          <a:p>
            <a:r>
              <a:rPr lang="en-US" altLang="ja-JP" dirty="0"/>
              <a:t>SK</a:t>
            </a:r>
            <a:r>
              <a:rPr lang="ja-JP" altLang="en-US" dirty="0"/>
              <a:t>派遣案件担当</a:t>
            </a:r>
            <a:r>
              <a:rPr lang="en-US" altLang="ja-JP" dirty="0"/>
              <a:t>(m</a:t>
            </a:r>
            <a:r>
              <a:rPr lang="ja-JP" altLang="en-US" dirty="0"/>
              <a:t>さん</a:t>
            </a:r>
            <a:r>
              <a:rPr lang="en-US" altLang="ja-JP" dirty="0"/>
              <a:t>,k</a:t>
            </a:r>
            <a:r>
              <a:rPr lang="ja-JP" altLang="en-US" dirty="0"/>
              <a:t>さん</a:t>
            </a:r>
            <a:r>
              <a:rPr lang="en-US" altLang="ja-JP" dirty="0"/>
              <a:t>)</a:t>
            </a:r>
            <a:endParaRPr lang="ja-JP" altLang="en-US" dirty="0"/>
          </a:p>
        </p:txBody>
      </p:sp>
      <p:sp>
        <p:nvSpPr>
          <p:cNvPr id="37" name="正方形/長方形 36">
            <a:extLst>
              <a:ext uri="{FF2B5EF4-FFF2-40B4-BE49-F238E27FC236}">
                <a16:creationId xmlns:a16="http://schemas.microsoft.com/office/drawing/2014/main" id="{7D3F7719-3339-4B37-9F11-0A7F08F0DDF2}"/>
              </a:ext>
            </a:extLst>
          </p:cNvPr>
          <p:cNvSpPr/>
          <p:nvPr/>
        </p:nvSpPr>
        <p:spPr>
          <a:xfrm>
            <a:off x="6660381" y="3103293"/>
            <a:ext cx="3741730" cy="369332"/>
          </a:xfrm>
          <a:prstGeom prst="rect">
            <a:avLst/>
          </a:prstGeom>
          <a:ln>
            <a:solidFill>
              <a:schemeClr val="tx1">
                <a:lumMod val="75000"/>
                <a:lumOff val="25000"/>
              </a:schemeClr>
            </a:solidFill>
          </a:ln>
        </p:spPr>
        <p:txBody>
          <a:bodyPr wrap="none">
            <a:spAutoFit/>
          </a:bodyPr>
          <a:lstStyle/>
          <a:p>
            <a:r>
              <a:rPr lang="en-US" altLang="ja-JP" dirty="0"/>
              <a:t>S</a:t>
            </a:r>
            <a:r>
              <a:rPr lang="ja-JP" altLang="en-US" dirty="0"/>
              <a:t>委託案件担当</a:t>
            </a:r>
            <a:r>
              <a:rPr lang="en-US" altLang="ja-JP" dirty="0"/>
              <a:t>(e</a:t>
            </a:r>
            <a:r>
              <a:rPr lang="ja-JP" altLang="en-US" dirty="0"/>
              <a:t>さん</a:t>
            </a:r>
            <a:r>
              <a:rPr lang="en-US" altLang="ja-JP" dirty="0"/>
              <a:t>,n</a:t>
            </a:r>
            <a:r>
              <a:rPr lang="ja-JP" altLang="en-US" dirty="0"/>
              <a:t>さん</a:t>
            </a:r>
            <a:r>
              <a:rPr lang="en-US" altLang="ja-JP" dirty="0"/>
              <a:t>,t</a:t>
            </a:r>
            <a:r>
              <a:rPr lang="ja-JP" altLang="en-US" dirty="0"/>
              <a:t>さん</a:t>
            </a:r>
            <a:r>
              <a:rPr lang="en-US" altLang="ja-JP" dirty="0"/>
              <a:t>)</a:t>
            </a:r>
            <a:endParaRPr lang="ja-JP" altLang="en-US" dirty="0"/>
          </a:p>
        </p:txBody>
      </p:sp>
      <p:sp>
        <p:nvSpPr>
          <p:cNvPr id="41" name="正方形/長方形 40">
            <a:extLst>
              <a:ext uri="{FF2B5EF4-FFF2-40B4-BE49-F238E27FC236}">
                <a16:creationId xmlns:a16="http://schemas.microsoft.com/office/drawing/2014/main" id="{0EE99C02-2B23-4276-AC0A-5F89028F8B05}"/>
              </a:ext>
            </a:extLst>
          </p:cNvPr>
          <p:cNvSpPr/>
          <p:nvPr/>
        </p:nvSpPr>
        <p:spPr>
          <a:xfrm>
            <a:off x="6660381" y="5757930"/>
            <a:ext cx="5258171" cy="369332"/>
          </a:xfrm>
          <a:prstGeom prst="rect">
            <a:avLst/>
          </a:prstGeom>
          <a:ln>
            <a:solidFill>
              <a:schemeClr val="tx1">
                <a:lumMod val="75000"/>
                <a:lumOff val="25000"/>
              </a:schemeClr>
            </a:solidFill>
          </a:ln>
        </p:spPr>
        <p:txBody>
          <a:bodyPr wrap="none">
            <a:spAutoFit/>
          </a:bodyPr>
          <a:lstStyle/>
          <a:p>
            <a:r>
              <a:rPr lang="ja-JP" altLang="en-US" dirty="0"/>
              <a:t>週末イベント案件担当</a:t>
            </a:r>
            <a:r>
              <a:rPr lang="en-US" altLang="ja-JP" dirty="0"/>
              <a:t>(ai</a:t>
            </a:r>
            <a:r>
              <a:rPr lang="ja-JP" altLang="en-US" dirty="0"/>
              <a:t>さん</a:t>
            </a:r>
            <a:r>
              <a:rPr lang="en-US" altLang="ja-JP" dirty="0"/>
              <a:t>,y</a:t>
            </a:r>
            <a:r>
              <a:rPr lang="ja-JP" altLang="en-US" dirty="0"/>
              <a:t>さん</a:t>
            </a:r>
            <a:r>
              <a:rPr lang="en-US" altLang="ja-JP" dirty="0"/>
              <a:t>,o</a:t>
            </a:r>
            <a:r>
              <a:rPr lang="ja-JP" altLang="en-US" dirty="0"/>
              <a:t>さん</a:t>
            </a:r>
            <a:r>
              <a:rPr lang="en-US" altLang="ja-JP" dirty="0"/>
              <a:t>,e</a:t>
            </a:r>
            <a:r>
              <a:rPr lang="ja-JP" altLang="en-US" dirty="0"/>
              <a:t>さん</a:t>
            </a:r>
            <a:r>
              <a:rPr lang="en-US" altLang="ja-JP" dirty="0"/>
              <a:t>)</a:t>
            </a:r>
            <a:endParaRPr lang="ja-JP" altLang="en-US" dirty="0"/>
          </a:p>
        </p:txBody>
      </p:sp>
      <p:sp>
        <p:nvSpPr>
          <p:cNvPr id="43" name="正方形/長方形 42">
            <a:extLst>
              <a:ext uri="{FF2B5EF4-FFF2-40B4-BE49-F238E27FC236}">
                <a16:creationId xmlns:a16="http://schemas.microsoft.com/office/drawing/2014/main" id="{3CD59644-D733-46AF-9701-AF46358EAA22}"/>
              </a:ext>
            </a:extLst>
          </p:cNvPr>
          <p:cNvSpPr/>
          <p:nvPr/>
        </p:nvSpPr>
        <p:spPr>
          <a:xfrm>
            <a:off x="6660381" y="3541890"/>
            <a:ext cx="3956532" cy="369332"/>
          </a:xfrm>
          <a:prstGeom prst="rect">
            <a:avLst/>
          </a:prstGeom>
          <a:ln>
            <a:solidFill>
              <a:schemeClr val="tx1">
                <a:lumMod val="75000"/>
                <a:lumOff val="25000"/>
              </a:schemeClr>
            </a:solidFill>
          </a:ln>
        </p:spPr>
        <p:txBody>
          <a:bodyPr wrap="none">
            <a:spAutoFit/>
          </a:bodyPr>
          <a:lstStyle/>
          <a:p>
            <a:r>
              <a:rPr lang="en-US" altLang="ja-JP" dirty="0"/>
              <a:t>SR</a:t>
            </a:r>
            <a:r>
              <a:rPr lang="ja-JP" altLang="en-US" dirty="0"/>
              <a:t>委託案件担当</a:t>
            </a:r>
            <a:r>
              <a:rPr lang="en-US" altLang="ja-JP" dirty="0"/>
              <a:t>(ai</a:t>
            </a:r>
            <a:r>
              <a:rPr lang="ja-JP" altLang="en-US" dirty="0"/>
              <a:t>さん</a:t>
            </a:r>
            <a:r>
              <a:rPr lang="en-US" altLang="ja-JP" dirty="0"/>
              <a:t>,t</a:t>
            </a:r>
            <a:r>
              <a:rPr lang="ja-JP" altLang="en-US" dirty="0"/>
              <a:t>さん</a:t>
            </a:r>
            <a:r>
              <a:rPr lang="en-US" altLang="ja-JP" dirty="0"/>
              <a:t>,n</a:t>
            </a:r>
            <a:r>
              <a:rPr lang="ja-JP" altLang="en-US" dirty="0"/>
              <a:t>さん</a:t>
            </a:r>
            <a:r>
              <a:rPr lang="en-US" altLang="ja-JP" dirty="0"/>
              <a:t>)</a:t>
            </a:r>
            <a:endParaRPr lang="ja-JP" altLang="en-US" dirty="0"/>
          </a:p>
        </p:txBody>
      </p:sp>
      <p:sp>
        <p:nvSpPr>
          <p:cNvPr id="45" name="正方形/長方形 44">
            <a:extLst>
              <a:ext uri="{FF2B5EF4-FFF2-40B4-BE49-F238E27FC236}">
                <a16:creationId xmlns:a16="http://schemas.microsoft.com/office/drawing/2014/main" id="{BD0CE2F1-9840-413F-8D5B-147C3D70AEFA}"/>
              </a:ext>
            </a:extLst>
          </p:cNvPr>
          <p:cNvSpPr/>
          <p:nvPr/>
        </p:nvSpPr>
        <p:spPr>
          <a:xfrm>
            <a:off x="6660381" y="3980487"/>
            <a:ext cx="3276859" cy="369332"/>
          </a:xfrm>
          <a:prstGeom prst="rect">
            <a:avLst/>
          </a:prstGeom>
          <a:ln>
            <a:solidFill>
              <a:schemeClr val="tx1">
                <a:lumMod val="75000"/>
                <a:lumOff val="25000"/>
              </a:schemeClr>
            </a:solidFill>
          </a:ln>
        </p:spPr>
        <p:txBody>
          <a:bodyPr wrap="none">
            <a:spAutoFit/>
          </a:bodyPr>
          <a:lstStyle/>
          <a:p>
            <a:r>
              <a:rPr lang="en-US" altLang="ja-JP" dirty="0"/>
              <a:t>SS</a:t>
            </a:r>
            <a:r>
              <a:rPr lang="ja-JP" altLang="en-US" dirty="0"/>
              <a:t>派遣案件担当</a:t>
            </a:r>
            <a:r>
              <a:rPr lang="en-US" altLang="ja-JP" dirty="0"/>
              <a:t>(h</a:t>
            </a:r>
            <a:r>
              <a:rPr lang="ja-JP" altLang="en-US" dirty="0"/>
              <a:t>さん</a:t>
            </a:r>
            <a:r>
              <a:rPr lang="en-US" altLang="ja-JP" dirty="0"/>
              <a:t>,k</a:t>
            </a:r>
            <a:r>
              <a:rPr lang="ja-JP" altLang="en-US" dirty="0"/>
              <a:t>さん</a:t>
            </a:r>
            <a:r>
              <a:rPr lang="en-US" altLang="ja-JP" dirty="0"/>
              <a:t>)</a:t>
            </a:r>
            <a:endParaRPr lang="ja-JP" altLang="en-US" dirty="0"/>
          </a:p>
        </p:txBody>
      </p:sp>
      <p:sp>
        <p:nvSpPr>
          <p:cNvPr id="47" name="正方形/長方形 46">
            <a:extLst>
              <a:ext uri="{FF2B5EF4-FFF2-40B4-BE49-F238E27FC236}">
                <a16:creationId xmlns:a16="http://schemas.microsoft.com/office/drawing/2014/main" id="{76536DFB-40CB-42D5-93B7-A900DD9D1C79}"/>
              </a:ext>
            </a:extLst>
          </p:cNvPr>
          <p:cNvSpPr/>
          <p:nvPr/>
        </p:nvSpPr>
        <p:spPr>
          <a:xfrm>
            <a:off x="6673432" y="6196527"/>
            <a:ext cx="2164375" cy="369332"/>
          </a:xfrm>
          <a:prstGeom prst="rect">
            <a:avLst/>
          </a:prstGeom>
          <a:ln>
            <a:solidFill>
              <a:schemeClr val="tx1">
                <a:lumMod val="75000"/>
                <a:lumOff val="25000"/>
              </a:schemeClr>
            </a:solidFill>
          </a:ln>
        </p:spPr>
        <p:txBody>
          <a:bodyPr wrap="none">
            <a:spAutoFit/>
          </a:bodyPr>
          <a:lstStyle/>
          <a:p>
            <a:r>
              <a:rPr lang="en-US" altLang="ja-JP" dirty="0"/>
              <a:t>SE</a:t>
            </a:r>
            <a:r>
              <a:rPr lang="ja-JP" altLang="en-US" dirty="0"/>
              <a:t>案件担当</a:t>
            </a:r>
            <a:r>
              <a:rPr lang="en-US" altLang="ja-JP" dirty="0"/>
              <a:t>(e</a:t>
            </a:r>
            <a:r>
              <a:rPr lang="ja-JP" altLang="en-US" dirty="0"/>
              <a:t>さん</a:t>
            </a:r>
            <a:r>
              <a:rPr lang="en-US" altLang="ja-JP" dirty="0"/>
              <a:t>)</a:t>
            </a:r>
            <a:endParaRPr lang="ja-JP" altLang="en-US" dirty="0"/>
          </a:p>
        </p:txBody>
      </p:sp>
      <p:sp>
        <p:nvSpPr>
          <p:cNvPr id="51" name="吹き出し: 角を丸めた四角形 50">
            <a:extLst>
              <a:ext uri="{FF2B5EF4-FFF2-40B4-BE49-F238E27FC236}">
                <a16:creationId xmlns:a16="http://schemas.microsoft.com/office/drawing/2014/main" id="{3065AEB5-1C69-4642-9BE9-625AA027A338}"/>
              </a:ext>
            </a:extLst>
          </p:cNvPr>
          <p:cNvSpPr/>
          <p:nvPr/>
        </p:nvSpPr>
        <p:spPr>
          <a:xfrm>
            <a:off x="211122" y="5306651"/>
            <a:ext cx="4689565" cy="1259208"/>
          </a:xfrm>
          <a:prstGeom prst="wedgeRoundRectCallout">
            <a:avLst>
              <a:gd name="adj1" fmla="val 53448"/>
              <a:gd name="adj2" fmla="val -39510"/>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AF84F0CC-DE38-4851-9554-4BF848C4E09D}"/>
              </a:ext>
            </a:extLst>
          </p:cNvPr>
          <p:cNvSpPr/>
          <p:nvPr/>
        </p:nvSpPr>
        <p:spPr>
          <a:xfrm>
            <a:off x="323380" y="5491317"/>
            <a:ext cx="4339650" cy="923330"/>
          </a:xfrm>
          <a:prstGeom prst="rect">
            <a:avLst/>
          </a:prstGeom>
        </p:spPr>
        <p:txBody>
          <a:bodyPr wrap="none">
            <a:spAutoFit/>
          </a:bodyPr>
          <a:lstStyle/>
          <a:p>
            <a:r>
              <a:rPr lang="en-US" altLang="ja-JP" dirty="0"/>
              <a:t>1</a:t>
            </a:r>
            <a:r>
              <a:rPr lang="ja-JP" altLang="en-US" dirty="0"/>
              <a:t>人が複数の案件を持っている。</a:t>
            </a:r>
            <a:endParaRPr lang="en-US" altLang="ja-JP" dirty="0"/>
          </a:p>
          <a:p>
            <a:r>
              <a:rPr lang="ja-JP" altLang="en-US" dirty="0"/>
              <a:t>また、ほとんどの営業担当は営業活動や</a:t>
            </a:r>
            <a:endParaRPr lang="en-US" altLang="ja-JP" dirty="0"/>
          </a:p>
          <a:p>
            <a:r>
              <a:rPr lang="ja-JP" altLang="en-US" dirty="0"/>
              <a:t>面談のため外に出ていることが多い</a:t>
            </a:r>
            <a:endParaRPr lang="en-US" altLang="ja-JP" dirty="0"/>
          </a:p>
        </p:txBody>
      </p:sp>
    </p:spTree>
    <p:extLst>
      <p:ext uri="{BB962C8B-B14F-4D97-AF65-F5344CB8AC3E}">
        <p14:creationId xmlns:p14="http://schemas.microsoft.com/office/powerpoint/2010/main" val="28588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3BEA4955-B63F-4501-9C8D-FC0AD26FD2C9}"/>
              </a:ext>
            </a:extLst>
          </p:cNvPr>
          <p:cNvSpPr/>
          <p:nvPr/>
        </p:nvSpPr>
        <p:spPr>
          <a:xfrm>
            <a:off x="122179" y="113843"/>
            <a:ext cx="2433726" cy="490776"/>
          </a:xfrm>
          <a:prstGeom prst="frame">
            <a:avLst/>
          </a:prstGeom>
          <a:solidFill>
            <a:schemeClr val="accent3">
              <a:lumMod val="20000"/>
              <a:lumOff val="80000"/>
            </a:schemeClr>
          </a:solidFill>
          <a:ln>
            <a:solidFill>
              <a:srgbClr val="4A54A4"/>
            </a:solidFill>
          </a:ln>
        </p:spPr>
        <p:txBody>
          <a:bodyPr wrap="none">
            <a:spAutoFit/>
          </a:bodyPr>
          <a:lstStyle/>
          <a:p>
            <a:r>
              <a:rPr lang="en-US" altLang="ja-JP" b="1" dirty="0"/>
              <a:t>PHP</a:t>
            </a:r>
            <a:r>
              <a:rPr lang="ja-JP" altLang="en-US" b="1" dirty="0"/>
              <a:t>自作 </a:t>
            </a:r>
            <a:r>
              <a:rPr lang="en-US" altLang="ja-JP" b="1" dirty="0"/>
              <a:t>(</a:t>
            </a:r>
            <a:r>
              <a:rPr lang="ja-JP" altLang="en-US" b="1" dirty="0"/>
              <a:t>題材発表</a:t>
            </a:r>
            <a:r>
              <a:rPr lang="en-US" altLang="ja-JP" b="1" dirty="0"/>
              <a:t>)</a:t>
            </a:r>
            <a:endParaRPr lang="ja-JP" altLang="en-US" dirty="0"/>
          </a:p>
        </p:txBody>
      </p:sp>
      <p:sp>
        <p:nvSpPr>
          <p:cNvPr id="3" name="正方形/長方形 2">
            <a:extLst>
              <a:ext uri="{FF2B5EF4-FFF2-40B4-BE49-F238E27FC236}">
                <a16:creationId xmlns:a16="http://schemas.microsoft.com/office/drawing/2014/main" id="{0CA08888-AD4E-4BE1-9FCE-5F1754932639}"/>
              </a:ext>
            </a:extLst>
          </p:cNvPr>
          <p:cNvSpPr/>
          <p:nvPr/>
        </p:nvSpPr>
        <p:spPr>
          <a:xfrm>
            <a:off x="146500" y="897982"/>
            <a:ext cx="8956298" cy="646331"/>
          </a:xfrm>
          <a:prstGeom prst="rect">
            <a:avLst/>
          </a:prstGeom>
        </p:spPr>
        <p:txBody>
          <a:bodyPr wrap="none">
            <a:spAutoFit/>
          </a:bodyPr>
          <a:lstStyle/>
          <a:p>
            <a:r>
              <a:rPr lang="ja-JP" altLang="en-US" sz="3600" b="1" dirty="0"/>
              <a:t>◆ティーアイアール社内（人材について）</a:t>
            </a:r>
            <a:endParaRPr lang="ja-JP" altLang="en-US" sz="3600" dirty="0"/>
          </a:p>
        </p:txBody>
      </p:sp>
      <p:sp>
        <p:nvSpPr>
          <p:cNvPr id="2" name="正方形/長方形 1">
            <a:extLst>
              <a:ext uri="{FF2B5EF4-FFF2-40B4-BE49-F238E27FC236}">
                <a16:creationId xmlns:a16="http://schemas.microsoft.com/office/drawing/2014/main" id="{B41AC02D-911C-4B82-AEEB-085724273D9B}"/>
              </a:ext>
            </a:extLst>
          </p:cNvPr>
          <p:cNvSpPr/>
          <p:nvPr/>
        </p:nvSpPr>
        <p:spPr>
          <a:xfrm>
            <a:off x="464126" y="1948370"/>
            <a:ext cx="11540837" cy="2130263"/>
          </a:xfrm>
          <a:prstGeom prst="rect">
            <a:avLst/>
          </a:prstGeom>
        </p:spPr>
        <p:txBody>
          <a:bodyPr wrap="square">
            <a:spAutoFit/>
          </a:bodyPr>
          <a:lstStyle/>
          <a:p>
            <a:pPr>
              <a:lnSpc>
                <a:spcPct val="150000"/>
              </a:lnSpc>
            </a:pPr>
            <a:r>
              <a:rPr lang="ja-JP" altLang="en-US" b="1" dirty="0"/>
              <a:t>☛人材を探してくる人：営業部</a:t>
            </a:r>
            <a:r>
              <a:rPr lang="en-US" altLang="ja-JP" b="1" dirty="0"/>
              <a:t>ai</a:t>
            </a:r>
            <a:r>
              <a:rPr lang="ja-JP" altLang="en-US" b="1" dirty="0"/>
              <a:t>さん（主に週末イベントで人を出してくれる協力会社から探してくる）</a:t>
            </a:r>
            <a:endParaRPr lang="en-US" altLang="ja-JP" b="1" dirty="0"/>
          </a:p>
          <a:p>
            <a:pPr>
              <a:lnSpc>
                <a:spcPct val="150000"/>
              </a:lnSpc>
            </a:pPr>
            <a:r>
              <a:rPr lang="ja-JP" altLang="en-US" b="1" dirty="0"/>
              <a:t>　　　　　　　　　　　営業部</a:t>
            </a:r>
            <a:r>
              <a:rPr lang="en-US" altLang="ja-JP" b="1" dirty="0"/>
              <a:t>e</a:t>
            </a:r>
            <a:r>
              <a:rPr lang="ja-JP" altLang="en-US" b="1" dirty="0"/>
              <a:t>さん（主に</a:t>
            </a:r>
            <a:r>
              <a:rPr lang="en-US" altLang="ja-JP" b="1" dirty="0"/>
              <a:t>S</a:t>
            </a:r>
            <a:r>
              <a:rPr lang="ja-JP" altLang="en-US" b="1" dirty="0"/>
              <a:t>委託案件で人を出してくれる協力会社から探してくる）</a:t>
            </a:r>
            <a:r>
              <a:rPr lang="en-US" altLang="ja-JP" b="1" dirty="0"/>
              <a:t>	</a:t>
            </a:r>
          </a:p>
          <a:p>
            <a:pPr>
              <a:lnSpc>
                <a:spcPct val="150000"/>
              </a:lnSpc>
            </a:pPr>
            <a:r>
              <a:rPr lang="ja-JP" altLang="en-US" b="1" dirty="0"/>
              <a:t>　</a:t>
            </a:r>
            <a:r>
              <a:rPr lang="en-US" altLang="ja-JP" b="1" dirty="0"/>
              <a:t>		</a:t>
            </a:r>
            <a:r>
              <a:rPr lang="ja-JP" altLang="en-US" b="1" dirty="0"/>
              <a:t>　　　新卒採用</a:t>
            </a:r>
            <a:r>
              <a:rPr lang="en-US" altLang="ja-JP" b="1" dirty="0"/>
              <a:t>h</a:t>
            </a:r>
            <a:r>
              <a:rPr lang="ja-JP" altLang="en-US" b="1" dirty="0"/>
              <a:t>さん（主に新卒採用で人材を発掘）</a:t>
            </a:r>
            <a:endParaRPr lang="en-US" altLang="ja-JP" b="1" dirty="0"/>
          </a:p>
          <a:p>
            <a:pPr>
              <a:lnSpc>
                <a:spcPct val="150000"/>
              </a:lnSpc>
            </a:pPr>
            <a:r>
              <a:rPr lang="ja-JP" altLang="en-US" b="1" dirty="0"/>
              <a:t>　</a:t>
            </a:r>
            <a:r>
              <a:rPr lang="en-US" altLang="ja-JP" b="1" dirty="0"/>
              <a:t>		</a:t>
            </a:r>
            <a:r>
              <a:rPr lang="ja-JP" altLang="en-US" b="1" dirty="0"/>
              <a:t>　　　中途採用</a:t>
            </a:r>
            <a:r>
              <a:rPr lang="en-US" altLang="ja-JP" b="1" dirty="0"/>
              <a:t>o</a:t>
            </a:r>
            <a:r>
              <a:rPr lang="ja-JP" altLang="en-US" b="1" dirty="0"/>
              <a:t>さん（主に中途採用で人材を発掘）</a:t>
            </a:r>
            <a:endParaRPr lang="en-US" altLang="ja-JP" b="1" dirty="0"/>
          </a:p>
          <a:p>
            <a:pPr>
              <a:lnSpc>
                <a:spcPct val="150000"/>
              </a:lnSpc>
            </a:pPr>
            <a:endParaRPr lang="en-US" altLang="ja-JP" b="1" dirty="0"/>
          </a:p>
        </p:txBody>
      </p:sp>
      <p:sp>
        <p:nvSpPr>
          <p:cNvPr id="5" name="正方形/長方形 4">
            <a:extLst>
              <a:ext uri="{FF2B5EF4-FFF2-40B4-BE49-F238E27FC236}">
                <a16:creationId xmlns:a16="http://schemas.microsoft.com/office/drawing/2014/main" id="{28720AE5-2E29-46A0-97E6-E636D13F4BEB}"/>
              </a:ext>
            </a:extLst>
          </p:cNvPr>
          <p:cNvSpPr/>
          <p:nvPr/>
        </p:nvSpPr>
        <p:spPr>
          <a:xfrm>
            <a:off x="464125" y="4375690"/>
            <a:ext cx="11540837" cy="1714765"/>
          </a:xfrm>
          <a:prstGeom prst="rect">
            <a:avLst/>
          </a:prstGeom>
        </p:spPr>
        <p:txBody>
          <a:bodyPr wrap="square">
            <a:spAutoFit/>
          </a:bodyPr>
          <a:lstStyle/>
          <a:p>
            <a:pPr>
              <a:lnSpc>
                <a:spcPct val="150000"/>
              </a:lnSpc>
            </a:pPr>
            <a:r>
              <a:rPr lang="ja-JP" altLang="en-US" b="1" dirty="0"/>
              <a:t>☛人材を保有している人：営業部各担当者（案件</a:t>
            </a:r>
            <a:r>
              <a:rPr lang="en-US" altLang="ja-JP" b="1" dirty="0"/>
              <a:t>NG</a:t>
            </a:r>
            <a:r>
              <a:rPr lang="ja-JP" altLang="en-US" b="1" dirty="0"/>
              <a:t>や案件終了で浮いてしまった）</a:t>
            </a:r>
            <a:endParaRPr lang="en-US" altLang="ja-JP" b="1" dirty="0"/>
          </a:p>
          <a:p>
            <a:pPr>
              <a:lnSpc>
                <a:spcPct val="150000"/>
              </a:lnSpc>
            </a:pPr>
            <a:r>
              <a:rPr lang="ja-JP" altLang="en-US" b="1" dirty="0"/>
              <a:t>　</a:t>
            </a:r>
            <a:r>
              <a:rPr lang="en-US" altLang="ja-JP" b="1" dirty="0"/>
              <a:t>		</a:t>
            </a:r>
            <a:r>
              <a:rPr lang="ja-JP" altLang="en-US" b="1" dirty="0"/>
              <a:t>　　　新卒採用</a:t>
            </a:r>
            <a:r>
              <a:rPr lang="en-US" altLang="ja-JP" b="1" dirty="0"/>
              <a:t>h</a:t>
            </a:r>
            <a:r>
              <a:rPr lang="ja-JP" altLang="en-US" b="1" dirty="0"/>
              <a:t>さん（業界未経験で顔合わせが通らないなどの理由で浮いてしまっている）</a:t>
            </a:r>
            <a:endParaRPr lang="en-US" altLang="ja-JP" b="1" dirty="0"/>
          </a:p>
          <a:p>
            <a:pPr>
              <a:lnSpc>
                <a:spcPct val="150000"/>
              </a:lnSpc>
            </a:pPr>
            <a:r>
              <a:rPr lang="ja-JP" altLang="en-US" b="1" dirty="0"/>
              <a:t>　</a:t>
            </a:r>
            <a:r>
              <a:rPr lang="en-US" altLang="ja-JP" b="1" dirty="0"/>
              <a:t>		</a:t>
            </a:r>
            <a:r>
              <a:rPr lang="ja-JP" altLang="en-US" b="1" dirty="0"/>
              <a:t>　　　中途採用</a:t>
            </a:r>
            <a:r>
              <a:rPr lang="en-US" altLang="ja-JP" b="1" dirty="0"/>
              <a:t>o</a:t>
            </a:r>
            <a:r>
              <a:rPr lang="ja-JP" altLang="en-US" b="1" dirty="0"/>
              <a:t>さん（業界未経験で顔合わせが通らないなどの理由で浮いてしまっている）</a:t>
            </a:r>
            <a:endParaRPr lang="en-US" altLang="ja-JP" b="1" dirty="0"/>
          </a:p>
          <a:p>
            <a:pPr>
              <a:lnSpc>
                <a:spcPct val="150000"/>
              </a:lnSpc>
            </a:pPr>
            <a:endParaRPr lang="en-US" altLang="ja-JP" b="1" dirty="0"/>
          </a:p>
        </p:txBody>
      </p:sp>
      <p:sp>
        <p:nvSpPr>
          <p:cNvPr id="6" name="正方形/長方形 5">
            <a:extLst>
              <a:ext uri="{FF2B5EF4-FFF2-40B4-BE49-F238E27FC236}">
                <a16:creationId xmlns:a16="http://schemas.microsoft.com/office/drawing/2014/main" id="{3290798A-C647-4FF8-ACB9-4400386DC715}"/>
              </a:ext>
            </a:extLst>
          </p:cNvPr>
          <p:cNvSpPr/>
          <p:nvPr/>
        </p:nvSpPr>
        <p:spPr>
          <a:xfrm>
            <a:off x="-62047" y="4168688"/>
            <a:ext cx="5117106" cy="307777"/>
          </a:xfrm>
          <a:prstGeom prst="rect">
            <a:avLst/>
          </a:prstGeom>
        </p:spPr>
        <p:txBody>
          <a:bodyPr wrap="none">
            <a:spAutoFit/>
          </a:bodyPr>
          <a:lstStyle/>
          <a:p>
            <a:r>
              <a:rPr lang="ja-JP" altLang="en-US" sz="1400" dirty="0"/>
              <a:t>（案件</a:t>
            </a:r>
            <a:r>
              <a:rPr lang="en-US" altLang="ja-JP" sz="1400" dirty="0"/>
              <a:t>NG</a:t>
            </a:r>
            <a:r>
              <a:rPr lang="ja-JP" altLang="en-US" sz="1400" dirty="0"/>
              <a:t>で浮いているや諸事情で案件に入れず浮いている）</a:t>
            </a:r>
          </a:p>
        </p:txBody>
      </p:sp>
    </p:spTree>
    <p:extLst>
      <p:ext uri="{BB962C8B-B14F-4D97-AF65-F5344CB8AC3E}">
        <p14:creationId xmlns:p14="http://schemas.microsoft.com/office/powerpoint/2010/main" val="27438479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2312</Words>
  <Application>Microsoft Office PowerPoint</Application>
  <PresentationFormat>ワイド画面</PresentationFormat>
  <Paragraphs>214</Paragraphs>
  <Slides>15</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07ラノベPOP</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Chiaki</dc:creator>
  <cp:lastModifiedBy>Kumagai Chiaki</cp:lastModifiedBy>
  <cp:revision>30</cp:revision>
  <dcterms:created xsi:type="dcterms:W3CDTF">2020-07-28T02:37:36Z</dcterms:created>
  <dcterms:modified xsi:type="dcterms:W3CDTF">2020-08-26T09:33:26Z</dcterms:modified>
</cp:coreProperties>
</file>