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906000" cy="6858000" type="A4"/>
  <p:notesSz cx="9866313" cy="67357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00CC66"/>
    <a:srgbClr val="DDDDDD"/>
    <a:srgbClr val="008000"/>
    <a:srgbClr val="5F5F5F"/>
    <a:srgbClr val="99CCFF"/>
    <a:srgbClr val="6699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9" autoAdjust="0"/>
    <p:restoredTop sz="94660"/>
  </p:normalViewPr>
  <p:slideViewPr>
    <p:cSldViewPr>
      <p:cViewPr varScale="1">
        <p:scale>
          <a:sx n="78" d="100"/>
          <a:sy n="78" d="100"/>
        </p:scale>
        <p:origin x="192" y="9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9588" y="0"/>
            <a:ext cx="4275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97625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9588" y="6397625"/>
            <a:ext cx="4275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F9E5C174-519E-4B4F-8344-3F47F37B150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5235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1175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09913" y="506413"/>
            <a:ext cx="3644900" cy="25225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9213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DEF824DD-FAFB-4398-AC6A-B7EA0B9D46E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9623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51D30-5E96-4B54-B62B-09A672AC4E73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30A8A-0618-47AE-B154-324AEF756153}" type="slidenum">
              <a:rPr lang="en-US" altLang="ja-JP"/>
              <a:pPr/>
              <a:t>2</a:t>
            </a:fld>
            <a:endParaRPr lang="en-US" altLang="ja-JP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51D30-5E96-4B54-B62B-09A672AC4E73}" type="slidenum">
              <a:rPr lang="en-US" altLang="ja-JP"/>
              <a:pPr/>
              <a:t>3</a:t>
            </a:fld>
            <a:endParaRPr lang="en-US" altLang="ja-JP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366642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30A8A-0618-47AE-B154-324AEF756153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76604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51D30-5E96-4B54-B62B-09A672AC4E73}" type="slidenum">
              <a:rPr lang="en-US" altLang="ja-JP"/>
              <a:pPr/>
              <a:t>5</a:t>
            </a:fld>
            <a:endParaRPr lang="en-US" altLang="ja-JP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325846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30A8A-0618-47AE-B154-324AEF756153}" type="slidenum">
              <a:rPr lang="en-US" altLang="ja-JP"/>
              <a:pPr/>
              <a:t>6</a:t>
            </a:fld>
            <a:endParaRPr lang="en-US" altLang="ja-JP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3030368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30A8A-0618-47AE-B154-324AEF756153}" type="slidenum">
              <a:rPr lang="en-US" altLang="ja-JP"/>
              <a:pPr/>
              <a:t>7</a:t>
            </a:fld>
            <a:endParaRPr lang="en-US" altLang="ja-JP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425979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1" name="Object 63"/>
          <p:cNvGraphicFramePr>
            <a:graphicFrameLocks noChangeAspect="1"/>
          </p:cNvGraphicFramePr>
          <p:nvPr/>
        </p:nvGraphicFramePr>
        <p:xfrm>
          <a:off x="4089400" y="0"/>
          <a:ext cx="1433513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Image" r:id="rId3" imgW="3441270" imgH="3022222" progId="Photoshop.Image.10">
                  <p:embed/>
                </p:oleObj>
              </mc:Choice>
              <mc:Fallback>
                <p:oleObj name="Image" r:id="rId3" imgW="3441270" imgH="3022222" progId="Photoshop.Image.10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0"/>
                        <a:ext cx="1433513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08" name="Picture 60" descr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6350"/>
            <a:ext cx="1905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9" name="Picture 61" descr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0"/>
            <a:ext cx="1905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423988" y="981075"/>
            <a:ext cx="701675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97013" y="2420938"/>
            <a:ext cx="6911975" cy="37433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ja-JP" altLang="en-US" noProof="0"/>
              <a:t>マスター サブタイトルの書式設定</a:t>
            </a:r>
          </a:p>
        </p:txBody>
      </p:sp>
      <p:graphicFrame>
        <p:nvGraphicFramePr>
          <p:cNvPr id="2107" name="Object 59"/>
          <p:cNvGraphicFramePr>
            <a:graphicFrameLocks noChangeAspect="1"/>
          </p:cNvGraphicFramePr>
          <p:nvPr/>
        </p:nvGraphicFramePr>
        <p:xfrm>
          <a:off x="0" y="6548438"/>
          <a:ext cx="99060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Image" r:id="rId6" imgW="10158730" imgH="317125" progId="Photoshop.Image.10">
                  <p:embed/>
                </p:oleObj>
              </mc:Choice>
              <mc:Fallback>
                <p:oleObj name="Image" r:id="rId6" imgW="10158730" imgH="317125" progId="Photoshop.Image.10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548438"/>
                        <a:ext cx="990600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10" name="Picture 6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8" y="5372100"/>
            <a:ext cx="1512887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3776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493000" y="836613"/>
            <a:ext cx="2070100" cy="324008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81113" y="836613"/>
            <a:ext cx="6059487" cy="324008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2710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2998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334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1844675"/>
            <a:ext cx="4064000" cy="2232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97513" y="1844675"/>
            <a:ext cx="4065587" cy="2232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7759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9618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1665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15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0303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6264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Picture 68" descr="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6350"/>
            <a:ext cx="1905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69" descr="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0"/>
            <a:ext cx="1905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1113" y="1844675"/>
            <a:ext cx="8281987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81113" y="836613"/>
            <a:ext cx="828198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graphicFrame>
        <p:nvGraphicFramePr>
          <p:cNvPr id="1091" name="Object 67"/>
          <p:cNvGraphicFramePr>
            <a:graphicFrameLocks noChangeAspect="1"/>
          </p:cNvGraphicFramePr>
          <p:nvPr/>
        </p:nvGraphicFramePr>
        <p:xfrm>
          <a:off x="0" y="6548438"/>
          <a:ext cx="99060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Image" r:id="rId15" imgW="10158730" imgH="317125" progId="Photoshop.Image.10">
                  <p:embed/>
                </p:oleObj>
              </mc:Choice>
              <mc:Fallback>
                <p:oleObj name="Image" r:id="rId15" imgW="10158730" imgH="317125" progId="Photoshop.Image.10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548438"/>
                        <a:ext cx="990600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0" name="Object 76"/>
          <p:cNvGraphicFramePr>
            <a:graphicFrameLocks noChangeAspect="1"/>
          </p:cNvGraphicFramePr>
          <p:nvPr/>
        </p:nvGraphicFramePr>
        <p:xfrm>
          <a:off x="3297238" y="4365625"/>
          <a:ext cx="3165475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Image" r:id="rId17" imgW="8203175" imgH="5968254" progId="Photoshop.Image.10">
                  <p:embed/>
                </p:oleObj>
              </mc:Choice>
              <mc:Fallback>
                <p:oleObj name="Image" r:id="rId17" imgW="8203175" imgH="5968254" progId="Photoshop.Image.10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4365625"/>
                        <a:ext cx="3165475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B2B2B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B2B2B2"/>
          </a:solidFill>
          <a:latin typeface="Verdana" pitchFamily="34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B2B2B2"/>
          </a:solidFill>
          <a:latin typeface="Verdana" pitchFamily="34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B2B2B2"/>
          </a:solidFill>
          <a:latin typeface="Verdana" pitchFamily="34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B2B2B2"/>
          </a:solidFill>
          <a:latin typeface="Verdana" pitchFamily="34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B2B2B2"/>
          </a:solidFill>
          <a:latin typeface="Verdana" pitchFamily="34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B2B2B2"/>
          </a:solidFill>
          <a:latin typeface="Verdana" pitchFamily="34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B2B2B2"/>
          </a:solidFill>
          <a:latin typeface="Verdana" pitchFamily="34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B2B2B2"/>
          </a:solidFill>
          <a:latin typeface="Verdana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80000"/>
        <a:buChar char="•"/>
        <a:defRPr kumimoji="1" sz="3200">
          <a:solidFill>
            <a:srgbClr val="B2B2B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80000"/>
        <a:buChar char="•"/>
        <a:defRPr kumimoji="1" sz="2800">
          <a:solidFill>
            <a:srgbClr val="B2B2B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80000"/>
        <a:buChar char="•"/>
        <a:defRPr kumimoji="1" sz="2400">
          <a:solidFill>
            <a:srgbClr val="B2B2B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80000"/>
        <a:buChar char="•"/>
        <a:defRPr kumimoji="1" sz="2000">
          <a:solidFill>
            <a:srgbClr val="B2B2B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80000"/>
        <a:buChar char="•"/>
        <a:defRPr kumimoji="1" sz="2000">
          <a:solidFill>
            <a:srgbClr val="B2B2B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80000"/>
        <a:buChar char="•"/>
        <a:defRPr kumimoji="1" sz="2000">
          <a:solidFill>
            <a:srgbClr val="B2B2B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80000"/>
        <a:buChar char="•"/>
        <a:defRPr kumimoji="1" sz="2000">
          <a:solidFill>
            <a:srgbClr val="B2B2B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80000"/>
        <a:buChar char="•"/>
        <a:defRPr kumimoji="1" sz="2000">
          <a:solidFill>
            <a:srgbClr val="B2B2B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80000"/>
        <a:buChar char="•"/>
        <a:defRPr kumimoji="1" sz="2000">
          <a:solidFill>
            <a:srgbClr val="B2B2B2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ja-JP" altLang="en-US" sz="4400" b="1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自作</a:t>
            </a:r>
            <a:r>
              <a:rPr lang="en-US" altLang="ja-JP" sz="4400" b="1" dirty="0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PHP </a:t>
            </a:r>
            <a:r>
              <a:rPr lang="ja-JP" altLang="en-US" sz="4400" b="1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発表</a:t>
            </a:r>
            <a:endParaRPr lang="en-US" altLang="ja-JP" sz="4400" b="1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7013" y="2420939"/>
            <a:ext cx="6911975" cy="1296093"/>
          </a:xfrm>
          <a:noFill/>
          <a:ln/>
        </p:spPr>
        <p:txBody>
          <a:bodyPr/>
          <a:lstStyle/>
          <a:p>
            <a:r>
              <a:rPr lang="ja-JP" altLang="en-US" b="1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離乳食レシピサイト</a:t>
            </a:r>
            <a:endParaRPr lang="en-US" altLang="ja-JP" b="1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  <a:p>
            <a:r>
              <a:rPr lang="en-US" altLang="ja-JP" b="1" dirty="0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YUMYUM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ja-JP" altLang="en-US" sz="4400" b="1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目的と背景</a:t>
            </a:r>
            <a:endParaRPr lang="en-US" altLang="ja-JP" sz="4400" b="1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1844675"/>
            <a:ext cx="8281987" cy="3168501"/>
          </a:xfrm>
          <a:noFill/>
          <a:ln/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自分が離乳食で悩んだため</a:t>
            </a:r>
            <a:endParaRPr lang="en-US" altLang="ja-JP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離乳食で悩むお母さんが多いため</a:t>
            </a:r>
            <a:endParaRPr lang="en-US" altLang="ja-JP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  <a:p>
            <a:pPr marL="857250" lvl="1" indent="-457200"/>
            <a:r>
              <a:rPr lang="ja-JP" altLang="en-US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取り分け</a:t>
            </a:r>
            <a:endParaRPr lang="en-US" altLang="ja-JP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  <a:p>
            <a:pPr marL="857250" lvl="1" indent="-457200"/>
            <a:r>
              <a:rPr lang="ja-JP" altLang="en-US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献立</a:t>
            </a:r>
            <a:endParaRPr lang="en-US" altLang="ja-JP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  <a:p>
            <a:pPr marL="857250" lvl="1" indent="-457200"/>
            <a:r>
              <a:rPr lang="ja-JP" altLang="en-US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バリエーション</a:t>
            </a:r>
            <a:endParaRPr lang="en-US" altLang="ja-JP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4625" y="908720"/>
            <a:ext cx="7016750" cy="863749"/>
          </a:xfrm>
          <a:noFill/>
          <a:ln/>
        </p:spPr>
        <p:txBody>
          <a:bodyPr/>
          <a:lstStyle/>
          <a:p>
            <a:pPr algn="l"/>
            <a:r>
              <a:rPr lang="ja-JP" altLang="en-US" sz="4400" b="1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スケジュール</a:t>
            </a:r>
            <a:endParaRPr lang="en-US" altLang="ja-JP" sz="4400" b="1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7F2A900-FC20-8C47-AD22-71DC526C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1"/>
            <a:ext cx="990600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8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ja-JP" altLang="en-US" sz="4400" b="1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システム紹介</a:t>
            </a:r>
            <a:endParaRPr lang="en-US" altLang="ja-JP" sz="4400" b="1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1844675"/>
            <a:ext cx="8281987" cy="3024485"/>
          </a:xfrm>
          <a:noFill/>
          <a:ln/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離乳食のレシピを投稿できる</a:t>
            </a:r>
            <a:endParaRPr lang="en-US" altLang="ja-JP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レシピを絞り込んで献立を作れる</a:t>
            </a:r>
            <a:endParaRPr lang="en-US" altLang="ja-JP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お気に入り登録できる</a:t>
            </a:r>
            <a:endParaRPr lang="en-US" altLang="ja-JP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レシピ一覧から検索できる</a:t>
            </a:r>
            <a:endParaRPr lang="en-US" altLang="ja-JP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ユーザ登録</a:t>
            </a:r>
            <a:endParaRPr lang="en-US" altLang="ja-JP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206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ja-JP" altLang="en-US" sz="4400" b="1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実装機能、売り</a:t>
            </a:r>
            <a:endParaRPr lang="en-US" altLang="ja-JP" sz="4400" b="1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753DFD-2F8D-A143-98EB-D500A4520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592" y="2140099"/>
            <a:ext cx="8281987" cy="3593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Tx/>
              <a:buNone/>
              <a:defRPr kumimoji="1" sz="3200">
                <a:solidFill>
                  <a:srgbClr val="B2B2B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 kumimoji="1" sz="2800">
                <a:solidFill>
                  <a:srgbClr val="B2B2B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 kumimoji="1" sz="2400">
                <a:solidFill>
                  <a:srgbClr val="B2B2B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 kumimoji="1" sz="2000">
                <a:solidFill>
                  <a:srgbClr val="B2B2B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 kumimoji="1" sz="2000">
                <a:solidFill>
                  <a:srgbClr val="B2B2B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 kumimoji="1" sz="2000">
                <a:solidFill>
                  <a:srgbClr val="B2B2B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 kumimoji="1" sz="2000">
                <a:solidFill>
                  <a:srgbClr val="B2B2B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 kumimoji="1" sz="2000">
                <a:solidFill>
                  <a:srgbClr val="B2B2B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 kumimoji="1" sz="2000">
                <a:solidFill>
                  <a:srgbClr val="B2B2B2"/>
                </a:solidFill>
                <a:latin typeface="+mn-lt"/>
                <a:ea typeface="+mn-ea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ja-JP" kern="0" dirty="0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Ajax</a:t>
            </a:r>
            <a:r>
              <a:rPr lang="ja-JP" altLang="en-US" kern="0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を使ったデータベース接続</a:t>
            </a:r>
            <a:endParaRPr lang="en-US" altLang="ja-JP" kern="0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kern="0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絞り込み検索機能</a:t>
            </a:r>
            <a:endParaRPr lang="en-US" altLang="ja-JP" kern="0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kern="0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献立作成機能</a:t>
            </a:r>
            <a:endParaRPr lang="en-US" altLang="ja-JP" kern="0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kern="0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レシピ一覧で材料がわかる</a:t>
            </a:r>
            <a:endParaRPr lang="en-US" altLang="ja-JP" kern="0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kern="0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レスポンシブデザイン</a:t>
            </a:r>
            <a:endParaRPr lang="en-US" altLang="ja-JP" kern="0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kern="0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レシピ投稿、編集、削除機能</a:t>
            </a:r>
            <a:endParaRPr lang="en-US" altLang="ja-JP" kern="0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55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ja-JP" altLang="en-US" sz="4400" b="1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今後のシステム展望</a:t>
            </a:r>
            <a:endParaRPr lang="en-US" altLang="ja-JP" sz="4400" b="1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1844675"/>
            <a:ext cx="8281987" cy="2160389"/>
          </a:xfrm>
          <a:noFill/>
          <a:ln/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動画でレシピを投稿できる</a:t>
            </a:r>
            <a:endParaRPr lang="en-US" altLang="ja-JP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コメント機能</a:t>
            </a:r>
            <a:endParaRPr lang="en-US" altLang="ja-JP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取り分け料理検索機能</a:t>
            </a:r>
            <a:endParaRPr lang="en-US" altLang="ja-JP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50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ja-JP" altLang="en-US" sz="4400" b="1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今回の開発の感想</a:t>
            </a:r>
            <a:endParaRPr lang="en-US" altLang="ja-JP" sz="4400" b="1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1844675"/>
            <a:ext cx="8281987" cy="2160389"/>
          </a:xfrm>
          <a:noFill/>
          <a:ln/>
        </p:spPr>
        <p:txBody>
          <a:bodyPr/>
          <a:lstStyle/>
          <a:p>
            <a:r>
              <a:rPr lang="ja-JP" altLang="en-US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試行錯誤して作成することで実力がかなりついた</a:t>
            </a:r>
            <a:endParaRPr lang="en-US" altLang="ja-JP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  <a:p>
            <a:r>
              <a:rPr lang="ja-JP" altLang="en-US">
                <a:solidFill>
                  <a:srgbClr val="4D4D4D"/>
                </a:solidFill>
                <a:latin typeface="Nagomi Gokuboso Gothic ExtraLig" pitchFamily="2" charset="-128"/>
                <a:ea typeface="Nagomi Gokuboso Gothic ExtraLig" pitchFamily="2" charset="-128"/>
                <a:cs typeface="Nagomi Gokuboso Gothic ExtraLig" pitchFamily="2" charset="-128"/>
              </a:rPr>
              <a:t>ぼんやりしていた開発のイメージがはっきりした</a:t>
            </a:r>
            <a:endParaRPr lang="en-US" altLang="ja-JP" dirty="0">
              <a:solidFill>
                <a:srgbClr val="4D4D4D"/>
              </a:solidFill>
              <a:latin typeface="Nagomi Gokuboso Gothic ExtraLig" pitchFamily="2" charset="-128"/>
              <a:ea typeface="Nagomi Gokuboso Gothic ExtraLig" pitchFamily="2" charset="-128"/>
              <a:cs typeface="Nagomi Gokuboso Gothic ExtraLig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2863809"/>
      </p:ext>
    </p:extLst>
  </p:cSld>
  <p:clrMapOvr>
    <a:masterClrMapping/>
  </p:clrMapOvr>
</p:sld>
</file>

<file path=ppt/theme/theme1.xml><?xml version="1.0" encoding="utf-8"?>
<a:theme xmlns:a="http://schemas.openxmlformats.org/drawingml/2006/main" name="natural_036">
  <a:themeElements>
    <a:clrScheme name="">
      <a:dk1>
        <a:srgbClr val="5F5F5F"/>
      </a:dk1>
      <a:lt1>
        <a:srgbClr val="FFFFFF"/>
      </a:lt1>
      <a:dk2>
        <a:srgbClr val="6666FF"/>
      </a:dk2>
      <a:lt2>
        <a:srgbClr val="808080"/>
      </a:lt2>
      <a:accent1>
        <a:srgbClr val="99CCFF"/>
      </a:accent1>
      <a:accent2>
        <a:srgbClr val="9933FF"/>
      </a:accent2>
      <a:accent3>
        <a:srgbClr val="FFFFFF"/>
      </a:accent3>
      <a:accent4>
        <a:srgbClr val="505050"/>
      </a:accent4>
      <a:accent5>
        <a:srgbClr val="CAE2FF"/>
      </a:accent5>
      <a:accent6>
        <a:srgbClr val="8A2DE7"/>
      </a:accent6>
      <a:hlink>
        <a:srgbClr val="CC66FF"/>
      </a:hlink>
      <a:folHlink>
        <a:srgbClr val="FF00FF"/>
      </a:folHlink>
    </a:clrScheme>
    <a:fontScheme name="natural_036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natural_03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al_03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al_03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al_03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al_03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al_03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al_03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5F5F5F"/>
    </a:dk1>
    <a:lt1>
      <a:srgbClr val="FFFFFF"/>
    </a:lt1>
    <a:dk2>
      <a:srgbClr val="6666FF"/>
    </a:dk2>
    <a:lt2>
      <a:srgbClr val="808080"/>
    </a:lt2>
    <a:accent1>
      <a:srgbClr val="99CCFF"/>
    </a:accent1>
    <a:accent2>
      <a:srgbClr val="9933FF"/>
    </a:accent2>
    <a:accent3>
      <a:srgbClr val="FFFFFF"/>
    </a:accent3>
    <a:accent4>
      <a:srgbClr val="505050"/>
    </a:accent4>
    <a:accent5>
      <a:srgbClr val="CAE2FF"/>
    </a:accent5>
    <a:accent6>
      <a:srgbClr val="8A2DE7"/>
    </a:accent6>
    <a:hlink>
      <a:srgbClr val="CC66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natural_036</Template>
  <TotalTime>286</TotalTime>
  <Words>127</Words>
  <Application>Microsoft Macintosh PowerPoint</Application>
  <PresentationFormat>A4 210 x 297 mm</PresentationFormat>
  <Paragraphs>37</Paragraphs>
  <Slides>7</Slides>
  <Notes>7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Nagomi Gokuboso Gothic ExtraLig</vt:lpstr>
      <vt:lpstr>Arial</vt:lpstr>
      <vt:lpstr>Times New Roman</vt:lpstr>
      <vt:lpstr>Verdana</vt:lpstr>
      <vt:lpstr>natural_036</vt:lpstr>
      <vt:lpstr>Image</vt:lpstr>
      <vt:lpstr>自作PHP 発表</vt:lpstr>
      <vt:lpstr>目的と背景</vt:lpstr>
      <vt:lpstr>スケジュール</vt:lpstr>
      <vt:lpstr>システム紹介</vt:lpstr>
      <vt:lpstr>実装機能、売り</vt:lpstr>
      <vt:lpstr>今後のシステム展望</vt:lpstr>
      <vt:lpstr>今回の開発の感想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自作PHP 発表</dc:title>
  <dc:creator>アラー 亜季</dc:creator>
  <cp:keywords>パワーポイント; PowerPoint</cp:keywords>
  <cp:lastModifiedBy>アラー 亜季</cp:lastModifiedBy>
  <cp:revision>15</cp:revision>
  <dcterms:created xsi:type="dcterms:W3CDTF">2020-08-17T01:01:06Z</dcterms:created>
  <dcterms:modified xsi:type="dcterms:W3CDTF">2020-09-23T08:25:50Z</dcterms:modified>
</cp:coreProperties>
</file>