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ADC1C-0BF8-3388-922B-87501A50B7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strings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90C0B2-E7F6-8F91-2885-1EA893A804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cap="none" dirty="0"/>
              <a:t>Understanding The Basics And Advanced Features</a:t>
            </a:r>
            <a:endParaRPr lang="en-IN" sz="2000" cap="none" dirty="0"/>
          </a:p>
        </p:txBody>
      </p:sp>
      <p:pic>
        <p:nvPicPr>
          <p:cNvPr id="5" name="Picture 4" descr="A blue and yellow snake logo&#10;&#10;Description automatically generated">
            <a:extLst>
              <a:ext uri="{FF2B5EF4-FFF2-40B4-BE49-F238E27FC236}">
                <a16:creationId xmlns:a16="http://schemas.microsoft.com/office/drawing/2014/main" id="{3AE5BB80-3F3D-FA35-DE9F-555A939D6EF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3396000" y="729000"/>
            <a:ext cx="5400000" cy="54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7918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68E7A-CC2F-E2C6-BA35-5E8E30083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90536"/>
            <a:ext cx="10131425" cy="597527"/>
          </a:xfrm>
        </p:spPr>
        <p:txBody>
          <a:bodyPr>
            <a:normAutofit fontScale="90000"/>
          </a:bodyPr>
          <a:lstStyle/>
          <a:p>
            <a:r>
              <a:rPr lang="en-US" cap="none" dirty="0"/>
              <a:t>Strings Validation Methods </a:t>
            </a:r>
            <a:endParaRPr lang="en-IN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E5CD1-D611-F900-9B07-8D28C2543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688064"/>
            <a:ext cx="10131425" cy="3250194"/>
          </a:xfrm>
        </p:spPr>
        <p:txBody>
          <a:bodyPr/>
          <a:lstStyle/>
          <a:p>
            <a:r>
              <a:rPr lang="en-US" dirty="0"/>
              <a:t>Common validation </a:t>
            </a:r>
            <a:r>
              <a:rPr lang="en-US" dirty="0" err="1"/>
              <a:t>maethods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isalpha</a:t>
            </a:r>
            <a:r>
              <a:rPr lang="en-US" dirty="0"/>
              <a:t>() : Checks is all characters are alphabetic.</a:t>
            </a:r>
          </a:p>
          <a:p>
            <a:pPr lvl="1"/>
            <a:r>
              <a:rPr lang="en-US" dirty="0" err="1"/>
              <a:t>Isdigit</a:t>
            </a:r>
            <a:r>
              <a:rPr lang="en-US" dirty="0"/>
              <a:t>() : Checks if all characters are digits. </a:t>
            </a:r>
          </a:p>
          <a:p>
            <a:pPr lvl="1"/>
            <a:r>
              <a:rPr lang="en-US" dirty="0" err="1"/>
              <a:t>Isalnum</a:t>
            </a:r>
            <a:r>
              <a:rPr lang="en-US" dirty="0"/>
              <a:t>() : Checks If all characters are alphanumeric.</a:t>
            </a:r>
          </a:p>
          <a:p>
            <a:pPr lvl="1"/>
            <a:r>
              <a:rPr lang="en-US" dirty="0"/>
              <a:t>Example:</a:t>
            </a:r>
          </a:p>
          <a:p>
            <a:pPr lvl="1"/>
            <a:r>
              <a:rPr lang="en-US" dirty="0"/>
              <a:t>Input: print(“Hello World”.</a:t>
            </a:r>
            <a:r>
              <a:rPr lang="en-US" dirty="0" err="1"/>
              <a:t>isalpha</a:t>
            </a:r>
            <a:r>
              <a:rPr lang="en-US" dirty="0"/>
              <a:t>())     # Output: True</a:t>
            </a:r>
          </a:p>
          <a:p>
            <a:pPr lvl="1"/>
            <a:r>
              <a:rPr lang="en-US" dirty="0"/>
              <a:t>Input: print(“12345”.isdigit())                 # Output: True</a:t>
            </a:r>
          </a:p>
          <a:p>
            <a:pPr lvl="1"/>
            <a:r>
              <a:rPr lang="en-US" dirty="0"/>
              <a:t>Input: print(“Hello123.isalnum())          # Output: True               </a:t>
            </a:r>
            <a:endParaRPr lang="en-IN" dirty="0"/>
          </a:p>
        </p:txBody>
      </p:sp>
      <p:pic>
        <p:nvPicPr>
          <p:cNvPr id="4" name="Picture 3" descr="A blue and yellow snake logo&#10;&#10;Description automatically generated">
            <a:extLst>
              <a:ext uri="{FF2B5EF4-FFF2-40B4-BE49-F238E27FC236}">
                <a16:creationId xmlns:a16="http://schemas.microsoft.com/office/drawing/2014/main" id="{811AF23C-C516-C040-8601-1DDBBFB35C5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3396000" y="729000"/>
            <a:ext cx="5400000" cy="54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7494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F921C-E439-298F-8EB9-82424EF3B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99589"/>
            <a:ext cx="10131425" cy="606582"/>
          </a:xfrm>
        </p:spPr>
        <p:txBody>
          <a:bodyPr>
            <a:normAutofit fontScale="90000"/>
          </a:bodyPr>
          <a:lstStyle/>
          <a:p>
            <a:r>
              <a:rPr lang="en-US" cap="none" dirty="0"/>
              <a:t>Conclusion</a:t>
            </a:r>
            <a:endParaRPr lang="en-IN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21D11-C763-80D9-CFC8-9171492A5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706171"/>
            <a:ext cx="10131425" cy="1738265"/>
          </a:xfrm>
        </p:spPr>
        <p:txBody>
          <a:bodyPr/>
          <a:lstStyle/>
          <a:p>
            <a:r>
              <a:rPr lang="en-US" dirty="0"/>
              <a:t>Key Takeaways:</a:t>
            </a:r>
          </a:p>
          <a:p>
            <a:pPr lvl="1"/>
            <a:r>
              <a:rPr lang="en-US" dirty="0"/>
              <a:t>Strings are a fundamental data type in python.</a:t>
            </a:r>
          </a:p>
          <a:p>
            <a:pPr lvl="1"/>
            <a:r>
              <a:rPr lang="en-US" dirty="0"/>
              <a:t>They are immutable and support various operations and methods for manipulation.</a:t>
            </a:r>
          </a:p>
          <a:p>
            <a:pPr lvl="1"/>
            <a:r>
              <a:rPr lang="en-US" dirty="0"/>
              <a:t>String formatting, slicing, and advanced operations like joining and splitting are useful in many applications.</a:t>
            </a:r>
            <a:endParaRPr lang="en-IN" dirty="0"/>
          </a:p>
        </p:txBody>
      </p:sp>
      <p:pic>
        <p:nvPicPr>
          <p:cNvPr id="4" name="Picture 3" descr="A blue and yellow snake logo&#10;&#10;Description automatically generated">
            <a:extLst>
              <a:ext uri="{FF2B5EF4-FFF2-40B4-BE49-F238E27FC236}">
                <a16:creationId xmlns:a16="http://schemas.microsoft.com/office/drawing/2014/main" id="{A3FEEEAB-9661-A4EA-C61A-908159ECC38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3396000" y="729000"/>
            <a:ext cx="5400000" cy="54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8797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CB93B-7E40-DA7E-50E2-347E9E24F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08642"/>
            <a:ext cx="10131425" cy="660903"/>
          </a:xfrm>
        </p:spPr>
        <p:txBody>
          <a:bodyPr/>
          <a:lstStyle/>
          <a:p>
            <a:r>
              <a:rPr lang="en-US" cap="none" dirty="0"/>
              <a:t>Closing Remarks </a:t>
            </a:r>
            <a:endParaRPr lang="en-IN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D69EC-2035-F09E-91A1-25865B6BD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769545"/>
            <a:ext cx="10131425" cy="54230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Thank You for Your Attention!</a:t>
            </a:r>
            <a:endParaRPr lang="en-IN" sz="4800" dirty="0"/>
          </a:p>
        </p:txBody>
      </p:sp>
      <p:pic>
        <p:nvPicPr>
          <p:cNvPr id="4" name="Picture 3" descr="A blue and yellow snake logo&#10;&#10;Description automatically generated">
            <a:extLst>
              <a:ext uri="{FF2B5EF4-FFF2-40B4-BE49-F238E27FC236}">
                <a16:creationId xmlns:a16="http://schemas.microsoft.com/office/drawing/2014/main" id="{4E2F10F2-1222-4DF7-1243-716FF1F564E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3396000" y="729000"/>
            <a:ext cx="5400000" cy="54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7084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047B1-ED74-AADE-7820-14B17D9C5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90535"/>
            <a:ext cx="10131425" cy="950614"/>
          </a:xfrm>
        </p:spPr>
        <p:txBody>
          <a:bodyPr>
            <a:normAutofit/>
          </a:bodyPr>
          <a:lstStyle/>
          <a:p>
            <a:r>
              <a:rPr lang="en-IN" cap="none" dirty="0"/>
              <a:t>Introduction To Python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DDB2D-BB6A-3741-AD98-1A18E84AE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041148"/>
            <a:ext cx="10131425" cy="371192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What is a string?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 string is a sequence of characters enclosed within single (‘  ’), double (“  ”), or triple quotes (‘ ’ ’  ’ ’ ’   or    “ ” ”   ” ” ”).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In Python, strings are immutable, meaning they are can not be changed after they are created.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Example: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text = "Hello, World!”</a:t>
            </a:r>
          </a:p>
        </p:txBody>
      </p:sp>
      <p:pic>
        <p:nvPicPr>
          <p:cNvPr id="4" name="Picture 3" descr="A blue and yellow snake logo&#10;&#10;Description automatically generated">
            <a:extLst>
              <a:ext uri="{FF2B5EF4-FFF2-40B4-BE49-F238E27FC236}">
                <a16:creationId xmlns:a16="http://schemas.microsoft.com/office/drawing/2014/main" id="{6898A67D-793B-3020-FF53-0A0D092A771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3396000" y="729000"/>
            <a:ext cx="5400000" cy="54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3512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CCCD6-AA4A-E41E-E268-136483162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17694"/>
            <a:ext cx="10131425" cy="769545"/>
          </a:xfrm>
        </p:spPr>
        <p:txBody>
          <a:bodyPr>
            <a:normAutofit/>
          </a:bodyPr>
          <a:lstStyle/>
          <a:p>
            <a:r>
              <a:rPr lang="en-US" cap="none" dirty="0"/>
              <a:t>Creating Strings In Python</a:t>
            </a:r>
            <a:endParaRPr lang="en-IN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C5992-B40C-9813-B5EE-EB1E570AF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968721"/>
            <a:ext cx="10131425" cy="5024673"/>
          </a:xfrm>
        </p:spPr>
        <p:txBody>
          <a:bodyPr/>
          <a:lstStyle/>
          <a:p>
            <a:r>
              <a:rPr lang="en-US" dirty="0"/>
              <a:t>Single and Double Quotes: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Both can be used to create strings in python.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Example:  str1 = ‘Hello’</a:t>
            </a:r>
          </a:p>
          <a:p>
            <a:pPr marL="457200" lvl="1" indent="0">
              <a:buNone/>
            </a:pPr>
            <a:r>
              <a:rPr lang="en-IN" dirty="0"/>
              <a:t>                         str2 = “World”</a:t>
            </a:r>
          </a:p>
          <a:p>
            <a:r>
              <a:rPr lang="en-IN" dirty="0"/>
              <a:t>Triple Quotes: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Used for multiline strings or docstrings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Example: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Input:  multiline_str = ‘’’This is </a:t>
            </a:r>
          </a:p>
          <a:p>
            <a:pPr marL="457200" lvl="1" indent="0">
              <a:buNone/>
            </a:pPr>
            <a:r>
              <a:rPr lang="en-IN" dirty="0"/>
              <a:t>                   a multiline string.’’’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Output: This is </a:t>
            </a:r>
          </a:p>
          <a:p>
            <a:pPr marL="457200" lvl="1" indent="0">
              <a:buNone/>
            </a:pPr>
            <a:r>
              <a:rPr lang="en-IN" dirty="0"/>
              <a:t>                     a multiline string.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IN" dirty="0"/>
          </a:p>
          <a:p>
            <a:endParaRPr lang="en-IN" dirty="0"/>
          </a:p>
        </p:txBody>
      </p:sp>
      <p:pic>
        <p:nvPicPr>
          <p:cNvPr id="4" name="Picture 3" descr="A blue and yellow snake logo&#10;&#10;Description automatically generated">
            <a:extLst>
              <a:ext uri="{FF2B5EF4-FFF2-40B4-BE49-F238E27FC236}">
                <a16:creationId xmlns:a16="http://schemas.microsoft.com/office/drawing/2014/main" id="{7D1DA150-D603-1166-F201-56758FBA111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3396000" y="729000"/>
            <a:ext cx="5400000" cy="54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9873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A4DBE-B1E5-983B-8D96-5EED9CE4D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17695"/>
            <a:ext cx="10131425" cy="697117"/>
          </a:xfrm>
        </p:spPr>
        <p:txBody>
          <a:bodyPr/>
          <a:lstStyle/>
          <a:p>
            <a:r>
              <a:rPr lang="en-US" cap="none" dirty="0"/>
              <a:t>Strings Indexing And Slicing </a:t>
            </a:r>
            <a:endParaRPr lang="en-IN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17253-D1A7-CF78-F33D-A0E696F72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968720"/>
            <a:ext cx="10131425" cy="5984341"/>
          </a:xfrm>
        </p:spPr>
        <p:txBody>
          <a:bodyPr>
            <a:normAutofit/>
          </a:bodyPr>
          <a:lstStyle/>
          <a:p>
            <a:r>
              <a:rPr lang="en-US" dirty="0"/>
              <a:t>String Indexing: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Access individual characters using index positions (starting from 0).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Example: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Input: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text =  “Python”</a:t>
            </a:r>
          </a:p>
          <a:p>
            <a:pPr marL="457200" lvl="1" indent="0">
              <a:buNone/>
            </a:pPr>
            <a:r>
              <a:rPr lang="en-US" dirty="0"/>
              <a:t>      Print(text[0])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Output: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String Slicing: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Extract part of string using start : stop : step 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Example: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Input:- print(text[0:3])     # Output:- </a:t>
            </a:r>
            <a:r>
              <a:rPr lang="en-US" dirty="0" err="1"/>
              <a:t>Pyt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Input:- print(text[::2])      # Output:- </a:t>
            </a:r>
            <a:r>
              <a:rPr lang="en-US" dirty="0" err="1"/>
              <a:t>Pto</a:t>
            </a:r>
            <a:r>
              <a:rPr lang="en-US" dirty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4" name="Picture 3" descr="A blue and yellow snake logo&#10;&#10;Description automatically generated">
            <a:extLst>
              <a:ext uri="{FF2B5EF4-FFF2-40B4-BE49-F238E27FC236}">
                <a16:creationId xmlns:a16="http://schemas.microsoft.com/office/drawing/2014/main" id="{32164E9A-EC33-9CA2-AC19-259EA788426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3396000" y="729000"/>
            <a:ext cx="5400000" cy="54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8179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27B46-C251-45CD-60CE-2665810D1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72428"/>
            <a:ext cx="10131425" cy="851025"/>
          </a:xfrm>
        </p:spPr>
        <p:txBody>
          <a:bodyPr>
            <a:normAutofit/>
          </a:bodyPr>
          <a:lstStyle/>
          <a:p>
            <a:r>
              <a:rPr lang="en-US" cap="none" dirty="0"/>
              <a:t>String Methods </a:t>
            </a:r>
            <a:endParaRPr lang="en-IN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EBCC0-3724-5CE2-95A0-D5E9055E5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760491"/>
            <a:ext cx="10131425" cy="4472412"/>
          </a:xfrm>
        </p:spPr>
        <p:txBody>
          <a:bodyPr/>
          <a:lstStyle/>
          <a:p>
            <a:r>
              <a:rPr lang="en-US" dirty="0"/>
              <a:t>Common String Methods:</a:t>
            </a:r>
          </a:p>
          <a:p>
            <a:pPr lvl="1"/>
            <a:r>
              <a:rPr lang="en-US" dirty="0"/>
              <a:t>Len() : Returns the length of string.</a:t>
            </a:r>
          </a:p>
          <a:p>
            <a:pPr lvl="1"/>
            <a:r>
              <a:rPr lang="en-US" dirty="0"/>
              <a:t>Lower() : Converts all character to lower character.</a:t>
            </a:r>
          </a:p>
          <a:p>
            <a:pPr lvl="1"/>
            <a:r>
              <a:rPr lang="en-US" dirty="0"/>
              <a:t>Upper() : Converts all character to upper character.</a:t>
            </a:r>
          </a:p>
          <a:p>
            <a:pPr lvl="1"/>
            <a:r>
              <a:rPr lang="en-US" dirty="0"/>
              <a:t>Strip() : Remove whitespace from both ends.</a:t>
            </a:r>
          </a:p>
          <a:p>
            <a:pPr lvl="1"/>
            <a:r>
              <a:rPr lang="en-US" dirty="0"/>
              <a:t>Replace() : Replace a substring with another</a:t>
            </a:r>
          </a:p>
          <a:p>
            <a:pPr lvl="1"/>
            <a:r>
              <a:rPr lang="en-US" dirty="0"/>
              <a:t>Example:</a:t>
            </a:r>
          </a:p>
          <a:p>
            <a:pPr lvl="1"/>
            <a:r>
              <a:rPr lang="en-US" dirty="0"/>
              <a:t>my_string = “    Hello World    “        </a:t>
            </a:r>
          </a:p>
          <a:p>
            <a:pPr lvl="1"/>
            <a:r>
              <a:rPr lang="en-US" dirty="0"/>
              <a:t>Input: print(my_string.strip())         # Output: “Hello World”</a:t>
            </a:r>
          </a:p>
          <a:p>
            <a:pPr lvl="1"/>
            <a:r>
              <a:rPr lang="en-US" dirty="0"/>
              <a:t>Input: print(my_string.upper())      # Output: “HELLO WORLD”</a:t>
            </a:r>
          </a:p>
          <a:p>
            <a:pPr lvl="1"/>
            <a:endParaRPr lang="en-IN" dirty="0"/>
          </a:p>
        </p:txBody>
      </p:sp>
      <p:pic>
        <p:nvPicPr>
          <p:cNvPr id="4" name="Picture 3" descr="A blue and yellow snake logo&#10;&#10;Description automatically generated">
            <a:extLst>
              <a:ext uri="{FF2B5EF4-FFF2-40B4-BE49-F238E27FC236}">
                <a16:creationId xmlns:a16="http://schemas.microsoft.com/office/drawing/2014/main" id="{7F97CF7A-D5FE-9FC6-6A40-6445BC28672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3396000" y="729000"/>
            <a:ext cx="5400000" cy="54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0223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B4684-4022-5612-4738-C0C2066C6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81482"/>
            <a:ext cx="10131425" cy="832918"/>
          </a:xfrm>
        </p:spPr>
        <p:txBody>
          <a:bodyPr>
            <a:normAutofit/>
          </a:bodyPr>
          <a:lstStyle/>
          <a:p>
            <a:r>
              <a:rPr lang="en-US" cap="none" dirty="0"/>
              <a:t>String Concatenation And Formatting</a:t>
            </a:r>
            <a:endParaRPr lang="en-IN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2AF10-F718-F836-E20F-E2A4021C7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841973"/>
            <a:ext cx="10131425" cy="4571999"/>
          </a:xfrm>
        </p:spPr>
        <p:txBody>
          <a:bodyPr/>
          <a:lstStyle/>
          <a:p>
            <a:r>
              <a:rPr lang="en-US" dirty="0"/>
              <a:t>Concatenation:</a:t>
            </a:r>
            <a:endParaRPr lang="en-IN" dirty="0"/>
          </a:p>
          <a:p>
            <a:pPr lvl="1"/>
            <a:r>
              <a:rPr lang="en-IN" dirty="0"/>
              <a:t>Use 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en-IN" dirty="0"/>
              <a:t> to combine strings.</a:t>
            </a:r>
          </a:p>
          <a:p>
            <a:pPr lvl="1"/>
            <a:r>
              <a:rPr lang="en-IN" dirty="0"/>
              <a:t>Example: </a:t>
            </a:r>
          </a:p>
          <a:p>
            <a:pPr lvl="1"/>
            <a:r>
              <a:rPr lang="en-IN" dirty="0"/>
              <a:t>Input: greeting = “Hello” + “ “ + “World”       # Output: Hello World </a:t>
            </a:r>
          </a:p>
          <a:p>
            <a:r>
              <a:rPr lang="en-IN" dirty="0"/>
              <a:t>String Formatting: </a:t>
            </a:r>
          </a:p>
          <a:p>
            <a:pPr lvl="1"/>
            <a:r>
              <a:rPr lang="en-IN" dirty="0"/>
              <a:t>f-strings: Easier way to embed expressions inside string literals.</a:t>
            </a:r>
          </a:p>
          <a:p>
            <a:pPr lvl="1"/>
            <a:r>
              <a:rPr lang="en-IN" dirty="0"/>
              <a:t>Example:</a:t>
            </a:r>
          </a:p>
          <a:p>
            <a:pPr lvl="1"/>
            <a:r>
              <a:rPr lang="en-IN" dirty="0"/>
              <a:t>Input: name = “John”  </a:t>
            </a:r>
          </a:p>
          <a:p>
            <a:pPr marL="457200" lvl="1" indent="0">
              <a:buNone/>
            </a:pPr>
            <a:r>
              <a:rPr lang="en-IN" dirty="0"/>
              <a:t>                  print(name)        # Output: John</a:t>
            </a:r>
          </a:p>
          <a:p>
            <a:pPr lvl="1"/>
            <a:r>
              <a:rPr lang="en-IN" dirty="0"/>
              <a:t>Input: print(</a:t>
            </a:r>
            <a:r>
              <a:rPr lang="en-IN" dirty="0" err="1"/>
              <a:t>f”Hello</a:t>
            </a:r>
            <a:r>
              <a:rPr lang="en-IN" dirty="0"/>
              <a:t>, {name}!”)          # Output: Hello, John!</a:t>
            </a:r>
          </a:p>
          <a:p>
            <a:pPr lvl="1"/>
            <a:endParaRPr lang="en-US" dirty="0"/>
          </a:p>
        </p:txBody>
      </p:sp>
      <p:pic>
        <p:nvPicPr>
          <p:cNvPr id="4" name="Picture 3" descr="A blue and yellow snake logo&#10;&#10;Description automatically generated">
            <a:extLst>
              <a:ext uri="{FF2B5EF4-FFF2-40B4-BE49-F238E27FC236}">
                <a16:creationId xmlns:a16="http://schemas.microsoft.com/office/drawing/2014/main" id="{B22B6987-E342-27BC-B343-EFDE37A5C79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3396000" y="729000"/>
            <a:ext cx="5400000" cy="54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5755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67097-A331-ACD6-609D-C54E3B2CD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08643"/>
            <a:ext cx="10131425" cy="642796"/>
          </a:xfrm>
        </p:spPr>
        <p:txBody>
          <a:bodyPr/>
          <a:lstStyle/>
          <a:p>
            <a:r>
              <a:rPr lang="en-US" cap="none" dirty="0"/>
              <a:t>Escape Sequences </a:t>
            </a:r>
            <a:endParaRPr lang="en-IN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3B1CB-0343-405A-7B56-A3C35FE3C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751440"/>
            <a:ext cx="10131425" cy="3702866"/>
          </a:xfrm>
        </p:spPr>
        <p:txBody>
          <a:bodyPr/>
          <a:lstStyle/>
          <a:p>
            <a:r>
              <a:rPr lang="en-US" dirty="0"/>
              <a:t>Special characters in strings: Backslash is used to introduce escape sequences. </a:t>
            </a:r>
          </a:p>
          <a:p>
            <a:pPr lvl="1"/>
            <a:r>
              <a:rPr lang="en-US" b="1" dirty="0"/>
              <a:t>\n :  </a:t>
            </a:r>
            <a:r>
              <a:rPr lang="en-US" dirty="0"/>
              <a:t>New line</a:t>
            </a:r>
          </a:p>
          <a:p>
            <a:pPr lvl="1"/>
            <a:r>
              <a:rPr lang="en-US" b="1" dirty="0"/>
              <a:t>\t :  </a:t>
            </a:r>
            <a:r>
              <a:rPr lang="en-US" dirty="0"/>
              <a:t>Tab</a:t>
            </a:r>
            <a:r>
              <a:rPr lang="en-US" b="1" dirty="0"/>
              <a:t> </a:t>
            </a:r>
          </a:p>
          <a:p>
            <a:pPr lvl="1"/>
            <a:r>
              <a:rPr lang="en-US" b="1" dirty="0"/>
              <a:t>\\ :  </a:t>
            </a:r>
            <a:r>
              <a:rPr lang="en-US" dirty="0"/>
              <a:t>Backslash</a:t>
            </a:r>
          </a:p>
          <a:p>
            <a:pPr lvl="1"/>
            <a:r>
              <a:rPr lang="en-US" dirty="0"/>
              <a:t>Example:  </a:t>
            </a:r>
          </a:p>
          <a:p>
            <a:pPr lvl="1"/>
            <a:r>
              <a:rPr lang="en-US" dirty="0"/>
              <a:t>Input: print(“Hello\nWorld”)        # Output: Hello   (New line)   World</a:t>
            </a:r>
          </a:p>
          <a:p>
            <a:pPr lvl="1"/>
            <a:r>
              <a:rPr lang="en-US" dirty="0"/>
              <a:t>Input: print(“Hello\tWorld”)         # Output: Hello    World</a:t>
            </a:r>
          </a:p>
          <a:p>
            <a:pPr lvl="1"/>
            <a:r>
              <a:rPr lang="en-US" dirty="0"/>
              <a:t>Input: print(“Hello\\World”)         # Output: Hello\World  	</a:t>
            </a:r>
          </a:p>
          <a:p>
            <a:pPr lvl="1"/>
            <a:endParaRPr lang="en-IN" b="1" dirty="0"/>
          </a:p>
        </p:txBody>
      </p:sp>
      <p:pic>
        <p:nvPicPr>
          <p:cNvPr id="4" name="Picture 3" descr="A blue and yellow snake logo&#10;&#10;Description automatically generated">
            <a:extLst>
              <a:ext uri="{FF2B5EF4-FFF2-40B4-BE49-F238E27FC236}">
                <a16:creationId xmlns:a16="http://schemas.microsoft.com/office/drawing/2014/main" id="{A530851D-06CC-E69B-7FC9-6D0076854EC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3396000" y="729000"/>
            <a:ext cx="5400000" cy="54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115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76221-9E32-81EC-D865-7A4D6CD81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90536"/>
            <a:ext cx="10131425" cy="624688"/>
          </a:xfrm>
        </p:spPr>
        <p:txBody>
          <a:bodyPr>
            <a:normAutofit fontScale="90000"/>
          </a:bodyPr>
          <a:lstStyle/>
          <a:p>
            <a:r>
              <a:rPr lang="en-US" cap="none" dirty="0"/>
              <a:t>Strings Are Immutable</a:t>
            </a:r>
            <a:endParaRPr lang="en-IN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470BE-F823-8CAF-F5F5-983593669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823864"/>
            <a:ext cx="10131425" cy="2408223"/>
          </a:xfrm>
        </p:spPr>
        <p:txBody>
          <a:bodyPr/>
          <a:lstStyle/>
          <a:p>
            <a:r>
              <a:rPr lang="en-US" dirty="0"/>
              <a:t>Immutability:</a:t>
            </a:r>
          </a:p>
          <a:p>
            <a:pPr lvl="1"/>
            <a:r>
              <a:rPr lang="en-US" dirty="0"/>
              <a:t>Strings cannot be changed after creation. Any operation on string creates a new string.</a:t>
            </a:r>
          </a:p>
          <a:p>
            <a:pPr lvl="1"/>
            <a:r>
              <a:rPr lang="en-US" dirty="0"/>
              <a:t>Example:</a:t>
            </a:r>
          </a:p>
          <a:p>
            <a:pPr lvl="1"/>
            <a:r>
              <a:rPr lang="en-US" dirty="0"/>
              <a:t>Input: text = “Hello”</a:t>
            </a:r>
          </a:p>
          <a:p>
            <a:pPr marL="457200" lvl="1" indent="0">
              <a:buNone/>
            </a:pPr>
            <a:r>
              <a:rPr lang="en-US" dirty="0"/>
              <a:t>                  text[0] = “J”           # This will raise an error</a:t>
            </a:r>
          </a:p>
          <a:p>
            <a:pPr marL="457200" lvl="1" indent="0">
              <a:buNone/>
            </a:pPr>
            <a:endParaRPr lang="en-IN" dirty="0"/>
          </a:p>
        </p:txBody>
      </p:sp>
      <p:pic>
        <p:nvPicPr>
          <p:cNvPr id="4" name="Picture 3" descr="A blue and yellow snake logo&#10;&#10;Description automatically generated">
            <a:extLst>
              <a:ext uri="{FF2B5EF4-FFF2-40B4-BE49-F238E27FC236}">
                <a16:creationId xmlns:a16="http://schemas.microsoft.com/office/drawing/2014/main" id="{B16627EC-7439-463F-4B0A-356BB622F16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3396000" y="729000"/>
            <a:ext cx="5400000" cy="54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3118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95C41-B2BC-196E-C06D-E3653E073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81482"/>
            <a:ext cx="10131425" cy="642795"/>
          </a:xfrm>
        </p:spPr>
        <p:txBody>
          <a:bodyPr/>
          <a:lstStyle/>
          <a:p>
            <a:r>
              <a:rPr lang="en-US" cap="none" dirty="0"/>
              <a:t>Advanced String Operations</a:t>
            </a:r>
            <a:endParaRPr lang="en-IN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02AD6-C6F5-0B0B-0960-3D61D3A2F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724278"/>
            <a:ext cx="10131425" cy="3983524"/>
          </a:xfrm>
        </p:spPr>
        <p:txBody>
          <a:bodyPr/>
          <a:lstStyle/>
          <a:p>
            <a:r>
              <a:rPr lang="en-US" dirty="0"/>
              <a:t>Joining a List of Strings:</a:t>
            </a:r>
          </a:p>
          <a:p>
            <a:pPr lvl="1"/>
            <a:r>
              <a:rPr lang="en-US" dirty="0"/>
              <a:t>Use join() to combine list element into a single string.</a:t>
            </a:r>
          </a:p>
          <a:p>
            <a:pPr lvl="1"/>
            <a:r>
              <a:rPr lang="en-US" dirty="0"/>
              <a:t>Example:</a:t>
            </a:r>
          </a:p>
          <a:p>
            <a:pPr lvl="1"/>
            <a:r>
              <a:rPr lang="en-US" dirty="0"/>
              <a:t>Input: words = “Hello”, “World”</a:t>
            </a:r>
          </a:p>
          <a:p>
            <a:pPr marL="457200" lvl="1" indent="0">
              <a:buNone/>
            </a:pPr>
            <a:r>
              <a:rPr lang="en-US" dirty="0"/>
              <a:t>                  sentence = “ ”.join(words)      # Output: “Hello World”</a:t>
            </a:r>
          </a:p>
          <a:p>
            <a:r>
              <a:rPr lang="en-US" dirty="0"/>
              <a:t>Splitting a String:  </a:t>
            </a:r>
          </a:p>
          <a:p>
            <a:pPr lvl="1"/>
            <a:r>
              <a:rPr lang="en-IN" dirty="0"/>
              <a:t>Use split() to break a string into a list.</a:t>
            </a:r>
          </a:p>
          <a:p>
            <a:pPr lvl="1"/>
            <a:r>
              <a:rPr lang="en-IN" dirty="0"/>
              <a:t>Example:</a:t>
            </a:r>
          </a:p>
          <a:p>
            <a:pPr lvl="1"/>
            <a:r>
              <a:rPr lang="en-IN" dirty="0"/>
              <a:t>Input: sentence = “Hello World”</a:t>
            </a:r>
          </a:p>
          <a:p>
            <a:pPr marL="457200" lvl="1" indent="0">
              <a:buNone/>
            </a:pPr>
            <a:r>
              <a:rPr lang="en-IN" dirty="0"/>
              <a:t>                  words = sentence.split()         # Output: [‘Hello’, ‘World’]</a:t>
            </a:r>
          </a:p>
        </p:txBody>
      </p:sp>
      <p:pic>
        <p:nvPicPr>
          <p:cNvPr id="4" name="Picture 3" descr="A blue and yellow snake logo&#10;&#10;Description automatically generated">
            <a:extLst>
              <a:ext uri="{FF2B5EF4-FFF2-40B4-BE49-F238E27FC236}">
                <a16:creationId xmlns:a16="http://schemas.microsoft.com/office/drawing/2014/main" id="{92E2E9C6-F583-9F0A-F472-4EFA8275883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3396000" y="729000"/>
            <a:ext cx="5400000" cy="54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63152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192</TotalTime>
  <Words>734</Words>
  <Application>Microsoft Office PowerPoint</Application>
  <PresentationFormat>Widescreen</PresentationFormat>
  <Paragraphs>100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Celestial</vt:lpstr>
      <vt:lpstr>Python strings</vt:lpstr>
      <vt:lpstr>Introduction To Python Strings</vt:lpstr>
      <vt:lpstr>Creating Strings In Python</vt:lpstr>
      <vt:lpstr>Strings Indexing And Slicing </vt:lpstr>
      <vt:lpstr>String Methods </vt:lpstr>
      <vt:lpstr>String Concatenation And Formatting</vt:lpstr>
      <vt:lpstr>Escape Sequences </vt:lpstr>
      <vt:lpstr>Strings Are Immutable</vt:lpstr>
      <vt:lpstr>Advanced String Operations</vt:lpstr>
      <vt:lpstr>Strings Validation Methods </vt:lpstr>
      <vt:lpstr>Conclusion</vt:lpstr>
      <vt:lpstr>Closing Remarks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TIRTH PATEL</dc:creator>
  <cp:lastModifiedBy>TIRTH PATEL</cp:lastModifiedBy>
  <cp:revision>13</cp:revision>
  <dcterms:created xsi:type="dcterms:W3CDTF">2024-10-17T11:22:53Z</dcterms:created>
  <dcterms:modified xsi:type="dcterms:W3CDTF">2024-10-19T03:40:51Z</dcterms:modified>
</cp:coreProperties>
</file>