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C12E28"/>
    <a:srgbClr val="DF00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939"/>
  </p:normalViewPr>
  <p:slideViewPr>
    <p:cSldViewPr snapToGrid="0" snapToObjects="1">
      <p:cViewPr>
        <p:scale>
          <a:sx n="103" d="100"/>
          <a:sy n="103" d="100"/>
        </p:scale>
        <p:origin x="36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3BB2B-ACDA-F54C-B53D-3897863B8E3F}" type="datetimeFigureOut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CA421-57A3-1243-8506-F287CD0F3F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70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A421-57A3-1243-8506-F287CD0F3FA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932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解決過往台積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開分頁，會造成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leak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的問題。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升級導致系統也要跟著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migrate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A421-57A3-1243-8506-F287CD0F3FA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4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過往台積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各分頁是共享一個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AIEDA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的各分頁都是透過獨立的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 process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進行開啟，彼此間不會互相影響，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且即便某系統佔用太多資源甚至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，也不會影響到其他分頁。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App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特性：解決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升級導致系統也要跟著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migrate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，以及可以和其他台積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 client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系統有更高的整合性。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A421-57A3-1243-8506-F287CD0F3FA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527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>
              <a:buAutoNum type="arabicPeriod" startAt="3"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提供多螢幕分析功能：單一系統多螢幕顯示與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popup/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popdown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顯示系統，提升使用者的分析效率。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>
              <a:buAutoNum type="arabicPeriod" startAt="3"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pre-rendering window pool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來提升分頁開啟效能，以及提供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fancy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來提升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b="0" dirty="0" smtClean="0">
              <a:effectLst/>
            </a:endParaRP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CA421-57A3-1243-8506-F287CD0F3FA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980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992A-88E7-E94D-98FA-A75A0204F1FB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99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288F-95D4-F844-8895-276E9481D463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5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0230-ECB8-8C4D-BEF5-72913F9B3F8A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05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EEB-CD89-824D-B8C5-6312553C52AA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314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B75C-DA33-E84B-AF11-2CB2C749A308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533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6AEC-C6E7-9F4D-8389-A3DCECBC8E77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71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F35-26D8-9641-934E-1CE334477ECC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59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8DCA-E674-4948-987F-5F3CA6A73775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854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26C-F207-9E4D-8B60-BE0B6FBC136F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72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1AB-236D-8041-B342-44B40DB1B749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33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C920-F7B7-FD47-9047-4856C523E9E4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20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80FD-E489-D746-A6BC-987042F00A81}" type="datetime1">
              <a:rPr kumimoji="1" lang="zh-TW" altLang="en-US" smtClean="0"/>
              <a:t>2021/5/6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B3005-97FE-3240-AFA4-32656714B6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22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microsoft.com/office/2007/relationships/hdphoto" Target="../media/hdphoto3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2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盟準備巨額補貼 向台積電英特爾和三星招手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0" r="100000">
                        <a14:backgroundMark x1="20667" y1="76500" x2="20667" y2="76500"/>
                        <a14:backgroundMark x1="21833" y1="76000" x2="21833" y2="76000"/>
                        <a14:backgroundMark x1="22000" y1="77250" x2="22000" y2="7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445" y="3677630"/>
            <a:ext cx="4770555" cy="318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48354" y="1246909"/>
            <a:ext cx="6373091" cy="1246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56510" y="2230583"/>
            <a:ext cx="8562109" cy="1288472"/>
          </a:xfrm>
          <a:prstGeom prst="rect">
            <a:avLst/>
          </a:prstGeom>
          <a:solidFill>
            <a:srgbClr val="FFFFFF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5546" y="2503392"/>
            <a:ext cx="10867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PORTAL-TOOLS- </a:t>
            </a:r>
            <a:r>
              <a:rPr lang="en-US" altLang="zh-TW" sz="72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AIEDA</a:t>
            </a:r>
            <a:endParaRPr lang="zh-TW" altLang="en-US" sz="72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8253" y="1057779"/>
            <a:ext cx="6747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b="1" smtClean="0">
                <a:solidFill>
                  <a:srgbClr val="C12E28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OPTIMIZATION</a:t>
            </a:r>
            <a:endParaRPr lang="zh-TW" altLang="en-US" sz="5400" b="1" dirty="0">
              <a:solidFill>
                <a:srgbClr val="C12E28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671" y="466769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i="0" u="none" strike="noStrike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Date of conception: 2020/10/M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Main author:</a:t>
            </a:r>
            <a:r>
              <a:rPr lang="zh-TW" altLang="en-US" sz="1400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 曾一修 </a:t>
            </a:r>
            <a:r>
              <a:rPr lang="en-US" altLang="zh-TW" sz="1400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lang="zh-TW" altLang="en-US" sz="1400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102663</a:t>
            </a:r>
            <a:br>
              <a:rPr lang="en-US" altLang="zh-TW" sz="1400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i="0" u="none" strike="noStrike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Documentation</a:t>
            </a:r>
            <a:r>
              <a:rPr lang="zh-TW" altLang="en-US" sz="1400" i="0" u="none" strike="noStrike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400" i="0" u="none" strike="noStrike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written record: 2021/05/04</a:t>
            </a:r>
            <a:endParaRPr lang="en-US" altLang="zh-TW" sz="1400" dirty="0" smtClean="0">
              <a:solidFill>
                <a:schemeClr val="bg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TW" sz="1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</a:br>
            <a:endParaRPr lang="zh-TW" altLang="en-US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39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灣積體電路製造- 维基百科，自由的百科全书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/>
        </p:blipFill>
        <p:spPr bwMode="auto">
          <a:xfrm>
            <a:off x="401269" y="404954"/>
            <a:ext cx="978352" cy="7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2757" y="1090774"/>
            <a:ext cx="9930063" cy="36000"/>
          </a:xfrm>
          <a:prstGeom prst="rect">
            <a:avLst/>
          </a:prstGeom>
          <a:solidFill>
            <a:srgbClr val="DF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14407" y="377841"/>
            <a:ext cx="94466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PROBLEMS</a:t>
            </a:r>
            <a:endParaRPr lang="zh-TW" altLang="en-US" sz="4400" b="1" dirty="0">
              <a:solidFill>
                <a:srgbClr val="DF000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028" name="Picture 4" descr="ile:Google Chrome logo with wordmark (2015).svg 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89" y="2624642"/>
            <a:ext cx="2403230" cy="6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hrome 開啟新分頁時自動開啟指定網站、網址(Custom new tab) – 重灌狂人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r="24572" b="85521"/>
          <a:stretch/>
        </p:blipFill>
        <p:spPr bwMode="auto">
          <a:xfrm>
            <a:off x="1268226" y="2703041"/>
            <a:ext cx="3838854" cy="50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133438" y="4346812"/>
            <a:ext cx="4640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Open 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the new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tab through the portal.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3439" y="3985506"/>
            <a:ext cx="4640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Problem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1: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Memory </a:t>
            </a: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Leak</a:t>
            </a:r>
            <a:endParaRPr lang="zh-TW" altLang="en-US" sz="2400" b="1" dirty="0">
              <a:solidFill>
                <a:schemeClr val="accent5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00802" y="4346812"/>
            <a:ext cx="390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For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upgrading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chrome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impact.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0805" y="3988443"/>
            <a:ext cx="453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Problem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2: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Migrate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System</a:t>
            </a:r>
            <a:endParaRPr lang="zh-TW" altLang="en-US" sz="2400" b="1" dirty="0">
              <a:solidFill>
                <a:schemeClr val="accent5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59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684913" y="3090930"/>
            <a:ext cx="1493949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097888" y="3320603"/>
            <a:ext cx="2624408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97888" y="5099922"/>
            <a:ext cx="2211134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768405" y="5111645"/>
            <a:ext cx="1795725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26" name="Picture 2" descr="灣積體電路製造- 维基百科，自由的百科全书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/>
        </p:blipFill>
        <p:spPr bwMode="auto">
          <a:xfrm>
            <a:off x="401269" y="404954"/>
            <a:ext cx="978352" cy="7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2757" y="1090774"/>
            <a:ext cx="9930063" cy="36000"/>
          </a:xfrm>
          <a:prstGeom prst="rect">
            <a:avLst/>
          </a:prstGeom>
          <a:solidFill>
            <a:srgbClr val="DF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14407" y="377841"/>
            <a:ext cx="94466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SOLUTIONS</a:t>
            </a:r>
            <a:r>
              <a:rPr lang="zh-TW" altLang="en-US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6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and</a:t>
            </a:r>
            <a:r>
              <a:rPr lang="zh-TW" altLang="en-US" sz="16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</a:t>
            </a:r>
            <a:r>
              <a:rPr lang="en-US" altLang="zh-TW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BENEFITS</a:t>
            </a:r>
            <a:endParaRPr lang="zh-TW" altLang="en-US" sz="4400" b="1" dirty="0">
              <a:solidFill>
                <a:srgbClr val="DF000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034" y="1506828"/>
            <a:ext cx="3142445" cy="540912"/>
          </a:xfrm>
          <a:prstGeom prst="rect">
            <a:avLst/>
          </a:prstGeom>
          <a:solidFill>
            <a:srgbClr val="C12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9071" y="1553135"/>
            <a:ext cx="3021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Problem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olved</a:t>
            </a:r>
            <a:endParaRPr lang="zh-TW" altLang="en-US" sz="24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7" name="Picture 4" descr="ile:Google Chrome logo with wordmark (2015).svg 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03" y="4698499"/>
            <a:ext cx="2403230" cy="6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 Chrome 開啟新分頁時自動開啟指定網站、網址(Custom new tab) – 重灌狂人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r="24572" b="85521"/>
          <a:stretch/>
        </p:blipFill>
        <p:spPr bwMode="auto">
          <a:xfrm>
            <a:off x="946255" y="2896224"/>
            <a:ext cx="3838854" cy="50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044226" y="2522347"/>
            <a:ext cx="634069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Crash-resilient and Memory leak prevention: 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Compared with other portal in tsmc are single process, every tabs in AIEDA are in isolated processes, even 1 tab occupies too many resources or even crashed, it won't affect the other tabs.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2862" y="4490335"/>
            <a:ext cx="609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Native App feature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Resolve Chrome upgrade issue and allow interaction with other rich client systems of </a:t>
            </a:r>
            <a:r>
              <a:rPr lang="en-US" altLang="zh-TW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tsmc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798490" y="4043966"/>
            <a:ext cx="10380372" cy="257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6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白紙上寫的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651" y1="28267" x2="50651" y2="28267"/>
                        <a14:foregroundMark x1="48949" y1="35067" x2="48949" y2="35067"/>
                        <a14:foregroundMark x1="35536" y1="67867" x2="35536" y2="67867"/>
                        <a14:backgroundMark x1="41041" y1="82667" x2="41041" y2="82667"/>
                        <a14:backgroundMark x1="72773" y1="37067" x2="72773" y2="37067"/>
                        <a14:backgroundMark x1="70871" y1="43200" x2="70871" y2="43200"/>
                        <a14:backgroundMark x1="55956" y1="25600" x2="55956" y2="25600"/>
                        <a14:backgroundMark x1="69770" y1="36400" x2="69770" y2="36400"/>
                        <a14:backgroundMark x1="31532" y1="26533" x2="24925" y2="39600"/>
                        <a14:backgroundMark x1="39339" y1="17733" x2="40641" y2="22267"/>
                        <a14:backgroundMark x1="42342" y1="25067" x2="47047" y2="25600"/>
                        <a14:backgroundMark x1="59560" y1="20000" x2="64264" y2="20800"/>
                        <a14:backgroundMark x1="53153" y1="28267" x2="53153" y2="28267"/>
                        <a14:backgroundMark x1="21722" y1="60800" x2="21722" y2="61333"/>
                        <a14:backgroundMark x1="24725" y1="59733" x2="24725" y2="59733"/>
                        <a14:backgroundMark x1="17217" y1="63867" x2="17217" y2="63867"/>
                        <a14:backgroundMark x1="19119" y1="67600" x2="21021" y2="68400"/>
                        <a14:backgroundMark x1="51552" y1="70533" x2="51552" y2="70533"/>
                        <a14:backgroundMark x1="55556" y1="73600" x2="55556" y2="73600"/>
                        <a14:backgroundMark x1="51351" y1="84133" x2="51351" y2="84133"/>
                        <a14:backgroundMark x1="58759" y1="77333" x2="58759" y2="77333"/>
                        <a14:backgroundMark x1="63263" y1="73867" x2="63263" y2="73867"/>
                        <a14:backgroundMark x1="61061" y1="76800" x2="59960" y2="77467"/>
                        <a14:backgroundMark x1="49550" y1="78933" x2="49349" y2="83867"/>
                        <a14:backgroundMark x1="69169" y1="39600" x2="69169" y2="41467"/>
                        <a14:backgroundMark x1="66066" y1="36133" x2="66066" y2="3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24060" r="26433" b="16923"/>
          <a:stretch/>
        </p:blipFill>
        <p:spPr bwMode="auto">
          <a:xfrm>
            <a:off x="1379621" y="4537797"/>
            <a:ext cx="2025827" cy="178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灣積體電路製造- 维基百科，自由的百科全书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/>
        </p:blipFill>
        <p:spPr bwMode="auto">
          <a:xfrm>
            <a:off x="401269" y="404954"/>
            <a:ext cx="978352" cy="7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2757" y="1090774"/>
            <a:ext cx="9930063" cy="36000"/>
          </a:xfrm>
          <a:prstGeom prst="rect">
            <a:avLst/>
          </a:prstGeom>
          <a:solidFill>
            <a:srgbClr val="DF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14407" y="377841"/>
            <a:ext cx="94466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SOLUTIONS</a:t>
            </a:r>
            <a:r>
              <a:rPr lang="zh-TW" altLang="en-US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6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and</a:t>
            </a:r>
            <a:r>
              <a:rPr lang="zh-TW" altLang="en-US" sz="16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</a:t>
            </a:r>
            <a:r>
              <a:rPr lang="en-US" altLang="zh-TW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BENEFITS</a:t>
            </a:r>
            <a:endParaRPr lang="zh-TW" altLang="en-US" sz="4400" b="1" dirty="0">
              <a:solidFill>
                <a:srgbClr val="DF000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034" y="1506828"/>
            <a:ext cx="4134117" cy="540912"/>
          </a:xfrm>
          <a:prstGeom prst="rect">
            <a:avLst/>
          </a:prstGeom>
          <a:solidFill>
            <a:srgbClr val="C12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4829" y="1553135"/>
            <a:ext cx="387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Additional Optimization</a:t>
            </a:r>
            <a:endParaRPr lang="zh-TW" altLang="en-US" sz="24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798490" y="4043966"/>
            <a:ext cx="10380372" cy="257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螢幕支撐架的價格推薦- 2021年4月| 比價撿便宜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58" y="1783967"/>
            <a:ext cx="2732080" cy="20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2991379" y="4302346"/>
            <a:ext cx="308332" cy="1375404"/>
            <a:chOff x="3489763" y="4476465"/>
            <a:chExt cx="308332" cy="1375404"/>
          </a:xfrm>
        </p:grpSpPr>
        <p:grpSp>
          <p:nvGrpSpPr>
            <p:cNvPr id="15" name="群組 14"/>
            <p:cNvGrpSpPr/>
            <p:nvPr/>
          </p:nvGrpSpPr>
          <p:grpSpPr>
            <a:xfrm>
              <a:off x="3489763" y="4763290"/>
              <a:ext cx="308332" cy="873235"/>
              <a:chOff x="3525078" y="4490335"/>
              <a:chExt cx="543339" cy="1459891"/>
            </a:xfrm>
          </p:grpSpPr>
          <p:sp>
            <p:nvSpPr>
              <p:cNvPr id="12" name="圓角矩形 11"/>
              <p:cNvSpPr/>
              <p:nvPr/>
            </p:nvSpPr>
            <p:spPr>
              <a:xfrm>
                <a:off x="3525078" y="4490335"/>
                <a:ext cx="543339" cy="14598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6B6A6A"/>
                  </a:gs>
                  <a:gs pos="46250">
                    <a:srgbClr val="A2A2A2">
                      <a:lumMod val="62000"/>
                      <a:lumOff val="38000"/>
                    </a:srgbClr>
                  </a:gs>
                  <a:gs pos="30000">
                    <a:schemeClr val="bg1">
                      <a:lumMod val="84000"/>
                      <a:lumOff val="16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3614017" y="5490365"/>
                <a:ext cx="384314" cy="3710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14" name="太陽 13"/>
            <p:cNvSpPr/>
            <p:nvPr/>
          </p:nvSpPr>
          <p:spPr>
            <a:xfrm>
              <a:off x="3507476" y="4476465"/>
              <a:ext cx="272954" cy="259308"/>
            </a:xfrm>
            <a:prstGeom prst="su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月亮 16"/>
            <p:cNvSpPr/>
            <p:nvPr/>
          </p:nvSpPr>
          <p:spPr>
            <a:xfrm rot="18595604">
              <a:off x="3600153" y="5695818"/>
              <a:ext cx="110840" cy="201262"/>
            </a:xfrm>
            <a:prstGeom prst="moon">
              <a:avLst>
                <a:gd name="adj" fmla="val 553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5775522" y="3123000"/>
            <a:ext cx="1493949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364549" y="3123000"/>
            <a:ext cx="1708481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180450" y="5109999"/>
            <a:ext cx="1994993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59196" y="5338931"/>
            <a:ext cx="1270866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0272300" y="5109755"/>
            <a:ext cx="495675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269471" y="5338931"/>
            <a:ext cx="2440586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044226" y="2522347"/>
            <a:ext cx="634069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Multi-screen support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Provide popup/</a:t>
            </a:r>
            <a:r>
              <a:rPr lang="en-US" altLang="zh-TW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popdown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window and multi-screen display function to improve user analysis efficiency.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7170" name="Picture 2" descr="op-Up Window - ProProfs Knowledgebase FAQ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23" y="2697173"/>
            <a:ext cx="1634430" cy="10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082862" y="4490335"/>
            <a:ext cx="6096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Optimize user experience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Provide multiple fancy UI functions (Dark/Light mode switch, multi-screen support, etc.) and improve system performance through pre-rendering window.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69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灣積體電路製造- 维基百科，自由的百科全书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/>
        </p:blipFill>
        <p:spPr bwMode="auto">
          <a:xfrm>
            <a:off x="401269" y="404954"/>
            <a:ext cx="978352" cy="7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2757" y="1090774"/>
            <a:ext cx="9930063" cy="36000"/>
          </a:xfrm>
          <a:prstGeom prst="rect">
            <a:avLst/>
          </a:prstGeom>
          <a:solidFill>
            <a:srgbClr val="DF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14407" y="377841"/>
            <a:ext cx="94466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INTERFACE</a:t>
            </a:r>
            <a:r>
              <a:rPr lang="zh-TW" altLang="en-US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DRAFT</a:t>
            </a:r>
          </a:p>
        </p:txBody>
      </p:sp>
      <p:sp>
        <p:nvSpPr>
          <p:cNvPr id="8" name="不規則四邊形 7"/>
          <p:cNvSpPr/>
          <p:nvPr/>
        </p:nvSpPr>
        <p:spPr>
          <a:xfrm rot="9028089">
            <a:off x="390730" y="4735773"/>
            <a:ext cx="1555844" cy="96899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不規則四邊形 9"/>
          <p:cNvSpPr/>
          <p:nvPr/>
        </p:nvSpPr>
        <p:spPr>
          <a:xfrm rot="10800000">
            <a:off x="1675893" y="4381154"/>
            <a:ext cx="1555844" cy="96899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不規則四邊形 10"/>
          <p:cNvSpPr/>
          <p:nvPr/>
        </p:nvSpPr>
        <p:spPr>
          <a:xfrm rot="12601683">
            <a:off x="2981782" y="4734313"/>
            <a:ext cx="1555844" cy="96899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/>
          <p:cNvCxnSpPr>
            <a:stCxn id="8" idx="0"/>
          </p:cNvCxnSpPr>
          <p:nvPr/>
        </p:nvCxnSpPr>
        <p:spPr>
          <a:xfrm>
            <a:off x="1407463" y="5641819"/>
            <a:ext cx="120653" cy="20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453814" y="5350145"/>
            <a:ext cx="3942" cy="242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3402636" y="5641819"/>
            <a:ext cx="115567" cy="20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 flipV="1">
            <a:off x="3257856" y="5771359"/>
            <a:ext cx="281940" cy="1722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1413816" y="5778980"/>
            <a:ext cx="241981" cy="157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322312" y="5610620"/>
            <a:ext cx="257364" cy="5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39158" y="6027030"/>
            <a:ext cx="2693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0" u="none" strike="noStrike" dirty="0" smtClean="0">
                <a:solidFill>
                  <a:schemeClr val="accent4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Multi </a:t>
            </a:r>
            <a:r>
              <a:rPr lang="en-US" altLang="zh-TW" b="1" dirty="0">
                <a:solidFill>
                  <a:schemeClr val="accent4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</a:t>
            </a:r>
            <a:r>
              <a:rPr lang="en-US" altLang="zh-TW" b="1" i="0" u="none" strike="noStrike" dirty="0" smtClean="0">
                <a:solidFill>
                  <a:schemeClr val="accent4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creen support</a:t>
            </a:r>
            <a:endParaRPr lang="en-US" altLang="zh-TW" b="1" dirty="0" smtClean="0">
              <a:solidFill>
                <a:schemeClr val="accent4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99585" y="1528996"/>
            <a:ext cx="5843239" cy="30430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396661" y="2132575"/>
            <a:ext cx="5846164" cy="24433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4393736" y="1765660"/>
            <a:ext cx="1459492" cy="366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853228" y="1761688"/>
            <a:ext cx="1459492" cy="366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305072" y="1761688"/>
            <a:ext cx="1459492" cy="366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8764564" y="3350301"/>
            <a:ext cx="2048229" cy="24433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764564" y="3335584"/>
            <a:ext cx="2048229" cy="396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412995" y="1814356"/>
            <a:ext cx="1485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Renderer </a:t>
            </a:r>
            <a:r>
              <a:rPr lang="en-US" altLang="zh-TW" sz="1200" b="1" dirty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</a:t>
            </a:r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rocess</a:t>
            </a:r>
          </a:p>
        </p:txBody>
      </p:sp>
      <p:sp>
        <p:nvSpPr>
          <p:cNvPr id="39" name="矩形 38"/>
          <p:cNvSpPr/>
          <p:nvPr/>
        </p:nvSpPr>
        <p:spPr>
          <a:xfrm>
            <a:off x="5862418" y="1803219"/>
            <a:ext cx="1485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i="0" u="none" strike="noStrike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Renderer </a:t>
            </a:r>
            <a:r>
              <a:rPr lang="en-US" altLang="zh-TW" sz="1200" b="1" dirty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</a:t>
            </a:r>
            <a:r>
              <a:rPr lang="en-US" altLang="zh-TW" sz="1200" b="1" i="0" u="none" strike="noStrike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rocess</a:t>
            </a:r>
            <a:endParaRPr lang="en-US" altLang="zh-TW" sz="1200" b="1" i="0" u="none" strike="noStrike" dirty="0" smtClean="0">
              <a:solidFill>
                <a:srgbClr val="231F20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52882" y="1805094"/>
            <a:ext cx="1485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i="0" u="none" strike="noStrike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Renderer </a:t>
            </a:r>
            <a:r>
              <a:rPr lang="en-US" altLang="zh-TW" sz="1200" b="1" dirty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</a:t>
            </a:r>
            <a:r>
              <a:rPr lang="en-US" altLang="zh-TW" sz="1200" b="1" i="0" u="none" strike="noStrike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rocess</a:t>
            </a:r>
            <a:endParaRPr lang="en-US" altLang="zh-TW" sz="1200" b="1" i="0" u="none" strike="noStrike" dirty="0" smtClean="0">
              <a:solidFill>
                <a:srgbClr val="231F20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47120" y="2215205"/>
            <a:ext cx="1485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0" i="0" u="none" strike="noStrike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NEW</a:t>
            </a:r>
            <a:r>
              <a:rPr lang="zh-TW" altLang="en-US" sz="1200" b="0" i="0" u="none" strike="noStrike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200" b="0" i="0" u="none" strike="noStrike" dirty="0" smtClean="0"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TABS</a:t>
            </a:r>
          </a:p>
        </p:txBody>
      </p:sp>
      <p:cxnSp>
        <p:nvCxnSpPr>
          <p:cNvPr id="42" name="直線箭頭接點 41"/>
          <p:cNvCxnSpPr>
            <a:stCxn id="40" idx="2"/>
          </p:cNvCxnSpPr>
          <p:nvPr/>
        </p:nvCxnSpPr>
        <p:spPr>
          <a:xfrm>
            <a:off x="8095662" y="2082093"/>
            <a:ext cx="742780" cy="11478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841367" y="3004435"/>
            <a:ext cx="1485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accent4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POP</a:t>
            </a:r>
            <a:r>
              <a:rPr lang="zh-TW" altLang="en-US" b="1" dirty="0" smtClean="0">
                <a:solidFill>
                  <a:schemeClr val="accent4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b="1" dirty="0" smtClean="0">
                <a:solidFill>
                  <a:schemeClr val="accent4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OUT</a:t>
            </a:r>
            <a:r>
              <a:rPr lang="zh-TW" altLang="en-US" sz="12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en-US" altLang="zh-TW" sz="1200" b="0" i="0" u="none" strike="noStrike" dirty="0" smtClean="0">
              <a:solidFill>
                <a:schemeClr val="bg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001652" y="1548921"/>
            <a:ext cx="1485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smtClean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HeaderP</a:t>
            </a:r>
            <a:r>
              <a:rPr lang="en-US" altLang="zh-TW" sz="1200" b="1" i="0" u="none" strike="noStrike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rocess</a:t>
            </a:r>
            <a:endParaRPr lang="en-US" altLang="zh-TW" sz="1200" b="1" i="0" u="none" strike="noStrike" dirty="0" smtClean="0">
              <a:solidFill>
                <a:srgbClr val="231F20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16477" y="2694934"/>
            <a:ext cx="1495034" cy="2231027"/>
          </a:xfrm>
          <a:prstGeom prst="rect">
            <a:avLst/>
          </a:prstGeom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889358" y="3166283"/>
            <a:ext cx="1349269" cy="338318"/>
          </a:xfrm>
          <a:prstGeom prst="rect">
            <a:avLst/>
          </a:prstGeom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889359" y="3584568"/>
            <a:ext cx="1349269" cy="338318"/>
          </a:xfrm>
          <a:prstGeom prst="rect">
            <a:avLst/>
          </a:prstGeom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889359" y="3998311"/>
            <a:ext cx="1349269" cy="338318"/>
          </a:xfrm>
          <a:prstGeom prst="rect">
            <a:avLst/>
          </a:prstGeom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827681" y="3205406"/>
            <a:ext cx="1485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Renderer </a:t>
            </a:r>
            <a:r>
              <a:rPr lang="en-US" altLang="zh-TW" sz="1200" b="1" dirty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</a:t>
            </a:r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rocess</a:t>
            </a:r>
          </a:p>
        </p:txBody>
      </p:sp>
      <p:sp>
        <p:nvSpPr>
          <p:cNvPr id="53" name="矩形 52"/>
          <p:cNvSpPr/>
          <p:nvPr/>
        </p:nvSpPr>
        <p:spPr>
          <a:xfrm>
            <a:off x="4827681" y="3620624"/>
            <a:ext cx="1485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Renderer </a:t>
            </a:r>
            <a:r>
              <a:rPr lang="en-US" altLang="zh-TW" sz="1200" b="1" dirty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</a:t>
            </a:r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rocess</a:t>
            </a:r>
          </a:p>
        </p:txBody>
      </p:sp>
      <p:sp>
        <p:nvSpPr>
          <p:cNvPr id="54" name="矩形 53"/>
          <p:cNvSpPr/>
          <p:nvPr/>
        </p:nvSpPr>
        <p:spPr>
          <a:xfrm>
            <a:off x="4827681" y="4032717"/>
            <a:ext cx="1485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Renderer </a:t>
            </a:r>
            <a:r>
              <a:rPr lang="en-US" altLang="zh-TW" sz="1200" b="1" dirty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</a:t>
            </a:r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rocess</a:t>
            </a:r>
          </a:p>
        </p:txBody>
      </p:sp>
      <p:sp>
        <p:nvSpPr>
          <p:cNvPr id="55" name="矩形 54"/>
          <p:cNvSpPr/>
          <p:nvPr/>
        </p:nvSpPr>
        <p:spPr>
          <a:xfrm>
            <a:off x="2753549" y="2767358"/>
            <a:ext cx="3641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0" u="none" strike="noStrike" dirty="0" smtClean="0">
                <a:solidFill>
                  <a:schemeClr val="accent4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Pre-rendering Window Pool</a:t>
            </a:r>
            <a:endParaRPr lang="en-US" altLang="zh-TW" b="1" dirty="0" smtClean="0">
              <a:solidFill>
                <a:schemeClr val="accent4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56" name="直線接點 55"/>
          <p:cNvCxnSpPr>
            <a:endCxn id="48" idx="0"/>
          </p:cNvCxnSpPr>
          <p:nvPr/>
        </p:nvCxnSpPr>
        <p:spPr>
          <a:xfrm flipH="1">
            <a:off x="5563994" y="2080218"/>
            <a:ext cx="525464" cy="614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334042" y="1631317"/>
            <a:ext cx="2106979" cy="818649"/>
          </a:xfrm>
          <a:prstGeom prst="rect">
            <a:avLst/>
          </a:prstGeom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820488" y="1902141"/>
            <a:ext cx="1485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 smtClean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Main</a:t>
            </a:r>
            <a:r>
              <a:rPr lang="zh-TW" altLang="en-US" sz="1200" b="1" dirty="0" smtClean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200" b="1" dirty="0" smtClean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</a:t>
            </a:r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rocess</a:t>
            </a:r>
          </a:p>
        </p:txBody>
      </p:sp>
      <p:cxnSp>
        <p:nvCxnSpPr>
          <p:cNvPr id="60" name="直線箭頭接點 59"/>
          <p:cNvCxnSpPr/>
          <p:nvPr/>
        </p:nvCxnSpPr>
        <p:spPr>
          <a:xfrm>
            <a:off x="3539796" y="1941718"/>
            <a:ext cx="709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箭頭接點 61"/>
          <p:cNvCxnSpPr/>
          <p:nvPr/>
        </p:nvCxnSpPr>
        <p:spPr>
          <a:xfrm flipH="1">
            <a:off x="3539796" y="2177763"/>
            <a:ext cx="708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703052" y="1906628"/>
            <a:ext cx="519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i="0" u="none" strike="noStrike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ipc</a:t>
            </a:r>
            <a:endParaRPr lang="en-US" altLang="zh-TW" sz="1200" b="1" i="0" u="none" strike="noStrike" dirty="0" smtClean="0">
              <a:solidFill>
                <a:srgbClr val="231F20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66" name="肘形接點 65"/>
          <p:cNvCxnSpPr/>
          <p:nvPr/>
        </p:nvCxnSpPr>
        <p:spPr>
          <a:xfrm flipV="1">
            <a:off x="2453814" y="3620624"/>
            <a:ext cx="1939922" cy="689092"/>
          </a:xfrm>
          <a:prstGeom prst="bentConnector3">
            <a:avLst>
              <a:gd name="adj1" fmla="val -3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583229" y="3283115"/>
            <a:ext cx="1818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i="0" u="none" strike="noStrike" dirty="0" smtClean="0">
                <a:solidFill>
                  <a:srgbClr val="231F20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AIEDA</a:t>
            </a:r>
            <a:r>
              <a:rPr lang="zh-TW" altLang="en-US" sz="1200" b="1" dirty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200" b="1" dirty="0" smtClean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(Native</a:t>
            </a:r>
            <a:r>
              <a:rPr lang="zh-TW" altLang="en-US" sz="1200" b="1" dirty="0" smtClean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200" b="1" dirty="0" smtClean="0">
                <a:solidFill>
                  <a:srgbClr val="231F2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APP)</a:t>
            </a:r>
            <a:endParaRPr lang="en-US" altLang="zh-TW" sz="1200" b="1" i="0" u="none" strike="noStrike" dirty="0" smtClean="0">
              <a:solidFill>
                <a:srgbClr val="231F20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72" name="直線箭頭接點 71"/>
          <p:cNvCxnSpPr>
            <a:stCxn id="30" idx="2"/>
          </p:cNvCxnSpPr>
          <p:nvPr/>
        </p:nvCxnSpPr>
        <p:spPr>
          <a:xfrm flipH="1">
            <a:off x="7319743" y="4572000"/>
            <a:ext cx="1462" cy="1272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 descr="https://lh6.googleusercontent.com/AOzPtWCNcvO37rNOZRzyADxdFaqawC2OtaEJ_9cCjKookO0JrLLPvI_TrINlan6GJlMogbSjQnr6xhtc7xHJWYRnaVhQGGxIr4Y5gyu6Z5aWpaq2KMMav8-7d04L5JHMjtBllGVN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95" y="5942062"/>
            <a:ext cx="1321383" cy="44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6.googleusercontent.com/5zcmnG_ZKcVFw0mHck_VjHF4Mms3e6G4jiZWcxUkW7WRjtztJiq2vpWrvxOzpdoc9LsUCBkK6zUVF0e4iApintLuoZpNexrsVTk-Rl8MQ6Ke_JZfsjQQAWNaKdEKPIbHLqZn55GqM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61429" y1="53500" x2="61429" y2="53500"/>
                        <a14:foregroundMark x1="23929" y1="66000" x2="23929" y2="66000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15" t="2593" r="19689" b="3640"/>
          <a:stretch/>
        </p:blipFill>
        <p:spPr bwMode="auto">
          <a:xfrm>
            <a:off x="4675667" y="5668037"/>
            <a:ext cx="745330" cy="75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加號 72"/>
          <p:cNvSpPr/>
          <p:nvPr/>
        </p:nvSpPr>
        <p:spPr>
          <a:xfrm>
            <a:off x="5587285" y="5984032"/>
            <a:ext cx="274637" cy="2756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加號 76"/>
          <p:cNvSpPr/>
          <p:nvPr/>
        </p:nvSpPr>
        <p:spPr>
          <a:xfrm>
            <a:off x="7504296" y="5984032"/>
            <a:ext cx="274637" cy="2756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7836744" y="5825679"/>
            <a:ext cx="3976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0" u="none" strike="noStrike" smtClean="0">
                <a:solidFill>
                  <a:schemeClr val="accent4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Can be integrated and interacted with other rich client systems</a:t>
            </a:r>
            <a:endParaRPr lang="en-US" altLang="zh-TW" b="1" dirty="0" smtClean="0">
              <a:solidFill>
                <a:schemeClr val="accent4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73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0578" y="2999531"/>
            <a:ext cx="9137523" cy="180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灣積體電路製造- 维基百科，自由的百科全书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/>
        </p:blipFill>
        <p:spPr bwMode="auto">
          <a:xfrm>
            <a:off x="401269" y="404954"/>
            <a:ext cx="978352" cy="7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2757" y="1090774"/>
            <a:ext cx="9930063" cy="36000"/>
          </a:xfrm>
          <a:prstGeom prst="rect">
            <a:avLst/>
          </a:prstGeom>
          <a:solidFill>
            <a:srgbClr val="DF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14407" y="377841"/>
            <a:ext cx="94466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SUMMARY </a:t>
            </a:r>
            <a:r>
              <a:rPr lang="en-US" altLang="zh-TW" sz="16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for</a:t>
            </a:r>
            <a:r>
              <a:rPr lang="en-US" altLang="zh-TW" sz="4400" b="1" dirty="0" smtClean="0">
                <a:solidFill>
                  <a:srgbClr val="DF000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TARGET</a:t>
            </a:r>
            <a:endParaRPr lang="zh-TW" altLang="en-US" sz="4400" b="1" dirty="0">
              <a:solidFill>
                <a:srgbClr val="DF000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0579" y="2650578"/>
            <a:ext cx="10014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AIEDA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plan to be new generaton engineering data analysis (EDA) platform 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which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is a high performance, crash-resilient native app based on multi-process architecture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. 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Moreover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, it avoid issues caused by chrome frequently update 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and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can high interact with other rich client system.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3005-97FE-3240-AFA4-32656714B6E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5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367</Words>
  <Application>Microsoft Macintosh PowerPoint</Application>
  <PresentationFormat>寬螢幕</PresentationFormat>
  <Paragraphs>67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Microsoft JhengHei</vt:lpstr>
      <vt:lpstr>新細明體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25</cp:revision>
  <cp:lastPrinted>2021-05-06T08:21:20Z</cp:lastPrinted>
  <dcterms:created xsi:type="dcterms:W3CDTF">2021-05-06T05:45:16Z</dcterms:created>
  <dcterms:modified xsi:type="dcterms:W3CDTF">2021-05-06T08:24:12Z</dcterms:modified>
</cp:coreProperties>
</file>