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2" r:id="rId5"/>
    <p:sldId id="259" r:id="rId6"/>
    <p:sldId id="260" r:id="rId7"/>
    <p:sldId id="263" r:id="rId8"/>
    <p:sldId id="264" r:id="rId9"/>
    <p:sldId id="265" r:id="rId10"/>
    <p:sldId id="266" r:id="rId11"/>
    <p:sldId id="267" r:id="rId12"/>
    <p:sldId id="268" r:id="rId13"/>
    <p:sldId id="272"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1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D56A2-E8F8-4104-BAF9-BF5475BDDC91}" type="datetimeFigureOut">
              <a:rPr lang="en-SG" smtClean="0"/>
              <a:t>14/12/2022</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08B16A-AA97-49A5-B9E5-8FE10E8CE228}" type="slidenum">
              <a:rPr lang="en-SG" smtClean="0"/>
              <a:t>‹#›</a:t>
            </a:fld>
            <a:endParaRPr lang="en-SG"/>
          </a:p>
        </p:txBody>
      </p:sp>
    </p:spTree>
    <p:extLst>
      <p:ext uri="{BB962C8B-B14F-4D97-AF65-F5344CB8AC3E}">
        <p14:creationId xmlns:p14="http://schemas.microsoft.com/office/powerpoint/2010/main" val="1625005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F0114-5797-45D4-AA46-8487B056BA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97108CB9-9EEA-4793-A0CF-F4B2FD3226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2032D7DE-45D5-4821-B3DB-C6EA03F79E0B}"/>
              </a:ext>
            </a:extLst>
          </p:cNvPr>
          <p:cNvSpPr>
            <a:spLocks noGrp="1"/>
          </p:cNvSpPr>
          <p:nvPr>
            <p:ph type="dt" sz="half" idx="10"/>
          </p:nvPr>
        </p:nvSpPr>
        <p:spPr/>
        <p:txBody>
          <a:bodyPr/>
          <a:lstStyle/>
          <a:p>
            <a:fld id="{4C69E637-4546-4BE9-BC91-317B69505EF9}" type="datetime1">
              <a:rPr lang="en-SG" smtClean="0"/>
              <a:t>14/12/2022</a:t>
            </a:fld>
            <a:endParaRPr lang="en-SG"/>
          </a:p>
        </p:txBody>
      </p:sp>
      <p:sp>
        <p:nvSpPr>
          <p:cNvPr id="5" name="Footer Placeholder 4">
            <a:extLst>
              <a:ext uri="{FF2B5EF4-FFF2-40B4-BE49-F238E27FC236}">
                <a16:creationId xmlns:a16="http://schemas.microsoft.com/office/drawing/2014/main" id="{1FD9D5EC-E17E-4D8D-92B7-C299883FC041}"/>
              </a:ext>
            </a:extLst>
          </p:cNvPr>
          <p:cNvSpPr>
            <a:spLocks noGrp="1"/>
          </p:cNvSpPr>
          <p:nvPr>
            <p:ph type="ftr" sz="quarter" idx="11"/>
          </p:nvPr>
        </p:nvSpPr>
        <p:spPr/>
        <p:txBody>
          <a:bodyPr/>
          <a:lstStyle/>
          <a:p>
            <a:r>
              <a:rPr lang="en-US"/>
              <a:t>Outlier Detection on Data Mining</a:t>
            </a:r>
            <a:endParaRPr lang="en-SG"/>
          </a:p>
        </p:txBody>
      </p:sp>
      <p:sp>
        <p:nvSpPr>
          <p:cNvPr id="6" name="Slide Number Placeholder 5">
            <a:extLst>
              <a:ext uri="{FF2B5EF4-FFF2-40B4-BE49-F238E27FC236}">
                <a16:creationId xmlns:a16="http://schemas.microsoft.com/office/drawing/2014/main" id="{A36A4571-D3E7-451A-BD74-648DE03F5535}"/>
              </a:ext>
            </a:extLst>
          </p:cNvPr>
          <p:cNvSpPr>
            <a:spLocks noGrp="1"/>
          </p:cNvSpPr>
          <p:nvPr>
            <p:ph type="sldNum" sz="quarter" idx="12"/>
          </p:nvPr>
        </p:nvSpPr>
        <p:spPr/>
        <p:txBody>
          <a:bodyPr/>
          <a:lstStyle/>
          <a:p>
            <a:fld id="{5841C53D-8731-4A97-8A47-364D46DC358E}" type="slidenum">
              <a:rPr lang="en-SG" smtClean="0"/>
              <a:t>‹#›</a:t>
            </a:fld>
            <a:endParaRPr lang="en-SG"/>
          </a:p>
        </p:txBody>
      </p:sp>
    </p:spTree>
    <p:extLst>
      <p:ext uri="{BB962C8B-B14F-4D97-AF65-F5344CB8AC3E}">
        <p14:creationId xmlns:p14="http://schemas.microsoft.com/office/powerpoint/2010/main" val="4271872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3C707-DF86-4986-A6BD-01759DCEEF70}"/>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BE6560F-3BC4-489E-9534-A055D2D845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AA033BB-75F1-401E-AB58-3F9C61A4D5CB}"/>
              </a:ext>
            </a:extLst>
          </p:cNvPr>
          <p:cNvSpPr>
            <a:spLocks noGrp="1"/>
          </p:cNvSpPr>
          <p:nvPr>
            <p:ph type="dt" sz="half" idx="10"/>
          </p:nvPr>
        </p:nvSpPr>
        <p:spPr/>
        <p:txBody>
          <a:bodyPr/>
          <a:lstStyle/>
          <a:p>
            <a:fld id="{45CCFC70-2A72-4C58-A6B3-D26AC0A608E5}" type="datetime1">
              <a:rPr lang="en-SG" smtClean="0"/>
              <a:t>14/12/2022</a:t>
            </a:fld>
            <a:endParaRPr lang="en-SG"/>
          </a:p>
        </p:txBody>
      </p:sp>
      <p:sp>
        <p:nvSpPr>
          <p:cNvPr id="5" name="Footer Placeholder 4">
            <a:extLst>
              <a:ext uri="{FF2B5EF4-FFF2-40B4-BE49-F238E27FC236}">
                <a16:creationId xmlns:a16="http://schemas.microsoft.com/office/drawing/2014/main" id="{9E30FE23-F0B1-49AA-B62B-34D4D3E0C141}"/>
              </a:ext>
            </a:extLst>
          </p:cNvPr>
          <p:cNvSpPr>
            <a:spLocks noGrp="1"/>
          </p:cNvSpPr>
          <p:nvPr>
            <p:ph type="ftr" sz="quarter" idx="11"/>
          </p:nvPr>
        </p:nvSpPr>
        <p:spPr/>
        <p:txBody>
          <a:bodyPr/>
          <a:lstStyle/>
          <a:p>
            <a:r>
              <a:rPr lang="en-US"/>
              <a:t>Outlier Detection on Data Mining</a:t>
            </a:r>
            <a:endParaRPr lang="en-SG"/>
          </a:p>
        </p:txBody>
      </p:sp>
      <p:sp>
        <p:nvSpPr>
          <p:cNvPr id="6" name="Slide Number Placeholder 5">
            <a:extLst>
              <a:ext uri="{FF2B5EF4-FFF2-40B4-BE49-F238E27FC236}">
                <a16:creationId xmlns:a16="http://schemas.microsoft.com/office/drawing/2014/main" id="{06934E2C-6FAC-4EA2-BCD7-5E7A89353B98}"/>
              </a:ext>
            </a:extLst>
          </p:cNvPr>
          <p:cNvSpPr>
            <a:spLocks noGrp="1"/>
          </p:cNvSpPr>
          <p:nvPr>
            <p:ph type="sldNum" sz="quarter" idx="12"/>
          </p:nvPr>
        </p:nvSpPr>
        <p:spPr/>
        <p:txBody>
          <a:bodyPr/>
          <a:lstStyle/>
          <a:p>
            <a:fld id="{5841C53D-8731-4A97-8A47-364D46DC358E}" type="slidenum">
              <a:rPr lang="en-SG" smtClean="0"/>
              <a:t>‹#›</a:t>
            </a:fld>
            <a:endParaRPr lang="en-SG"/>
          </a:p>
        </p:txBody>
      </p:sp>
    </p:spTree>
    <p:extLst>
      <p:ext uri="{BB962C8B-B14F-4D97-AF65-F5344CB8AC3E}">
        <p14:creationId xmlns:p14="http://schemas.microsoft.com/office/powerpoint/2010/main" val="1380593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791820-73D0-47B5-8CCB-A507F4D7E6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96B9450E-707D-4ABD-AFFB-C7D46B6998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EBE0B0D6-C8CE-46FD-A641-E2468C53D7D8}"/>
              </a:ext>
            </a:extLst>
          </p:cNvPr>
          <p:cNvSpPr>
            <a:spLocks noGrp="1"/>
          </p:cNvSpPr>
          <p:nvPr>
            <p:ph type="dt" sz="half" idx="10"/>
          </p:nvPr>
        </p:nvSpPr>
        <p:spPr/>
        <p:txBody>
          <a:bodyPr/>
          <a:lstStyle/>
          <a:p>
            <a:fld id="{DED3F05C-5541-433C-AE63-5A523FAF8F73}" type="datetime1">
              <a:rPr lang="en-SG" smtClean="0"/>
              <a:t>14/12/2022</a:t>
            </a:fld>
            <a:endParaRPr lang="en-SG"/>
          </a:p>
        </p:txBody>
      </p:sp>
      <p:sp>
        <p:nvSpPr>
          <p:cNvPr id="5" name="Footer Placeholder 4">
            <a:extLst>
              <a:ext uri="{FF2B5EF4-FFF2-40B4-BE49-F238E27FC236}">
                <a16:creationId xmlns:a16="http://schemas.microsoft.com/office/drawing/2014/main" id="{9720EBD6-2006-47E4-A8F0-5C0AE22E40BE}"/>
              </a:ext>
            </a:extLst>
          </p:cNvPr>
          <p:cNvSpPr>
            <a:spLocks noGrp="1"/>
          </p:cNvSpPr>
          <p:nvPr>
            <p:ph type="ftr" sz="quarter" idx="11"/>
          </p:nvPr>
        </p:nvSpPr>
        <p:spPr/>
        <p:txBody>
          <a:bodyPr/>
          <a:lstStyle/>
          <a:p>
            <a:r>
              <a:rPr lang="en-US"/>
              <a:t>Outlier Detection on Data Mining</a:t>
            </a:r>
            <a:endParaRPr lang="en-SG"/>
          </a:p>
        </p:txBody>
      </p:sp>
      <p:sp>
        <p:nvSpPr>
          <p:cNvPr id="6" name="Slide Number Placeholder 5">
            <a:extLst>
              <a:ext uri="{FF2B5EF4-FFF2-40B4-BE49-F238E27FC236}">
                <a16:creationId xmlns:a16="http://schemas.microsoft.com/office/drawing/2014/main" id="{279B8994-4434-4511-A3B2-24DEA87FF067}"/>
              </a:ext>
            </a:extLst>
          </p:cNvPr>
          <p:cNvSpPr>
            <a:spLocks noGrp="1"/>
          </p:cNvSpPr>
          <p:nvPr>
            <p:ph type="sldNum" sz="quarter" idx="12"/>
          </p:nvPr>
        </p:nvSpPr>
        <p:spPr/>
        <p:txBody>
          <a:bodyPr/>
          <a:lstStyle/>
          <a:p>
            <a:fld id="{5841C53D-8731-4A97-8A47-364D46DC358E}" type="slidenum">
              <a:rPr lang="en-SG" smtClean="0"/>
              <a:t>‹#›</a:t>
            </a:fld>
            <a:endParaRPr lang="en-SG"/>
          </a:p>
        </p:txBody>
      </p:sp>
    </p:spTree>
    <p:extLst>
      <p:ext uri="{BB962C8B-B14F-4D97-AF65-F5344CB8AC3E}">
        <p14:creationId xmlns:p14="http://schemas.microsoft.com/office/powerpoint/2010/main" val="2596371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BC5FE-52C1-45F1-985E-0A1E6315B801}"/>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7B6F54A2-EAD9-4D89-A1A1-9F7F800A2C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4B71BBE-A89A-437E-9238-15CB7460BCBD}"/>
              </a:ext>
            </a:extLst>
          </p:cNvPr>
          <p:cNvSpPr>
            <a:spLocks noGrp="1"/>
          </p:cNvSpPr>
          <p:nvPr>
            <p:ph type="dt" sz="half" idx="10"/>
          </p:nvPr>
        </p:nvSpPr>
        <p:spPr/>
        <p:txBody>
          <a:bodyPr/>
          <a:lstStyle/>
          <a:p>
            <a:fld id="{73AD67D4-D345-4DEF-9FDD-8DD563D2D091}" type="datetime1">
              <a:rPr lang="en-SG" smtClean="0"/>
              <a:t>14/12/2022</a:t>
            </a:fld>
            <a:endParaRPr lang="en-SG"/>
          </a:p>
        </p:txBody>
      </p:sp>
      <p:sp>
        <p:nvSpPr>
          <p:cNvPr id="5" name="Footer Placeholder 4">
            <a:extLst>
              <a:ext uri="{FF2B5EF4-FFF2-40B4-BE49-F238E27FC236}">
                <a16:creationId xmlns:a16="http://schemas.microsoft.com/office/drawing/2014/main" id="{D7823282-CC20-42BE-879B-4FC6A7AC7A20}"/>
              </a:ext>
            </a:extLst>
          </p:cNvPr>
          <p:cNvSpPr>
            <a:spLocks noGrp="1"/>
          </p:cNvSpPr>
          <p:nvPr>
            <p:ph type="ftr" sz="quarter" idx="11"/>
          </p:nvPr>
        </p:nvSpPr>
        <p:spPr/>
        <p:txBody>
          <a:bodyPr/>
          <a:lstStyle/>
          <a:p>
            <a:r>
              <a:rPr lang="en-US"/>
              <a:t>Outlier Detection on Data Mining</a:t>
            </a:r>
            <a:endParaRPr lang="en-SG"/>
          </a:p>
        </p:txBody>
      </p:sp>
      <p:sp>
        <p:nvSpPr>
          <p:cNvPr id="6" name="Slide Number Placeholder 5">
            <a:extLst>
              <a:ext uri="{FF2B5EF4-FFF2-40B4-BE49-F238E27FC236}">
                <a16:creationId xmlns:a16="http://schemas.microsoft.com/office/drawing/2014/main" id="{0DAC7AAA-73D9-425D-83FB-9B34F9B7AE33}"/>
              </a:ext>
            </a:extLst>
          </p:cNvPr>
          <p:cNvSpPr>
            <a:spLocks noGrp="1"/>
          </p:cNvSpPr>
          <p:nvPr>
            <p:ph type="sldNum" sz="quarter" idx="12"/>
          </p:nvPr>
        </p:nvSpPr>
        <p:spPr/>
        <p:txBody>
          <a:bodyPr/>
          <a:lstStyle/>
          <a:p>
            <a:fld id="{5841C53D-8731-4A97-8A47-364D46DC358E}" type="slidenum">
              <a:rPr lang="en-SG" smtClean="0"/>
              <a:t>‹#›</a:t>
            </a:fld>
            <a:endParaRPr lang="en-SG"/>
          </a:p>
        </p:txBody>
      </p:sp>
    </p:spTree>
    <p:extLst>
      <p:ext uri="{BB962C8B-B14F-4D97-AF65-F5344CB8AC3E}">
        <p14:creationId xmlns:p14="http://schemas.microsoft.com/office/powerpoint/2010/main" val="657375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E3E76-3419-40B8-9115-949AA6E15B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E8C54B78-9A2E-4711-A975-49F1DB332E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84BC3E-40E7-4027-9EFE-B18C59737890}"/>
              </a:ext>
            </a:extLst>
          </p:cNvPr>
          <p:cNvSpPr>
            <a:spLocks noGrp="1"/>
          </p:cNvSpPr>
          <p:nvPr>
            <p:ph type="dt" sz="half" idx="10"/>
          </p:nvPr>
        </p:nvSpPr>
        <p:spPr/>
        <p:txBody>
          <a:bodyPr/>
          <a:lstStyle/>
          <a:p>
            <a:fld id="{F00FA65E-27D9-419E-87BE-FD5C7FA4D68B}" type="datetime1">
              <a:rPr lang="en-SG" smtClean="0"/>
              <a:t>14/12/2022</a:t>
            </a:fld>
            <a:endParaRPr lang="en-SG"/>
          </a:p>
        </p:txBody>
      </p:sp>
      <p:sp>
        <p:nvSpPr>
          <p:cNvPr id="5" name="Footer Placeholder 4">
            <a:extLst>
              <a:ext uri="{FF2B5EF4-FFF2-40B4-BE49-F238E27FC236}">
                <a16:creationId xmlns:a16="http://schemas.microsoft.com/office/drawing/2014/main" id="{4D35BBCE-507B-4D29-A980-BAFB8D114FFC}"/>
              </a:ext>
            </a:extLst>
          </p:cNvPr>
          <p:cNvSpPr>
            <a:spLocks noGrp="1"/>
          </p:cNvSpPr>
          <p:nvPr>
            <p:ph type="ftr" sz="quarter" idx="11"/>
          </p:nvPr>
        </p:nvSpPr>
        <p:spPr/>
        <p:txBody>
          <a:bodyPr/>
          <a:lstStyle/>
          <a:p>
            <a:r>
              <a:rPr lang="en-US"/>
              <a:t>Outlier Detection on Data Mining</a:t>
            </a:r>
            <a:endParaRPr lang="en-SG"/>
          </a:p>
        </p:txBody>
      </p:sp>
      <p:sp>
        <p:nvSpPr>
          <p:cNvPr id="6" name="Slide Number Placeholder 5">
            <a:extLst>
              <a:ext uri="{FF2B5EF4-FFF2-40B4-BE49-F238E27FC236}">
                <a16:creationId xmlns:a16="http://schemas.microsoft.com/office/drawing/2014/main" id="{5D9118D1-93DF-4815-A46F-1BE5326C81A5}"/>
              </a:ext>
            </a:extLst>
          </p:cNvPr>
          <p:cNvSpPr>
            <a:spLocks noGrp="1"/>
          </p:cNvSpPr>
          <p:nvPr>
            <p:ph type="sldNum" sz="quarter" idx="12"/>
          </p:nvPr>
        </p:nvSpPr>
        <p:spPr/>
        <p:txBody>
          <a:bodyPr/>
          <a:lstStyle/>
          <a:p>
            <a:fld id="{5841C53D-8731-4A97-8A47-364D46DC358E}" type="slidenum">
              <a:rPr lang="en-SG" smtClean="0"/>
              <a:t>‹#›</a:t>
            </a:fld>
            <a:endParaRPr lang="en-SG"/>
          </a:p>
        </p:txBody>
      </p:sp>
    </p:spTree>
    <p:extLst>
      <p:ext uri="{BB962C8B-B14F-4D97-AF65-F5344CB8AC3E}">
        <p14:creationId xmlns:p14="http://schemas.microsoft.com/office/powerpoint/2010/main" val="1488159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5ABA1-565A-4C86-9F56-EFF4CEE3FFE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8A987AD-BA92-4B58-B511-4D1958367A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74F55C80-DE48-4A9E-BB5E-A7CC64828D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8C447407-F6E5-4637-B36F-73A07AA1A463}"/>
              </a:ext>
            </a:extLst>
          </p:cNvPr>
          <p:cNvSpPr>
            <a:spLocks noGrp="1"/>
          </p:cNvSpPr>
          <p:nvPr>
            <p:ph type="dt" sz="half" idx="10"/>
          </p:nvPr>
        </p:nvSpPr>
        <p:spPr/>
        <p:txBody>
          <a:bodyPr/>
          <a:lstStyle/>
          <a:p>
            <a:fld id="{59472618-BEF1-4EAE-85F9-2E5064F50825}" type="datetime1">
              <a:rPr lang="en-SG" smtClean="0"/>
              <a:t>14/12/2022</a:t>
            </a:fld>
            <a:endParaRPr lang="en-SG"/>
          </a:p>
        </p:txBody>
      </p:sp>
      <p:sp>
        <p:nvSpPr>
          <p:cNvPr id="6" name="Footer Placeholder 5">
            <a:extLst>
              <a:ext uri="{FF2B5EF4-FFF2-40B4-BE49-F238E27FC236}">
                <a16:creationId xmlns:a16="http://schemas.microsoft.com/office/drawing/2014/main" id="{36FF1830-04AD-4762-A6DA-32E59DF76385}"/>
              </a:ext>
            </a:extLst>
          </p:cNvPr>
          <p:cNvSpPr>
            <a:spLocks noGrp="1"/>
          </p:cNvSpPr>
          <p:nvPr>
            <p:ph type="ftr" sz="quarter" idx="11"/>
          </p:nvPr>
        </p:nvSpPr>
        <p:spPr/>
        <p:txBody>
          <a:bodyPr/>
          <a:lstStyle/>
          <a:p>
            <a:r>
              <a:rPr lang="en-US"/>
              <a:t>Outlier Detection on Data Mining</a:t>
            </a:r>
            <a:endParaRPr lang="en-SG"/>
          </a:p>
        </p:txBody>
      </p:sp>
      <p:sp>
        <p:nvSpPr>
          <p:cNvPr id="7" name="Slide Number Placeholder 6">
            <a:extLst>
              <a:ext uri="{FF2B5EF4-FFF2-40B4-BE49-F238E27FC236}">
                <a16:creationId xmlns:a16="http://schemas.microsoft.com/office/drawing/2014/main" id="{CCE33A7F-36AC-4832-878A-3C3DD6F58E69}"/>
              </a:ext>
            </a:extLst>
          </p:cNvPr>
          <p:cNvSpPr>
            <a:spLocks noGrp="1"/>
          </p:cNvSpPr>
          <p:nvPr>
            <p:ph type="sldNum" sz="quarter" idx="12"/>
          </p:nvPr>
        </p:nvSpPr>
        <p:spPr/>
        <p:txBody>
          <a:bodyPr/>
          <a:lstStyle/>
          <a:p>
            <a:fld id="{5841C53D-8731-4A97-8A47-364D46DC358E}" type="slidenum">
              <a:rPr lang="en-SG" smtClean="0"/>
              <a:t>‹#›</a:t>
            </a:fld>
            <a:endParaRPr lang="en-SG"/>
          </a:p>
        </p:txBody>
      </p:sp>
    </p:spTree>
    <p:extLst>
      <p:ext uri="{BB962C8B-B14F-4D97-AF65-F5344CB8AC3E}">
        <p14:creationId xmlns:p14="http://schemas.microsoft.com/office/powerpoint/2010/main" val="426862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7BF36-E117-48EA-A7AA-F4913DFE3972}"/>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2DA7BEBA-5BDE-41AA-AA5D-F75AD2934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02F012-BE39-4E00-982D-186262AF98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131D833A-108F-4B44-8B5A-EAFB85FFA4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208880-D948-4AD3-B1AE-10A68138C1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AFA11374-5B1B-4E55-B499-92850F883795}"/>
              </a:ext>
            </a:extLst>
          </p:cNvPr>
          <p:cNvSpPr>
            <a:spLocks noGrp="1"/>
          </p:cNvSpPr>
          <p:nvPr>
            <p:ph type="dt" sz="half" idx="10"/>
          </p:nvPr>
        </p:nvSpPr>
        <p:spPr/>
        <p:txBody>
          <a:bodyPr/>
          <a:lstStyle/>
          <a:p>
            <a:fld id="{ED0D42E5-DD5B-489B-A555-31D12CCF7229}" type="datetime1">
              <a:rPr lang="en-SG" smtClean="0"/>
              <a:t>14/12/2022</a:t>
            </a:fld>
            <a:endParaRPr lang="en-SG"/>
          </a:p>
        </p:txBody>
      </p:sp>
      <p:sp>
        <p:nvSpPr>
          <p:cNvPr id="8" name="Footer Placeholder 7">
            <a:extLst>
              <a:ext uri="{FF2B5EF4-FFF2-40B4-BE49-F238E27FC236}">
                <a16:creationId xmlns:a16="http://schemas.microsoft.com/office/drawing/2014/main" id="{5DDD0E60-1ECD-48A6-A47F-30DB07AD41E1}"/>
              </a:ext>
            </a:extLst>
          </p:cNvPr>
          <p:cNvSpPr>
            <a:spLocks noGrp="1"/>
          </p:cNvSpPr>
          <p:nvPr>
            <p:ph type="ftr" sz="quarter" idx="11"/>
          </p:nvPr>
        </p:nvSpPr>
        <p:spPr/>
        <p:txBody>
          <a:bodyPr/>
          <a:lstStyle/>
          <a:p>
            <a:r>
              <a:rPr lang="en-US"/>
              <a:t>Outlier Detection on Data Mining</a:t>
            </a:r>
            <a:endParaRPr lang="en-SG"/>
          </a:p>
        </p:txBody>
      </p:sp>
      <p:sp>
        <p:nvSpPr>
          <p:cNvPr id="9" name="Slide Number Placeholder 8">
            <a:extLst>
              <a:ext uri="{FF2B5EF4-FFF2-40B4-BE49-F238E27FC236}">
                <a16:creationId xmlns:a16="http://schemas.microsoft.com/office/drawing/2014/main" id="{33DBAA38-A48B-4257-9520-1861EF9791D9}"/>
              </a:ext>
            </a:extLst>
          </p:cNvPr>
          <p:cNvSpPr>
            <a:spLocks noGrp="1"/>
          </p:cNvSpPr>
          <p:nvPr>
            <p:ph type="sldNum" sz="quarter" idx="12"/>
          </p:nvPr>
        </p:nvSpPr>
        <p:spPr/>
        <p:txBody>
          <a:bodyPr/>
          <a:lstStyle/>
          <a:p>
            <a:fld id="{5841C53D-8731-4A97-8A47-364D46DC358E}" type="slidenum">
              <a:rPr lang="en-SG" smtClean="0"/>
              <a:t>‹#›</a:t>
            </a:fld>
            <a:endParaRPr lang="en-SG"/>
          </a:p>
        </p:txBody>
      </p:sp>
    </p:spTree>
    <p:extLst>
      <p:ext uri="{BB962C8B-B14F-4D97-AF65-F5344CB8AC3E}">
        <p14:creationId xmlns:p14="http://schemas.microsoft.com/office/powerpoint/2010/main" val="2434650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A1807-8696-4FB1-A521-8D3904513D52}"/>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B85198F3-A9C1-46A1-B019-4029EBF9049E}"/>
              </a:ext>
            </a:extLst>
          </p:cNvPr>
          <p:cNvSpPr>
            <a:spLocks noGrp="1"/>
          </p:cNvSpPr>
          <p:nvPr>
            <p:ph type="dt" sz="half" idx="10"/>
          </p:nvPr>
        </p:nvSpPr>
        <p:spPr/>
        <p:txBody>
          <a:bodyPr/>
          <a:lstStyle/>
          <a:p>
            <a:fld id="{AD04DA5D-DC77-406F-99D6-33BC26E29D99}" type="datetime1">
              <a:rPr lang="en-SG" smtClean="0"/>
              <a:t>14/12/2022</a:t>
            </a:fld>
            <a:endParaRPr lang="en-SG"/>
          </a:p>
        </p:txBody>
      </p:sp>
      <p:sp>
        <p:nvSpPr>
          <p:cNvPr id="4" name="Footer Placeholder 3">
            <a:extLst>
              <a:ext uri="{FF2B5EF4-FFF2-40B4-BE49-F238E27FC236}">
                <a16:creationId xmlns:a16="http://schemas.microsoft.com/office/drawing/2014/main" id="{C068587D-FDC0-427D-AD3E-46E5F2828ECB}"/>
              </a:ext>
            </a:extLst>
          </p:cNvPr>
          <p:cNvSpPr>
            <a:spLocks noGrp="1"/>
          </p:cNvSpPr>
          <p:nvPr>
            <p:ph type="ftr" sz="quarter" idx="11"/>
          </p:nvPr>
        </p:nvSpPr>
        <p:spPr/>
        <p:txBody>
          <a:bodyPr/>
          <a:lstStyle/>
          <a:p>
            <a:r>
              <a:rPr lang="en-US"/>
              <a:t>Outlier Detection on Data Mining</a:t>
            </a:r>
            <a:endParaRPr lang="en-SG"/>
          </a:p>
        </p:txBody>
      </p:sp>
      <p:sp>
        <p:nvSpPr>
          <p:cNvPr id="5" name="Slide Number Placeholder 4">
            <a:extLst>
              <a:ext uri="{FF2B5EF4-FFF2-40B4-BE49-F238E27FC236}">
                <a16:creationId xmlns:a16="http://schemas.microsoft.com/office/drawing/2014/main" id="{8E4AF75F-5AC3-4037-A9BD-045BC4C2FFBB}"/>
              </a:ext>
            </a:extLst>
          </p:cNvPr>
          <p:cNvSpPr>
            <a:spLocks noGrp="1"/>
          </p:cNvSpPr>
          <p:nvPr>
            <p:ph type="sldNum" sz="quarter" idx="12"/>
          </p:nvPr>
        </p:nvSpPr>
        <p:spPr/>
        <p:txBody>
          <a:bodyPr/>
          <a:lstStyle/>
          <a:p>
            <a:fld id="{5841C53D-8731-4A97-8A47-364D46DC358E}" type="slidenum">
              <a:rPr lang="en-SG" smtClean="0"/>
              <a:t>‹#›</a:t>
            </a:fld>
            <a:endParaRPr lang="en-SG"/>
          </a:p>
        </p:txBody>
      </p:sp>
    </p:spTree>
    <p:extLst>
      <p:ext uri="{BB962C8B-B14F-4D97-AF65-F5344CB8AC3E}">
        <p14:creationId xmlns:p14="http://schemas.microsoft.com/office/powerpoint/2010/main" val="857966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BAE796-D565-406F-9682-8A42A47A15DB}"/>
              </a:ext>
            </a:extLst>
          </p:cNvPr>
          <p:cNvSpPr>
            <a:spLocks noGrp="1"/>
          </p:cNvSpPr>
          <p:nvPr>
            <p:ph type="dt" sz="half" idx="10"/>
          </p:nvPr>
        </p:nvSpPr>
        <p:spPr/>
        <p:txBody>
          <a:bodyPr/>
          <a:lstStyle/>
          <a:p>
            <a:fld id="{A04B0FAC-C04E-4BB4-9FF6-04D645FFC855}" type="datetime1">
              <a:rPr lang="en-SG" smtClean="0"/>
              <a:t>14/12/2022</a:t>
            </a:fld>
            <a:endParaRPr lang="en-SG"/>
          </a:p>
        </p:txBody>
      </p:sp>
      <p:sp>
        <p:nvSpPr>
          <p:cNvPr id="3" name="Footer Placeholder 2">
            <a:extLst>
              <a:ext uri="{FF2B5EF4-FFF2-40B4-BE49-F238E27FC236}">
                <a16:creationId xmlns:a16="http://schemas.microsoft.com/office/drawing/2014/main" id="{B71C349C-9313-4623-A347-B0E8B432F78C}"/>
              </a:ext>
            </a:extLst>
          </p:cNvPr>
          <p:cNvSpPr>
            <a:spLocks noGrp="1"/>
          </p:cNvSpPr>
          <p:nvPr>
            <p:ph type="ftr" sz="quarter" idx="11"/>
          </p:nvPr>
        </p:nvSpPr>
        <p:spPr/>
        <p:txBody>
          <a:bodyPr/>
          <a:lstStyle/>
          <a:p>
            <a:r>
              <a:rPr lang="en-US"/>
              <a:t>Outlier Detection on Data Mining</a:t>
            </a:r>
            <a:endParaRPr lang="en-SG"/>
          </a:p>
        </p:txBody>
      </p:sp>
      <p:sp>
        <p:nvSpPr>
          <p:cNvPr id="4" name="Slide Number Placeholder 3">
            <a:extLst>
              <a:ext uri="{FF2B5EF4-FFF2-40B4-BE49-F238E27FC236}">
                <a16:creationId xmlns:a16="http://schemas.microsoft.com/office/drawing/2014/main" id="{7B63BE8E-E99B-4057-BAB0-FD8E6150BCC3}"/>
              </a:ext>
            </a:extLst>
          </p:cNvPr>
          <p:cNvSpPr>
            <a:spLocks noGrp="1"/>
          </p:cNvSpPr>
          <p:nvPr>
            <p:ph type="sldNum" sz="quarter" idx="12"/>
          </p:nvPr>
        </p:nvSpPr>
        <p:spPr/>
        <p:txBody>
          <a:bodyPr/>
          <a:lstStyle/>
          <a:p>
            <a:fld id="{5841C53D-8731-4A97-8A47-364D46DC358E}" type="slidenum">
              <a:rPr lang="en-SG" smtClean="0"/>
              <a:t>‹#›</a:t>
            </a:fld>
            <a:endParaRPr lang="en-SG"/>
          </a:p>
        </p:txBody>
      </p:sp>
    </p:spTree>
    <p:extLst>
      <p:ext uri="{BB962C8B-B14F-4D97-AF65-F5344CB8AC3E}">
        <p14:creationId xmlns:p14="http://schemas.microsoft.com/office/powerpoint/2010/main" val="2741479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F5F8D-82DE-4245-B53C-38FEDC6B39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E12FFDAE-17BC-4EDC-B0D1-FAB19E9F3D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E7B7B948-DDFD-4723-8BC1-95A68A2172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49D6E0-4350-40DA-A96A-5F7A61A8708B}"/>
              </a:ext>
            </a:extLst>
          </p:cNvPr>
          <p:cNvSpPr>
            <a:spLocks noGrp="1"/>
          </p:cNvSpPr>
          <p:nvPr>
            <p:ph type="dt" sz="half" idx="10"/>
          </p:nvPr>
        </p:nvSpPr>
        <p:spPr/>
        <p:txBody>
          <a:bodyPr/>
          <a:lstStyle/>
          <a:p>
            <a:fld id="{68C4AE95-CCDE-43C3-B665-741257FF26B2}" type="datetime1">
              <a:rPr lang="en-SG" smtClean="0"/>
              <a:t>14/12/2022</a:t>
            </a:fld>
            <a:endParaRPr lang="en-SG"/>
          </a:p>
        </p:txBody>
      </p:sp>
      <p:sp>
        <p:nvSpPr>
          <p:cNvPr id="6" name="Footer Placeholder 5">
            <a:extLst>
              <a:ext uri="{FF2B5EF4-FFF2-40B4-BE49-F238E27FC236}">
                <a16:creationId xmlns:a16="http://schemas.microsoft.com/office/drawing/2014/main" id="{9DF096D5-F7C4-42B3-8BEA-C09619E4FECC}"/>
              </a:ext>
            </a:extLst>
          </p:cNvPr>
          <p:cNvSpPr>
            <a:spLocks noGrp="1"/>
          </p:cNvSpPr>
          <p:nvPr>
            <p:ph type="ftr" sz="quarter" idx="11"/>
          </p:nvPr>
        </p:nvSpPr>
        <p:spPr/>
        <p:txBody>
          <a:bodyPr/>
          <a:lstStyle/>
          <a:p>
            <a:r>
              <a:rPr lang="en-US"/>
              <a:t>Outlier Detection on Data Mining</a:t>
            </a:r>
            <a:endParaRPr lang="en-SG"/>
          </a:p>
        </p:txBody>
      </p:sp>
      <p:sp>
        <p:nvSpPr>
          <p:cNvPr id="7" name="Slide Number Placeholder 6">
            <a:extLst>
              <a:ext uri="{FF2B5EF4-FFF2-40B4-BE49-F238E27FC236}">
                <a16:creationId xmlns:a16="http://schemas.microsoft.com/office/drawing/2014/main" id="{69674CF4-FA8A-41CE-BE3E-A60A6BD44AF2}"/>
              </a:ext>
            </a:extLst>
          </p:cNvPr>
          <p:cNvSpPr>
            <a:spLocks noGrp="1"/>
          </p:cNvSpPr>
          <p:nvPr>
            <p:ph type="sldNum" sz="quarter" idx="12"/>
          </p:nvPr>
        </p:nvSpPr>
        <p:spPr/>
        <p:txBody>
          <a:bodyPr/>
          <a:lstStyle/>
          <a:p>
            <a:fld id="{5841C53D-8731-4A97-8A47-364D46DC358E}" type="slidenum">
              <a:rPr lang="en-SG" smtClean="0"/>
              <a:t>‹#›</a:t>
            </a:fld>
            <a:endParaRPr lang="en-SG"/>
          </a:p>
        </p:txBody>
      </p:sp>
    </p:spTree>
    <p:extLst>
      <p:ext uri="{BB962C8B-B14F-4D97-AF65-F5344CB8AC3E}">
        <p14:creationId xmlns:p14="http://schemas.microsoft.com/office/powerpoint/2010/main" val="765312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180FF-88D4-4820-97F2-E89C10E227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91A6256-B918-47D0-B703-21BE97F48D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2A195B95-FE6B-4ADD-8EE1-80CBF27EE7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5CFE3E-2101-4882-AB45-74D601187E2B}"/>
              </a:ext>
            </a:extLst>
          </p:cNvPr>
          <p:cNvSpPr>
            <a:spLocks noGrp="1"/>
          </p:cNvSpPr>
          <p:nvPr>
            <p:ph type="dt" sz="half" idx="10"/>
          </p:nvPr>
        </p:nvSpPr>
        <p:spPr/>
        <p:txBody>
          <a:bodyPr/>
          <a:lstStyle/>
          <a:p>
            <a:fld id="{004E2FC3-F975-4309-9EE3-58E597A78A23}" type="datetime1">
              <a:rPr lang="en-SG" smtClean="0"/>
              <a:t>14/12/2022</a:t>
            </a:fld>
            <a:endParaRPr lang="en-SG"/>
          </a:p>
        </p:txBody>
      </p:sp>
      <p:sp>
        <p:nvSpPr>
          <p:cNvPr id="6" name="Footer Placeholder 5">
            <a:extLst>
              <a:ext uri="{FF2B5EF4-FFF2-40B4-BE49-F238E27FC236}">
                <a16:creationId xmlns:a16="http://schemas.microsoft.com/office/drawing/2014/main" id="{8069744C-73A6-4058-8AE6-3E0876826F63}"/>
              </a:ext>
            </a:extLst>
          </p:cNvPr>
          <p:cNvSpPr>
            <a:spLocks noGrp="1"/>
          </p:cNvSpPr>
          <p:nvPr>
            <p:ph type="ftr" sz="quarter" idx="11"/>
          </p:nvPr>
        </p:nvSpPr>
        <p:spPr/>
        <p:txBody>
          <a:bodyPr/>
          <a:lstStyle/>
          <a:p>
            <a:r>
              <a:rPr lang="en-US"/>
              <a:t>Outlier Detection on Data Mining</a:t>
            </a:r>
            <a:endParaRPr lang="en-SG"/>
          </a:p>
        </p:txBody>
      </p:sp>
      <p:sp>
        <p:nvSpPr>
          <p:cNvPr id="7" name="Slide Number Placeholder 6">
            <a:extLst>
              <a:ext uri="{FF2B5EF4-FFF2-40B4-BE49-F238E27FC236}">
                <a16:creationId xmlns:a16="http://schemas.microsoft.com/office/drawing/2014/main" id="{E4ECA94B-0FE4-4895-8566-D1E1B58011DB}"/>
              </a:ext>
            </a:extLst>
          </p:cNvPr>
          <p:cNvSpPr>
            <a:spLocks noGrp="1"/>
          </p:cNvSpPr>
          <p:nvPr>
            <p:ph type="sldNum" sz="quarter" idx="12"/>
          </p:nvPr>
        </p:nvSpPr>
        <p:spPr/>
        <p:txBody>
          <a:bodyPr/>
          <a:lstStyle/>
          <a:p>
            <a:fld id="{5841C53D-8731-4A97-8A47-364D46DC358E}" type="slidenum">
              <a:rPr lang="en-SG" smtClean="0"/>
              <a:t>‹#›</a:t>
            </a:fld>
            <a:endParaRPr lang="en-SG"/>
          </a:p>
        </p:txBody>
      </p:sp>
    </p:spTree>
    <p:extLst>
      <p:ext uri="{BB962C8B-B14F-4D97-AF65-F5344CB8AC3E}">
        <p14:creationId xmlns:p14="http://schemas.microsoft.com/office/powerpoint/2010/main" val="3587490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4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41E63E-19B5-4949-B4B6-D1B290D1B2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956FD72-99EC-4382-8CD7-4C106FDBCA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2606B7A-8499-43D3-A887-ADF533ABD5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B87CEF-ED95-41DA-A0C2-DDB467192058}" type="datetime1">
              <a:rPr lang="en-SG" smtClean="0"/>
              <a:t>14/12/2022</a:t>
            </a:fld>
            <a:endParaRPr lang="en-SG"/>
          </a:p>
        </p:txBody>
      </p:sp>
      <p:sp>
        <p:nvSpPr>
          <p:cNvPr id="5" name="Footer Placeholder 4">
            <a:extLst>
              <a:ext uri="{FF2B5EF4-FFF2-40B4-BE49-F238E27FC236}">
                <a16:creationId xmlns:a16="http://schemas.microsoft.com/office/drawing/2014/main" id="{70E49D89-B31F-4B5B-8551-1B674D9F89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Outlier Detection on Data Mining</a:t>
            </a:r>
            <a:endParaRPr lang="en-SG"/>
          </a:p>
        </p:txBody>
      </p:sp>
      <p:sp>
        <p:nvSpPr>
          <p:cNvPr id="6" name="Slide Number Placeholder 5">
            <a:extLst>
              <a:ext uri="{FF2B5EF4-FFF2-40B4-BE49-F238E27FC236}">
                <a16:creationId xmlns:a16="http://schemas.microsoft.com/office/drawing/2014/main" id="{6B4ECC99-5DFC-4BA8-B2D6-882B5C5E72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41C53D-8731-4A97-8A47-364D46DC358E}" type="slidenum">
              <a:rPr lang="en-SG" smtClean="0"/>
              <a:t>‹#›</a:t>
            </a:fld>
            <a:endParaRPr lang="en-SG"/>
          </a:p>
        </p:txBody>
      </p:sp>
    </p:spTree>
    <p:extLst>
      <p:ext uri="{BB962C8B-B14F-4D97-AF65-F5344CB8AC3E}">
        <p14:creationId xmlns:p14="http://schemas.microsoft.com/office/powerpoint/2010/main" val="2122754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rxiv.org/abs/1812.04606"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2B2BDE2-98F3-49F1-87D2-6CEDFD7A9931}"/>
              </a:ext>
            </a:extLst>
          </p:cNvPr>
          <p:cNvSpPr txBox="1">
            <a:spLocks/>
          </p:cNvSpPr>
          <p:nvPr/>
        </p:nvSpPr>
        <p:spPr>
          <a:xfrm>
            <a:off x="0" y="0"/>
            <a:ext cx="12191999" cy="509870"/>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latin typeface="Times New Roman" panose="02020603050405020304" pitchFamily="18" charset="0"/>
                <a:cs typeface="Times New Roman" panose="02020603050405020304" pitchFamily="18" charset="0"/>
              </a:rPr>
              <a:t>Bangladesh Army University of Engineering &amp; Technology (BAUET)</a:t>
            </a:r>
            <a:r>
              <a:rPr lang="en-US" sz="2400" dirty="0"/>
              <a:t>                   </a:t>
            </a:r>
          </a:p>
        </p:txBody>
      </p:sp>
      <p:sp>
        <p:nvSpPr>
          <p:cNvPr id="5" name="Rectangle 4">
            <a:extLst>
              <a:ext uri="{FF2B5EF4-FFF2-40B4-BE49-F238E27FC236}">
                <a16:creationId xmlns:a16="http://schemas.microsoft.com/office/drawing/2014/main" id="{B2149EB1-5CE2-4FD2-BE76-06CD56B4BAD6}"/>
              </a:ext>
            </a:extLst>
          </p:cNvPr>
          <p:cNvSpPr/>
          <p:nvPr/>
        </p:nvSpPr>
        <p:spPr>
          <a:xfrm>
            <a:off x="2853765" y="509870"/>
            <a:ext cx="6484467"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Department of Computer Science and Engineering</a:t>
            </a:r>
          </a:p>
        </p:txBody>
      </p:sp>
      <p:pic>
        <p:nvPicPr>
          <p:cNvPr id="6" name="Picture 5">
            <a:extLst>
              <a:ext uri="{FF2B5EF4-FFF2-40B4-BE49-F238E27FC236}">
                <a16:creationId xmlns:a16="http://schemas.microsoft.com/office/drawing/2014/main" id="{EB192AAD-F19C-427A-B0B7-8547BF5D6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2987" y="971535"/>
            <a:ext cx="1486019" cy="1450355"/>
          </a:xfrm>
          <a:prstGeom prst="rect">
            <a:avLst/>
          </a:prstGeom>
        </p:spPr>
      </p:pic>
      <p:sp>
        <p:nvSpPr>
          <p:cNvPr id="7" name="TextBox 6">
            <a:extLst>
              <a:ext uri="{FF2B5EF4-FFF2-40B4-BE49-F238E27FC236}">
                <a16:creationId xmlns:a16="http://schemas.microsoft.com/office/drawing/2014/main" id="{F54AC9CC-AF2E-4779-9535-D8C81C9E8032}"/>
              </a:ext>
            </a:extLst>
          </p:cNvPr>
          <p:cNvSpPr txBox="1"/>
          <p:nvPr/>
        </p:nvSpPr>
        <p:spPr>
          <a:xfrm flipH="1">
            <a:off x="3956567" y="2421890"/>
            <a:ext cx="4278861" cy="1938992"/>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Thesis on</a:t>
            </a:r>
            <a:r>
              <a:rPr lang="en-US" sz="2400" dirty="0">
                <a:latin typeface="Times New Roman" panose="02020603050405020304" pitchFamily="18" charset="0"/>
                <a:cs typeface="Times New Roman" panose="02020603050405020304" pitchFamily="18" charset="0"/>
              </a:rPr>
              <a:t> </a:t>
            </a:r>
          </a:p>
          <a:p>
            <a:pPr algn="ctr"/>
            <a:r>
              <a:rPr lang="en-US" sz="2400" dirty="0">
                <a:latin typeface="Times New Roman" panose="02020603050405020304" pitchFamily="18" charset="0"/>
                <a:cs typeface="Times New Roman" panose="02020603050405020304" pitchFamily="18" charset="0"/>
              </a:rPr>
              <a:t>Outlier Detection on Data mining</a:t>
            </a:r>
          </a:p>
          <a:p>
            <a:pPr algn="ctr"/>
            <a:endParaRPr lang="en-US" sz="2400" dirty="0">
              <a:latin typeface="Times New Roman" panose="02020603050405020304" pitchFamily="18" charset="0"/>
              <a:cs typeface="Times New Roman" panose="02020603050405020304" pitchFamily="18" charset="0"/>
            </a:endParaRPr>
          </a:p>
          <a:p>
            <a:pPr algn="ctr"/>
            <a:r>
              <a:rPr lang="en-US" sz="2400" b="1" dirty="0">
                <a:latin typeface="Times New Roman" panose="02020603050405020304" pitchFamily="18" charset="0"/>
                <a:cs typeface="Times New Roman" panose="02020603050405020304" pitchFamily="18" charset="0"/>
              </a:rPr>
              <a:t>Course Code : </a:t>
            </a:r>
            <a:r>
              <a:rPr lang="en-US" sz="2400" dirty="0">
                <a:latin typeface="Times New Roman" panose="02020603050405020304" pitchFamily="18" charset="0"/>
                <a:cs typeface="Times New Roman" panose="02020603050405020304" pitchFamily="18" charset="0"/>
              </a:rPr>
              <a:t>CSE-4200</a:t>
            </a:r>
          </a:p>
          <a:p>
            <a:pPr algn="ctr"/>
            <a:r>
              <a:rPr lang="en-US" sz="2400" b="1" dirty="0">
                <a:latin typeface="Times New Roman" panose="02020603050405020304" pitchFamily="18" charset="0"/>
                <a:cs typeface="Times New Roman" panose="02020603050405020304" pitchFamily="18" charset="0"/>
              </a:rPr>
              <a:t>Course Title : </a:t>
            </a:r>
            <a:r>
              <a:rPr lang="en-US" sz="2400" dirty="0">
                <a:latin typeface="Times New Roman" panose="02020603050405020304" pitchFamily="18" charset="0"/>
                <a:cs typeface="Times New Roman" panose="02020603050405020304" pitchFamily="18" charset="0"/>
              </a:rPr>
              <a:t>Thesis</a:t>
            </a:r>
          </a:p>
        </p:txBody>
      </p:sp>
      <p:sp>
        <p:nvSpPr>
          <p:cNvPr id="9" name="TextBox 8">
            <a:extLst>
              <a:ext uri="{FF2B5EF4-FFF2-40B4-BE49-F238E27FC236}">
                <a16:creationId xmlns:a16="http://schemas.microsoft.com/office/drawing/2014/main" id="{0F49F345-5785-4F1F-97DA-BCEA53A055A4}"/>
              </a:ext>
            </a:extLst>
          </p:cNvPr>
          <p:cNvSpPr txBox="1"/>
          <p:nvPr/>
        </p:nvSpPr>
        <p:spPr>
          <a:xfrm>
            <a:off x="1453343" y="4421912"/>
            <a:ext cx="3434749" cy="2073901"/>
          </a:xfrm>
          <a:prstGeom prst="rect">
            <a:avLst/>
          </a:prstGeom>
          <a:noFill/>
        </p:spPr>
        <p:txBody>
          <a:bodyPr wrap="square" rtlCol="0">
            <a:spAutoFit/>
          </a:bodyPr>
          <a:lstStyle/>
          <a:p>
            <a:pPr algn="ctr"/>
            <a:r>
              <a:rPr lang="en-US" sz="2400" b="1" dirty="0">
                <a:solidFill>
                  <a:schemeClr val="tx1"/>
                </a:solidFill>
                <a:latin typeface="Times New Roman"/>
                <a:cs typeface="Times New Roman" panose="02020603050405020304" pitchFamily="18" charset="0"/>
              </a:rPr>
              <a:t>Presented By</a:t>
            </a:r>
          </a:p>
          <a:p>
            <a:pPr>
              <a:lnSpc>
                <a:spcPct val="150000"/>
              </a:lnSpc>
            </a:pPr>
            <a:r>
              <a:rPr lang="en-US" b="1" dirty="0">
                <a:latin typeface="Times New Roman"/>
                <a:cs typeface="Times New Roman" panose="02020603050405020304" pitchFamily="18" charset="0"/>
              </a:rPr>
              <a:t>Name: </a:t>
            </a:r>
            <a:r>
              <a:rPr lang="en-US" dirty="0">
                <a:latin typeface="Times New Roman"/>
                <a:cs typeface="Times New Roman" panose="02020603050405020304" pitchFamily="18" charset="0"/>
              </a:rPr>
              <a:t>MD. Touhid Iqbal Sagar</a:t>
            </a:r>
          </a:p>
          <a:p>
            <a:pPr>
              <a:lnSpc>
                <a:spcPct val="150000"/>
              </a:lnSpc>
            </a:pPr>
            <a:r>
              <a:rPr lang="en-US" b="1" dirty="0">
                <a:latin typeface="Times New Roman"/>
                <a:cs typeface="Times New Roman" panose="02020603050405020304" pitchFamily="18" charset="0"/>
              </a:rPr>
              <a:t>ID: </a:t>
            </a:r>
            <a:r>
              <a:rPr lang="en-US" dirty="0">
                <a:latin typeface="Times New Roman"/>
                <a:cs typeface="Times New Roman" panose="02020603050405020304" pitchFamily="18" charset="0"/>
              </a:rPr>
              <a:t>18204023</a:t>
            </a:r>
          </a:p>
          <a:p>
            <a:pPr>
              <a:lnSpc>
                <a:spcPct val="150000"/>
              </a:lnSpc>
            </a:pPr>
            <a:r>
              <a:rPr lang="en-US" b="1" dirty="0">
                <a:latin typeface="Times New Roman"/>
                <a:cs typeface="Times New Roman" panose="02020603050405020304" pitchFamily="18" charset="0"/>
              </a:rPr>
              <a:t>Batch: </a:t>
            </a:r>
            <a:r>
              <a:rPr lang="en-US" dirty="0">
                <a:latin typeface="Times New Roman"/>
                <a:cs typeface="Times New Roman" panose="02020603050405020304" pitchFamily="18" charset="0"/>
              </a:rPr>
              <a:t>8</a:t>
            </a:r>
            <a:r>
              <a:rPr lang="en-US" baseline="30000" dirty="0">
                <a:latin typeface="Times New Roman"/>
                <a:cs typeface="Times New Roman" panose="02020603050405020304" pitchFamily="18" charset="0"/>
              </a:rPr>
              <a:t>th</a:t>
            </a:r>
            <a:r>
              <a:rPr lang="en-US" b="1" dirty="0">
                <a:latin typeface="Times New Roman"/>
                <a:cs typeface="Times New Roman" panose="02020603050405020304" pitchFamily="18" charset="0"/>
              </a:rPr>
              <a:t> </a:t>
            </a:r>
          </a:p>
          <a:p>
            <a:pPr>
              <a:lnSpc>
                <a:spcPct val="150000"/>
              </a:lnSpc>
            </a:pPr>
            <a:r>
              <a:rPr lang="en-US" b="1" dirty="0">
                <a:latin typeface="Times New Roman"/>
                <a:cs typeface="Times New Roman" panose="02020603050405020304" pitchFamily="18" charset="0"/>
              </a:rPr>
              <a:t>Department: </a:t>
            </a:r>
            <a:r>
              <a:rPr lang="en-US" dirty="0">
                <a:latin typeface="Times New Roman"/>
                <a:cs typeface="Times New Roman" panose="02020603050405020304" pitchFamily="18" charset="0"/>
              </a:rPr>
              <a:t>CSE</a:t>
            </a:r>
          </a:p>
        </p:txBody>
      </p:sp>
      <p:sp>
        <p:nvSpPr>
          <p:cNvPr id="10" name="TextBox 9">
            <a:extLst>
              <a:ext uri="{FF2B5EF4-FFF2-40B4-BE49-F238E27FC236}">
                <a16:creationId xmlns:a16="http://schemas.microsoft.com/office/drawing/2014/main" id="{2B3972AC-4ADB-46F4-ACF3-9455F6095CB5}"/>
              </a:ext>
            </a:extLst>
          </p:cNvPr>
          <p:cNvSpPr txBox="1"/>
          <p:nvPr/>
        </p:nvSpPr>
        <p:spPr>
          <a:xfrm>
            <a:off x="7937802" y="4421912"/>
            <a:ext cx="2800850" cy="1985159"/>
          </a:xfrm>
          <a:prstGeom prst="rect">
            <a:avLst/>
          </a:prstGeom>
          <a:noFill/>
        </p:spPr>
        <p:txBody>
          <a:bodyPr wrap="square" rtlCol="0">
            <a:spAutoFit/>
          </a:bodyPr>
          <a:lstStyle/>
          <a:p>
            <a:pPr algn="ctr"/>
            <a:r>
              <a:rPr lang="en-US" sz="2400" b="1" dirty="0">
                <a:solidFill>
                  <a:schemeClr val="tx1"/>
                </a:solidFill>
                <a:latin typeface="Times New Roman"/>
                <a:cs typeface="Times New Roman" panose="02020603050405020304" pitchFamily="18" charset="0"/>
              </a:rPr>
              <a:t>Supervised by</a:t>
            </a:r>
          </a:p>
          <a:p>
            <a:pPr algn="ctr">
              <a:lnSpc>
                <a:spcPct val="150000"/>
              </a:lnSpc>
            </a:pPr>
            <a:r>
              <a:rPr lang="en-US" dirty="0">
                <a:latin typeface="Times New Roman"/>
                <a:cs typeface="Times New Roman" panose="02020603050405020304" pitchFamily="18" charset="0"/>
              </a:rPr>
              <a:t>Md. </a:t>
            </a:r>
            <a:r>
              <a:rPr lang="en-US" dirty="0" err="1">
                <a:latin typeface="Times New Roman"/>
                <a:cs typeface="Times New Roman" panose="02020603050405020304" pitchFamily="18" charset="0"/>
              </a:rPr>
              <a:t>Muktar</a:t>
            </a:r>
            <a:r>
              <a:rPr lang="en-US" dirty="0">
                <a:latin typeface="Times New Roman"/>
                <a:cs typeface="Times New Roman" panose="02020603050405020304" pitchFamily="18" charset="0"/>
              </a:rPr>
              <a:t> Hossain </a:t>
            </a:r>
          </a:p>
          <a:p>
            <a:pPr algn="ctr">
              <a:lnSpc>
                <a:spcPct val="150000"/>
              </a:lnSpc>
            </a:pPr>
            <a:r>
              <a:rPr lang="en-US" dirty="0">
                <a:latin typeface="Times New Roman"/>
                <a:cs typeface="Times New Roman" panose="02020603050405020304" pitchFamily="18" charset="0"/>
              </a:rPr>
              <a:t>Lecturer, Dept. of CSE</a:t>
            </a:r>
            <a:r>
              <a:rPr lang="en-US" dirty="0">
                <a:solidFill>
                  <a:schemeClr val="tx1"/>
                </a:solidFill>
                <a:latin typeface="Times New Roman"/>
                <a:cs typeface="Times New Roman" panose="02020603050405020304" pitchFamily="18" charset="0"/>
              </a:rPr>
              <a:t>, </a:t>
            </a:r>
          </a:p>
          <a:p>
            <a:pPr algn="ctr">
              <a:lnSpc>
                <a:spcPct val="150000"/>
              </a:lnSpc>
            </a:pPr>
            <a:r>
              <a:rPr lang="en-US" dirty="0">
                <a:latin typeface="Times New Roman"/>
                <a:cs typeface="Times New Roman" panose="02020603050405020304" pitchFamily="18" charset="0"/>
              </a:rPr>
              <a:t>BAUET</a:t>
            </a:r>
          </a:p>
          <a:p>
            <a:pPr marL="342900" indent="-342900" algn="ctr">
              <a:buFont typeface="+mj-lt"/>
              <a:buAutoNum type="arabicPeriod"/>
            </a:pPr>
            <a:endParaRPr lang="en-US" b="1" dirty="0">
              <a:solidFill>
                <a:schemeClr val="tx1"/>
              </a:solidFill>
              <a:latin typeface="Times New Roman"/>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C67BDA98-ED14-44C2-8F29-65E443E1DBD2}"/>
              </a:ext>
            </a:extLst>
          </p:cNvPr>
          <p:cNvSpPr>
            <a:spLocks noGrp="1"/>
          </p:cNvSpPr>
          <p:nvPr>
            <p:ph type="sldNum" sz="quarter" idx="12"/>
          </p:nvPr>
        </p:nvSpPr>
        <p:spPr/>
        <p:txBody>
          <a:bodyPr/>
          <a:lstStyle/>
          <a:p>
            <a:fld id="{5841C53D-8731-4A97-8A47-364D46DC358E}" type="slidenum">
              <a:rPr lang="en-SG" smtClean="0"/>
              <a:t>1</a:t>
            </a:fld>
            <a:endParaRPr lang="en-SG"/>
          </a:p>
        </p:txBody>
      </p:sp>
    </p:spTree>
    <p:extLst>
      <p:ext uri="{BB962C8B-B14F-4D97-AF65-F5344CB8AC3E}">
        <p14:creationId xmlns:p14="http://schemas.microsoft.com/office/powerpoint/2010/main" val="1175953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48E25C-7FCB-4190-8718-354917F73204}"/>
              </a:ext>
            </a:extLst>
          </p:cNvPr>
          <p:cNvSpPr>
            <a:spLocks noGrp="1"/>
          </p:cNvSpPr>
          <p:nvPr>
            <p:ph type="title"/>
          </p:nvPr>
        </p:nvSpPr>
        <p:spPr>
          <a:xfrm>
            <a:off x="838199" y="681037"/>
            <a:ext cx="5540023" cy="747490"/>
          </a:xfrm>
        </p:spPr>
        <p:txBody>
          <a:bodyPr>
            <a:normAutofit/>
          </a:bodyPr>
          <a:lstStyle/>
          <a:p>
            <a:r>
              <a:rPr lang="en-US" b="1" dirty="0">
                <a:latin typeface="Times New Roman" panose="02020603050405020304" pitchFamily="18" charset="0"/>
                <a:cs typeface="Times New Roman" panose="02020603050405020304" pitchFamily="18" charset="0"/>
              </a:rPr>
              <a:t>Result Analysis</a:t>
            </a:r>
          </a:p>
        </p:txBody>
      </p:sp>
      <p:sp>
        <p:nvSpPr>
          <p:cNvPr id="2" name="Slide Number Placeholder 1">
            <a:extLst>
              <a:ext uri="{FF2B5EF4-FFF2-40B4-BE49-F238E27FC236}">
                <a16:creationId xmlns:a16="http://schemas.microsoft.com/office/drawing/2014/main" id="{101DA1D6-1391-4F84-B5CC-7767EDBC4948}"/>
              </a:ext>
            </a:extLst>
          </p:cNvPr>
          <p:cNvSpPr>
            <a:spLocks noGrp="1"/>
          </p:cNvSpPr>
          <p:nvPr>
            <p:ph type="sldNum" sz="quarter" idx="12"/>
          </p:nvPr>
        </p:nvSpPr>
        <p:spPr/>
        <p:txBody>
          <a:bodyPr/>
          <a:lstStyle/>
          <a:p>
            <a:fld id="{5841C53D-8731-4A97-8A47-364D46DC358E}" type="slidenum">
              <a:rPr lang="en-SG" smtClean="0">
                <a:solidFill>
                  <a:schemeClr val="tx1"/>
                </a:solidFill>
              </a:rPr>
              <a:t>10</a:t>
            </a:fld>
            <a:endParaRPr lang="en-SG" dirty="0">
              <a:solidFill>
                <a:schemeClr val="tx1"/>
              </a:solidFill>
            </a:endParaRPr>
          </a:p>
        </p:txBody>
      </p:sp>
      <p:pic>
        <p:nvPicPr>
          <p:cNvPr id="6" name="Picture 5">
            <a:extLst>
              <a:ext uri="{FF2B5EF4-FFF2-40B4-BE49-F238E27FC236}">
                <a16:creationId xmlns:a16="http://schemas.microsoft.com/office/drawing/2014/main" id="{C40CD41F-33CC-4F2E-93FA-C1957AFF42A0}"/>
              </a:ext>
            </a:extLst>
          </p:cNvPr>
          <p:cNvPicPr>
            <a:picLocks noChangeAspect="1"/>
          </p:cNvPicPr>
          <p:nvPr/>
        </p:nvPicPr>
        <p:blipFill>
          <a:blip r:embed="rId2"/>
          <a:stretch>
            <a:fillRect/>
          </a:stretch>
        </p:blipFill>
        <p:spPr>
          <a:xfrm>
            <a:off x="1195899" y="1428527"/>
            <a:ext cx="10364646" cy="4172532"/>
          </a:xfrm>
          <a:prstGeom prst="rect">
            <a:avLst/>
          </a:prstGeom>
        </p:spPr>
      </p:pic>
      <p:sp>
        <p:nvSpPr>
          <p:cNvPr id="7" name="Rectangle 6">
            <a:extLst>
              <a:ext uri="{FF2B5EF4-FFF2-40B4-BE49-F238E27FC236}">
                <a16:creationId xmlns:a16="http://schemas.microsoft.com/office/drawing/2014/main" id="{8F1BA99D-B7CE-42FE-B58F-1549933EEE9F}"/>
              </a:ext>
            </a:extLst>
          </p:cNvPr>
          <p:cNvSpPr/>
          <p:nvPr/>
        </p:nvSpPr>
        <p:spPr>
          <a:xfrm>
            <a:off x="2311400" y="4851400"/>
            <a:ext cx="8394700" cy="2413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a:p>
        </p:txBody>
      </p:sp>
      <p:sp>
        <p:nvSpPr>
          <p:cNvPr id="5" name="Date Placeholder 4">
            <a:extLst>
              <a:ext uri="{FF2B5EF4-FFF2-40B4-BE49-F238E27FC236}">
                <a16:creationId xmlns:a16="http://schemas.microsoft.com/office/drawing/2014/main" id="{758928EB-7E40-487F-8BC9-B0A5E6348F49}"/>
              </a:ext>
            </a:extLst>
          </p:cNvPr>
          <p:cNvSpPr>
            <a:spLocks noGrp="1"/>
          </p:cNvSpPr>
          <p:nvPr>
            <p:ph type="dt" sz="half" idx="10"/>
          </p:nvPr>
        </p:nvSpPr>
        <p:spPr/>
        <p:txBody>
          <a:bodyPr/>
          <a:lstStyle/>
          <a:p>
            <a:fld id="{7AFED7B0-0D26-4C39-AE5A-D985FB6B53E3}" type="datetime1">
              <a:rPr lang="en-SG" smtClean="0">
                <a:solidFill>
                  <a:schemeClr val="tx1"/>
                </a:solidFill>
              </a:rPr>
              <a:t>14/12/2022</a:t>
            </a:fld>
            <a:endParaRPr lang="en-SG" dirty="0">
              <a:solidFill>
                <a:schemeClr val="tx1"/>
              </a:solidFill>
            </a:endParaRPr>
          </a:p>
        </p:txBody>
      </p:sp>
      <p:sp>
        <p:nvSpPr>
          <p:cNvPr id="3" name="Footer Placeholder 2">
            <a:extLst>
              <a:ext uri="{FF2B5EF4-FFF2-40B4-BE49-F238E27FC236}">
                <a16:creationId xmlns:a16="http://schemas.microsoft.com/office/drawing/2014/main" id="{C180F201-7955-4603-9D04-C749D1419DEF}"/>
              </a:ext>
            </a:extLst>
          </p:cNvPr>
          <p:cNvSpPr>
            <a:spLocks noGrp="1"/>
          </p:cNvSpPr>
          <p:nvPr>
            <p:ph type="ftr" sz="quarter" idx="11"/>
          </p:nvPr>
        </p:nvSpPr>
        <p:spPr/>
        <p:txBody>
          <a:bodyPr/>
          <a:lstStyle/>
          <a:p>
            <a:r>
              <a:rPr lang="en-US" dirty="0">
                <a:solidFill>
                  <a:schemeClr val="tx1"/>
                </a:solidFill>
              </a:rPr>
              <a:t>Outlier Detection on Data Mining</a:t>
            </a:r>
            <a:endParaRPr lang="en-SG" dirty="0">
              <a:solidFill>
                <a:schemeClr val="tx1"/>
              </a:solidFill>
            </a:endParaRPr>
          </a:p>
        </p:txBody>
      </p:sp>
    </p:spTree>
    <p:extLst>
      <p:ext uri="{BB962C8B-B14F-4D97-AF65-F5344CB8AC3E}">
        <p14:creationId xmlns:p14="http://schemas.microsoft.com/office/powerpoint/2010/main" val="1966793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48E25C-7FCB-4190-8718-354917F73204}"/>
              </a:ext>
            </a:extLst>
          </p:cNvPr>
          <p:cNvSpPr>
            <a:spLocks noGrp="1"/>
          </p:cNvSpPr>
          <p:nvPr>
            <p:ph type="title"/>
          </p:nvPr>
        </p:nvSpPr>
        <p:spPr>
          <a:xfrm>
            <a:off x="838199" y="681037"/>
            <a:ext cx="5540023" cy="747490"/>
          </a:xfrm>
        </p:spPr>
        <p:txBody>
          <a:bodyPr>
            <a:normAutofit/>
          </a:bodyPr>
          <a:lstStyle/>
          <a:p>
            <a:r>
              <a:rPr lang="en-US" b="1" dirty="0">
                <a:latin typeface="Times New Roman" panose="02020603050405020304" pitchFamily="18" charset="0"/>
                <a:cs typeface="Times New Roman" panose="02020603050405020304" pitchFamily="18" charset="0"/>
              </a:rPr>
              <a:t>Future Work</a:t>
            </a:r>
          </a:p>
        </p:txBody>
      </p:sp>
      <p:sp>
        <p:nvSpPr>
          <p:cNvPr id="2" name="Slide Number Placeholder 1">
            <a:extLst>
              <a:ext uri="{FF2B5EF4-FFF2-40B4-BE49-F238E27FC236}">
                <a16:creationId xmlns:a16="http://schemas.microsoft.com/office/drawing/2014/main" id="{101DA1D6-1391-4F84-B5CC-7767EDBC4948}"/>
              </a:ext>
            </a:extLst>
          </p:cNvPr>
          <p:cNvSpPr>
            <a:spLocks noGrp="1"/>
          </p:cNvSpPr>
          <p:nvPr>
            <p:ph type="sldNum" sz="quarter" idx="12"/>
          </p:nvPr>
        </p:nvSpPr>
        <p:spPr/>
        <p:txBody>
          <a:bodyPr/>
          <a:lstStyle/>
          <a:p>
            <a:fld id="{5841C53D-8731-4A97-8A47-364D46DC358E}" type="slidenum">
              <a:rPr lang="en-SG" smtClean="0">
                <a:solidFill>
                  <a:schemeClr val="tx1"/>
                </a:solidFill>
              </a:rPr>
              <a:t>11</a:t>
            </a:fld>
            <a:endParaRPr lang="en-SG" dirty="0">
              <a:solidFill>
                <a:schemeClr val="tx1"/>
              </a:solidFill>
            </a:endParaRPr>
          </a:p>
        </p:txBody>
      </p:sp>
      <p:sp>
        <p:nvSpPr>
          <p:cNvPr id="5" name="Content Placeholder 2">
            <a:extLst>
              <a:ext uri="{FF2B5EF4-FFF2-40B4-BE49-F238E27FC236}">
                <a16:creationId xmlns:a16="http://schemas.microsoft.com/office/drawing/2014/main" id="{4CBE422E-89B3-474F-91DD-93DC11983EE0}"/>
              </a:ext>
            </a:extLst>
          </p:cNvPr>
          <p:cNvSpPr txBox="1">
            <a:spLocks/>
          </p:cNvSpPr>
          <p:nvPr/>
        </p:nvSpPr>
        <p:spPr>
          <a:xfrm>
            <a:off x="1080196" y="1428527"/>
            <a:ext cx="11111803" cy="54294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Data set implementation in real time</a:t>
            </a:r>
            <a:endParaRPr lang="en-SG" sz="24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9AA1EF1E-CF51-4362-B7EA-4576EC048BEF}"/>
              </a:ext>
            </a:extLst>
          </p:cNvPr>
          <p:cNvSpPr>
            <a:spLocks noGrp="1"/>
          </p:cNvSpPr>
          <p:nvPr>
            <p:ph type="dt" sz="half" idx="10"/>
          </p:nvPr>
        </p:nvSpPr>
        <p:spPr/>
        <p:txBody>
          <a:bodyPr/>
          <a:lstStyle/>
          <a:p>
            <a:fld id="{8356E54F-C462-40A9-9B91-B0142AE6E7C2}" type="datetime1">
              <a:rPr lang="en-SG" smtClean="0">
                <a:solidFill>
                  <a:schemeClr val="tx1"/>
                </a:solidFill>
              </a:rPr>
              <a:t>14/12/2022</a:t>
            </a:fld>
            <a:endParaRPr lang="en-SG" dirty="0">
              <a:solidFill>
                <a:schemeClr val="tx1"/>
              </a:solidFill>
            </a:endParaRPr>
          </a:p>
        </p:txBody>
      </p:sp>
      <p:sp>
        <p:nvSpPr>
          <p:cNvPr id="3" name="Footer Placeholder 2">
            <a:extLst>
              <a:ext uri="{FF2B5EF4-FFF2-40B4-BE49-F238E27FC236}">
                <a16:creationId xmlns:a16="http://schemas.microsoft.com/office/drawing/2014/main" id="{41C91BFD-F030-482F-89F1-2392611CC005}"/>
              </a:ext>
            </a:extLst>
          </p:cNvPr>
          <p:cNvSpPr>
            <a:spLocks noGrp="1"/>
          </p:cNvSpPr>
          <p:nvPr>
            <p:ph type="ftr" sz="quarter" idx="11"/>
          </p:nvPr>
        </p:nvSpPr>
        <p:spPr/>
        <p:txBody>
          <a:bodyPr/>
          <a:lstStyle/>
          <a:p>
            <a:r>
              <a:rPr lang="en-US" dirty="0">
                <a:solidFill>
                  <a:schemeClr val="tx1"/>
                </a:solidFill>
              </a:rPr>
              <a:t>Outlier Detection on Data Mining</a:t>
            </a:r>
            <a:endParaRPr lang="en-SG" dirty="0">
              <a:solidFill>
                <a:schemeClr val="tx1"/>
              </a:solidFill>
            </a:endParaRPr>
          </a:p>
        </p:txBody>
      </p:sp>
    </p:spTree>
    <p:extLst>
      <p:ext uri="{BB962C8B-B14F-4D97-AF65-F5344CB8AC3E}">
        <p14:creationId xmlns:p14="http://schemas.microsoft.com/office/powerpoint/2010/main" val="2424986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48E25C-7FCB-4190-8718-354917F73204}"/>
              </a:ext>
            </a:extLst>
          </p:cNvPr>
          <p:cNvSpPr>
            <a:spLocks noGrp="1"/>
          </p:cNvSpPr>
          <p:nvPr>
            <p:ph type="title"/>
          </p:nvPr>
        </p:nvSpPr>
        <p:spPr>
          <a:xfrm>
            <a:off x="838199" y="681037"/>
            <a:ext cx="5540023" cy="747490"/>
          </a:xfrm>
        </p:spPr>
        <p:txBody>
          <a:bodyPr>
            <a:normAutofit/>
          </a:bodyPr>
          <a:lstStyle/>
          <a:p>
            <a:r>
              <a:rPr lang="en-US" b="1" dirty="0">
                <a:latin typeface="Times New Roman" panose="02020603050405020304" pitchFamily="18" charset="0"/>
                <a:cs typeface="Times New Roman" panose="02020603050405020304" pitchFamily="18" charset="0"/>
              </a:rPr>
              <a:t>Conclusion</a:t>
            </a:r>
          </a:p>
        </p:txBody>
      </p:sp>
      <p:sp>
        <p:nvSpPr>
          <p:cNvPr id="2" name="Slide Number Placeholder 1">
            <a:extLst>
              <a:ext uri="{FF2B5EF4-FFF2-40B4-BE49-F238E27FC236}">
                <a16:creationId xmlns:a16="http://schemas.microsoft.com/office/drawing/2014/main" id="{101DA1D6-1391-4F84-B5CC-7767EDBC4948}"/>
              </a:ext>
            </a:extLst>
          </p:cNvPr>
          <p:cNvSpPr>
            <a:spLocks noGrp="1"/>
          </p:cNvSpPr>
          <p:nvPr>
            <p:ph type="sldNum" sz="quarter" idx="12"/>
          </p:nvPr>
        </p:nvSpPr>
        <p:spPr/>
        <p:txBody>
          <a:bodyPr/>
          <a:lstStyle/>
          <a:p>
            <a:fld id="{5841C53D-8731-4A97-8A47-364D46DC358E}" type="slidenum">
              <a:rPr lang="en-SG" smtClean="0">
                <a:solidFill>
                  <a:schemeClr val="tx1"/>
                </a:solidFill>
              </a:rPr>
              <a:t>12</a:t>
            </a:fld>
            <a:endParaRPr lang="en-SG" dirty="0">
              <a:solidFill>
                <a:schemeClr val="tx1"/>
              </a:solidFill>
            </a:endParaRPr>
          </a:p>
        </p:txBody>
      </p:sp>
      <p:sp>
        <p:nvSpPr>
          <p:cNvPr id="5" name="Content Placeholder 2">
            <a:extLst>
              <a:ext uri="{FF2B5EF4-FFF2-40B4-BE49-F238E27FC236}">
                <a16:creationId xmlns:a16="http://schemas.microsoft.com/office/drawing/2014/main" id="{4CBE422E-89B3-474F-91DD-93DC11983EE0}"/>
              </a:ext>
            </a:extLst>
          </p:cNvPr>
          <p:cNvSpPr txBox="1">
            <a:spLocks/>
          </p:cNvSpPr>
          <p:nvPr/>
        </p:nvSpPr>
        <p:spPr>
          <a:xfrm>
            <a:off x="1080197" y="1428527"/>
            <a:ext cx="10886026" cy="54294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latin typeface="Times New Roman" panose="02020603050405020304" pitchFamily="18" charset="0"/>
                <a:cs typeface="Times New Roman" panose="02020603050405020304" pitchFamily="18" charset="0"/>
              </a:rPr>
              <a:t>There is a huge data available in the world. With the needed data there also some unwanted or noisy data. My thesis is to detect the outlier or unwanted observations from the dataset and produce only the </a:t>
            </a:r>
            <a:r>
              <a:rPr lang="en-US" sz="2400">
                <a:latin typeface="Times New Roman" panose="02020603050405020304" pitchFamily="18" charset="0"/>
                <a:cs typeface="Times New Roman" panose="02020603050405020304" pitchFamily="18" charset="0"/>
              </a:rPr>
              <a:t>required data. </a:t>
            </a:r>
            <a:endParaRPr lang="en-SG" sz="24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F5DDA5E6-0578-4DA2-8307-9BA1F00FC2C2}"/>
              </a:ext>
            </a:extLst>
          </p:cNvPr>
          <p:cNvSpPr>
            <a:spLocks noGrp="1"/>
          </p:cNvSpPr>
          <p:nvPr>
            <p:ph type="dt" sz="half" idx="10"/>
          </p:nvPr>
        </p:nvSpPr>
        <p:spPr/>
        <p:txBody>
          <a:bodyPr/>
          <a:lstStyle/>
          <a:p>
            <a:fld id="{1697B79B-4272-48AB-A499-23513E6E834A}" type="datetime1">
              <a:rPr lang="en-SG" smtClean="0">
                <a:solidFill>
                  <a:schemeClr val="tx1"/>
                </a:solidFill>
              </a:rPr>
              <a:t>14/12/2022</a:t>
            </a:fld>
            <a:endParaRPr lang="en-SG" dirty="0">
              <a:solidFill>
                <a:schemeClr val="tx1"/>
              </a:solidFill>
            </a:endParaRPr>
          </a:p>
        </p:txBody>
      </p:sp>
      <p:sp>
        <p:nvSpPr>
          <p:cNvPr id="3" name="Footer Placeholder 2">
            <a:extLst>
              <a:ext uri="{FF2B5EF4-FFF2-40B4-BE49-F238E27FC236}">
                <a16:creationId xmlns:a16="http://schemas.microsoft.com/office/drawing/2014/main" id="{A0D805E6-86E6-46EB-95C9-B3B95EC8C54C}"/>
              </a:ext>
            </a:extLst>
          </p:cNvPr>
          <p:cNvSpPr>
            <a:spLocks noGrp="1"/>
          </p:cNvSpPr>
          <p:nvPr>
            <p:ph type="ftr" sz="quarter" idx="11"/>
          </p:nvPr>
        </p:nvSpPr>
        <p:spPr/>
        <p:txBody>
          <a:bodyPr/>
          <a:lstStyle/>
          <a:p>
            <a:r>
              <a:rPr lang="en-US" dirty="0">
                <a:solidFill>
                  <a:schemeClr val="tx1"/>
                </a:solidFill>
              </a:rPr>
              <a:t>Outlier Detection on Data Mining</a:t>
            </a:r>
            <a:endParaRPr lang="en-SG" dirty="0">
              <a:solidFill>
                <a:schemeClr val="tx1"/>
              </a:solidFill>
            </a:endParaRPr>
          </a:p>
        </p:txBody>
      </p:sp>
    </p:spTree>
    <p:extLst>
      <p:ext uri="{BB962C8B-B14F-4D97-AF65-F5344CB8AC3E}">
        <p14:creationId xmlns:p14="http://schemas.microsoft.com/office/powerpoint/2010/main" val="2667083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48E25C-7FCB-4190-8718-354917F73204}"/>
              </a:ext>
            </a:extLst>
          </p:cNvPr>
          <p:cNvSpPr>
            <a:spLocks noGrp="1"/>
          </p:cNvSpPr>
          <p:nvPr>
            <p:ph type="title"/>
          </p:nvPr>
        </p:nvSpPr>
        <p:spPr>
          <a:xfrm>
            <a:off x="838199" y="681037"/>
            <a:ext cx="5540023" cy="747490"/>
          </a:xfrm>
        </p:spPr>
        <p:txBody>
          <a:bodyPr>
            <a:normAutofit/>
          </a:bodyPr>
          <a:lstStyle/>
          <a:p>
            <a:r>
              <a:rPr lang="en-US" b="1" dirty="0">
                <a:latin typeface="Times New Roman" panose="02020603050405020304" pitchFamily="18" charset="0"/>
                <a:cs typeface="Times New Roman" panose="02020603050405020304" pitchFamily="18" charset="0"/>
              </a:rPr>
              <a:t>References</a:t>
            </a:r>
          </a:p>
        </p:txBody>
      </p:sp>
      <p:sp>
        <p:nvSpPr>
          <p:cNvPr id="2" name="Slide Number Placeholder 1">
            <a:extLst>
              <a:ext uri="{FF2B5EF4-FFF2-40B4-BE49-F238E27FC236}">
                <a16:creationId xmlns:a16="http://schemas.microsoft.com/office/drawing/2014/main" id="{101DA1D6-1391-4F84-B5CC-7767EDBC4948}"/>
              </a:ext>
            </a:extLst>
          </p:cNvPr>
          <p:cNvSpPr>
            <a:spLocks noGrp="1"/>
          </p:cNvSpPr>
          <p:nvPr>
            <p:ph type="sldNum" sz="quarter" idx="12"/>
          </p:nvPr>
        </p:nvSpPr>
        <p:spPr/>
        <p:txBody>
          <a:bodyPr/>
          <a:lstStyle/>
          <a:p>
            <a:fld id="{5841C53D-8731-4A97-8A47-364D46DC358E}" type="slidenum">
              <a:rPr lang="en-SG" smtClean="0">
                <a:solidFill>
                  <a:schemeClr val="tx1"/>
                </a:solidFill>
              </a:rPr>
              <a:t>13</a:t>
            </a:fld>
            <a:endParaRPr lang="en-SG" dirty="0">
              <a:solidFill>
                <a:schemeClr val="tx1"/>
              </a:solidFill>
            </a:endParaRPr>
          </a:p>
        </p:txBody>
      </p:sp>
      <p:sp>
        <p:nvSpPr>
          <p:cNvPr id="5" name="Content Placeholder 2">
            <a:extLst>
              <a:ext uri="{FF2B5EF4-FFF2-40B4-BE49-F238E27FC236}">
                <a16:creationId xmlns:a16="http://schemas.microsoft.com/office/drawing/2014/main" id="{4CBE422E-89B3-474F-91DD-93DC11983EE0}"/>
              </a:ext>
            </a:extLst>
          </p:cNvPr>
          <p:cNvSpPr txBox="1">
            <a:spLocks/>
          </p:cNvSpPr>
          <p:nvPr/>
        </p:nvSpPr>
        <p:spPr>
          <a:xfrm>
            <a:off x="1080197" y="1428527"/>
            <a:ext cx="10886026" cy="542947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latin typeface="Times New Roman" panose="02020603050405020304" pitchFamily="18" charset="0"/>
                <a:cs typeface="Times New Roman" panose="02020603050405020304" pitchFamily="18" charset="0"/>
              </a:rPr>
              <a:t>[1] J. Zhang, S. Zhang, K. H. Chang, and X. Qin, ‘‘An outlier mining algorithm based on constrained concept lattice,’’ Int. J. Syst. Sci., vol. 45, no. 5, pp. 1170–1179, May 2014.</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[2] D. </a:t>
            </a:r>
            <a:r>
              <a:rPr lang="en-US" sz="2400" dirty="0" err="1">
                <a:latin typeface="Times New Roman" panose="02020603050405020304" pitchFamily="18" charset="0"/>
                <a:cs typeface="Times New Roman" panose="02020603050405020304" pitchFamily="18" charset="0"/>
              </a:rPr>
              <a:t>Hendrycks</a:t>
            </a:r>
            <a:r>
              <a:rPr lang="en-US" sz="2400" dirty="0">
                <a:latin typeface="Times New Roman" panose="02020603050405020304" pitchFamily="18" charset="0"/>
                <a:cs typeface="Times New Roman" panose="02020603050405020304" pitchFamily="18" charset="0"/>
              </a:rPr>
              <a:t>, M. </a:t>
            </a:r>
            <a:r>
              <a:rPr lang="en-US" sz="2400" dirty="0" err="1">
                <a:latin typeface="Times New Roman" panose="02020603050405020304" pitchFamily="18" charset="0"/>
                <a:cs typeface="Times New Roman" panose="02020603050405020304" pitchFamily="18" charset="0"/>
              </a:rPr>
              <a:t>Mazeika</a:t>
            </a:r>
            <a:r>
              <a:rPr lang="en-US" sz="2400" dirty="0">
                <a:latin typeface="Times New Roman" panose="02020603050405020304" pitchFamily="18" charset="0"/>
                <a:cs typeface="Times New Roman" panose="02020603050405020304" pitchFamily="18" charset="0"/>
              </a:rPr>
              <a:t>, and T. </a:t>
            </a:r>
            <a:r>
              <a:rPr lang="en-US" sz="2400" dirty="0" err="1">
                <a:latin typeface="Times New Roman" panose="02020603050405020304" pitchFamily="18" charset="0"/>
                <a:cs typeface="Times New Roman" panose="02020603050405020304" pitchFamily="18" charset="0"/>
              </a:rPr>
              <a:t>Dietterich</a:t>
            </a:r>
            <a:r>
              <a:rPr lang="en-US" sz="2400" dirty="0">
                <a:latin typeface="Times New Roman" panose="02020603050405020304" pitchFamily="18" charset="0"/>
                <a:cs typeface="Times New Roman" panose="02020603050405020304" pitchFamily="18" charset="0"/>
              </a:rPr>
              <a:t>, ‘‘Deep anomaly detection with outlier exposure,’’ 2019, arXiv:1812.04606. [Online]. Available: </a:t>
            </a:r>
            <a:r>
              <a:rPr lang="en-US" sz="2400" dirty="0">
                <a:latin typeface="Times New Roman" panose="02020603050405020304" pitchFamily="18" charset="0"/>
                <a:cs typeface="Times New Roman" panose="02020603050405020304" pitchFamily="18" charset="0"/>
                <a:hlinkClick r:id="rId2"/>
              </a:rPr>
              <a:t>https://arxiv.org/abs/1812.04606</a:t>
            </a: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[3] J. Ren and R. Ma, ‘‘Density-based data streams clustering over sliding windows,’’ in Proc. Int. Conf. Fuzzy Syst. </a:t>
            </a:r>
            <a:r>
              <a:rPr lang="en-US" sz="2400" dirty="0" err="1">
                <a:latin typeface="Times New Roman" panose="02020603050405020304" pitchFamily="18" charset="0"/>
                <a:cs typeface="Times New Roman" panose="02020603050405020304" pitchFamily="18" charset="0"/>
              </a:rPr>
              <a:t>Knowl</a:t>
            </a:r>
            <a:r>
              <a:rPr lang="en-US" sz="2400" dirty="0">
                <a:latin typeface="Times New Roman" panose="02020603050405020304" pitchFamily="18" charset="0"/>
                <a:cs typeface="Times New Roman" panose="02020603050405020304" pitchFamily="18" charset="0"/>
              </a:rPr>
              <a:t>. Discovery (FSKD), Jul. 2009, pp. 248–252.</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[4] M. </a:t>
            </a:r>
            <a:r>
              <a:rPr lang="en-US" sz="2400" dirty="0" err="1">
                <a:latin typeface="Times New Roman" panose="02020603050405020304" pitchFamily="18" charset="0"/>
                <a:cs typeface="Times New Roman" panose="02020603050405020304" pitchFamily="18" charset="0"/>
              </a:rPr>
              <a:t>Kontaki</a:t>
            </a:r>
            <a:r>
              <a:rPr lang="en-US" sz="2400" dirty="0">
                <a:latin typeface="Times New Roman" panose="02020603050405020304" pitchFamily="18" charset="0"/>
                <a:cs typeface="Times New Roman" panose="02020603050405020304" pitchFamily="18" charset="0"/>
              </a:rPr>
              <a:t>, A. </a:t>
            </a:r>
            <a:r>
              <a:rPr lang="en-US" sz="2400" dirty="0" err="1">
                <a:latin typeface="Times New Roman" panose="02020603050405020304" pitchFamily="18" charset="0"/>
                <a:cs typeface="Times New Roman" panose="02020603050405020304" pitchFamily="18" charset="0"/>
              </a:rPr>
              <a:t>Gounaris</a:t>
            </a:r>
            <a:r>
              <a:rPr lang="en-US" sz="2400" dirty="0">
                <a:latin typeface="Times New Roman" panose="02020603050405020304" pitchFamily="18" charset="0"/>
                <a:cs typeface="Times New Roman" panose="02020603050405020304" pitchFamily="18" charset="0"/>
              </a:rPr>
              <a:t>, A. N. Papadopoulos, and K. </a:t>
            </a:r>
            <a:r>
              <a:rPr lang="en-US" sz="2400" dirty="0" err="1">
                <a:latin typeface="Times New Roman" panose="02020603050405020304" pitchFamily="18" charset="0"/>
                <a:cs typeface="Times New Roman" panose="02020603050405020304" pitchFamily="18" charset="0"/>
              </a:rPr>
              <a:t>Tsichlas</a:t>
            </a:r>
            <a:r>
              <a:rPr lang="en-US" sz="2400" dirty="0">
                <a:latin typeface="Times New Roman" panose="02020603050405020304" pitchFamily="18" charset="0"/>
                <a:cs typeface="Times New Roman" panose="02020603050405020304" pitchFamily="18" charset="0"/>
              </a:rPr>
              <a:t>, ‘‘Continuous monitoring of distance-based outliers over data streams,’’ in Proc. IEEE 27th Int. Conf. Data Eng., Apr. 2011, pp. 135–146.</a:t>
            </a:r>
            <a:endParaRPr lang="en-SG" sz="24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F5DDA5E6-0578-4DA2-8307-9BA1F00FC2C2}"/>
              </a:ext>
            </a:extLst>
          </p:cNvPr>
          <p:cNvSpPr>
            <a:spLocks noGrp="1"/>
          </p:cNvSpPr>
          <p:nvPr>
            <p:ph type="dt" sz="half" idx="10"/>
          </p:nvPr>
        </p:nvSpPr>
        <p:spPr/>
        <p:txBody>
          <a:bodyPr/>
          <a:lstStyle/>
          <a:p>
            <a:fld id="{DFD67B3B-078C-4707-9904-DDF5094FECF6}" type="datetime1">
              <a:rPr lang="en-SG" smtClean="0">
                <a:solidFill>
                  <a:schemeClr val="tx1"/>
                </a:solidFill>
              </a:rPr>
              <a:t>14/12/2022</a:t>
            </a:fld>
            <a:endParaRPr lang="en-SG" dirty="0">
              <a:solidFill>
                <a:schemeClr val="tx1"/>
              </a:solidFill>
            </a:endParaRPr>
          </a:p>
        </p:txBody>
      </p:sp>
      <p:sp>
        <p:nvSpPr>
          <p:cNvPr id="3" name="Footer Placeholder 2">
            <a:extLst>
              <a:ext uri="{FF2B5EF4-FFF2-40B4-BE49-F238E27FC236}">
                <a16:creationId xmlns:a16="http://schemas.microsoft.com/office/drawing/2014/main" id="{763738DC-668D-4CAA-B9C7-51FC743D4152}"/>
              </a:ext>
            </a:extLst>
          </p:cNvPr>
          <p:cNvSpPr>
            <a:spLocks noGrp="1"/>
          </p:cNvSpPr>
          <p:nvPr>
            <p:ph type="ftr" sz="quarter" idx="11"/>
          </p:nvPr>
        </p:nvSpPr>
        <p:spPr/>
        <p:txBody>
          <a:bodyPr/>
          <a:lstStyle/>
          <a:p>
            <a:r>
              <a:rPr lang="en-US" dirty="0">
                <a:solidFill>
                  <a:schemeClr val="tx1"/>
                </a:solidFill>
              </a:rPr>
              <a:t>Outlier Detection on Data Mining</a:t>
            </a:r>
            <a:endParaRPr lang="en-SG" dirty="0">
              <a:solidFill>
                <a:schemeClr val="tx1"/>
              </a:solidFill>
            </a:endParaRPr>
          </a:p>
        </p:txBody>
      </p:sp>
    </p:spTree>
    <p:extLst>
      <p:ext uri="{BB962C8B-B14F-4D97-AF65-F5344CB8AC3E}">
        <p14:creationId xmlns:p14="http://schemas.microsoft.com/office/powerpoint/2010/main" val="1422353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DAFA95-752C-436E-AEA9-386E0E39B402}"/>
              </a:ext>
            </a:extLst>
          </p:cNvPr>
          <p:cNvSpPr txBox="1"/>
          <p:nvPr/>
        </p:nvSpPr>
        <p:spPr>
          <a:xfrm>
            <a:off x="3835400" y="2114371"/>
            <a:ext cx="4521200" cy="1200329"/>
          </a:xfrm>
          <a:prstGeom prst="rect">
            <a:avLst/>
          </a:prstGeom>
          <a:noFill/>
        </p:spPr>
        <p:txBody>
          <a:bodyPr wrap="square" rtlCol="0">
            <a:spAutoFit/>
          </a:bodyPr>
          <a:lstStyle/>
          <a:p>
            <a:pPr algn="ctr"/>
            <a:r>
              <a:rPr lang="en-US" sz="7200" dirty="0"/>
              <a:t>Thank You</a:t>
            </a:r>
            <a:endParaRPr lang="en-SG" sz="7200" dirty="0"/>
          </a:p>
        </p:txBody>
      </p:sp>
      <p:pic>
        <p:nvPicPr>
          <p:cNvPr id="4098" name="Picture 2" descr="Smiley Icon Clip art - Smiley PNG png download - 3896*3895 - Free  Transparent Smiley png Download. - Clip Art Library | Smiley, Smile icon,  Face art painting">
            <a:extLst>
              <a:ext uri="{FF2B5EF4-FFF2-40B4-BE49-F238E27FC236}">
                <a16:creationId xmlns:a16="http://schemas.microsoft.com/office/drawing/2014/main" id="{E6E12FED-898B-441A-B38F-41DF4A942D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076" y="3314700"/>
            <a:ext cx="1219847" cy="1218718"/>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3C584680-0F8D-4153-9D8C-3A0023F10E57}"/>
              </a:ext>
            </a:extLst>
          </p:cNvPr>
          <p:cNvSpPr>
            <a:spLocks noGrp="1"/>
          </p:cNvSpPr>
          <p:nvPr>
            <p:ph type="sldNum" sz="quarter" idx="12"/>
          </p:nvPr>
        </p:nvSpPr>
        <p:spPr/>
        <p:txBody>
          <a:bodyPr/>
          <a:lstStyle/>
          <a:p>
            <a:fld id="{5841C53D-8731-4A97-8A47-364D46DC358E}" type="slidenum">
              <a:rPr lang="en-SG" smtClean="0">
                <a:solidFill>
                  <a:schemeClr val="tx1"/>
                </a:solidFill>
              </a:rPr>
              <a:t>14</a:t>
            </a:fld>
            <a:endParaRPr lang="en-SG" dirty="0">
              <a:solidFill>
                <a:schemeClr val="tx1"/>
              </a:solidFill>
            </a:endParaRPr>
          </a:p>
        </p:txBody>
      </p:sp>
      <p:sp>
        <p:nvSpPr>
          <p:cNvPr id="3" name="Date Placeholder 2">
            <a:extLst>
              <a:ext uri="{FF2B5EF4-FFF2-40B4-BE49-F238E27FC236}">
                <a16:creationId xmlns:a16="http://schemas.microsoft.com/office/drawing/2014/main" id="{5743E63B-601A-48C1-9981-FD5A20C87E57}"/>
              </a:ext>
            </a:extLst>
          </p:cNvPr>
          <p:cNvSpPr>
            <a:spLocks noGrp="1"/>
          </p:cNvSpPr>
          <p:nvPr>
            <p:ph type="dt" sz="half" idx="10"/>
          </p:nvPr>
        </p:nvSpPr>
        <p:spPr/>
        <p:txBody>
          <a:bodyPr/>
          <a:lstStyle/>
          <a:p>
            <a:fld id="{BF22C14E-E52B-4D4A-8283-4F67F7B33862}" type="datetime1">
              <a:rPr lang="en-SG" smtClean="0">
                <a:solidFill>
                  <a:schemeClr val="tx1"/>
                </a:solidFill>
              </a:rPr>
              <a:t>14/12/2022</a:t>
            </a:fld>
            <a:endParaRPr lang="en-SG" dirty="0">
              <a:solidFill>
                <a:schemeClr val="tx1"/>
              </a:solidFill>
            </a:endParaRPr>
          </a:p>
        </p:txBody>
      </p:sp>
      <p:sp>
        <p:nvSpPr>
          <p:cNvPr id="2" name="Footer Placeholder 1">
            <a:extLst>
              <a:ext uri="{FF2B5EF4-FFF2-40B4-BE49-F238E27FC236}">
                <a16:creationId xmlns:a16="http://schemas.microsoft.com/office/drawing/2014/main" id="{F1D40D0B-91F1-4584-B259-7775C3556CD4}"/>
              </a:ext>
            </a:extLst>
          </p:cNvPr>
          <p:cNvSpPr>
            <a:spLocks noGrp="1"/>
          </p:cNvSpPr>
          <p:nvPr>
            <p:ph type="ftr" sz="quarter" idx="11"/>
          </p:nvPr>
        </p:nvSpPr>
        <p:spPr/>
        <p:txBody>
          <a:bodyPr/>
          <a:lstStyle/>
          <a:p>
            <a:r>
              <a:rPr lang="en-US" dirty="0">
                <a:solidFill>
                  <a:schemeClr val="tx1"/>
                </a:solidFill>
              </a:rPr>
              <a:t>Outlier Detection on Data Mining</a:t>
            </a:r>
            <a:endParaRPr lang="en-SG" dirty="0">
              <a:solidFill>
                <a:schemeClr val="tx1"/>
              </a:solidFill>
            </a:endParaRPr>
          </a:p>
        </p:txBody>
      </p:sp>
    </p:spTree>
    <p:extLst>
      <p:ext uri="{BB962C8B-B14F-4D97-AF65-F5344CB8AC3E}">
        <p14:creationId xmlns:p14="http://schemas.microsoft.com/office/powerpoint/2010/main" val="3846706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DAFA95-752C-436E-AEA9-386E0E39B402}"/>
              </a:ext>
            </a:extLst>
          </p:cNvPr>
          <p:cNvSpPr txBox="1"/>
          <p:nvPr/>
        </p:nvSpPr>
        <p:spPr>
          <a:xfrm>
            <a:off x="3028950" y="2828835"/>
            <a:ext cx="6134100" cy="1200329"/>
          </a:xfrm>
          <a:prstGeom prst="rect">
            <a:avLst/>
          </a:prstGeom>
          <a:noFill/>
        </p:spPr>
        <p:txBody>
          <a:bodyPr wrap="square" rtlCol="0">
            <a:spAutoFit/>
          </a:bodyPr>
          <a:lstStyle/>
          <a:p>
            <a:pPr algn="ctr"/>
            <a:r>
              <a:rPr lang="en-US" sz="7200" dirty="0"/>
              <a:t>Any questions?</a:t>
            </a:r>
            <a:endParaRPr lang="en-SG" sz="7200" dirty="0"/>
          </a:p>
        </p:txBody>
      </p:sp>
      <p:sp>
        <p:nvSpPr>
          <p:cNvPr id="2" name="Slide Number Placeholder 1">
            <a:extLst>
              <a:ext uri="{FF2B5EF4-FFF2-40B4-BE49-F238E27FC236}">
                <a16:creationId xmlns:a16="http://schemas.microsoft.com/office/drawing/2014/main" id="{4E445747-764E-4E59-987A-F4D324E20733}"/>
              </a:ext>
            </a:extLst>
          </p:cNvPr>
          <p:cNvSpPr>
            <a:spLocks noGrp="1"/>
          </p:cNvSpPr>
          <p:nvPr>
            <p:ph type="sldNum" sz="quarter" idx="12"/>
          </p:nvPr>
        </p:nvSpPr>
        <p:spPr/>
        <p:txBody>
          <a:bodyPr/>
          <a:lstStyle/>
          <a:p>
            <a:fld id="{5841C53D-8731-4A97-8A47-364D46DC358E}" type="slidenum">
              <a:rPr lang="en-SG" smtClean="0">
                <a:solidFill>
                  <a:schemeClr val="tx1"/>
                </a:solidFill>
              </a:rPr>
              <a:t>15</a:t>
            </a:fld>
            <a:endParaRPr lang="en-SG" dirty="0">
              <a:solidFill>
                <a:schemeClr val="tx1"/>
              </a:solidFill>
            </a:endParaRPr>
          </a:p>
        </p:txBody>
      </p:sp>
      <p:sp>
        <p:nvSpPr>
          <p:cNvPr id="4" name="Date Placeholder 3">
            <a:extLst>
              <a:ext uri="{FF2B5EF4-FFF2-40B4-BE49-F238E27FC236}">
                <a16:creationId xmlns:a16="http://schemas.microsoft.com/office/drawing/2014/main" id="{D7EB1154-303A-4FC0-A781-44671542A194}"/>
              </a:ext>
            </a:extLst>
          </p:cNvPr>
          <p:cNvSpPr>
            <a:spLocks noGrp="1"/>
          </p:cNvSpPr>
          <p:nvPr>
            <p:ph type="dt" sz="half" idx="10"/>
          </p:nvPr>
        </p:nvSpPr>
        <p:spPr/>
        <p:txBody>
          <a:bodyPr/>
          <a:lstStyle/>
          <a:p>
            <a:fld id="{E69F4D02-29B8-4054-8B12-C8768A657E29}" type="datetime1">
              <a:rPr lang="en-SG" smtClean="0">
                <a:solidFill>
                  <a:schemeClr val="tx1"/>
                </a:solidFill>
              </a:rPr>
              <a:t>14/12/2022</a:t>
            </a:fld>
            <a:endParaRPr lang="en-SG" dirty="0">
              <a:solidFill>
                <a:schemeClr val="tx1"/>
              </a:solidFill>
            </a:endParaRPr>
          </a:p>
        </p:txBody>
      </p:sp>
      <p:sp>
        <p:nvSpPr>
          <p:cNvPr id="3" name="Footer Placeholder 2">
            <a:extLst>
              <a:ext uri="{FF2B5EF4-FFF2-40B4-BE49-F238E27FC236}">
                <a16:creationId xmlns:a16="http://schemas.microsoft.com/office/drawing/2014/main" id="{354FB13A-6A38-41CF-BD4D-BDE224714BAE}"/>
              </a:ext>
            </a:extLst>
          </p:cNvPr>
          <p:cNvSpPr>
            <a:spLocks noGrp="1"/>
          </p:cNvSpPr>
          <p:nvPr>
            <p:ph type="ftr" sz="quarter" idx="11"/>
          </p:nvPr>
        </p:nvSpPr>
        <p:spPr/>
        <p:txBody>
          <a:bodyPr/>
          <a:lstStyle/>
          <a:p>
            <a:r>
              <a:rPr lang="en-US" dirty="0">
                <a:solidFill>
                  <a:schemeClr val="tx1"/>
                </a:solidFill>
              </a:rPr>
              <a:t>Outlier Detection on Data Mining</a:t>
            </a:r>
            <a:endParaRPr lang="en-SG" dirty="0">
              <a:solidFill>
                <a:schemeClr val="tx1"/>
              </a:solidFill>
            </a:endParaRPr>
          </a:p>
        </p:txBody>
      </p:sp>
    </p:spTree>
    <p:extLst>
      <p:ext uri="{BB962C8B-B14F-4D97-AF65-F5344CB8AC3E}">
        <p14:creationId xmlns:p14="http://schemas.microsoft.com/office/powerpoint/2010/main" val="3895303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48E25C-7FCB-4190-8718-354917F73204}"/>
              </a:ext>
            </a:extLst>
          </p:cNvPr>
          <p:cNvSpPr>
            <a:spLocks noGrp="1"/>
          </p:cNvSpPr>
          <p:nvPr>
            <p:ph type="title"/>
          </p:nvPr>
        </p:nvSpPr>
        <p:spPr>
          <a:xfrm>
            <a:off x="838200" y="681037"/>
            <a:ext cx="3146778" cy="747490"/>
          </a:xfrm>
        </p:spPr>
        <p:txBody>
          <a:bodyPr>
            <a:normAutofit/>
          </a:bodyPr>
          <a:lstStyle/>
          <a:p>
            <a:r>
              <a:rPr lang="en-US" b="1" dirty="0">
                <a:latin typeface="Times New Roman" panose="02020603050405020304" pitchFamily="18" charset="0"/>
                <a:cs typeface="Times New Roman" panose="02020603050405020304" pitchFamily="18" charset="0"/>
              </a:rPr>
              <a:t>Outline</a:t>
            </a:r>
          </a:p>
        </p:txBody>
      </p:sp>
      <p:sp>
        <p:nvSpPr>
          <p:cNvPr id="8" name="Slide Number Placeholder 7">
            <a:extLst>
              <a:ext uri="{FF2B5EF4-FFF2-40B4-BE49-F238E27FC236}">
                <a16:creationId xmlns:a16="http://schemas.microsoft.com/office/drawing/2014/main" id="{E5D7BD5F-96D9-4FF7-8542-B7041B68EDA6}"/>
              </a:ext>
            </a:extLst>
          </p:cNvPr>
          <p:cNvSpPr>
            <a:spLocks noGrp="1"/>
          </p:cNvSpPr>
          <p:nvPr>
            <p:ph type="sldNum" sz="quarter" idx="12"/>
          </p:nvPr>
        </p:nvSpPr>
        <p:spPr/>
        <p:txBody>
          <a:bodyPr/>
          <a:lstStyle/>
          <a:p>
            <a:fld id="{5841C53D-8731-4A97-8A47-364D46DC358E}" type="slidenum">
              <a:rPr lang="en-SG" smtClean="0">
                <a:ln w="0"/>
                <a:solidFill>
                  <a:schemeClr val="tx1"/>
                </a:solidFill>
                <a:effectLst>
                  <a:outerShdw blurRad="38100" dist="19050" dir="2700000" algn="tl" rotWithShape="0">
                    <a:schemeClr val="dk1">
                      <a:alpha val="40000"/>
                    </a:schemeClr>
                  </a:outerShdw>
                </a:effectLst>
              </a:rPr>
              <a:t>2</a:t>
            </a:fld>
            <a:endParaRPr lang="en-SG">
              <a:ln w="0"/>
              <a:solidFill>
                <a:schemeClr val="tx1"/>
              </a:solidFill>
              <a:effectLst>
                <a:outerShdw blurRad="38100" dist="19050" dir="2700000" algn="tl" rotWithShape="0">
                  <a:schemeClr val="dk1">
                    <a:alpha val="40000"/>
                  </a:schemeClr>
                </a:outerShdw>
              </a:effectLst>
            </a:endParaRPr>
          </a:p>
        </p:txBody>
      </p:sp>
      <p:sp>
        <p:nvSpPr>
          <p:cNvPr id="9" name="Content Placeholder 2">
            <a:extLst>
              <a:ext uri="{FF2B5EF4-FFF2-40B4-BE49-F238E27FC236}">
                <a16:creationId xmlns:a16="http://schemas.microsoft.com/office/drawing/2014/main" id="{D00C3A4F-9777-4AB4-B457-CA014A59DC5C}"/>
              </a:ext>
            </a:extLst>
          </p:cNvPr>
          <p:cNvSpPr txBox="1">
            <a:spLocks/>
          </p:cNvSpPr>
          <p:nvPr/>
        </p:nvSpPr>
        <p:spPr>
          <a:xfrm>
            <a:off x="1080196" y="1428527"/>
            <a:ext cx="381918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Objectives</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Literature review</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Proposed methodology</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Result analysis</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Future Work</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References</a:t>
            </a:r>
          </a:p>
        </p:txBody>
      </p:sp>
      <p:sp>
        <p:nvSpPr>
          <p:cNvPr id="3" name="Date Placeholder 2">
            <a:extLst>
              <a:ext uri="{FF2B5EF4-FFF2-40B4-BE49-F238E27FC236}">
                <a16:creationId xmlns:a16="http://schemas.microsoft.com/office/drawing/2014/main" id="{3645A408-7AB5-4152-B31A-44AF27E46A3E}"/>
              </a:ext>
            </a:extLst>
          </p:cNvPr>
          <p:cNvSpPr>
            <a:spLocks noGrp="1"/>
          </p:cNvSpPr>
          <p:nvPr>
            <p:ph type="dt" sz="half" idx="10"/>
          </p:nvPr>
        </p:nvSpPr>
        <p:spPr/>
        <p:txBody>
          <a:bodyPr/>
          <a:lstStyle/>
          <a:p>
            <a:fld id="{3289A098-06FA-43F8-83B7-4FF8315CE21A}" type="datetime1">
              <a:rPr lang="en-SG" smtClean="0">
                <a:solidFill>
                  <a:schemeClr val="tx1"/>
                </a:solidFill>
              </a:rPr>
              <a:t>14/12/2022</a:t>
            </a:fld>
            <a:endParaRPr lang="en-SG" dirty="0">
              <a:solidFill>
                <a:schemeClr val="tx1"/>
              </a:solidFill>
            </a:endParaRPr>
          </a:p>
        </p:txBody>
      </p:sp>
      <p:sp>
        <p:nvSpPr>
          <p:cNvPr id="2" name="Footer Placeholder 1">
            <a:extLst>
              <a:ext uri="{FF2B5EF4-FFF2-40B4-BE49-F238E27FC236}">
                <a16:creationId xmlns:a16="http://schemas.microsoft.com/office/drawing/2014/main" id="{F0615490-8AC4-4008-89B2-797A07198BA3}"/>
              </a:ext>
            </a:extLst>
          </p:cNvPr>
          <p:cNvSpPr>
            <a:spLocks noGrp="1"/>
          </p:cNvSpPr>
          <p:nvPr>
            <p:ph type="ftr" sz="quarter" idx="11"/>
          </p:nvPr>
        </p:nvSpPr>
        <p:spPr/>
        <p:txBody>
          <a:bodyPr/>
          <a:lstStyle/>
          <a:p>
            <a:r>
              <a:rPr lang="en-US" dirty="0">
                <a:solidFill>
                  <a:schemeClr val="tx1"/>
                </a:solidFill>
              </a:rPr>
              <a:t>Outlier Detection on Data Mining</a:t>
            </a:r>
            <a:endParaRPr lang="en-SG" dirty="0">
              <a:solidFill>
                <a:schemeClr val="tx1"/>
              </a:solidFill>
            </a:endParaRPr>
          </a:p>
        </p:txBody>
      </p:sp>
    </p:spTree>
    <p:extLst>
      <p:ext uri="{BB962C8B-B14F-4D97-AF65-F5344CB8AC3E}">
        <p14:creationId xmlns:p14="http://schemas.microsoft.com/office/powerpoint/2010/main" val="2356989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48E25C-7FCB-4190-8718-354917F73204}"/>
              </a:ext>
            </a:extLst>
          </p:cNvPr>
          <p:cNvSpPr>
            <a:spLocks noGrp="1"/>
          </p:cNvSpPr>
          <p:nvPr>
            <p:ph type="title"/>
          </p:nvPr>
        </p:nvSpPr>
        <p:spPr>
          <a:xfrm>
            <a:off x="838200" y="681037"/>
            <a:ext cx="5099756" cy="747490"/>
          </a:xfrm>
        </p:spPr>
        <p:txBody>
          <a:bodyPr>
            <a:normAutofit/>
          </a:bodyPr>
          <a:lstStyle/>
          <a:p>
            <a:r>
              <a:rPr lang="en-US" b="1" dirty="0">
                <a:latin typeface="Times New Roman" panose="02020603050405020304" pitchFamily="18" charset="0"/>
                <a:cs typeface="Times New Roman" panose="02020603050405020304" pitchFamily="18" charset="0"/>
              </a:rPr>
              <a:t>Introduction</a:t>
            </a:r>
          </a:p>
        </p:txBody>
      </p:sp>
      <p:sp>
        <p:nvSpPr>
          <p:cNvPr id="2" name="Slide Number Placeholder 1">
            <a:extLst>
              <a:ext uri="{FF2B5EF4-FFF2-40B4-BE49-F238E27FC236}">
                <a16:creationId xmlns:a16="http://schemas.microsoft.com/office/drawing/2014/main" id="{48DCAE05-1D63-431B-938E-22457E733941}"/>
              </a:ext>
            </a:extLst>
          </p:cNvPr>
          <p:cNvSpPr>
            <a:spLocks noGrp="1"/>
          </p:cNvSpPr>
          <p:nvPr>
            <p:ph type="sldNum" sz="quarter" idx="12"/>
          </p:nvPr>
        </p:nvSpPr>
        <p:spPr/>
        <p:txBody>
          <a:bodyPr/>
          <a:lstStyle/>
          <a:p>
            <a:fld id="{5841C53D-8731-4A97-8A47-364D46DC358E}" type="slidenum">
              <a:rPr lang="en-SG" smtClean="0">
                <a:ln w="0"/>
                <a:solidFill>
                  <a:schemeClr val="tx1"/>
                </a:solidFill>
                <a:effectLst>
                  <a:outerShdw blurRad="38100" dist="19050" dir="2700000" algn="tl" rotWithShape="0">
                    <a:schemeClr val="dk1">
                      <a:alpha val="40000"/>
                    </a:schemeClr>
                  </a:outerShdw>
                </a:effectLst>
              </a:rPr>
              <a:t>3</a:t>
            </a:fld>
            <a:endParaRPr lang="en-SG">
              <a:ln w="0"/>
              <a:solidFill>
                <a:schemeClr val="tx1"/>
              </a:solidFill>
              <a:effectLst>
                <a:outerShdw blurRad="38100" dist="19050" dir="2700000" algn="tl" rotWithShape="0">
                  <a:schemeClr val="dk1">
                    <a:alpha val="40000"/>
                  </a:schemeClr>
                </a:outerShdw>
              </a:effectLst>
            </a:endParaRPr>
          </a:p>
        </p:txBody>
      </p:sp>
      <p:pic>
        <p:nvPicPr>
          <p:cNvPr id="1034" name="Picture 10" descr="5 real life applications of Data Mining and Business Intelligence">
            <a:extLst>
              <a:ext uri="{FF2B5EF4-FFF2-40B4-BE49-F238E27FC236}">
                <a16:creationId xmlns:a16="http://schemas.microsoft.com/office/drawing/2014/main" id="{233BEA79-8F5E-4000-A8DC-62426BA55E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7822" y="2497844"/>
            <a:ext cx="4421187" cy="2942251"/>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997EF548-9755-45BF-A1BE-19D79B4B51D4}"/>
              </a:ext>
            </a:extLst>
          </p:cNvPr>
          <p:cNvSpPr txBox="1"/>
          <p:nvPr/>
        </p:nvSpPr>
        <p:spPr>
          <a:xfrm>
            <a:off x="6635854" y="5429473"/>
            <a:ext cx="5125122" cy="461665"/>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Fig 01: Data mining example in real life</a:t>
            </a:r>
            <a:endParaRPr lang="en-SG" sz="2400" dirty="0">
              <a:latin typeface="Times New Roman" panose="02020603050405020304" pitchFamily="18" charset="0"/>
              <a:cs typeface="Times New Roman" panose="02020603050405020304" pitchFamily="18" charset="0"/>
            </a:endParaRPr>
          </a:p>
        </p:txBody>
      </p:sp>
      <p:sp>
        <p:nvSpPr>
          <p:cNvPr id="28" name="Content Placeholder 2">
            <a:extLst>
              <a:ext uri="{FF2B5EF4-FFF2-40B4-BE49-F238E27FC236}">
                <a16:creationId xmlns:a16="http://schemas.microsoft.com/office/drawing/2014/main" id="{819D9324-78F1-488F-A67C-AB4856F99175}"/>
              </a:ext>
            </a:extLst>
          </p:cNvPr>
          <p:cNvSpPr txBox="1">
            <a:spLocks/>
          </p:cNvSpPr>
          <p:nvPr/>
        </p:nvSpPr>
        <p:spPr>
          <a:xfrm>
            <a:off x="1080196" y="1428527"/>
            <a:ext cx="1068078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Data Mining: </a:t>
            </a:r>
            <a:r>
              <a:rPr lang="en-US" sz="2400" dirty="0">
                <a:latin typeface="Times New Roman" panose="02020603050405020304" pitchFamily="18" charset="0"/>
                <a:cs typeface="Times New Roman" panose="02020603050405020304" pitchFamily="18" charset="0"/>
              </a:rPr>
              <a:t>Data mining is a process used to extract usable data from a larger set of any raw data.</a:t>
            </a:r>
          </a:p>
          <a:p>
            <a:pPr algn="just">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Steps of Data mining: </a:t>
            </a:r>
          </a:p>
          <a:p>
            <a:pPr lvl="1"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Data Clustering</a:t>
            </a:r>
          </a:p>
          <a:p>
            <a:pPr lvl="1"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Data Integration</a:t>
            </a:r>
          </a:p>
          <a:p>
            <a:pPr lvl="1"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Data Reduction</a:t>
            </a:r>
          </a:p>
          <a:p>
            <a:pPr lvl="1"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Data Transformation</a:t>
            </a:r>
          </a:p>
          <a:p>
            <a:pPr lvl="1"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Data Mining</a:t>
            </a:r>
          </a:p>
          <a:p>
            <a:pPr lvl="1"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Pattern Evaluation</a:t>
            </a:r>
          </a:p>
          <a:p>
            <a:pPr lvl="1"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Knowledge Representation</a:t>
            </a: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14A50329-8C05-4860-9124-0C8389A50876}"/>
              </a:ext>
            </a:extLst>
          </p:cNvPr>
          <p:cNvSpPr>
            <a:spLocks noGrp="1"/>
          </p:cNvSpPr>
          <p:nvPr>
            <p:ph type="dt" sz="half" idx="10"/>
          </p:nvPr>
        </p:nvSpPr>
        <p:spPr/>
        <p:txBody>
          <a:bodyPr/>
          <a:lstStyle/>
          <a:p>
            <a:fld id="{FB82F661-F1D3-4636-BE12-2CFE51302EE4}" type="datetime1">
              <a:rPr lang="en-SG" smtClean="0">
                <a:solidFill>
                  <a:schemeClr val="tx1"/>
                </a:solidFill>
              </a:rPr>
              <a:t>14/12/2022</a:t>
            </a:fld>
            <a:endParaRPr lang="en-SG" dirty="0">
              <a:solidFill>
                <a:schemeClr val="tx1"/>
              </a:solidFill>
            </a:endParaRPr>
          </a:p>
        </p:txBody>
      </p:sp>
      <p:sp>
        <p:nvSpPr>
          <p:cNvPr id="3" name="Footer Placeholder 2">
            <a:extLst>
              <a:ext uri="{FF2B5EF4-FFF2-40B4-BE49-F238E27FC236}">
                <a16:creationId xmlns:a16="http://schemas.microsoft.com/office/drawing/2014/main" id="{16E8DC24-F6EE-4AC2-9C50-9796FAE49787}"/>
              </a:ext>
            </a:extLst>
          </p:cNvPr>
          <p:cNvSpPr>
            <a:spLocks noGrp="1"/>
          </p:cNvSpPr>
          <p:nvPr>
            <p:ph type="ftr" sz="quarter" idx="11"/>
          </p:nvPr>
        </p:nvSpPr>
        <p:spPr/>
        <p:txBody>
          <a:bodyPr/>
          <a:lstStyle/>
          <a:p>
            <a:r>
              <a:rPr lang="en-US" dirty="0">
                <a:solidFill>
                  <a:schemeClr val="tx1"/>
                </a:solidFill>
              </a:rPr>
              <a:t>Outlier Detection on Data Mining</a:t>
            </a:r>
            <a:endParaRPr lang="en-SG" dirty="0">
              <a:solidFill>
                <a:schemeClr val="tx1"/>
              </a:solidFill>
            </a:endParaRPr>
          </a:p>
        </p:txBody>
      </p:sp>
    </p:spTree>
    <p:extLst>
      <p:ext uri="{BB962C8B-B14F-4D97-AF65-F5344CB8AC3E}">
        <p14:creationId xmlns:p14="http://schemas.microsoft.com/office/powerpoint/2010/main" val="2325540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48E25C-7FCB-4190-8718-354917F73204}"/>
              </a:ext>
            </a:extLst>
          </p:cNvPr>
          <p:cNvSpPr>
            <a:spLocks noGrp="1"/>
          </p:cNvSpPr>
          <p:nvPr>
            <p:ph type="title"/>
          </p:nvPr>
        </p:nvSpPr>
        <p:spPr>
          <a:xfrm>
            <a:off x="838200" y="681037"/>
            <a:ext cx="6093178" cy="747490"/>
          </a:xfrm>
        </p:spPr>
        <p:txBody>
          <a:bodyPr>
            <a:normAutofit/>
          </a:bodyPr>
          <a:lstStyle/>
          <a:p>
            <a:r>
              <a:rPr lang="en-US" b="1" dirty="0">
                <a:latin typeface="Times New Roman" panose="02020603050405020304" pitchFamily="18" charset="0"/>
                <a:cs typeface="Times New Roman" panose="02020603050405020304" pitchFamily="18" charset="0"/>
              </a:rPr>
              <a:t>Introduction (</a:t>
            </a:r>
            <a:r>
              <a:rPr lang="en-US" b="1" dirty="0" err="1">
                <a:latin typeface="Times New Roman" panose="02020603050405020304" pitchFamily="18" charset="0"/>
                <a:cs typeface="Times New Roman" panose="02020603050405020304" pitchFamily="18" charset="0"/>
              </a:rPr>
              <a:t>Con’t</a:t>
            </a:r>
            <a:r>
              <a:rPr lang="en-US" b="1" dirty="0">
                <a:latin typeface="Times New Roman" panose="02020603050405020304" pitchFamily="18" charset="0"/>
                <a:cs typeface="Times New Roman" panose="02020603050405020304" pitchFamily="18" charset="0"/>
              </a:rPr>
              <a:t>)</a:t>
            </a:r>
          </a:p>
        </p:txBody>
      </p:sp>
      <p:sp>
        <p:nvSpPr>
          <p:cNvPr id="2" name="Slide Number Placeholder 1">
            <a:extLst>
              <a:ext uri="{FF2B5EF4-FFF2-40B4-BE49-F238E27FC236}">
                <a16:creationId xmlns:a16="http://schemas.microsoft.com/office/drawing/2014/main" id="{48DCAE05-1D63-431B-938E-22457E733941}"/>
              </a:ext>
            </a:extLst>
          </p:cNvPr>
          <p:cNvSpPr>
            <a:spLocks noGrp="1"/>
          </p:cNvSpPr>
          <p:nvPr>
            <p:ph type="sldNum" sz="quarter" idx="12"/>
          </p:nvPr>
        </p:nvSpPr>
        <p:spPr/>
        <p:txBody>
          <a:bodyPr/>
          <a:lstStyle/>
          <a:p>
            <a:fld id="{5841C53D-8731-4A97-8A47-364D46DC358E}" type="slidenum">
              <a:rPr lang="en-SG" smtClean="0">
                <a:ln w="0"/>
                <a:solidFill>
                  <a:schemeClr val="tx1"/>
                </a:solidFill>
                <a:effectLst>
                  <a:outerShdw blurRad="38100" dist="19050" dir="2700000" algn="tl" rotWithShape="0">
                    <a:schemeClr val="dk1">
                      <a:alpha val="40000"/>
                    </a:schemeClr>
                  </a:outerShdw>
                </a:effectLst>
              </a:rPr>
              <a:t>4</a:t>
            </a:fld>
            <a:endParaRPr lang="en-SG">
              <a:ln w="0"/>
              <a:solidFill>
                <a:schemeClr val="tx1"/>
              </a:solidFill>
              <a:effectLst>
                <a:outerShdw blurRad="38100" dist="19050" dir="2700000" algn="tl" rotWithShape="0">
                  <a:schemeClr val="dk1">
                    <a:alpha val="40000"/>
                  </a:schemeClr>
                </a:outerShdw>
              </a:effectLst>
            </a:endParaRPr>
          </a:p>
        </p:txBody>
      </p:sp>
      <p:sp>
        <p:nvSpPr>
          <p:cNvPr id="25" name="Content Placeholder 2">
            <a:extLst>
              <a:ext uri="{FF2B5EF4-FFF2-40B4-BE49-F238E27FC236}">
                <a16:creationId xmlns:a16="http://schemas.microsoft.com/office/drawing/2014/main" id="{47799769-EEEF-43B7-A52A-B032C11C54AB}"/>
              </a:ext>
            </a:extLst>
          </p:cNvPr>
          <p:cNvSpPr txBox="1">
            <a:spLocks/>
          </p:cNvSpPr>
          <p:nvPr/>
        </p:nvSpPr>
        <p:spPr>
          <a:xfrm>
            <a:off x="1558385" y="5266559"/>
            <a:ext cx="3444352" cy="4430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latin typeface="Times New Roman" panose="02020603050405020304" pitchFamily="18" charset="0"/>
                <a:cs typeface="Times New Roman" panose="02020603050405020304" pitchFamily="18" charset="0"/>
              </a:rPr>
              <a:t>Fig 02: Outlier in a graph</a:t>
            </a:r>
          </a:p>
        </p:txBody>
      </p:sp>
      <p:sp>
        <p:nvSpPr>
          <p:cNvPr id="27" name="Content Placeholder 2">
            <a:extLst>
              <a:ext uri="{FF2B5EF4-FFF2-40B4-BE49-F238E27FC236}">
                <a16:creationId xmlns:a16="http://schemas.microsoft.com/office/drawing/2014/main" id="{83F4B3F9-3AD4-46F7-AD4A-37B35B556C07}"/>
              </a:ext>
            </a:extLst>
          </p:cNvPr>
          <p:cNvSpPr txBox="1">
            <a:spLocks/>
          </p:cNvSpPr>
          <p:nvPr/>
        </p:nvSpPr>
        <p:spPr>
          <a:xfrm>
            <a:off x="7189265" y="5266559"/>
            <a:ext cx="3444352" cy="4430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latin typeface="Times New Roman" panose="02020603050405020304" pitchFamily="18" charset="0"/>
                <a:cs typeface="Times New Roman" panose="02020603050405020304" pitchFamily="18" charset="0"/>
              </a:rPr>
              <a:t>Fig 03: Outlier in real life</a:t>
            </a:r>
          </a:p>
        </p:txBody>
      </p:sp>
      <p:sp>
        <p:nvSpPr>
          <p:cNvPr id="28" name="Content Placeholder 2">
            <a:extLst>
              <a:ext uri="{FF2B5EF4-FFF2-40B4-BE49-F238E27FC236}">
                <a16:creationId xmlns:a16="http://schemas.microsoft.com/office/drawing/2014/main" id="{819D9324-78F1-488F-A67C-AB4856F99175}"/>
              </a:ext>
            </a:extLst>
          </p:cNvPr>
          <p:cNvSpPr txBox="1">
            <a:spLocks/>
          </p:cNvSpPr>
          <p:nvPr/>
        </p:nvSpPr>
        <p:spPr>
          <a:xfrm>
            <a:off x="1080197" y="1428527"/>
            <a:ext cx="10897314" cy="105502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ü"/>
            </a:pPr>
            <a:r>
              <a:rPr lang="en-US" sz="2400" b="1" dirty="0">
                <a:latin typeface="Times New Roman" panose="02020603050405020304" pitchFamily="18" charset="0"/>
                <a:cs typeface="Times New Roman" panose="02020603050405020304" pitchFamily="18" charset="0"/>
              </a:rPr>
              <a:t>Outlier:</a:t>
            </a:r>
            <a:r>
              <a:rPr lang="en-US" sz="2400" dirty="0">
                <a:latin typeface="Times New Roman" panose="02020603050405020304" pitchFamily="18" charset="0"/>
                <a:cs typeface="Times New Roman" panose="02020603050405020304" pitchFamily="18" charset="0"/>
              </a:rPr>
              <a:t> An outlier is a data point that differs significantly from other observations means</a:t>
            </a:r>
          </a:p>
          <a:p>
            <a:pPr marL="0" indent="0" algn="just">
              <a:buNone/>
            </a:pPr>
            <a:r>
              <a:rPr lang="en-US" sz="2400" dirty="0">
                <a:latin typeface="Times New Roman" panose="02020603050405020304" pitchFamily="18" charset="0"/>
                <a:cs typeface="Times New Roman" panose="02020603050405020304" pitchFamily="18" charset="0"/>
              </a:rPr>
              <a:t>unusual observations</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pic>
        <p:nvPicPr>
          <p:cNvPr id="1026" name="Picture 2" descr="Outlier Analysis: Definition, Techniques, How-To, and More">
            <a:extLst>
              <a:ext uri="{FF2B5EF4-FFF2-40B4-BE49-F238E27FC236}">
                <a16:creationId xmlns:a16="http://schemas.microsoft.com/office/drawing/2014/main" id="{8711D7DE-3682-4014-8EF1-BCCB771A8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4274" y="2483556"/>
            <a:ext cx="4172572" cy="27830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an Outlier? Definition and How to Find Outliers in Statistics">
            <a:extLst>
              <a:ext uri="{FF2B5EF4-FFF2-40B4-BE49-F238E27FC236}">
                <a16:creationId xmlns:a16="http://schemas.microsoft.com/office/drawing/2014/main" id="{CA892EE9-A798-4A1B-BF98-1D9F902EDA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5156" y="2483555"/>
            <a:ext cx="4172572" cy="2783003"/>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F68F6329-62D5-4CD8-A940-641C45B46D43}"/>
              </a:ext>
            </a:extLst>
          </p:cNvPr>
          <p:cNvSpPr>
            <a:spLocks noGrp="1"/>
          </p:cNvSpPr>
          <p:nvPr>
            <p:ph type="dt" sz="half" idx="10"/>
          </p:nvPr>
        </p:nvSpPr>
        <p:spPr/>
        <p:txBody>
          <a:bodyPr/>
          <a:lstStyle/>
          <a:p>
            <a:fld id="{393C0917-F1CA-4673-B967-63EFDFFEC5BF}" type="datetime1">
              <a:rPr lang="en-SG" smtClean="0">
                <a:solidFill>
                  <a:schemeClr val="tx1"/>
                </a:solidFill>
              </a:rPr>
              <a:t>14/12/2022</a:t>
            </a:fld>
            <a:endParaRPr lang="en-SG" dirty="0">
              <a:solidFill>
                <a:schemeClr val="tx1"/>
              </a:solidFill>
            </a:endParaRPr>
          </a:p>
        </p:txBody>
      </p:sp>
      <p:sp>
        <p:nvSpPr>
          <p:cNvPr id="3" name="Footer Placeholder 2">
            <a:extLst>
              <a:ext uri="{FF2B5EF4-FFF2-40B4-BE49-F238E27FC236}">
                <a16:creationId xmlns:a16="http://schemas.microsoft.com/office/drawing/2014/main" id="{A31523B1-14AF-4C6B-9C7F-75F0CB2A5920}"/>
              </a:ext>
            </a:extLst>
          </p:cNvPr>
          <p:cNvSpPr>
            <a:spLocks noGrp="1"/>
          </p:cNvSpPr>
          <p:nvPr>
            <p:ph type="ftr" sz="quarter" idx="11"/>
          </p:nvPr>
        </p:nvSpPr>
        <p:spPr/>
        <p:txBody>
          <a:bodyPr/>
          <a:lstStyle/>
          <a:p>
            <a:r>
              <a:rPr lang="en-US" dirty="0">
                <a:solidFill>
                  <a:schemeClr val="tx1"/>
                </a:solidFill>
              </a:rPr>
              <a:t>Outlier Detection on Data Mining</a:t>
            </a:r>
            <a:endParaRPr lang="en-SG" dirty="0">
              <a:solidFill>
                <a:schemeClr val="tx1"/>
              </a:solidFill>
            </a:endParaRPr>
          </a:p>
        </p:txBody>
      </p:sp>
    </p:spTree>
    <p:extLst>
      <p:ext uri="{BB962C8B-B14F-4D97-AF65-F5344CB8AC3E}">
        <p14:creationId xmlns:p14="http://schemas.microsoft.com/office/powerpoint/2010/main" val="838578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48E25C-7FCB-4190-8718-354917F73204}"/>
              </a:ext>
            </a:extLst>
          </p:cNvPr>
          <p:cNvSpPr>
            <a:spLocks noGrp="1"/>
          </p:cNvSpPr>
          <p:nvPr>
            <p:ph type="title"/>
          </p:nvPr>
        </p:nvSpPr>
        <p:spPr>
          <a:xfrm>
            <a:off x="838200" y="681037"/>
            <a:ext cx="4625622" cy="747490"/>
          </a:xfrm>
        </p:spPr>
        <p:txBody>
          <a:bodyPr>
            <a:normAutofit/>
          </a:bodyPr>
          <a:lstStyle/>
          <a:p>
            <a:r>
              <a:rPr lang="en-US" b="1" dirty="0">
                <a:latin typeface="Times New Roman" panose="02020603050405020304" pitchFamily="18" charset="0"/>
                <a:cs typeface="Times New Roman" panose="02020603050405020304" pitchFamily="18" charset="0"/>
              </a:rPr>
              <a:t>Objectives</a:t>
            </a:r>
          </a:p>
        </p:txBody>
      </p:sp>
      <p:sp>
        <p:nvSpPr>
          <p:cNvPr id="2" name="Slide Number Placeholder 1">
            <a:extLst>
              <a:ext uri="{FF2B5EF4-FFF2-40B4-BE49-F238E27FC236}">
                <a16:creationId xmlns:a16="http://schemas.microsoft.com/office/drawing/2014/main" id="{5A988196-D25C-4C5F-9D1E-6817D4742FC1}"/>
              </a:ext>
            </a:extLst>
          </p:cNvPr>
          <p:cNvSpPr>
            <a:spLocks noGrp="1"/>
          </p:cNvSpPr>
          <p:nvPr>
            <p:ph type="sldNum" sz="quarter" idx="12"/>
          </p:nvPr>
        </p:nvSpPr>
        <p:spPr/>
        <p:txBody>
          <a:bodyPr/>
          <a:lstStyle/>
          <a:p>
            <a:fld id="{5841C53D-8731-4A97-8A47-364D46DC358E}" type="slidenum">
              <a:rPr lang="en-SG" smtClean="0">
                <a:ln w="0"/>
                <a:solidFill>
                  <a:schemeClr val="tx1"/>
                </a:solidFill>
                <a:effectLst>
                  <a:outerShdw blurRad="38100" dist="19050" dir="2700000" algn="tl" rotWithShape="0">
                    <a:schemeClr val="dk1">
                      <a:alpha val="40000"/>
                    </a:schemeClr>
                  </a:outerShdw>
                </a:effectLst>
              </a:rPr>
              <a:t>5</a:t>
            </a:fld>
            <a:endParaRPr lang="en-SG">
              <a:ln w="0"/>
              <a:solidFill>
                <a:schemeClr val="tx1"/>
              </a:solidFill>
              <a:effectLst>
                <a:outerShdw blurRad="38100" dist="19050" dir="2700000" algn="tl" rotWithShape="0">
                  <a:schemeClr val="dk1">
                    <a:alpha val="40000"/>
                  </a:schemeClr>
                </a:outerShdw>
              </a:effectLst>
            </a:endParaRPr>
          </a:p>
        </p:txBody>
      </p:sp>
      <p:sp>
        <p:nvSpPr>
          <p:cNvPr id="5" name="Content Placeholder 2">
            <a:extLst>
              <a:ext uri="{FF2B5EF4-FFF2-40B4-BE49-F238E27FC236}">
                <a16:creationId xmlns:a16="http://schemas.microsoft.com/office/drawing/2014/main" id="{E20C7D57-C27F-4347-984B-B07DF53C9EEC}"/>
              </a:ext>
            </a:extLst>
          </p:cNvPr>
          <p:cNvSpPr txBox="1">
            <a:spLocks/>
          </p:cNvSpPr>
          <p:nvPr/>
        </p:nvSpPr>
        <p:spPr>
          <a:xfrm>
            <a:off x="1080197" y="1428527"/>
            <a:ext cx="10897314" cy="9760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We are creating new robust outlier detection algorithm</a:t>
            </a:r>
          </a:p>
          <a:p>
            <a:pP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Detecting outliers in a new way</a:t>
            </a:r>
          </a:p>
          <a:p>
            <a:pPr>
              <a:buFont typeface="Wingdings" panose="05000000000000000000" pitchFamily="2" charset="2"/>
              <a:buChar char="ü"/>
            </a:pPr>
            <a:endParaRPr lang="en-SG" sz="2400"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FB0313C3-2D48-4C9A-A54A-10589B21920E}"/>
              </a:ext>
            </a:extLst>
          </p:cNvPr>
          <p:cNvSpPr>
            <a:spLocks noGrp="1"/>
          </p:cNvSpPr>
          <p:nvPr>
            <p:ph type="dt" sz="half" idx="10"/>
          </p:nvPr>
        </p:nvSpPr>
        <p:spPr/>
        <p:txBody>
          <a:bodyPr/>
          <a:lstStyle/>
          <a:p>
            <a:fld id="{E4A40DE7-798B-4575-82E9-2FD9A59BA12D}" type="datetime1">
              <a:rPr lang="en-SG" smtClean="0">
                <a:solidFill>
                  <a:schemeClr val="tx1"/>
                </a:solidFill>
              </a:rPr>
              <a:t>14/12/2022</a:t>
            </a:fld>
            <a:endParaRPr lang="en-SG" dirty="0">
              <a:solidFill>
                <a:schemeClr val="tx1"/>
              </a:solidFill>
            </a:endParaRPr>
          </a:p>
        </p:txBody>
      </p:sp>
      <p:sp>
        <p:nvSpPr>
          <p:cNvPr id="3" name="Footer Placeholder 2">
            <a:extLst>
              <a:ext uri="{FF2B5EF4-FFF2-40B4-BE49-F238E27FC236}">
                <a16:creationId xmlns:a16="http://schemas.microsoft.com/office/drawing/2014/main" id="{02801B5C-FAD5-4A19-96CA-6CAB61D8D124}"/>
              </a:ext>
            </a:extLst>
          </p:cNvPr>
          <p:cNvSpPr>
            <a:spLocks noGrp="1"/>
          </p:cNvSpPr>
          <p:nvPr>
            <p:ph type="ftr" sz="quarter" idx="11"/>
          </p:nvPr>
        </p:nvSpPr>
        <p:spPr/>
        <p:txBody>
          <a:bodyPr/>
          <a:lstStyle/>
          <a:p>
            <a:r>
              <a:rPr lang="en-US" dirty="0">
                <a:solidFill>
                  <a:schemeClr val="tx1"/>
                </a:solidFill>
              </a:rPr>
              <a:t>Outlier Detection on Data Mining</a:t>
            </a:r>
            <a:endParaRPr lang="en-SG" dirty="0">
              <a:solidFill>
                <a:schemeClr val="tx1"/>
              </a:solidFill>
            </a:endParaRPr>
          </a:p>
        </p:txBody>
      </p:sp>
    </p:spTree>
    <p:extLst>
      <p:ext uri="{BB962C8B-B14F-4D97-AF65-F5344CB8AC3E}">
        <p14:creationId xmlns:p14="http://schemas.microsoft.com/office/powerpoint/2010/main" val="2818010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48E25C-7FCB-4190-8718-354917F73204}"/>
              </a:ext>
            </a:extLst>
          </p:cNvPr>
          <p:cNvSpPr>
            <a:spLocks noGrp="1"/>
          </p:cNvSpPr>
          <p:nvPr>
            <p:ph type="title"/>
          </p:nvPr>
        </p:nvSpPr>
        <p:spPr>
          <a:xfrm>
            <a:off x="838199" y="681037"/>
            <a:ext cx="6770512" cy="747490"/>
          </a:xfrm>
        </p:spPr>
        <p:txBody>
          <a:bodyPr>
            <a:normAutofit/>
          </a:bodyPr>
          <a:lstStyle/>
          <a:p>
            <a:r>
              <a:rPr lang="en-US" b="1" dirty="0">
                <a:latin typeface="Times New Roman" panose="02020603050405020304" pitchFamily="18" charset="0"/>
                <a:cs typeface="Times New Roman" panose="02020603050405020304" pitchFamily="18" charset="0"/>
              </a:rPr>
              <a:t>Literature Review</a:t>
            </a:r>
          </a:p>
        </p:txBody>
      </p:sp>
      <p:sp>
        <p:nvSpPr>
          <p:cNvPr id="2" name="Slide Number Placeholder 1">
            <a:extLst>
              <a:ext uri="{FF2B5EF4-FFF2-40B4-BE49-F238E27FC236}">
                <a16:creationId xmlns:a16="http://schemas.microsoft.com/office/drawing/2014/main" id="{101DA1D6-1391-4F84-B5CC-7767EDBC4948}"/>
              </a:ext>
            </a:extLst>
          </p:cNvPr>
          <p:cNvSpPr>
            <a:spLocks noGrp="1"/>
          </p:cNvSpPr>
          <p:nvPr>
            <p:ph type="sldNum" sz="quarter" idx="12"/>
          </p:nvPr>
        </p:nvSpPr>
        <p:spPr/>
        <p:txBody>
          <a:bodyPr/>
          <a:lstStyle/>
          <a:p>
            <a:fld id="{5841C53D-8731-4A97-8A47-364D46DC358E}" type="slidenum">
              <a:rPr lang="en-SG" smtClean="0">
                <a:solidFill>
                  <a:schemeClr val="tx1"/>
                </a:solidFill>
                <a:latin typeface="Times New Roman" panose="02020603050405020304" pitchFamily="18" charset="0"/>
                <a:cs typeface="Times New Roman" panose="02020603050405020304" pitchFamily="18" charset="0"/>
              </a:rPr>
              <a:t>6</a:t>
            </a:fld>
            <a:endParaRPr lang="en-SG"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4CBE422E-89B3-474F-91DD-93DC11983EE0}"/>
              </a:ext>
            </a:extLst>
          </p:cNvPr>
          <p:cNvSpPr txBox="1">
            <a:spLocks/>
          </p:cNvSpPr>
          <p:nvPr/>
        </p:nvSpPr>
        <p:spPr>
          <a:xfrm>
            <a:off x="1080196" y="1428528"/>
            <a:ext cx="11111803" cy="474843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latin typeface="Times New Roman" panose="02020603050405020304" pitchFamily="18" charset="0"/>
                <a:cs typeface="Times New Roman" panose="02020603050405020304" pitchFamily="18" charset="0"/>
              </a:rPr>
              <a:t>V. J. Hodge and J. Austin, ‘‘A survey of outlier detection methodologies,’’</a:t>
            </a:r>
            <a:r>
              <a:rPr lang="en-US" sz="2400" dirty="0" err="1">
                <a:latin typeface="Times New Roman" panose="02020603050405020304" pitchFamily="18" charset="0"/>
                <a:cs typeface="Times New Roman" panose="02020603050405020304" pitchFamily="18" charset="0"/>
              </a:rPr>
              <a:t>Artif</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Intell</a:t>
            </a:r>
            <a:r>
              <a:rPr lang="en-US" sz="2400" dirty="0">
                <a:latin typeface="Times New Roman" panose="02020603050405020304" pitchFamily="18" charset="0"/>
                <a:cs typeface="Times New Roman" panose="02020603050405020304" pitchFamily="18" charset="0"/>
              </a:rPr>
              <a:t>. Rev., vol. 22, no. 2, pp. 85–126, 2004. 							[Reference]</a:t>
            </a:r>
          </a:p>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IQR / Box plot outlier detection method.</a:t>
            </a:r>
          </a:p>
          <a:p>
            <a:pPr marL="0" indent="0" algn="just">
              <a:buNone/>
            </a:pPr>
            <a:r>
              <a:rPr lang="en-US" sz="2400" dirty="0">
                <a:latin typeface="Times New Roman" panose="02020603050405020304" pitchFamily="18" charset="0"/>
                <a:cs typeface="Times New Roman" panose="02020603050405020304" pitchFamily="18" charset="0"/>
              </a:rPr>
              <a:t>Data set = (22,25,17,19,33,64,23,17,20,18)					[N=10]</a:t>
            </a:r>
          </a:p>
          <a:p>
            <a:pPr marL="0" indent="0" algn="just">
              <a:buNone/>
            </a:pPr>
            <a:r>
              <a:rPr lang="en-SG" sz="2400" dirty="0">
                <a:latin typeface="Times New Roman" panose="02020603050405020304" pitchFamily="18" charset="0"/>
                <a:cs typeface="Times New Roman" panose="02020603050405020304" pitchFamily="18" charset="0"/>
              </a:rPr>
              <a:t>Arrange the data ascending format = (17,17,18,19,20,22,23,25,33,64)</a:t>
            </a:r>
          </a:p>
          <a:p>
            <a:pPr marL="0" indent="0" algn="just">
              <a:buNone/>
            </a:pPr>
            <a:r>
              <a:rPr lang="en-SG" sz="2400" dirty="0">
                <a:latin typeface="Times New Roman" panose="02020603050405020304" pitchFamily="18" charset="0"/>
                <a:cs typeface="Times New Roman" panose="02020603050405020304" pitchFamily="18" charset="0"/>
              </a:rPr>
              <a:t>Q2 = (20+22)/2 = 21		Q1 = 18		Q3 = 25</a:t>
            </a:r>
          </a:p>
          <a:p>
            <a:pPr marL="0" indent="0" algn="just">
              <a:buNone/>
            </a:pPr>
            <a:r>
              <a:rPr lang="en-SG" sz="2400" dirty="0">
                <a:latin typeface="Times New Roman" panose="02020603050405020304" pitchFamily="18" charset="0"/>
                <a:cs typeface="Times New Roman" panose="02020603050405020304" pitchFamily="18" charset="0"/>
              </a:rPr>
              <a:t>Inter-Quartile Range (IQR) = Q3-Q1 = 25-18 = 7</a:t>
            </a:r>
          </a:p>
          <a:p>
            <a:pPr marL="0" indent="0" algn="just">
              <a:buNone/>
            </a:pPr>
            <a:r>
              <a:rPr lang="en-SG" sz="2400" dirty="0">
                <a:latin typeface="Times New Roman" panose="02020603050405020304" pitchFamily="18" charset="0"/>
                <a:cs typeface="Times New Roman" panose="02020603050405020304" pitchFamily="18" charset="0"/>
              </a:rPr>
              <a:t>Higher outlier = Q3+(1.5*IQR) = 25+(1.5*7) = 35.5</a:t>
            </a:r>
          </a:p>
          <a:p>
            <a:pPr marL="0" indent="0" algn="just">
              <a:buNone/>
            </a:pPr>
            <a:r>
              <a:rPr lang="en-SG" sz="2400" dirty="0">
                <a:latin typeface="Times New Roman" panose="02020603050405020304" pitchFamily="18" charset="0"/>
                <a:cs typeface="Times New Roman" panose="02020603050405020304" pitchFamily="18" charset="0"/>
              </a:rPr>
              <a:t>Lower outlier = Q1- +(1.5*IQR) = 18- +(1.5*7) = 7.5</a:t>
            </a:r>
          </a:p>
          <a:p>
            <a:pPr marL="0" indent="0" algn="just">
              <a:buNone/>
            </a:pPr>
            <a:r>
              <a:rPr lang="en-SG" sz="2400" dirty="0">
                <a:latin typeface="Times New Roman" panose="02020603050405020304" pitchFamily="18" charset="0"/>
                <a:cs typeface="Times New Roman" panose="02020603050405020304" pitchFamily="18" charset="0"/>
              </a:rPr>
              <a:t>So, Outlier = 64</a:t>
            </a:r>
          </a:p>
          <a:p>
            <a:pPr marL="0" indent="0" algn="just">
              <a:buNone/>
            </a:pPr>
            <a:r>
              <a:rPr lang="en-SG" sz="2400" dirty="0">
                <a:latin typeface="Times New Roman" panose="02020603050405020304" pitchFamily="18" charset="0"/>
                <a:cs typeface="Times New Roman" panose="02020603050405020304" pitchFamily="18" charset="0"/>
              </a:rPr>
              <a:t>Minimum value = 17</a:t>
            </a:r>
          </a:p>
          <a:p>
            <a:pPr marL="0" indent="0" algn="just">
              <a:buNone/>
            </a:pPr>
            <a:r>
              <a:rPr lang="en-SG" sz="2400" dirty="0">
                <a:latin typeface="Times New Roman" panose="02020603050405020304" pitchFamily="18" charset="0"/>
                <a:cs typeface="Times New Roman" panose="02020603050405020304" pitchFamily="18" charset="0"/>
              </a:rPr>
              <a:t>Maximum value = 33</a:t>
            </a:r>
          </a:p>
        </p:txBody>
      </p:sp>
      <p:sp>
        <p:nvSpPr>
          <p:cNvPr id="3" name="Rectangle 2">
            <a:extLst>
              <a:ext uri="{FF2B5EF4-FFF2-40B4-BE49-F238E27FC236}">
                <a16:creationId xmlns:a16="http://schemas.microsoft.com/office/drawing/2014/main" id="{BDFD4927-DEC5-45A1-988B-237C1022EAF6}"/>
              </a:ext>
            </a:extLst>
          </p:cNvPr>
          <p:cNvSpPr/>
          <p:nvPr/>
        </p:nvSpPr>
        <p:spPr>
          <a:xfrm>
            <a:off x="6942667" y="5667022"/>
            <a:ext cx="2743200" cy="68932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SG">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53277510-AD03-47B5-9C15-3D1B960D201F}"/>
              </a:ext>
            </a:extLst>
          </p:cNvPr>
          <p:cNvCxnSpPr>
            <a:cxnSpLocks/>
            <a:stCxn id="3" idx="1"/>
          </p:cNvCxnSpPr>
          <p:nvPr/>
        </p:nvCxnSpPr>
        <p:spPr>
          <a:xfrm flipH="1">
            <a:off x="5667022" y="6011686"/>
            <a:ext cx="1275645"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F30B8892-5CFF-419D-A557-316141BEAC79}"/>
              </a:ext>
            </a:extLst>
          </p:cNvPr>
          <p:cNvCxnSpPr>
            <a:cxnSpLocks/>
            <a:endCxn id="3" idx="3"/>
          </p:cNvCxnSpPr>
          <p:nvPr/>
        </p:nvCxnSpPr>
        <p:spPr>
          <a:xfrm flipH="1">
            <a:off x="9685867" y="6011686"/>
            <a:ext cx="1275645"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68D2D711-40F6-4A33-9E5B-70EDB7BBA7A3}"/>
              </a:ext>
            </a:extLst>
          </p:cNvPr>
          <p:cNvCxnSpPr>
            <a:cxnSpLocks/>
          </p:cNvCxnSpPr>
          <p:nvPr/>
        </p:nvCxnSpPr>
        <p:spPr>
          <a:xfrm>
            <a:off x="7608711" y="5667022"/>
            <a:ext cx="0" cy="689328"/>
          </a:xfrm>
          <a:prstGeom prst="line">
            <a:avLst/>
          </a:prstGeom>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79ED739C-AE34-448D-AB5E-9A2579F8A50C}"/>
              </a:ext>
            </a:extLst>
          </p:cNvPr>
          <p:cNvSpPr txBox="1"/>
          <p:nvPr/>
        </p:nvSpPr>
        <p:spPr>
          <a:xfrm>
            <a:off x="6539351" y="5325370"/>
            <a:ext cx="82747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Q1=18</a:t>
            </a:r>
            <a:endParaRPr lang="en-SG"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E344BD69-6B27-4B73-ABC4-503495DE7AE8}"/>
              </a:ext>
            </a:extLst>
          </p:cNvPr>
          <p:cNvSpPr txBox="1"/>
          <p:nvPr/>
        </p:nvSpPr>
        <p:spPr>
          <a:xfrm>
            <a:off x="7497558" y="5329061"/>
            <a:ext cx="82747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Q2=21</a:t>
            </a:r>
            <a:endParaRPr lang="en-SG"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4B547A19-14EC-418B-873A-945671289947}"/>
              </a:ext>
            </a:extLst>
          </p:cNvPr>
          <p:cNvSpPr txBox="1"/>
          <p:nvPr/>
        </p:nvSpPr>
        <p:spPr>
          <a:xfrm>
            <a:off x="9258431" y="5325370"/>
            <a:ext cx="82747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Q3=25</a:t>
            </a:r>
            <a:endParaRPr lang="en-SG"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40E84CA8-C896-4742-860B-CEDAA5F26D17}"/>
              </a:ext>
            </a:extLst>
          </p:cNvPr>
          <p:cNvSpPr txBox="1"/>
          <p:nvPr/>
        </p:nvSpPr>
        <p:spPr>
          <a:xfrm>
            <a:off x="4942304" y="5646385"/>
            <a:ext cx="146867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Minimum=17</a:t>
            </a:r>
            <a:endParaRPr lang="en-SG"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D0734C3A-E5AC-48AD-A279-AE49C1512741}"/>
              </a:ext>
            </a:extLst>
          </p:cNvPr>
          <p:cNvSpPr txBox="1"/>
          <p:nvPr/>
        </p:nvSpPr>
        <p:spPr>
          <a:xfrm>
            <a:off x="10236794" y="5642015"/>
            <a:ext cx="150714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Maximum=33</a:t>
            </a:r>
            <a:endParaRPr lang="en-SG"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98475992-3BD9-4626-AB44-2706CE2B801F}"/>
              </a:ext>
            </a:extLst>
          </p:cNvPr>
          <p:cNvSpPr txBox="1"/>
          <p:nvPr/>
        </p:nvSpPr>
        <p:spPr>
          <a:xfrm>
            <a:off x="7320790" y="6384030"/>
            <a:ext cx="206979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Figure 04: Box Plot </a:t>
            </a:r>
            <a:endParaRPr lang="en-SG"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6DC29DDC-113E-4934-AAE5-79D025B4CC95}"/>
              </a:ext>
            </a:extLst>
          </p:cNvPr>
          <p:cNvSpPr>
            <a:spLocks noGrp="1"/>
          </p:cNvSpPr>
          <p:nvPr>
            <p:ph type="dt" sz="half" idx="10"/>
          </p:nvPr>
        </p:nvSpPr>
        <p:spPr/>
        <p:txBody>
          <a:bodyPr/>
          <a:lstStyle/>
          <a:p>
            <a:fld id="{F8549CED-F21E-4E2C-AFAD-608B13D7957D}" type="datetime1">
              <a:rPr lang="en-SG" smtClean="0">
                <a:solidFill>
                  <a:schemeClr val="tx1"/>
                </a:solidFill>
              </a:rPr>
              <a:t>14/12/2022</a:t>
            </a:fld>
            <a:endParaRPr lang="en-SG" dirty="0">
              <a:solidFill>
                <a:schemeClr val="tx1"/>
              </a:solidFill>
            </a:endParaRPr>
          </a:p>
        </p:txBody>
      </p:sp>
      <p:sp>
        <p:nvSpPr>
          <p:cNvPr id="6" name="Footer Placeholder 5">
            <a:extLst>
              <a:ext uri="{FF2B5EF4-FFF2-40B4-BE49-F238E27FC236}">
                <a16:creationId xmlns:a16="http://schemas.microsoft.com/office/drawing/2014/main" id="{26EEAB19-0699-4A7D-840F-E4AC6B1ED9B2}"/>
              </a:ext>
            </a:extLst>
          </p:cNvPr>
          <p:cNvSpPr>
            <a:spLocks noGrp="1"/>
          </p:cNvSpPr>
          <p:nvPr>
            <p:ph type="ftr" sz="quarter" idx="11"/>
          </p:nvPr>
        </p:nvSpPr>
        <p:spPr/>
        <p:txBody>
          <a:bodyPr/>
          <a:lstStyle/>
          <a:p>
            <a:r>
              <a:rPr lang="en-US" dirty="0">
                <a:solidFill>
                  <a:schemeClr val="tx1"/>
                </a:solidFill>
              </a:rPr>
              <a:t>Outlier Detection on Data Mining</a:t>
            </a:r>
            <a:endParaRPr lang="en-SG" dirty="0">
              <a:solidFill>
                <a:schemeClr val="tx1"/>
              </a:solidFill>
            </a:endParaRPr>
          </a:p>
        </p:txBody>
      </p:sp>
    </p:spTree>
    <p:extLst>
      <p:ext uri="{BB962C8B-B14F-4D97-AF65-F5344CB8AC3E}">
        <p14:creationId xmlns:p14="http://schemas.microsoft.com/office/powerpoint/2010/main" val="228627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48E25C-7FCB-4190-8718-354917F73204}"/>
              </a:ext>
            </a:extLst>
          </p:cNvPr>
          <p:cNvSpPr>
            <a:spLocks noGrp="1"/>
          </p:cNvSpPr>
          <p:nvPr>
            <p:ph type="title"/>
          </p:nvPr>
        </p:nvSpPr>
        <p:spPr>
          <a:xfrm>
            <a:off x="838199" y="681037"/>
            <a:ext cx="7967134" cy="747490"/>
          </a:xfrm>
        </p:spPr>
        <p:txBody>
          <a:bodyPr>
            <a:normAutofit/>
          </a:bodyPr>
          <a:lstStyle/>
          <a:p>
            <a:r>
              <a:rPr lang="en-US" b="1" dirty="0">
                <a:latin typeface="Times New Roman" panose="02020603050405020304" pitchFamily="18" charset="0"/>
                <a:cs typeface="Times New Roman" panose="02020603050405020304" pitchFamily="18" charset="0"/>
              </a:rPr>
              <a:t>Literature Review </a:t>
            </a:r>
            <a:r>
              <a:rPr lang="en-US" b="1" dirty="0" err="1">
                <a:latin typeface="Times New Roman" panose="02020603050405020304" pitchFamily="18" charset="0"/>
                <a:cs typeface="Times New Roman" panose="02020603050405020304" pitchFamily="18" charset="0"/>
              </a:rPr>
              <a:t>Con’t</a:t>
            </a:r>
            <a:endParaRPr lang="en-US"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01DA1D6-1391-4F84-B5CC-7767EDBC4948}"/>
              </a:ext>
            </a:extLst>
          </p:cNvPr>
          <p:cNvSpPr>
            <a:spLocks noGrp="1"/>
          </p:cNvSpPr>
          <p:nvPr>
            <p:ph type="sldNum" sz="quarter" idx="12"/>
          </p:nvPr>
        </p:nvSpPr>
        <p:spPr/>
        <p:txBody>
          <a:bodyPr/>
          <a:lstStyle/>
          <a:p>
            <a:fld id="{5841C53D-8731-4A97-8A47-364D46DC358E}" type="slidenum">
              <a:rPr lang="en-SG" smtClean="0">
                <a:solidFill>
                  <a:schemeClr val="tx1"/>
                </a:solidFill>
              </a:rPr>
              <a:t>7</a:t>
            </a:fld>
            <a:endParaRPr lang="en-SG" dirty="0">
              <a:solidFill>
                <a:schemeClr val="tx1"/>
              </a:solidFill>
            </a:endParaRPr>
          </a:p>
        </p:txBody>
      </p:sp>
      <p:sp>
        <p:nvSpPr>
          <p:cNvPr id="5" name="Content Placeholder 2">
            <a:extLst>
              <a:ext uri="{FF2B5EF4-FFF2-40B4-BE49-F238E27FC236}">
                <a16:creationId xmlns:a16="http://schemas.microsoft.com/office/drawing/2014/main" id="{4CBE422E-89B3-474F-91DD-93DC11983EE0}"/>
              </a:ext>
            </a:extLst>
          </p:cNvPr>
          <p:cNvSpPr txBox="1">
            <a:spLocks/>
          </p:cNvSpPr>
          <p:nvPr/>
        </p:nvSpPr>
        <p:spPr>
          <a:xfrm>
            <a:off x="1080196" y="1428527"/>
            <a:ext cx="11111803" cy="54294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latin typeface="Times New Roman" panose="02020603050405020304" pitchFamily="18" charset="0"/>
                <a:cs typeface="Times New Roman" panose="02020603050405020304" pitchFamily="18" charset="0"/>
              </a:rPr>
              <a:t>F. </a:t>
            </a:r>
            <a:r>
              <a:rPr lang="en-US" sz="2400" dirty="0" err="1">
                <a:latin typeface="Times New Roman" panose="02020603050405020304" pitchFamily="18" charset="0"/>
                <a:cs typeface="Times New Roman" panose="02020603050405020304" pitchFamily="18" charset="0"/>
              </a:rPr>
              <a:t>Angiulli</a:t>
            </a:r>
            <a:r>
              <a:rPr lang="en-US" sz="2400" dirty="0">
                <a:latin typeface="Times New Roman" panose="02020603050405020304" pitchFamily="18" charset="0"/>
                <a:cs typeface="Times New Roman" panose="02020603050405020304" pitchFamily="18" charset="0"/>
              </a:rPr>
              <a:t>, S. Basta, and C. </a:t>
            </a:r>
            <a:r>
              <a:rPr lang="en-US" sz="2400" dirty="0" err="1">
                <a:latin typeface="Times New Roman" panose="02020603050405020304" pitchFamily="18" charset="0"/>
                <a:cs typeface="Times New Roman" panose="02020603050405020304" pitchFamily="18" charset="0"/>
              </a:rPr>
              <a:t>Pizzuti</a:t>
            </a:r>
            <a:r>
              <a:rPr lang="en-US" sz="2400" dirty="0">
                <a:latin typeface="Times New Roman" panose="02020603050405020304" pitchFamily="18" charset="0"/>
                <a:cs typeface="Times New Roman" panose="02020603050405020304" pitchFamily="18" charset="0"/>
              </a:rPr>
              <a:t>, ‘‘Distance-based detection and prediction of outliers,’’ IEEE Trans. </a:t>
            </a:r>
            <a:r>
              <a:rPr lang="en-US" sz="2400" dirty="0" err="1">
                <a:latin typeface="Times New Roman" panose="02020603050405020304" pitchFamily="18" charset="0"/>
                <a:cs typeface="Times New Roman" panose="02020603050405020304" pitchFamily="18" charset="0"/>
              </a:rPr>
              <a:t>Knowl</a:t>
            </a:r>
            <a:r>
              <a:rPr lang="en-US" sz="2400" dirty="0">
                <a:latin typeface="Times New Roman" panose="02020603050405020304" pitchFamily="18" charset="0"/>
                <a:cs typeface="Times New Roman" panose="02020603050405020304" pitchFamily="18" charset="0"/>
              </a:rPr>
              <a:t>. Data Eng., vol. 18, no. 2, pp. 145–160, Feb. 2006											[Reference]</a:t>
            </a:r>
          </a:p>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Distance based outlier detection method:</a:t>
            </a:r>
          </a:p>
          <a:p>
            <a:pPr marL="0" indent="0" algn="just">
              <a:buNone/>
            </a:pPr>
            <a:r>
              <a:rPr lang="en-US" sz="2400" dirty="0">
                <a:latin typeface="Times New Roman" panose="02020603050405020304" pitchFamily="18" charset="0"/>
                <a:cs typeface="Times New Roman" panose="02020603050405020304" pitchFamily="18" charset="0"/>
              </a:rPr>
              <a:t>Distance based outlier detection method is supervised clustering algorithm, consults the neighborhood of an object, which is defined by a given radius. </a:t>
            </a:r>
          </a:p>
          <a:p>
            <a:pPr marL="0" indent="0" algn="just">
              <a:buNone/>
            </a:pPr>
            <a:endParaRPr lang="en-SG" sz="24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0BA74665-879F-4AC4-916E-0F48DD441C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1521" y="3878426"/>
            <a:ext cx="3508956" cy="2002753"/>
          </a:xfrm>
          <a:prstGeom prst="rect">
            <a:avLst/>
          </a:prstGeom>
        </p:spPr>
      </p:pic>
      <p:sp>
        <p:nvSpPr>
          <p:cNvPr id="26" name="TextBox 25">
            <a:extLst>
              <a:ext uri="{FF2B5EF4-FFF2-40B4-BE49-F238E27FC236}">
                <a16:creationId xmlns:a16="http://schemas.microsoft.com/office/drawing/2014/main" id="{F4C8E60C-2256-4482-B003-AAA7708E18F4}"/>
              </a:ext>
            </a:extLst>
          </p:cNvPr>
          <p:cNvSpPr txBox="1"/>
          <p:nvPr/>
        </p:nvSpPr>
        <p:spPr>
          <a:xfrm>
            <a:off x="3991545" y="5937907"/>
            <a:ext cx="420890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Figure 05: Distance based outlier detection</a:t>
            </a:r>
            <a:endParaRPr lang="en-SG"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B3963000-D561-4BDB-A9EF-AF40A53BCDBA}"/>
              </a:ext>
            </a:extLst>
          </p:cNvPr>
          <p:cNvSpPr>
            <a:spLocks noGrp="1"/>
          </p:cNvSpPr>
          <p:nvPr>
            <p:ph type="dt" sz="half" idx="10"/>
          </p:nvPr>
        </p:nvSpPr>
        <p:spPr/>
        <p:txBody>
          <a:bodyPr/>
          <a:lstStyle/>
          <a:p>
            <a:fld id="{2F90E36A-7328-46DF-8E62-3A6C0A4CA211}" type="datetime1">
              <a:rPr lang="en-SG" smtClean="0">
                <a:solidFill>
                  <a:schemeClr val="tx1"/>
                </a:solidFill>
              </a:rPr>
              <a:t>14/12/2022</a:t>
            </a:fld>
            <a:endParaRPr lang="en-SG" dirty="0">
              <a:solidFill>
                <a:schemeClr val="tx1"/>
              </a:solidFill>
            </a:endParaRPr>
          </a:p>
        </p:txBody>
      </p:sp>
      <p:sp>
        <p:nvSpPr>
          <p:cNvPr id="3" name="Footer Placeholder 2">
            <a:extLst>
              <a:ext uri="{FF2B5EF4-FFF2-40B4-BE49-F238E27FC236}">
                <a16:creationId xmlns:a16="http://schemas.microsoft.com/office/drawing/2014/main" id="{FFDF1C81-FE8B-4B65-BDBC-C8A1E8809094}"/>
              </a:ext>
            </a:extLst>
          </p:cNvPr>
          <p:cNvSpPr>
            <a:spLocks noGrp="1"/>
          </p:cNvSpPr>
          <p:nvPr>
            <p:ph type="ftr" sz="quarter" idx="11"/>
          </p:nvPr>
        </p:nvSpPr>
        <p:spPr/>
        <p:txBody>
          <a:bodyPr/>
          <a:lstStyle/>
          <a:p>
            <a:r>
              <a:rPr lang="en-US" dirty="0">
                <a:solidFill>
                  <a:schemeClr val="tx1"/>
                </a:solidFill>
              </a:rPr>
              <a:t>Outlier Detection on Data Mining</a:t>
            </a:r>
            <a:endParaRPr lang="en-SG" dirty="0">
              <a:solidFill>
                <a:schemeClr val="tx1"/>
              </a:solidFill>
            </a:endParaRPr>
          </a:p>
        </p:txBody>
      </p:sp>
    </p:spTree>
    <p:extLst>
      <p:ext uri="{BB962C8B-B14F-4D97-AF65-F5344CB8AC3E}">
        <p14:creationId xmlns:p14="http://schemas.microsoft.com/office/powerpoint/2010/main" val="511869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48E25C-7FCB-4190-8718-354917F73204}"/>
              </a:ext>
            </a:extLst>
          </p:cNvPr>
          <p:cNvSpPr>
            <a:spLocks noGrp="1"/>
          </p:cNvSpPr>
          <p:nvPr>
            <p:ph type="title"/>
          </p:nvPr>
        </p:nvSpPr>
        <p:spPr>
          <a:xfrm>
            <a:off x="838198" y="681037"/>
            <a:ext cx="7362255" cy="747490"/>
          </a:xfrm>
        </p:spPr>
        <p:txBody>
          <a:bodyPr>
            <a:normAutofit/>
          </a:bodyPr>
          <a:lstStyle/>
          <a:p>
            <a:r>
              <a:rPr lang="en-US" b="1" dirty="0">
                <a:latin typeface="Times New Roman" panose="02020603050405020304" pitchFamily="18" charset="0"/>
                <a:cs typeface="Times New Roman" panose="02020603050405020304" pitchFamily="18" charset="0"/>
              </a:rPr>
              <a:t>Literature Review </a:t>
            </a:r>
            <a:r>
              <a:rPr lang="en-US" b="1" dirty="0" err="1">
                <a:latin typeface="Times New Roman" panose="02020603050405020304" pitchFamily="18" charset="0"/>
                <a:cs typeface="Times New Roman" panose="02020603050405020304" pitchFamily="18" charset="0"/>
              </a:rPr>
              <a:t>Con’t</a:t>
            </a:r>
            <a:endParaRPr lang="en-US"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01DA1D6-1391-4F84-B5CC-7767EDBC4948}"/>
              </a:ext>
            </a:extLst>
          </p:cNvPr>
          <p:cNvSpPr>
            <a:spLocks noGrp="1"/>
          </p:cNvSpPr>
          <p:nvPr>
            <p:ph type="sldNum" sz="quarter" idx="12"/>
          </p:nvPr>
        </p:nvSpPr>
        <p:spPr/>
        <p:txBody>
          <a:bodyPr/>
          <a:lstStyle/>
          <a:p>
            <a:fld id="{5841C53D-8731-4A97-8A47-364D46DC358E}" type="slidenum">
              <a:rPr lang="en-SG" smtClean="0">
                <a:solidFill>
                  <a:schemeClr val="tx1"/>
                </a:solidFill>
              </a:rPr>
              <a:t>8</a:t>
            </a:fld>
            <a:endParaRPr lang="en-SG" dirty="0">
              <a:solidFill>
                <a:schemeClr val="tx1"/>
              </a:solidFill>
            </a:endParaRPr>
          </a:p>
        </p:txBody>
      </p:sp>
      <p:sp>
        <p:nvSpPr>
          <p:cNvPr id="5" name="Content Placeholder 2">
            <a:extLst>
              <a:ext uri="{FF2B5EF4-FFF2-40B4-BE49-F238E27FC236}">
                <a16:creationId xmlns:a16="http://schemas.microsoft.com/office/drawing/2014/main" id="{4CBE422E-89B3-474F-91DD-93DC11983EE0}"/>
              </a:ext>
            </a:extLst>
          </p:cNvPr>
          <p:cNvSpPr txBox="1">
            <a:spLocks/>
          </p:cNvSpPr>
          <p:nvPr/>
        </p:nvSpPr>
        <p:spPr>
          <a:xfrm>
            <a:off x="1080196" y="1428527"/>
            <a:ext cx="11111803" cy="54294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latin typeface="Times New Roman" panose="02020603050405020304" pitchFamily="18" charset="0"/>
                <a:cs typeface="Times New Roman" panose="02020603050405020304" pitchFamily="18" charset="0"/>
              </a:rPr>
              <a:t>M. </a:t>
            </a:r>
            <a:r>
              <a:rPr lang="en-US" sz="2400" dirty="0" err="1">
                <a:latin typeface="Times New Roman" panose="02020603050405020304" pitchFamily="18" charset="0"/>
                <a:cs typeface="Times New Roman" panose="02020603050405020304" pitchFamily="18" charset="0"/>
              </a:rPr>
              <a:t>Breunig</a:t>
            </a:r>
            <a:r>
              <a:rPr lang="en-US" sz="2400" dirty="0">
                <a:latin typeface="Times New Roman" panose="02020603050405020304" pitchFamily="18" charset="0"/>
                <a:cs typeface="Times New Roman" panose="02020603050405020304" pitchFamily="18" charset="0"/>
              </a:rPr>
              <a:t>, H. </a:t>
            </a:r>
            <a:r>
              <a:rPr lang="en-US" sz="2400" dirty="0" err="1">
                <a:latin typeface="Times New Roman" panose="02020603050405020304" pitchFamily="18" charset="0"/>
                <a:cs typeface="Times New Roman" panose="02020603050405020304" pitchFamily="18" charset="0"/>
              </a:rPr>
              <a:t>Kriegel</a:t>
            </a:r>
            <a:r>
              <a:rPr lang="en-US" sz="2400" dirty="0">
                <a:latin typeface="Times New Roman" panose="02020603050405020304" pitchFamily="18" charset="0"/>
                <a:cs typeface="Times New Roman" panose="02020603050405020304" pitchFamily="18" charset="0"/>
              </a:rPr>
              <a:t>, R. T. Ng, and J. Sander, ‘‘LOF: Identifying density-based local outliers,’’ ACM SIGMOD Rec., vol. 29, no. 2,pp. 93–104, 2000.		[Reference]</a:t>
            </a:r>
          </a:p>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Density based outlier detection method:</a:t>
            </a:r>
          </a:p>
          <a:p>
            <a:pPr marL="0" indent="0" algn="just">
              <a:buNone/>
            </a:pPr>
            <a:r>
              <a:rPr lang="en-US" sz="2400" dirty="0">
                <a:latin typeface="Times New Roman" panose="02020603050405020304" pitchFamily="18" charset="0"/>
                <a:cs typeface="Times New Roman" panose="02020603050405020304" pitchFamily="18" charset="0"/>
              </a:rPr>
              <a:t>Density based outlier detection method is unsupervised clustering algorithm, automatically detect patterns based on spatial location and the distance to a specified number of neighbors. </a:t>
            </a:r>
          </a:p>
          <a:p>
            <a:pPr marL="0" indent="0" algn="just">
              <a:buNone/>
            </a:pPr>
            <a:endParaRPr lang="en-SG" sz="24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F4C8E60C-2256-4482-B003-AAA7708E18F4}"/>
              </a:ext>
            </a:extLst>
          </p:cNvPr>
          <p:cNvSpPr txBox="1"/>
          <p:nvPr/>
        </p:nvSpPr>
        <p:spPr>
          <a:xfrm>
            <a:off x="4064032" y="5658152"/>
            <a:ext cx="406393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Figure 06: </a:t>
            </a:r>
            <a:r>
              <a:rPr lang="en-US" sz="1800" dirty="0">
                <a:latin typeface="Times New Roman" panose="02020603050405020304" pitchFamily="18" charset="0"/>
                <a:cs typeface="Times New Roman" panose="02020603050405020304" pitchFamily="18" charset="0"/>
              </a:rPr>
              <a:t>Density</a:t>
            </a:r>
            <a:r>
              <a:rPr lang="en-US" dirty="0">
                <a:latin typeface="Times New Roman" panose="02020603050405020304" pitchFamily="18" charset="0"/>
                <a:cs typeface="Times New Roman" panose="02020603050405020304" pitchFamily="18" charset="0"/>
              </a:rPr>
              <a:t> based outlier detection</a:t>
            </a:r>
            <a:endParaRPr lang="en-SG" dirty="0">
              <a:latin typeface="Times New Roman" panose="02020603050405020304" pitchFamily="18" charset="0"/>
              <a:cs typeface="Times New Roman" panose="02020603050405020304" pitchFamily="18" charset="0"/>
            </a:endParaRPr>
          </a:p>
        </p:txBody>
      </p:sp>
      <p:pic>
        <p:nvPicPr>
          <p:cNvPr id="9" name="Picture 2" descr="A Density-based algorithm for outlier detection | by Daniel Chepenko |  Towards Data Science">
            <a:extLst>
              <a:ext uri="{FF2B5EF4-FFF2-40B4-BE49-F238E27FC236}">
                <a16:creationId xmlns:a16="http://schemas.microsoft.com/office/drawing/2014/main" id="{BDE0C59F-10AE-4D4C-8B50-854D422CF0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1521" y="3905661"/>
            <a:ext cx="3508956" cy="1732547"/>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a:extLst>
              <a:ext uri="{FF2B5EF4-FFF2-40B4-BE49-F238E27FC236}">
                <a16:creationId xmlns:a16="http://schemas.microsoft.com/office/drawing/2014/main" id="{7C0E1786-9118-4D6C-A44D-2D48350F9032}"/>
              </a:ext>
            </a:extLst>
          </p:cNvPr>
          <p:cNvSpPr>
            <a:spLocks noGrp="1"/>
          </p:cNvSpPr>
          <p:nvPr>
            <p:ph type="dt" sz="half" idx="10"/>
          </p:nvPr>
        </p:nvSpPr>
        <p:spPr/>
        <p:txBody>
          <a:bodyPr/>
          <a:lstStyle/>
          <a:p>
            <a:fld id="{27C119D5-34CD-4E41-A6B7-8A056412313C}" type="datetime1">
              <a:rPr lang="en-SG" smtClean="0">
                <a:solidFill>
                  <a:schemeClr val="tx1"/>
                </a:solidFill>
              </a:rPr>
              <a:t>14/12/2022</a:t>
            </a:fld>
            <a:endParaRPr lang="en-SG" dirty="0">
              <a:solidFill>
                <a:schemeClr val="tx1"/>
              </a:solidFill>
            </a:endParaRPr>
          </a:p>
        </p:txBody>
      </p:sp>
      <p:sp>
        <p:nvSpPr>
          <p:cNvPr id="3" name="Footer Placeholder 2">
            <a:extLst>
              <a:ext uri="{FF2B5EF4-FFF2-40B4-BE49-F238E27FC236}">
                <a16:creationId xmlns:a16="http://schemas.microsoft.com/office/drawing/2014/main" id="{7BD0EC3D-39C6-471E-8BC3-CFF7D46F8C67}"/>
              </a:ext>
            </a:extLst>
          </p:cNvPr>
          <p:cNvSpPr>
            <a:spLocks noGrp="1"/>
          </p:cNvSpPr>
          <p:nvPr>
            <p:ph type="ftr" sz="quarter" idx="11"/>
          </p:nvPr>
        </p:nvSpPr>
        <p:spPr/>
        <p:txBody>
          <a:bodyPr/>
          <a:lstStyle/>
          <a:p>
            <a:r>
              <a:rPr lang="en-US" dirty="0">
                <a:solidFill>
                  <a:schemeClr val="tx1"/>
                </a:solidFill>
              </a:rPr>
              <a:t>Outlier Detection on Data Mining</a:t>
            </a:r>
            <a:endParaRPr lang="en-SG" dirty="0">
              <a:solidFill>
                <a:schemeClr val="tx1"/>
              </a:solidFill>
            </a:endParaRPr>
          </a:p>
        </p:txBody>
      </p:sp>
    </p:spTree>
    <p:extLst>
      <p:ext uri="{BB962C8B-B14F-4D97-AF65-F5344CB8AC3E}">
        <p14:creationId xmlns:p14="http://schemas.microsoft.com/office/powerpoint/2010/main" val="293591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48E25C-7FCB-4190-8718-354917F73204}"/>
              </a:ext>
            </a:extLst>
          </p:cNvPr>
          <p:cNvSpPr>
            <a:spLocks noGrp="1"/>
          </p:cNvSpPr>
          <p:nvPr>
            <p:ph type="title"/>
          </p:nvPr>
        </p:nvSpPr>
        <p:spPr>
          <a:xfrm>
            <a:off x="838199" y="681037"/>
            <a:ext cx="6251223" cy="747490"/>
          </a:xfrm>
        </p:spPr>
        <p:txBody>
          <a:bodyPr>
            <a:normAutofit/>
          </a:bodyPr>
          <a:lstStyle/>
          <a:p>
            <a:r>
              <a:rPr lang="en-US" b="1" dirty="0">
                <a:latin typeface="Times New Roman" panose="02020603050405020304" pitchFamily="18" charset="0"/>
                <a:cs typeface="Times New Roman" panose="02020603050405020304" pitchFamily="18" charset="0"/>
              </a:rPr>
              <a:t>Proposed Methodology</a:t>
            </a:r>
          </a:p>
        </p:txBody>
      </p:sp>
      <p:sp>
        <p:nvSpPr>
          <p:cNvPr id="2" name="Slide Number Placeholder 1">
            <a:extLst>
              <a:ext uri="{FF2B5EF4-FFF2-40B4-BE49-F238E27FC236}">
                <a16:creationId xmlns:a16="http://schemas.microsoft.com/office/drawing/2014/main" id="{101DA1D6-1391-4F84-B5CC-7767EDBC4948}"/>
              </a:ext>
            </a:extLst>
          </p:cNvPr>
          <p:cNvSpPr>
            <a:spLocks noGrp="1"/>
          </p:cNvSpPr>
          <p:nvPr>
            <p:ph type="sldNum" sz="quarter" idx="12"/>
          </p:nvPr>
        </p:nvSpPr>
        <p:spPr/>
        <p:txBody>
          <a:bodyPr/>
          <a:lstStyle/>
          <a:p>
            <a:fld id="{5841C53D-8731-4A97-8A47-364D46DC358E}" type="slidenum">
              <a:rPr lang="en-SG" smtClean="0">
                <a:solidFill>
                  <a:schemeClr val="tx1"/>
                </a:solidFill>
              </a:rPr>
              <a:t>9</a:t>
            </a:fld>
            <a:endParaRPr lang="en-SG" dirty="0">
              <a:solidFill>
                <a:schemeClr val="tx1"/>
              </a:solidFill>
            </a:endParaRPr>
          </a:p>
        </p:txBody>
      </p:sp>
      <p:sp>
        <p:nvSpPr>
          <p:cNvPr id="5" name="Content Placeholder 2">
            <a:extLst>
              <a:ext uri="{FF2B5EF4-FFF2-40B4-BE49-F238E27FC236}">
                <a16:creationId xmlns:a16="http://schemas.microsoft.com/office/drawing/2014/main" id="{4CBE422E-89B3-474F-91DD-93DC11983EE0}"/>
              </a:ext>
            </a:extLst>
          </p:cNvPr>
          <p:cNvSpPr txBox="1">
            <a:spLocks/>
          </p:cNvSpPr>
          <p:nvPr/>
        </p:nvSpPr>
        <p:spPr>
          <a:xfrm>
            <a:off x="1080196" y="1428528"/>
            <a:ext cx="11111803" cy="13493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latin typeface="Times New Roman" panose="02020603050405020304" pitchFamily="18" charset="0"/>
                <a:cs typeface="Times New Roman" panose="02020603050405020304" pitchFamily="18" charset="0"/>
              </a:rPr>
              <a:t>M. </a:t>
            </a:r>
            <a:r>
              <a:rPr lang="en-US" sz="2400" dirty="0" err="1">
                <a:latin typeface="Times New Roman" panose="02020603050405020304" pitchFamily="18" charset="0"/>
                <a:cs typeface="Times New Roman" panose="02020603050405020304" pitchFamily="18" charset="0"/>
              </a:rPr>
              <a:t>Breunig</a:t>
            </a:r>
            <a:r>
              <a:rPr lang="en-US" sz="2400" dirty="0">
                <a:latin typeface="Times New Roman" panose="02020603050405020304" pitchFamily="18" charset="0"/>
                <a:cs typeface="Times New Roman" panose="02020603050405020304" pitchFamily="18" charset="0"/>
              </a:rPr>
              <a:t>, H. </a:t>
            </a:r>
            <a:r>
              <a:rPr lang="en-US" sz="2400" dirty="0" err="1">
                <a:latin typeface="Times New Roman" panose="02020603050405020304" pitchFamily="18" charset="0"/>
                <a:cs typeface="Times New Roman" panose="02020603050405020304" pitchFamily="18" charset="0"/>
              </a:rPr>
              <a:t>Kriegel</a:t>
            </a:r>
            <a:r>
              <a:rPr lang="en-US" sz="2400" dirty="0">
                <a:latin typeface="Times New Roman" panose="02020603050405020304" pitchFamily="18" charset="0"/>
                <a:cs typeface="Times New Roman" panose="02020603050405020304" pitchFamily="18" charset="0"/>
              </a:rPr>
              <a:t>, R. T. Ng, and J. Sander, ‘‘LOF: Identifying density-based local outliers,’’ ACM SIGMOD Rec., vol. 29, no. 2,pp. 93–104, 2000.		[Reference]</a:t>
            </a:r>
          </a:p>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Density based outlier detection method:</a:t>
            </a:r>
          </a:p>
          <a:p>
            <a:pPr marL="0" indent="0" algn="just">
              <a:buNone/>
            </a:pPr>
            <a:endParaRPr lang="en-SG"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E16C53E-AE38-44A8-B2EF-CC627C265830}"/>
              </a:ext>
            </a:extLst>
          </p:cNvPr>
          <p:cNvPicPr>
            <a:picLocks noChangeAspect="1"/>
          </p:cNvPicPr>
          <p:nvPr/>
        </p:nvPicPr>
        <p:blipFill>
          <a:blip r:embed="rId2"/>
          <a:stretch>
            <a:fillRect/>
          </a:stretch>
        </p:blipFill>
        <p:spPr>
          <a:xfrm>
            <a:off x="2575794" y="2777835"/>
            <a:ext cx="7040411" cy="3310228"/>
          </a:xfrm>
          <a:prstGeom prst="rect">
            <a:avLst/>
          </a:prstGeom>
        </p:spPr>
      </p:pic>
      <p:sp>
        <p:nvSpPr>
          <p:cNvPr id="9" name="Content Placeholder 2">
            <a:extLst>
              <a:ext uri="{FF2B5EF4-FFF2-40B4-BE49-F238E27FC236}">
                <a16:creationId xmlns:a16="http://schemas.microsoft.com/office/drawing/2014/main" id="{CE45B56E-BC50-4D28-9B13-3AC184F46B88}"/>
              </a:ext>
            </a:extLst>
          </p:cNvPr>
          <p:cNvSpPr txBox="1">
            <a:spLocks/>
          </p:cNvSpPr>
          <p:nvPr/>
        </p:nvSpPr>
        <p:spPr>
          <a:xfrm>
            <a:off x="540098" y="6088063"/>
            <a:ext cx="11111803" cy="6746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latin typeface="Times New Roman" panose="02020603050405020304" pitchFamily="18" charset="0"/>
                <a:cs typeface="Times New Roman" panose="02020603050405020304" pitchFamily="18" charset="0"/>
              </a:rPr>
              <a:t>Where </a:t>
            </a:r>
            <a:r>
              <a:rPr lang="en-US" sz="2400" dirty="0" err="1">
                <a:latin typeface="Times New Roman" panose="02020603050405020304" pitchFamily="18" charset="0"/>
                <a:cs typeface="Times New Roman" panose="02020603050405020304" pitchFamily="18" charset="0"/>
              </a:rPr>
              <a:t>lrdk</a:t>
            </a:r>
            <a:r>
              <a:rPr lang="en-US" sz="2400" dirty="0">
                <a:latin typeface="Times New Roman" panose="02020603050405020304" pitchFamily="18" charset="0"/>
                <a:cs typeface="Times New Roman" panose="02020603050405020304" pitchFamily="18" charset="0"/>
              </a:rPr>
              <a:t> (p) and </a:t>
            </a:r>
            <a:r>
              <a:rPr lang="en-US" sz="2400" dirty="0" err="1">
                <a:latin typeface="Times New Roman" panose="02020603050405020304" pitchFamily="18" charset="0"/>
                <a:cs typeface="Times New Roman" panose="02020603050405020304" pitchFamily="18" charset="0"/>
              </a:rPr>
              <a:t>lrdk</a:t>
            </a:r>
            <a:r>
              <a:rPr lang="en-US" sz="2400" dirty="0">
                <a:latin typeface="Times New Roman" panose="02020603050405020304" pitchFamily="18" charset="0"/>
                <a:cs typeface="Times New Roman" panose="02020603050405020304" pitchFamily="18" charset="0"/>
              </a:rPr>
              <a:t> (o) are the local reachability density of p and o, respectively</a:t>
            </a:r>
            <a:endParaRPr lang="en-SG" sz="2400" dirty="0">
              <a:latin typeface="Times New Roman" panose="02020603050405020304" pitchFamily="18" charset="0"/>
              <a:cs typeface="Times New Roman" panose="02020603050405020304" pitchFamily="18" charset="0"/>
            </a:endParaRPr>
          </a:p>
        </p:txBody>
      </p:sp>
      <p:sp>
        <p:nvSpPr>
          <p:cNvPr id="7" name="Date Placeholder 6">
            <a:extLst>
              <a:ext uri="{FF2B5EF4-FFF2-40B4-BE49-F238E27FC236}">
                <a16:creationId xmlns:a16="http://schemas.microsoft.com/office/drawing/2014/main" id="{C055324B-83F6-43DE-9A9F-17D48B4C783F}"/>
              </a:ext>
            </a:extLst>
          </p:cNvPr>
          <p:cNvSpPr>
            <a:spLocks noGrp="1"/>
          </p:cNvSpPr>
          <p:nvPr>
            <p:ph type="dt" sz="half" idx="10"/>
          </p:nvPr>
        </p:nvSpPr>
        <p:spPr/>
        <p:txBody>
          <a:bodyPr/>
          <a:lstStyle/>
          <a:p>
            <a:fld id="{C3DF88D7-A10C-4071-9B0A-D3490B972D92}" type="datetime1">
              <a:rPr lang="en-SG" smtClean="0">
                <a:solidFill>
                  <a:schemeClr val="tx1"/>
                </a:solidFill>
              </a:rPr>
              <a:t>14/12/2022</a:t>
            </a:fld>
            <a:endParaRPr lang="en-SG" dirty="0">
              <a:solidFill>
                <a:schemeClr val="tx1"/>
              </a:solidFill>
            </a:endParaRPr>
          </a:p>
        </p:txBody>
      </p:sp>
      <p:sp>
        <p:nvSpPr>
          <p:cNvPr id="3" name="Footer Placeholder 2">
            <a:extLst>
              <a:ext uri="{FF2B5EF4-FFF2-40B4-BE49-F238E27FC236}">
                <a16:creationId xmlns:a16="http://schemas.microsoft.com/office/drawing/2014/main" id="{58265042-48D7-443D-BE5E-79707DA0E152}"/>
              </a:ext>
            </a:extLst>
          </p:cNvPr>
          <p:cNvSpPr>
            <a:spLocks noGrp="1"/>
          </p:cNvSpPr>
          <p:nvPr>
            <p:ph type="ftr" sz="quarter" idx="11"/>
          </p:nvPr>
        </p:nvSpPr>
        <p:spPr/>
        <p:txBody>
          <a:bodyPr/>
          <a:lstStyle/>
          <a:p>
            <a:r>
              <a:rPr lang="en-US" dirty="0">
                <a:solidFill>
                  <a:schemeClr val="tx1"/>
                </a:solidFill>
              </a:rPr>
              <a:t>Outlier Detection on Data Mining</a:t>
            </a:r>
            <a:endParaRPr lang="en-SG" dirty="0">
              <a:solidFill>
                <a:schemeClr val="tx1"/>
              </a:solidFill>
            </a:endParaRPr>
          </a:p>
        </p:txBody>
      </p:sp>
    </p:spTree>
    <p:extLst>
      <p:ext uri="{BB962C8B-B14F-4D97-AF65-F5344CB8AC3E}">
        <p14:creationId xmlns:p14="http://schemas.microsoft.com/office/powerpoint/2010/main" val="2474451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1324</TotalTime>
  <Words>973</Words>
  <Application>Microsoft Office PowerPoint</Application>
  <PresentationFormat>Widescreen</PresentationFormat>
  <Paragraphs>135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PowerPoint Presentation</vt:lpstr>
      <vt:lpstr>Outline</vt:lpstr>
      <vt:lpstr>Introduction</vt:lpstr>
      <vt:lpstr>Introduction (Con’t)</vt:lpstr>
      <vt:lpstr>Objectives</vt:lpstr>
      <vt:lpstr>Literature Review</vt:lpstr>
      <vt:lpstr>Literature Review Con’t</vt:lpstr>
      <vt:lpstr>Literature Review Con’t</vt:lpstr>
      <vt:lpstr>Proposed Methodology</vt:lpstr>
      <vt:lpstr>Result Analysis</vt:lpstr>
      <vt:lpstr>Future Work</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Touhid Iqbal Sagar</dc:creator>
  <cp:lastModifiedBy>Touhid Iqbal Sagar</cp:lastModifiedBy>
  <cp:revision>56</cp:revision>
  <dcterms:created xsi:type="dcterms:W3CDTF">2022-09-01T09:50:09Z</dcterms:created>
  <dcterms:modified xsi:type="dcterms:W3CDTF">2022-12-14T05:35:55Z</dcterms:modified>
</cp:coreProperties>
</file>