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94" r:id="rId4"/>
    <p:sldId id="258" r:id="rId5"/>
    <p:sldId id="262" r:id="rId6"/>
    <p:sldId id="259" r:id="rId7"/>
    <p:sldId id="260" r:id="rId8"/>
    <p:sldId id="273" r:id="rId9"/>
    <p:sldId id="274" r:id="rId10"/>
    <p:sldId id="276" r:id="rId11"/>
    <p:sldId id="277" r:id="rId12"/>
    <p:sldId id="283" r:id="rId13"/>
    <p:sldId id="284" r:id="rId14"/>
    <p:sldId id="285" r:id="rId15"/>
    <p:sldId id="286" r:id="rId16"/>
    <p:sldId id="288" r:id="rId17"/>
    <p:sldId id="287" r:id="rId18"/>
    <p:sldId id="289" r:id="rId19"/>
    <p:sldId id="267" r:id="rId20"/>
    <p:sldId id="263" r:id="rId21"/>
    <p:sldId id="290" r:id="rId22"/>
    <p:sldId id="264" r:id="rId23"/>
    <p:sldId id="279" r:id="rId24"/>
    <p:sldId id="280" r:id="rId25"/>
    <p:sldId id="293" r:id="rId26"/>
    <p:sldId id="292" r:id="rId27"/>
    <p:sldId id="266" r:id="rId28"/>
    <p:sldId id="291" r:id="rId29"/>
    <p:sldId id="268" r:id="rId30"/>
    <p:sldId id="272" r:id="rId31"/>
    <p:sldId id="269" r:id="rId32"/>
  </p:sldIdLst>
  <p:sldSz cx="12192000" cy="6858000"/>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4" autoAdjust="0"/>
    <p:restoredTop sz="94660"/>
  </p:normalViewPr>
  <p:slideViewPr>
    <p:cSldViewPr snapToGrid="0">
      <p:cViewPr varScale="1">
        <p:scale>
          <a:sx n="83" d="100"/>
          <a:sy n="83" d="100"/>
        </p:scale>
        <p:origin x="10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F:\8th%20semester\CSE%204100%20&amp;%204200%20(Thesis)\Task%207\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3"/>
              <c:pt idx="0">
                <c:v>1.5</c:v>
              </c:pt>
              <c:pt idx="1">
                <c:v>2</c:v>
              </c:pt>
              <c:pt idx="2">
                <c:v>1</c:v>
              </c:pt>
            </c:numLit>
          </c:cat>
          <c:val>
            <c:numRef>
              <c:f>Sheet1!$A$2:$A$4</c:f>
              <c:numCache>
                <c:formatCode>General</c:formatCode>
                <c:ptCount val="3"/>
                <c:pt idx="0">
                  <c:v>55</c:v>
                </c:pt>
                <c:pt idx="1">
                  <c:v>52.17</c:v>
                </c:pt>
                <c:pt idx="2">
                  <c:v>57.84</c:v>
                </c:pt>
              </c:numCache>
            </c:numRef>
          </c:val>
          <c:smooth val="0"/>
          <c:extLst>
            <c:ext xmlns:c16="http://schemas.microsoft.com/office/drawing/2014/chart" uri="{C3380CC4-5D6E-409C-BE32-E72D297353CC}">
              <c16:uniqueId val="{00000000-7A1B-4F29-AC8C-A270F3FDA8F5}"/>
            </c:ext>
          </c:extLst>
        </c:ser>
        <c:ser>
          <c:idx val="1"/>
          <c:order val="1"/>
          <c:spPr>
            <a:ln w="28575" cap="rnd">
              <a:solidFill>
                <a:schemeClr val="accent5"/>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Lit>
              <c:formatCode>General</c:formatCode>
              <c:ptCount val="3"/>
              <c:pt idx="0">
                <c:v>1.5</c:v>
              </c:pt>
              <c:pt idx="1">
                <c:v>2</c:v>
              </c:pt>
              <c:pt idx="2">
                <c:v>1</c:v>
              </c:pt>
            </c:numLit>
          </c:cat>
          <c:val>
            <c:numRef>
              <c:f>Sheet1!$B$2:$B$4</c:f>
              <c:numCache>
                <c:formatCode>General</c:formatCode>
                <c:ptCount val="3"/>
                <c:pt idx="0">
                  <c:v>77.680000000000007</c:v>
                </c:pt>
                <c:pt idx="1">
                  <c:v>80.510000000000005</c:v>
                </c:pt>
                <c:pt idx="2">
                  <c:v>74.84</c:v>
                </c:pt>
              </c:numCache>
            </c:numRef>
          </c:val>
          <c:smooth val="0"/>
          <c:extLst>
            <c:ext xmlns:c16="http://schemas.microsoft.com/office/drawing/2014/chart" uri="{C3380CC4-5D6E-409C-BE32-E72D297353CC}">
              <c16:uniqueId val="{00000001-7A1B-4F29-AC8C-A270F3FDA8F5}"/>
            </c:ext>
          </c:extLst>
        </c:ser>
        <c:dLbls>
          <c:dLblPos val="ctr"/>
          <c:showLegendKey val="0"/>
          <c:showVal val="1"/>
          <c:showCatName val="0"/>
          <c:showSerName val="0"/>
          <c:showPercent val="0"/>
          <c:showBubbleSize val="0"/>
        </c:dLbls>
        <c:smooth val="0"/>
        <c:axId val="1159997711"/>
        <c:axId val="1159989391"/>
      </c:lineChart>
      <c:catAx>
        <c:axId val="115999771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SG" dirty="0"/>
                  <a:t>Constant values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9989391"/>
        <c:crosses val="autoZero"/>
        <c:auto val="1"/>
        <c:lblAlgn val="ctr"/>
        <c:lblOffset val="100"/>
        <c:noMultiLvlLbl val="0"/>
      </c:catAx>
      <c:valAx>
        <c:axId val="1159989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SG" dirty="0"/>
                  <a:t>Lower</a:t>
                </a:r>
                <a:r>
                  <a:rPr lang="en-SG" baseline="0" dirty="0"/>
                  <a:t> &amp; Upper limit</a:t>
                </a:r>
                <a:endParaRPr lang="en-SG"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999771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Upper limit</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25%,75%</c:v>
                </c:pt>
                <c:pt idx="1">
                  <c:v>20%,80%</c:v>
                </c:pt>
                <c:pt idx="2">
                  <c:v>10%,90%</c:v>
                </c:pt>
              </c:strCache>
            </c:strRef>
          </c:cat>
          <c:val>
            <c:numRef>
              <c:f>Sheet1!$B$2:$B$4</c:f>
              <c:numCache>
                <c:formatCode>General</c:formatCode>
                <c:ptCount val="3"/>
                <c:pt idx="0">
                  <c:v>77.677223595258297</c:v>
                </c:pt>
                <c:pt idx="1">
                  <c:v>80.240540251085207</c:v>
                </c:pt>
                <c:pt idx="2">
                  <c:v>86.561321438086495</c:v>
                </c:pt>
              </c:numCache>
            </c:numRef>
          </c:val>
          <c:smooth val="0"/>
          <c:extLst>
            <c:ext xmlns:c16="http://schemas.microsoft.com/office/drawing/2014/chart" uri="{C3380CC4-5D6E-409C-BE32-E72D297353CC}">
              <c16:uniqueId val="{00000000-5D68-4C42-B866-31FCFDEA9B95}"/>
            </c:ext>
          </c:extLst>
        </c:ser>
        <c:ser>
          <c:idx val="1"/>
          <c:order val="1"/>
          <c:tx>
            <c:strRef>
              <c:f>Sheet1!$C$1</c:f>
              <c:strCache>
                <c:ptCount val="1"/>
                <c:pt idx="0">
                  <c:v>Lower limit</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25%,75%</c:v>
                </c:pt>
                <c:pt idx="1">
                  <c:v>20%,80%</c:v>
                </c:pt>
                <c:pt idx="2">
                  <c:v>10%,90%</c:v>
                </c:pt>
              </c:strCache>
            </c:strRef>
          </c:cat>
          <c:val>
            <c:numRef>
              <c:f>Sheet1!$C$2:$C$4</c:f>
              <c:numCache>
                <c:formatCode>General</c:formatCode>
                <c:ptCount val="3"/>
                <c:pt idx="0">
                  <c:v>55.002658612795301</c:v>
                </c:pt>
                <c:pt idx="1">
                  <c:v>52.430086262258797</c:v>
                </c:pt>
                <c:pt idx="2">
                  <c:v>46.323529238524301</c:v>
                </c:pt>
              </c:numCache>
            </c:numRef>
          </c:val>
          <c:smooth val="0"/>
          <c:extLst>
            <c:ext xmlns:c16="http://schemas.microsoft.com/office/drawing/2014/chart" uri="{C3380CC4-5D6E-409C-BE32-E72D297353CC}">
              <c16:uniqueId val="{00000001-5D68-4C42-B866-31FCFDEA9B95}"/>
            </c:ext>
          </c:extLst>
        </c:ser>
        <c:dLbls>
          <c:showLegendKey val="0"/>
          <c:showVal val="0"/>
          <c:showCatName val="0"/>
          <c:showSerName val="0"/>
          <c:showPercent val="0"/>
          <c:showBubbleSize val="0"/>
        </c:dLbls>
        <c:smooth val="0"/>
        <c:axId val="250950752"/>
        <c:axId val="250941600"/>
      </c:lineChart>
      <c:catAx>
        <c:axId val="25095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0941600"/>
        <c:crosses val="autoZero"/>
        <c:auto val="1"/>
        <c:lblAlgn val="ctr"/>
        <c:lblOffset val="100"/>
        <c:noMultiLvlLbl val="0"/>
      </c:catAx>
      <c:valAx>
        <c:axId val="250941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509507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5-8CE8-4F10-AA96-6B92B3F4673D}"/>
              </c:ext>
            </c:extLst>
          </c:dPt>
          <c:dPt>
            <c:idx val="1"/>
            <c:invertIfNegative val="0"/>
            <c:bubble3D val="0"/>
            <c:spPr>
              <a:solidFill>
                <a:srgbClr val="00B050"/>
              </a:solidFill>
              <a:ln>
                <a:noFill/>
              </a:ln>
              <a:effectLst/>
            </c:spPr>
            <c:extLst>
              <c:ext xmlns:c16="http://schemas.microsoft.com/office/drawing/2014/chart" uri="{C3380CC4-5D6E-409C-BE32-E72D297353CC}">
                <c16:uniqueId val="{00000003-8CE8-4F10-AA96-6B92B3F4673D}"/>
              </c:ext>
            </c:extLst>
          </c:dPt>
          <c:dPt>
            <c:idx val="2"/>
            <c:invertIfNegative val="0"/>
            <c:bubble3D val="0"/>
            <c:spPr>
              <a:solidFill>
                <a:srgbClr val="00B050"/>
              </a:solidFill>
              <a:ln>
                <a:noFill/>
              </a:ln>
              <a:effectLst/>
            </c:spPr>
            <c:extLst>
              <c:ext xmlns:c16="http://schemas.microsoft.com/office/drawing/2014/chart" uri="{C3380CC4-5D6E-409C-BE32-E72D297353CC}">
                <c16:uniqueId val="{00000004-8CE8-4F10-AA96-6B92B3F4673D}"/>
              </c:ext>
            </c:extLst>
          </c:dPt>
          <c:dPt>
            <c:idx val="3"/>
            <c:invertIfNegative val="0"/>
            <c:bubble3D val="0"/>
            <c:spPr>
              <a:solidFill>
                <a:srgbClr val="FF0000"/>
              </a:solidFill>
              <a:ln>
                <a:noFill/>
              </a:ln>
              <a:effectLst/>
            </c:spPr>
            <c:extLst>
              <c:ext xmlns:c16="http://schemas.microsoft.com/office/drawing/2014/chart" uri="{C3380CC4-5D6E-409C-BE32-E72D297353CC}">
                <c16:uniqueId val="{00000006-8CE8-4F10-AA96-6B92B3F4673D}"/>
              </c:ext>
            </c:extLst>
          </c:dPt>
          <c:cat>
            <c:strRef>
              <c:f>Sheet1!$A$2:$A$5</c:f>
              <c:strCache>
                <c:ptCount val="4"/>
                <c:pt idx="0">
                  <c:v>0/-1/-2/-3</c:v>
                </c:pt>
                <c:pt idx="1">
                  <c:v>1</c:v>
                </c:pt>
                <c:pt idx="2">
                  <c:v>2</c:v>
                </c:pt>
                <c:pt idx="3">
                  <c:v>3</c:v>
                </c:pt>
              </c:strCache>
            </c:strRef>
          </c:cat>
          <c:val>
            <c:numRef>
              <c:f>Sheet1!$B$2:$B$5</c:f>
              <c:numCache>
                <c:formatCode>General</c:formatCode>
                <c:ptCount val="4"/>
                <c:pt idx="0">
                  <c:v>41</c:v>
                </c:pt>
                <c:pt idx="1">
                  <c:v>5</c:v>
                </c:pt>
                <c:pt idx="2">
                  <c:v>5</c:v>
                </c:pt>
                <c:pt idx="3">
                  <c:v>0</c:v>
                </c:pt>
              </c:numCache>
            </c:numRef>
          </c:val>
          <c:extLst>
            <c:ext xmlns:c16="http://schemas.microsoft.com/office/drawing/2014/chart" uri="{C3380CC4-5D6E-409C-BE32-E72D297353CC}">
              <c16:uniqueId val="{00000000-8CE8-4F10-AA96-6B92B3F4673D}"/>
            </c:ext>
          </c:extLst>
        </c:ser>
        <c:dLbls>
          <c:showLegendKey val="0"/>
          <c:showVal val="0"/>
          <c:showCatName val="0"/>
          <c:showSerName val="0"/>
          <c:showPercent val="0"/>
          <c:showBubbleSize val="0"/>
        </c:dLbls>
        <c:gapWidth val="219"/>
        <c:overlap val="-27"/>
        <c:axId val="50363328"/>
        <c:axId val="50356672"/>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cat>
                  <c:strRef>
                    <c:extLst>
                      <c:ext uri="{02D57815-91ED-43cb-92C2-25804820EDAC}">
                        <c15:formulaRef>
                          <c15:sqref>Sheet1!$A$2:$A$5</c15:sqref>
                        </c15:formulaRef>
                      </c:ext>
                    </c:extLst>
                    <c:strCache>
                      <c:ptCount val="4"/>
                      <c:pt idx="0">
                        <c:v>0/-1/-2/-3</c:v>
                      </c:pt>
                      <c:pt idx="1">
                        <c:v>1</c:v>
                      </c:pt>
                      <c:pt idx="2">
                        <c:v>2</c:v>
                      </c:pt>
                      <c:pt idx="3">
                        <c:v>3</c:v>
                      </c:pt>
                    </c:strCache>
                  </c:strRef>
                </c:cat>
                <c:val>
                  <c:numRef>
                    <c:extLst>
                      <c:ext uri="{02D57815-91ED-43cb-92C2-25804820EDAC}">
                        <c15:formulaRef>
                          <c15:sqref>Sheet1!$C$2:$C$5</c15:sqref>
                        </c15:formulaRef>
                      </c:ext>
                    </c:extLst>
                    <c:numCache>
                      <c:formatCode>General</c:formatCode>
                      <c:ptCount val="4"/>
                    </c:numCache>
                  </c:numRef>
                </c:val>
                <c:extLst>
                  <c:ext xmlns:c16="http://schemas.microsoft.com/office/drawing/2014/chart" uri="{C3380CC4-5D6E-409C-BE32-E72D297353CC}">
                    <c16:uniqueId val="{00000001-8CE8-4F10-AA96-6B92B3F4673D}"/>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Sheet1!$A$2:$A$5</c15:sqref>
                        </c15:formulaRef>
                      </c:ext>
                    </c:extLst>
                    <c:strCache>
                      <c:ptCount val="4"/>
                      <c:pt idx="0">
                        <c:v>0/-1/-2/-3</c:v>
                      </c:pt>
                      <c:pt idx="1">
                        <c:v>1</c:v>
                      </c:pt>
                      <c:pt idx="2">
                        <c:v>2</c:v>
                      </c:pt>
                      <c:pt idx="3">
                        <c:v>3</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4"/>
                    </c:numCache>
                  </c:numRef>
                </c:val>
                <c:extLst xmlns:c15="http://schemas.microsoft.com/office/drawing/2012/chart">
                  <c:ext xmlns:c16="http://schemas.microsoft.com/office/drawing/2014/chart" uri="{C3380CC4-5D6E-409C-BE32-E72D297353CC}">
                    <c16:uniqueId val="{00000002-8CE8-4F10-AA96-6B92B3F4673D}"/>
                  </c:ext>
                </c:extLst>
              </c15:ser>
            </c15:filteredBarSeries>
          </c:ext>
        </c:extLst>
      </c:barChart>
      <c:catAx>
        <c:axId val="50363328"/>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SG" dirty="0"/>
                  <a:t>Threshold</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356672"/>
        <c:crosses val="autoZero"/>
        <c:auto val="1"/>
        <c:lblAlgn val="ctr"/>
        <c:lblOffset val="100"/>
        <c:noMultiLvlLbl val="0"/>
      </c:catAx>
      <c:valAx>
        <c:axId val="50356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SG" dirty="0"/>
                  <a:t>Outliers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363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2676"/>
          </a:xfrm>
          <a:prstGeom prst="rect">
            <a:avLst/>
          </a:prstGeom>
        </p:spPr>
        <p:txBody>
          <a:bodyPr vert="horz" lIns="96606" tIns="48303" rIns="96606" bIns="48303" rtlCol="0"/>
          <a:lstStyle>
            <a:lvl1pPr algn="l">
              <a:defRPr sz="1300"/>
            </a:lvl1pPr>
          </a:lstStyle>
          <a:p>
            <a:endParaRPr lang="en-SG"/>
          </a:p>
        </p:txBody>
      </p:sp>
      <p:sp>
        <p:nvSpPr>
          <p:cNvPr id="3" name="Date Placeholder 2"/>
          <p:cNvSpPr>
            <a:spLocks noGrp="1"/>
          </p:cNvSpPr>
          <p:nvPr>
            <p:ph type="dt" idx="1"/>
          </p:nvPr>
        </p:nvSpPr>
        <p:spPr>
          <a:xfrm>
            <a:off x="3901698" y="0"/>
            <a:ext cx="2984871" cy="502676"/>
          </a:xfrm>
          <a:prstGeom prst="rect">
            <a:avLst/>
          </a:prstGeom>
        </p:spPr>
        <p:txBody>
          <a:bodyPr vert="horz" lIns="96606" tIns="48303" rIns="96606" bIns="48303" rtlCol="0"/>
          <a:lstStyle>
            <a:lvl1pPr algn="r">
              <a:defRPr sz="1300"/>
            </a:lvl1pPr>
          </a:lstStyle>
          <a:p>
            <a:fld id="{A9AD56A2-E8F8-4104-BAF9-BF5475BDDC91}" type="datetimeFigureOut">
              <a:rPr lang="en-SG" smtClean="0"/>
              <a:t>19/12/2022</a:t>
            </a:fld>
            <a:endParaRPr lang="en-SG"/>
          </a:p>
        </p:txBody>
      </p:sp>
      <p:sp>
        <p:nvSpPr>
          <p:cNvPr id="4" name="Slide Image Placeholder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06" tIns="48303" rIns="96606" bIns="48303" rtlCol="0" anchor="ctr"/>
          <a:lstStyle/>
          <a:p>
            <a:endParaRPr lang="en-SG"/>
          </a:p>
        </p:txBody>
      </p:sp>
      <p:sp>
        <p:nvSpPr>
          <p:cNvPr id="5" name="Notes Placeholder 4"/>
          <p:cNvSpPr>
            <a:spLocks noGrp="1"/>
          </p:cNvSpPr>
          <p:nvPr>
            <p:ph type="body" sz="quarter" idx="3"/>
          </p:nvPr>
        </p:nvSpPr>
        <p:spPr>
          <a:xfrm>
            <a:off x="688817" y="4821506"/>
            <a:ext cx="5510530" cy="3944868"/>
          </a:xfrm>
          <a:prstGeom prst="rect">
            <a:avLst/>
          </a:prstGeom>
        </p:spPr>
        <p:txBody>
          <a:bodyPr vert="horz" lIns="96606" tIns="48303" rIns="96606" bIns="4830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9516039"/>
            <a:ext cx="2984871" cy="502674"/>
          </a:xfrm>
          <a:prstGeom prst="rect">
            <a:avLst/>
          </a:prstGeom>
        </p:spPr>
        <p:txBody>
          <a:bodyPr vert="horz" lIns="96606" tIns="48303" rIns="96606" bIns="48303" rtlCol="0" anchor="b"/>
          <a:lstStyle>
            <a:lvl1pPr algn="l">
              <a:defRPr sz="1300"/>
            </a:lvl1pPr>
          </a:lstStyle>
          <a:p>
            <a:endParaRPr lang="en-SG"/>
          </a:p>
        </p:txBody>
      </p:sp>
      <p:sp>
        <p:nvSpPr>
          <p:cNvPr id="7" name="Slide Number Placeholder 6"/>
          <p:cNvSpPr>
            <a:spLocks noGrp="1"/>
          </p:cNvSpPr>
          <p:nvPr>
            <p:ph type="sldNum" sz="quarter" idx="5"/>
          </p:nvPr>
        </p:nvSpPr>
        <p:spPr>
          <a:xfrm>
            <a:off x="3901698" y="9516039"/>
            <a:ext cx="2984871" cy="502674"/>
          </a:xfrm>
          <a:prstGeom prst="rect">
            <a:avLst/>
          </a:prstGeom>
        </p:spPr>
        <p:txBody>
          <a:bodyPr vert="horz" lIns="96606" tIns="48303" rIns="96606" bIns="48303" rtlCol="0" anchor="b"/>
          <a:lstStyle>
            <a:lvl1pPr algn="r">
              <a:defRPr sz="1300"/>
            </a:lvl1pPr>
          </a:lstStyle>
          <a:p>
            <a:fld id="{2F08B16A-AA97-49A5-B9E5-8FE10E8CE228}" type="slidenum">
              <a:rPr lang="en-SG" smtClean="0"/>
              <a:t>‹#›</a:t>
            </a:fld>
            <a:endParaRPr lang="en-SG"/>
          </a:p>
        </p:txBody>
      </p:sp>
    </p:spTree>
    <p:extLst>
      <p:ext uri="{BB962C8B-B14F-4D97-AF65-F5344CB8AC3E}">
        <p14:creationId xmlns:p14="http://schemas.microsoft.com/office/powerpoint/2010/main" val="162500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0114-5797-45D4-AA46-8487B056B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7108CB9-9EEA-4793-A0CF-F4B2FD3226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032D7DE-45D5-4821-B3DB-C6EA03F79E0B}"/>
              </a:ext>
            </a:extLst>
          </p:cNvPr>
          <p:cNvSpPr>
            <a:spLocks noGrp="1"/>
          </p:cNvSpPr>
          <p:nvPr>
            <p:ph type="dt" sz="half" idx="10"/>
          </p:nvPr>
        </p:nvSpPr>
        <p:spPr/>
        <p:txBody>
          <a:bodyPr/>
          <a:lstStyle/>
          <a:p>
            <a:r>
              <a:rPr lang="en-SG"/>
              <a:t>20/12/2022</a:t>
            </a:r>
          </a:p>
        </p:txBody>
      </p:sp>
      <p:sp>
        <p:nvSpPr>
          <p:cNvPr id="5" name="Footer Placeholder 4">
            <a:extLst>
              <a:ext uri="{FF2B5EF4-FFF2-40B4-BE49-F238E27FC236}">
                <a16:creationId xmlns:a16="http://schemas.microsoft.com/office/drawing/2014/main" id="{1FD9D5EC-E17E-4D8D-92B7-C299883FC041}"/>
              </a:ext>
            </a:extLst>
          </p:cNvPr>
          <p:cNvSpPr>
            <a:spLocks noGrp="1"/>
          </p:cNvSpPr>
          <p:nvPr>
            <p:ph type="ftr" sz="quarter" idx="11"/>
          </p:nvPr>
        </p:nvSpPr>
        <p:spPr/>
        <p:txBody>
          <a:body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A36A4571-D3E7-451A-BD74-648DE03F5535}"/>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427187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C707-DF86-4986-A6BD-01759DCEEF7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BE6560F-3BC4-489E-9534-A055D2D845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AA033BB-75F1-401E-AB58-3F9C61A4D5CB}"/>
              </a:ext>
            </a:extLst>
          </p:cNvPr>
          <p:cNvSpPr>
            <a:spLocks noGrp="1"/>
          </p:cNvSpPr>
          <p:nvPr>
            <p:ph type="dt" sz="half" idx="10"/>
          </p:nvPr>
        </p:nvSpPr>
        <p:spPr/>
        <p:txBody>
          <a:bodyPr/>
          <a:lstStyle/>
          <a:p>
            <a:r>
              <a:rPr lang="en-SG"/>
              <a:t>20/12/2022</a:t>
            </a:r>
          </a:p>
        </p:txBody>
      </p:sp>
      <p:sp>
        <p:nvSpPr>
          <p:cNvPr id="5" name="Footer Placeholder 4">
            <a:extLst>
              <a:ext uri="{FF2B5EF4-FFF2-40B4-BE49-F238E27FC236}">
                <a16:creationId xmlns:a16="http://schemas.microsoft.com/office/drawing/2014/main" id="{9E30FE23-F0B1-49AA-B62B-34D4D3E0C141}"/>
              </a:ext>
            </a:extLst>
          </p:cNvPr>
          <p:cNvSpPr>
            <a:spLocks noGrp="1"/>
          </p:cNvSpPr>
          <p:nvPr>
            <p:ph type="ftr" sz="quarter" idx="11"/>
          </p:nvPr>
        </p:nvSpPr>
        <p:spPr/>
        <p:txBody>
          <a:body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06934E2C-6FAC-4EA2-BCD7-5E7A89353B98}"/>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138059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791820-73D0-47B5-8CCB-A507F4D7E6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6B9450E-707D-4ABD-AFFB-C7D46B699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BE0B0D6-C8CE-46FD-A641-E2468C53D7D8}"/>
              </a:ext>
            </a:extLst>
          </p:cNvPr>
          <p:cNvSpPr>
            <a:spLocks noGrp="1"/>
          </p:cNvSpPr>
          <p:nvPr>
            <p:ph type="dt" sz="half" idx="10"/>
          </p:nvPr>
        </p:nvSpPr>
        <p:spPr/>
        <p:txBody>
          <a:bodyPr/>
          <a:lstStyle/>
          <a:p>
            <a:r>
              <a:rPr lang="en-SG"/>
              <a:t>20/12/2022</a:t>
            </a:r>
          </a:p>
        </p:txBody>
      </p:sp>
      <p:sp>
        <p:nvSpPr>
          <p:cNvPr id="5" name="Footer Placeholder 4">
            <a:extLst>
              <a:ext uri="{FF2B5EF4-FFF2-40B4-BE49-F238E27FC236}">
                <a16:creationId xmlns:a16="http://schemas.microsoft.com/office/drawing/2014/main" id="{9720EBD6-2006-47E4-A8F0-5C0AE22E40BE}"/>
              </a:ext>
            </a:extLst>
          </p:cNvPr>
          <p:cNvSpPr>
            <a:spLocks noGrp="1"/>
          </p:cNvSpPr>
          <p:nvPr>
            <p:ph type="ftr" sz="quarter" idx="11"/>
          </p:nvPr>
        </p:nvSpPr>
        <p:spPr/>
        <p:txBody>
          <a:body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279B8994-4434-4511-A3B2-24DEA87FF067}"/>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259637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C5FE-52C1-45F1-985E-0A1E6315B80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B6F54A2-EAD9-4D89-A1A1-9F7F800A2C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B71BBE-A89A-437E-9238-15CB7460BCBD}"/>
              </a:ext>
            </a:extLst>
          </p:cNvPr>
          <p:cNvSpPr>
            <a:spLocks noGrp="1"/>
          </p:cNvSpPr>
          <p:nvPr>
            <p:ph type="dt" sz="half" idx="10"/>
          </p:nvPr>
        </p:nvSpPr>
        <p:spPr/>
        <p:txBody>
          <a:bodyPr/>
          <a:lstStyle/>
          <a:p>
            <a:r>
              <a:rPr lang="en-SG"/>
              <a:t>20/12/2022</a:t>
            </a:r>
          </a:p>
        </p:txBody>
      </p:sp>
      <p:sp>
        <p:nvSpPr>
          <p:cNvPr id="5" name="Footer Placeholder 4">
            <a:extLst>
              <a:ext uri="{FF2B5EF4-FFF2-40B4-BE49-F238E27FC236}">
                <a16:creationId xmlns:a16="http://schemas.microsoft.com/office/drawing/2014/main" id="{D7823282-CC20-42BE-879B-4FC6A7AC7A20}"/>
              </a:ext>
            </a:extLst>
          </p:cNvPr>
          <p:cNvSpPr>
            <a:spLocks noGrp="1"/>
          </p:cNvSpPr>
          <p:nvPr>
            <p:ph type="ftr" sz="quarter" idx="11"/>
          </p:nvPr>
        </p:nvSpPr>
        <p:spPr/>
        <p:txBody>
          <a:body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0DAC7AAA-73D9-425D-83FB-9B34F9B7AE33}"/>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65737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3E76-3419-40B8-9115-949AA6E15B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8C54B78-9A2E-4711-A975-49F1DB332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84BC3E-40E7-4027-9EFE-B18C59737890}"/>
              </a:ext>
            </a:extLst>
          </p:cNvPr>
          <p:cNvSpPr>
            <a:spLocks noGrp="1"/>
          </p:cNvSpPr>
          <p:nvPr>
            <p:ph type="dt" sz="half" idx="10"/>
          </p:nvPr>
        </p:nvSpPr>
        <p:spPr/>
        <p:txBody>
          <a:bodyPr/>
          <a:lstStyle/>
          <a:p>
            <a:r>
              <a:rPr lang="en-SG"/>
              <a:t>20/12/2022</a:t>
            </a:r>
          </a:p>
        </p:txBody>
      </p:sp>
      <p:sp>
        <p:nvSpPr>
          <p:cNvPr id="5" name="Footer Placeholder 4">
            <a:extLst>
              <a:ext uri="{FF2B5EF4-FFF2-40B4-BE49-F238E27FC236}">
                <a16:creationId xmlns:a16="http://schemas.microsoft.com/office/drawing/2014/main" id="{4D35BBCE-507B-4D29-A980-BAFB8D114FFC}"/>
              </a:ext>
            </a:extLst>
          </p:cNvPr>
          <p:cNvSpPr>
            <a:spLocks noGrp="1"/>
          </p:cNvSpPr>
          <p:nvPr>
            <p:ph type="ftr" sz="quarter" idx="11"/>
          </p:nvPr>
        </p:nvSpPr>
        <p:spPr/>
        <p:txBody>
          <a:body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5D9118D1-93DF-4815-A46F-1BE5326C81A5}"/>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148815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ABA1-565A-4C86-9F56-EFF4CEE3FFE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8A987AD-BA92-4B58-B511-4D1958367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4F55C80-DE48-4A9E-BB5E-A7CC64828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C447407-F6E5-4637-B36F-73A07AA1A463}"/>
              </a:ext>
            </a:extLst>
          </p:cNvPr>
          <p:cNvSpPr>
            <a:spLocks noGrp="1"/>
          </p:cNvSpPr>
          <p:nvPr>
            <p:ph type="dt" sz="half" idx="10"/>
          </p:nvPr>
        </p:nvSpPr>
        <p:spPr/>
        <p:txBody>
          <a:bodyPr/>
          <a:lstStyle/>
          <a:p>
            <a:r>
              <a:rPr lang="en-SG"/>
              <a:t>20/12/2022</a:t>
            </a:r>
          </a:p>
        </p:txBody>
      </p:sp>
      <p:sp>
        <p:nvSpPr>
          <p:cNvPr id="6" name="Footer Placeholder 5">
            <a:extLst>
              <a:ext uri="{FF2B5EF4-FFF2-40B4-BE49-F238E27FC236}">
                <a16:creationId xmlns:a16="http://schemas.microsoft.com/office/drawing/2014/main" id="{36FF1830-04AD-4762-A6DA-32E59DF76385}"/>
              </a:ext>
            </a:extLst>
          </p:cNvPr>
          <p:cNvSpPr>
            <a:spLocks noGrp="1"/>
          </p:cNvSpPr>
          <p:nvPr>
            <p:ph type="ftr" sz="quarter" idx="11"/>
          </p:nvPr>
        </p:nvSpPr>
        <p:spPr/>
        <p:txBody>
          <a:bodyPr/>
          <a:lstStyle/>
          <a:p>
            <a:r>
              <a:rPr lang="en-US"/>
              <a:t>Outlier Detection on Data Mining</a:t>
            </a:r>
            <a:endParaRPr lang="en-SG"/>
          </a:p>
        </p:txBody>
      </p:sp>
      <p:sp>
        <p:nvSpPr>
          <p:cNvPr id="7" name="Slide Number Placeholder 6">
            <a:extLst>
              <a:ext uri="{FF2B5EF4-FFF2-40B4-BE49-F238E27FC236}">
                <a16:creationId xmlns:a16="http://schemas.microsoft.com/office/drawing/2014/main" id="{CCE33A7F-36AC-4832-878A-3C3DD6F58E69}"/>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42686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BF36-E117-48EA-A7AA-F4913DFE397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DA7BEBA-5BDE-41AA-AA5D-F75AD2934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02F012-BE39-4E00-982D-186262AF98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31D833A-108F-4B44-8B5A-EAFB85FFA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08880-D948-4AD3-B1AE-10A68138C1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FA11374-5B1B-4E55-B499-92850F883795}"/>
              </a:ext>
            </a:extLst>
          </p:cNvPr>
          <p:cNvSpPr>
            <a:spLocks noGrp="1"/>
          </p:cNvSpPr>
          <p:nvPr>
            <p:ph type="dt" sz="half" idx="10"/>
          </p:nvPr>
        </p:nvSpPr>
        <p:spPr/>
        <p:txBody>
          <a:bodyPr/>
          <a:lstStyle/>
          <a:p>
            <a:r>
              <a:rPr lang="en-SG"/>
              <a:t>20/12/2022</a:t>
            </a:r>
          </a:p>
        </p:txBody>
      </p:sp>
      <p:sp>
        <p:nvSpPr>
          <p:cNvPr id="8" name="Footer Placeholder 7">
            <a:extLst>
              <a:ext uri="{FF2B5EF4-FFF2-40B4-BE49-F238E27FC236}">
                <a16:creationId xmlns:a16="http://schemas.microsoft.com/office/drawing/2014/main" id="{5DDD0E60-1ECD-48A6-A47F-30DB07AD41E1}"/>
              </a:ext>
            </a:extLst>
          </p:cNvPr>
          <p:cNvSpPr>
            <a:spLocks noGrp="1"/>
          </p:cNvSpPr>
          <p:nvPr>
            <p:ph type="ftr" sz="quarter" idx="11"/>
          </p:nvPr>
        </p:nvSpPr>
        <p:spPr/>
        <p:txBody>
          <a:bodyPr/>
          <a:lstStyle/>
          <a:p>
            <a:r>
              <a:rPr lang="en-US"/>
              <a:t>Outlier Detection on Data Mining</a:t>
            </a:r>
            <a:endParaRPr lang="en-SG"/>
          </a:p>
        </p:txBody>
      </p:sp>
      <p:sp>
        <p:nvSpPr>
          <p:cNvPr id="9" name="Slide Number Placeholder 8">
            <a:extLst>
              <a:ext uri="{FF2B5EF4-FFF2-40B4-BE49-F238E27FC236}">
                <a16:creationId xmlns:a16="http://schemas.microsoft.com/office/drawing/2014/main" id="{33DBAA38-A48B-4257-9520-1861EF9791D9}"/>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243465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1807-8696-4FB1-A521-8D3904513D5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85198F3-A9C1-46A1-B019-4029EBF9049E}"/>
              </a:ext>
            </a:extLst>
          </p:cNvPr>
          <p:cNvSpPr>
            <a:spLocks noGrp="1"/>
          </p:cNvSpPr>
          <p:nvPr>
            <p:ph type="dt" sz="half" idx="10"/>
          </p:nvPr>
        </p:nvSpPr>
        <p:spPr/>
        <p:txBody>
          <a:bodyPr/>
          <a:lstStyle/>
          <a:p>
            <a:r>
              <a:rPr lang="en-SG"/>
              <a:t>20/12/2022</a:t>
            </a:r>
          </a:p>
        </p:txBody>
      </p:sp>
      <p:sp>
        <p:nvSpPr>
          <p:cNvPr id="4" name="Footer Placeholder 3">
            <a:extLst>
              <a:ext uri="{FF2B5EF4-FFF2-40B4-BE49-F238E27FC236}">
                <a16:creationId xmlns:a16="http://schemas.microsoft.com/office/drawing/2014/main" id="{C068587D-FDC0-427D-AD3E-46E5F2828ECB}"/>
              </a:ext>
            </a:extLst>
          </p:cNvPr>
          <p:cNvSpPr>
            <a:spLocks noGrp="1"/>
          </p:cNvSpPr>
          <p:nvPr>
            <p:ph type="ftr" sz="quarter" idx="11"/>
          </p:nvPr>
        </p:nvSpPr>
        <p:spPr/>
        <p:txBody>
          <a:bodyPr/>
          <a:lstStyle/>
          <a:p>
            <a:r>
              <a:rPr lang="en-US"/>
              <a:t>Outlier Detection on Data Mining</a:t>
            </a:r>
            <a:endParaRPr lang="en-SG"/>
          </a:p>
        </p:txBody>
      </p:sp>
      <p:sp>
        <p:nvSpPr>
          <p:cNvPr id="5" name="Slide Number Placeholder 4">
            <a:extLst>
              <a:ext uri="{FF2B5EF4-FFF2-40B4-BE49-F238E27FC236}">
                <a16:creationId xmlns:a16="http://schemas.microsoft.com/office/drawing/2014/main" id="{8E4AF75F-5AC3-4037-A9BD-045BC4C2FFBB}"/>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85796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AE796-D565-406F-9682-8A42A47A15DB}"/>
              </a:ext>
            </a:extLst>
          </p:cNvPr>
          <p:cNvSpPr>
            <a:spLocks noGrp="1"/>
          </p:cNvSpPr>
          <p:nvPr>
            <p:ph type="dt" sz="half" idx="10"/>
          </p:nvPr>
        </p:nvSpPr>
        <p:spPr/>
        <p:txBody>
          <a:bodyPr/>
          <a:lstStyle/>
          <a:p>
            <a:r>
              <a:rPr lang="en-SG"/>
              <a:t>20/12/2022</a:t>
            </a:r>
          </a:p>
        </p:txBody>
      </p:sp>
      <p:sp>
        <p:nvSpPr>
          <p:cNvPr id="3" name="Footer Placeholder 2">
            <a:extLst>
              <a:ext uri="{FF2B5EF4-FFF2-40B4-BE49-F238E27FC236}">
                <a16:creationId xmlns:a16="http://schemas.microsoft.com/office/drawing/2014/main" id="{B71C349C-9313-4623-A347-B0E8B432F78C}"/>
              </a:ext>
            </a:extLst>
          </p:cNvPr>
          <p:cNvSpPr>
            <a:spLocks noGrp="1"/>
          </p:cNvSpPr>
          <p:nvPr>
            <p:ph type="ftr" sz="quarter" idx="11"/>
          </p:nvPr>
        </p:nvSpPr>
        <p:spPr/>
        <p:txBody>
          <a:bodyPr/>
          <a:lstStyle/>
          <a:p>
            <a:r>
              <a:rPr lang="en-US"/>
              <a:t>Outlier Detection on Data Mining</a:t>
            </a:r>
            <a:endParaRPr lang="en-SG"/>
          </a:p>
        </p:txBody>
      </p:sp>
      <p:sp>
        <p:nvSpPr>
          <p:cNvPr id="4" name="Slide Number Placeholder 3">
            <a:extLst>
              <a:ext uri="{FF2B5EF4-FFF2-40B4-BE49-F238E27FC236}">
                <a16:creationId xmlns:a16="http://schemas.microsoft.com/office/drawing/2014/main" id="{7B63BE8E-E99B-4057-BAB0-FD8E6150BCC3}"/>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2741479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5F8D-82DE-4245-B53C-38FEDC6B3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12FFDAE-17BC-4EDC-B0D1-FAB19E9F3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7B7B948-DDFD-4723-8BC1-95A68A217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9D6E0-4350-40DA-A96A-5F7A61A8708B}"/>
              </a:ext>
            </a:extLst>
          </p:cNvPr>
          <p:cNvSpPr>
            <a:spLocks noGrp="1"/>
          </p:cNvSpPr>
          <p:nvPr>
            <p:ph type="dt" sz="half" idx="10"/>
          </p:nvPr>
        </p:nvSpPr>
        <p:spPr/>
        <p:txBody>
          <a:bodyPr/>
          <a:lstStyle/>
          <a:p>
            <a:r>
              <a:rPr lang="en-SG"/>
              <a:t>20/12/2022</a:t>
            </a:r>
          </a:p>
        </p:txBody>
      </p:sp>
      <p:sp>
        <p:nvSpPr>
          <p:cNvPr id="6" name="Footer Placeholder 5">
            <a:extLst>
              <a:ext uri="{FF2B5EF4-FFF2-40B4-BE49-F238E27FC236}">
                <a16:creationId xmlns:a16="http://schemas.microsoft.com/office/drawing/2014/main" id="{9DF096D5-F7C4-42B3-8BEA-C09619E4FECC}"/>
              </a:ext>
            </a:extLst>
          </p:cNvPr>
          <p:cNvSpPr>
            <a:spLocks noGrp="1"/>
          </p:cNvSpPr>
          <p:nvPr>
            <p:ph type="ftr" sz="quarter" idx="11"/>
          </p:nvPr>
        </p:nvSpPr>
        <p:spPr/>
        <p:txBody>
          <a:bodyPr/>
          <a:lstStyle/>
          <a:p>
            <a:r>
              <a:rPr lang="en-US"/>
              <a:t>Outlier Detection on Data Mining</a:t>
            </a:r>
            <a:endParaRPr lang="en-SG"/>
          </a:p>
        </p:txBody>
      </p:sp>
      <p:sp>
        <p:nvSpPr>
          <p:cNvPr id="7" name="Slide Number Placeholder 6">
            <a:extLst>
              <a:ext uri="{FF2B5EF4-FFF2-40B4-BE49-F238E27FC236}">
                <a16:creationId xmlns:a16="http://schemas.microsoft.com/office/drawing/2014/main" id="{69674CF4-FA8A-41CE-BE3E-A60A6BD44AF2}"/>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76531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80FF-88D4-4820-97F2-E89C10E22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1A6256-B918-47D0-B703-21BE97F48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A195B95-FE6B-4ADD-8EE1-80CBF27EE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CFE3E-2101-4882-AB45-74D601187E2B}"/>
              </a:ext>
            </a:extLst>
          </p:cNvPr>
          <p:cNvSpPr>
            <a:spLocks noGrp="1"/>
          </p:cNvSpPr>
          <p:nvPr>
            <p:ph type="dt" sz="half" idx="10"/>
          </p:nvPr>
        </p:nvSpPr>
        <p:spPr/>
        <p:txBody>
          <a:bodyPr/>
          <a:lstStyle/>
          <a:p>
            <a:r>
              <a:rPr lang="en-SG"/>
              <a:t>20/12/2022</a:t>
            </a:r>
          </a:p>
        </p:txBody>
      </p:sp>
      <p:sp>
        <p:nvSpPr>
          <p:cNvPr id="6" name="Footer Placeholder 5">
            <a:extLst>
              <a:ext uri="{FF2B5EF4-FFF2-40B4-BE49-F238E27FC236}">
                <a16:creationId xmlns:a16="http://schemas.microsoft.com/office/drawing/2014/main" id="{8069744C-73A6-4058-8AE6-3E0876826F63}"/>
              </a:ext>
            </a:extLst>
          </p:cNvPr>
          <p:cNvSpPr>
            <a:spLocks noGrp="1"/>
          </p:cNvSpPr>
          <p:nvPr>
            <p:ph type="ftr" sz="quarter" idx="11"/>
          </p:nvPr>
        </p:nvSpPr>
        <p:spPr/>
        <p:txBody>
          <a:bodyPr/>
          <a:lstStyle/>
          <a:p>
            <a:r>
              <a:rPr lang="en-US"/>
              <a:t>Outlier Detection on Data Mining</a:t>
            </a:r>
            <a:endParaRPr lang="en-SG"/>
          </a:p>
        </p:txBody>
      </p:sp>
      <p:sp>
        <p:nvSpPr>
          <p:cNvPr id="7" name="Slide Number Placeholder 6">
            <a:extLst>
              <a:ext uri="{FF2B5EF4-FFF2-40B4-BE49-F238E27FC236}">
                <a16:creationId xmlns:a16="http://schemas.microsoft.com/office/drawing/2014/main" id="{E4ECA94B-0FE4-4895-8566-D1E1B58011DB}"/>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358749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1E63E-19B5-4949-B4B6-D1B290D1B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956FD72-99EC-4382-8CD7-4C106FDBC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2606B7A-8499-43D3-A887-ADF533ABD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SG"/>
              <a:t>20/12/2022</a:t>
            </a:r>
          </a:p>
        </p:txBody>
      </p:sp>
      <p:sp>
        <p:nvSpPr>
          <p:cNvPr id="5" name="Footer Placeholder 4">
            <a:extLst>
              <a:ext uri="{FF2B5EF4-FFF2-40B4-BE49-F238E27FC236}">
                <a16:creationId xmlns:a16="http://schemas.microsoft.com/office/drawing/2014/main" id="{70E49D89-B31F-4B5B-8551-1B674D9F89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6B4ECC99-5DFC-4BA8-B2D6-882B5C5E7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1C53D-8731-4A97-8A47-364D46DC358E}" type="slidenum">
              <a:rPr lang="en-SG" smtClean="0"/>
              <a:t>‹#›</a:t>
            </a:fld>
            <a:endParaRPr lang="en-SG"/>
          </a:p>
        </p:txBody>
      </p:sp>
    </p:spTree>
    <p:extLst>
      <p:ext uri="{BB962C8B-B14F-4D97-AF65-F5344CB8AC3E}">
        <p14:creationId xmlns:p14="http://schemas.microsoft.com/office/powerpoint/2010/main" val="2122754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B2BDE2-98F3-49F1-87D2-6CEDFD7A9931}"/>
              </a:ext>
            </a:extLst>
          </p:cNvPr>
          <p:cNvSpPr txBox="1">
            <a:spLocks/>
          </p:cNvSpPr>
          <p:nvPr/>
        </p:nvSpPr>
        <p:spPr>
          <a:xfrm>
            <a:off x="0" y="0"/>
            <a:ext cx="12191999" cy="50987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Bangladesh Army University of Engineering &amp; Technology (BAUET)</a:t>
            </a:r>
            <a:r>
              <a:rPr lang="en-US" sz="2400" dirty="0"/>
              <a:t>                   </a:t>
            </a:r>
          </a:p>
        </p:txBody>
      </p:sp>
      <p:sp>
        <p:nvSpPr>
          <p:cNvPr id="5" name="Rectangle 4">
            <a:extLst>
              <a:ext uri="{FF2B5EF4-FFF2-40B4-BE49-F238E27FC236}">
                <a16:creationId xmlns:a16="http://schemas.microsoft.com/office/drawing/2014/main" id="{B2149EB1-5CE2-4FD2-BE76-06CD56B4BAD6}"/>
              </a:ext>
            </a:extLst>
          </p:cNvPr>
          <p:cNvSpPr/>
          <p:nvPr/>
        </p:nvSpPr>
        <p:spPr>
          <a:xfrm>
            <a:off x="2853765" y="509870"/>
            <a:ext cx="6484467"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Department of Computer Science and Engineering</a:t>
            </a:r>
          </a:p>
        </p:txBody>
      </p:sp>
      <p:pic>
        <p:nvPicPr>
          <p:cNvPr id="6" name="Picture 5">
            <a:extLst>
              <a:ext uri="{FF2B5EF4-FFF2-40B4-BE49-F238E27FC236}">
                <a16:creationId xmlns:a16="http://schemas.microsoft.com/office/drawing/2014/main" id="{EB192AAD-F19C-427A-B0B7-8547BF5D6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987" y="971535"/>
            <a:ext cx="1486019" cy="1450355"/>
          </a:xfrm>
          <a:prstGeom prst="rect">
            <a:avLst/>
          </a:prstGeom>
        </p:spPr>
      </p:pic>
      <p:sp>
        <p:nvSpPr>
          <p:cNvPr id="7" name="TextBox 6">
            <a:extLst>
              <a:ext uri="{FF2B5EF4-FFF2-40B4-BE49-F238E27FC236}">
                <a16:creationId xmlns:a16="http://schemas.microsoft.com/office/drawing/2014/main" id="{F54AC9CC-AF2E-4779-9535-D8C81C9E8032}"/>
              </a:ext>
            </a:extLst>
          </p:cNvPr>
          <p:cNvSpPr txBox="1"/>
          <p:nvPr/>
        </p:nvSpPr>
        <p:spPr>
          <a:xfrm flipH="1">
            <a:off x="3869168" y="2450013"/>
            <a:ext cx="4453655"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Thesis on</a:t>
            </a:r>
            <a:r>
              <a:rPr lang="en-US" sz="2400" dirty="0">
                <a:latin typeface="Times New Roman" panose="02020603050405020304" pitchFamily="18" charset="0"/>
                <a:cs typeface="Times New Roman" panose="02020603050405020304" pitchFamily="18" charset="0"/>
              </a:rPr>
              <a:t> </a:t>
            </a:r>
          </a:p>
          <a:p>
            <a:pPr algn="ctr"/>
            <a:r>
              <a:rPr lang="en-US" sz="2400" dirty="0">
                <a:latin typeface="Times New Roman" panose="02020603050405020304" pitchFamily="18" charset="0"/>
                <a:cs typeface="Times New Roman" panose="02020603050405020304" pitchFamily="18" charset="0"/>
              </a:rPr>
              <a:t>Outlier detection in data mining </a:t>
            </a:r>
            <a:r>
              <a:rPr lang="en-US" sz="2400" b="1" dirty="0">
                <a:latin typeface="Times New Roman" panose="02020603050405020304" pitchFamily="18" charset="0"/>
                <a:cs typeface="Times New Roman" panose="02020603050405020304" pitchFamily="18" charset="0"/>
              </a:rPr>
              <a:t>Course Code : </a:t>
            </a:r>
            <a:r>
              <a:rPr lang="en-US" sz="2400" dirty="0">
                <a:latin typeface="Times New Roman" panose="02020603050405020304" pitchFamily="18" charset="0"/>
                <a:cs typeface="Times New Roman" panose="02020603050405020304" pitchFamily="18" charset="0"/>
              </a:rPr>
              <a:t>CSE-4100 &amp; 4200</a:t>
            </a:r>
          </a:p>
          <a:p>
            <a:pPr algn="ctr"/>
            <a:r>
              <a:rPr lang="en-US" sz="2400" b="1" dirty="0">
                <a:latin typeface="Times New Roman" panose="02020603050405020304" pitchFamily="18" charset="0"/>
                <a:cs typeface="Times New Roman" panose="02020603050405020304" pitchFamily="18" charset="0"/>
              </a:rPr>
              <a:t>Course Title : </a:t>
            </a:r>
            <a:r>
              <a:rPr lang="en-US" sz="2400" dirty="0">
                <a:latin typeface="Times New Roman" panose="02020603050405020304" pitchFamily="18" charset="0"/>
                <a:cs typeface="Times New Roman" panose="02020603050405020304" pitchFamily="18" charset="0"/>
              </a:rPr>
              <a:t>Thesis</a:t>
            </a:r>
          </a:p>
        </p:txBody>
      </p:sp>
      <p:sp>
        <p:nvSpPr>
          <p:cNvPr id="9" name="TextBox 8">
            <a:extLst>
              <a:ext uri="{FF2B5EF4-FFF2-40B4-BE49-F238E27FC236}">
                <a16:creationId xmlns:a16="http://schemas.microsoft.com/office/drawing/2014/main" id="{0F49F345-5785-4F1F-97DA-BCEA53A055A4}"/>
              </a:ext>
            </a:extLst>
          </p:cNvPr>
          <p:cNvSpPr txBox="1"/>
          <p:nvPr/>
        </p:nvSpPr>
        <p:spPr>
          <a:xfrm>
            <a:off x="1453343" y="4421912"/>
            <a:ext cx="3175101" cy="2073901"/>
          </a:xfrm>
          <a:prstGeom prst="rect">
            <a:avLst/>
          </a:prstGeom>
          <a:noFill/>
        </p:spPr>
        <p:txBody>
          <a:bodyPr wrap="square" rtlCol="0">
            <a:spAutoFit/>
          </a:bodyPr>
          <a:lstStyle/>
          <a:p>
            <a:pPr algn="ctr"/>
            <a:r>
              <a:rPr lang="en-US" sz="2400" b="1" dirty="0">
                <a:solidFill>
                  <a:schemeClr val="tx1"/>
                </a:solidFill>
                <a:latin typeface="Times New Roman"/>
                <a:cs typeface="Times New Roman" panose="02020603050405020304" pitchFamily="18" charset="0"/>
              </a:rPr>
              <a:t>Presented By</a:t>
            </a:r>
          </a:p>
          <a:p>
            <a:pPr>
              <a:lnSpc>
                <a:spcPct val="150000"/>
              </a:lnSpc>
            </a:pPr>
            <a:r>
              <a:rPr lang="en-US" b="1" dirty="0">
                <a:latin typeface="Times New Roman"/>
                <a:cs typeface="Times New Roman" panose="02020603050405020304" pitchFamily="18" charset="0"/>
              </a:rPr>
              <a:t>Name: </a:t>
            </a:r>
            <a:r>
              <a:rPr lang="en-US" dirty="0">
                <a:latin typeface="Times New Roman"/>
                <a:cs typeface="Times New Roman" panose="02020603050405020304" pitchFamily="18" charset="0"/>
              </a:rPr>
              <a:t>MD. Touhid Iqbal Sagar</a:t>
            </a:r>
          </a:p>
          <a:p>
            <a:pPr>
              <a:lnSpc>
                <a:spcPct val="150000"/>
              </a:lnSpc>
            </a:pPr>
            <a:r>
              <a:rPr lang="en-US" b="1" dirty="0">
                <a:latin typeface="Times New Roman"/>
                <a:cs typeface="Times New Roman" panose="02020603050405020304" pitchFamily="18" charset="0"/>
              </a:rPr>
              <a:t>ID: </a:t>
            </a:r>
            <a:r>
              <a:rPr lang="en-US" dirty="0">
                <a:latin typeface="Times New Roman"/>
                <a:cs typeface="Times New Roman" panose="02020603050405020304" pitchFamily="18" charset="0"/>
              </a:rPr>
              <a:t>18204023</a:t>
            </a:r>
          </a:p>
          <a:p>
            <a:pPr>
              <a:lnSpc>
                <a:spcPct val="150000"/>
              </a:lnSpc>
            </a:pPr>
            <a:r>
              <a:rPr lang="en-US" b="1" dirty="0">
                <a:latin typeface="Times New Roman"/>
                <a:cs typeface="Times New Roman" panose="02020603050405020304" pitchFamily="18" charset="0"/>
              </a:rPr>
              <a:t>Batch: </a:t>
            </a:r>
            <a:r>
              <a:rPr lang="en-US" dirty="0">
                <a:latin typeface="Times New Roman"/>
                <a:cs typeface="Times New Roman" panose="02020603050405020304" pitchFamily="18" charset="0"/>
              </a:rPr>
              <a:t>8</a:t>
            </a:r>
            <a:r>
              <a:rPr lang="en-US" baseline="30000" dirty="0">
                <a:latin typeface="Times New Roman"/>
                <a:cs typeface="Times New Roman" panose="02020603050405020304" pitchFamily="18" charset="0"/>
              </a:rPr>
              <a:t>th</a:t>
            </a:r>
            <a:r>
              <a:rPr lang="en-US" b="1" dirty="0">
                <a:latin typeface="Times New Roman"/>
                <a:cs typeface="Times New Roman" panose="02020603050405020304" pitchFamily="18" charset="0"/>
              </a:rPr>
              <a:t> </a:t>
            </a:r>
          </a:p>
          <a:p>
            <a:pPr>
              <a:lnSpc>
                <a:spcPct val="150000"/>
              </a:lnSpc>
            </a:pPr>
            <a:r>
              <a:rPr lang="en-US" b="1" dirty="0">
                <a:latin typeface="Times New Roman"/>
                <a:cs typeface="Times New Roman" panose="02020603050405020304" pitchFamily="18" charset="0"/>
              </a:rPr>
              <a:t>Department: </a:t>
            </a:r>
            <a:r>
              <a:rPr lang="en-US" dirty="0">
                <a:latin typeface="Times New Roman"/>
                <a:cs typeface="Times New Roman" panose="02020603050405020304" pitchFamily="18" charset="0"/>
              </a:rPr>
              <a:t>CSE</a:t>
            </a:r>
          </a:p>
        </p:txBody>
      </p:sp>
      <p:sp>
        <p:nvSpPr>
          <p:cNvPr id="10" name="TextBox 9">
            <a:extLst>
              <a:ext uri="{FF2B5EF4-FFF2-40B4-BE49-F238E27FC236}">
                <a16:creationId xmlns:a16="http://schemas.microsoft.com/office/drawing/2014/main" id="{2B3972AC-4ADB-46F4-ACF3-9455F6095CB5}"/>
              </a:ext>
            </a:extLst>
          </p:cNvPr>
          <p:cNvSpPr txBox="1"/>
          <p:nvPr/>
        </p:nvSpPr>
        <p:spPr>
          <a:xfrm>
            <a:off x="7937802" y="4421912"/>
            <a:ext cx="2380242" cy="1985159"/>
          </a:xfrm>
          <a:prstGeom prst="rect">
            <a:avLst/>
          </a:prstGeom>
          <a:noFill/>
        </p:spPr>
        <p:txBody>
          <a:bodyPr wrap="square" rtlCol="0">
            <a:spAutoFit/>
          </a:bodyPr>
          <a:lstStyle/>
          <a:p>
            <a:pPr algn="ctr"/>
            <a:r>
              <a:rPr lang="en-US" sz="2400" b="1" dirty="0">
                <a:solidFill>
                  <a:schemeClr val="tx1"/>
                </a:solidFill>
                <a:latin typeface="Times New Roman"/>
                <a:cs typeface="Times New Roman" panose="02020603050405020304" pitchFamily="18" charset="0"/>
              </a:rPr>
              <a:t>Supervised by</a:t>
            </a:r>
          </a:p>
          <a:p>
            <a:pPr>
              <a:lnSpc>
                <a:spcPct val="150000"/>
              </a:lnSpc>
            </a:pPr>
            <a:r>
              <a:rPr lang="en-US" dirty="0">
                <a:latin typeface="Times New Roman"/>
                <a:cs typeface="Times New Roman" panose="02020603050405020304" pitchFamily="18" charset="0"/>
              </a:rPr>
              <a:t>Md. </a:t>
            </a:r>
            <a:r>
              <a:rPr lang="en-US" dirty="0" err="1">
                <a:latin typeface="Times New Roman"/>
                <a:cs typeface="Times New Roman" panose="02020603050405020304" pitchFamily="18" charset="0"/>
              </a:rPr>
              <a:t>Muktar</a:t>
            </a:r>
            <a:r>
              <a:rPr lang="en-US" dirty="0">
                <a:latin typeface="Times New Roman"/>
                <a:cs typeface="Times New Roman" panose="02020603050405020304" pitchFamily="18" charset="0"/>
              </a:rPr>
              <a:t> Hossain </a:t>
            </a:r>
          </a:p>
          <a:p>
            <a:pPr>
              <a:lnSpc>
                <a:spcPct val="150000"/>
              </a:lnSpc>
            </a:pPr>
            <a:r>
              <a:rPr lang="en-US" dirty="0">
                <a:latin typeface="Times New Roman"/>
                <a:cs typeface="Times New Roman" panose="02020603050405020304" pitchFamily="18" charset="0"/>
              </a:rPr>
              <a:t>Lecturer, Dept. of CSE</a:t>
            </a:r>
            <a:r>
              <a:rPr lang="en-US" dirty="0">
                <a:solidFill>
                  <a:schemeClr val="tx1"/>
                </a:solidFill>
                <a:latin typeface="Times New Roman"/>
                <a:cs typeface="Times New Roman" panose="02020603050405020304" pitchFamily="18" charset="0"/>
              </a:rPr>
              <a:t>, </a:t>
            </a:r>
          </a:p>
          <a:p>
            <a:pPr>
              <a:lnSpc>
                <a:spcPct val="150000"/>
              </a:lnSpc>
            </a:pPr>
            <a:r>
              <a:rPr lang="en-US" dirty="0">
                <a:latin typeface="Times New Roman"/>
                <a:cs typeface="Times New Roman" panose="02020603050405020304" pitchFamily="18" charset="0"/>
              </a:rPr>
              <a:t>BAUET</a:t>
            </a:r>
          </a:p>
          <a:p>
            <a:pPr marL="342900" indent="-342900" algn="ctr">
              <a:buFont typeface="+mj-lt"/>
              <a:buAutoNum type="arabicPeriod"/>
            </a:pPr>
            <a:endParaRPr lang="en-US" b="1" dirty="0">
              <a:solidFill>
                <a:schemeClr val="tx1"/>
              </a:solidFill>
              <a:latin typeface="Times New Roman"/>
              <a:cs typeface="Times New Roman" panose="02020603050405020304" pitchFamily="18" charset="0"/>
            </a:endParaRPr>
          </a:p>
        </p:txBody>
      </p:sp>
      <p:sp>
        <p:nvSpPr>
          <p:cNvPr id="8" name="Date Placeholder 7">
            <a:extLst>
              <a:ext uri="{FF2B5EF4-FFF2-40B4-BE49-F238E27FC236}">
                <a16:creationId xmlns:a16="http://schemas.microsoft.com/office/drawing/2014/main" id="{838A824A-0ACD-D0D2-A4FC-94128FC0E0BA}"/>
              </a:ext>
            </a:extLst>
          </p:cNvPr>
          <p:cNvSpPr>
            <a:spLocks noGrp="1"/>
          </p:cNvSpPr>
          <p:nvPr>
            <p:ph type="dt" sz="half" idx="10"/>
          </p:nvPr>
        </p:nvSpPr>
        <p:spPr/>
        <p:txBody>
          <a:bodyPr/>
          <a:lstStyle/>
          <a:p>
            <a:r>
              <a:rPr lang="en-SG"/>
              <a:t>20/12/2022</a:t>
            </a:r>
          </a:p>
        </p:txBody>
      </p:sp>
      <p:sp>
        <p:nvSpPr>
          <p:cNvPr id="12" name="Footer Placeholder 11">
            <a:extLst>
              <a:ext uri="{FF2B5EF4-FFF2-40B4-BE49-F238E27FC236}">
                <a16:creationId xmlns:a16="http://schemas.microsoft.com/office/drawing/2014/main" id="{F35D24F6-8F4D-2D49-45EC-B5E5299A349A}"/>
              </a:ext>
            </a:extLst>
          </p:cNvPr>
          <p:cNvSpPr>
            <a:spLocks noGrp="1"/>
          </p:cNvSpPr>
          <p:nvPr>
            <p:ph type="ftr" sz="quarter" idx="11"/>
          </p:nvPr>
        </p:nvSpPr>
        <p:spPr/>
        <p:txBody>
          <a:bodyPr/>
          <a:lstStyle/>
          <a:p>
            <a:r>
              <a:rPr lang="en-US"/>
              <a:t>Outlier Detection on Data Mining</a:t>
            </a:r>
            <a:endParaRPr lang="en-SG"/>
          </a:p>
        </p:txBody>
      </p:sp>
      <p:sp>
        <p:nvSpPr>
          <p:cNvPr id="13" name="Slide Number Placeholder 12">
            <a:extLst>
              <a:ext uri="{FF2B5EF4-FFF2-40B4-BE49-F238E27FC236}">
                <a16:creationId xmlns:a16="http://schemas.microsoft.com/office/drawing/2014/main" id="{C1673B1D-98D9-63F2-5961-8E0CC9D6CF17}"/>
              </a:ext>
            </a:extLst>
          </p:cNvPr>
          <p:cNvSpPr>
            <a:spLocks noGrp="1"/>
          </p:cNvSpPr>
          <p:nvPr>
            <p:ph type="sldNum" sz="quarter" idx="12"/>
          </p:nvPr>
        </p:nvSpPr>
        <p:spPr/>
        <p:txBody>
          <a:bodyPr/>
          <a:lstStyle/>
          <a:p>
            <a:fld id="{5841C53D-8731-4A97-8A47-364D46DC358E}" type="slidenum">
              <a:rPr lang="en-SG" smtClean="0"/>
              <a:t>1</a:t>
            </a:fld>
            <a:endParaRPr lang="en-SG"/>
          </a:p>
        </p:txBody>
      </p:sp>
    </p:spTree>
    <p:extLst>
      <p:ext uri="{BB962C8B-B14F-4D97-AF65-F5344CB8AC3E}">
        <p14:creationId xmlns:p14="http://schemas.microsoft.com/office/powerpoint/2010/main" val="1175953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review-01Con’t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r>
              <a:rPr lang="en-SG" sz="2400" dirty="0">
                <a:latin typeface="Times New Roman" panose="02020603050405020304" pitchFamily="18" charset="0"/>
                <a:cs typeface="Times New Roman" panose="02020603050405020304" pitchFamily="18" charset="0"/>
              </a:rPr>
              <a:t>For constant value 2:</a:t>
            </a:r>
          </a:p>
          <a:p>
            <a:pPr marL="0" indent="0" algn="just">
              <a:buNone/>
            </a:pPr>
            <a:r>
              <a:rPr lang="en-SG" sz="2400" dirty="0">
                <a:latin typeface="Times New Roman" panose="02020603050405020304" pitchFamily="18" charset="0"/>
                <a:cs typeface="Times New Roman" panose="02020603050405020304" pitchFamily="18" charset="0"/>
              </a:rPr>
              <a:t>Lower limit = Q1 - 2*IQR </a:t>
            </a:r>
          </a:p>
          <a:p>
            <a:pPr marL="0" indent="0" algn="just">
              <a:buNone/>
            </a:pPr>
            <a:r>
              <a:rPr lang="en-SG" sz="2400" dirty="0">
                <a:latin typeface="Times New Roman" panose="02020603050405020304" pitchFamily="18" charset="0"/>
                <a:cs typeface="Times New Roman" panose="02020603050405020304" pitchFamily="18" charset="0"/>
              </a:rPr>
              <a:t>	        = 52.168337989987464</a:t>
            </a:r>
          </a:p>
          <a:p>
            <a:pPr marL="0" indent="0" algn="just">
              <a:buNone/>
            </a:pPr>
            <a:r>
              <a:rPr lang="en-SG" sz="2400" dirty="0">
                <a:latin typeface="Times New Roman" panose="02020603050405020304" pitchFamily="18" charset="0"/>
                <a:cs typeface="Times New Roman" panose="02020603050405020304" pitchFamily="18" charset="0"/>
              </a:rPr>
              <a:t>Upper limit = Q3 + 2*IQR</a:t>
            </a:r>
          </a:p>
          <a:p>
            <a:pPr marL="0" indent="0" algn="just">
              <a:buNone/>
            </a:pPr>
            <a:r>
              <a:rPr lang="en-SG" sz="2400" dirty="0">
                <a:latin typeface="Times New Roman" panose="02020603050405020304" pitchFamily="18" charset="0"/>
                <a:cs typeface="Times New Roman" panose="02020603050405020304" pitchFamily="18" charset="0"/>
              </a:rPr>
              <a:t> 	       = 80.51154421806619</a:t>
            </a: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10</a:t>
            </a:fld>
            <a:endParaRPr lang="en-SG" dirty="0">
              <a:solidFill>
                <a:schemeClr val="tx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AB9AFFF-6DB4-2F98-2DD6-FE5025EB4A86}"/>
              </a:ext>
            </a:extLst>
          </p:cNvPr>
          <p:cNvSpPr txBox="1"/>
          <p:nvPr/>
        </p:nvSpPr>
        <p:spPr>
          <a:xfrm>
            <a:off x="5062657" y="5418366"/>
            <a:ext cx="273337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05: No outliers found</a:t>
            </a:r>
          </a:p>
        </p:txBody>
      </p:sp>
      <p:sp>
        <p:nvSpPr>
          <p:cNvPr id="28" name="TextBox 27">
            <a:extLst>
              <a:ext uri="{FF2B5EF4-FFF2-40B4-BE49-F238E27FC236}">
                <a16:creationId xmlns:a16="http://schemas.microsoft.com/office/drawing/2014/main" id="{08E4F67B-B4A1-1586-26CB-433E44D69DFB}"/>
              </a:ext>
            </a:extLst>
          </p:cNvPr>
          <p:cNvSpPr txBox="1"/>
          <p:nvPr/>
        </p:nvSpPr>
        <p:spPr>
          <a:xfrm>
            <a:off x="7889073" y="5418366"/>
            <a:ext cx="327198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06: Dataset without Outlier</a:t>
            </a:r>
            <a:endParaRPr lang="en-S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746614A-4B45-9954-D9BA-BA016B24D811}"/>
              </a:ext>
            </a:extLst>
          </p:cNvPr>
          <p:cNvPicPr>
            <a:picLocks noChangeAspect="1"/>
          </p:cNvPicPr>
          <p:nvPr/>
        </p:nvPicPr>
        <p:blipFill>
          <a:blip r:embed="rId2"/>
          <a:stretch>
            <a:fillRect/>
          </a:stretch>
        </p:blipFill>
        <p:spPr>
          <a:xfrm>
            <a:off x="5670889" y="5096308"/>
            <a:ext cx="1609950" cy="304843"/>
          </a:xfrm>
          <a:prstGeom prst="rect">
            <a:avLst/>
          </a:prstGeom>
        </p:spPr>
      </p:pic>
      <p:pic>
        <p:nvPicPr>
          <p:cNvPr id="11" name="Picture 10">
            <a:extLst>
              <a:ext uri="{FF2B5EF4-FFF2-40B4-BE49-F238E27FC236}">
                <a16:creationId xmlns:a16="http://schemas.microsoft.com/office/drawing/2014/main" id="{453D845A-A6CC-B102-4A5C-FF994FD5E170}"/>
              </a:ext>
            </a:extLst>
          </p:cNvPr>
          <p:cNvPicPr>
            <a:picLocks noChangeAspect="1"/>
          </p:cNvPicPr>
          <p:nvPr/>
        </p:nvPicPr>
        <p:blipFill>
          <a:blip r:embed="rId3"/>
          <a:stretch>
            <a:fillRect/>
          </a:stretch>
        </p:blipFill>
        <p:spPr>
          <a:xfrm>
            <a:off x="8433189" y="1838046"/>
            <a:ext cx="2276793" cy="3591426"/>
          </a:xfrm>
          <a:prstGeom prst="rect">
            <a:avLst/>
          </a:prstGeom>
        </p:spPr>
      </p:pic>
    </p:spTree>
    <p:extLst>
      <p:ext uri="{BB962C8B-B14F-4D97-AF65-F5344CB8AC3E}">
        <p14:creationId xmlns:p14="http://schemas.microsoft.com/office/powerpoint/2010/main" val="2650407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review-01Con’t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r>
              <a:rPr lang="en-SG" sz="2400" dirty="0">
                <a:latin typeface="Times New Roman" panose="02020603050405020304" pitchFamily="18" charset="0"/>
                <a:cs typeface="Times New Roman" panose="02020603050405020304" pitchFamily="18" charset="0"/>
              </a:rPr>
              <a:t>For constant value 1:</a:t>
            </a:r>
          </a:p>
          <a:p>
            <a:pPr marL="0" indent="0" algn="just">
              <a:buNone/>
            </a:pPr>
            <a:r>
              <a:rPr lang="en-SG" sz="2400" dirty="0">
                <a:latin typeface="Times New Roman" panose="02020603050405020304" pitchFamily="18" charset="0"/>
                <a:cs typeface="Times New Roman" panose="02020603050405020304" pitchFamily="18" charset="0"/>
              </a:rPr>
              <a:t>Lower limit = Q1 - 1*IQR </a:t>
            </a:r>
          </a:p>
          <a:p>
            <a:pPr marL="0" indent="0" algn="just">
              <a:buNone/>
            </a:pPr>
            <a:r>
              <a:rPr lang="en-SG" sz="2400" dirty="0">
                <a:latin typeface="Times New Roman" panose="02020603050405020304" pitchFamily="18" charset="0"/>
                <a:cs typeface="Times New Roman" panose="02020603050405020304" pitchFamily="18" charset="0"/>
              </a:rPr>
              <a:t>	        = 57.83697923560321</a:t>
            </a:r>
          </a:p>
          <a:p>
            <a:pPr marL="0" indent="0" algn="just">
              <a:buNone/>
            </a:pPr>
            <a:r>
              <a:rPr lang="en-SG" sz="2400" dirty="0">
                <a:latin typeface="Times New Roman" panose="02020603050405020304" pitchFamily="18" charset="0"/>
                <a:cs typeface="Times New Roman" panose="02020603050405020304" pitchFamily="18" charset="0"/>
              </a:rPr>
              <a:t>Upper limit = Q3 + 1*IQR</a:t>
            </a:r>
          </a:p>
          <a:p>
            <a:pPr marL="0" indent="0" algn="just">
              <a:buNone/>
            </a:pPr>
            <a:r>
              <a:rPr lang="en-SG" sz="2400" dirty="0">
                <a:latin typeface="Times New Roman" panose="02020603050405020304" pitchFamily="18" charset="0"/>
                <a:cs typeface="Times New Roman" panose="02020603050405020304" pitchFamily="18" charset="0"/>
              </a:rPr>
              <a:t> 	       = 74.84290297245045</a:t>
            </a: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11</a:t>
            </a:fld>
            <a:endParaRPr lang="en-SG" dirty="0">
              <a:solidFill>
                <a:schemeClr val="tx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AB9AFFF-6DB4-2F98-2DD6-FE5025EB4A86}"/>
              </a:ext>
            </a:extLst>
          </p:cNvPr>
          <p:cNvSpPr txBox="1"/>
          <p:nvPr/>
        </p:nvSpPr>
        <p:spPr>
          <a:xfrm>
            <a:off x="6263617" y="5418366"/>
            <a:ext cx="18485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07: Outliers</a:t>
            </a:r>
            <a:endParaRPr lang="en-SG"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55AE9B9-3820-58CC-7F59-5B3E6C98EEEE}"/>
              </a:ext>
            </a:extLst>
          </p:cNvPr>
          <p:cNvPicPr>
            <a:picLocks noChangeAspect="1"/>
          </p:cNvPicPr>
          <p:nvPr/>
        </p:nvPicPr>
        <p:blipFill>
          <a:blip r:embed="rId2"/>
          <a:stretch>
            <a:fillRect/>
          </a:stretch>
        </p:blipFill>
        <p:spPr>
          <a:xfrm>
            <a:off x="6096000" y="1904730"/>
            <a:ext cx="2276793" cy="3505689"/>
          </a:xfrm>
          <a:prstGeom prst="rect">
            <a:avLst/>
          </a:prstGeom>
        </p:spPr>
      </p:pic>
      <p:pic>
        <p:nvPicPr>
          <p:cNvPr id="13" name="Picture 12">
            <a:extLst>
              <a:ext uri="{FF2B5EF4-FFF2-40B4-BE49-F238E27FC236}">
                <a16:creationId xmlns:a16="http://schemas.microsoft.com/office/drawing/2014/main" id="{3D7AE98C-8CFD-3136-748B-18C2C9292370}"/>
              </a:ext>
            </a:extLst>
          </p:cNvPr>
          <p:cNvPicPr>
            <a:picLocks noChangeAspect="1"/>
          </p:cNvPicPr>
          <p:nvPr/>
        </p:nvPicPr>
        <p:blipFill>
          <a:blip r:embed="rId3"/>
          <a:stretch>
            <a:fillRect/>
          </a:stretch>
        </p:blipFill>
        <p:spPr>
          <a:xfrm>
            <a:off x="9308959" y="1904730"/>
            <a:ext cx="2286319" cy="3524742"/>
          </a:xfrm>
          <a:prstGeom prst="rect">
            <a:avLst/>
          </a:prstGeom>
        </p:spPr>
      </p:pic>
      <p:sp>
        <p:nvSpPr>
          <p:cNvPr id="14" name="TextBox 13">
            <a:extLst>
              <a:ext uri="{FF2B5EF4-FFF2-40B4-BE49-F238E27FC236}">
                <a16:creationId xmlns:a16="http://schemas.microsoft.com/office/drawing/2014/main" id="{50C1738B-EF16-FB29-135E-8BE874346354}"/>
              </a:ext>
            </a:extLst>
          </p:cNvPr>
          <p:cNvSpPr txBox="1"/>
          <p:nvPr/>
        </p:nvSpPr>
        <p:spPr>
          <a:xfrm>
            <a:off x="8769607" y="5418366"/>
            <a:ext cx="327198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08: Dataset without Outlier</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45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review-01Con’t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endParaRPr lang="en-SG"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12</a:t>
            </a:fld>
            <a:endParaRPr lang="en-SG"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330DFE88-9E68-69BA-77EB-C2649ECAD1C0}"/>
              </a:ext>
            </a:extLst>
          </p:cNvPr>
          <p:cNvGraphicFramePr>
            <a:graphicFrameLocks/>
          </p:cNvGraphicFramePr>
          <p:nvPr>
            <p:extLst>
              <p:ext uri="{D42A27DB-BD31-4B8C-83A1-F6EECF244321}">
                <p14:modId xmlns:p14="http://schemas.microsoft.com/office/powerpoint/2010/main" val="1120830939"/>
              </p:ext>
            </p:extLst>
          </p:nvPr>
        </p:nvGraphicFramePr>
        <p:xfrm>
          <a:off x="1080195" y="2057400"/>
          <a:ext cx="10273605" cy="337207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0AD9745-F9C4-9E5B-488C-377A89EEC73E}"/>
              </a:ext>
            </a:extLst>
          </p:cNvPr>
          <p:cNvSpPr txBox="1"/>
          <p:nvPr/>
        </p:nvSpPr>
        <p:spPr>
          <a:xfrm>
            <a:off x="3008712" y="5608859"/>
            <a:ext cx="617457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06: </a:t>
            </a:r>
            <a:r>
              <a:rPr lang="en-US" dirty="0"/>
              <a:t>Graphical</a:t>
            </a:r>
            <a:r>
              <a:rPr lang="en-US" baseline="0" dirty="0"/>
              <a:t> representation of changing constant values</a:t>
            </a:r>
            <a:endParaRPr lang="en-SG" dirty="0"/>
          </a:p>
        </p:txBody>
      </p:sp>
    </p:spTree>
    <p:extLst>
      <p:ext uri="{BB962C8B-B14F-4D97-AF65-F5344CB8AC3E}">
        <p14:creationId xmlns:p14="http://schemas.microsoft.com/office/powerpoint/2010/main" val="127907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review-01Con’t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r>
              <a:rPr lang="en-US" sz="2400" dirty="0">
                <a:latin typeface="Times New Roman" panose="02020603050405020304" pitchFamily="18" charset="0"/>
                <a:cs typeface="Times New Roman" panose="02020603050405020304" pitchFamily="18" charset="0"/>
              </a:rPr>
              <a:t>Let’s set the value of Q1 &amp; Q3 as bellow</a:t>
            </a:r>
          </a:p>
          <a:p>
            <a:pPr marL="0" indent="0" algn="just">
              <a:buNone/>
            </a:pPr>
            <a:r>
              <a:rPr lang="en-SG" sz="2400" dirty="0">
                <a:latin typeface="Times New Roman" panose="02020603050405020304" pitchFamily="18" charset="0"/>
                <a:cs typeface="Times New Roman" panose="02020603050405020304" pitchFamily="18" charset="0"/>
              </a:rPr>
              <a:t>Inter-Quartile Range (IQR) = Q3-Q1 = (69.81162000527536 - 62.85900650806874)</a:t>
            </a:r>
          </a:p>
          <a:p>
            <a:pPr marL="0" indent="0" algn="just">
              <a:buNone/>
            </a:pPr>
            <a:r>
              <a:rPr lang="en-SG" sz="2400" dirty="0">
                <a:latin typeface="Times New Roman" panose="02020603050405020304" pitchFamily="18" charset="0"/>
                <a:cs typeface="Times New Roman" panose="02020603050405020304" pitchFamily="18" charset="0"/>
              </a:rPr>
              <a:t>					= 6.95261349720662</a:t>
            </a:r>
          </a:p>
          <a:p>
            <a:pPr marL="0" indent="0" algn="just">
              <a:buNone/>
            </a:pPr>
            <a:r>
              <a:rPr lang="en-SG" sz="2400" dirty="0">
                <a:latin typeface="Times New Roman" panose="02020603050405020304" pitchFamily="18" charset="0"/>
                <a:cs typeface="Times New Roman" panose="02020603050405020304" pitchFamily="18" charset="0"/>
              </a:rPr>
              <a:t>Lower limit = Q1 - 1.5*IQR </a:t>
            </a:r>
          </a:p>
          <a:p>
            <a:pPr marL="0" indent="0" algn="just">
              <a:buNone/>
            </a:pPr>
            <a:r>
              <a:rPr lang="en-SG" sz="2400" dirty="0">
                <a:latin typeface="Times New Roman" panose="02020603050405020304" pitchFamily="18" charset="0"/>
                <a:cs typeface="Times New Roman" panose="02020603050405020304" pitchFamily="18" charset="0"/>
              </a:rPr>
              <a:t>	        = 52.43008626225881</a:t>
            </a:r>
          </a:p>
          <a:p>
            <a:pPr marL="0" indent="0" algn="just">
              <a:buNone/>
            </a:pPr>
            <a:r>
              <a:rPr lang="en-SG" sz="2400" dirty="0">
                <a:latin typeface="Times New Roman" panose="02020603050405020304" pitchFamily="18" charset="0"/>
                <a:cs typeface="Times New Roman" panose="02020603050405020304" pitchFamily="18" charset="0"/>
              </a:rPr>
              <a:t>Upper limit = Q3 + 1.5*IQR</a:t>
            </a:r>
          </a:p>
          <a:p>
            <a:pPr marL="0" indent="0" algn="just">
              <a:buNone/>
            </a:pPr>
            <a:r>
              <a:rPr lang="en-SG" sz="2400" dirty="0">
                <a:latin typeface="Times New Roman" panose="02020603050405020304" pitchFamily="18" charset="0"/>
                <a:cs typeface="Times New Roman" panose="02020603050405020304" pitchFamily="18" charset="0"/>
              </a:rPr>
              <a:t> 	       = 80.24054025108529</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13</a:t>
            </a:fld>
            <a:endParaRPr lang="en-SG"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1BC5CD0-7D8F-602F-9BEA-AC74A7B21665}"/>
              </a:ext>
            </a:extLst>
          </p:cNvPr>
          <p:cNvSpPr/>
          <p:nvPr/>
        </p:nvSpPr>
        <p:spPr>
          <a:xfrm>
            <a:off x="7280906" y="3579856"/>
            <a:ext cx="2743200" cy="6893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284DAF33-8953-ADD6-A4BC-23DEE8947793}"/>
              </a:ext>
            </a:extLst>
          </p:cNvPr>
          <p:cNvCxnSpPr>
            <a:cxnSpLocks/>
            <a:stCxn id="2" idx="1"/>
          </p:cNvCxnSpPr>
          <p:nvPr/>
        </p:nvCxnSpPr>
        <p:spPr>
          <a:xfrm flipH="1">
            <a:off x="6005261" y="3924520"/>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3FF9B1C-181D-0DB8-B6E5-AFB016738073}"/>
              </a:ext>
            </a:extLst>
          </p:cNvPr>
          <p:cNvCxnSpPr>
            <a:cxnSpLocks/>
            <a:endCxn id="2" idx="3"/>
          </p:cNvCxnSpPr>
          <p:nvPr/>
        </p:nvCxnSpPr>
        <p:spPr>
          <a:xfrm flipH="1">
            <a:off x="10024106" y="3924520"/>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FB95435-541B-4A20-E426-D8F333E68A37}"/>
              </a:ext>
            </a:extLst>
          </p:cNvPr>
          <p:cNvCxnSpPr>
            <a:cxnSpLocks/>
          </p:cNvCxnSpPr>
          <p:nvPr/>
        </p:nvCxnSpPr>
        <p:spPr>
          <a:xfrm>
            <a:off x="8725883" y="3575507"/>
            <a:ext cx="0" cy="689328"/>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74EB8F2-CB0B-CC30-8323-1EDB63E86B8A}"/>
              </a:ext>
            </a:extLst>
          </p:cNvPr>
          <p:cNvSpPr txBox="1"/>
          <p:nvPr/>
        </p:nvSpPr>
        <p:spPr>
          <a:xfrm>
            <a:off x="6877590" y="3238204"/>
            <a:ext cx="104387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Q1(20%)</a:t>
            </a:r>
            <a:endParaRPr lang="en-S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BB5A664-AE36-A875-F6E2-B4738F7A7814}"/>
              </a:ext>
            </a:extLst>
          </p:cNvPr>
          <p:cNvSpPr txBox="1"/>
          <p:nvPr/>
        </p:nvSpPr>
        <p:spPr>
          <a:xfrm>
            <a:off x="8175091" y="3228952"/>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Q2 (50%)</a:t>
            </a:r>
            <a:endParaRPr lang="en-SG"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40214BB-DF75-68EE-96BB-C13C51E83AFA}"/>
              </a:ext>
            </a:extLst>
          </p:cNvPr>
          <p:cNvSpPr txBox="1"/>
          <p:nvPr/>
        </p:nvSpPr>
        <p:spPr>
          <a:xfrm>
            <a:off x="9596670" y="3238204"/>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Q3 (80%)</a:t>
            </a:r>
            <a:endParaRPr lang="en-SG"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2951B83-26CB-85B9-B7A7-C6BFC0032C42}"/>
              </a:ext>
            </a:extLst>
          </p:cNvPr>
          <p:cNvSpPr txBox="1"/>
          <p:nvPr/>
        </p:nvSpPr>
        <p:spPr>
          <a:xfrm>
            <a:off x="5990570" y="3554849"/>
            <a:ext cx="110799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Minimum</a:t>
            </a:r>
            <a:endParaRPr lang="en-SG"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314B088-1133-67AD-C5F6-C2563B0298A1}"/>
              </a:ext>
            </a:extLst>
          </p:cNvPr>
          <p:cNvSpPr txBox="1"/>
          <p:nvPr/>
        </p:nvSpPr>
        <p:spPr>
          <a:xfrm>
            <a:off x="10575033" y="3554849"/>
            <a:ext cx="114646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Maximum</a:t>
            </a:r>
            <a:endParaRPr lang="en-SG"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608579D-9529-429F-DB22-66FB6098E538}"/>
              </a:ext>
            </a:extLst>
          </p:cNvPr>
          <p:cNvSpPr txBox="1"/>
          <p:nvPr/>
        </p:nvSpPr>
        <p:spPr>
          <a:xfrm>
            <a:off x="7659029" y="4292467"/>
            <a:ext cx="20697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07: Box Plot </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93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review-01Con’t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14</a:t>
            </a:fld>
            <a:endParaRPr lang="en-SG"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1BC5CD0-7D8F-602F-9BEA-AC74A7B21665}"/>
              </a:ext>
            </a:extLst>
          </p:cNvPr>
          <p:cNvSpPr/>
          <p:nvPr/>
        </p:nvSpPr>
        <p:spPr>
          <a:xfrm>
            <a:off x="2246058" y="3184745"/>
            <a:ext cx="2743200" cy="6893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284DAF33-8953-ADD6-A4BC-23DEE8947793}"/>
              </a:ext>
            </a:extLst>
          </p:cNvPr>
          <p:cNvCxnSpPr>
            <a:cxnSpLocks/>
            <a:stCxn id="2" idx="1"/>
          </p:cNvCxnSpPr>
          <p:nvPr/>
        </p:nvCxnSpPr>
        <p:spPr>
          <a:xfrm flipH="1">
            <a:off x="970413" y="3529409"/>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3FF9B1C-181D-0DB8-B6E5-AFB016738073}"/>
              </a:ext>
            </a:extLst>
          </p:cNvPr>
          <p:cNvCxnSpPr>
            <a:cxnSpLocks/>
            <a:endCxn id="2" idx="3"/>
          </p:cNvCxnSpPr>
          <p:nvPr/>
        </p:nvCxnSpPr>
        <p:spPr>
          <a:xfrm flipH="1">
            <a:off x="4989258" y="3529409"/>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FB95435-541B-4A20-E426-D8F333E68A37}"/>
              </a:ext>
            </a:extLst>
          </p:cNvPr>
          <p:cNvCxnSpPr>
            <a:cxnSpLocks/>
          </p:cNvCxnSpPr>
          <p:nvPr/>
        </p:nvCxnSpPr>
        <p:spPr>
          <a:xfrm>
            <a:off x="3691035" y="3180396"/>
            <a:ext cx="0" cy="689328"/>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74EB8F2-CB0B-CC30-8323-1EDB63E86B8A}"/>
              </a:ext>
            </a:extLst>
          </p:cNvPr>
          <p:cNvSpPr txBox="1"/>
          <p:nvPr/>
        </p:nvSpPr>
        <p:spPr>
          <a:xfrm>
            <a:off x="1842742" y="2843093"/>
            <a:ext cx="104387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Q1(20%)</a:t>
            </a:r>
            <a:endParaRPr lang="en-S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BB5A664-AE36-A875-F6E2-B4738F7A7814}"/>
              </a:ext>
            </a:extLst>
          </p:cNvPr>
          <p:cNvSpPr txBox="1"/>
          <p:nvPr/>
        </p:nvSpPr>
        <p:spPr>
          <a:xfrm>
            <a:off x="3140243" y="2833841"/>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Q2 (50%)</a:t>
            </a:r>
            <a:endParaRPr lang="en-SG"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40214BB-DF75-68EE-96BB-C13C51E83AFA}"/>
              </a:ext>
            </a:extLst>
          </p:cNvPr>
          <p:cNvSpPr txBox="1"/>
          <p:nvPr/>
        </p:nvSpPr>
        <p:spPr>
          <a:xfrm>
            <a:off x="4561822" y="2843093"/>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Q3 (80%)</a:t>
            </a:r>
            <a:endParaRPr lang="en-SG"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2951B83-26CB-85B9-B7A7-C6BFC0032C42}"/>
              </a:ext>
            </a:extLst>
          </p:cNvPr>
          <p:cNvSpPr txBox="1"/>
          <p:nvPr/>
        </p:nvSpPr>
        <p:spPr>
          <a:xfrm>
            <a:off x="955722" y="3159738"/>
            <a:ext cx="110799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Minimum</a:t>
            </a:r>
            <a:endParaRPr lang="en-SG"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314B088-1133-67AD-C5F6-C2563B0298A1}"/>
              </a:ext>
            </a:extLst>
          </p:cNvPr>
          <p:cNvSpPr txBox="1"/>
          <p:nvPr/>
        </p:nvSpPr>
        <p:spPr>
          <a:xfrm>
            <a:off x="5540185" y="3159738"/>
            <a:ext cx="114646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Maximum</a:t>
            </a:r>
            <a:endParaRPr lang="en-SG"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608579D-9529-429F-DB22-66FB6098E538}"/>
              </a:ext>
            </a:extLst>
          </p:cNvPr>
          <p:cNvSpPr txBox="1"/>
          <p:nvPr/>
        </p:nvSpPr>
        <p:spPr>
          <a:xfrm>
            <a:off x="2624181" y="3897356"/>
            <a:ext cx="20697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08: Box Plot </a:t>
            </a:r>
            <a:endParaRPr lang="en-SG"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A629B7C4-CCAE-BF57-0F09-6F6E4F4FE586}"/>
              </a:ext>
            </a:extLst>
          </p:cNvPr>
          <p:cNvSpPr txBox="1"/>
          <p:nvPr/>
        </p:nvSpPr>
        <p:spPr>
          <a:xfrm>
            <a:off x="5062657" y="5418366"/>
            <a:ext cx="273337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09: No outliers found</a:t>
            </a:r>
          </a:p>
        </p:txBody>
      </p:sp>
      <p:sp>
        <p:nvSpPr>
          <p:cNvPr id="26" name="TextBox 25">
            <a:extLst>
              <a:ext uri="{FF2B5EF4-FFF2-40B4-BE49-F238E27FC236}">
                <a16:creationId xmlns:a16="http://schemas.microsoft.com/office/drawing/2014/main" id="{44C2AD08-ED92-FD3C-5707-748AD0EFE1FA}"/>
              </a:ext>
            </a:extLst>
          </p:cNvPr>
          <p:cNvSpPr txBox="1"/>
          <p:nvPr/>
        </p:nvSpPr>
        <p:spPr>
          <a:xfrm>
            <a:off x="7889073" y="5418366"/>
            <a:ext cx="33232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10: Dataset without Outlier</a:t>
            </a:r>
            <a:endParaRPr lang="en-SG"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0E9C921D-EB7B-C34B-58EE-5FDF7F92C5A9}"/>
              </a:ext>
            </a:extLst>
          </p:cNvPr>
          <p:cNvPicPr>
            <a:picLocks noChangeAspect="1"/>
          </p:cNvPicPr>
          <p:nvPr/>
        </p:nvPicPr>
        <p:blipFill>
          <a:blip r:embed="rId2"/>
          <a:stretch>
            <a:fillRect/>
          </a:stretch>
        </p:blipFill>
        <p:spPr>
          <a:xfrm>
            <a:off x="5670889" y="5096308"/>
            <a:ext cx="1609950" cy="304843"/>
          </a:xfrm>
          <a:prstGeom prst="rect">
            <a:avLst/>
          </a:prstGeom>
        </p:spPr>
      </p:pic>
      <p:pic>
        <p:nvPicPr>
          <p:cNvPr id="28" name="Picture 27">
            <a:extLst>
              <a:ext uri="{FF2B5EF4-FFF2-40B4-BE49-F238E27FC236}">
                <a16:creationId xmlns:a16="http://schemas.microsoft.com/office/drawing/2014/main" id="{2DAB7406-CAC8-B67E-4188-28E296DC4D98}"/>
              </a:ext>
            </a:extLst>
          </p:cNvPr>
          <p:cNvPicPr>
            <a:picLocks noChangeAspect="1"/>
          </p:cNvPicPr>
          <p:nvPr/>
        </p:nvPicPr>
        <p:blipFill>
          <a:blip r:embed="rId3"/>
          <a:stretch>
            <a:fillRect/>
          </a:stretch>
        </p:blipFill>
        <p:spPr>
          <a:xfrm>
            <a:off x="8433189" y="1838046"/>
            <a:ext cx="2276793" cy="3591426"/>
          </a:xfrm>
          <a:prstGeom prst="rect">
            <a:avLst/>
          </a:prstGeom>
        </p:spPr>
      </p:pic>
    </p:spTree>
    <p:extLst>
      <p:ext uri="{BB962C8B-B14F-4D97-AF65-F5344CB8AC3E}">
        <p14:creationId xmlns:p14="http://schemas.microsoft.com/office/powerpoint/2010/main" val="381930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review-01Con’t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r>
              <a:rPr lang="en-US" sz="2400" dirty="0">
                <a:latin typeface="Times New Roman" panose="02020603050405020304" pitchFamily="18" charset="0"/>
                <a:cs typeface="Times New Roman" panose="02020603050405020304" pitchFamily="18" charset="0"/>
              </a:rPr>
              <a:t>Let’s set the value of Q1 &amp; Q3 as bellow</a:t>
            </a:r>
          </a:p>
          <a:p>
            <a:pPr marL="0" indent="0" algn="just">
              <a:buNone/>
            </a:pPr>
            <a:r>
              <a:rPr lang="en-SG" sz="2400" dirty="0">
                <a:latin typeface="Times New Roman" panose="02020603050405020304" pitchFamily="18" charset="0"/>
                <a:cs typeface="Times New Roman" panose="02020603050405020304" pitchFamily="18" charset="0"/>
              </a:rPr>
              <a:t>Inter-Quartile Range (IQR) = Q3-Q1 = (71.47214936325072 - 61.41270131336016)</a:t>
            </a:r>
          </a:p>
          <a:p>
            <a:pPr marL="0" indent="0" algn="just">
              <a:buNone/>
            </a:pPr>
            <a:r>
              <a:rPr lang="en-SG" sz="2400" dirty="0">
                <a:latin typeface="Times New Roman" panose="02020603050405020304" pitchFamily="18" charset="0"/>
                <a:cs typeface="Times New Roman" panose="02020603050405020304" pitchFamily="18" charset="0"/>
              </a:rPr>
              <a:t>					= 10.059448049890563</a:t>
            </a:r>
          </a:p>
          <a:p>
            <a:pPr marL="0" indent="0" algn="just">
              <a:buNone/>
            </a:pPr>
            <a:r>
              <a:rPr lang="en-SG" sz="2400" dirty="0">
                <a:latin typeface="Times New Roman" panose="02020603050405020304" pitchFamily="18" charset="0"/>
                <a:cs typeface="Times New Roman" panose="02020603050405020304" pitchFamily="18" charset="0"/>
              </a:rPr>
              <a:t>Lower limit = Q1 - 1.5*IQR </a:t>
            </a:r>
          </a:p>
          <a:p>
            <a:pPr marL="0" indent="0" algn="just">
              <a:buNone/>
            </a:pPr>
            <a:r>
              <a:rPr lang="en-SG" sz="2400" dirty="0">
                <a:latin typeface="Times New Roman" panose="02020603050405020304" pitchFamily="18" charset="0"/>
                <a:cs typeface="Times New Roman" panose="02020603050405020304" pitchFamily="18" charset="0"/>
              </a:rPr>
              <a:t>	        = 46.323529238524316</a:t>
            </a:r>
          </a:p>
          <a:p>
            <a:pPr marL="0" indent="0" algn="just">
              <a:buNone/>
            </a:pPr>
            <a:r>
              <a:rPr lang="en-SG" sz="2400" dirty="0">
                <a:latin typeface="Times New Roman" panose="02020603050405020304" pitchFamily="18" charset="0"/>
                <a:cs typeface="Times New Roman" panose="02020603050405020304" pitchFamily="18" charset="0"/>
              </a:rPr>
              <a:t>Upper limit = Q3 + 1.5*IQR</a:t>
            </a:r>
          </a:p>
          <a:p>
            <a:pPr marL="0" indent="0" algn="just">
              <a:buNone/>
            </a:pPr>
            <a:r>
              <a:rPr lang="en-SG" sz="2400" dirty="0">
                <a:latin typeface="Times New Roman" panose="02020603050405020304" pitchFamily="18" charset="0"/>
                <a:cs typeface="Times New Roman" panose="02020603050405020304" pitchFamily="18" charset="0"/>
              </a:rPr>
              <a:t> 	       = 86.56132143808657</a:t>
            </a:r>
            <a:endParaRPr lang="en-US"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15</a:t>
            </a:fld>
            <a:endParaRPr lang="en-SG"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1BC5CD0-7D8F-602F-9BEA-AC74A7B21665}"/>
              </a:ext>
            </a:extLst>
          </p:cNvPr>
          <p:cNvSpPr/>
          <p:nvPr/>
        </p:nvSpPr>
        <p:spPr>
          <a:xfrm>
            <a:off x="7280906" y="3579856"/>
            <a:ext cx="2743200" cy="6893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284DAF33-8953-ADD6-A4BC-23DEE8947793}"/>
              </a:ext>
            </a:extLst>
          </p:cNvPr>
          <p:cNvCxnSpPr>
            <a:cxnSpLocks/>
            <a:stCxn id="2" idx="1"/>
          </p:cNvCxnSpPr>
          <p:nvPr/>
        </p:nvCxnSpPr>
        <p:spPr>
          <a:xfrm flipH="1">
            <a:off x="6005261" y="3924520"/>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3FF9B1C-181D-0DB8-B6E5-AFB016738073}"/>
              </a:ext>
            </a:extLst>
          </p:cNvPr>
          <p:cNvCxnSpPr>
            <a:cxnSpLocks/>
            <a:endCxn id="2" idx="3"/>
          </p:cNvCxnSpPr>
          <p:nvPr/>
        </p:nvCxnSpPr>
        <p:spPr>
          <a:xfrm flipH="1">
            <a:off x="10024106" y="3924520"/>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FB95435-541B-4A20-E426-D8F333E68A37}"/>
              </a:ext>
            </a:extLst>
          </p:cNvPr>
          <p:cNvCxnSpPr>
            <a:cxnSpLocks/>
          </p:cNvCxnSpPr>
          <p:nvPr/>
        </p:nvCxnSpPr>
        <p:spPr>
          <a:xfrm>
            <a:off x="8725883" y="3575507"/>
            <a:ext cx="0" cy="689328"/>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74EB8F2-CB0B-CC30-8323-1EDB63E86B8A}"/>
              </a:ext>
            </a:extLst>
          </p:cNvPr>
          <p:cNvSpPr txBox="1"/>
          <p:nvPr/>
        </p:nvSpPr>
        <p:spPr>
          <a:xfrm>
            <a:off x="6877590" y="3238204"/>
            <a:ext cx="104387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Q1(10%)</a:t>
            </a:r>
            <a:endParaRPr lang="en-S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BB5A664-AE36-A875-F6E2-B4738F7A7814}"/>
              </a:ext>
            </a:extLst>
          </p:cNvPr>
          <p:cNvSpPr txBox="1"/>
          <p:nvPr/>
        </p:nvSpPr>
        <p:spPr>
          <a:xfrm>
            <a:off x="8175091" y="3228952"/>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Q2 (50%)</a:t>
            </a:r>
            <a:endParaRPr lang="en-SG"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40214BB-DF75-68EE-96BB-C13C51E83AFA}"/>
              </a:ext>
            </a:extLst>
          </p:cNvPr>
          <p:cNvSpPr txBox="1"/>
          <p:nvPr/>
        </p:nvSpPr>
        <p:spPr>
          <a:xfrm>
            <a:off x="9596670" y="3238204"/>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Q3 (90%)</a:t>
            </a:r>
            <a:endParaRPr lang="en-SG"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2951B83-26CB-85B9-B7A7-C6BFC0032C42}"/>
              </a:ext>
            </a:extLst>
          </p:cNvPr>
          <p:cNvSpPr txBox="1"/>
          <p:nvPr/>
        </p:nvSpPr>
        <p:spPr>
          <a:xfrm>
            <a:off x="5990570" y="3554849"/>
            <a:ext cx="110799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Minimum</a:t>
            </a:r>
            <a:endParaRPr lang="en-SG"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314B088-1133-67AD-C5F6-C2563B0298A1}"/>
              </a:ext>
            </a:extLst>
          </p:cNvPr>
          <p:cNvSpPr txBox="1"/>
          <p:nvPr/>
        </p:nvSpPr>
        <p:spPr>
          <a:xfrm>
            <a:off x="10575033" y="3554849"/>
            <a:ext cx="114646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Maximum</a:t>
            </a:r>
            <a:endParaRPr lang="en-SG"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608579D-9529-429F-DB22-66FB6098E538}"/>
              </a:ext>
            </a:extLst>
          </p:cNvPr>
          <p:cNvSpPr txBox="1"/>
          <p:nvPr/>
        </p:nvSpPr>
        <p:spPr>
          <a:xfrm>
            <a:off x="7659029" y="4292467"/>
            <a:ext cx="20697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09: Box Plot </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129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review-01Con’t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16</a:t>
            </a:fld>
            <a:endParaRPr lang="en-SG"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1BC5CD0-7D8F-602F-9BEA-AC74A7B21665}"/>
              </a:ext>
            </a:extLst>
          </p:cNvPr>
          <p:cNvSpPr/>
          <p:nvPr/>
        </p:nvSpPr>
        <p:spPr>
          <a:xfrm>
            <a:off x="2246058" y="3184745"/>
            <a:ext cx="2743200" cy="6893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284DAF33-8953-ADD6-A4BC-23DEE8947793}"/>
              </a:ext>
            </a:extLst>
          </p:cNvPr>
          <p:cNvCxnSpPr>
            <a:cxnSpLocks/>
            <a:stCxn id="2" idx="1"/>
          </p:cNvCxnSpPr>
          <p:nvPr/>
        </p:nvCxnSpPr>
        <p:spPr>
          <a:xfrm flipH="1">
            <a:off x="970413" y="3529409"/>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3FF9B1C-181D-0DB8-B6E5-AFB016738073}"/>
              </a:ext>
            </a:extLst>
          </p:cNvPr>
          <p:cNvCxnSpPr>
            <a:cxnSpLocks/>
            <a:endCxn id="2" idx="3"/>
          </p:cNvCxnSpPr>
          <p:nvPr/>
        </p:nvCxnSpPr>
        <p:spPr>
          <a:xfrm flipH="1">
            <a:off x="4989258" y="3529409"/>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FB95435-541B-4A20-E426-D8F333E68A37}"/>
              </a:ext>
            </a:extLst>
          </p:cNvPr>
          <p:cNvCxnSpPr>
            <a:cxnSpLocks/>
          </p:cNvCxnSpPr>
          <p:nvPr/>
        </p:nvCxnSpPr>
        <p:spPr>
          <a:xfrm>
            <a:off x="3691035" y="3180396"/>
            <a:ext cx="0" cy="689328"/>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74EB8F2-CB0B-CC30-8323-1EDB63E86B8A}"/>
              </a:ext>
            </a:extLst>
          </p:cNvPr>
          <p:cNvSpPr txBox="1"/>
          <p:nvPr/>
        </p:nvSpPr>
        <p:spPr>
          <a:xfrm>
            <a:off x="1842742" y="2843093"/>
            <a:ext cx="104387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Q1(10%)</a:t>
            </a:r>
            <a:endParaRPr lang="en-S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BB5A664-AE36-A875-F6E2-B4738F7A7814}"/>
              </a:ext>
            </a:extLst>
          </p:cNvPr>
          <p:cNvSpPr txBox="1"/>
          <p:nvPr/>
        </p:nvSpPr>
        <p:spPr>
          <a:xfrm>
            <a:off x="3140243" y="2833841"/>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Q2 (50%)</a:t>
            </a:r>
            <a:endParaRPr lang="en-SG"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40214BB-DF75-68EE-96BB-C13C51E83AFA}"/>
              </a:ext>
            </a:extLst>
          </p:cNvPr>
          <p:cNvSpPr txBox="1"/>
          <p:nvPr/>
        </p:nvSpPr>
        <p:spPr>
          <a:xfrm>
            <a:off x="4561822" y="2843093"/>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Q3 (90%)</a:t>
            </a:r>
            <a:endParaRPr lang="en-SG"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2951B83-26CB-85B9-B7A7-C6BFC0032C42}"/>
              </a:ext>
            </a:extLst>
          </p:cNvPr>
          <p:cNvSpPr txBox="1"/>
          <p:nvPr/>
        </p:nvSpPr>
        <p:spPr>
          <a:xfrm>
            <a:off x="955722" y="3159738"/>
            <a:ext cx="110799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Minimum</a:t>
            </a:r>
            <a:endParaRPr lang="en-SG"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314B088-1133-67AD-C5F6-C2563B0298A1}"/>
              </a:ext>
            </a:extLst>
          </p:cNvPr>
          <p:cNvSpPr txBox="1"/>
          <p:nvPr/>
        </p:nvSpPr>
        <p:spPr>
          <a:xfrm>
            <a:off x="5540185" y="3159738"/>
            <a:ext cx="114646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Maximum</a:t>
            </a:r>
            <a:endParaRPr lang="en-SG"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608579D-9529-429F-DB22-66FB6098E538}"/>
              </a:ext>
            </a:extLst>
          </p:cNvPr>
          <p:cNvSpPr txBox="1"/>
          <p:nvPr/>
        </p:nvSpPr>
        <p:spPr>
          <a:xfrm>
            <a:off x="2624181" y="3897356"/>
            <a:ext cx="20697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10: Box Plot </a:t>
            </a:r>
            <a:endParaRPr lang="en-SG"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A629B7C4-CCAE-BF57-0F09-6F6E4F4FE586}"/>
              </a:ext>
            </a:extLst>
          </p:cNvPr>
          <p:cNvSpPr txBox="1"/>
          <p:nvPr/>
        </p:nvSpPr>
        <p:spPr>
          <a:xfrm>
            <a:off x="5062657" y="5418366"/>
            <a:ext cx="272478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11: No outliers found</a:t>
            </a:r>
          </a:p>
        </p:txBody>
      </p:sp>
      <p:sp>
        <p:nvSpPr>
          <p:cNvPr id="26" name="TextBox 25">
            <a:extLst>
              <a:ext uri="{FF2B5EF4-FFF2-40B4-BE49-F238E27FC236}">
                <a16:creationId xmlns:a16="http://schemas.microsoft.com/office/drawing/2014/main" id="{44C2AD08-ED92-FD3C-5707-748AD0EFE1FA}"/>
              </a:ext>
            </a:extLst>
          </p:cNvPr>
          <p:cNvSpPr txBox="1"/>
          <p:nvPr/>
        </p:nvSpPr>
        <p:spPr>
          <a:xfrm>
            <a:off x="7889073" y="5418366"/>
            <a:ext cx="326339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12: Dataset without Outlier</a:t>
            </a:r>
            <a:endParaRPr lang="en-SG"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0E9C921D-EB7B-C34B-58EE-5FDF7F92C5A9}"/>
              </a:ext>
            </a:extLst>
          </p:cNvPr>
          <p:cNvPicPr>
            <a:picLocks noChangeAspect="1"/>
          </p:cNvPicPr>
          <p:nvPr/>
        </p:nvPicPr>
        <p:blipFill>
          <a:blip r:embed="rId2"/>
          <a:stretch>
            <a:fillRect/>
          </a:stretch>
        </p:blipFill>
        <p:spPr>
          <a:xfrm>
            <a:off x="5670889" y="5096308"/>
            <a:ext cx="1609950" cy="304843"/>
          </a:xfrm>
          <a:prstGeom prst="rect">
            <a:avLst/>
          </a:prstGeom>
        </p:spPr>
      </p:pic>
      <p:pic>
        <p:nvPicPr>
          <p:cNvPr id="28" name="Picture 27">
            <a:extLst>
              <a:ext uri="{FF2B5EF4-FFF2-40B4-BE49-F238E27FC236}">
                <a16:creationId xmlns:a16="http://schemas.microsoft.com/office/drawing/2014/main" id="{2DAB7406-CAC8-B67E-4188-28E296DC4D98}"/>
              </a:ext>
            </a:extLst>
          </p:cNvPr>
          <p:cNvPicPr>
            <a:picLocks noChangeAspect="1"/>
          </p:cNvPicPr>
          <p:nvPr/>
        </p:nvPicPr>
        <p:blipFill>
          <a:blip r:embed="rId3"/>
          <a:stretch>
            <a:fillRect/>
          </a:stretch>
        </p:blipFill>
        <p:spPr>
          <a:xfrm>
            <a:off x="8433189" y="1838046"/>
            <a:ext cx="2276793" cy="3591426"/>
          </a:xfrm>
          <a:prstGeom prst="rect">
            <a:avLst/>
          </a:prstGeom>
        </p:spPr>
      </p:pic>
    </p:spTree>
    <p:extLst>
      <p:ext uri="{BB962C8B-B14F-4D97-AF65-F5344CB8AC3E}">
        <p14:creationId xmlns:p14="http://schemas.microsoft.com/office/powerpoint/2010/main" val="3358368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review-01Con’t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r>
              <a:rPr lang="en-US" sz="2400" dirty="0">
                <a:latin typeface="Times New Roman" panose="02020603050405020304" pitchFamily="18" charset="0"/>
                <a:cs typeface="Times New Roman" panose="02020603050405020304" pitchFamily="18" charset="0"/>
              </a:rPr>
              <a:t>Let’s set the value of Q1 &amp; Q3 as bellow</a:t>
            </a:r>
          </a:p>
          <a:p>
            <a:pPr marL="0" indent="0" algn="just">
              <a:buNone/>
            </a:pPr>
            <a:r>
              <a:rPr lang="en-SG" sz="2400" dirty="0">
                <a:latin typeface="Times New Roman" panose="02020603050405020304" pitchFamily="18" charset="0"/>
                <a:cs typeface="Times New Roman" panose="02020603050405020304" pitchFamily="18" charset="0"/>
              </a:rPr>
              <a:t>Inter-Quartile Range (IQR) = Q3-Q1 = (69.1742617268347 - 63.505620481218955)</a:t>
            </a:r>
          </a:p>
          <a:p>
            <a:pPr marL="0" indent="0" algn="just">
              <a:buNone/>
            </a:pPr>
            <a:r>
              <a:rPr lang="en-SG" sz="2400" dirty="0">
                <a:latin typeface="Times New Roman" panose="02020603050405020304" pitchFamily="18" charset="0"/>
                <a:cs typeface="Times New Roman" panose="02020603050405020304" pitchFamily="18" charset="0"/>
              </a:rPr>
              <a:t>					= 5.668641245615746</a:t>
            </a:r>
          </a:p>
          <a:p>
            <a:pPr marL="0" indent="0" algn="just">
              <a:buNone/>
            </a:pPr>
            <a:r>
              <a:rPr lang="en-SG" sz="2400" dirty="0">
                <a:latin typeface="Times New Roman" panose="02020603050405020304" pitchFamily="18" charset="0"/>
                <a:cs typeface="Times New Roman" panose="02020603050405020304" pitchFamily="18" charset="0"/>
              </a:rPr>
              <a:t>Lower limit = Q1 - 1.5*IQR </a:t>
            </a:r>
          </a:p>
          <a:p>
            <a:pPr marL="0" indent="0" algn="just">
              <a:buNone/>
            </a:pPr>
            <a:r>
              <a:rPr lang="en-SG" sz="2400" dirty="0">
                <a:latin typeface="Times New Roman" panose="02020603050405020304" pitchFamily="18" charset="0"/>
                <a:cs typeface="Times New Roman" panose="02020603050405020304" pitchFamily="18" charset="0"/>
              </a:rPr>
              <a:t>	        = 55.00265861279534</a:t>
            </a:r>
          </a:p>
          <a:p>
            <a:pPr marL="0" indent="0" algn="just">
              <a:buNone/>
            </a:pPr>
            <a:r>
              <a:rPr lang="en-SG" sz="2400" dirty="0">
                <a:latin typeface="Times New Roman" panose="02020603050405020304" pitchFamily="18" charset="0"/>
                <a:cs typeface="Times New Roman" panose="02020603050405020304" pitchFamily="18" charset="0"/>
              </a:rPr>
              <a:t>Upper limit = Q3 + 1.5*IQR</a:t>
            </a:r>
          </a:p>
          <a:p>
            <a:pPr marL="0" indent="0" algn="just">
              <a:buNone/>
            </a:pPr>
            <a:r>
              <a:rPr lang="en-SG" sz="2400" dirty="0">
                <a:latin typeface="Times New Roman" panose="02020603050405020304" pitchFamily="18" charset="0"/>
                <a:cs typeface="Times New Roman" panose="02020603050405020304" pitchFamily="18" charset="0"/>
              </a:rPr>
              <a:t> 	       = 77.67722359525831</a:t>
            </a:r>
            <a:endParaRPr lang="en-US"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17</a:t>
            </a:fld>
            <a:endParaRPr lang="en-SG"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1BC5CD0-7D8F-602F-9BEA-AC74A7B21665}"/>
              </a:ext>
            </a:extLst>
          </p:cNvPr>
          <p:cNvSpPr/>
          <p:nvPr/>
        </p:nvSpPr>
        <p:spPr>
          <a:xfrm>
            <a:off x="7280906" y="3579856"/>
            <a:ext cx="2743200" cy="6893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284DAF33-8953-ADD6-A4BC-23DEE8947793}"/>
              </a:ext>
            </a:extLst>
          </p:cNvPr>
          <p:cNvCxnSpPr>
            <a:cxnSpLocks/>
            <a:stCxn id="2" idx="1"/>
          </p:cNvCxnSpPr>
          <p:nvPr/>
        </p:nvCxnSpPr>
        <p:spPr>
          <a:xfrm flipH="1">
            <a:off x="6005261" y="3924520"/>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3FF9B1C-181D-0DB8-B6E5-AFB016738073}"/>
              </a:ext>
            </a:extLst>
          </p:cNvPr>
          <p:cNvCxnSpPr>
            <a:cxnSpLocks/>
            <a:endCxn id="2" idx="3"/>
          </p:cNvCxnSpPr>
          <p:nvPr/>
        </p:nvCxnSpPr>
        <p:spPr>
          <a:xfrm flipH="1">
            <a:off x="10024106" y="3924520"/>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FB95435-541B-4A20-E426-D8F333E68A37}"/>
              </a:ext>
            </a:extLst>
          </p:cNvPr>
          <p:cNvCxnSpPr>
            <a:cxnSpLocks/>
          </p:cNvCxnSpPr>
          <p:nvPr/>
        </p:nvCxnSpPr>
        <p:spPr>
          <a:xfrm>
            <a:off x="8725883" y="3575507"/>
            <a:ext cx="0" cy="689328"/>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74EB8F2-CB0B-CC30-8323-1EDB63E86B8A}"/>
              </a:ext>
            </a:extLst>
          </p:cNvPr>
          <p:cNvSpPr txBox="1"/>
          <p:nvPr/>
        </p:nvSpPr>
        <p:spPr>
          <a:xfrm>
            <a:off x="6877590" y="3238204"/>
            <a:ext cx="104387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Q1(25%)</a:t>
            </a:r>
            <a:endParaRPr lang="en-S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BB5A664-AE36-A875-F6E2-B4738F7A7814}"/>
              </a:ext>
            </a:extLst>
          </p:cNvPr>
          <p:cNvSpPr txBox="1"/>
          <p:nvPr/>
        </p:nvSpPr>
        <p:spPr>
          <a:xfrm>
            <a:off x="8175091" y="3228952"/>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Q2 (50%)</a:t>
            </a:r>
            <a:endParaRPr lang="en-SG"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40214BB-DF75-68EE-96BB-C13C51E83AFA}"/>
              </a:ext>
            </a:extLst>
          </p:cNvPr>
          <p:cNvSpPr txBox="1"/>
          <p:nvPr/>
        </p:nvSpPr>
        <p:spPr>
          <a:xfrm>
            <a:off x="9596670" y="3238204"/>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Q3 (75%)</a:t>
            </a:r>
            <a:endParaRPr lang="en-SG"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2951B83-26CB-85B9-B7A7-C6BFC0032C42}"/>
              </a:ext>
            </a:extLst>
          </p:cNvPr>
          <p:cNvSpPr txBox="1"/>
          <p:nvPr/>
        </p:nvSpPr>
        <p:spPr>
          <a:xfrm>
            <a:off x="5990570" y="3554849"/>
            <a:ext cx="110799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Minimum</a:t>
            </a:r>
            <a:endParaRPr lang="en-SG"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314B088-1133-67AD-C5F6-C2563B0298A1}"/>
              </a:ext>
            </a:extLst>
          </p:cNvPr>
          <p:cNvSpPr txBox="1"/>
          <p:nvPr/>
        </p:nvSpPr>
        <p:spPr>
          <a:xfrm>
            <a:off x="10575033" y="3554849"/>
            <a:ext cx="114646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Maximum</a:t>
            </a:r>
            <a:endParaRPr lang="en-SG"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608579D-9529-429F-DB22-66FB6098E538}"/>
              </a:ext>
            </a:extLst>
          </p:cNvPr>
          <p:cNvSpPr txBox="1"/>
          <p:nvPr/>
        </p:nvSpPr>
        <p:spPr>
          <a:xfrm>
            <a:off x="7659029" y="4292467"/>
            <a:ext cx="206120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11: Box Plot </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04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review-01Con’t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18</a:t>
            </a:fld>
            <a:endParaRPr lang="en-SG"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1BC5CD0-7D8F-602F-9BEA-AC74A7B21665}"/>
              </a:ext>
            </a:extLst>
          </p:cNvPr>
          <p:cNvSpPr/>
          <p:nvPr/>
        </p:nvSpPr>
        <p:spPr>
          <a:xfrm>
            <a:off x="2246058" y="3184745"/>
            <a:ext cx="2743200" cy="6893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284DAF33-8953-ADD6-A4BC-23DEE8947793}"/>
              </a:ext>
            </a:extLst>
          </p:cNvPr>
          <p:cNvCxnSpPr>
            <a:cxnSpLocks/>
            <a:stCxn id="2" idx="1"/>
          </p:cNvCxnSpPr>
          <p:nvPr/>
        </p:nvCxnSpPr>
        <p:spPr>
          <a:xfrm flipH="1">
            <a:off x="970413" y="3529409"/>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3FF9B1C-181D-0DB8-B6E5-AFB016738073}"/>
              </a:ext>
            </a:extLst>
          </p:cNvPr>
          <p:cNvCxnSpPr>
            <a:cxnSpLocks/>
            <a:endCxn id="2" idx="3"/>
          </p:cNvCxnSpPr>
          <p:nvPr/>
        </p:nvCxnSpPr>
        <p:spPr>
          <a:xfrm flipH="1">
            <a:off x="4989258" y="3529409"/>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FB95435-541B-4A20-E426-D8F333E68A37}"/>
              </a:ext>
            </a:extLst>
          </p:cNvPr>
          <p:cNvCxnSpPr>
            <a:cxnSpLocks/>
          </p:cNvCxnSpPr>
          <p:nvPr/>
        </p:nvCxnSpPr>
        <p:spPr>
          <a:xfrm>
            <a:off x="3691035" y="3180396"/>
            <a:ext cx="0" cy="689328"/>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74EB8F2-CB0B-CC30-8323-1EDB63E86B8A}"/>
              </a:ext>
            </a:extLst>
          </p:cNvPr>
          <p:cNvSpPr txBox="1"/>
          <p:nvPr/>
        </p:nvSpPr>
        <p:spPr>
          <a:xfrm>
            <a:off x="1842742" y="2843093"/>
            <a:ext cx="104387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Q1(25%)</a:t>
            </a:r>
            <a:endParaRPr lang="en-SG"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BB5A664-AE36-A875-F6E2-B4738F7A7814}"/>
              </a:ext>
            </a:extLst>
          </p:cNvPr>
          <p:cNvSpPr txBox="1"/>
          <p:nvPr/>
        </p:nvSpPr>
        <p:spPr>
          <a:xfrm>
            <a:off x="3140243" y="2833841"/>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Q2 (50%)</a:t>
            </a:r>
            <a:endParaRPr lang="en-SG"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40214BB-DF75-68EE-96BB-C13C51E83AFA}"/>
              </a:ext>
            </a:extLst>
          </p:cNvPr>
          <p:cNvSpPr txBox="1"/>
          <p:nvPr/>
        </p:nvSpPr>
        <p:spPr>
          <a:xfrm>
            <a:off x="4561822" y="2843093"/>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Q3 (75%)</a:t>
            </a:r>
            <a:endParaRPr lang="en-SG"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2951B83-26CB-85B9-B7A7-C6BFC0032C42}"/>
              </a:ext>
            </a:extLst>
          </p:cNvPr>
          <p:cNvSpPr txBox="1"/>
          <p:nvPr/>
        </p:nvSpPr>
        <p:spPr>
          <a:xfrm>
            <a:off x="955722" y="3159738"/>
            <a:ext cx="110799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Minimum</a:t>
            </a:r>
            <a:endParaRPr lang="en-SG"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314B088-1133-67AD-C5F6-C2563B0298A1}"/>
              </a:ext>
            </a:extLst>
          </p:cNvPr>
          <p:cNvSpPr txBox="1"/>
          <p:nvPr/>
        </p:nvSpPr>
        <p:spPr>
          <a:xfrm>
            <a:off x="5540185" y="3159738"/>
            <a:ext cx="114646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Maximum</a:t>
            </a:r>
            <a:endParaRPr lang="en-SG"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608579D-9529-429F-DB22-66FB6098E538}"/>
              </a:ext>
            </a:extLst>
          </p:cNvPr>
          <p:cNvSpPr txBox="1"/>
          <p:nvPr/>
        </p:nvSpPr>
        <p:spPr>
          <a:xfrm>
            <a:off x="2624181" y="3897356"/>
            <a:ext cx="20697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12: Box Plot </a:t>
            </a:r>
            <a:endParaRPr lang="en-SG"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87D8291-24A7-3A17-5AF7-B4981C344483}"/>
              </a:ext>
            </a:extLst>
          </p:cNvPr>
          <p:cNvPicPr>
            <a:picLocks noChangeAspect="1"/>
          </p:cNvPicPr>
          <p:nvPr/>
        </p:nvPicPr>
        <p:blipFill>
          <a:blip r:embed="rId2"/>
          <a:stretch>
            <a:fillRect/>
          </a:stretch>
        </p:blipFill>
        <p:spPr>
          <a:xfrm>
            <a:off x="6680941" y="1935729"/>
            <a:ext cx="2276793" cy="2419688"/>
          </a:xfrm>
          <a:prstGeom prst="rect">
            <a:avLst/>
          </a:prstGeom>
        </p:spPr>
      </p:pic>
      <p:sp>
        <p:nvSpPr>
          <p:cNvPr id="19" name="TextBox 18">
            <a:extLst>
              <a:ext uri="{FF2B5EF4-FFF2-40B4-BE49-F238E27FC236}">
                <a16:creationId xmlns:a16="http://schemas.microsoft.com/office/drawing/2014/main" id="{30F7B6A7-7B36-8267-7586-5B7A403790F5}"/>
              </a:ext>
            </a:extLst>
          </p:cNvPr>
          <p:cNvSpPr txBox="1"/>
          <p:nvPr/>
        </p:nvSpPr>
        <p:spPr>
          <a:xfrm>
            <a:off x="6848558" y="4350138"/>
            <a:ext cx="18485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13: Outliers</a:t>
            </a:r>
            <a:endParaRPr lang="en-SG"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F4C05264-073C-4AF0-3F7E-AA7D73EC50E7}"/>
              </a:ext>
            </a:extLst>
          </p:cNvPr>
          <p:cNvPicPr>
            <a:picLocks noChangeAspect="1"/>
          </p:cNvPicPr>
          <p:nvPr/>
        </p:nvPicPr>
        <p:blipFill>
          <a:blip r:embed="rId3"/>
          <a:stretch>
            <a:fillRect/>
          </a:stretch>
        </p:blipFill>
        <p:spPr>
          <a:xfrm>
            <a:off x="9345962" y="1941012"/>
            <a:ext cx="2295845" cy="3581900"/>
          </a:xfrm>
          <a:prstGeom prst="rect">
            <a:avLst/>
          </a:prstGeom>
        </p:spPr>
      </p:pic>
      <p:sp>
        <p:nvSpPr>
          <p:cNvPr id="21" name="TextBox 20">
            <a:extLst>
              <a:ext uri="{FF2B5EF4-FFF2-40B4-BE49-F238E27FC236}">
                <a16:creationId xmlns:a16="http://schemas.microsoft.com/office/drawing/2014/main" id="{9416515E-F42B-D08A-ADE4-B4CAC1AE1561}"/>
              </a:ext>
            </a:extLst>
          </p:cNvPr>
          <p:cNvSpPr txBox="1"/>
          <p:nvPr/>
        </p:nvSpPr>
        <p:spPr>
          <a:xfrm>
            <a:off x="8811372" y="5472668"/>
            <a:ext cx="327198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14: Dataset without Outlier</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2195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11353801"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review-02Con’t</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19</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7"/>
            <a:ext cx="11111803"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endParaRPr lang="en-SG"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AA1EF1E-CF51-4362-B7EA-4576EC048BEF}"/>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41C91BFD-F030-482F-89F1-2392611CC005}"/>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0" name="TextBox 9">
            <a:extLst>
              <a:ext uri="{FF2B5EF4-FFF2-40B4-BE49-F238E27FC236}">
                <a16:creationId xmlns:a16="http://schemas.microsoft.com/office/drawing/2014/main" id="{3E08E172-903C-3087-AAE6-10443E3A232C}"/>
              </a:ext>
            </a:extLst>
          </p:cNvPr>
          <p:cNvSpPr txBox="1"/>
          <p:nvPr/>
        </p:nvSpPr>
        <p:spPr>
          <a:xfrm>
            <a:off x="3916716" y="5608859"/>
            <a:ext cx="435856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13: </a:t>
            </a:r>
            <a:r>
              <a:rPr lang="en-US" dirty="0"/>
              <a:t>Graphical</a:t>
            </a:r>
            <a:r>
              <a:rPr lang="en-US" baseline="0" dirty="0"/>
              <a:t> representation of result</a:t>
            </a:r>
            <a:endParaRPr lang="en-SG" dirty="0"/>
          </a:p>
        </p:txBody>
      </p:sp>
      <p:graphicFrame>
        <p:nvGraphicFramePr>
          <p:cNvPr id="13" name="Chart 12">
            <a:extLst>
              <a:ext uri="{FF2B5EF4-FFF2-40B4-BE49-F238E27FC236}">
                <a16:creationId xmlns:a16="http://schemas.microsoft.com/office/drawing/2014/main" id="{38CDCAE7-EFD0-4BC8-154B-D1DBBF35967A}"/>
              </a:ext>
            </a:extLst>
          </p:cNvPr>
          <p:cNvGraphicFramePr/>
          <p:nvPr>
            <p:extLst>
              <p:ext uri="{D42A27DB-BD31-4B8C-83A1-F6EECF244321}">
                <p14:modId xmlns:p14="http://schemas.microsoft.com/office/powerpoint/2010/main" val="4115986136"/>
              </p:ext>
            </p:extLst>
          </p:nvPr>
        </p:nvGraphicFramePr>
        <p:xfrm>
          <a:off x="1080195" y="1512711"/>
          <a:ext cx="10031609" cy="40961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4986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200" y="681037"/>
            <a:ext cx="3146778" cy="747490"/>
          </a:xfrm>
        </p:spPr>
        <p:txBody>
          <a:bodyPr>
            <a:normAutofit/>
          </a:bodyPr>
          <a:lstStyle/>
          <a:p>
            <a:r>
              <a:rPr lang="en-US" b="1" dirty="0">
                <a:latin typeface="Times New Roman" panose="02020603050405020304" pitchFamily="18" charset="0"/>
                <a:cs typeface="Times New Roman" panose="02020603050405020304" pitchFamily="18" charset="0"/>
              </a:rPr>
              <a:t>Outline</a:t>
            </a:r>
          </a:p>
        </p:txBody>
      </p:sp>
      <p:sp>
        <p:nvSpPr>
          <p:cNvPr id="8" name="Slide Number Placeholder 7">
            <a:extLst>
              <a:ext uri="{FF2B5EF4-FFF2-40B4-BE49-F238E27FC236}">
                <a16:creationId xmlns:a16="http://schemas.microsoft.com/office/drawing/2014/main" id="{E5D7BD5F-96D9-4FF7-8542-B7041B68EDA6}"/>
              </a:ext>
            </a:extLst>
          </p:cNvPr>
          <p:cNvSpPr>
            <a:spLocks noGrp="1"/>
          </p:cNvSpPr>
          <p:nvPr>
            <p:ph type="sldNum" sz="quarter" idx="12"/>
          </p:nvPr>
        </p:nvSpPr>
        <p:spPr/>
        <p:txBody>
          <a:bodyPr/>
          <a:lstStyle/>
          <a:p>
            <a:fld id="{5841C53D-8731-4A97-8A47-364D46DC358E}" type="slidenum">
              <a:rPr lang="en-SG" smtClean="0">
                <a:ln w="0"/>
                <a:solidFill>
                  <a:schemeClr val="tx1"/>
                </a:solidFill>
                <a:effectLst>
                  <a:outerShdw blurRad="38100" dist="19050" dir="2700000" algn="tl" rotWithShape="0">
                    <a:schemeClr val="dk1">
                      <a:alpha val="40000"/>
                    </a:schemeClr>
                  </a:outerShdw>
                </a:effectLst>
              </a:rPr>
              <a:t>2</a:t>
            </a:fld>
            <a:endParaRPr lang="en-SG">
              <a:ln w="0"/>
              <a:solidFill>
                <a:schemeClr val="tx1"/>
              </a:solidFill>
              <a:effectLst>
                <a:outerShdw blurRad="38100" dist="19050" dir="2700000" algn="tl" rotWithShape="0">
                  <a:schemeClr val="dk1">
                    <a:alpha val="40000"/>
                  </a:schemeClr>
                </a:outerShdw>
              </a:effectLst>
            </a:endParaRPr>
          </a:p>
        </p:txBody>
      </p:sp>
      <p:sp>
        <p:nvSpPr>
          <p:cNvPr id="9" name="Content Placeholder 2">
            <a:extLst>
              <a:ext uri="{FF2B5EF4-FFF2-40B4-BE49-F238E27FC236}">
                <a16:creationId xmlns:a16="http://schemas.microsoft.com/office/drawing/2014/main" id="{D00C3A4F-9777-4AB4-B457-CA014A59DC5C}"/>
              </a:ext>
            </a:extLst>
          </p:cNvPr>
          <p:cNvSpPr txBox="1">
            <a:spLocks/>
          </p:cNvSpPr>
          <p:nvPr/>
        </p:nvSpPr>
        <p:spPr>
          <a:xfrm>
            <a:off x="1080196" y="1428527"/>
            <a:ext cx="60430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Experimental analysis of literature review</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Result analysis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References</a:t>
            </a:r>
          </a:p>
        </p:txBody>
      </p:sp>
      <p:sp>
        <p:nvSpPr>
          <p:cNvPr id="3" name="Date Placeholder 2">
            <a:extLst>
              <a:ext uri="{FF2B5EF4-FFF2-40B4-BE49-F238E27FC236}">
                <a16:creationId xmlns:a16="http://schemas.microsoft.com/office/drawing/2014/main" id="{3645A408-7AB5-4152-B31A-44AF27E46A3E}"/>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2" name="Footer Placeholder 1">
            <a:extLst>
              <a:ext uri="{FF2B5EF4-FFF2-40B4-BE49-F238E27FC236}">
                <a16:creationId xmlns:a16="http://schemas.microsoft.com/office/drawing/2014/main" id="{F0615490-8AC4-4008-89B2-797A07198BA3}"/>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356989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11111802" cy="747490"/>
          </a:xfrm>
        </p:spPr>
        <p:txBody>
          <a:bodyPr>
            <a:normAutofit/>
          </a:bodyPr>
          <a:lstStyle/>
          <a:p>
            <a:r>
              <a:rPr lang="en-US" b="1" dirty="0">
                <a:latin typeface="Times New Roman" panose="02020603050405020304" pitchFamily="18" charset="0"/>
                <a:cs typeface="Times New Roman" panose="02020603050405020304" pitchFamily="18" charset="0"/>
              </a:rPr>
              <a:t>Literature Review-02</a:t>
            </a:r>
            <a:r>
              <a:rPr lang="en-US" dirty="0">
                <a:latin typeface="Times New Roman" panose="02020603050405020304" pitchFamily="18" charset="0"/>
                <a:cs typeface="Times New Roman" panose="02020603050405020304" pitchFamily="18" charset="0"/>
              </a:rPr>
              <a:t>[2]</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20</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7"/>
            <a:ext cx="11111803"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Scatter Plots outlier detection method:</a:t>
            </a:r>
          </a:p>
          <a:p>
            <a:pPr marL="0" indent="0" algn="just">
              <a:buNone/>
            </a:pPr>
            <a:r>
              <a:rPr lang="en-US" sz="2400" dirty="0">
                <a:latin typeface="Times New Roman" panose="02020603050405020304" pitchFamily="18" charset="0"/>
                <a:cs typeface="Times New Roman" panose="02020603050405020304" pitchFamily="18" charset="0"/>
              </a:rPr>
              <a:t>If one point of a scatter plot is farther from the regression line than some other point, then the scatter plot has at least one outlier. If a number of points are the same farthest distance from the regression line, then all these points are outliers.</a:t>
            </a:r>
            <a:endParaRPr lang="en-SG" sz="24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F4C8E60C-2256-4482-B003-AAA7708E18F4}"/>
              </a:ext>
            </a:extLst>
          </p:cNvPr>
          <p:cNvSpPr txBox="1"/>
          <p:nvPr/>
        </p:nvSpPr>
        <p:spPr>
          <a:xfrm>
            <a:off x="3991545" y="5937907"/>
            <a:ext cx="392286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14: </a:t>
            </a:r>
            <a:r>
              <a:rPr lang="en-US" sz="1800" dirty="0">
                <a:latin typeface="Times New Roman" panose="02020603050405020304" pitchFamily="18" charset="0"/>
                <a:cs typeface="Times New Roman" panose="02020603050405020304" pitchFamily="18" charset="0"/>
              </a:rPr>
              <a:t>Scatter Plots </a:t>
            </a:r>
            <a:r>
              <a:rPr lang="en-US" dirty="0">
                <a:latin typeface="Times New Roman" panose="02020603050405020304" pitchFamily="18" charset="0"/>
                <a:cs typeface="Times New Roman" panose="02020603050405020304" pitchFamily="18" charset="0"/>
              </a:rPr>
              <a:t>outlier detection</a:t>
            </a:r>
            <a:endParaRPr lang="en-SG"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3963000-D561-4BDB-A9EF-AF40A53BCDBA}"/>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FFDF1C81-FE8B-4B65-BDBC-C8A1E8809094}"/>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pic>
        <p:nvPicPr>
          <p:cNvPr id="1026" name="Picture 2" descr="Outliers &amp; Inf. Obs.">
            <a:extLst>
              <a:ext uri="{FF2B5EF4-FFF2-40B4-BE49-F238E27FC236}">
                <a16:creationId xmlns:a16="http://schemas.microsoft.com/office/drawing/2014/main" id="{36A9D610-1F38-08E3-6632-0F78DF95F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500" y="3429000"/>
            <a:ext cx="4946999" cy="250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869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F38240-3583-3F70-65E2-93E52A354B6B}"/>
              </a:ext>
            </a:extLst>
          </p:cNvPr>
          <p:cNvSpPr>
            <a:spLocks noGrp="1"/>
          </p:cNvSpPr>
          <p:nvPr>
            <p:ph type="dt" sz="half" idx="10"/>
          </p:nvPr>
        </p:nvSpPr>
        <p:spPr/>
        <p:txBody>
          <a:bodyPr/>
          <a:lstStyle/>
          <a:p>
            <a:r>
              <a:rPr lang="en-SG"/>
              <a:t>20/12/2022</a:t>
            </a:r>
          </a:p>
        </p:txBody>
      </p:sp>
      <p:sp>
        <p:nvSpPr>
          <p:cNvPr id="5" name="Footer Placeholder 4">
            <a:extLst>
              <a:ext uri="{FF2B5EF4-FFF2-40B4-BE49-F238E27FC236}">
                <a16:creationId xmlns:a16="http://schemas.microsoft.com/office/drawing/2014/main" id="{DEF2C3FE-EAAD-3835-C578-092145155573}"/>
              </a:ext>
            </a:extLst>
          </p:cNvPr>
          <p:cNvSpPr>
            <a:spLocks noGrp="1"/>
          </p:cNvSpPr>
          <p:nvPr>
            <p:ph type="ftr" sz="quarter" idx="11"/>
          </p:nvPr>
        </p:nvSpPr>
        <p:spPr/>
        <p:txBody>
          <a:body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4B2390DF-0510-DE0D-E37C-C396129773DB}"/>
              </a:ext>
            </a:extLst>
          </p:cNvPr>
          <p:cNvSpPr>
            <a:spLocks noGrp="1"/>
          </p:cNvSpPr>
          <p:nvPr>
            <p:ph type="sldNum" sz="quarter" idx="12"/>
          </p:nvPr>
        </p:nvSpPr>
        <p:spPr/>
        <p:txBody>
          <a:bodyPr/>
          <a:lstStyle/>
          <a:p>
            <a:fld id="{5841C53D-8731-4A97-8A47-364D46DC358E}" type="slidenum">
              <a:rPr lang="en-SG" smtClean="0"/>
              <a:t>21</a:t>
            </a:fld>
            <a:endParaRPr lang="en-SG"/>
          </a:p>
        </p:txBody>
      </p:sp>
      <p:sp>
        <p:nvSpPr>
          <p:cNvPr id="7" name="Title 1">
            <a:extLst>
              <a:ext uri="{FF2B5EF4-FFF2-40B4-BE49-F238E27FC236}">
                <a16:creationId xmlns:a16="http://schemas.microsoft.com/office/drawing/2014/main" id="{BB31B931-E2B1-1896-BFC1-A14F08DFB088}"/>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review-02Con’t</a:t>
            </a:r>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D3BC1AC-BC49-120A-5091-BB531F028271}"/>
              </a:ext>
            </a:extLst>
          </p:cNvPr>
          <p:cNvPicPr>
            <a:picLocks noChangeAspect="1"/>
          </p:cNvPicPr>
          <p:nvPr/>
        </p:nvPicPr>
        <p:blipFill>
          <a:blip r:embed="rId2"/>
          <a:stretch>
            <a:fillRect/>
          </a:stretch>
        </p:blipFill>
        <p:spPr>
          <a:xfrm>
            <a:off x="7238999" y="2666746"/>
            <a:ext cx="4114801" cy="2953034"/>
          </a:xfrm>
          <a:prstGeom prst="rect">
            <a:avLst/>
          </a:prstGeom>
        </p:spPr>
      </p:pic>
      <p:sp>
        <p:nvSpPr>
          <p:cNvPr id="10" name="Content Placeholder 2">
            <a:extLst>
              <a:ext uri="{FF2B5EF4-FFF2-40B4-BE49-F238E27FC236}">
                <a16:creationId xmlns:a16="http://schemas.microsoft.com/office/drawing/2014/main" id="{27A91FCA-A084-247D-B6C9-69D09037B6A5}"/>
              </a:ext>
            </a:extLst>
          </p:cNvPr>
          <p:cNvSpPr txBox="1">
            <a:spLocks/>
          </p:cNvSpPr>
          <p:nvPr/>
        </p:nvSpPr>
        <p:spPr>
          <a:xfrm>
            <a:off x="1080196" y="1428527"/>
            <a:ext cx="11111804"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Scatter Plots outlier detection method:</a:t>
            </a:r>
          </a:p>
          <a:p>
            <a:pPr marL="0" indent="0" algn="just">
              <a:buNone/>
            </a:pPr>
            <a:r>
              <a:rPr lang="en-US" sz="2400" dirty="0">
                <a:latin typeface="Times New Roman" panose="02020603050405020304" pitchFamily="18" charset="0"/>
                <a:cs typeface="Times New Roman" panose="02020603050405020304" pitchFamily="18" charset="0"/>
              </a:rPr>
              <a:t>There is a dataset of trending YouTube videos likes and view ratio. We have almost 200 dataset to implement the model. In this figure the light blue color shows more disliked videos and dark dots are most liked videos. </a:t>
            </a:r>
            <a:endParaRPr lang="en-SG"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AD5B341-51D3-706B-E8F8-1C219A2D1976}"/>
              </a:ext>
            </a:extLst>
          </p:cNvPr>
          <p:cNvSpPr txBox="1"/>
          <p:nvPr/>
        </p:nvSpPr>
        <p:spPr>
          <a:xfrm>
            <a:off x="7334964" y="5619780"/>
            <a:ext cx="403828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15: </a:t>
            </a:r>
            <a:r>
              <a:rPr lang="en-US" sz="1800" dirty="0">
                <a:latin typeface="Times New Roman" panose="02020603050405020304" pitchFamily="18" charset="0"/>
                <a:cs typeface="Times New Roman" panose="02020603050405020304" pitchFamily="18" charset="0"/>
              </a:rPr>
              <a:t>Scatter Plots </a:t>
            </a:r>
            <a:r>
              <a:rPr lang="en-US" dirty="0">
                <a:latin typeface="Times New Roman" panose="02020603050405020304" pitchFamily="18" charset="0"/>
                <a:cs typeface="Times New Roman" panose="02020603050405020304" pitchFamily="18" charset="0"/>
              </a:rPr>
              <a:t>outlier detection</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559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a:bodyPr>
          <a:lstStyle/>
          <a:p>
            <a:r>
              <a:rPr lang="en-US" b="1" dirty="0">
                <a:latin typeface="Times New Roman" panose="02020603050405020304" pitchFamily="18" charset="0"/>
                <a:cs typeface="Times New Roman" panose="02020603050405020304" pitchFamily="18" charset="0"/>
              </a:rPr>
              <a:t>Literature Review-03 </a:t>
            </a:r>
            <a:r>
              <a:rPr lang="en-US" dirty="0">
                <a:latin typeface="Times New Roman" panose="02020603050405020304" pitchFamily="18" charset="0"/>
                <a:cs typeface="Times New Roman" panose="02020603050405020304" pitchFamily="18" charset="0"/>
              </a:rPr>
              <a:t>[3]</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22</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7" y="1428527"/>
            <a:ext cx="10273604" cy="4927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Z score outlier detection method:</a:t>
            </a:r>
          </a:p>
          <a:p>
            <a:pPr marL="0" indent="0" algn="just">
              <a:buNone/>
            </a:pPr>
            <a:r>
              <a:rPr lang="en-US" sz="2400" dirty="0">
                <a:latin typeface="Times New Roman" panose="02020603050405020304" pitchFamily="18" charset="0"/>
                <a:cs typeface="Times New Roman" panose="02020603050405020304" pitchFamily="18" charset="0"/>
              </a:rPr>
              <a:t>A z-score is defined as a measure of the divergence of an different experimental observations from the most probable result, the mean. Z is expressed in terms of the number of standard deviations from the mean value.</a:t>
            </a:r>
          </a:p>
          <a:p>
            <a:pPr marL="0" indent="0" algn="ctr">
              <a:buNone/>
            </a:pPr>
            <a:r>
              <a:rPr lang="en-US" sz="2400" dirty="0">
                <a:latin typeface="Times New Roman" panose="02020603050405020304" pitchFamily="18" charset="0"/>
                <a:cs typeface="Times New Roman" panose="02020603050405020304" pitchFamily="18" charset="0"/>
              </a:rPr>
              <a:t>Z = (X- µ)/ σ …(1)</a:t>
            </a:r>
          </a:p>
          <a:p>
            <a:pPr marL="0" indent="0">
              <a:buNone/>
            </a:pPr>
            <a:r>
              <a:rPr lang="en-US" sz="2400" dirty="0">
                <a:latin typeface="Times New Roman" panose="02020603050405020304" pitchFamily="18" charset="0"/>
                <a:cs typeface="Times New Roman" panose="02020603050405020304" pitchFamily="18" charset="0"/>
              </a:rPr>
              <a:t>X = Experimental Value</a:t>
            </a:r>
          </a:p>
          <a:p>
            <a:pPr marL="0" indent="0">
              <a:buNone/>
            </a:pPr>
            <a:r>
              <a:rPr lang="en-US" sz="2400" dirty="0">
                <a:latin typeface="Times New Roman" panose="02020603050405020304" pitchFamily="18" charset="0"/>
                <a:cs typeface="Times New Roman" panose="02020603050405020304" pitchFamily="18" charset="0"/>
              </a:rPr>
              <a:t>µ = Mean</a:t>
            </a:r>
          </a:p>
          <a:p>
            <a:pPr marL="0" indent="0">
              <a:buNone/>
            </a:pPr>
            <a:r>
              <a:rPr lang="en-US" sz="2400" dirty="0">
                <a:latin typeface="Times New Roman" panose="02020603050405020304" pitchFamily="18" charset="0"/>
                <a:cs typeface="Times New Roman" panose="02020603050405020304" pitchFamily="18" charset="0"/>
              </a:rPr>
              <a:t>σ = Standard Deviation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[Threshold=2]</a:t>
            </a:r>
          </a:p>
          <a:p>
            <a:pPr marL="0" indent="0">
              <a:buNone/>
            </a:pPr>
            <a:r>
              <a:rPr lang="en-US" sz="2400" dirty="0">
                <a:latin typeface="Times New Roman" panose="02020603050405020304" pitchFamily="18" charset="0"/>
                <a:cs typeface="Times New Roman" panose="02020603050405020304" pitchFamily="18" charset="0"/>
              </a:rPr>
              <a:t>If Z &gt; threshold that’s outlier.</a:t>
            </a:r>
          </a:p>
        </p:txBody>
      </p:sp>
      <p:sp>
        <p:nvSpPr>
          <p:cNvPr id="6" name="Date Placeholder 5">
            <a:extLst>
              <a:ext uri="{FF2B5EF4-FFF2-40B4-BE49-F238E27FC236}">
                <a16:creationId xmlns:a16="http://schemas.microsoft.com/office/drawing/2014/main" id="{7C0E1786-9118-4D6C-A44D-2D48350F9032}"/>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7BD0EC3D-39C6-471E-8BC3-CFF7D46F8C67}"/>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93591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review-03Con’t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9621671" cy="4927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Z score outlier detection method:</a:t>
            </a:r>
          </a:p>
          <a:p>
            <a:pPr marL="0" indent="0" algn="just">
              <a:buNone/>
            </a:pPr>
            <a:r>
              <a:rPr lang="en-SG" sz="2400" dirty="0">
                <a:latin typeface="Times New Roman" panose="02020603050405020304" pitchFamily="18" charset="0"/>
                <a:cs typeface="Times New Roman" panose="02020603050405020304" pitchFamily="18" charset="0"/>
              </a:rPr>
              <a:t>Dataset = [11, 10, 12, 14, 12, 15, 14, 13, 15, 102, 12, 14, 17, 19, 107, 10, 13, 12, 14, 12, 108, 12, 11, 14, 13, 15, 10, 15, 12, 10, 14, 13, 15, 10, 109, 123]</a:t>
            </a:r>
          </a:p>
          <a:p>
            <a:pPr marL="0" indent="0" algn="just">
              <a:buNone/>
            </a:pPr>
            <a:endParaRPr lang="en-SG" sz="2400" dirty="0">
              <a:latin typeface="Times New Roman" panose="02020603050405020304" pitchFamily="18" charset="0"/>
              <a:cs typeface="Times New Roman" panose="02020603050405020304" pitchFamily="18" charset="0"/>
            </a:endParaRPr>
          </a:p>
          <a:p>
            <a:pPr marL="0" indent="0" algn="just">
              <a:buNone/>
            </a:pPr>
            <a:r>
              <a:rPr lang="en-SG" sz="2400" dirty="0">
                <a:latin typeface="Times New Roman" panose="02020603050405020304" pitchFamily="18" charset="0"/>
                <a:cs typeface="Times New Roman" panose="02020603050405020304" pitchFamily="18" charset="0"/>
              </a:rPr>
              <a:t>For threshold = 1 :</a:t>
            </a:r>
          </a:p>
          <a:p>
            <a:pPr marL="0" indent="0" algn="just">
              <a:buNone/>
            </a:pPr>
            <a:r>
              <a:rPr lang="en-SG" sz="2400" dirty="0">
                <a:latin typeface="Times New Roman" panose="02020603050405020304" pitchFamily="18" charset="0"/>
                <a:cs typeface="Times New Roman" panose="02020603050405020304" pitchFamily="18" charset="0"/>
              </a:rPr>
              <a:t>Outliers = [102, 107, 108, 109, 123]</a:t>
            </a:r>
          </a:p>
          <a:p>
            <a:pPr marL="0" indent="0" algn="just">
              <a:buNone/>
            </a:pPr>
            <a:endParaRPr lang="en-SG" sz="2400" dirty="0">
              <a:latin typeface="Times New Roman" panose="02020603050405020304" pitchFamily="18" charset="0"/>
              <a:cs typeface="Times New Roman" panose="02020603050405020304" pitchFamily="18" charset="0"/>
            </a:endParaRPr>
          </a:p>
          <a:p>
            <a:pPr marL="0" indent="0" algn="just">
              <a:buNone/>
            </a:pPr>
            <a:r>
              <a:rPr lang="en-SG" sz="2400" dirty="0">
                <a:latin typeface="Times New Roman" panose="02020603050405020304" pitchFamily="18" charset="0"/>
                <a:cs typeface="Times New Roman" panose="02020603050405020304" pitchFamily="18" charset="0"/>
              </a:rPr>
              <a:t>For threshold = 2 :</a:t>
            </a:r>
          </a:p>
          <a:p>
            <a:pPr marL="0" indent="0" algn="just">
              <a:buNone/>
            </a:pPr>
            <a:r>
              <a:rPr lang="en-SG" sz="2400" dirty="0">
                <a:latin typeface="Times New Roman" panose="02020603050405020304" pitchFamily="18" charset="0"/>
                <a:cs typeface="Times New Roman" panose="02020603050405020304" pitchFamily="18" charset="0"/>
              </a:rPr>
              <a:t>Outliers = [102, 107, 108, 109, 123]</a:t>
            </a: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23</a:t>
            </a:fld>
            <a:endParaRPr lang="en-S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588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review-03Con’t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9621671" cy="4927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Z score outlier detection method:</a:t>
            </a:r>
          </a:p>
          <a:p>
            <a:pPr marL="0" indent="0" algn="just">
              <a:buNone/>
            </a:pPr>
            <a:r>
              <a:rPr lang="en-SG" sz="2400" dirty="0">
                <a:latin typeface="Times New Roman" panose="02020603050405020304" pitchFamily="18" charset="0"/>
                <a:cs typeface="Times New Roman" panose="02020603050405020304" pitchFamily="18" charset="0"/>
              </a:rPr>
              <a:t>Dataset = [11, 10, 12, 14, 12, 15, 14, 13, 15, 102, 12, 14, 17, 19, 107, 10, 13, 12, 14, 12, 108, 12, 11, 14, 13, 15, 10, 15, 12, 10, 14, 13, 15, 10, 109, 123]</a:t>
            </a:r>
          </a:p>
          <a:p>
            <a:pPr marL="0" indent="0" algn="just">
              <a:buNone/>
            </a:pPr>
            <a:endParaRPr lang="en-SG" sz="2400" dirty="0">
              <a:latin typeface="Times New Roman" panose="02020603050405020304" pitchFamily="18" charset="0"/>
              <a:cs typeface="Times New Roman" panose="02020603050405020304" pitchFamily="18" charset="0"/>
            </a:endParaRPr>
          </a:p>
          <a:p>
            <a:pPr marL="0" indent="0" algn="just">
              <a:buNone/>
            </a:pPr>
            <a:r>
              <a:rPr lang="en-SG" sz="2400" dirty="0">
                <a:latin typeface="Times New Roman" panose="02020603050405020304" pitchFamily="18" charset="0"/>
                <a:cs typeface="Times New Roman" panose="02020603050405020304" pitchFamily="18" charset="0"/>
              </a:rPr>
              <a:t>For threshold = 3 :</a:t>
            </a:r>
          </a:p>
          <a:p>
            <a:pPr marL="0" indent="0" algn="just">
              <a:buNone/>
            </a:pPr>
            <a:r>
              <a:rPr lang="en-SG" sz="2400" dirty="0">
                <a:latin typeface="Times New Roman" panose="02020603050405020304" pitchFamily="18" charset="0"/>
                <a:cs typeface="Times New Roman" panose="02020603050405020304" pitchFamily="18" charset="0"/>
              </a:rPr>
              <a:t>Outliers = []</a:t>
            </a:r>
          </a:p>
          <a:p>
            <a:pPr marL="0" indent="0" algn="just">
              <a:buNone/>
            </a:pPr>
            <a:endParaRPr lang="en-SG" sz="2400" dirty="0">
              <a:latin typeface="Times New Roman" panose="02020603050405020304" pitchFamily="18" charset="0"/>
              <a:cs typeface="Times New Roman" panose="02020603050405020304" pitchFamily="18" charset="0"/>
            </a:endParaRPr>
          </a:p>
          <a:p>
            <a:pPr marL="0" indent="0" algn="just">
              <a:buNone/>
            </a:pPr>
            <a:r>
              <a:rPr lang="en-SG" sz="2400" dirty="0">
                <a:latin typeface="Times New Roman" panose="02020603050405020304" pitchFamily="18" charset="0"/>
                <a:cs typeface="Times New Roman" panose="02020603050405020304" pitchFamily="18" charset="0"/>
              </a:rPr>
              <a:t>For threshold = 0/-1/-2/-3… :</a:t>
            </a:r>
          </a:p>
          <a:p>
            <a:pPr marL="0" indent="0" algn="just">
              <a:buNone/>
            </a:pPr>
            <a:r>
              <a:rPr lang="en-SG" sz="2400" dirty="0">
                <a:latin typeface="Times New Roman" panose="02020603050405020304" pitchFamily="18" charset="0"/>
                <a:cs typeface="Times New Roman" panose="02020603050405020304" pitchFamily="18" charset="0"/>
              </a:rPr>
              <a:t>Outliers = [11, 10, 12, 14, 12, 15, 14, 13, 15, 102, 12, 14, 17, 19, 107, 10, 13, 12, 14, 12, 108, 12, 11, 14, 13, 15, 10, 15, 12, 10, 14, 13, 15, 10, 109, 123, 102, 107, 108, 109, 123]</a:t>
            </a: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24</a:t>
            </a:fld>
            <a:endParaRPr lang="en-S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404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11353801"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review-03Con’t</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25</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7"/>
            <a:ext cx="11111803"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endParaRPr lang="en-SG"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AA1EF1E-CF51-4362-B7EA-4576EC048BEF}"/>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41C91BFD-F030-482F-89F1-2392611CC005}"/>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graphicFrame>
        <p:nvGraphicFramePr>
          <p:cNvPr id="9" name="Chart 8">
            <a:extLst>
              <a:ext uri="{FF2B5EF4-FFF2-40B4-BE49-F238E27FC236}">
                <a16:creationId xmlns:a16="http://schemas.microsoft.com/office/drawing/2014/main" id="{E935C112-89FD-5FB8-D6F3-0D93C12FCD4B}"/>
              </a:ext>
            </a:extLst>
          </p:cNvPr>
          <p:cNvGraphicFramePr/>
          <p:nvPr>
            <p:extLst>
              <p:ext uri="{D42A27DB-BD31-4B8C-83A1-F6EECF244321}">
                <p14:modId xmlns:p14="http://schemas.microsoft.com/office/powerpoint/2010/main" val="3304303095"/>
              </p:ext>
            </p:extLst>
          </p:nvPr>
        </p:nvGraphicFramePr>
        <p:xfrm>
          <a:off x="1080194" y="1428527"/>
          <a:ext cx="10273605" cy="4114317"/>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3E08E172-903C-3087-AAE6-10443E3A232C}"/>
              </a:ext>
            </a:extLst>
          </p:cNvPr>
          <p:cNvSpPr txBox="1"/>
          <p:nvPr/>
        </p:nvSpPr>
        <p:spPr>
          <a:xfrm>
            <a:off x="3008712" y="5608859"/>
            <a:ext cx="626594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16: </a:t>
            </a:r>
            <a:r>
              <a:rPr lang="en-US" dirty="0"/>
              <a:t>Graphical</a:t>
            </a:r>
            <a:r>
              <a:rPr lang="en-US" baseline="0" dirty="0"/>
              <a:t> representation of changing threshold values</a:t>
            </a:r>
            <a:endParaRPr lang="en-SG" dirty="0"/>
          </a:p>
        </p:txBody>
      </p:sp>
    </p:spTree>
    <p:extLst>
      <p:ext uri="{BB962C8B-B14F-4D97-AF65-F5344CB8AC3E}">
        <p14:creationId xmlns:p14="http://schemas.microsoft.com/office/powerpoint/2010/main" val="2584747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5540023" cy="747490"/>
          </a:xfrm>
        </p:spPr>
        <p:txBody>
          <a:bodyPr>
            <a:normAutofit/>
          </a:bodyPr>
          <a:lstStyle/>
          <a:p>
            <a:r>
              <a:rPr lang="en-US" b="1" dirty="0">
                <a:latin typeface="Times New Roman" panose="02020603050405020304" pitchFamily="18" charset="0"/>
                <a:cs typeface="Times New Roman" panose="02020603050405020304" pitchFamily="18" charset="0"/>
              </a:rPr>
              <a:t>Motivation</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26</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7"/>
            <a:ext cx="11111803"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Now a days almost every technology uses database based service.</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Every dataset has some outliers.</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User gather knowledge without outlier is my main motive. </a:t>
            </a:r>
            <a:endParaRPr lang="en-SG"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AA1EF1E-CF51-4362-B7EA-4576EC048BEF}"/>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41C91BFD-F030-482F-89F1-2392611CC005}"/>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785597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5540023" cy="747490"/>
          </a:xfrm>
        </p:spPr>
        <p:txBody>
          <a:bodyPr>
            <a:normAutofit/>
          </a:bodyPr>
          <a:lstStyle/>
          <a:p>
            <a:r>
              <a:rPr lang="en-US" b="1" dirty="0">
                <a:latin typeface="Times New Roman" panose="02020603050405020304" pitchFamily="18" charset="0"/>
                <a:cs typeface="Times New Roman" panose="02020603050405020304" pitchFamily="18" charset="0"/>
              </a:rPr>
              <a:t>Result Analysis</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27</a:t>
            </a:fld>
            <a:endParaRPr lang="en-SG" dirty="0">
              <a:solidFill>
                <a:schemeClr val="tx1"/>
              </a:solidFill>
            </a:endParaRPr>
          </a:p>
        </p:txBody>
      </p:sp>
      <p:pic>
        <p:nvPicPr>
          <p:cNvPr id="6" name="Picture 5">
            <a:extLst>
              <a:ext uri="{FF2B5EF4-FFF2-40B4-BE49-F238E27FC236}">
                <a16:creationId xmlns:a16="http://schemas.microsoft.com/office/drawing/2014/main" id="{C40CD41F-33CC-4F2E-93FA-C1957AFF42A0}"/>
              </a:ext>
            </a:extLst>
          </p:cNvPr>
          <p:cNvPicPr>
            <a:picLocks noChangeAspect="1"/>
          </p:cNvPicPr>
          <p:nvPr/>
        </p:nvPicPr>
        <p:blipFill>
          <a:blip r:embed="rId2"/>
          <a:stretch>
            <a:fillRect/>
          </a:stretch>
        </p:blipFill>
        <p:spPr>
          <a:xfrm>
            <a:off x="1195899" y="1428527"/>
            <a:ext cx="10364646" cy="4172532"/>
          </a:xfrm>
          <a:prstGeom prst="rect">
            <a:avLst/>
          </a:prstGeom>
        </p:spPr>
      </p:pic>
      <p:sp>
        <p:nvSpPr>
          <p:cNvPr id="7" name="Rectangle 6">
            <a:extLst>
              <a:ext uri="{FF2B5EF4-FFF2-40B4-BE49-F238E27FC236}">
                <a16:creationId xmlns:a16="http://schemas.microsoft.com/office/drawing/2014/main" id="{8F1BA99D-B7CE-42FE-B58F-1549933EEE9F}"/>
              </a:ext>
            </a:extLst>
          </p:cNvPr>
          <p:cNvSpPr/>
          <p:nvPr/>
        </p:nvSpPr>
        <p:spPr>
          <a:xfrm>
            <a:off x="2311400" y="4851400"/>
            <a:ext cx="8394700" cy="2413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dirty="0"/>
          </a:p>
        </p:txBody>
      </p:sp>
      <p:sp>
        <p:nvSpPr>
          <p:cNvPr id="5" name="Date Placeholder 4">
            <a:extLst>
              <a:ext uri="{FF2B5EF4-FFF2-40B4-BE49-F238E27FC236}">
                <a16:creationId xmlns:a16="http://schemas.microsoft.com/office/drawing/2014/main" id="{758928EB-7E40-487F-8BC9-B0A5E6348F49}"/>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C180F201-7955-4603-9D04-C749D1419DEF}"/>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8" name="TextBox 7">
            <a:extLst>
              <a:ext uri="{FF2B5EF4-FFF2-40B4-BE49-F238E27FC236}">
                <a16:creationId xmlns:a16="http://schemas.microsoft.com/office/drawing/2014/main" id="{8AA168A0-F525-7AF5-59F6-74D9F1B3B3F1}"/>
              </a:ext>
            </a:extLst>
          </p:cNvPr>
          <p:cNvSpPr txBox="1"/>
          <p:nvPr/>
        </p:nvSpPr>
        <p:spPr>
          <a:xfrm>
            <a:off x="4905642" y="5601059"/>
            <a:ext cx="249613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15: Result analysis</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793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5540023" cy="747490"/>
          </a:xfrm>
        </p:spPr>
        <p:txBody>
          <a:bodyPr>
            <a:normAutofit/>
          </a:bodyPr>
          <a:lstStyle/>
          <a:p>
            <a:r>
              <a:rPr lang="en-US" b="1" dirty="0">
                <a:latin typeface="Times New Roman" panose="02020603050405020304" pitchFamily="18" charset="0"/>
                <a:cs typeface="Times New Roman" panose="02020603050405020304" pitchFamily="18" charset="0"/>
              </a:rPr>
              <a:t>Future Work</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28</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7"/>
            <a:ext cx="11111803"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set implementation in real time</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More algorithms analysis to detect outlier.</a:t>
            </a:r>
            <a:endParaRPr lang="en-SG"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AA1EF1E-CF51-4362-B7EA-4576EC048BEF}"/>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41C91BFD-F030-482F-89F1-2392611CC005}"/>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3333948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5540023" cy="747490"/>
          </a:xfrm>
        </p:spPr>
        <p:txBody>
          <a:bodyPr>
            <a:normAutofit/>
          </a:bodyPr>
          <a:lstStyle/>
          <a:p>
            <a:r>
              <a:rPr lang="en-US" b="1"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29</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7" y="1428527"/>
            <a:ext cx="10886026"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There is a huge data available in the world. With the needed data there also some unwanted or noisy data. My thesis is to analysis algorithms to detect the outlier or unwanted observations from the dataset and produce only the required data. </a:t>
            </a:r>
            <a:endParaRPr lang="en-SG"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5DDA5E6-0578-4DA2-8307-9BA1F00FC2C2}"/>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A0D805E6-86E6-46EB-95C9-B3B95EC8C54C}"/>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66708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200" y="681037"/>
            <a:ext cx="5099756" cy="747490"/>
          </a:xfrm>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sp>
        <p:nvSpPr>
          <p:cNvPr id="2" name="Slide Number Placeholder 1">
            <a:extLst>
              <a:ext uri="{FF2B5EF4-FFF2-40B4-BE49-F238E27FC236}">
                <a16:creationId xmlns:a16="http://schemas.microsoft.com/office/drawing/2014/main" id="{48DCAE05-1D63-431B-938E-22457E733941}"/>
              </a:ext>
            </a:extLst>
          </p:cNvPr>
          <p:cNvSpPr>
            <a:spLocks noGrp="1"/>
          </p:cNvSpPr>
          <p:nvPr>
            <p:ph type="sldNum" sz="quarter" idx="12"/>
          </p:nvPr>
        </p:nvSpPr>
        <p:spPr/>
        <p:txBody>
          <a:bodyPr/>
          <a:lstStyle/>
          <a:p>
            <a:fld id="{5841C53D-8731-4A97-8A47-364D46DC358E}" type="slidenum">
              <a:rPr lang="en-SG" smtClean="0">
                <a:ln w="0"/>
                <a:solidFill>
                  <a:schemeClr val="tx1"/>
                </a:solidFill>
                <a:effectLst>
                  <a:outerShdw blurRad="38100" dist="19050" dir="2700000" algn="tl" rotWithShape="0">
                    <a:schemeClr val="dk1">
                      <a:alpha val="40000"/>
                    </a:schemeClr>
                  </a:outerShdw>
                </a:effectLst>
              </a:rPr>
              <a:t>3</a:t>
            </a:fld>
            <a:endParaRPr lang="en-SG">
              <a:ln w="0"/>
              <a:solidFill>
                <a:schemeClr val="tx1"/>
              </a:solidFill>
              <a:effectLst>
                <a:outerShdw blurRad="38100" dist="19050" dir="2700000" algn="tl" rotWithShape="0">
                  <a:schemeClr val="dk1">
                    <a:alpha val="40000"/>
                  </a:schemeClr>
                </a:outerShdw>
              </a:effectLst>
            </a:endParaRPr>
          </a:p>
        </p:txBody>
      </p:sp>
      <p:sp>
        <p:nvSpPr>
          <p:cNvPr id="24" name="TextBox 23">
            <a:extLst>
              <a:ext uri="{FF2B5EF4-FFF2-40B4-BE49-F238E27FC236}">
                <a16:creationId xmlns:a16="http://schemas.microsoft.com/office/drawing/2014/main" id="{997EF548-9755-45BF-A1BE-19D79B4B51D4}"/>
              </a:ext>
            </a:extLst>
          </p:cNvPr>
          <p:cNvSpPr txBox="1"/>
          <p:nvPr/>
        </p:nvSpPr>
        <p:spPr>
          <a:xfrm>
            <a:off x="8764936" y="4849733"/>
            <a:ext cx="2810385"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Fig 02: KDD process</a:t>
            </a:r>
            <a:endParaRPr lang="en-SG" sz="2400" dirty="0">
              <a:latin typeface="Times New Roman" panose="02020603050405020304" pitchFamily="18" charset="0"/>
              <a:cs typeface="Times New Roman" panose="02020603050405020304" pitchFamily="18" charset="0"/>
            </a:endParaRPr>
          </a:p>
        </p:txBody>
      </p:sp>
      <p:sp>
        <p:nvSpPr>
          <p:cNvPr id="28" name="Content Placeholder 2">
            <a:extLst>
              <a:ext uri="{FF2B5EF4-FFF2-40B4-BE49-F238E27FC236}">
                <a16:creationId xmlns:a16="http://schemas.microsoft.com/office/drawing/2014/main" id="{819D9324-78F1-488F-A67C-AB4856F99175}"/>
              </a:ext>
            </a:extLst>
          </p:cNvPr>
          <p:cNvSpPr txBox="1">
            <a:spLocks/>
          </p:cNvSpPr>
          <p:nvPr/>
        </p:nvSpPr>
        <p:spPr>
          <a:xfrm>
            <a:off x="1080196" y="1428527"/>
            <a:ext cx="106807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Knowledge Discovery in Databases (KDD) Process: </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Cleaning (Remove noise)</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Integration (Combination of data)</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selection (identify relevant data)</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Transformation (transform into appropriate form)</a:t>
            </a:r>
          </a:p>
          <a:p>
            <a:pPr lvl="1" algn="just">
              <a:buFont typeface="Wingdings" panose="05000000000000000000" pitchFamily="2" charset="2"/>
              <a:buChar char="ü"/>
            </a:pPr>
            <a:r>
              <a:rPr lang="en-US" sz="2000" b="1" dirty="0">
                <a:solidFill>
                  <a:srgbClr val="0070C0"/>
                </a:solidFill>
                <a:latin typeface="Times New Roman" panose="02020603050405020304" pitchFamily="18" charset="0"/>
                <a:cs typeface="Times New Roman" panose="02020603050405020304" pitchFamily="18" charset="0"/>
              </a:rPr>
              <a:t>Data Mining (Extract data pattern)</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Pattern Evaluation (identify interesting pattern)</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Knowledge Presentation (Present mined knowledge to the user)</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4A50329-8C05-4860-9124-0C8389A50876}"/>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16E8DC24-F6EE-4AC2-9C50-9796FAE49787}"/>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pic>
        <p:nvPicPr>
          <p:cNvPr id="2050" name="Picture 2" descr="KDD Process in Data Mining - GeeksforGeeks">
            <a:extLst>
              <a:ext uri="{FF2B5EF4-FFF2-40B4-BE49-F238E27FC236}">
                <a16:creationId xmlns:a16="http://schemas.microsoft.com/office/drawing/2014/main" id="{E8FEC598-51D3-C602-1EB5-0C0C28FE0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7286" y="1430662"/>
            <a:ext cx="3665686" cy="3412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130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5540023" cy="747490"/>
          </a:xfrm>
        </p:spPr>
        <p:txBody>
          <a:bodyPr>
            <a:normAutofit/>
          </a:bodyPr>
          <a:lstStyle/>
          <a:p>
            <a:r>
              <a:rPr lang="en-US" b="1"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30</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7" y="1428527"/>
            <a:ext cx="10886026"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[1] V. J. Hodge and J. Austin, ‘‘A survey of outlier detection methodologies,’’</a:t>
            </a:r>
            <a:r>
              <a:rPr lang="en-US" sz="2400" dirty="0" err="1">
                <a:latin typeface="Times New Roman" panose="02020603050405020304" pitchFamily="18" charset="0"/>
                <a:cs typeface="Times New Roman" panose="02020603050405020304" pitchFamily="18" charset="0"/>
              </a:rPr>
              <a:t>Artif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Intell</a:t>
            </a:r>
            <a:r>
              <a:rPr lang="en-US" sz="2400" dirty="0">
                <a:latin typeface="Times New Roman" panose="02020603050405020304" pitchFamily="18" charset="0"/>
                <a:cs typeface="Times New Roman" panose="02020603050405020304" pitchFamily="18" charset="0"/>
              </a:rPr>
              <a:t>. Rev., vol. 22, no. 2, pp. 85–126, 2004.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[2] N. R. Adam, V. P. </a:t>
            </a:r>
            <a:r>
              <a:rPr lang="en-US" sz="2400" dirty="0" err="1">
                <a:latin typeface="Times New Roman" panose="02020603050405020304" pitchFamily="18" charset="0"/>
                <a:cs typeface="Times New Roman" panose="02020603050405020304" pitchFamily="18" charset="0"/>
              </a:rPr>
              <a:t>Janeja</a:t>
            </a:r>
            <a:r>
              <a:rPr lang="en-US" sz="2400" dirty="0">
                <a:latin typeface="Times New Roman" panose="02020603050405020304" pitchFamily="18" charset="0"/>
                <a:cs typeface="Times New Roman" panose="02020603050405020304" pitchFamily="18" charset="0"/>
              </a:rPr>
              <a:t>, and V. </a:t>
            </a:r>
            <a:r>
              <a:rPr lang="en-US" sz="2400" dirty="0" err="1">
                <a:latin typeface="Times New Roman" panose="02020603050405020304" pitchFamily="18" charset="0"/>
                <a:cs typeface="Times New Roman" panose="02020603050405020304" pitchFamily="18" charset="0"/>
              </a:rPr>
              <a:t>Atluri</a:t>
            </a:r>
            <a:r>
              <a:rPr lang="en-US" sz="2400" dirty="0">
                <a:latin typeface="Times New Roman" panose="02020603050405020304" pitchFamily="18" charset="0"/>
                <a:cs typeface="Times New Roman" panose="02020603050405020304" pitchFamily="18" charset="0"/>
              </a:rPr>
              <a:t>. Neighborhood-based detection of anomalies in high-dimensional </a:t>
            </a:r>
            <a:r>
              <a:rPr lang="en-US" sz="2400" dirty="0" err="1">
                <a:latin typeface="Times New Roman" panose="02020603050405020304" pitchFamily="18" charset="0"/>
                <a:cs typeface="Times New Roman" panose="02020603050405020304" pitchFamily="18" charset="0"/>
              </a:rPr>
              <a:t>spatio</a:t>
            </a:r>
            <a:r>
              <a:rPr lang="en-US" sz="2400" dirty="0">
                <a:latin typeface="Times New Roman" panose="02020603050405020304" pitchFamily="18" charset="0"/>
                <a:cs typeface="Times New Roman" panose="02020603050405020304" pitchFamily="18" charset="0"/>
              </a:rPr>
              <a:t>-temporal sensor datasets. In Proceedings of the 2004 ACM symposium on Applied computing, pages 576–583, Nicosia, Cyprus, 2004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[3] Grubbs, F. E, "Procedures for detecting outlying observations in samples", </a:t>
            </a:r>
            <a:r>
              <a:rPr lang="en-US" sz="2400" dirty="0" err="1">
                <a:latin typeface="Times New Roman" panose="02020603050405020304" pitchFamily="18" charset="0"/>
                <a:cs typeface="Times New Roman" panose="02020603050405020304" pitchFamily="18" charset="0"/>
              </a:rPr>
              <a:t>Technometrics</a:t>
            </a:r>
            <a:r>
              <a:rPr lang="en-US" sz="2400" dirty="0">
                <a:latin typeface="Times New Roman" panose="02020603050405020304" pitchFamily="18" charset="0"/>
                <a:cs typeface="Times New Roman" panose="02020603050405020304" pitchFamily="18" charset="0"/>
              </a:rPr>
              <a:t> 11 (1), February 1969	</a:t>
            </a:r>
          </a:p>
        </p:txBody>
      </p:sp>
      <p:sp>
        <p:nvSpPr>
          <p:cNvPr id="6" name="Date Placeholder 5">
            <a:extLst>
              <a:ext uri="{FF2B5EF4-FFF2-40B4-BE49-F238E27FC236}">
                <a16:creationId xmlns:a16="http://schemas.microsoft.com/office/drawing/2014/main" id="{F5DDA5E6-0578-4DA2-8307-9BA1F00FC2C2}"/>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763738DC-668D-4CAA-B9C7-51FC743D415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1422353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DAFA95-752C-436E-AEA9-386E0E39B402}"/>
              </a:ext>
            </a:extLst>
          </p:cNvPr>
          <p:cNvSpPr txBox="1"/>
          <p:nvPr/>
        </p:nvSpPr>
        <p:spPr>
          <a:xfrm>
            <a:off x="3835400" y="2828835"/>
            <a:ext cx="4521200" cy="1200329"/>
          </a:xfrm>
          <a:prstGeom prst="rect">
            <a:avLst/>
          </a:prstGeom>
          <a:noFill/>
        </p:spPr>
        <p:txBody>
          <a:bodyPr wrap="square" rtlCol="0">
            <a:spAutoFit/>
          </a:bodyPr>
          <a:lstStyle/>
          <a:p>
            <a:pPr algn="ctr"/>
            <a:r>
              <a:rPr lang="en-US" sz="7200" dirty="0"/>
              <a:t>Thank You</a:t>
            </a:r>
            <a:endParaRPr lang="en-SG" sz="7200" dirty="0"/>
          </a:p>
        </p:txBody>
      </p:sp>
      <p:sp>
        <p:nvSpPr>
          <p:cNvPr id="6" name="Slide Number Placeholder 5">
            <a:extLst>
              <a:ext uri="{FF2B5EF4-FFF2-40B4-BE49-F238E27FC236}">
                <a16:creationId xmlns:a16="http://schemas.microsoft.com/office/drawing/2014/main" id="{3C584680-0F8D-4153-9D8C-3A0023F10E57}"/>
              </a:ext>
            </a:extLst>
          </p:cNvPr>
          <p:cNvSpPr>
            <a:spLocks noGrp="1"/>
          </p:cNvSpPr>
          <p:nvPr>
            <p:ph type="sldNum" sz="quarter" idx="12"/>
          </p:nvPr>
        </p:nvSpPr>
        <p:spPr/>
        <p:txBody>
          <a:bodyPr/>
          <a:lstStyle/>
          <a:p>
            <a:fld id="{5841C53D-8731-4A97-8A47-364D46DC358E}" type="slidenum">
              <a:rPr lang="en-SG" smtClean="0">
                <a:solidFill>
                  <a:schemeClr val="tx1"/>
                </a:solidFill>
              </a:rPr>
              <a:t>31</a:t>
            </a:fld>
            <a:endParaRPr lang="en-SG" dirty="0">
              <a:solidFill>
                <a:schemeClr val="tx1"/>
              </a:solidFill>
            </a:endParaRPr>
          </a:p>
        </p:txBody>
      </p:sp>
      <p:sp>
        <p:nvSpPr>
          <p:cNvPr id="3" name="Date Placeholder 2">
            <a:extLst>
              <a:ext uri="{FF2B5EF4-FFF2-40B4-BE49-F238E27FC236}">
                <a16:creationId xmlns:a16="http://schemas.microsoft.com/office/drawing/2014/main" id="{5743E63B-601A-48C1-9981-FD5A20C87E57}"/>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2" name="Footer Placeholder 1">
            <a:extLst>
              <a:ext uri="{FF2B5EF4-FFF2-40B4-BE49-F238E27FC236}">
                <a16:creationId xmlns:a16="http://schemas.microsoft.com/office/drawing/2014/main" id="{F1D40D0B-91F1-4584-B259-7775C3556CD4}"/>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384670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200" y="681037"/>
            <a:ext cx="5099756" cy="747490"/>
          </a:xfrm>
        </p:spPr>
        <p:txBody>
          <a:bodyPr>
            <a:normAutofit/>
          </a:bodyPr>
          <a:lstStyle/>
          <a:p>
            <a:r>
              <a:rPr lang="en-US" b="1" dirty="0">
                <a:latin typeface="Times New Roman" panose="02020603050405020304" pitchFamily="18" charset="0"/>
                <a:cs typeface="Times New Roman" panose="02020603050405020304" pitchFamily="18" charset="0"/>
              </a:rPr>
              <a:t>Introduction (</a:t>
            </a:r>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48DCAE05-1D63-431B-938E-22457E733941}"/>
              </a:ext>
            </a:extLst>
          </p:cNvPr>
          <p:cNvSpPr>
            <a:spLocks noGrp="1"/>
          </p:cNvSpPr>
          <p:nvPr>
            <p:ph type="sldNum" sz="quarter" idx="12"/>
          </p:nvPr>
        </p:nvSpPr>
        <p:spPr/>
        <p:txBody>
          <a:bodyPr/>
          <a:lstStyle/>
          <a:p>
            <a:fld id="{5841C53D-8731-4A97-8A47-364D46DC358E}" type="slidenum">
              <a:rPr lang="en-SG" smtClean="0">
                <a:ln w="0"/>
                <a:solidFill>
                  <a:schemeClr val="tx1"/>
                </a:solidFill>
                <a:effectLst>
                  <a:outerShdw blurRad="38100" dist="19050" dir="2700000" algn="tl" rotWithShape="0">
                    <a:schemeClr val="dk1">
                      <a:alpha val="40000"/>
                    </a:schemeClr>
                  </a:outerShdw>
                </a:effectLst>
              </a:rPr>
              <a:t>4</a:t>
            </a:fld>
            <a:endParaRPr lang="en-SG">
              <a:ln w="0"/>
              <a:solidFill>
                <a:schemeClr val="tx1"/>
              </a:solidFill>
              <a:effectLst>
                <a:outerShdw blurRad="38100" dist="19050" dir="2700000" algn="tl" rotWithShape="0">
                  <a:schemeClr val="dk1">
                    <a:alpha val="40000"/>
                  </a:schemeClr>
                </a:outerShdw>
              </a:effectLst>
            </a:endParaRPr>
          </a:p>
        </p:txBody>
      </p:sp>
      <p:sp>
        <p:nvSpPr>
          <p:cNvPr id="24" name="TextBox 23">
            <a:extLst>
              <a:ext uri="{FF2B5EF4-FFF2-40B4-BE49-F238E27FC236}">
                <a16:creationId xmlns:a16="http://schemas.microsoft.com/office/drawing/2014/main" id="{997EF548-9755-45BF-A1BE-19D79B4B51D4}"/>
              </a:ext>
            </a:extLst>
          </p:cNvPr>
          <p:cNvSpPr txBox="1"/>
          <p:nvPr/>
        </p:nvSpPr>
        <p:spPr>
          <a:xfrm>
            <a:off x="7758033" y="5779865"/>
            <a:ext cx="336181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Fig 01: Data mining steps</a:t>
            </a:r>
            <a:endParaRPr lang="en-SG" sz="2400" dirty="0">
              <a:latin typeface="Times New Roman" panose="02020603050405020304" pitchFamily="18" charset="0"/>
              <a:cs typeface="Times New Roman" panose="02020603050405020304" pitchFamily="18" charset="0"/>
            </a:endParaRPr>
          </a:p>
        </p:txBody>
      </p:sp>
      <p:sp>
        <p:nvSpPr>
          <p:cNvPr id="28" name="Content Placeholder 2">
            <a:extLst>
              <a:ext uri="{FF2B5EF4-FFF2-40B4-BE49-F238E27FC236}">
                <a16:creationId xmlns:a16="http://schemas.microsoft.com/office/drawing/2014/main" id="{819D9324-78F1-488F-A67C-AB4856F99175}"/>
              </a:ext>
            </a:extLst>
          </p:cNvPr>
          <p:cNvSpPr txBox="1">
            <a:spLocks/>
          </p:cNvSpPr>
          <p:nvPr/>
        </p:nvSpPr>
        <p:spPr>
          <a:xfrm>
            <a:off x="1080197" y="1428527"/>
            <a:ext cx="1003965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Data Mining: </a:t>
            </a:r>
            <a:r>
              <a:rPr lang="en-US" sz="2400" dirty="0">
                <a:latin typeface="Times New Roman" panose="02020603050405020304" pitchFamily="18" charset="0"/>
                <a:cs typeface="Times New Roman" panose="02020603050405020304" pitchFamily="18" charset="0"/>
              </a:rPr>
              <a:t>Data mining is a process used to extract usable data from a larger set of any raw data.</a:t>
            </a:r>
          </a:p>
          <a:p>
            <a:pPr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Steps of Data mining: </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Selection (Select required data)</a:t>
            </a:r>
          </a:p>
          <a:p>
            <a:pPr lvl="1" algn="just">
              <a:buFont typeface="Wingdings" panose="05000000000000000000" pitchFamily="2" charset="2"/>
              <a:buChar char="ü"/>
            </a:pPr>
            <a:r>
              <a:rPr lang="en-US" sz="2000" b="1" dirty="0">
                <a:solidFill>
                  <a:srgbClr val="0070C0"/>
                </a:solidFill>
                <a:latin typeface="Times New Roman" panose="02020603050405020304" pitchFamily="18" charset="0"/>
                <a:cs typeface="Times New Roman" panose="02020603050405020304" pitchFamily="18" charset="0"/>
              </a:rPr>
              <a:t>Data Preprocessing (Process data)</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Transformation (transform into appropriate form)</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Mining (Extract data pattern)</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Pattern Evaluation (identify interesting pattern)</a:t>
            </a:r>
          </a:p>
          <a:p>
            <a:pPr lvl="1"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4A50329-8C05-4860-9124-0C8389A50876}"/>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16E8DC24-F6EE-4AC2-9C50-9796FAE49787}"/>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pic>
        <p:nvPicPr>
          <p:cNvPr id="3074" name="Picture 2" descr="The steps for data mining process. | Download Scientific Diagram">
            <a:extLst>
              <a:ext uri="{FF2B5EF4-FFF2-40B4-BE49-F238E27FC236}">
                <a16:creationId xmlns:a16="http://schemas.microsoft.com/office/drawing/2014/main" id="{60BE9E29-7177-3F1A-A37B-7545CA0D0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3153" y="4282220"/>
            <a:ext cx="5051578" cy="1497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540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200" y="681037"/>
            <a:ext cx="6093178" cy="747490"/>
          </a:xfrm>
        </p:spPr>
        <p:txBody>
          <a:bodyPr>
            <a:normAutofit/>
          </a:bodyPr>
          <a:lstStyle/>
          <a:p>
            <a:r>
              <a:rPr lang="en-US" b="1" dirty="0">
                <a:latin typeface="Times New Roman" panose="02020603050405020304" pitchFamily="18" charset="0"/>
                <a:cs typeface="Times New Roman" panose="02020603050405020304" pitchFamily="18" charset="0"/>
              </a:rPr>
              <a:t>Introduction (</a:t>
            </a:r>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48DCAE05-1D63-431B-938E-22457E733941}"/>
              </a:ext>
            </a:extLst>
          </p:cNvPr>
          <p:cNvSpPr>
            <a:spLocks noGrp="1"/>
          </p:cNvSpPr>
          <p:nvPr>
            <p:ph type="sldNum" sz="quarter" idx="12"/>
          </p:nvPr>
        </p:nvSpPr>
        <p:spPr/>
        <p:txBody>
          <a:bodyPr/>
          <a:lstStyle/>
          <a:p>
            <a:fld id="{5841C53D-8731-4A97-8A47-364D46DC358E}" type="slidenum">
              <a:rPr lang="en-SG" smtClean="0">
                <a:ln w="0"/>
                <a:solidFill>
                  <a:schemeClr val="tx1"/>
                </a:solidFill>
                <a:effectLst>
                  <a:outerShdw blurRad="38100" dist="19050" dir="2700000" algn="tl" rotWithShape="0">
                    <a:schemeClr val="dk1">
                      <a:alpha val="40000"/>
                    </a:schemeClr>
                  </a:outerShdw>
                </a:effectLst>
              </a:rPr>
              <a:t>5</a:t>
            </a:fld>
            <a:endParaRPr lang="en-SG">
              <a:ln w="0"/>
              <a:solidFill>
                <a:schemeClr val="tx1"/>
              </a:solidFill>
              <a:effectLst>
                <a:outerShdw blurRad="38100" dist="19050" dir="2700000" algn="tl" rotWithShape="0">
                  <a:schemeClr val="dk1">
                    <a:alpha val="40000"/>
                  </a:schemeClr>
                </a:outerShdw>
              </a:effectLst>
            </a:endParaRPr>
          </a:p>
        </p:txBody>
      </p:sp>
      <p:sp>
        <p:nvSpPr>
          <p:cNvPr id="25" name="Content Placeholder 2">
            <a:extLst>
              <a:ext uri="{FF2B5EF4-FFF2-40B4-BE49-F238E27FC236}">
                <a16:creationId xmlns:a16="http://schemas.microsoft.com/office/drawing/2014/main" id="{47799769-EEEF-43B7-A52A-B032C11C54AB}"/>
              </a:ext>
            </a:extLst>
          </p:cNvPr>
          <p:cNvSpPr txBox="1">
            <a:spLocks/>
          </p:cNvSpPr>
          <p:nvPr/>
        </p:nvSpPr>
        <p:spPr>
          <a:xfrm>
            <a:off x="1558385" y="5266559"/>
            <a:ext cx="3444352" cy="443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Times New Roman" panose="02020603050405020304" pitchFamily="18" charset="0"/>
                <a:cs typeface="Times New Roman" panose="02020603050405020304" pitchFamily="18" charset="0"/>
              </a:rPr>
              <a:t>Fig 02: Outlier in a graph</a:t>
            </a:r>
          </a:p>
        </p:txBody>
      </p:sp>
      <p:sp>
        <p:nvSpPr>
          <p:cNvPr id="27" name="Content Placeholder 2">
            <a:extLst>
              <a:ext uri="{FF2B5EF4-FFF2-40B4-BE49-F238E27FC236}">
                <a16:creationId xmlns:a16="http://schemas.microsoft.com/office/drawing/2014/main" id="{83F4B3F9-3AD4-46F7-AD4A-37B35B556C07}"/>
              </a:ext>
            </a:extLst>
          </p:cNvPr>
          <p:cNvSpPr txBox="1">
            <a:spLocks/>
          </p:cNvSpPr>
          <p:nvPr/>
        </p:nvSpPr>
        <p:spPr>
          <a:xfrm>
            <a:off x="7189265" y="5266559"/>
            <a:ext cx="3444352" cy="443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Times New Roman" panose="02020603050405020304" pitchFamily="18" charset="0"/>
                <a:cs typeface="Times New Roman" panose="02020603050405020304" pitchFamily="18" charset="0"/>
              </a:rPr>
              <a:t>Fig 03: Outlier in real life</a:t>
            </a:r>
          </a:p>
        </p:txBody>
      </p:sp>
      <p:sp>
        <p:nvSpPr>
          <p:cNvPr id="28" name="Content Placeholder 2">
            <a:extLst>
              <a:ext uri="{FF2B5EF4-FFF2-40B4-BE49-F238E27FC236}">
                <a16:creationId xmlns:a16="http://schemas.microsoft.com/office/drawing/2014/main" id="{819D9324-78F1-488F-A67C-AB4856F99175}"/>
              </a:ext>
            </a:extLst>
          </p:cNvPr>
          <p:cNvSpPr txBox="1">
            <a:spLocks/>
          </p:cNvSpPr>
          <p:nvPr/>
        </p:nvSpPr>
        <p:spPr>
          <a:xfrm>
            <a:off x="1080197" y="1428527"/>
            <a:ext cx="10897314" cy="10550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Outlier:</a:t>
            </a:r>
            <a:r>
              <a:rPr lang="en-US" sz="2400" dirty="0">
                <a:latin typeface="Times New Roman" panose="02020603050405020304" pitchFamily="18" charset="0"/>
                <a:cs typeface="Times New Roman" panose="02020603050405020304" pitchFamily="18" charset="0"/>
              </a:rPr>
              <a:t> An outlier is a data point that differs significantly from other observations means</a:t>
            </a:r>
          </a:p>
          <a:p>
            <a:pPr marL="0" indent="0" algn="just">
              <a:buNone/>
            </a:pPr>
            <a:r>
              <a:rPr lang="en-US" sz="2400" dirty="0">
                <a:latin typeface="Times New Roman" panose="02020603050405020304" pitchFamily="18" charset="0"/>
                <a:cs typeface="Times New Roman" panose="02020603050405020304" pitchFamily="18" charset="0"/>
              </a:rPr>
              <a:t>unusual observations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1026" name="Picture 2" descr="Outlier Analysis: Definition, Techniques, How-To, and More">
            <a:extLst>
              <a:ext uri="{FF2B5EF4-FFF2-40B4-BE49-F238E27FC236}">
                <a16:creationId xmlns:a16="http://schemas.microsoft.com/office/drawing/2014/main" id="{8711D7DE-3682-4014-8EF1-BCCB771A8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274" y="2483556"/>
            <a:ext cx="4172572" cy="27830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n Outlier? Definition and How to Find Outliers in Statistics">
            <a:extLst>
              <a:ext uri="{FF2B5EF4-FFF2-40B4-BE49-F238E27FC236}">
                <a16:creationId xmlns:a16="http://schemas.microsoft.com/office/drawing/2014/main" id="{CA892EE9-A798-4A1B-BF98-1D9F902ED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5156" y="2483555"/>
            <a:ext cx="4172572" cy="278300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F68F6329-62D5-4CD8-A940-641C45B46D43}"/>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A31523B1-14AF-4C6B-9C7F-75F0CB2A5920}"/>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83857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200" y="681037"/>
            <a:ext cx="4625622" cy="747490"/>
          </a:xfrm>
        </p:spPr>
        <p:txBody>
          <a:bodyPr>
            <a:normAutofit/>
          </a:bodyPr>
          <a:lstStyle/>
          <a:p>
            <a:r>
              <a:rPr lang="en-US" b="1" dirty="0">
                <a:latin typeface="Times New Roman" panose="02020603050405020304" pitchFamily="18" charset="0"/>
                <a:cs typeface="Times New Roman" panose="02020603050405020304" pitchFamily="18" charset="0"/>
              </a:rPr>
              <a:t>Objectives</a:t>
            </a:r>
          </a:p>
        </p:txBody>
      </p:sp>
      <p:sp>
        <p:nvSpPr>
          <p:cNvPr id="2" name="Slide Number Placeholder 1">
            <a:extLst>
              <a:ext uri="{FF2B5EF4-FFF2-40B4-BE49-F238E27FC236}">
                <a16:creationId xmlns:a16="http://schemas.microsoft.com/office/drawing/2014/main" id="{5A988196-D25C-4C5F-9D1E-6817D4742FC1}"/>
              </a:ext>
            </a:extLst>
          </p:cNvPr>
          <p:cNvSpPr>
            <a:spLocks noGrp="1"/>
          </p:cNvSpPr>
          <p:nvPr>
            <p:ph type="sldNum" sz="quarter" idx="12"/>
          </p:nvPr>
        </p:nvSpPr>
        <p:spPr/>
        <p:txBody>
          <a:bodyPr/>
          <a:lstStyle/>
          <a:p>
            <a:fld id="{5841C53D-8731-4A97-8A47-364D46DC358E}" type="slidenum">
              <a:rPr lang="en-SG" smtClean="0">
                <a:ln w="0"/>
                <a:solidFill>
                  <a:schemeClr val="tx1"/>
                </a:solidFill>
                <a:effectLst>
                  <a:outerShdw blurRad="38100" dist="19050" dir="2700000" algn="tl" rotWithShape="0">
                    <a:schemeClr val="dk1">
                      <a:alpha val="40000"/>
                    </a:schemeClr>
                  </a:outerShdw>
                </a:effectLst>
              </a:rPr>
              <a:t>6</a:t>
            </a:fld>
            <a:endParaRPr lang="en-SG">
              <a:ln w="0"/>
              <a:solidFill>
                <a:schemeClr val="tx1"/>
              </a:solidFill>
              <a:effectLst>
                <a:outerShdw blurRad="38100" dist="19050" dir="2700000" algn="tl" rotWithShape="0">
                  <a:schemeClr val="dk1">
                    <a:alpha val="40000"/>
                  </a:schemeClr>
                </a:outerShdw>
              </a:effectLst>
            </a:endParaRPr>
          </a:p>
        </p:txBody>
      </p:sp>
      <p:sp>
        <p:nvSpPr>
          <p:cNvPr id="5" name="Content Placeholder 2">
            <a:extLst>
              <a:ext uri="{FF2B5EF4-FFF2-40B4-BE49-F238E27FC236}">
                <a16:creationId xmlns:a16="http://schemas.microsoft.com/office/drawing/2014/main" id="{E20C7D57-C27F-4347-984B-B07DF53C9EEC}"/>
              </a:ext>
            </a:extLst>
          </p:cNvPr>
          <p:cNvSpPr txBox="1">
            <a:spLocks/>
          </p:cNvSpPr>
          <p:nvPr/>
        </p:nvSpPr>
        <p:spPr>
          <a:xfrm>
            <a:off x="1080197" y="1428527"/>
            <a:ext cx="10273603" cy="976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Modifying existing literature on outlier detection.</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Performance comparison with existing words.</a:t>
            </a:r>
          </a:p>
          <a:p>
            <a:pPr>
              <a:buFont typeface="Wingdings" panose="05000000000000000000" pitchFamily="2" charset="2"/>
              <a:buChar char="ü"/>
            </a:pPr>
            <a:endParaRPr lang="en-SG"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B0313C3-2D48-4C9A-A54A-10589B21920E}"/>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3" name="Footer Placeholder 2">
            <a:extLst>
              <a:ext uri="{FF2B5EF4-FFF2-40B4-BE49-F238E27FC236}">
                <a16:creationId xmlns:a16="http://schemas.microsoft.com/office/drawing/2014/main" id="{02801B5C-FAD5-4A19-96CA-6CAB61D8D124}"/>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818010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0905739" cy="747490"/>
          </a:xfrm>
          <a:noFill/>
        </p:spPr>
        <p:txBody>
          <a:bodyPr>
            <a:normAutofit/>
          </a:bodyPr>
          <a:lstStyle/>
          <a:p>
            <a:r>
              <a:rPr lang="en-US" b="1" dirty="0">
                <a:latin typeface="Times New Roman" panose="02020603050405020304" pitchFamily="18" charset="0"/>
                <a:cs typeface="Times New Roman" panose="02020603050405020304" pitchFamily="18" charset="0"/>
              </a:rPr>
              <a:t>Literature Review-01 </a:t>
            </a:r>
            <a:r>
              <a:rPr lang="en-US" dirty="0">
                <a:latin typeface="Times New Roman" panose="02020603050405020304" pitchFamily="18" charset="0"/>
                <a:cs typeface="Times New Roman" panose="02020603050405020304" pitchFamily="18" charset="0"/>
              </a:rPr>
              <a:t>[1]</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7</a:t>
            </a:fld>
            <a:endParaRPr lang="en-SG"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r>
              <a:rPr lang="en-US" sz="2400" dirty="0">
                <a:latin typeface="Times New Roman" panose="02020603050405020304" pitchFamily="18" charset="0"/>
                <a:cs typeface="Times New Roman" panose="02020603050405020304" pitchFamily="18" charset="0"/>
              </a:rPr>
              <a:t>Data set = (22,25,17,19,33,64,23,17,20,18)					[N=10]</a:t>
            </a:r>
          </a:p>
          <a:p>
            <a:pPr marL="0" indent="0" algn="just">
              <a:buNone/>
            </a:pPr>
            <a:r>
              <a:rPr lang="en-SG" sz="2400" dirty="0">
                <a:latin typeface="Times New Roman" panose="02020603050405020304" pitchFamily="18" charset="0"/>
                <a:cs typeface="Times New Roman" panose="02020603050405020304" pitchFamily="18" charset="0"/>
              </a:rPr>
              <a:t>Arrange the data ascending format = (17,17,18,19,20,22,23,25,33,64)</a:t>
            </a:r>
          </a:p>
          <a:p>
            <a:pPr marL="0" indent="0" algn="just">
              <a:buNone/>
            </a:pPr>
            <a:r>
              <a:rPr lang="en-SG" sz="2400" dirty="0">
                <a:latin typeface="Times New Roman" panose="02020603050405020304" pitchFamily="18" charset="0"/>
                <a:cs typeface="Times New Roman" panose="02020603050405020304" pitchFamily="18" charset="0"/>
              </a:rPr>
              <a:t>Q2 = (20+22)/2 = 21		Q1 = 18		Q3 = 25</a:t>
            </a:r>
          </a:p>
          <a:p>
            <a:pPr marL="0" indent="0" algn="just">
              <a:buNone/>
            </a:pPr>
            <a:r>
              <a:rPr lang="en-SG" sz="2400" dirty="0">
                <a:latin typeface="Times New Roman" panose="02020603050405020304" pitchFamily="18" charset="0"/>
                <a:cs typeface="Times New Roman" panose="02020603050405020304" pitchFamily="18" charset="0"/>
              </a:rPr>
              <a:t>Inter-Quartile Range (IQR) = Q3-Q1 = 25-18 = 7</a:t>
            </a:r>
          </a:p>
          <a:p>
            <a:pPr marL="0" indent="0" algn="just">
              <a:buNone/>
            </a:pPr>
            <a:r>
              <a:rPr lang="en-SG" sz="2400" dirty="0">
                <a:latin typeface="Times New Roman" panose="02020603050405020304" pitchFamily="18" charset="0"/>
                <a:cs typeface="Times New Roman" panose="02020603050405020304" pitchFamily="18" charset="0"/>
              </a:rPr>
              <a:t>Higher outlier = Q3+(1.5*IQR) = 25+(1.5*7) = 35.5</a:t>
            </a:r>
          </a:p>
          <a:p>
            <a:pPr marL="0" indent="0" algn="just">
              <a:buNone/>
            </a:pPr>
            <a:r>
              <a:rPr lang="en-SG" sz="2400" dirty="0">
                <a:latin typeface="Times New Roman" panose="02020603050405020304" pitchFamily="18" charset="0"/>
                <a:cs typeface="Times New Roman" panose="02020603050405020304" pitchFamily="18" charset="0"/>
              </a:rPr>
              <a:t>Lower outlier = Q1- +(1.5*IQR) = 18- +(1.5*7) = 7.5</a:t>
            </a:r>
          </a:p>
          <a:p>
            <a:pPr marL="0" indent="0" algn="just">
              <a:buNone/>
            </a:pPr>
            <a:r>
              <a:rPr lang="en-SG" sz="2400" dirty="0">
                <a:latin typeface="Times New Roman" panose="02020603050405020304" pitchFamily="18" charset="0"/>
                <a:cs typeface="Times New Roman" panose="02020603050405020304" pitchFamily="18" charset="0"/>
              </a:rPr>
              <a:t>So, Outlier = 64</a:t>
            </a:r>
          </a:p>
          <a:p>
            <a:pPr marL="0" indent="0" algn="just">
              <a:buNone/>
            </a:pPr>
            <a:r>
              <a:rPr lang="en-SG" sz="2400" dirty="0">
                <a:latin typeface="Times New Roman" panose="02020603050405020304" pitchFamily="18" charset="0"/>
                <a:cs typeface="Times New Roman" panose="02020603050405020304" pitchFamily="18" charset="0"/>
              </a:rPr>
              <a:t>Minimum value = 17</a:t>
            </a:r>
          </a:p>
          <a:p>
            <a:pPr marL="0" indent="0" algn="just">
              <a:buNone/>
            </a:pPr>
            <a:r>
              <a:rPr lang="en-SG" sz="2400" dirty="0">
                <a:latin typeface="Times New Roman" panose="02020603050405020304" pitchFamily="18" charset="0"/>
                <a:cs typeface="Times New Roman" panose="02020603050405020304" pitchFamily="18" charset="0"/>
              </a:rPr>
              <a:t>Maximum value = 33</a:t>
            </a:r>
          </a:p>
        </p:txBody>
      </p:sp>
      <p:sp>
        <p:nvSpPr>
          <p:cNvPr id="3" name="Rectangle 2">
            <a:extLst>
              <a:ext uri="{FF2B5EF4-FFF2-40B4-BE49-F238E27FC236}">
                <a16:creationId xmlns:a16="http://schemas.microsoft.com/office/drawing/2014/main" id="{BDFD4927-DEC5-45A1-988B-237C1022EAF6}"/>
              </a:ext>
            </a:extLst>
          </p:cNvPr>
          <p:cNvSpPr/>
          <p:nvPr/>
        </p:nvSpPr>
        <p:spPr>
          <a:xfrm>
            <a:off x="6942667" y="5667022"/>
            <a:ext cx="2743200" cy="6893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53277510-AD03-47B5-9C15-3D1B960D201F}"/>
              </a:ext>
            </a:extLst>
          </p:cNvPr>
          <p:cNvCxnSpPr>
            <a:cxnSpLocks/>
            <a:stCxn id="3" idx="1"/>
          </p:cNvCxnSpPr>
          <p:nvPr/>
        </p:nvCxnSpPr>
        <p:spPr>
          <a:xfrm flipH="1">
            <a:off x="5667022" y="6011686"/>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30B8892-5CFF-419D-A557-316141BEAC79}"/>
              </a:ext>
            </a:extLst>
          </p:cNvPr>
          <p:cNvCxnSpPr>
            <a:cxnSpLocks/>
            <a:endCxn id="3" idx="3"/>
          </p:cNvCxnSpPr>
          <p:nvPr/>
        </p:nvCxnSpPr>
        <p:spPr>
          <a:xfrm flipH="1">
            <a:off x="9685867" y="6011686"/>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8D2D711-40F6-4A33-9E5B-70EDB7BBA7A3}"/>
              </a:ext>
            </a:extLst>
          </p:cNvPr>
          <p:cNvCxnSpPr>
            <a:cxnSpLocks/>
          </p:cNvCxnSpPr>
          <p:nvPr/>
        </p:nvCxnSpPr>
        <p:spPr>
          <a:xfrm>
            <a:off x="8325029" y="5642015"/>
            <a:ext cx="0" cy="689328"/>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9ED739C-AE34-448D-AB5E-9A2579F8A50C}"/>
              </a:ext>
            </a:extLst>
          </p:cNvPr>
          <p:cNvSpPr txBox="1"/>
          <p:nvPr/>
        </p:nvSpPr>
        <p:spPr>
          <a:xfrm>
            <a:off x="6539351" y="5325370"/>
            <a:ext cx="8274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Q1=18</a:t>
            </a:r>
            <a:endParaRPr lang="en-SG"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344BD69-6B27-4B73-ABC4-503495DE7AE8}"/>
              </a:ext>
            </a:extLst>
          </p:cNvPr>
          <p:cNvSpPr txBox="1"/>
          <p:nvPr/>
        </p:nvSpPr>
        <p:spPr>
          <a:xfrm>
            <a:off x="7896226" y="5325370"/>
            <a:ext cx="8274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Q2=21</a:t>
            </a:r>
            <a:endParaRPr lang="en-SG"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B547A19-14EC-418B-873A-945671289947}"/>
              </a:ext>
            </a:extLst>
          </p:cNvPr>
          <p:cNvSpPr txBox="1"/>
          <p:nvPr/>
        </p:nvSpPr>
        <p:spPr>
          <a:xfrm>
            <a:off x="9258431" y="5325370"/>
            <a:ext cx="8274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Q3=25</a:t>
            </a:r>
            <a:endParaRPr lang="en-SG"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0E84CA8-C896-4742-860B-CEDAA5F26D17}"/>
              </a:ext>
            </a:extLst>
          </p:cNvPr>
          <p:cNvSpPr txBox="1"/>
          <p:nvPr/>
        </p:nvSpPr>
        <p:spPr>
          <a:xfrm>
            <a:off x="4942304" y="5646385"/>
            <a:ext cx="146867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Minimum=17</a:t>
            </a:r>
            <a:endParaRPr lang="en-SG"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D0734C3A-E5AC-48AD-A279-AE49C1512741}"/>
              </a:ext>
            </a:extLst>
          </p:cNvPr>
          <p:cNvSpPr txBox="1"/>
          <p:nvPr/>
        </p:nvSpPr>
        <p:spPr>
          <a:xfrm>
            <a:off x="10236794" y="5642015"/>
            <a:ext cx="15071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Maximum=33</a:t>
            </a:r>
            <a:endParaRPr lang="en-SG"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8475992-3BD9-4626-AB44-2706CE2B801F}"/>
              </a:ext>
            </a:extLst>
          </p:cNvPr>
          <p:cNvSpPr txBox="1"/>
          <p:nvPr/>
        </p:nvSpPr>
        <p:spPr>
          <a:xfrm>
            <a:off x="7320790" y="6384030"/>
            <a:ext cx="20697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04: Box Plot </a:t>
            </a:r>
            <a:endParaRPr lang="en-SG"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28627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111803" cy="747490"/>
          </a:xfrm>
        </p:spPr>
        <p:txBody>
          <a:bodyPr>
            <a:normAutofit/>
          </a:bodyPr>
          <a:lstStyle/>
          <a:p>
            <a:r>
              <a:rPr lang="en-US" b="1" dirty="0">
                <a:latin typeface="Times New Roman" panose="02020603050405020304" pitchFamily="18" charset="0"/>
                <a:cs typeface="Times New Roman" panose="02020603050405020304" pitchFamily="18" charset="0"/>
              </a:rPr>
              <a:t>Experimental Analysis of literature review-01</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p:txBody>
      </p:sp>
      <p:sp>
        <p:nvSpPr>
          <p:cNvPr id="3" name="Rectangle 2">
            <a:extLst>
              <a:ext uri="{FF2B5EF4-FFF2-40B4-BE49-F238E27FC236}">
                <a16:creationId xmlns:a16="http://schemas.microsoft.com/office/drawing/2014/main" id="{BDFD4927-DEC5-45A1-988B-237C1022EAF6}"/>
              </a:ext>
            </a:extLst>
          </p:cNvPr>
          <p:cNvSpPr/>
          <p:nvPr/>
        </p:nvSpPr>
        <p:spPr>
          <a:xfrm>
            <a:off x="7382505" y="5261904"/>
            <a:ext cx="2743200" cy="6893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53277510-AD03-47B5-9C15-3D1B960D201F}"/>
              </a:ext>
            </a:extLst>
          </p:cNvPr>
          <p:cNvCxnSpPr>
            <a:cxnSpLocks/>
            <a:stCxn id="3" idx="1"/>
          </p:cNvCxnSpPr>
          <p:nvPr/>
        </p:nvCxnSpPr>
        <p:spPr>
          <a:xfrm flipH="1">
            <a:off x="6106860" y="5606568"/>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30B8892-5CFF-419D-A557-316141BEAC79}"/>
              </a:ext>
            </a:extLst>
          </p:cNvPr>
          <p:cNvCxnSpPr>
            <a:cxnSpLocks/>
            <a:endCxn id="3" idx="3"/>
          </p:cNvCxnSpPr>
          <p:nvPr/>
        </p:nvCxnSpPr>
        <p:spPr>
          <a:xfrm flipH="1">
            <a:off x="10125705" y="5606568"/>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8D2D711-40F6-4A33-9E5B-70EDB7BBA7A3}"/>
              </a:ext>
            </a:extLst>
          </p:cNvPr>
          <p:cNvCxnSpPr>
            <a:cxnSpLocks/>
          </p:cNvCxnSpPr>
          <p:nvPr/>
        </p:nvCxnSpPr>
        <p:spPr>
          <a:xfrm>
            <a:off x="8827482" y="5257555"/>
            <a:ext cx="0" cy="689328"/>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9ED739C-AE34-448D-AB5E-9A2579F8A50C}"/>
              </a:ext>
            </a:extLst>
          </p:cNvPr>
          <p:cNvSpPr txBox="1"/>
          <p:nvPr/>
        </p:nvSpPr>
        <p:spPr>
          <a:xfrm>
            <a:off x="6979189" y="4920252"/>
            <a:ext cx="104387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Q1(25%)</a:t>
            </a:r>
            <a:endParaRPr lang="en-SG"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344BD69-6B27-4B73-ABC4-503495DE7AE8}"/>
              </a:ext>
            </a:extLst>
          </p:cNvPr>
          <p:cNvSpPr txBox="1"/>
          <p:nvPr/>
        </p:nvSpPr>
        <p:spPr>
          <a:xfrm>
            <a:off x="8276690" y="4911000"/>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Q2 (50%)</a:t>
            </a:r>
            <a:endParaRPr lang="en-SG"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B547A19-14EC-418B-873A-945671289947}"/>
              </a:ext>
            </a:extLst>
          </p:cNvPr>
          <p:cNvSpPr txBox="1"/>
          <p:nvPr/>
        </p:nvSpPr>
        <p:spPr>
          <a:xfrm>
            <a:off x="9698269" y="4920252"/>
            <a:ext cx="110158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Q3 (75%)</a:t>
            </a:r>
            <a:endParaRPr lang="en-SG"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0E84CA8-C896-4742-860B-CEDAA5F26D17}"/>
              </a:ext>
            </a:extLst>
          </p:cNvPr>
          <p:cNvSpPr txBox="1"/>
          <p:nvPr/>
        </p:nvSpPr>
        <p:spPr>
          <a:xfrm>
            <a:off x="6092169" y="5236897"/>
            <a:ext cx="110799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Minimum</a:t>
            </a:r>
            <a:endParaRPr lang="en-SG"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D0734C3A-E5AC-48AD-A279-AE49C1512741}"/>
              </a:ext>
            </a:extLst>
          </p:cNvPr>
          <p:cNvSpPr txBox="1"/>
          <p:nvPr/>
        </p:nvSpPr>
        <p:spPr>
          <a:xfrm>
            <a:off x="10676632" y="5236897"/>
            <a:ext cx="114646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Maximum</a:t>
            </a:r>
            <a:endParaRPr lang="en-SG"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8475992-3BD9-4626-AB44-2706CE2B801F}"/>
              </a:ext>
            </a:extLst>
          </p:cNvPr>
          <p:cNvSpPr txBox="1"/>
          <p:nvPr/>
        </p:nvSpPr>
        <p:spPr>
          <a:xfrm>
            <a:off x="7760628" y="5974515"/>
            <a:ext cx="20697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05: Box Plot </a:t>
            </a:r>
            <a:endParaRPr lang="en-SG"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pic>
        <p:nvPicPr>
          <p:cNvPr id="10" name="Picture 9">
            <a:extLst>
              <a:ext uri="{FF2B5EF4-FFF2-40B4-BE49-F238E27FC236}">
                <a16:creationId xmlns:a16="http://schemas.microsoft.com/office/drawing/2014/main" id="{3461E750-F0FF-5031-E614-8A1F58B5759E}"/>
              </a:ext>
            </a:extLst>
          </p:cNvPr>
          <p:cNvPicPr>
            <a:picLocks noChangeAspect="1"/>
          </p:cNvPicPr>
          <p:nvPr/>
        </p:nvPicPr>
        <p:blipFill>
          <a:blip r:embed="rId2"/>
          <a:stretch>
            <a:fillRect/>
          </a:stretch>
        </p:blipFill>
        <p:spPr>
          <a:xfrm>
            <a:off x="1752281" y="2049900"/>
            <a:ext cx="2286319" cy="3505689"/>
          </a:xfrm>
          <a:prstGeom prst="rect">
            <a:avLst/>
          </a:prstGeom>
        </p:spPr>
      </p:pic>
      <p:sp>
        <p:nvSpPr>
          <p:cNvPr id="11" name="TextBox 10">
            <a:extLst>
              <a:ext uri="{FF2B5EF4-FFF2-40B4-BE49-F238E27FC236}">
                <a16:creationId xmlns:a16="http://schemas.microsoft.com/office/drawing/2014/main" id="{844358F1-6DC2-77E6-D81A-D5AF6F7A600A}"/>
              </a:ext>
            </a:extLst>
          </p:cNvPr>
          <p:cNvSpPr txBox="1"/>
          <p:nvPr/>
        </p:nvSpPr>
        <p:spPr>
          <a:xfrm>
            <a:off x="1860541" y="5558940"/>
            <a:ext cx="17972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01: Dataset</a:t>
            </a:r>
            <a:endParaRPr lang="en-SG"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A172863-4A85-B141-0125-ADD9339BC88C}"/>
              </a:ext>
            </a:extLst>
          </p:cNvPr>
          <p:cNvPicPr>
            <a:picLocks noChangeAspect="1"/>
          </p:cNvPicPr>
          <p:nvPr/>
        </p:nvPicPr>
        <p:blipFill>
          <a:blip r:embed="rId3"/>
          <a:stretch>
            <a:fillRect/>
          </a:stretch>
        </p:blipFill>
        <p:spPr>
          <a:xfrm>
            <a:off x="8210558" y="2054230"/>
            <a:ext cx="2229161" cy="2410161"/>
          </a:xfrm>
          <a:prstGeom prst="rect">
            <a:avLst/>
          </a:prstGeom>
        </p:spPr>
      </p:pic>
      <p:sp>
        <p:nvSpPr>
          <p:cNvPr id="16" name="TextBox 15">
            <a:extLst>
              <a:ext uri="{FF2B5EF4-FFF2-40B4-BE49-F238E27FC236}">
                <a16:creationId xmlns:a16="http://schemas.microsoft.com/office/drawing/2014/main" id="{B6183A7B-C2BF-DA87-135C-BE0195D39745}"/>
              </a:ext>
            </a:extLst>
          </p:cNvPr>
          <p:cNvSpPr txBox="1"/>
          <p:nvPr/>
        </p:nvSpPr>
        <p:spPr>
          <a:xfrm>
            <a:off x="8259508" y="4473777"/>
            <a:ext cx="216912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02: Calculation</a:t>
            </a:r>
            <a:endParaRPr lang="en-SG" dirty="0">
              <a:latin typeface="Times New Roman" panose="02020603050405020304" pitchFamily="18" charset="0"/>
              <a:cs typeface="Times New Roman" panose="02020603050405020304" pitchFamily="18" charset="0"/>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8</a:t>
            </a:fld>
            <a:endParaRPr lang="en-S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8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11353802" cy="747490"/>
          </a:xfrm>
        </p:spPr>
        <p:txBody>
          <a:bodyPr>
            <a:normAutofit fontScale="90000"/>
          </a:bodyPr>
          <a:lstStyle/>
          <a:p>
            <a:r>
              <a:rPr lang="en-US" b="1" dirty="0">
                <a:latin typeface="Times New Roman" panose="02020603050405020304" pitchFamily="18" charset="0"/>
                <a:cs typeface="Times New Roman" panose="02020603050405020304" pitchFamily="18" charset="0"/>
              </a:rPr>
              <a:t>Experimental Analysis of literature review-01Con’t</a:t>
            </a:r>
            <a:endParaRPr lang="en-US"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r>
              <a:rPr lang="en-SG" sz="2400" dirty="0">
                <a:latin typeface="Times New Roman" panose="02020603050405020304" pitchFamily="18" charset="0"/>
                <a:cs typeface="Times New Roman" panose="02020603050405020304" pitchFamily="18" charset="0"/>
              </a:rPr>
              <a:t>Inter-Quartile Range (IQR) = Q3-Q1 = (69.1742617268347 - 63.505620481218955)</a:t>
            </a:r>
          </a:p>
          <a:p>
            <a:pPr marL="0" indent="0" algn="just">
              <a:buNone/>
            </a:pPr>
            <a:r>
              <a:rPr lang="en-SG" sz="2400" dirty="0">
                <a:latin typeface="Times New Roman" panose="02020603050405020304" pitchFamily="18" charset="0"/>
                <a:cs typeface="Times New Roman" panose="02020603050405020304" pitchFamily="18" charset="0"/>
              </a:rPr>
              <a:t>					= 5.668641245615746</a:t>
            </a:r>
          </a:p>
          <a:p>
            <a:pPr marL="0" indent="0" algn="just">
              <a:buNone/>
            </a:pPr>
            <a:r>
              <a:rPr lang="en-SG" sz="2400" dirty="0">
                <a:latin typeface="Times New Roman" panose="02020603050405020304" pitchFamily="18" charset="0"/>
                <a:cs typeface="Times New Roman" panose="02020603050405020304" pitchFamily="18" charset="0"/>
              </a:rPr>
              <a:t>For constant value 1.5:</a:t>
            </a:r>
          </a:p>
          <a:p>
            <a:pPr marL="0" indent="0" algn="just">
              <a:buNone/>
            </a:pPr>
            <a:r>
              <a:rPr lang="en-SG" sz="2400" dirty="0">
                <a:latin typeface="Times New Roman" panose="02020603050405020304" pitchFamily="18" charset="0"/>
                <a:cs typeface="Times New Roman" panose="02020603050405020304" pitchFamily="18" charset="0"/>
              </a:rPr>
              <a:t>Lower limit = Q1 - 1.5*IQR </a:t>
            </a:r>
          </a:p>
          <a:p>
            <a:pPr marL="0" indent="0" algn="just">
              <a:buNone/>
            </a:pPr>
            <a:r>
              <a:rPr lang="en-SG" sz="2400" dirty="0">
                <a:latin typeface="Times New Roman" panose="02020603050405020304" pitchFamily="18" charset="0"/>
                <a:cs typeface="Times New Roman" panose="02020603050405020304" pitchFamily="18" charset="0"/>
              </a:rPr>
              <a:t>	        = 55.00265861279534</a:t>
            </a:r>
          </a:p>
          <a:p>
            <a:pPr marL="0" indent="0" algn="just">
              <a:buNone/>
            </a:pPr>
            <a:r>
              <a:rPr lang="en-SG" sz="2400" dirty="0">
                <a:latin typeface="Times New Roman" panose="02020603050405020304" pitchFamily="18" charset="0"/>
                <a:cs typeface="Times New Roman" panose="02020603050405020304" pitchFamily="18" charset="0"/>
              </a:rPr>
              <a:t>Upper limit = Q3 + 1.5*IQR</a:t>
            </a:r>
          </a:p>
          <a:p>
            <a:pPr marL="0" indent="0" algn="just">
              <a:buNone/>
            </a:pPr>
            <a:r>
              <a:rPr lang="en-SG" sz="2400" dirty="0">
                <a:latin typeface="Times New Roman" panose="02020603050405020304" pitchFamily="18" charset="0"/>
                <a:cs typeface="Times New Roman" panose="02020603050405020304" pitchFamily="18" charset="0"/>
              </a:rPr>
              <a:t> 	       = 77.67722359525831</a:t>
            </a: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r>
              <a:rPr lang="en-SG">
                <a:solidFill>
                  <a:schemeClr val="tx1"/>
                </a:solidFill>
              </a:rPr>
              <a:t>20/12/2022</a:t>
            </a:r>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
        <p:nvSpPr>
          <p:cNvPr id="17" name="Slide Number Placeholder 1">
            <a:extLst>
              <a:ext uri="{FF2B5EF4-FFF2-40B4-BE49-F238E27FC236}">
                <a16:creationId xmlns:a16="http://schemas.microsoft.com/office/drawing/2014/main" id="{7E6D661E-C042-389F-B938-45B5F13FB1F8}"/>
              </a:ext>
            </a:extLst>
          </p:cNvPr>
          <p:cNvSpPr>
            <a:spLocks noGrp="1"/>
          </p:cNvSpPr>
          <p:nvPr>
            <p:ph type="sldNum" sz="quarter" idx="12"/>
          </p:nvPr>
        </p:nvSpPr>
        <p:spPr>
          <a:xfrm>
            <a:off x="8610600" y="6356350"/>
            <a:ext cx="2743200" cy="365125"/>
          </a:xfrm>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9</a:t>
            </a:fld>
            <a:endParaRPr lang="en-SG" dirty="0">
              <a:solidFill>
                <a:schemeClr val="tx1"/>
              </a:solidFill>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96A2325F-B3ED-337D-F5D9-F222F1CA1F10}"/>
              </a:ext>
            </a:extLst>
          </p:cNvPr>
          <p:cNvPicPr>
            <a:picLocks noChangeAspect="1"/>
          </p:cNvPicPr>
          <p:nvPr/>
        </p:nvPicPr>
        <p:blipFill>
          <a:blip r:embed="rId2"/>
          <a:stretch>
            <a:fillRect/>
          </a:stretch>
        </p:blipFill>
        <p:spPr>
          <a:xfrm>
            <a:off x="5822983" y="2951729"/>
            <a:ext cx="2276793" cy="2419688"/>
          </a:xfrm>
          <a:prstGeom prst="rect">
            <a:avLst/>
          </a:prstGeom>
        </p:spPr>
      </p:pic>
      <p:sp>
        <p:nvSpPr>
          <p:cNvPr id="20" name="TextBox 19">
            <a:extLst>
              <a:ext uri="{FF2B5EF4-FFF2-40B4-BE49-F238E27FC236}">
                <a16:creationId xmlns:a16="http://schemas.microsoft.com/office/drawing/2014/main" id="{BAB9AFFF-6DB4-2F98-2DD6-FE5025EB4A86}"/>
              </a:ext>
            </a:extLst>
          </p:cNvPr>
          <p:cNvSpPr txBox="1"/>
          <p:nvPr/>
        </p:nvSpPr>
        <p:spPr>
          <a:xfrm>
            <a:off x="5990600" y="5366138"/>
            <a:ext cx="184851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03: Outliers</a:t>
            </a:r>
            <a:endParaRPr lang="en-SG"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84CE4835-1445-10E5-FD27-C37EE1ACAE55}"/>
              </a:ext>
            </a:extLst>
          </p:cNvPr>
          <p:cNvPicPr>
            <a:picLocks noChangeAspect="1"/>
          </p:cNvPicPr>
          <p:nvPr/>
        </p:nvPicPr>
        <p:blipFill>
          <a:blip r:embed="rId3"/>
          <a:stretch>
            <a:fillRect/>
          </a:stretch>
        </p:blipFill>
        <p:spPr>
          <a:xfrm>
            <a:off x="8488004" y="2957012"/>
            <a:ext cx="2295845" cy="3581900"/>
          </a:xfrm>
          <a:prstGeom prst="rect">
            <a:avLst/>
          </a:prstGeom>
        </p:spPr>
      </p:pic>
      <p:sp>
        <p:nvSpPr>
          <p:cNvPr id="28" name="TextBox 27">
            <a:extLst>
              <a:ext uri="{FF2B5EF4-FFF2-40B4-BE49-F238E27FC236}">
                <a16:creationId xmlns:a16="http://schemas.microsoft.com/office/drawing/2014/main" id="{08E4F67B-B4A1-1586-26CB-433E44D69DFB}"/>
              </a:ext>
            </a:extLst>
          </p:cNvPr>
          <p:cNvSpPr txBox="1"/>
          <p:nvPr/>
        </p:nvSpPr>
        <p:spPr>
          <a:xfrm>
            <a:off x="7953414" y="6488668"/>
            <a:ext cx="327198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Table 04: Dataset without Outlier</a:t>
            </a:r>
            <a:endParaRPr lang="en-S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729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2900</TotalTime>
  <Words>2006</Words>
  <Application>Microsoft Office PowerPoint</Application>
  <PresentationFormat>Widescreen</PresentationFormat>
  <Paragraphs>341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PowerPoint Presentation</vt:lpstr>
      <vt:lpstr>Outline</vt:lpstr>
      <vt:lpstr>Introduction</vt:lpstr>
      <vt:lpstr>Introduction (Con’t)</vt:lpstr>
      <vt:lpstr>Introduction (Con’t)</vt:lpstr>
      <vt:lpstr>Objectives</vt:lpstr>
      <vt:lpstr>Literature Review-01 [1]</vt:lpstr>
      <vt:lpstr>Experimental Analysis of literature review-01</vt:lpstr>
      <vt:lpstr>Experimental Analysis of literature review-01Con’t</vt:lpstr>
      <vt:lpstr>Experimental Analysis of literature review-01Con’t</vt:lpstr>
      <vt:lpstr>Experimental Analysis of literature review-01Con’t</vt:lpstr>
      <vt:lpstr>Experimental Analysis of literature review-01Con’t</vt:lpstr>
      <vt:lpstr>Experimental Analysis of literature review-01Con’t</vt:lpstr>
      <vt:lpstr>Experimental Analysis of literature review-01Con’t</vt:lpstr>
      <vt:lpstr>Experimental Analysis of literature review-01Con’t</vt:lpstr>
      <vt:lpstr>Experimental Analysis of literature review-01Con’t</vt:lpstr>
      <vt:lpstr>Experimental Analysis of literature review-01Con’t</vt:lpstr>
      <vt:lpstr>Experimental Analysis of literature review-01Con’t</vt:lpstr>
      <vt:lpstr>Experimental Analysis of literature review-02Con’t</vt:lpstr>
      <vt:lpstr>Literature Review-02[2]</vt:lpstr>
      <vt:lpstr>Experimental Analysis of literature review-02Con’t</vt:lpstr>
      <vt:lpstr>Literature Review-03 [3]</vt:lpstr>
      <vt:lpstr>Experimental Analysis of literature review-03Con’t</vt:lpstr>
      <vt:lpstr>Experimental Analysis of literature review-03Con’t</vt:lpstr>
      <vt:lpstr>Experimental Analysis of literature review-03Con’t</vt:lpstr>
      <vt:lpstr>Motivation</vt:lpstr>
      <vt:lpstr>Result Analysis</vt:lpstr>
      <vt:lpstr>Future Work</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Touhid Iqbal Sagar</dc:creator>
  <cp:lastModifiedBy>Touhid Iqbal Sagar</cp:lastModifiedBy>
  <cp:revision>117</cp:revision>
  <cp:lastPrinted>2022-12-19T15:00:08Z</cp:lastPrinted>
  <dcterms:created xsi:type="dcterms:W3CDTF">2022-09-01T09:50:09Z</dcterms:created>
  <dcterms:modified xsi:type="dcterms:W3CDTF">2022-12-19T15:21:51Z</dcterms:modified>
</cp:coreProperties>
</file>