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72" r:id="rId4"/>
    <p:sldId id="259" r:id="rId5"/>
    <p:sldId id="260" r:id="rId6"/>
    <p:sldId id="262" r:id="rId7"/>
    <p:sldId id="269" r:id="rId8"/>
    <p:sldId id="273" r:id="rId9"/>
    <p:sldId id="274" r:id="rId10"/>
    <p:sldId id="266" r:id="rId11"/>
    <p:sldId id="267"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4" autoAdjust="0"/>
    <p:restoredTop sz="94674" autoAdjust="0"/>
  </p:normalViewPr>
  <p:slideViewPr>
    <p:cSldViewPr snapToGrid="0">
      <p:cViewPr varScale="1">
        <p:scale>
          <a:sx n="89" d="100"/>
          <a:sy n="89" d="100"/>
        </p:scale>
        <p:origin x="108" y="114"/>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Color Scale</c:v>
                </c:pt>
              </c:strCache>
            </c:strRef>
          </c:tx>
          <c:dPt>
            <c:idx val="0"/>
            <c:bubble3D val="0"/>
            <c:spPr>
              <a:solidFill>
                <a:schemeClr val="tx1"/>
              </a:solidFill>
              <a:ln w="19050">
                <a:solidFill>
                  <a:schemeClr val="lt1"/>
                </a:solidFill>
              </a:ln>
              <a:effectLst/>
            </c:spPr>
            <c:extLst>
              <c:ext xmlns:c16="http://schemas.microsoft.com/office/drawing/2014/chart" uri="{C3380CC4-5D6E-409C-BE32-E72D297353CC}">
                <c16:uniqueId val="{00000003-96C1-4B9C-808B-642951095DAD}"/>
              </c:ext>
            </c:extLst>
          </c:dPt>
          <c:dPt>
            <c:idx val="1"/>
            <c:bubble3D val="0"/>
            <c:spPr>
              <a:solidFill>
                <a:schemeClr val="accent5">
                  <a:lumMod val="60000"/>
                  <a:lumOff val="40000"/>
                </a:schemeClr>
              </a:solidFill>
              <a:ln w="19050">
                <a:solidFill>
                  <a:schemeClr val="bg1"/>
                </a:solidFill>
              </a:ln>
              <a:effectLst/>
            </c:spPr>
            <c:extLst>
              <c:ext xmlns:c16="http://schemas.microsoft.com/office/drawing/2014/chart" uri="{C3380CC4-5D6E-409C-BE32-E72D297353CC}">
                <c16:uniqueId val="{00000007-96C1-4B9C-808B-642951095DAD}"/>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6-96C1-4B9C-808B-642951095DAD}"/>
              </c:ext>
            </c:extLst>
          </c:dPt>
          <c:dPt>
            <c:idx val="3"/>
            <c:bubble3D val="0"/>
            <c:spPr>
              <a:solidFill>
                <a:schemeClr val="bg1"/>
              </a:solidFill>
              <a:ln w="19050">
                <a:solidFill>
                  <a:schemeClr val="lt1"/>
                </a:solidFill>
              </a:ln>
              <a:effectLst/>
            </c:spPr>
            <c:extLst>
              <c:ext xmlns:c16="http://schemas.microsoft.com/office/drawing/2014/chart" uri="{C3380CC4-5D6E-409C-BE32-E72D297353CC}">
                <c16:uniqueId val="{00000005-96C1-4B9C-808B-642951095DAD}"/>
              </c:ext>
            </c:extLst>
          </c:dPt>
          <c:cat>
            <c:strRef>
              <c:f>Sheet1!$A$2:$A$5</c:f>
              <c:strCache>
                <c:ptCount val="4"/>
                <c:pt idx="0">
                  <c:v>Black</c:v>
                </c:pt>
                <c:pt idx="1">
                  <c:v>Paste</c:v>
                </c:pt>
                <c:pt idx="2">
                  <c:v>Sky blue</c:v>
                </c:pt>
                <c:pt idx="3">
                  <c:v>White</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96C1-4B9C-808B-642951095DA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5976C-D75A-48AC-97C9-4FCD8C5654BA}" type="datetimeFigureOut">
              <a:rPr lang="en-SG" smtClean="0"/>
              <a:t>9/10/2022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68A44-59A7-44B1-AB63-54F6D59A57F2}" type="slidenum">
              <a:rPr lang="en-SG" smtClean="0"/>
              <a:t>‹#›</a:t>
            </a:fld>
            <a:endParaRPr lang="en-SG"/>
          </a:p>
        </p:txBody>
      </p:sp>
    </p:spTree>
    <p:extLst>
      <p:ext uri="{BB962C8B-B14F-4D97-AF65-F5344CB8AC3E}">
        <p14:creationId xmlns:p14="http://schemas.microsoft.com/office/powerpoint/2010/main" val="412718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2</a:t>
            </a:fld>
            <a:endParaRPr lang="en-SG"/>
          </a:p>
        </p:txBody>
      </p:sp>
    </p:spTree>
    <p:extLst>
      <p:ext uri="{BB962C8B-B14F-4D97-AF65-F5344CB8AC3E}">
        <p14:creationId xmlns:p14="http://schemas.microsoft.com/office/powerpoint/2010/main" val="4264998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11</a:t>
            </a:fld>
            <a:endParaRPr lang="en-SG"/>
          </a:p>
        </p:txBody>
      </p:sp>
    </p:spTree>
    <p:extLst>
      <p:ext uri="{BB962C8B-B14F-4D97-AF65-F5344CB8AC3E}">
        <p14:creationId xmlns:p14="http://schemas.microsoft.com/office/powerpoint/2010/main" val="42702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12</a:t>
            </a:fld>
            <a:endParaRPr lang="en-SG"/>
          </a:p>
        </p:txBody>
      </p:sp>
    </p:spTree>
    <p:extLst>
      <p:ext uri="{BB962C8B-B14F-4D97-AF65-F5344CB8AC3E}">
        <p14:creationId xmlns:p14="http://schemas.microsoft.com/office/powerpoint/2010/main" val="156023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3</a:t>
            </a:fld>
            <a:endParaRPr lang="en-SG"/>
          </a:p>
        </p:txBody>
      </p:sp>
    </p:spTree>
    <p:extLst>
      <p:ext uri="{BB962C8B-B14F-4D97-AF65-F5344CB8AC3E}">
        <p14:creationId xmlns:p14="http://schemas.microsoft.com/office/powerpoint/2010/main" val="328583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4</a:t>
            </a:fld>
            <a:endParaRPr lang="en-SG"/>
          </a:p>
        </p:txBody>
      </p:sp>
    </p:spTree>
    <p:extLst>
      <p:ext uri="{BB962C8B-B14F-4D97-AF65-F5344CB8AC3E}">
        <p14:creationId xmlns:p14="http://schemas.microsoft.com/office/powerpoint/2010/main" val="757716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5</a:t>
            </a:fld>
            <a:endParaRPr lang="en-SG"/>
          </a:p>
        </p:txBody>
      </p:sp>
    </p:spTree>
    <p:extLst>
      <p:ext uri="{BB962C8B-B14F-4D97-AF65-F5344CB8AC3E}">
        <p14:creationId xmlns:p14="http://schemas.microsoft.com/office/powerpoint/2010/main" val="730822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6</a:t>
            </a:fld>
            <a:endParaRPr lang="en-SG"/>
          </a:p>
        </p:txBody>
      </p:sp>
    </p:spTree>
    <p:extLst>
      <p:ext uri="{BB962C8B-B14F-4D97-AF65-F5344CB8AC3E}">
        <p14:creationId xmlns:p14="http://schemas.microsoft.com/office/powerpoint/2010/main" val="363625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7</a:t>
            </a:fld>
            <a:endParaRPr lang="en-SG"/>
          </a:p>
        </p:txBody>
      </p:sp>
    </p:spTree>
    <p:extLst>
      <p:ext uri="{BB962C8B-B14F-4D97-AF65-F5344CB8AC3E}">
        <p14:creationId xmlns:p14="http://schemas.microsoft.com/office/powerpoint/2010/main" val="25963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8</a:t>
            </a:fld>
            <a:endParaRPr lang="en-SG"/>
          </a:p>
        </p:txBody>
      </p:sp>
    </p:spTree>
    <p:extLst>
      <p:ext uri="{BB962C8B-B14F-4D97-AF65-F5344CB8AC3E}">
        <p14:creationId xmlns:p14="http://schemas.microsoft.com/office/powerpoint/2010/main" val="354632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9</a:t>
            </a:fld>
            <a:endParaRPr lang="en-SG"/>
          </a:p>
        </p:txBody>
      </p:sp>
    </p:spTree>
    <p:extLst>
      <p:ext uri="{BB962C8B-B14F-4D97-AF65-F5344CB8AC3E}">
        <p14:creationId xmlns:p14="http://schemas.microsoft.com/office/powerpoint/2010/main" val="2408842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BBA68A44-59A7-44B1-AB63-54F6D59A57F2}" type="slidenum">
              <a:rPr lang="en-SG" smtClean="0"/>
              <a:t>10</a:t>
            </a:fld>
            <a:endParaRPr lang="en-SG"/>
          </a:p>
        </p:txBody>
      </p:sp>
    </p:spTree>
    <p:extLst>
      <p:ext uri="{BB962C8B-B14F-4D97-AF65-F5344CB8AC3E}">
        <p14:creationId xmlns:p14="http://schemas.microsoft.com/office/powerpoint/2010/main" val="2191366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20B0-B774-4A7C-80C3-6A2A0F4FE3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C2F2BB4-FB9D-4EE6-A6EE-33DFD3EDA5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217F090-AB13-4E0E-9649-57090B670478}"/>
              </a:ext>
            </a:extLst>
          </p:cNvPr>
          <p:cNvSpPr>
            <a:spLocks noGrp="1"/>
          </p:cNvSpPr>
          <p:nvPr>
            <p:ph type="dt" sz="half" idx="10"/>
          </p:nvPr>
        </p:nvSpPr>
        <p:spPr/>
        <p:txBody>
          <a:bodyPr/>
          <a:lstStyle/>
          <a:p>
            <a:fld id="{1D0A8BE9-50E3-4F8A-9A88-1D844797F12C}" type="datetime1">
              <a:rPr lang="en-SG" smtClean="0"/>
              <a:t>9/10/2022</a:t>
            </a:fld>
            <a:endParaRPr lang="en-SG"/>
          </a:p>
        </p:txBody>
      </p:sp>
      <p:sp>
        <p:nvSpPr>
          <p:cNvPr id="5" name="Footer Placeholder 4">
            <a:extLst>
              <a:ext uri="{FF2B5EF4-FFF2-40B4-BE49-F238E27FC236}">
                <a16:creationId xmlns:a16="http://schemas.microsoft.com/office/drawing/2014/main" id="{D67F4421-49A3-457F-B373-F96B62AE452C}"/>
              </a:ext>
            </a:extLst>
          </p:cNvPr>
          <p:cNvSpPr>
            <a:spLocks noGrp="1"/>
          </p:cNvSpPr>
          <p:nvPr>
            <p:ph type="ftr" sz="quarter" idx="11"/>
          </p:nvPr>
        </p:nvSpPr>
        <p:spPr/>
        <p:txBody>
          <a:bodyPr/>
          <a:lstStyle/>
          <a:p>
            <a:r>
              <a:rPr lang="en-SG"/>
              <a:t>RGB Value Detection</a:t>
            </a:r>
          </a:p>
        </p:txBody>
      </p:sp>
      <p:sp>
        <p:nvSpPr>
          <p:cNvPr id="6" name="Slide Number Placeholder 5">
            <a:extLst>
              <a:ext uri="{FF2B5EF4-FFF2-40B4-BE49-F238E27FC236}">
                <a16:creationId xmlns:a16="http://schemas.microsoft.com/office/drawing/2014/main" id="{89F671BA-F4B4-4579-8DA8-7529D324DDC8}"/>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350141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7676-147F-4E7D-A753-11BB464C438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8A3A03A-307B-489F-9D13-A3E15B256F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CE33BAC-A56B-48B4-9FBB-273F5928E56B}"/>
              </a:ext>
            </a:extLst>
          </p:cNvPr>
          <p:cNvSpPr>
            <a:spLocks noGrp="1"/>
          </p:cNvSpPr>
          <p:nvPr>
            <p:ph type="dt" sz="half" idx="10"/>
          </p:nvPr>
        </p:nvSpPr>
        <p:spPr/>
        <p:txBody>
          <a:bodyPr/>
          <a:lstStyle/>
          <a:p>
            <a:fld id="{20F40AAF-D8B7-4E66-918C-B8F985D7685A}" type="datetime1">
              <a:rPr lang="en-SG" smtClean="0"/>
              <a:t>9/10/2022</a:t>
            </a:fld>
            <a:endParaRPr lang="en-SG"/>
          </a:p>
        </p:txBody>
      </p:sp>
      <p:sp>
        <p:nvSpPr>
          <p:cNvPr id="5" name="Footer Placeholder 4">
            <a:extLst>
              <a:ext uri="{FF2B5EF4-FFF2-40B4-BE49-F238E27FC236}">
                <a16:creationId xmlns:a16="http://schemas.microsoft.com/office/drawing/2014/main" id="{DBCBA4A5-7DE3-46F8-9E1B-6552BE00496C}"/>
              </a:ext>
            </a:extLst>
          </p:cNvPr>
          <p:cNvSpPr>
            <a:spLocks noGrp="1"/>
          </p:cNvSpPr>
          <p:nvPr>
            <p:ph type="ftr" sz="quarter" idx="11"/>
          </p:nvPr>
        </p:nvSpPr>
        <p:spPr/>
        <p:txBody>
          <a:bodyPr/>
          <a:lstStyle/>
          <a:p>
            <a:r>
              <a:rPr lang="en-SG"/>
              <a:t>RGB Value Detection</a:t>
            </a:r>
          </a:p>
        </p:txBody>
      </p:sp>
      <p:sp>
        <p:nvSpPr>
          <p:cNvPr id="6" name="Slide Number Placeholder 5">
            <a:extLst>
              <a:ext uri="{FF2B5EF4-FFF2-40B4-BE49-F238E27FC236}">
                <a16:creationId xmlns:a16="http://schemas.microsoft.com/office/drawing/2014/main" id="{0DA5259F-3177-41ED-B26E-40E16D8786B7}"/>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797464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BCE2C-DBA5-4AB8-940D-36BE9FECCF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F080DA9-92F7-4498-93B8-2FAB6E0216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2BE5412-495E-41FB-9995-A45D8941A6FB}"/>
              </a:ext>
            </a:extLst>
          </p:cNvPr>
          <p:cNvSpPr>
            <a:spLocks noGrp="1"/>
          </p:cNvSpPr>
          <p:nvPr>
            <p:ph type="dt" sz="half" idx="10"/>
          </p:nvPr>
        </p:nvSpPr>
        <p:spPr/>
        <p:txBody>
          <a:bodyPr/>
          <a:lstStyle/>
          <a:p>
            <a:fld id="{21984FF7-556D-4329-A58B-A4A021EED6E4}" type="datetime1">
              <a:rPr lang="en-SG" smtClean="0"/>
              <a:t>9/10/2022</a:t>
            </a:fld>
            <a:endParaRPr lang="en-SG"/>
          </a:p>
        </p:txBody>
      </p:sp>
      <p:sp>
        <p:nvSpPr>
          <p:cNvPr id="5" name="Footer Placeholder 4">
            <a:extLst>
              <a:ext uri="{FF2B5EF4-FFF2-40B4-BE49-F238E27FC236}">
                <a16:creationId xmlns:a16="http://schemas.microsoft.com/office/drawing/2014/main" id="{AF99006B-6474-48FD-A1F2-3C11D6F60AFB}"/>
              </a:ext>
            </a:extLst>
          </p:cNvPr>
          <p:cNvSpPr>
            <a:spLocks noGrp="1"/>
          </p:cNvSpPr>
          <p:nvPr>
            <p:ph type="ftr" sz="quarter" idx="11"/>
          </p:nvPr>
        </p:nvSpPr>
        <p:spPr/>
        <p:txBody>
          <a:bodyPr/>
          <a:lstStyle/>
          <a:p>
            <a:r>
              <a:rPr lang="en-SG"/>
              <a:t>RGB Value Detection</a:t>
            </a:r>
          </a:p>
        </p:txBody>
      </p:sp>
      <p:sp>
        <p:nvSpPr>
          <p:cNvPr id="6" name="Slide Number Placeholder 5">
            <a:extLst>
              <a:ext uri="{FF2B5EF4-FFF2-40B4-BE49-F238E27FC236}">
                <a16:creationId xmlns:a16="http://schemas.microsoft.com/office/drawing/2014/main" id="{8133ED92-A656-4DD2-B7FB-1D64766968FE}"/>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2944237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D5678-F3B9-4244-92F8-5FE66BADB8A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9548C4D-47CF-49F1-80BE-91B0F043BC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0395919-50C5-4B3E-8DF1-5A2BA32A95FF}"/>
              </a:ext>
            </a:extLst>
          </p:cNvPr>
          <p:cNvSpPr>
            <a:spLocks noGrp="1"/>
          </p:cNvSpPr>
          <p:nvPr>
            <p:ph type="dt" sz="half" idx="10"/>
          </p:nvPr>
        </p:nvSpPr>
        <p:spPr/>
        <p:txBody>
          <a:bodyPr/>
          <a:lstStyle/>
          <a:p>
            <a:fld id="{30F5BDD7-BE5E-4D5F-8A42-EB3533C895A1}" type="datetime1">
              <a:rPr lang="en-SG" smtClean="0"/>
              <a:t>9/10/2022</a:t>
            </a:fld>
            <a:endParaRPr lang="en-SG"/>
          </a:p>
        </p:txBody>
      </p:sp>
      <p:sp>
        <p:nvSpPr>
          <p:cNvPr id="5" name="Footer Placeholder 4">
            <a:extLst>
              <a:ext uri="{FF2B5EF4-FFF2-40B4-BE49-F238E27FC236}">
                <a16:creationId xmlns:a16="http://schemas.microsoft.com/office/drawing/2014/main" id="{944EBD0A-5A23-42A9-8A3F-FEDF36CF16C3}"/>
              </a:ext>
            </a:extLst>
          </p:cNvPr>
          <p:cNvSpPr>
            <a:spLocks noGrp="1"/>
          </p:cNvSpPr>
          <p:nvPr>
            <p:ph type="ftr" sz="quarter" idx="11"/>
          </p:nvPr>
        </p:nvSpPr>
        <p:spPr/>
        <p:txBody>
          <a:bodyPr/>
          <a:lstStyle/>
          <a:p>
            <a:r>
              <a:rPr lang="en-SG"/>
              <a:t>RGB Value Detection</a:t>
            </a:r>
          </a:p>
        </p:txBody>
      </p:sp>
      <p:sp>
        <p:nvSpPr>
          <p:cNvPr id="6" name="Slide Number Placeholder 5">
            <a:extLst>
              <a:ext uri="{FF2B5EF4-FFF2-40B4-BE49-F238E27FC236}">
                <a16:creationId xmlns:a16="http://schemas.microsoft.com/office/drawing/2014/main" id="{0E354E98-948D-4EEC-9825-05E1ED2A9E3A}"/>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314418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0CF9-5D41-4D2B-80A8-5EC7862F09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9C8C40F-BAF8-4977-A27D-0DE3FC48AF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7E766C-6954-4AAC-A467-7B3823321D2E}"/>
              </a:ext>
            </a:extLst>
          </p:cNvPr>
          <p:cNvSpPr>
            <a:spLocks noGrp="1"/>
          </p:cNvSpPr>
          <p:nvPr>
            <p:ph type="dt" sz="half" idx="10"/>
          </p:nvPr>
        </p:nvSpPr>
        <p:spPr/>
        <p:txBody>
          <a:bodyPr/>
          <a:lstStyle/>
          <a:p>
            <a:fld id="{EC2DA45D-A9A1-44CC-A3FF-1BF97B9C090D}" type="datetime1">
              <a:rPr lang="en-SG" smtClean="0"/>
              <a:t>9/10/2022</a:t>
            </a:fld>
            <a:endParaRPr lang="en-SG"/>
          </a:p>
        </p:txBody>
      </p:sp>
      <p:sp>
        <p:nvSpPr>
          <p:cNvPr id="5" name="Footer Placeholder 4">
            <a:extLst>
              <a:ext uri="{FF2B5EF4-FFF2-40B4-BE49-F238E27FC236}">
                <a16:creationId xmlns:a16="http://schemas.microsoft.com/office/drawing/2014/main" id="{F32147E4-C02E-4DB3-B2F6-6F4779DF5268}"/>
              </a:ext>
            </a:extLst>
          </p:cNvPr>
          <p:cNvSpPr>
            <a:spLocks noGrp="1"/>
          </p:cNvSpPr>
          <p:nvPr>
            <p:ph type="ftr" sz="quarter" idx="11"/>
          </p:nvPr>
        </p:nvSpPr>
        <p:spPr/>
        <p:txBody>
          <a:bodyPr/>
          <a:lstStyle/>
          <a:p>
            <a:r>
              <a:rPr lang="en-SG"/>
              <a:t>RGB Value Detection</a:t>
            </a:r>
          </a:p>
        </p:txBody>
      </p:sp>
      <p:sp>
        <p:nvSpPr>
          <p:cNvPr id="6" name="Slide Number Placeholder 5">
            <a:extLst>
              <a:ext uri="{FF2B5EF4-FFF2-40B4-BE49-F238E27FC236}">
                <a16:creationId xmlns:a16="http://schemas.microsoft.com/office/drawing/2014/main" id="{1359CA7A-0DFC-4A6C-84E7-367B5191D231}"/>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401871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9EE7-8D87-40A8-B547-1A59DC38EC2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E8CE477-537C-47EB-AAA8-C6392E0E3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9BE17C30-0A07-4923-99B1-F11176C0AD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9360411-49AE-4E1F-98C7-DC514BE20C8A}"/>
              </a:ext>
            </a:extLst>
          </p:cNvPr>
          <p:cNvSpPr>
            <a:spLocks noGrp="1"/>
          </p:cNvSpPr>
          <p:nvPr>
            <p:ph type="dt" sz="half" idx="10"/>
          </p:nvPr>
        </p:nvSpPr>
        <p:spPr/>
        <p:txBody>
          <a:bodyPr/>
          <a:lstStyle/>
          <a:p>
            <a:fld id="{D808F91B-75C4-4211-B41F-8E1E7E23F3AE}" type="datetime1">
              <a:rPr lang="en-SG" smtClean="0"/>
              <a:t>9/10/2022</a:t>
            </a:fld>
            <a:endParaRPr lang="en-SG"/>
          </a:p>
        </p:txBody>
      </p:sp>
      <p:sp>
        <p:nvSpPr>
          <p:cNvPr id="6" name="Footer Placeholder 5">
            <a:extLst>
              <a:ext uri="{FF2B5EF4-FFF2-40B4-BE49-F238E27FC236}">
                <a16:creationId xmlns:a16="http://schemas.microsoft.com/office/drawing/2014/main" id="{4A5E0E58-7DCF-4C14-86EF-6906BEC87061}"/>
              </a:ext>
            </a:extLst>
          </p:cNvPr>
          <p:cNvSpPr>
            <a:spLocks noGrp="1"/>
          </p:cNvSpPr>
          <p:nvPr>
            <p:ph type="ftr" sz="quarter" idx="11"/>
          </p:nvPr>
        </p:nvSpPr>
        <p:spPr/>
        <p:txBody>
          <a:bodyPr/>
          <a:lstStyle/>
          <a:p>
            <a:r>
              <a:rPr lang="en-SG"/>
              <a:t>RGB Value Detection</a:t>
            </a:r>
          </a:p>
        </p:txBody>
      </p:sp>
      <p:sp>
        <p:nvSpPr>
          <p:cNvPr id="7" name="Slide Number Placeholder 6">
            <a:extLst>
              <a:ext uri="{FF2B5EF4-FFF2-40B4-BE49-F238E27FC236}">
                <a16:creationId xmlns:a16="http://schemas.microsoft.com/office/drawing/2014/main" id="{7DE722BD-F0C8-4121-B86C-AE0A5CCFD9BE}"/>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49244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37BA-CCF7-4A7A-BE90-CAEF344D11C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BF002A9-B9BE-4305-91FB-461CF86CD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E680C9-217A-4D52-9F2A-1E556A40E3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7DB86A8-29A9-4306-99E5-45237BBB5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5F5BE6-F8A0-443D-B5A8-9DC1BF009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D7F8DD3-3FEF-4177-93DC-C022FB3DCA9A}"/>
              </a:ext>
            </a:extLst>
          </p:cNvPr>
          <p:cNvSpPr>
            <a:spLocks noGrp="1"/>
          </p:cNvSpPr>
          <p:nvPr>
            <p:ph type="dt" sz="half" idx="10"/>
          </p:nvPr>
        </p:nvSpPr>
        <p:spPr/>
        <p:txBody>
          <a:bodyPr/>
          <a:lstStyle/>
          <a:p>
            <a:fld id="{EC50CA91-A21E-488B-B4A5-4123FA5628A7}" type="datetime1">
              <a:rPr lang="en-SG" smtClean="0"/>
              <a:t>9/10/2022</a:t>
            </a:fld>
            <a:endParaRPr lang="en-SG"/>
          </a:p>
        </p:txBody>
      </p:sp>
      <p:sp>
        <p:nvSpPr>
          <p:cNvPr id="8" name="Footer Placeholder 7">
            <a:extLst>
              <a:ext uri="{FF2B5EF4-FFF2-40B4-BE49-F238E27FC236}">
                <a16:creationId xmlns:a16="http://schemas.microsoft.com/office/drawing/2014/main" id="{B0664E85-F4B9-41E4-80B9-4B1439196813}"/>
              </a:ext>
            </a:extLst>
          </p:cNvPr>
          <p:cNvSpPr>
            <a:spLocks noGrp="1"/>
          </p:cNvSpPr>
          <p:nvPr>
            <p:ph type="ftr" sz="quarter" idx="11"/>
          </p:nvPr>
        </p:nvSpPr>
        <p:spPr/>
        <p:txBody>
          <a:bodyPr/>
          <a:lstStyle/>
          <a:p>
            <a:r>
              <a:rPr lang="en-SG"/>
              <a:t>RGB Value Detection</a:t>
            </a:r>
          </a:p>
        </p:txBody>
      </p:sp>
      <p:sp>
        <p:nvSpPr>
          <p:cNvPr id="9" name="Slide Number Placeholder 8">
            <a:extLst>
              <a:ext uri="{FF2B5EF4-FFF2-40B4-BE49-F238E27FC236}">
                <a16:creationId xmlns:a16="http://schemas.microsoft.com/office/drawing/2014/main" id="{83608F9D-3B65-4B92-90D1-6879222CCECA}"/>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406443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5BD5-CAA3-428A-9D94-C0A687BAA7A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4B9ECEC5-3926-4221-B419-46546D51D785}"/>
              </a:ext>
            </a:extLst>
          </p:cNvPr>
          <p:cNvSpPr>
            <a:spLocks noGrp="1"/>
          </p:cNvSpPr>
          <p:nvPr>
            <p:ph type="dt" sz="half" idx="10"/>
          </p:nvPr>
        </p:nvSpPr>
        <p:spPr/>
        <p:txBody>
          <a:bodyPr/>
          <a:lstStyle/>
          <a:p>
            <a:fld id="{BD1F52E4-2991-410E-9739-2B7528342C41}" type="datetime1">
              <a:rPr lang="en-SG" smtClean="0"/>
              <a:t>9/10/2022</a:t>
            </a:fld>
            <a:endParaRPr lang="en-SG"/>
          </a:p>
        </p:txBody>
      </p:sp>
      <p:sp>
        <p:nvSpPr>
          <p:cNvPr id="4" name="Footer Placeholder 3">
            <a:extLst>
              <a:ext uri="{FF2B5EF4-FFF2-40B4-BE49-F238E27FC236}">
                <a16:creationId xmlns:a16="http://schemas.microsoft.com/office/drawing/2014/main" id="{E8C0EE7F-31C0-4A78-8870-237D41E4B206}"/>
              </a:ext>
            </a:extLst>
          </p:cNvPr>
          <p:cNvSpPr>
            <a:spLocks noGrp="1"/>
          </p:cNvSpPr>
          <p:nvPr>
            <p:ph type="ftr" sz="quarter" idx="11"/>
          </p:nvPr>
        </p:nvSpPr>
        <p:spPr/>
        <p:txBody>
          <a:bodyPr/>
          <a:lstStyle/>
          <a:p>
            <a:r>
              <a:rPr lang="en-SG"/>
              <a:t>RGB Value Detection</a:t>
            </a:r>
          </a:p>
        </p:txBody>
      </p:sp>
      <p:sp>
        <p:nvSpPr>
          <p:cNvPr id="5" name="Slide Number Placeholder 4">
            <a:extLst>
              <a:ext uri="{FF2B5EF4-FFF2-40B4-BE49-F238E27FC236}">
                <a16:creationId xmlns:a16="http://schemas.microsoft.com/office/drawing/2014/main" id="{39E008A8-1EB8-40F5-BEE1-C8364CCC9572}"/>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358029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C0B06-6D91-4AB4-912C-09D49E4A19E4}"/>
              </a:ext>
            </a:extLst>
          </p:cNvPr>
          <p:cNvSpPr>
            <a:spLocks noGrp="1"/>
          </p:cNvSpPr>
          <p:nvPr>
            <p:ph type="dt" sz="half" idx="10"/>
          </p:nvPr>
        </p:nvSpPr>
        <p:spPr/>
        <p:txBody>
          <a:bodyPr/>
          <a:lstStyle/>
          <a:p>
            <a:fld id="{7B4844DF-8410-4D43-BB19-B5EE68DF432E}" type="datetime1">
              <a:rPr lang="en-SG" smtClean="0"/>
              <a:t>9/10/2022</a:t>
            </a:fld>
            <a:endParaRPr lang="en-SG"/>
          </a:p>
        </p:txBody>
      </p:sp>
      <p:sp>
        <p:nvSpPr>
          <p:cNvPr id="3" name="Footer Placeholder 2">
            <a:extLst>
              <a:ext uri="{FF2B5EF4-FFF2-40B4-BE49-F238E27FC236}">
                <a16:creationId xmlns:a16="http://schemas.microsoft.com/office/drawing/2014/main" id="{731C54D1-C6A9-4005-99A3-439162239CE4}"/>
              </a:ext>
            </a:extLst>
          </p:cNvPr>
          <p:cNvSpPr>
            <a:spLocks noGrp="1"/>
          </p:cNvSpPr>
          <p:nvPr>
            <p:ph type="ftr" sz="quarter" idx="11"/>
          </p:nvPr>
        </p:nvSpPr>
        <p:spPr/>
        <p:txBody>
          <a:bodyPr/>
          <a:lstStyle/>
          <a:p>
            <a:r>
              <a:rPr lang="en-SG"/>
              <a:t>RGB Value Detection</a:t>
            </a:r>
          </a:p>
        </p:txBody>
      </p:sp>
      <p:sp>
        <p:nvSpPr>
          <p:cNvPr id="4" name="Slide Number Placeholder 3">
            <a:extLst>
              <a:ext uri="{FF2B5EF4-FFF2-40B4-BE49-F238E27FC236}">
                <a16:creationId xmlns:a16="http://schemas.microsoft.com/office/drawing/2014/main" id="{ADEE53E4-5F75-421F-A386-6DA00E21293F}"/>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782127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B1E0-89CE-4848-A3CA-E6D8E4E3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D875322E-3F38-4AD9-AB28-EF68EF8C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1110037-11A7-4B6B-A8E3-AE9366FCE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1AF1F-0462-4C69-9100-F37F98976653}"/>
              </a:ext>
            </a:extLst>
          </p:cNvPr>
          <p:cNvSpPr>
            <a:spLocks noGrp="1"/>
          </p:cNvSpPr>
          <p:nvPr>
            <p:ph type="dt" sz="half" idx="10"/>
          </p:nvPr>
        </p:nvSpPr>
        <p:spPr/>
        <p:txBody>
          <a:bodyPr/>
          <a:lstStyle/>
          <a:p>
            <a:fld id="{5333C36B-AC61-4E74-9152-75C113AC0C89}" type="datetime1">
              <a:rPr lang="en-SG" smtClean="0"/>
              <a:t>9/10/2022</a:t>
            </a:fld>
            <a:endParaRPr lang="en-SG"/>
          </a:p>
        </p:txBody>
      </p:sp>
      <p:sp>
        <p:nvSpPr>
          <p:cNvPr id="6" name="Footer Placeholder 5">
            <a:extLst>
              <a:ext uri="{FF2B5EF4-FFF2-40B4-BE49-F238E27FC236}">
                <a16:creationId xmlns:a16="http://schemas.microsoft.com/office/drawing/2014/main" id="{E59BBC5E-142C-469E-8BF1-8C3397FD5892}"/>
              </a:ext>
            </a:extLst>
          </p:cNvPr>
          <p:cNvSpPr>
            <a:spLocks noGrp="1"/>
          </p:cNvSpPr>
          <p:nvPr>
            <p:ph type="ftr" sz="quarter" idx="11"/>
          </p:nvPr>
        </p:nvSpPr>
        <p:spPr/>
        <p:txBody>
          <a:bodyPr/>
          <a:lstStyle/>
          <a:p>
            <a:r>
              <a:rPr lang="en-SG"/>
              <a:t>RGB Value Detection</a:t>
            </a:r>
          </a:p>
        </p:txBody>
      </p:sp>
      <p:sp>
        <p:nvSpPr>
          <p:cNvPr id="7" name="Slide Number Placeholder 6">
            <a:extLst>
              <a:ext uri="{FF2B5EF4-FFF2-40B4-BE49-F238E27FC236}">
                <a16:creationId xmlns:a16="http://schemas.microsoft.com/office/drawing/2014/main" id="{211086F2-508B-47F6-87A9-6748E0AF43E8}"/>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1308813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1DA5-950E-4B0D-BB79-4F86EEDB1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C0418C6B-E032-4CF0-A3BB-D47279347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61D409C2-4843-41E5-A409-4640E723C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B6DD6-6260-4FC6-9EC7-431C34CADA28}"/>
              </a:ext>
            </a:extLst>
          </p:cNvPr>
          <p:cNvSpPr>
            <a:spLocks noGrp="1"/>
          </p:cNvSpPr>
          <p:nvPr>
            <p:ph type="dt" sz="half" idx="10"/>
          </p:nvPr>
        </p:nvSpPr>
        <p:spPr/>
        <p:txBody>
          <a:bodyPr/>
          <a:lstStyle/>
          <a:p>
            <a:fld id="{8DCF30A8-8883-4508-B808-33CABC2F22FE}" type="datetime1">
              <a:rPr lang="en-SG" smtClean="0"/>
              <a:t>9/10/2022</a:t>
            </a:fld>
            <a:endParaRPr lang="en-SG"/>
          </a:p>
        </p:txBody>
      </p:sp>
      <p:sp>
        <p:nvSpPr>
          <p:cNvPr id="6" name="Footer Placeholder 5">
            <a:extLst>
              <a:ext uri="{FF2B5EF4-FFF2-40B4-BE49-F238E27FC236}">
                <a16:creationId xmlns:a16="http://schemas.microsoft.com/office/drawing/2014/main" id="{A975134C-0BAB-44FA-B32E-769499235761}"/>
              </a:ext>
            </a:extLst>
          </p:cNvPr>
          <p:cNvSpPr>
            <a:spLocks noGrp="1"/>
          </p:cNvSpPr>
          <p:nvPr>
            <p:ph type="ftr" sz="quarter" idx="11"/>
          </p:nvPr>
        </p:nvSpPr>
        <p:spPr/>
        <p:txBody>
          <a:bodyPr/>
          <a:lstStyle/>
          <a:p>
            <a:r>
              <a:rPr lang="en-SG"/>
              <a:t>RGB Value Detection</a:t>
            </a:r>
          </a:p>
        </p:txBody>
      </p:sp>
      <p:sp>
        <p:nvSpPr>
          <p:cNvPr id="7" name="Slide Number Placeholder 6">
            <a:extLst>
              <a:ext uri="{FF2B5EF4-FFF2-40B4-BE49-F238E27FC236}">
                <a16:creationId xmlns:a16="http://schemas.microsoft.com/office/drawing/2014/main" id="{7E12E27E-365E-4353-8683-32E1643D23E8}"/>
              </a:ext>
            </a:extLst>
          </p:cNvPr>
          <p:cNvSpPr>
            <a:spLocks noGrp="1"/>
          </p:cNvSpPr>
          <p:nvPr>
            <p:ph type="sldNum" sz="quarter" idx="12"/>
          </p:nvPr>
        </p:nvSpPr>
        <p:spPr/>
        <p:txBody>
          <a:bodyPr/>
          <a:lstStyle/>
          <a:p>
            <a:fld id="{42614B04-C5FF-427C-9DCC-F0A21795BF5D}" type="slidenum">
              <a:rPr lang="en-SG" smtClean="0"/>
              <a:t>‹#›</a:t>
            </a:fld>
            <a:endParaRPr lang="en-SG"/>
          </a:p>
        </p:txBody>
      </p:sp>
    </p:spTree>
    <p:extLst>
      <p:ext uri="{BB962C8B-B14F-4D97-AF65-F5344CB8AC3E}">
        <p14:creationId xmlns:p14="http://schemas.microsoft.com/office/powerpoint/2010/main" val="344343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D508BA-1354-46BA-9948-C253A1D74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3438052-202E-4EAD-8097-06B1BD805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5160E86-E5D7-411F-B49A-A1258B6849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1E403-89A9-4B26-9C40-A919A2D1F0CB}" type="datetime1">
              <a:rPr lang="en-SG" smtClean="0"/>
              <a:t>9/10/2022</a:t>
            </a:fld>
            <a:endParaRPr lang="en-SG"/>
          </a:p>
        </p:txBody>
      </p:sp>
      <p:sp>
        <p:nvSpPr>
          <p:cNvPr id="5" name="Footer Placeholder 4">
            <a:extLst>
              <a:ext uri="{FF2B5EF4-FFF2-40B4-BE49-F238E27FC236}">
                <a16:creationId xmlns:a16="http://schemas.microsoft.com/office/drawing/2014/main" id="{AEDBC815-9BE0-4AAB-9D1B-03CEC4491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SG"/>
              <a:t>RGB Value Detection</a:t>
            </a:r>
          </a:p>
        </p:txBody>
      </p:sp>
      <p:sp>
        <p:nvSpPr>
          <p:cNvPr id="6" name="Slide Number Placeholder 5">
            <a:extLst>
              <a:ext uri="{FF2B5EF4-FFF2-40B4-BE49-F238E27FC236}">
                <a16:creationId xmlns:a16="http://schemas.microsoft.com/office/drawing/2014/main" id="{A6D5E401-F235-4803-BE0E-A0F81C3A9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14B04-C5FF-427C-9DCC-F0A21795BF5D}" type="slidenum">
              <a:rPr lang="en-SG" smtClean="0"/>
              <a:t>‹#›</a:t>
            </a:fld>
            <a:endParaRPr lang="en-SG"/>
          </a:p>
        </p:txBody>
      </p:sp>
    </p:spTree>
    <p:extLst>
      <p:ext uri="{BB962C8B-B14F-4D97-AF65-F5344CB8AC3E}">
        <p14:creationId xmlns:p14="http://schemas.microsoft.com/office/powerpoint/2010/main" val="2402094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9C458FE-12AC-4065-AEDA-A87D6F4FD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311" y="804977"/>
            <a:ext cx="1387370" cy="1354073"/>
          </a:xfrm>
          <a:prstGeom prst="rect">
            <a:avLst/>
          </a:prstGeom>
        </p:spPr>
      </p:pic>
      <p:sp>
        <p:nvSpPr>
          <p:cNvPr id="9" name="TextBox 8">
            <a:extLst>
              <a:ext uri="{FF2B5EF4-FFF2-40B4-BE49-F238E27FC236}">
                <a16:creationId xmlns:a16="http://schemas.microsoft.com/office/drawing/2014/main" id="{1E1C9CD3-AE14-4E51-B1F6-68E1848486DB}"/>
              </a:ext>
            </a:extLst>
          </p:cNvPr>
          <p:cNvSpPr txBox="1"/>
          <p:nvPr/>
        </p:nvSpPr>
        <p:spPr>
          <a:xfrm>
            <a:off x="2518543" y="394555"/>
            <a:ext cx="7154907" cy="369332"/>
          </a:xfrm>
          <a:prstGeom prst="rect">
            <a:avLst/>
          </a:prstGeom>
          <a:noFill/>
        </p:spPr>
        <p:txBody>
          <a:bodyPr wrap="none" rtlCol="0">
            <a:spAutoFit/>
          </a:bodyPr>
          <a:lstStyle/>
          <a:p>
            <a:pPr>
              <a:spcBef>
                <a:spcPts val="200"/>
              </a:spcBef>
              <a:spcAft>
                <a:spcPts val="200"/>
              </a:spcAft>
            </a:pPr>
            <a:r>
              <a:rPr lang="en-US" b="1" dirty="0">
                <a:latin typeface="Times New Roman" panose="02020603050405020304" pitchFamily="18" charset="0"/>
                <a:cs typeface="Times New Roman" panose="02020603050405020304" pitchFamily="18" charset="0"/>
              </a:rPr>
              <a:t>Bangladesh Army University of Engineering &amp; Technology (BAUET)</a:t>
            </a:r>
            <a:endParaRPr lang="en-SG"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D287A03-D4F4-4F03-BA6E-08EA3CE6DB22}"/>
              </a:ext>
            </a:extLst>
          </p:cNvPr>
          <p:cNvSpPr txBox="1"/>
          <p:nvPr/>
        </p:nvSpPr>
        <p:spPr>
          <a:xfrm>
            <a:off x="3149195" y="2200140"/>
            <a:ext cx="5893601" cy="369332"/>
          </a:xfrm>
          <a:prstGeom prst="rect">
            <a:avLst/>
          </a:prstGeom>
          <a:noFill/>
        </p:spPr>
        <p:txBody>
          <a:bodyPr wrap="none" rtlCol="0">
            <a:spAutoFit/>
          </a:bodyPr>
          <a:lstStyle/>
          <a:p>
            <a:pPr>
              <a:spcBef>
                <a:spcPts val="200"/>
              </a:spcBef>
              <a:spcAft>
                <a:spcPts val="200"/>
              </a:spcAft>
            </a:pPr>
            <a:r>
              <a:rPr lang="en-US" b="1" dirty="0">
                <a:latin typeface="Times New Roman" panose="02020603050405020304" pitchFamily="18" charset="0"/>
                <a:cs typeface="Times New Roman" panose="02020603050405020304" pitchFamily="18" charset="0"/>
              </a:rPr>
              <a:t>Department of Computer Science and Engineering (CSE) </a:t>
            </a:r>
            <a:endParaRPr lang="en-SG"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8BB5DE5-783C-4FAC-90C2-3674C83E0792}"/>
              </a:ext>
            </a:extLst>
          </p:cNvPr>
          <p:cNvSpPr txBox="1"/>
          <p:nvPr/>
        </p:nvSpPr>
        <p:spPr>
          <a:xfrm>
            <a:off x="594619" y="2586092"/>
            <a:ext cx="5206490" cy="1258678"/>
          </a:xfrm>
          <a:prstGeom prst="rect">
            <a:avLst/>
          </a:prstGeom>
          <a:noFill/>
        </p:spPr>
        <p:txBody>
          <a:bodyPr wrap="none" rtlCol="0">
            <a:spAutoFit/>
          </a:bodyPr>
          <a:lstStyle/>
          <a:p>
            <a:pPr>
              <a:lnSpc>
                <a:spcPct val="150000"/>
              </a:lnSpc>
              <a:spcBef>
                <a:spcPts val="200"/>
              </a:spcBef>
              <a:spcAft>
                <a:spcPts val="200"/>
              </a:spcAft>
            </a:pPr>
            <a:r>
              <a:rPr lang="en-US" sz="1600" b="1" dirty="0">
                <a:latin typeface="Times New Roman" panose="02020603050405020304" pitchFamily="18" charset="0"/>
                <a:cs typeface="Times New Roman" panose="02020603050405020304" pitchFamily="18" charset="0"/>
              </a:rPr>
              <a:t>Course tittle: </a:t>
            </a:r>
            <a:r>
              <a:rPr lang="en-US" sz="1600" dirty="0">
                <a:latin typeface="Times New Roman" panose="02020603050405020304" pitchFamily="18" charset="0"/>
                <a:cs typeface="Times New Roman" panose="02020603050405020304" pitchFamily="18" charset="0"/>
              </a:rPr>
              <a:t>Data Mining and Data-Warehousing Sessional</a:t>
            </a:r>
          </a:p>
          <a:p>
            <a:pPr>
              <a:lnSpc>
                <a:spcPct val="150000"/>
              </a:lnSpc>
              <a:spcBef>
                <a:spcPts val="200"/>
              </a:spcBef>
              <a:spcAft>
                <a:spcPts val="200"/>
              </a:spcAft>
            </a:pPr>
            <a:r>
              <a:rPr lang="en-US" sz="1600" b="1" dirty="0">
                <a:latin typeface="Times New Roman" panose="02020603050405020304" pitchFamily="18" charset="0"/>
                <a:cs typeface="Times New Roman" panose="02020603050405020304" pitchFamily="18" charset="0"/>
              </a:rPr>
              <a:t>Course Code: </a:t>
            </a:r>
            <a:r>
              <a:rPr lang="en-US" sz="1600" dirty="0">
                <a:latin typeface="Times New Roman" panose="02020603050405020304" pitchFamily="18" charset="0"/>
                <a:cs typeface="Times New Roman" panose="02020603050405020304" pitchFamily="18" charset="0"/>
              </a:rPr>
              <a:t>CSE–4252</a:t>
            </a:r>
          </a:p>
          <a:p>
            <a:pPr>
              <a:lnSpc>
                <a:spcPct val="150000"/>
              </a:lnSpc>
              <a:spcBef>
                <a:spcPts val="200"/>
              </a:spcBef>
              <a:spcAft>
                <a:spcPts val="200"/>
              </a:spcAft>
            </a:pPr>
            <a:r>
              <a:rPr lang="en-US" sz="1600" b="1" dirty="0">
                <a:latin typeface="Times New Roman" panose="02020603050405020304" pitchFamily="18" charset="0"/>
                <a:cs typeface="Times New Roman" panose="02020603050405020304" pitchFamily="18" charset="0"/>
              </a:rPr>
              <a:t>Project name: </a:t>
            </a:r>
            <a:r>
              <a:rPr lang="en-US" sz="1600" dirty="0">
                <a:latin typeface="Times New Roman" panose="02020603050405020304" pitchFamily="18" charset="0"/>
                <a:cs typeface="Times New Roman" panose="02020603050405020304" pitchFamily="18" charset="0"/>
              </a:rPr>
              <a:t>RGB value detection</a:t>
            </a:r>
            <a:endParaRPr lang="en-SG"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E8CF389-7FC3-49BC-BEA0-9D6AB4462FD9}"/>
              </a:ext>
            </a:extLst>
          </p:cNvPr>
          <p:cNvSpPr txBox="1"/>
          <p:nvPr/>
        </p:nvSpPr>
        <p:spPr>
          <a:xfrm>
            <a:off x="594619" y="4055795"/>
            <a:ext cx="3307187" cy="1679306"/>
          </a:xfrm>
          <a:prstGeom prst="rect">
            <a:avLst/>
          </a:prstGeom>
          <a:noFill/>
        </p:spPr>
        <p:txBody>
          <a:bodyPr wrap="none" rtlCol="0">
            <a:spAutoFit/>
          </a:bodyPr>
          <a:lstStyle/>
          <a:p>
            <a:pPr>
              <a:lnSpc>
                <a:spcPct val="150000"/>
              </a:lnSpc>
              <a:spcBef>
                <a:spcPts val="200"/>
              </a:spcBef>
              <a:spcAft>
                <a:spcPts val="200"/>
              </a:spcAft>
            </a:pPr>
            <a:r>
              <a:rPr lang="en-US" sz="1600" b="1" dirty="0">
                <a:latin typeface="Times New Roman" panose="02020603050405020304" pitchFamily="18" charset="0"/>
                <a:cs typeface="Times New Roman" panose="02020603050405020304" pitchFamily="18" charset="0"/>
              </a:rPr>
              <a:t>Submitted by:</a:t>
            </a:r>
          </a:p>
          <a:p>
            <a:pPr>
              <a:lnSpc>
                <a:spcPct val="150000"/>
              </a:lnSpc>
              <a:spcBef>
                <a:spcPts val="200"/>
              </a:spcBef>
              <a:spcAft>
                <a:spcPts val="200"/>
              </a:spcAft>
            </a:pPr>
            <a:r>
              <a:rPr lang="en-SG" sz="1600" dirty="0">
                <a:latin typeface="Times New Roman" panose="02020603050405020304" pitchFamily="18" charset="0"/>
                <a:cs typeface="Times New Roman" panose="02020603050405020304" pitchFamily="18" charset="0"/>
              </a:rPr>
              <a:t>MD. Touhid Iqbal Sagar (18204023)</a:t>
            </a:r>
          </a:p>
          <a:p>
            <a:pPr>
              <a:lnSpc>
                <a:spcPct val="150000"/>
              </a:lnSpc>
              <a:spcBef>
                <a:spcPts val="200"/>
              </a:spcBef>
              <a:spcAft>
                <a:spcPts val="200"/>
              </a:spcAft>
            </a:pPr>
            <a:r>
              <a:rPr lang="en-SG" sz="1600" dirty="0" err="1">
                <a:latin typeface="Times New Roman" panose="02020603050405020304" pitchFamily="18" charset="0"/>
                <a:cs typeface="Times New Roman" panose="02020603050405020304" pitchFamily="18" charset="0"/>
              </a:rPr>
              <a:t>Mst</a:t>
            </a:r>
            <a:r>
              <a:rPr lang="en-SG" sz="1600" dirty="0">
                <a:latin typeface="Times New Roman" panose="02020603050405020304" pitchFamily="18" charset="0"/>
                <a:cs typeface="Times New Roman" panose="02020603050405020304" pitchFamily="18" charset="0"/>
              </a:rPr>
              <a:t>. Rukhtaj Ara Choitee (18204031)</a:t>
            </a:r>
          </a:p>
          <a:p>
            <a:pPr>
              <a:lnSpc>
                <a:spcPct val="150000"/>
              </a:lnSpc>
              <a:spcBef>
                <a:spcPts val="200"/>
              </a:spcBef>
              <a:spcAft>
                <a:spcPts val="200"/>
              </a:spcAft>
            </a:pPr>
            <a:r>
              <a:rPr lang="en-SG" sz="1600" dirty="0" err="1">
                <a:latin typeface="Times New Roman" panose="02020603050405020304" pitchFamily="18" charset="0"/>
                <a:cs typeface="Times New Roman" panose="02020603050405020304" pitchFamily="18" charset="0"/>
              </a:rPr>
              <a:t>Nosin</a:t>
            </a:r>
            <a:r>
              <a:rPr lang="en-SG" sz="1600" dirty="0">
                <a:latin typeface="Times New Roman" panose="02020603050405020304" pitchFamily="18" charset="0"/>
                <a:cs typeface="Times New Roman" panose="02020603050405020304" pitchFamily="18" charset="0"/>
              </a:rPr>
              <a:t> </a:t>
            </a:r>
            <a:r>
              <a:rPr lang="en-SG" sz="1600" dirty="0" err="1">
                <a:latin typeface="Times New Roman" panose="02020603050405020304" pitchFamily="18" charset="0"/>
                <a:cs typeface="Times New Roman" panose="02020603050405020304" pitchFamily="18" charset="0"/>
              </a:rPr>
              <a:t>Atia</a:t>
            </a:r>
            <a:r>
              <a:rPr lang="en-SG" sz="1600" dirty="0">
                <a:latin typeface="Times New Roman" panose="02020603050405020304" pitchFamily="18" charset="0"/>
                <a:cs typeface="Times New Roman" panose="02020603050405020304" pitchFamily="18" charset="0"/>
              </a:rPr>
              <a:t> (18204063)</a:t>
            </a:r>
          </a:p>
        </p:txBody>
      </p:sp>
      <p:sp>
        <p:nvSpPr>
          <p:cNvPr id="18" name="TextBox 17">
            <a:extLst>
              <a:ext uri="{FF2B5EF4-FFF2-40B4-BE49-F238E27FC236}">
                <a16:creationId xmlns:a16="http://schemas.microsoft.com/office/drawing/2014/main" id="{E1FD09C8-99BE-4C2F-BE9E-B917473D3B7D}"/>
              </a:ext>
            </a:extLst>
          </p:cNvPr>
          <p:cNvSpPr txBox="1"/>
          <p:nvPr/>
        </p:nvSpPr>
        <p:spPr>
          <a:xfrm>
            <a:off x="8374954" y="4055795"/>
            <a:ext cx="2596993" cy="2779607"/>
          </a:xfrm>
          <a:prstGeom prst="rect">
            <a:avLst/>
          </a:prstGeom>
          <a:noFill/>
        </p:spPr>
        <p:txBody>
          <a:bodyPr wrap="none" rtlCol="0">
            <a:spAutoFit/>
          </a:bodyPr>
          <a:lstStyle/>
          <a:p>
            <a:pPr>
              <a:lnSpc>
                <a:spcPct val="150000"/>
              </a:lnSpc>
              <a:spcBef>
                <a:spcPts val="100"/>
              </a:spcBef>
              <a:spcAft>
                <a:spcPts val="100"/>
              </a:spcAft>
            </a:pPr>
            <a:r>
              <a:rPr lang="en-US" sz="1600" b="1" dirty="0">
                <a:latin typeface="Times New Roman" panose="02020603050405020304" pitchFamily="18" charset="0"/>
                <a:cs typeface="Times New Roman" panose="02020603050405020304" pitchFamily="18" charset="0"/>
              </a:rPr>
              <a:t>Submitted to:</a:t>
            </a:r>
          </a:p>
          <a:p>
            <a:pPr marL="0" marR="0">
              <a:lnSpc>
                <a:spcPct val="150000"/>
              </a:lnSpc>
              <a:spcBef>
                <a:spcPts val="0"/>
              </a:spcBef>
              <a:spcAft>
                <a:spcPts val="800"/>
              </a:spcAft>
            </a:pPr>
            <a:r>
              <a:rPr lang="en-SG" sz="1600" dirty="0">
                <a:effectLst/>
                <a:latin typeface="Times New Roman" panose="02020603050405020304" pitchFamily="18" charset="0"/>
                <a:ea typeface="Calibri" panose="020F0502020204030204" pitchFamily="34" charset="0"/>
                <a:cs typeface="Vrinda" panose="020B0502040204020203" pitchFamily="34" charset="0"/>
              </a:rPr>
              <a:t>Subrata </a:t>
            </a:r>
            <a:r>
              <a:rPr lang="en-SG" sz="1600" dirty="0" err="1">
                <a:effectLst/>
                <a:latin typeface="Times New Roman" panose="02020603050405020304" pitchFamily="18" charset="0"/>
                <a:ea typeface="Calibri" panose="020F0502020204030204" pitchFamily="34" charset="0"/>
                <a:cs typeface="Vrinda" panose="020B0502040204020203" pitchFamily="34" charset="0"/>
              </a:rPr>
              <a:t>Kumer</a:t>
            </a:r>
            <a:r>
              <a:rPr lang="en-SG" sz="1600" dirty="0">
                <a:effectLst/>
                <a:latin typeface="Times New Roman" panose="02020603050405020304" pitchFamily="18" charset="0"/>
                <a:ea typeface="Calibri" panose="020F0502020204030204" pitchFamily="34" charset="0"/>
                <a:cs typeface="Vrinda" panose="020B0502040204020203" pitchFamily="34" charset="0"/>
              </a:rPr>
              <a:t> Paul </a:t>
            </a:r>
          </a:p>
          <a:p>
            <a:pPr marL="0" marR="0">
              <a:lnSpc>
                <a:spcPct val="150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Lecturer, Department of CSE</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SG" sz="1600" dirty="0">
                <a:effectLst/>
                <a:latin typeface="Times New Roman" panose="02020603050405020304" pitchFamily="18" charset="0"/>
                <a:ea typeface="Calibri" panose="020F0502020204030204" pitchFamily="34" charset="0"/>
                <a:cs typeface="Vrinda" panose="020B0502040204020203" pitchFamily="34" charset="0"/>
              </a:rPr>
              <a:t>Rakhi Rani Paul </a:t>
            </a:r>
          </a:p>
          <a:p>
            <a:pPr marL="0" marR="0">
              <a:lnSpc>
                <a:spcPct val="150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Lecturer, Department of CSE</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50000"/>
              </a:lnSpc>
              <a:spcBef>
                <a:spcPts val="0"/>
              </a:spcBef>
              <a:spcAft>
                <a:spcPts val="8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BAUET</a:t>
            </a:r>
            <a:endParaRPr lang="en-SG"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FA72E49-2683-4AF9-88D2-0820F8E9EDFF}"/>
              </a:ext>
            </a:extLst>
          </p:cNvPr>
          <p:cNvSpPr>
            <a:spLocks noGrp="1"/>
          </p:cNvSpPr>
          <p:nvPr>
            <p:ph type="dt" sz="half" idx="10"/>
          </p:nvPr>
        </p:nvSpPr>
        <p:spPr/>
        <p:txBody>
          <a:bodyPr/>
          <a:lstStyle/>
          <a:p>
            <a:fld id="{5696C04A-65BF-46D9-AC3E-A085E9F90834}" type="datetime1">
              <a:rPr lang="en-SG" smtClean="0"/>
              <a:t>9/10/2022</a:t>
            </a:fld>
            <a:endParaRPr lang="en-SG"/>
          </a:p>
        </p:txBody>
      </p:sp>
      <p:sp>
        <p:nvSpPr>
          <p:cNvPr id="3" name="Footer Placeholder 2">
            <a:extLst>
              <a:ext uri="{FF2B5EF4-FFF2-40B4-BE49-F238E27FC236}">
                <a16:creationId xmlns:a16="http://schemas.microsoft.com/office/drawing/2014/main" id="{5F66B7AB-8564-4B96-B111-FF1F0FC5BEB0}"/>
              </a:ext>
            </a:extLst>
          </p:cNvPr>
          <p:cNvSpPr>
            <a:spLocks noGrp="1"/>
          </p:cNvSpPr>
          <p:nvPr>
            <p:ph type="ftr" sz="quarter" idx="11"/>
          </p:nvPr>
        </p:nvSpPr>
        <p:spPr/>
        <p:txBody>
          <a:bodyPr/>
          <a:lstStyle/>
          <a:p>
            <a:r>
              <a:rPr lang="en-SG" dirty="0"/>
              <a:t>RGB Value Detection</a:t>
            </a:r>
          </a:p>
        </p:txBody>
      </p:sp>
    </p:spTree>
    <p:extLst>
      <p:ext uri="{BB962C8B-B14F-4D97-AF65-F5344CB8AC3E}">
        <p14:creationId xmlns:p14="http://schemas.microsoft.com/office/powerpoint/2010/main" val="23270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8138895"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Requirements of our proposed models for the development:</a:t>
            </a:r>
            <a:endParaRPr lang="en-SG"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57829"/>
            <a:ext cx="4114801" cy="3252301"/>
          </a:xfrm>
          <a:prstGeom prst="rect">
            <a:avLst/>
          </a:prstGeom>
          <a:noFill/>
        </p:spPr>
        <p:txBody>
          <a:bodyPr wrap="square" rtlCol="0">
            <a:spAutoFit/>
          </a:bodyPr>
          <a:lstStyle/>
          <a:p>
            <a:pPr marR="0" lvl="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 Software: </a:t>
            </a:r>
          </a:p>
          <a:p>
            <a:pPr marR="0" lvl="0" algn="just">
              <a:lnSpc>
                <a:spcPct val="115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Pycharm</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Notepad ++</a:t>
            </a:r>
          </a:p>
          <a:p>
            <a:pPr marL="742950" lvl="1"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VS code</a:t>
            </a:r>
          </a:p>
          <a:p>
            <a:pPr marL="742950" lvl="1" indent="-285750" algn="just">
              <a:lnSpc>
                <a:spcPct val="115000"/>
              </a:lnSpc>
              <a:buFont typeface="Arial" panose="020B0604020202020204" pitchFamily="34" charset="0"/>
              <a:buChar char="•"/>
            </a:pPr>
            <a:r>
              <a:rPr lang="en-US" dirty="0">
                <a:latin typeface="Times New Roman" panose="02020603050405020304" pitchFamily="18" charset="0"/>
                <a:ea typeface="Times New Roman" panose="02020603050405020304" pitchFamily="18" charset="0"/>
                <a:cs typeface="Times New Roman" panose="02020603050405020304" pitchFamily="18" charset="0"/>
              </a:rPr>
              <a:t>Online platform (If want)</a:t>
            </a:r>
          </a:p>
          <a:p>
            <a:pPr lvl="1" algn="just">
              <a:lnSpc>
                <a:spcPct val="115000"/>
              </a:lnSpc>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(II) Programming Language:</a:t>
            </a:r>
          </a:p>
          <a:p>
            <a:pPr marR="0" lvl="0" algn="just">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15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Python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7512BA-1809-4779-A39F-4EB0C3059699}"/>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10</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9276311-D7D2-403D-8725-B2A0CA22180F}"/>
              </a:ext>
            </a:extLst>
          </p:cNvPr>
          <p:cNvSpPr>
            <a:spLocks noGrp="1"/>
          </p:cNvSpPr>
          <p:nvPr>
            <p:ph type="dt" sz="half" idx="10"/>
          </p:nvPr>
        </p:nvSpPr>
        <p:spPr/>
        <p:txBody>
          <a:bodyPr/>
          <a:lstStyle/>
          <a:p>
            <a:fld id="{9536DD34-9364-47CE-B38C-76EDB16552E7}" type="datetime1">
              <a:rPr lang="en-SG" smtClean="0"/>
              <a:t>9/10/2022</a:t>
            </a:fld>
            <a:endParaRPr lang="en-SG"/>
          </a:p>
        </p:txBody>
      </p:sp>
      <p:sp>
        <p:nvSpPr>
          <p:cNvPr id="6" name="Footer Placeholder 5">
            <a:extLst>
              <a:ext uri="{FF2B5EF4-FFF2-40B4-BE49-F238E27FC236}">
                <a16:creationId xmlns:a16="http://schemas.microsoft.com/office/drawing/2014/main" id="{9EDF202E-D35F-4B33-A657-32275FEBC617}"/>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14510444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4214615" cy="461665"/>
          </a:xfrm>
          <a:prstGeom prst="rect">
            <a:avLst/>
          </a:prstGeom>
          <a:noFill/>
        </p:spPr>
        <p:txBody>
          <a:bodyPr wrap="non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Advantages &amp; Disadvantages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45472"/>
            <a:ext cx="11322757" cy="3889398"/>
          </a:xfrm>
          <a:prstGeom prst="rect">
            <a:avLst/>
          </a:prstGeom>
          <a:noFill/>
        </p:spPr>
        <p:txBody>
          <a:bodyPr wrap="square" rtlCol="0">
            <a:spAutoFit/>
          </a:bodyPr>
          <a:lstStyle/>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Advantages:</a:t>
            </a:r>
          </a:p>
          <a:p>
            <a:pPr marL="0" marR="0" algn="just">
              <a:lnSpc>
                <a:spcPct val="115000"/>
              </a:lnSpc>
              <a:spcBef>
                <a:spcPts val="0"/>
              </a:spcBef>
              <a:spcAft>
                <a:spcPts val="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pP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Time saving.</a:t>
            </a:r>
          </a:p>
          <a:p>
            <a:pPr lvl="1"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ii) User friendly.</a:t>
            </a:r>
          </a:p>
          <a:p>
            <a:pPr lvl="1"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iii) Dynamic.</a:t>
            </a:r>
          </a:p>
          <a:p>
            <a:pPr lvl="1"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iv) Accuracy.</a:t>
            </a:r>
          </a:p>
          <a:p>
            <a:pPr lvl="1" algn="just">
              <a:lnSpc>
                <a:spcPct val="115000"/>
              </a:lnSpc>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p>
          <a:p>
            <a:pPr marL="0" marR="0" algn="just">
              <a:lnSpc>
                <a:spcPct val="115000"/>
              </a:lnSpc>
              <a:spcBef>
                <a:spcPts val="0"/>
              </a:spcBef>
              <a:spcAft>
                <a:spcPts val="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15000"/>
              </a:lnSpc>
            </a:pPr>
            <a:r>
              <a:rPr lang="en-US" dirty="0" err="1">
                <a:latin typeface="Times New Roman" panose="02020603050405020304" pitchFamily="18" charset="0"/>
                <a:ea typeface="Calibri" panose="020F0502020204030204" pitchFamily="34" charset="0"/>
                <a:cs typeface="Times New Roman" panose="02020603050405020304" pitchFamily="18" charset="0"/>
              </a:rPr>
              <a:t>i</a:t>
            </a:r>
            <a:r>
              <a:rPr lang="en-US" dirty="0">
                <a:latin typeface="Times New Roman" panose="02020603050405020304" pitchFamily="18" charset="0"/>
                <a:ea typeface="Calibri" panose="020F0502020204030204" pitchFamily="34" charset="0"/>
                <a:cs typeface="Times New Roman" panose="02020603050405020304" pitchFamily="18" charset="0"/>
              </a:rPr>
              <a:t>) Python environment required.</a:t>
            </a:r>
          </a:p>
          <a:p>
            <a:pPr lvl="1" algn="just">
              <a:lnSpc>
                <a:spcPct val="115000"/>
              </a:lnSpc>
            </a:pPr>
            <a:r>
              <a:rPr lang="en-US" dirty="0">
                <a:latin typeface="Times New Roman" panose="02020603050405020304" pitchFamily="18" charset="0"/>
                <a:ea typeface="Calibri" panose="020F0502020204030204" pitchFamily="34" charset="0"/>
                <a:cs typeface="Times New Roman" panose="02020603050405020304" pitchFamily="18" charset="0"/>
              </a:rPr>
              <a:t>ii) Path of the image have to put in program manually. </a:t>
            </a:r>
          </a:p>
          <a:p>
            <a:pPr marL="0" marR="0" algn="just">
              <a:lnSpc>
                <a:spcPct val="115000"/>
              </a:lnSpc>
              <a:spcBef>
                <a:spcPts val="0"/>
              </a:spcBef>
              <a:spcAft>
                <a:spcPts val="0"/>
              </a:spcAft>
            </a:pP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6B6BD8-79B2-4D2B-948C-8E73D2DEC9D6}"/>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11</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C042F48-5065-446B-B367-0F5F25A9E1E6}"/>
              </a:ext>
            </a:extLst>
          </p:cNvPr>
          <p:cNvSpPr>
            <a:spLocks noGrp="1"/>
          </p:cNvSpPr>
          <p:nvPr>
            <p:ph type="dt" sz="half" idx="10"/>
          </p:nvPr>
        </p:nvSpPr>
        <p:spPr/>
        <p:txBody>
          <a:bodyPr/>
          <a:lstStyle/>
          <a:p>
            <a:fld id="{0F72A1A0-C03D-4915-A02D-25F32BA9B3D5}" type="datetime1">
              <a:rPr lang="en-SG" smtClean="0"/>
              <a:t>9/10/2022</a:t>
            </a:fld>
            <a:endParaRPr lang="en-SG"/>
          </a:p>
        </p:txBody>
      </p:sp>
      <p:sp>
        <p:nvSpPr>
          <p:cNvPr id="6" name="Footer Placeholder 5">
            <a:extLst>
              <a:ext uri="{FF2B5EF4-FFF2-40B4-BE49-F238E27FC236}">
                <a16:creationId xmlns:a16="http://schemas.microsoft.com/office/drawing/2014/main" id="{90ABCD5A-2705-468E-B26D-DE5A4775874F}"/>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24043222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1673856"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Discussion:</a:t>
            </a:r>
            <a:endParaRPr lang="en-SG"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57829"/>
            <a:ext cx="11322757" cy="1341008"/>
          </a:xfrm>
          <a:prstGeom prst="rect">
            <a:avLst/>
          </a:prstGeom>
          <a:noFill/>
        </p:spPr>
        <p:txBody>
          <a:bodyPr wrap="square" rtlCol="0">
            <a:spAutoFit/>
          </a:bodyPr>
          <a:lstStyle/>
          <a:p>
            <a:pPr algn="just">
              <a:lnSpc>
                <a:spcPct val="115000"/>
              </a:lnSpc>
            </a:pPr>
            <a:r>
              <a:rPr lang="en-US" dirty="0">
                <a:latin typeface="Times New Roman" panose="02020603050405020304" pitchFamily="18" charset="0"/>
                <a:ea typeface="Times New Roman" panose="02020603050405020304" pitchFamily="18" charset="0"/>
              </a:rPr>
              <a:t>This project “RGB value detection” is a mini project using python programming language. Development of a python project has been developed in this paper. The system can provide an accurate detection of color with its accurate RGB value. Here user-friendly interfaces have also been adopted so that user can easily use our project without any complexity.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F6B6BD8-79B2-4D2B-948C-8E73D2DEC9D6}"/>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12</a:t>
            </a:fld>
            <a:endParaRPr lang="en-SG"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CF983D8-F6A0-4305-854C-252D707DB70C}"/>
              </a:ext>
            </a:extLst>
          </p:cNvPr>
          <p:cNvSpPr>
            <a:spLocks noGrp="1"/>
          </p:cNvSpPr>
          <p:nvPr>
            <p:ph type="dt" sz="half" idx="10"/>
          </p:nvPr>
        </p:nvSpPr>
        <p:spPr/>
        <p:txBody>
          <a:bodyPr/>
          <a:lstStyle/>
          <a:p>
            <a:fld id="{4E796CE9-AF03-42E9-8123-E231CBDB4C9B}" type="datetime1">
              <a:rPr lang="en-SG" smtClean="0"/>
              <a:t>9/10/2022</a:t>
            </a:fld>
            <a:endParaRPr lang="en-SG"/>
          </a:p>
        </p:txBody>
      </p:sp>
      <p:sp>
        <p:nvSpPr>
          <p:cNvPr id="6" name="Footer Placeholder 5">
            <a:extLst>
              <a:ext uri="{FF2B5EF4-FFF2-40B4-BE49-F238E27FC236}">
                <a16:creationId xmlns:a16="http://schemas.microsoft.com/office/drawing/2014/main" id="{5462B6C6-8313-40A7-94AC-8AC47B1CF54B}"/>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2204084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0BFC99-B588-42CC-A73E-C32057180E62}"/>
              </a:ext>
            </a:extLst>
          </p:cNvPr>
          <p:cNvSpPr>
            <a:spLocks noGrp="1"/>
          </p:cNvSpPr>
          <p:nvPr>
            <p:ph type="dt" sz="half" idx="10"/>
          </p:nvPr>
        </p:nvSpPr>
        <p:spPr/>
        <p:txBody>
          <a:bodyPr/>
          <a:lstStyle/>
          <a:p>
            <a:fld id="{30F5BDD7-BE5E-4D5F-8A42-EB3533C895A1}" type="datetime1">
              <a:rPr lang="en-SG" smtClean="0"/>
              <a:t>9/10/2022</a:t>
            </a:fld>
            <a:endParaRPr lang="en-SG"/>
          </a:p>
        </p:txBody>
      </p:sp>
      <p:sp>
        <p:nvSpPr>
          <p:cNvPr id="5" name="Footer Placeholder 4">
            <a:extLst>
              <a:ext uri="{FF2B5EF4-FFF2-40B4-BE49-F238E27FC236}">
                <a16:creationId xmlns:a16="http://schemas.microsoft.com/office/drawing/2014/main" id="{15689448-5877-40D2-B3C8-E8DB5E14347A}"/>
              </a:ext>
            </a:extLst>
          </p:cNvPr>
          <p:cNvSpPr>
            <a:spLocks noGrp="1"/>
          </p:cNvSpPr>
          <p:nvPr>
            <p:ph type="ftr" sz="quarter" idx="11"/>
          </p:nvPr>
        </p:nvSpPr>
        <p:spPr/>
        <p:txBody>
          <a:bodyPr/>
          <a:lstStyle/>
          <a:p>
            <a:r>
              <a:rPr lang="en-SG" dirty="0"/>
              <a:t>RGB Value Detection</a:t>
            </a:r>
          </a:p>
        </p:txBody>
      </p:sp>
      <p:sp>
        <p:nvSpPr>
          <p:cNvPr id="6" name="Slide Number Placeholder 5">
            <a:extLst>
              <a:ext uri="{FF2B5EF4-FFF2-40B4-BE49-F238E27FC236}">
                <a16:creationId xmlns:a16="http://schemas.microsoft.com/office/drawing/2014/main" id="{9A34DCB3-6FDE-4C8D-926A-F75D34B18C08}"/>
              </a:ext>
            </a:extLst>
          </p:cNvPr>
          <p:cNvSpPr>
            <a:spLocks noGrp="1"/>
          </p:cNvSpPr>
          <p:nvPr>
            <p:ph type="sldNum" sz="quarter" idx="12"/>
          </p:nvPr>
        </p:nvSpPr>
        <p:spPr/>
        <p:txBody>
          <a:bodyPr/>
          <a:lstStyle/>
          <a:p>
            <a:fld id="{42614B04-C5FF-427C-9DCC-F0A21795BF5D}" type="slidenum">
              <a:rPr lang="en-SG" smtClean="0"/>
              <a:t>13</a:t>
            </a:fld>
            <a:endParaRPr lang="en-SG"/>
          </a:p>
        </p:txBody>
      </p:sp>
      <p:pic>
        <p:nvPicPr>
          <p:cNvPr id="9" name="Picture 8">
            <a:extLst>
              <a:ext uri="{FF2B5EF4-FFF2-40B4-BE49-F238E27FC236}">
                <a16:creationId xmlns:a16="http://schemas.microsoft.com/office/drawing/2014/main" id="{2A68F81C-D8F5-4AD3-8DFA-653216B34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562" y="2171700"/>
            <a:ext cx="8524875" cy="2514600"/>
          </a:xfrm>
          <a:prstGeom prst="rect">
            <a:avLst/>
          </a:prstGeom>
        </p:spPr>
      </p:pic>
    </p:spTree>
    <p:extLst>
      <p:ext uri="{BB962C8B-B14F-4D97-AF65-F5344CB8AC3E}">
        <p14:creationId xmlns:p14="http://schemas.microsoft.com/office/powerpoint/2010/main" val="415765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1175322"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Outline</a:t>
            </a:r>
            <a:endParaRPr lang="en-SG"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57829"/>
            <a:ext cx="6387653" cy="3483133"/>
          </a:xfrm>
          <a:prstGeom prst="rect">
            <a:avLst/>
          </a:prstGeom>
          <a:noFill/>
        </p:spPr>
        <p:txBody>
          <a:bodyPr wrap="square" rtlCol="0">
            <a:spAutoFit/>
          </a:bodyPr>
          <a:lstStyle/>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Explanation of some existing system</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Scope of our works</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Methodology</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Flow chart</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Use case diagram</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Proposed Algorithm</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Proposed Model</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Requirements of our proposed models for the development</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Advantages &amp; Disadvantages</a:t>
            </a:r>
          </a:p>
          <a:p>
            <a:pPr marL="285750" indent="-285750" algn="just">
              <a:lnSpc>
                <a:spcPct val="115000"/>
              </a:lnSpc>
              <a:spcBef>
                <a:spcPts val="100"/>
              </a:spcBef>
              <a:spcAft>
                <a:spcPts val="1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Times New Roman" panose="02020603050405020304" pitchFamily="18" charset="0"/>
              </a:rPr>
              <a:t>Discussion</a:t>
            </a:r>
          </a:p>
        </p:txBody>
      </p:sp>
      <p:sp>
        <p:nvSpPr>
          <p:cNvPr id="4" name="Slide Number Placeholder 3">
            <a:extLst>
              <a:ext uri="{FF2B5EF4-FFF2-40B4-BE49-F238E27FC236}">
                <a16:creationId xmlns:a16="http://schemas.microsoft.com/office/drawing/2014/main" id="{5E03C756-0C38-4E0B-BDE9-DBE47F4495C4}"/>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2</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38CBA9A-E218-4A9A-916A-113A8BB333CF}"/>
              </a:ext>
            </a:extLst>
          </p:cNvPr>
          <p:cNvSpPr>
            <a:spLocks noGrp="1"/>
          </p:cNvSpPr>
          <p:nvPr>
            <p:ph type="dt" sz="half" idx="10"/>
          </p:nvPr>
        </p:nvSpPr>
        <p:spPr/>
        <p:txBody>
          <a:bodyPr/>
          <a:lstStyle/>
          <a:p>
            <a:fld id="{E417F75B-B847-432F-BDCF-54550EBAEC44}" type="datetime1">
              <a:rPr lang="en-SG" smtClean="0"/>
              <a:t>9/10/2022</a:t>
            </a:fld>
            <a:endParaRPr lang="en-SG"/>
          </a:p>
        </p:txBody>
      </p:sp>
      <p:sp>
        <p:nvSpPr>
          <p:cNvPr id="6" name="Footer Placeholder 5">
            <a:extLst>
              <a:ext uri="{FF2B5EF4-FFF2-40B4-BE49-F238E27FC236}">
                <a16:creationId xmlns:a16="http://schemas.microsoft.com/office/drawing/2014/main" id="{D11EA4CD-01FE-47A5-A9ED-E46675A94762}"/>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39121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5101076"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Explanation of some existing system: </a:t>
            </a:r>
            <a:endParaRPr lang="en-SG"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57829"/>
            <a:ext cx="11322757" cy="2029402"/>
          </a:xfrm>
          <a:prstGeom prst="rect">
            <a:avLst/>
          </a:prstGeom>
          <a:noFill/>
        </p:spPr>
        <p:txBody>
          <a:bodyPr wrap="square" rtlCol="0">
            <a:spAutoFit/>
          </a:bodyPr>
          <a:lstStyle/>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In RGB value detection project we are going to build a project through which you can automatically get the name of the color by clicking on them. So, for this, we will have a dataset that contains the color name and its values. Then we will calculate the distance from each color and find the shortest one</a:t>
            </a:r>
          </a:p>
          <a:p>
            <a:pPr algn="just">
              <a:lnSpc>
                <a:spcPct val="115000"/>
              </a:lnSpc>
              <a:spcBef>
                <a:spcPts val="100"/>
              </a:spcBef>
              <a:spcAft>
                <a:spcPts val="10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There are some existing systems where we can only detect the color of the image. But in our project, we can detect color as well as RGB value which makes us different from others. </a:t>
            </a:r>
          </a:p>
        </p:txBody>
      </p:sp>
      <p:sp>
        <p:nvSpPr>
          <p:cNvPr id="4" name="Slide Number Placeholder 3">
            <a:extLst>
              <a:ext uri="{FF2B5EF4-FFF2-40B4-BE49-F238E27FC236}">
                <a16:creationId xmlns:a16="http://schemas.microsoft.com/office/drawing/2014/main" id="{5E03C756-0C38-4E0B-BDE9-DBE47F4495C4}"/>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3</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38CBA9A-E218-4A9A-916A-113A8BB333CF}"/>
              </a:ext>
            </a:extLst>
          </p:cNvPr>
          <p:cNvSpPr>
            <a:spLocks noGrp="1"/>
          </p:cNvSpPr>
          <p:nvPr>
            <p:ph type="dt" sz="half" idx="10"/>
          </p:nvPr>
        </p:nvSpPr>
        <p:spPr/>
        <p:txBody>
          <a:bodyPr/>
          <a:lstStyle/>
          <a:p>
            <a:fld id="{E417F75B-B847-432F-BDCF-54550EBAEC44}" type="datetime1">
              <a:rPr lang="en-SG" smtClean="0"/>
              <a:t>9/10/2022</a:t>
            </a:fld>
            <a:endParaRPr lang="en-SG"/>
          </a:p>
        </p:txBody>
      </p:sp>
      <p:sp>
        <p:nvSpPr>
          <p:cNvPr id="6" name="Footer Placeholder 5">
            <a:extLst>
              <a:ext uri="{FF2B5EF4-FFF2-40B4-BE49-F238E27FC236}">
                <a16:creationId xmlns:a16="http://schemas.microsoft.com/office/drawing/2014/main" id="{D11EA4CD-01FE-47A5-A9ED-E46675A94762}"/>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28016076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2804807"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Scope of our works:</a:t>
            </a:r>
            <a:endParaRPr lang="en-SG"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857829"/>
            <a:ext cx="11322757" cy="1166666"/>
          </a:xfrm>
          <a:prstGeom prst="rect">
            <a:avLst/>
          </a:prstGeom>
          <a:noFill/>
        </p:spPr>
        <p:txBody>
          <a:bodyPr wrap="square" rtlCol="0">
            <a:spAutoFit/>
          </a:bodyPr>
          <a:lstStyle/>
          <a:p>
            <a:pPr marL="285750" marR="0" lvl="0" indent="-285750" algn="just">
              <a:lnSpc>
                <a:spcPct val="107000"/>
              </a:lnSpc>
              <a:spcBef>
                <a:spcPts val="0"/>
              </a:spcBef>
              <a:spcAft>
                <a:spcPts val="8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Vrinda" panose="020B0502040204020203" pitchFamily="34" charset="0"/>
              </a:rPr>
              <a:t>Using this project, we can easily detect color with its RGB value of the desired point of an image.  </a:t>
            </a:r>
          </a:p>
          <a:p>
            <a:pPr marL="285750" marR="0" lvl="0" indent="-285750" algn="just">
              <a:lnSpc>
                <a:spcPct val="107000"/>
              </a:lnSpc>
              <a:spcBef>
                <a:spcPts val="0"/>
              </a:spcBef>
              <a:spcAft>
                <a:spcPts val="8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Vrinda" panose="020B0502040204020203" pitchFamily="34" charset="0"/>
              </a:rPr>
              <a:t>Easily can detect the color from all kind of images. </a:t>
            </a:r>
          </a:p>
          <a:p>
            <a:pPr marL="285750" marR="0" lvl="0" indent="-285750" algn="just">
              <a:lnSpc>
                <a:spcPct val="107000"/>
              </a:lnSpc>
              <a:spcBef>
                <a:spcPts val="0"/>
              </a:spcBef>
              <a:spcAft>
                <a:spcPts val="800"/>
              </a:spcAft>
              <a:buFont typeface="Wingdings" panose="05000000000000000000" pitchFamily="2" charset="2"/>
              <a:buChar char="ü"/>
            </a:pPr>
            <a:r>
              <a:rPr lang="en-US" dirty="0">
                <a:latin typeface="Times New Roman" panose="02020603050405020304" pitchFamily="18" charset="0"/>
                <a:ea typeface="Times New Roman" panose="02020603050405020304" pitchFamily="18" charset="0"/>
                <a:cs typeface="Vrinda" panose="020B0502040204020203" pitchFamily="34" charset="0"/>
              </a:rPr>
              <a:t>We are creating a project that can save time and energy of matching the color from the color table. </a:t>
            </a:r>
          </a:p>
        </p:txBody>
      </p:sp>
      <p:sp>
        <p:nvSpPr>
          <p:cNvPr id="4" name="Slide Number Placeholder 3">
            <a:extLst>
              <a:ext uri="{FF2B5EF4-FFF2-40B4-BE49-F238E27FC236}">
                <a16:creationId xmlns:a16="http://schemas.microsoft.com/office/drawing/2014/main" id="{9449BA90-76EC-45AD-AB0A-8843CC1190ED}"/>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4</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B057839-5FDE-4847-9A85-2207BA959C4D}"/>
              </a:ext>
            </a:extLst>
          </p:cNvPr>
          <p:cNvSpPr>
            <a:spLocks noGrp="1"/>
          </p:cNvSpPr>
          <p:nvPr>
            <p:ph type="dt" sz="half" idx="10"/>
          </p:nvPr>
        </p:nvSpPr>
        <p:spPr/>
        <p:txBody>
          <a:bodyPr/>
          <a:lstStyle/>
          <a:p>
            <a:fld id="{404A0143-7A79-4954-99EB-2086CF9C4EE1}" type="datetime1">
              <a:rPr lang="en-SG" smtClean="0"/>
              <a:t>9/10/2022</a:t>
            </a:fld>
            <a:endParaRPr lang="en-SG"/>
          </a:p>
        </p:txBody>
      </p:sp>
      <p:sp>
        <p:nvSpPr>
          <p:cNvPr id="6" name="Footer Placeholder 5">
            <a:extLst>
              <a:ext uri="{FF2B5EF4-FFF2-40B4-BE49-F238E27FC236}">
                <a16:creationId xmlns:a16="http://schemas.microsoft.com/office/drawing/2014/main" id="{B7FBF875-7C44-4F77-A87A-F4B3F060A6BA}"/>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2138351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4B9B09-BBCD-4334-9A95-77AC8701A94F}"/>
              </a:ext>
            </a:extLst>
          </p:cNvPr>
          <p:cNvSpPr txBox="1"/>
          <p:nvPr/>
        </p:nvSpPr>
        <p:spPr>
          <a:xfrm>
            <a:off x="507999" y="537029"/>
            <a:ext cx="2090637"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Methodology: </a:t>
            </a:r>
            <a:endParaRPr lang="en-SG"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0B6079F-7073-4680-8B1E-047B84D0D516}"/>
              </a:ext>
            </a:extLst>
          </p:cNvPr>
          <p:cNvSpPr txBox="1"/>
          <p:nvPr/>
        </p:nvSpPr>
        <p:spPr>
          <a:xfrm>
            <a:off x="507999" y="1386630"/>
            <a:ext cx="11322757" cy="2769091"/>
          </a:xfrm>
          <a:prstGeom prst="rect">
            <a:avLst/>
          </a:prstGeom>
          <a:noFill/>
        </p:spPr>
        <p:txBody>
          <a:bodyPr wrap="square" rtlCol="0">
            <a:spAutoFit/>
          </a:bodyPr>
          <a:lstStyle/>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1: At first, we have to select the path of the image.</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2: We need to select path manually.</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3: Thus we select a specific image.</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3: Then we have to run the python program using any python-based editor. We have used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pycharm</a:t>
            </a:r>
            <a:r>
              <a:rPr lang="en-US" dirty="0">
                <a:latin typeface="Times New Roman" panose="02020603050405020304" pitchFamily="18" charset="0"/>
                <a:ea typeface="Times New Roman" panose="02020603050405020304" pitchFamily="18" charset="0"/>
                <a:cs typeface="Times New Roman" panose="02020603050405020304" pitchFamily="18" charset="0"/>
              </a:rPr>
              <a:t> in our project.</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4: We need to debug the image.</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5: After debugging the image window will appear. We have to double click on the point where we want to detect the color and RGB values. </a:t>
            </a:r>
          </a:p>
          <a:p>
            <a:pPr algn="just">
              <a:lnSpc>
                <a:spcPct val="115000"/>
              </a:lnSpc>
              <a:spcBef>
                <a:spcPts val="100"/>
              </a:spcBef>
              <a:spcAft>
                <a:spcPts val="1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Step 6: After that we have to press ESC button or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ctrl+F</a:t>
            </a:r>
            <a:r>
              <a:rPr lang="en-US" dirty="0">
                <a:latin typeface="Times New Roman" panose="02020603050405020304" pitchFamily="18" charset="0"/>
                <a:ea typeface="Times New Roman" panose="02020603050405020304" pitchFamily="18" charset="0"/>
                <a:cs typeface="Times New Roman" panose="02020603050405020304" pitchFamily="18" charset="0"/>
              </a:rPr>
              <a:t> button to terminate the project.</a:t>
            </a:r>
          </a:p>
        </p:txBody>
      </p:sp>
      <p:sp>
        <p:nvSpPr>
          <p:cNvPr id="4" name="Slide Number Placeholder 3">
            <a:extLst>
              <a:ext uri="{FF2B5EF4-FFF2-40B4-BE49-F238E27FC236}">
                <a16:creationId xmlns:a16="http://schemas.microsoft.com/office/drawing/2014/main" id="{01C6B4A7-7EA6-4E71-9BE3-24772C3F4C02}"/>
              </a:ext>
            </a:extLst>
          </p:cNvPr>
          <p:cNvSpPr>
            <a:spLocks noGrp="1"/>
          </p:cNvSpPr>
          <p:nvPr>
            <p:ph type="sldNum" sz="quarter" idx="12"/>
          </p:nvPr>
        </p:nvSpPr>
        <p:spPr/>
        <p:txBody>
          <a:bodyPr/>
          <a:lstStyle/>
          <a:p>
            <a:fld id="{42614B04-C5FF-427C-9DCC-F0A21795BF5D}" type="slidenum">
              <a:rPr lang="en-SG" smtClean="0">
                <a:latin typeface="Times New Roman" panose="02020603050405020304" pitchFamily="18" charset="0"/>
                <a:cs typeface="Times New Roman" panose="02020603050405020304" pitchFamily="18" charset="0"/>
              </a:rPr>
              <a:t>5</a:t>
            </a:fld>
            <a:endParaRPr lang="en-SG">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8D2CB582-C642-41FC-81C6-BEC31BD4B027}"/>
              </a:ext>
            </a:extLst>
          </p:cNvPr>
          <p:cNvSpPr>
            <a:spLocks noGrp="1"/>
          </p:cNvSpPr>
          <p:nvPr>
            <p:ph type="dt" sz="half" idx="10"/>
          </p:nvPr>
        </p:nvSpPr>
        <p:spPr/>
        <p:txBody>
          <a:bodyPr/>
          <a:lstStyle/>
          <a:p>
            <a:fld id="{CBF8EDA0-6638-43B6-BC98-12EB0209B13A}" type="datetime1">
              <a:rPr lang="en-SG" smtClean="0"/>
              <a:t>9/10/2022</a:t>
            </a:fld>
            <a:endParaRPr lang="en-SG"/>
          </a:p>
        </p:txBody>
      </p:sp>
      <p:sp>
        <p:nvSpPr>
          <p:cNvPr id="6" name="Footer Placeholder 5">
            <a:extLst>
              <a:ext uri="{FF2B5EF4-FFF2-40B4-BE49-F238E27FC236}">
                <a16:creationId xmlns:a16="http://schemas.microsoft.com/office/drawing/2014/main" id="{15290486-0449-4036-82BB-A1B7207ABD82}"/>
              </a:ext>
            </a:extLst>
          </p:cNvPr>
          <p:cNvSpPr>
            <a:spLocks noGrp="1"/>
          </p:cNvSpPr>
          <p:nvPr>
            <p:ph type="ftr" sz="quarter" idx="11"/>
          </p:nvPr>
        </p:nvSpPr>
        <p:spPr/>
        <p:txBody>
          <a:bodyPr/>
          <a:lstStyle/>
          <a:p>
            <a:r>
              <a:rPr lang="en-SG"/>
              <a:t>RGB Value Detection</a:t>
            </a:r>
          </a:p>
        </p:txBody>
      </p:sp>
    </p:spTree>
    <p:extLst>
      <p:ext uri="{BB962C8B-B14F-4D97-AF65-F5344CB8AC3E}">
        <p14:creationId xmlns:p14="http://schemas.microsoft.com/office/powerpoint/2010/main" val="29032229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1">
            <a:extLst>
              <a:ext uri="{FF2B5EF4-FFF2-40B4-BE49-F238E27FC236}">
                <a16:creationId xmlns:a16="http://schemas.microsoft.com/office/drawing/2014/main" id="{BF4B9B09-BBCD-4334-9A95-77AC8701A94F}"/>
              </a:ext>
            </a:extLst>
          </p:cNvPr>
          <p:cNvSpPr txBox="1"/>
          <p:nvPr/>
        </p:nvSpPr>
        <p:spPr>
          <a:xfrm>
            <a:off x="3955711" y="6397544"/>
            <a:ext cx="434003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i="0" u="none" strike="noStrike" baseline="0" dirty="0">
                <a:latin typeface="Times New Roman" panose="02020603050405020304" pitchFamily="18" charset="0"/>
                <a:cs typeface="Times New Roman" panose="02020603050405020304" pitchFamily="18" charset="0"/>
              </a:rPr>
              <a:t>Figure 01: Flowchart of </a:t>
            </a:r>
            <a:r>
              <a:rPr lang="en-US" dirty="0"/>
              <a:t>RGB value detection</a:t>
            </a:r>
            <a:endParaRPr lang="en-SG" dirty="0"/>
          </a:p>
        </p:txBody>
      </p:sp>
      <p:sp>
        <p:nvSpPr>
          <p:cNvPr id="39" name="Oval 38">
            <a:extLst>
              <a:ext uri="{FF2B5EF4-FFF2-40B4-BE49-F238E27FC236}">
                <a16:creationId xmlns:a16="http://schemas.microsoft.com/office/drawing/2014/main" id="{DA063BA1-0084-48FA-857B-6E75A7A8B81A}"/>
              </a:ext>
            </a:extLst>
          </p:cNvPr>
          <p:cNvSpPr/>
          <p:nvPr/>
        </p:nvSpPr>
        <p:spPr>
          <a:xfrm>
            <a:off x="5648325" y="123979"/>
            <a:ext cx="895350" cy="3592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Start</a:t>
            </a:r>
            <a:endParaRPr lang="en-S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0" name="Flowchart: Data 39">
            <a:extLst>
              <a:ext uri="{FF2B5EF4-FFF2-40B4-BE49-F238E27FC236}">
                <a16:creationId xmlns:a16="http://schemas.microsoft.com/office/drawing/2014/main" id="{C93E84E6-645C-4D4B-91AF-22EC6FBBFEBD}"/>
              </a:ext>
            </a:extLst>
          </p:cNvPr>
          <p:cNvSpPr/>
          <p:nvPr/>
        </p:nvSpPr>
        <p:spPr>
          <a:xfrm>
            <a:off x="4851962" y="853480"/>
            <a:ext cx="2488075" cy="638474"/>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Path selection of the image</a:t>
            </a:r>
            <a:endParaRPr lang="en-SG" dirty="0">
              <a:latin typeface="Times New Roman" panose="02020603050405020304" pitchFamily="18" charset="0"/>
              <a:cs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9233DE8E-8D36-492A-B0D9-E2E461F6655E}"/>
              </a:ext>
            </a:extLst>
          </p:cNvPr>
          <p:cNvCxnSpPr>
            <a:cxnSpLocks/>
            <a:stCxn id="39" idx="4"/>
            <a:endCxn id="40" idx="1"/>
          </p:cNvCxnSpPr>
          <p:nvPr/>
        </p:nvCxnSpPr>
        <p:spPr>
          <a:xfrm>
            <a:off x="6096000" y="483234"/>
            <a:ext cx="0" cy="370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Data 42">
            <a:extLst>
              <a:ext uri="{FF2B5EF4-FFF2-40B4-BE49-F238E27FC236}">
                <a16:creationId xmlns:a16="http://schemas.microsoft.com/office/drawing/2014/main" id="{7ED9C4A5-D604-4184-B033-EA6D45A5BD7F}"/>
              </a:ext>
            </a:extLst>
          </p:cNvPr>
          <p:cNvSpPr/>
          <p:nvPr/>
        </p:nvSpPr>
        <p:spPr>
          <a:xfrm>
            <a:off x="5270525" y="1864040"/>
            <a:ext cx="1650947" cy="638474"/>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Run the program</a:t>
            </a:r>
            <a:endParaRPr lang="en-SG" dirty="0">
              <a:latin typeface="Times New Roman" panose="02020603050405020304" pitchFamily="18" charset="0"/>
              <a:cs typeface="Times New Roman" panose="02020603050405020304" pitchFamily="18" charset="0"/>
            </a:endParaRPr>
          </a:p>
        </p:txBody>
      </p:sp>
      <p:sp>
        <p:nvSpPr>
          <p:cNvPr id="44" name="Flowchart: Data 43">
            <a:extLst>
              <a:ext uri="{FF2B5EF4-FFF2-40B4-BE49-F238E27FC236}">
                <a16:creationId xmlns:a16="http://schemas.microsoft.com/office/drawing/2014/main" id="{1105836B-C0DD-4D63-9CF0-C6BACAD46422}"/>
              </a:ext>
            </a:extLst>
          </p:cNvPr>
          <p:cNvSpPr/>
          <p:nvPr/>
        </p:nvSpPr>
        <p:spPr>
          <a:xfrm>
            <a:off x="4920922" y="3602867"/>
            <a:ext cx="2350150" cy="617387"/>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Double click on the point</a:t>
            </a:r>
            <a:endParaRPr lang="en-SG" dirty="0">
              <a:latin typeface="Times New Roman" panose="02020603050405020304" pitchFamily="18" charset="0"/>
              <a:cs typeface="Times New Roman" panose="02020603050405020304" pitchFamily="18" charset="0"/>
            </a:endParaRPr>
          </a:p>
        </p:txBody>
      </p:sp>
      <p:cxnSp>
        <p:nvCxnSpPr>
          <p:cNvPr id="46" name="Straight Arrow Connector 45">
            <a:extLst>
              <a:ext uri="{FF2B5EF4-FFF2-40B4-BE49-F238E27FC236}">
                <a16:creationId xmlns:a16="http://schemas.microsoft.com/office/drawing/2014/main" id="{75D03D6B-A46C-45B3-8E3D-67C59366C94E}"/>
              </a:ext>
            </a:extLst>
          </p:cNvPr>
          <p:cNvCxnSpPr>
            <a:cxnSpLocks/>
            <a:stCxn id="44" idx="4"/>
            <a:endCxn id="53" idx="0"/>
          </p:cNvCxnSpPr>
          <p:nvPr/>
        </p:nvCxnSpPr>
        <p:spPr>
          <a:xfrm>
            <a:off x="6095997" y="4220254"/>
            <a:ext cx="3699" cy="3693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203FAAC0-4D7B-4004-A244-32780C8B4FE8}"/>
              </a:ext>
            </a:extLst>
          </p:cNvPr>
          <p:cNvCxnSpPr>
            <a:cxnSpLocks/>
            <a:stCxn id="53" idx="3"/>
            <a:endCxn id="44" idx="5"/>
          </p:cNvCxnSpPr>
          <p:nvPr/>
        </p:nvCxnSpPr>
        <p:spPr>
          <a:xfrm flipH="1" flipV="1">
            <a:off x="7036057" y="3911561"/>
            <a:ext cx="311373" cy="1177589"/>
          </a:xfrm>
          <a:prstGeom prst="bentConnector3">
            <a:avLst>
              <a:gd name="adj1" fmla="val -73417"/>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B739FAA2-3B1E-48BB-8A8E-8F3F48BD05C1}"/>
              </a:ext>
            </a:extLst>
          </p:cNvPr>
          <p:cNvCxnSpPr>
            <a:cxnSpLocks/>
            <a:stCxn id="53" idx="2"/>
            <a:endCxn id="54" idx="0"/>
          </p:cNvCxnSpPr>
          <p:nvPr/>
        </p:nvCxnSpPr>
        <p:spPr>
          <a:xfrm flipH="1">
            <a:off x="6095997" y="5588713"/>
            <a:ext cx="3699" cy="450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2511BA65-19E1-4E68-8688-EE85C656686A}"/>
              </a:ext>
            </a:extLst>
          </p:cNvPr>
          <p:cNvSpPr/>
          <p:nvPr/>
        </p:nvSpPr>
        <p:spPr>
          <a:xfrm>
            <a:off x="4985363" y="2871703"/>
            <a:ext cx="2221269" cy="3592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Display the image</a:t>
            </a:r>
            <a:endParaRPr lang="en-SG" dirty="0">
              <a:latin typeface="Times New Roman" panose="02020603050405020304" pitchFamily="18" charset="0"/>
              <a:cs typeface="Times New Roman" panose="02020603050405020304" pitchFamily="18" charset="0"/>
            </a:endParaRPr>
          </a:p>
        </p:txBody>
      </p:sp>
      <p:sp>
        <p:nvSpPr>
          <p:cNvPr id="51" name="TextBox 97">
            <a:extLst>
              <a:ext uri="{FF2B5EF4-FFF2-40B4-BE49-F238E27FC236}">
                <a16:creationId xmlns:a16="http://schemas.microsoft.com/office/drawing/2014/main" id="{56C91564-8E5F-4BA1-A938-B058E85168CC}"/>
              </a:ext>
            </a:extLst>
          </p:cNvPr>
          <p:cNvSpPr txBox="1"/>
          <p:nvPr/>
        </p:nvSpPr>
        <p:spPr>
          <a:xfrm>
            <a:off x="6125728" y="5635188"/>
            <a:ext cx="46679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No</a:t>
            </a:r>
            <a:endParaRPr lang="en-SG" dirty="0">
              <a:latin typeface="Times New Roman" panose="02020603050405020304" pitchFamily="18" charset="0"/>
              <a:cs typeface="Times New Roman" panose="02020603050405020304" pitchFamily="18" charset="0"/>
            </a:endParaRPr>
          </a:p>
        </p:txBody>
      </p:sp>
      <p:sp>
        <p:nvSpPr>
          <p:cNvPr id="52" name="TextBox 99">
            <a:extLst>
              <a:ext uri="{FF2B5EF4-FFF2-40B4-BE49-F238E27FC236}">
                <a16:creationId xmlns:a16="http://schemas.microsoft.com/office/drawing/2014/main" id="{05EE22CE-9AC4-4D25-89ED-BAE5E4D8A4D0}"/>
              </a:ext>
            </a:extLst>
          </p:cNvPr>
          <p:cNvSpPr txBox="1"/>
          <p:nvPr/>
        </p:nvSpPr>
        <p:spPr>
          <a:xfrm>
            <a:off x="7079709" y="4719817"/>
            <a:ext cx="52065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Yes</a:t>
            </a:r>
            <a:endParaRPr lang="en-SG" dirty="0">
              <a:latin typeface="Times New Roman" panose="02020603050405020304" pitchFamily="18" charset="0"/>
              <a:cs typeface="Times New Roman" panose="02020603050405020304" pitchFamily="18" charset="0"/>
            </a:endParaRPr>
          </a:p>
        </p:txBody>
      </p:sp>
      <p:sp>
        <p:nvSpPr>
          <p:cNvPr id="53" name="Diamond 52">
            <a:extLst>
              <a:ext uri="{FF2B5EF4-FFF2-40B4-BE49-F238E27FC236}">
                <a16:creationId xmlns:a16="http://schemas.microsoft.com/office/drawing/2014/main" id="{2C42A470-37EF-4B0B-9907-F8DF5FBF9624}"/>
              </a:ext>
            </a:extLst>
          </p:cNvPr>
          <p:cNvSpPr/>
          <p:nvPr/>
        </p:nvSpPr>
        <p:spPr>
          <a:xfrm>
            <a:off x="4851962" y="4589586"/>
            <a:ext cx="2495468" cy="999127"/>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latin typeface="Times New Roman" panose="02020603050405020304" pitchFamily="18" charset="0"/>
                <a:cs typeface="Times New Roman" panose="02020603050405020304" pitchFamily="18" charset="0"/>
              </a:rPr>
              <a:t>Detect RGB Value again</a:t>
            </a:r>
            <a:endParaRPr lang="en-SG" dirty="0">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56D3F1F1-90B8-4AEB-AB46-4306BC3CE888}"/>
              </a:ext>
            </a:extLst>
          </p:cNvPr>
          <p:cNvSpPr/>
          <p:nvPr/>
        </p:nvSpPr>
        <p:spPr>
          <a:xfrm>
            <a:off x="5648322" y="6039218"/>
            <a:ext cx="895350" cy="35925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End</a:t>
            </a:r>
            <a:endParaRPr lang="en-SG"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cxnSp>
        <p:nvCxnSpPr>
          <p:cNvPr id="56" name="Straight Arrow Connector 55">
            <a:extLst>
              <a:ext uri="{FF2B5EF4-FFF2-40B4-BE49-F238E27FC236}">
                <a16:creationId xmlns:a16="http://schemas.microsoft.com/office/drawing/2014/main" id="{CC2BEEE1-4ACA-437F-9173-6CC2B2E92051}"/>
              </a:ext>
            </a:extLst>
          </p:cNvPr>
          <p:cNvCxnSpPr>
            <a:cxnSpLocks/>
            <a:stCxn id="40" idx="4"/>
            <a:endCxn id="43" idx="1"/>
          </p:cNvCxnSpPr>
          <p:nvPr/>
        </p:nvCxnSpPr>
        <p:spPr>
          <a:xfrm flipH="1">
            <a:off x="6095999" y="1491954"/>
            <a:ext cx="1" cy="372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9635E38C-3558-402A-BA7A-03C4DF65FEA7}"/>
              </a:ext>
            </a:extLst>
          </p:cNvPr>
          <p:cNvCxnSpPr>
            <a:cxnSpLocks/>
            <a:stCxn id="43" idx="4"/>
            <a:endCxn id="50" idx="0"/>
          </p:cNvCxnSpPr>
          <p:nvPr/>
        </p:nvCxnSpPr>
        <p:spPr>
          <a:xfrm flipH="1">
            <a:off x="6095998" y="2502514"/>
            <a:ext cx="1" cy="369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0EEAC85-B155-4382-B07F-8F0CAA704801}"/>
              </a:ext>
            </a:extLst>
          </p:cNvPr>
          <p:cNvCxnSpPr>
            <a:cxnSpLocks/>
            <a:stCxn id="50" idx="2"/>
            <a:endCxn id="44" idx="1"/>
          </p:cNvCxnSpPr>
          <p:nvPr/>
        </p:nvCxnSpPr>
        <p:spPr>
          <a:xfrm flipH="1">
            <a:off x="6095997" y="3230959"/>
            <a:ext cx="1" cy="37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A1717A59-83F4-42BE-9585-13A97E72F3F6}"/>
              </a:ext>
            </a:extLst>
          </p:cNvPr>
          <p:cNvSpPr txBox="1"/>
          <p:nvPr/>
        </p:nvSpPr>
        <p:spPr>
          <a:xfrm>
            <a:off x="507999" y="537029"/>
            <a:ext cx="1713931"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Flow chart:</a:t>
            </a:r>
            <a:endParaRPr lang="en-SG"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3CB05945-F348-4B43-BF1A-16FFE3490934}"/>
              </a:ext>
            </a:extLst>
          </p:cNvPr>
          <p:cNvSpPr>
            <a:spLocks noGrp="1"/>
          </p:cNvSpPr>
          <p:nvPr>
            <p:ph type="dt" sz="half" idx="10"/>
          </p:nvPr>
        </p:nvSpPr>
        <p:spPr/>
        <p:txBody>
          <a:bodyPr/>
          <a:lstStyle/>
          <a:p>
            <a:fld id="{036C9CC1-6B67-4D64-94AB-06A614FEA39F}" type="datetime1">
              <a:rPr lang="en-SG" smtClean="0"/>
              <a:t>9/10/2022</a:t>
            </a:fld>
            <a:endParaRPr lang="en-SG"/>
          </a:p>
        </p:txBody>
      </p:sp>
      <p:sp>
        <p:nvSpPr>
          <p:cNvPr id="4" name="Slide Number Placeholder 3">
            <a:extLst>
              <a:ext uri="{FF2B5EF4-FFF2-40B4-BE49-F238E27FC236}">
                <a16:creationId xmlns:a16="http://schemas.microsoft.com/office/drawing/2014/main" id="{F8009DB2-04C1-4CA8-9182-0B62FFA567A2}"/>
              </a:ext>
            </a:extLst>
          </p:cNvPr>
          <p:cNvSpPr>
            <a:spLocks noGrp="1"/>
          </p:cNvSpPr>
          <p:nvPr>
            <p:ph type="sldNum" sz="quarter" idx="12"/>
          </p:nvPr>
        </p:nvSpPr>
        <p:spPr/>
        <p:txBody>
          <a:bodyPr/>
          <a:lstStyle/>
          <a:p>
            <a:fld id="{42614B04-C5FF-427C-9DCC-F0A21795BF5D}" type="slidenum">
              <a:rPr lang="en-SG" smtClean="0"/>
              <a:t>6</a:t>
            </a:fld>
            <a:endParaRPr lang="en-SG"/>
          </a:p>
        </p:txBody>
      </p:sp>
    </p:spTree>
    <p:extLst>
      <p:ext uri="{BB962C8B-B14F-4D97-AF65-F5344CB8AC3E}">
        <p14:creationId xmlns:p14="http://schemas.microsoft.com/office/powerpoint/2010/main" val="4068743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6E2E41BB-DA6C-4D60-A3AF-8433517D5992}"/>
              </a:ext>
            </a:extLst>
          </p:cNvPr>
          <p:cNvSpPr txBox="1"/>
          <p:nvPr/>
        </p:nvSpPr>
        <p:spPr>
          <a:xfrm>
            <a:off x="3544524" y="5669017"/>
            <a:ext cx="5179623" cy="390684"/>
          </a:xfrm>
          <a:prstGeom prst="rect">
            <a:avLst/>
          </a:prstGeom>
          <a:noFill/>
        </p:spPr>
        <p:txBody>
          <a:bodyPr wrap="none" rtlCol="0">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Figure 02: Use–case Diagram of </a:t>
            </a:r>
            <a:r>
              <a:rPr lang="en-US" sz="1800" dirty="0">
                <a:effectLst/>
                <a:latin typeface="Times New Roman" panose="02020603050405020304" pitchFamily="18" charset="0"/>
                <a:ea typeface="Times New Roman" panose="02020603050405020304" pitchFamily="18" charset="0"/>
                <a:cs typeface="Vrinda" panose="020B0502040204020203" pitchFamily="34" charset="0"/>
              </a:rPr>
              <a:t>RGB value detection</a:t>
            </a:r>
            <a:endParaRPr lang="en-SG" sz="1800" dirty="0">
              <a:effectLst/>
              <a:latin typeface="Calibri" panose="020F0502020204030204" pitchFamily="34" charset="0"/>
              <a:ea typeface="Times New Roman" panose="02020603050405020304" pitchFamily="18" charset="0"/>
              <a:cs typeface="Vrinda" panose="020B0502040204020203" pitchFamily="34" charset="0"/>
            </a:endParaRPr>
          </a:p>
        </p:txBody>
      </p:sp>
      <p:pic>
        <p:nvPicPr>
          <p:cNvPr id="38" name="Picture 37">
            <a:extLst>
              <a:ext uri="{FF2B5EF4-FFF2-40B4-BE49-F238E27FC236}">
                <a16:creationId xmlns:a16="http://schemas.microsoft.com/office/drawing/2014/main" id="{FA6E298E-7299-4DAD-B574-E6097D99680C}"/>
              </a:ext>
            </a:extLst>
          </p:cNvPr>
          <p:cNvPicPr>
            <a:picLocks noChangeAspect="1"/>
          </p:cNvPicPr>
          <p:nvPr/>
        </p:nvPicPr>
        <p:blipFill>
          <a:blip r:embed="rId3"/>
          <a:stretch>
            <a:fillRect/>
          </a:stretch>
        </p:blipFill>
        <p:spPr>
          <a:xfrm>
            <a:off x="2584690" y="3043556"/>
            <a:ext cx="926133" cy="765841"/>
          </a:xfrm>
          <a:prstGeom prst="rect">
            <a:avLst/>
          </a:prstGeom>
        </p:spPr>
      </p:pic>
      <p:sp>
        <p:nvSpPr>
          <p:cNvPr id="39" name="TextBox 38">
            <a:extLst>
              <a:ext uri="{FF2B5EF4-FFF2-40B4-BE49-F238E27FC236}">
                <a16:creationId xmlns:a16="http://schemas.microsoft.com/office/drawing/2014/main" id="{4FF33B3C-75B6-4C01-A48C-9F05249AB24D}"/>
              </a:ext>
            </a:extLst>
          </p:cNvPr>
          <p:cNvSpPr txBox="1"/>
          <p:nvPr/>
        </p:nvSpPr>
        <p:spPr>
          <a:xfrm>
            <a:off x="2739017" y="3770015"/>
            <a:ext cx="617477" cy="369332"/>
          </a:xfrm>
          <a:prstGeom prst="rect">
            <a:avLst/>
          </a:prstGeom>
          <a:noFill/>
        </p:spPr>
        <p:txBody>
          <a:bodyPr wrap="none" rtlCol="0">
            <a:spAutoFit/>
          </a:bodyPr>
          <a:lstStyle/>
          <a:p>
            <a:r>
              <a:rPr lang="en-US" dirty="0"/>
              <a:t>User</a:t>
            </a:r>
            <a:endParaRPr lang="en-SG" dirty="0"/>
          </a:p>
        </p:txBody>
      </p:sp>
      <p:sp>
        <p:nvSpPr>
          <p:cNvPr id="40" name="Oval 39">
            <a:extLst>
              <a:ext uri="{FF2B5EF4-FFF2-40B4-BE49-F238E27FC236}">
                <a16:creationId xmlns:a16="http://schemas.microsoft.com/office/drawing/2014/main" id="{061074C2-A652-4664-855F-4CE960198EE0}"/>
              </a:ext>
            </a:extLst>
          </p:cNvPr>
          <p:cNvSpPr/>
          <p:nvPr/>
        </p:nvSpPr>
        <p:spPr>
          <a:xfrm>
            <a:off x="5369082" y="1605017"/>
            <a:ext cx="1509408" cy="6516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Path selection</a:t>
            </a:r>
            <a:endParaRPr lang="en-SG" dirty="0">
              <a:solidFill>
                <a:schemeClr val="tx1"/>
              </a:solidFill>
            </a:endParaRPr>
          </a:p>
        </p:txBody>
      </p:sp>
      <p:sp>
        <p:nvSpPr>
          <p:cNvPr id="41" name="Oval 40">
            <a:extLst>
              <a:ext uri="{FF2B5EF4-FFF2-40B4-BE49-F238E27FC236}">
                <a16:creationId xmlns:a16="http://schemas.microsoft.com/office/drawing/2014/main" id="{E50EDCA0-2A9D-43F4-9AE6-F945AB165B0C}"/>
              </a:ext>
            </a:extLst>
          </p:cNvPr>
          <p:cNvSpPr/>
          <p:nvPr/>
        </p:nvSpPr>
        <p:spPr>
          <a:xfrm>
            <a:off x="5403301" y="2477167"/>
            <a:ext cx="1440970" cy="568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Run program</a:t>
            </a:r>
            <a:endParaRPr lang="en-SG" dirty="0">
              <a:solidFill>
                <a:schemeClr val="tx1"/>
              </a:solidFill>
            </a:endParaRPr>
          </a:p>
        </p:txBody>
      </p:sp>
      <p:sp>
        <p:nvSpPr>
          <p:cNvPr id="42" name="Oval 41">
            <a:extLst>
              <a:ext uri="{FF2B5EF4-FFF2-40B4-BE49-F238E27FC236}">
                <a16:creationId xmlns:a16="http://schemas.microsoft.com/office/drawing/2014/main" id="{83C28213-6F9B-4822-9A08-F6BF3D819FC1}"/>
              </a:ext>
            </a:extLst>
          </p:cNvPr>
          <p:cNvSpPr/>
          <p:nvPr/>
        </p:nvSpPr>
        <p:spPr>
          <a:xfrm>
            <a:off x="5290098" y="4155945"/>
            <a:ext cx="1667376" cy="607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RGB value detection</a:t>
            </a:r>
            <a:endParaRPr lang="en-SG" dirty="0">
              <a:solidFill>
                <a:schemeClr val="tx1"/>
              </a:solidFill>
            </a:endParaRPr>
          </a:p>
        </p:txBody>
      </p:sp>
      <p:sp>
        <p:nvSpPr>
          <p:cNvPr id="44" name="Oval 43">
            <a:extLst>
              <a:ext uri="{FF2B5EF4-FFF2-40B4-BE49-F238E27FC236}">
                <a16:creationId xmlns:a16="http://schemas.microsoft.com/office/drawing/2014/main" id="{4540505C-E614-4168-8EEA-6A9C13EC4E26}"/>
              </a:ext>
            </a:extLst>
          </p:cNvPr>
          <p:cNvSpPr/>
          <p:nvPr/>
        </p:nvSpPr>
        <p:spPr>
          <a:xfrm>
            <a:off x="5349086" y="3316253"/>
            <a:ext cx="1549400" cy="60730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View image</a:t>
            </a:r>
            <a:endParaRPr lang="en-SG" dirty="0">
              <a:solidFill>
                <a:schemeClr val="tx1"/>
              </a:solidFill>
            </a:endParaRPr>
          </a:p>
        </p:txBody>
      </p:sp>
      <p:cxnSp>
        <p:nvCxnSpPr>
          <p:cNvPr id="45" name="Straight Connector 44">
            <a:extLst>
              <a:ext uri="{FF2B5EF4-FFF2-40B4-BE49-F238E27FC236}">
                <a16:creationId xmlns:a16="http://schemas.microsoft.com/office/drawing/2014/main" id="{56C88FE6-487F-448F-BC9E-770240091C64}"/>
              </a:ext>
            </a:extLst>
          </p:cNvPr>
          <p:cNvCxnSpPr>
            <a:cxnSpLocks/>
            <a:stCxn id="38" idx="3"/>
            <a:endCxn id="40" idx="2"/>
          </p:cNvCxnSpPr>
          <p:nvPr/>
        </p:nvCxnSpPr>
        <p:spPr>
          <a:xfrm flipV="1">
            <a:off x="3510823" y="1930848"/>
            <a:ext cx="1858259" cy="1495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F2377F-FA23-4955-A53E-62731BE7515D}"/>
              </a:ext>
            </a:extLst>
          </p:cNvPr>
          <p:cNvCxnSpPr>
            <a:cxnSpLocks/>
            <a:stCxn id="44" idx="0"/>
            <a:endCxn id="41" idx="4"/>
          </p:cNvCxnSpPr>
          <p:nvPr/>
        </p:nvCxnSpPr>
        <p:spPr>
          <a:xfrm flipV="1">
            <a:off x="6123786" y="3046080"/>
            <a:ext cx="0" cy="270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B57331E-A737-4876-8E67-321D72A0658C}"/>
              </a:ext>
            </a:extLst>
          </p:cNvPr>
          <p:cNvCxnSpPr>
            <a:cxnSpLocks/>
            <a:stCxn id="41" idx="0"/>
            <a:endCxn id="40" idx="4"/>
          </p:cNvCxnSpPr>
          <p:nvPr/>
        </p:nvCxnSpPr>
        <p:spPr>
          <a:xfrm flipV="1">
            <a:off x="6123786" y="2256679"/>
            <a:ext cx="0" cy="220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DEEF1A-0D3D-473A-912D-2EF676EC32A1}"/>
              </a:ext>
            </a:extLst>
          </p:cNvPr>
          <p:cNvCxnSpPr>
            <a:cxnSpLocks/>
            <a:stCxn id="42" idx="0"/>
            <a:endCxn id="44" idx="4"/>
          </p:cNvCxnSpPr>
          <p:nvPr/>
        </p:nvCxnSpPr>
        <p:spPr>
          <a:xfrm flipV="1">
            <a:off x="6123786" y="3923558"/>
            <a:ext cx="0" cy="23238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F9147F4-B592-40B4-9595-E2CF6CD3EFD3}"/>
              </a:ext>
            </a:extLst>
          </p:cNvPr>
          <p:cNvSpPr/>
          <p:nvPr/>
        </p:nvSpPr>
        <p:spPr>
          <a:xfrm>
            <a:off x="3712668" y="1397000"/>
            <a:ext cx="4766663" cy="406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1" name="TextBox 50">
            <a:extLst>
              <a:ext uri="{FF2B5EF4-FFF2-40B4-BE49-F238E27FC236}">
                <a16:creationId xmlns:a16="http://schemas.microsoft.com/office/drawing/2014/main" id="{0F3F4922-C936-4429-ADDE-DC4B71C982F6}"/>
              </a:ext>
            </a:extLst>
          </p:cNvPr>
          <p:cNvSpPr txBox="1"/>
          <p:nvPr/>
        </p:nvSpPr>
        <p:spPr>
          <a:xfrm>
            <a:off x="6666847" y="1356125"/>
            <a:ext cx="1812484" cy="369332"/>
          </a:xfrm>
          <a:prstGeom prst="rect">
            <a:avLst/>
          </a:prstGeom>
          <a:noFill/>
        </p:spPr>
        <p:txBody>
          <a:bodyPr wrap="none" rtlCol="0">
            <a:spAutoFit/>
          </a:bodyPr>
          <a:lstStyle/>
          <a:p>
            <a:r>
              <a:rPr lang="en-US" dirty="0"/>
              <a:t>System Boundary</a:t>
            </a:r>
            <a:endParaRPr lang="en-SG" dirty="0"/>
          </a:p>
        </p:txBody>
      </p:sp>
      <p:sp>
        <p:nvSpPr>
          <p:cNvPr id="56" name="TextBox 55">
            <a:extLst>
              <a:ext uri="{FF2B5EF4-FFF2-40B4-BE49-F238E27FC236}">
                <a16:creationId xmlns:a16="http://schemas.microsoft.com/office/drawing/2014/main" id="{0C217A8A-1897-423B-BB96-46CB640FA5EA}"/>
              </a:ext>
            </a:extLst>
          </p:cNvPr>
          <p:cNvSpPr txBox="1"/>
          <p:nvPr/>
        </p:nvSpPr>
        <p:spPr>
          <a:xfrm>
            <a:off x="507999" y="537029"/>
            <a:ext cx="2654894"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 case diagram: </a:t>
            </a:r>
            <a:endParaRPr lang="en-SG"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F634797-1361-4C8C-BE70-A7CAA0611DFD}"/>
              </a:ext>
            </a:extLst>
          </p:cNvPr>
          <p:cNvSpPr>
            <a:spLocks noGrp="1"/>
          </p:cNvSpPr>
          <p:nvPr>
            <p:ph type="dt" sz="half" idx="10"/>
          </p:nvPr>
        </p:nvSpPr>
        <p:spPr/>
        <p:txBody>
          <a:bodyPr/>
          <a:lstStyle/>
          <a:p>
            <a:fld id="{D1AD6E3D-9DE4-440A-A02E-922D32523A35}" type="datetime1">
              <a:rPr lang="en-SG" smtClean="0"/>
              <a:t>9/10/2022</a:t>
            </a:fld>
            <a:endParaRPr lang="en-SG"/>
          </a:p>
        </p:txBody>
      </p:sp>
      <p:sp>
        <p:nvSpPr>
          <p:cNvPr id="3" name="Footer Placeholder 2">
            <a:extLst>
              <a:ext uri="{FF2B5EF4-FFF2-40B4-BE49-F238E27FC236}">
                <a16:creationId xmlns:a16="http://schemas.microsoft.com/office/drawing/2014/main" id="{2D5F8233-1E3D-49A0-93C9-8CB927A62D26}"/>
              </a:ext>
            </a:extLst>
          </p:cNvPr>
          <p:cNvSpPr>
            <a:spLocks noGrp="1"/>
          </p:cNvSpPr>
          <p:nvPr>
            <p:ph type="ftr" sz="quarter" idx="11"/>
          </p:nvPr>
        </p:nvSpPr>
        <p:spPr/>
        <p:txBody>
          <a:bodyPr/>
          <a:lstStyle/>
          <a:p>
            <a:r>
              <a:rPr lang="en-SG"/>
              <a:t>RGB Value Detection</a:t>
            </a:r>
          </a:p>
        </p:txBody>
      </p:sp>
      <p:sp>
        <p:nvSpPr>
          <p:cNvPr id="4" name="Slide Number Placeholder 3">
            <a:extLst>
              <a:ext uri="{FF2B5EF4-FFF2-40B4-BE49-F238E27FC236}">
                <a16:creationId xmlns:a16="http://schemas.microsoft.com/office/drawing/2014/main" id="{6A1D6587-F317-4DBC-AF37-78251A863C40}"/>
              </a:ext>
            </a:extLst>
          </p:cNvPr>
          <p:cNvSpPr>
            <a:spLocks noGrp="1"/>
          </p:cNvSpPr>
          <p:nvPr>
            <p:ph type="sldNum" sz="quarter" idx="12"/>
          </p:nvPr>
        </p:nvSpPr>
        <p:spPr/>
        <p:txBody>
          <a:bodyPr/>
          <a:lstStyle/>
          <a:p>
            <a:fld id="{42614B04-C5FF-427C-9DCC-F0A21795BF5D}" type="slidenum">
              <a:rPr lang="en-SG" smtClean="0"/>
              <a:t>7</a:t>
            </a:fld>
            <a:endParaRPr lang="en-SG"/>
          </a:p>
        </p:txBody>
      </p:sp>
    </p:spTree>
    <p:extLst>
      <p:ext uri="{BB962C8B-B14F-4D97-AF65-F5344CB8AC3E}">
        <p14:creationId xmlns:p14="http://schemas.microsoft.com/office/powerpoint/2010/main" val="19163029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6E2E41BB-DA6C-4D60-A3AF-8433517D5992}"/>
              </a:ext>
            </a:extLst>
          </p:cNvPr>
          <p:cNvSpPr txBox="1"/>
          <p:nvPr/>
        </p:nvSpPr>
        <p:spPr>
          <a:xfrm>
            <a:off x="3945411" y="5471026"/>
            <a:ext cx="4301177" cy="390684"/>
          </a:xfrm>
          <a:prstGeom prst="rect">
            <a:avLst/>
          </a:prstGeom>
          <a:noFill/>
        </p:spPr>
        <p:txBody>
          <a:bodyPr wrap="none" rtlCol="0">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Figure 03: Representing K-means algorithm</a:t>
            </a:r>
            <a:endParaRPr lang="en-SG" sz="1800" dirty="0">
              <a:effectLst/>
              <a:latin typeface="Calibri" panose="020F0502020204030204" pitchFamily="34" charset="0"/>
              <a:ea typeface="Times New Roman" panose="02020603050405020304" pitchFamily="18" charset="0"/>
              <a:cs typeface="Vrinda" panose="020B0502040204020203" pitchFamily="34" charset="0"/>
            </a:endParaRPr>
          </a:p>
        </p:txBody>
      </p:sp>
      <p:sp>
        <p:nvSpPr>
          <p:cNvPr id="56" name="TextBox 55">
            <a:extLst>
              <a:ext uri="{FF2B5EF4-FFF2-40B4-BE49-F238E27FC236}">
                <a16:creationId xmlns:a16="http://schemas.microsoft.com/office/drawing/2014/main" id="{0C217A8A-1897-423B-BB96-46CB640FA5EA}"/>
              </a:ext>
            </a:extLst>
          </p:cNvPr>
          <p:cNvSpPr txBox="1"/>
          <p:nvPr/>
        </p:nvSpPr>
        <p:spPr>
          <a:xfrm>
            <a:off x="507999" y="537029"/>
            <a:ext cx="4230517"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Proposed Algorithm: K-Means</a:t>
            </a:r>
            <a:endParaRPr lang="en-SG"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F634797-1361-4C8C-BE70-A7CAA0611DFD}"/>
              </a:ext>
            </a:extLst>
          </p:cNvPr>
          <p:cNvSpPr>
            <a:spLocks noGrp="1"/>
          </p:cNvSpPr>
          <p:nvPr>
            <p:ph type="dt" sz="half" idx="10"/>
          </p:nvPr>
        </p:nvSpPr>
        <p:spPr/>
        <p:txBody>
          <a:bodyPr/>
          <a:lstStyle/>
          <a:p>
            <a:fld id="{D1AD6E3D-9DE4-440A-A02E-922D32523A35}" type="datetime1">
              <a:rPr lang="en-SG" smtClean="0"/>
              <a:t>9/10/2022</a:t>
            </a:fld>
            <a:endParaRPr lang="en-SG"/>
          </a:p>
        </p:txBody>
      </p:sp>
      <p:sp>
        <p:nvSpPr>
          <p:cNvPr id="3" name="Footer Placeholder 2">
            <a:extLst>
              <a:ext uri="{FF2B5EF4-FFF2-40B4-BE49-F238E27FC236}">
                <a16:creationId xmlns:a16="http://schemas.microsoft.com/office/drawing/2014/main" id="{2D5F8233-1E3D-49A0-93C9-8CB927A62D26}"/>
              </a:ext>
            </a:extLst>
          </p:cNvPr>
          <p:cNvSpPr>
            <a:spLocks noGrp="1"/>
          </p:cNvSpPr>
          <p:nvPr>
            <p:ph type="ftr" sz="quarter" idx="11"/>
          </p:nvPr>
        </p:nvSpPr>
        <p:spPr/>
        <p:txBody>
          <a:bodyPr/>
          <a:lstStyle/>
          <a:p>
            <a:r>
              <a:rPr lang="en-SG"/>
              <a:t>RGB Value Detection</a:t>
            </a:r>
          </a:p>
        </p:txBody>
      </p:sp>
      <p:sp>
        <p:nvSpPr>
          <p:cNvPr id="4" name="Slide Number Placeholder 3">
            <a:extLst>
              <a:ext uri="{FF2B5EF4-FFF2-40B4-BE49-F238E27FC236}">
                <a16:creationId xmlns:a16="http://schemas.microsoft.com/office/drawing/2014/main" id="{6A1D6587-F317-4DBC-AF37-78251A863C40}"/>
              </a:ext>
            </a:extLst>
          </p:cNvPr>
          <p:cNvSpPr>
            <a:spLocks noGrp="1"/>
          </p:cNvSpPr>
          <p:nvPr>
            <p:ph type="sldNum" sz="quarter" idx="12"/>
          </p:nvPr>
        </p:nvSpPr>
        <p:spPr/>
        <p:txBody>
          <a:bodyPr/>
          <a:lstStyle/>
          <a:p>
            <a:fld id="{42614B04-C5FF-427C-9DCC-F0A21795BF5D}" type="slidenum">
              <a:rPr lang="en-SG" smtClean="0"/>
              <a:t>8</a:t>
            </a:fld>
            <a:endParaRPr lang="en-SG"/>
          </a:p>
        </p:txBody>
      </p:sp>
      <p:pic>
        <p:nvPicPr>
          <p:cNvPr id="3076" name="Picture 4" descr="Night HD Desktop Wallpapers - Top Free Night HD Desktop Backgrounds -  WallpaperAccess">
            <a:extLst>
              <a:ext uri="{FF2B5EF4-FFF2-40B4-BE49-F238E27FC236}">
                <a16:creationId xmlns:a16="http://schemas.microsoft.com/office/drawing/2014/main" id="{1202F5C5-EDA3-43E1-A2B2-ADCD3AF9E0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3217" y="2130135"/>
            <a:ext cx="4156366" cy="25977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Chart 8">
            <a:extLst>
              <a:ext uri="{FF2B5EF4-FFF2-40B4-BE49-F238E27FC236}">
                <a16:creationId xmlns:a16="http://schemas.microsoft.com/office/drawing/2014/main" id="{04FA6B94-8EA7-4C63-A93D-9CEEA2B1468D}"/>
              </a:ext>
            </a:extLst>
          </p:cNvPr>
          <p:cNvGraphicFramePr/>
          <p:nvPr>
            <p:extLst>
              <p:ext uri="{D42A27DB-BD31-4B8C-83A1-F6EECF244321}">
                <p14:modId xmlns:p14="http://schemas.microsoft.com/office/powerpoint/2010/main" val="3171198048"/>
              </p:ext>
            </p:extLst>
          </p:nvPr>
        </p:nvGraphicFramePr>
        <p:xfrm>
          <a:off x="6532419" y="1907156"/>
          <a:ext cx="4156366" cy="304368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30234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a:extLst>
              <a:ext uri="{FF2B5EF4-FFF2-40B4-BE49-F238E27FC236}">
                <a16:creationId xmlns:a16="http://schemas.microsoft.com/office/drawing/2014/main" id="{0C217A8A-1897-423B-BB96-46CB640FA5EA}"/>
              </a:ext>
            </a:extLst>
          </p:cNvPr>
          <p:cNvSpPr txBox="1"/>
          <p:nvPr/>
        </p:nvSpPr>
        <p:spPr>
          <a:xfrm>
            <a:off x="507999" y="537029"/>
            <a:ext cx="2426498" cy="461665"/>
          </a:xfrm>
          <a:prstGeom prst="rect">
            <a:avLst/>
          </a:prstGeom>
          <a:noFill/>
        </p:spPr>
        <p:txBody>
          <a:bodyPr wrap="none" rtlCol="0">
            <a:spAutoFit/>
          </a:bodyPr>
          <a:lstStyle/>
          <a:p>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Proposed Model:</a:t>
            </a:r>
            <a:endParaRPr lang="en-SG"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AF634797-1361-4C8C-BE70-A7CAA0611DFD}"/>
              </a:ext>
            </a:extLst>
          </p:cNvPr>
          <p:cNvSpPr>
            <a:spLocks noGrp="1"/>
          </p:cNvSpPr>
          <p:nvPr>
            <p:ph type="dt" sz="half" idx="10"/>
          </p:nvPr>
        </p:nvSpPr>
        <p:spPr/>
        <p:txBody>
          <a:bodyPr/>
          <a:lstStyle/>
          <a:p>
            <a:fld id="{D1AD6E3D-9DE4-440A-A02E-922D32523A35}" type="datetime1">
              <a:rPr lang="en-SG" smtClean="0"/>
              <a:t>9/10/2022</a:t>
            </a:fld>
            <a:endParaRPr lang="en-SG"/>
          </a:p>
        </p:txBody>
      </p:sp>
      <p:sp>
        <p:nvSpPr>
          <p:cNvPr id="3" name="Footer Placeholder 2">
            <a:extLst>
              <a:ext uri="{FF2B5EF4-FFF2-40B4-BE49-F238E27FC236}">
                <a16:creationId xmlns:a16="http://schemas.microsoft.com/office/drawing/2014/main" id="{2D5F8233-1E3D-49A0-93C9-8CB927A62D26}"/>
              </a:ext>
            </a:extLst>
          </p:cNvPr>
          <p:cNvSpPr>
            <a:spLocks noGrp="1"/>
          </p:cNvSpPr>
          <p:nvPr>
            <p:ph type="ftr" sz="quarter" idx="11"/>
          </p:nvPr>
        </p:nvSpPr>
        <p:spPr/>
        <p:txBody>
          <a:bodyPr/>
          <a:lstStyle/>
          <a:p>
            <a:r>
              <a:rPr lang="en-SG"/>
              <a:t>RGB Value Detection</a:t>
            </a:r>
          </a:p>
        </p:txBody>
      </p:sp>
      <p:sp>
        <p:nvSpPr>
          <p:cNvPr id="4" name="Slide Number Placeholder 3">
            <a:extLst>
              <a:ext uri="{FF2B5EF4-FFF2-40B4-BE49-F238E27FC236}">
                <a16:creationId xmlns:a16="http://schemas.microsoft.com/office/drawing/2014/main" id="{6A1D6587-F317-4DBC-AF37-78251A863C40}"/>
              </a:ext>
            </a:extLst>
          </p:cNvPr>
          <p:cNvSpPr>
            <a:spLocks noGrp="1"/>
          </p:cNvSpPr>
          <p:nvPr>
            <p:ph type="sldNum" sz="quarter" idx="12"/>
          </p:nvPr>
        </p:nvSpPr>
        <p:spPr/>
        <p:txBody>
          <a:bodyPr/>
          <a:lstStyle/>
          <a:p>
            <a:fld id="{42614B04-C5FF-427C-9DCC-F0A21795BF5D}" type="slidenum">
              <a:rPr lang="en-SG" smtClean="0"/>
              <a:t>9</a:t>
            </a:fld>
            <a:endParaRPr lang="en-SG"/>
          </a:p>
        </p:txBody>
      </p:sp>
      <p:sp>
        <p:nvSpPr>
          <p:cNvPr id="5" name="Rectangle 4">
            <a:extLst>
              <a:ext uri="{FF2B5EF4-FFF2-40B4-BE49-F238E27FC236}">
                <a16:creationId xmlns:a16="http://schemas.microsoft.com/office/drawing/2014/main" id="{99BB56A2-A4BC-45CE-A616-0FF011A9AD4B}"/>
              </a:ext>
            </a:extLst>
          </p:cNvPr>
          <p:cNvSpPr/>
          <p:nvPr/>
        </p:nvSpPr>
        <p:spPr>
          <a:xfrm>
            <a:off x="3740712" y="482201"/>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r>
              <a:rPr lang="en-US" dirty="0"/>
              <a:t> </a:t>
            </a:r>
            <a:r>
              <a:rPr lang="en-US" dirty="0">
                <a:solidFill>
                  <a:schemeClr val="tx1"/>
                </a:solidFill>
              </a:rPr>
              <a:t>Image</a:t>
            </a:r>
            <a:endParaRPr lang="en-SG" dirty="0">
              <a:solidFill>
                <a:schemeClr val="tx1"/>
              </a:solidFill>
            </a:endParaRPr>
          </a:p>
        </p:txBody>
      </p:sp>
      <p:sp>
        <p:nvSpPr>
          <p:cNvPr id="11" name="Rectangle 10">
            <a:extLst>
              <a:ext uri="{FF2B5EF4-FFF2-40B4-BE49-F238E27FC236}">
                <a16:creationId xmlns:a16="http://schemas.microsoft.com/office/drawing/2014/main" id="{CFA976B8-1263-496A-A613-34F91C2C021F}"/>
              </a:ext>
            </a:extLst>
          </p:cNvPr>
          <p:cNvSpPr/>
          <p:nvPr/>
        </p:nvSpPr>
        <p:spPr>
          <a:xfrm>
            <a:off x="3740712" y="1247242"/>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Normalization</a:t>
            </a:r>
            <a:endParaRPr lang="en-SG" dirty="0">
              <a:solidFill>
                <a:schemeClr val="tx1"/>
              </a:solidFill>
            </a:endParaRPr>
          </a:p>
        </p:txBody>
      </p:sp>
      <p:sp>
        <p:nvSpPr>
          <p:cNvPr id="12" name="Rectangle 11">
            <a:extLst>
              <a:ext uri="{FF2B5EF4-FFF2-40B4-BE49-F238E27FC236}">
                <a16:creationId xmlns:a16="http://schemas.microsoft.com/office/drawing/2014/main" id="{BE887A7D-881B-447C-87CA-C2CF1F2D426D}"/>
              </a:ext>
            </a:extLst>
          </p:cNvPr>
          <p:cNvSpPr/>
          <p:nvPr/>
        </p:nvSpPr>
        <p:spPr>
          <a:xfrm>
            <a:off x="3740712" y="2008163"/>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Detects RGB value from RGB or gray scale image </a:t>
            </a:r>
            <a:endParaRPr lang="en-SG" dirty="0">
              <a:solidFill>
                <a:schemeClr val="tx1"/>
              </a:solidFill>
            </a:endParaRPr>
          </a:p>
        </p:txBody>
      </p:sp>
      <p:sp>
        <p:nvSpPr>
          <p:cNvPr id="13" name="Rectangle 12">
            <a:extLst>
              <a:ext uri="{FF2B5EF4-FFF2-40B4-BE49-F238E27FC236}">
                <a16:creationId xmlns:a16="http://schemas.microsoft.com/office/drawing/2014/main" id="{BF807140-7069-4E1C-8BFB-F98968F413FF}"/>
              </a:ext>
            </a:extLst>
          </p:cNvPr>
          <p:cNvSpPr/>
          <p:nvPr/>
        </p:nvSpPr>
        <p:spPr>
          <a:xfrm>
            <a:off x="3740713" y="2778492"/>
            <a:ext cx="4710572"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Pixels Detected</a:t>
            </a:r>
            <a:endParaRPr lang="en-SG" dirty="0">
              <a:solidFill>
                <a:schemeClr val="tx1"/>
              </a:solidFill>
            </a:endParaRPr>
          </a:p>
        </p:txBody>
      </p:sp>
      <p:sp>
        <p:nvSpPr>
          <p:cNvPr id="15" name="Rectangle 14">
            <a:extLst>
              <a:ext uri="{FF2B5EF4-FFF2-40B4-BE49-F238E27FC236}">
                <a16:creationId xmlns:a16="http://schemas.microsoft.com/office/drawing/2014/main" id="{83DC0AE5-3ED2-4CDA-B80D-019EE0D1F33D}"/>
              </a:ext>
            </a:extLst>
          </p:cNvPr>
          <p:cNvSpPr/>
          <p:nvPr/>
        </p:nvSpPr>
        <p:spPr>
          <a:xfrm>
            <a:off x="3740712" y="3544117"/>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Maximum Connected Region Found Out</a:t>
            </a:r>
            <a:endParaRPr lang="en-SG" dirty="0">
              <a:solidFill>
                <a:schemeClr val="tx1"/>
              </a:solidFill>
            </a:endParaRPr>
          </a:p>
        </p:txBody>
      </p:sp>
      <p:sp>
        <p:nvSpPr>
          <p:cNvPr id="16" name="Rectangle 15">
            <a:extLst>
              <a:ext uri="{FF2B5EF4-FFF2-40B4-BE49-F238E27FC236}">
                <a16:creationId xmlns:a16="http://schemas.microsoft.com/office/drawing/2014/main" id="{4CF3D6AD-A889-4312-BF1C-C0CC517F8AAD}"/>
              </a:ext>
            </a:extLst>
          </p:cNvPr>
          <p:cNvSpPr/>
          <p:nvPr/>
        </p:nvSpPr>
        <p:spPr>
          <a:xfrm>
            <a:off x="3740712" y="4309742"/>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RGB Value Matching</a:t>
            </a:r>
            <a:endParaRPr lang="en-SG" dirty="0">
              <a:solidFill>
                <a:schemeClr val="tx1"/>
              </a:solidFill>
            </a:endParaRPr>
          </a:p>
        </p:txBody>
      </p:sp>
      <p:sp>
        <p:nvSpPr>
          <p:cNvPr id="17" name="Rectangle 16">
            <a:extLst>
              <a:ext uri="{FF2B5EF4-FFF2-40B4-BE49-F238E27FC236}">
                <a16:creationId xmlns:a16="http://schemas.microsoft.com/office/drawing/2014/main" id="{DC307DEC-3F02-4956-9BF5-C4E2CC410B3D}"/>
              </a:ext>
            </a:extLst>
          </p:cNvPr>
          <p:cNvSpPr/>
          <p:nvPr/>
        </p:nvSpPr>
        <p:spPr>
          <a:xfrm>
            <a:off x="3740712" y="5075367"/>
            <a:ext cx="4710573" cy="4616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endParaRPr lang="en-SG" dirty="0">
              <a:solidFill>
                <a:schemeClr val="tx1"/>
              </a:solidFill>
            </a:endParaRPr>
          </a:p>
        </p:txBody>
      </p:sp>
      <p:cxnSp>
        <p:nvCxnSpPr>
          <p:cNvPr id="18" name="Straight Arrow Connector 17">
            <a:extLst>
              <a:ext uri="{FF2B5EF4-FFF2-40B4-BE49-F238E27FC236}">
                <a16:creationId xmlns:a16="http://schemas.microsoft.com/office/drawing/2014/main" id="{D17475A9-611F-4665-9C79-280C27DBE67B}"/>
              </a:ext>
            </a:extLst>
          </p:cNvPr>
          <p:cNvCxnSpPr>
            <a:cxnSpLocks/>
            <a:stCxn id="5" idx="2"/>
            <a:endCxn id="11" idx="0"/>
          </p:cNvCxnSpPr>
          <p:nvPr/>
        </p:nvCxnSpPr>
        <p:spPr>
          <a:xfrm>
            <a:off x="6095999" y="943866"/>
            <a:ext cx="0" cy="3033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8160E39-67EA-4863-97DB-B7CD1D8B1926}"/>
              </a:ext>
            </a:extLst>
          </p:cNvPr>
          <p:cNvCxnSpPr>
            <a:cxnSpLocks/>
            <a:stCxn id="11" idx="2"/>
            <a:endCxn id="12" idx="0"/>
          </p:cNvCxnSpPr>
          <p:nvPr/>
        </p:nvCxnSpPr>
        <p:spPr>
          <a:xfrm>
            <a:off x="6095999" y="1708907"/>
            <a:ext cx="0" cy="299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1D3AF94-1EED-4B5B-B361-671752C107DB}"/>
              </a:ext>
            </a:extLst>
          </p:cNvPr>
          <p:cNvCxnSpPr>
            <a:cxnSpLocks/>
            <a:stCxn id="12" idx="2"/>
            <a:endCxn id="13" idx="0"/>
          </p:cNvCxnSpPr>
          <p:nvPr/>
        </p:nvCxnSpPr>
        <p:spPr>
          <a:xfrm>
            <a:off x="6095999" y="2469828"/>
            <a:ext cx="0" cy="308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EF22193-AFAC-478E-94A9-60C8F4461045}"/>
              </a:ext>
            </a:extLst>
          </p:cNvPr>
          <p:cNvCxnSpPr>
            <a:cxnSpLocks/>
            <a:stCxn id="13" idx="2"/>
            <a:endCxn id="15" idx="0"/>
          </p:cNvCxnSpPr>
          <p:nvPr/>
        </p:nvCxnSpPr>
        <p:spPr>
          <a:xfrm>
            <a:off x="6095999" y="3240157"/>
            <a:ext cx="0" cy="3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088F4F1-EF43-4FC0-94F6-1871C2C6D9DB}"/>
              </a:ext>
            </a:extLst>
          </p:cNvPr>
          <p:cNvCxnSpPr>
            <a:cxnSpLocks/>
            <a:stCxn id="15" idx="2"/>
            <a:endCxn id="16" idx="0"/>
          </p:cNvCxnSpPr>
          <p:nvPr/>
        </p:nvCxnSpPr>
        <p:spPr>
          <a:xfrm>
            <a:off x="6095999" y="4005782"/>
            <a:ext cx="0" cy="3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EC04903-AAE4-44E7-A000-400A81B5B050}"/>
              </a:ext>
            </a:extLst>
          </p:cNvPr>
          <p:cNvCxnSpPr>
            <a:cxnSpLocks/>
            <a:stCxn id="16" idx="2"/>
            <a:endCxn id="17" idx="0"/>
          </p:cNvCxnSpPr>
          <p:nvPr/>
        </p:nvCxnSpPr>
        <p:spPr>
          <a:xfrm>
            <a:off x="6095999" y="4771407"/>
            <a:ext cx="0" cy="3039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81BE702-B2B4-4D32-A909-2D68AC4123AD}"/>
              </a:ext>
            </a:extLst>
          </p:cNvPr>
          <p:cNvSpPr txBox="1"/>
          <p:nvPr/>
        </p:nvSpPr>
        <p:spPr>
          <a:xfrm>
            <a:off x="4737292" y="5840992"/>
            <a:ext cx="2717411" cy="390684"/>
          </a:xfrm>
          <a:prstGeom prst="rect">
            <a:avLst/>
          </a:prstGeom>
          <a:noFill/>
        </p:spPr>
        <p:txBody>
          <a:bodyPr wrap="none" rtlCol="0">
            <a:spAutoFit/>
          </a:bodyPr>
          <a:lstStyle/>
          <a:p>
            <a:pPr>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Figure 04: Proposed Model</a:t>
            </a:r>
            <a:endParaRPr lang="en-SG" sz="1800" dirty="0">
              <a:effectLst/>
              <a:latin typeface="Calibri" panose="020F050202020403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241742820"/>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1438</TotalTime>
  <Words>721</Words>
  <Application>Microsoft Office PowerPoint</Application>
  <PresentationFormat>Widescreen</PresentationFormat>
  <Paragraphs>146</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 Iqbal Sagar</dc:creator>
  <cp:lastModifiedBy>Touhid Iqbal Sagar</cp:lastModifiedBy>
  <cp:revision>143</cp:revision>
  <dcterms:created xsi:type="dcterms:W3CDTF">2022-02-27T13:34:43Z</dcterms:created>
  <dcterms:modified xsi:type="dcterms:W3CDTF">2022-10-09T18:13:30Z</dcterms:modified>
</cp:coreProperties>
</file>