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F90AB47-3C57-4D46-B13D-53D4F34E21FB}"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13622615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0AB47-3C57-4D46-B13D-53D4F34E21FB}"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160942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0AB47-3C57-4D46-B13D-53D4F34E21FB}"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154357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0AB47-3C57-4D46-B13D-53D4F34E21FB}"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19249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F90AB47-3C57-4D46-B13D-53D4F34E21FB}"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27983260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F90AB47-3C57-4D46-B13D-53D4F34E21FB}" type="datetimeFigureOut">
              <a:rPr lang="en-IN" smtClean="0"/>
              <a:t>04-03-2022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42657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F90AB47-3C57-4D46-B13D-53D4F34E21FB}"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6DB4FB-EFDA-437E-85C3-666570C7A69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5602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0AB47-3C57-4D46-B13D-53D4F34E21FB}"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292704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0AB47-3C57-4D46-B13D-53D4F34E21FB}"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175690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F90AB47-3C57-4D46-B13D-53D4F34E21FB}" type="datetimeFigureOut">
              <a:rPr lang="en-IN" smtClean="0"/>
              <a:t>04-03-2022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181062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F90AB47-3C57-4D46-B13D-53D4F34E21FB}" type="datetimeFigureOut">
              <a:rPr lang="en-IN" smtClean="0"/>
              <a:t>04-03-2022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16DB4FB-EFDA-437E-85C3-666570C7A694}" type="slidenum">
              <a:rPr lang="en-IN" smtClean="0"/>
              <a:t>‹#›</a:t>
            </a:fld>
            <a:endParaRPr lang="en-IN"/>
          </a:p>
        </p:txBody>
      </p:sp>
    </p:spTree>
    <p:extLst>
      <p:ext uri="{BB962C8B-B14F-4D97-AF65-F5344CB8AC3E}">
        <p14:creationId xmlns:p14="http://schemas.microsoft.com/office/powerpoint/2010/main" val="248693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F90AB47-3C57-4D46-B13D-53D4F34E21FB}" type="datetimeFigureOut">
              <a:rPr lang="en-IN" smtClean="0"/>
              <a:t>04-03-2022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16DB4FB-EFDA-437E-85C3-666570C7A694}" type="slidenum">
              <a:rPr lang="en-IN" smtClean="0"/>
              <a:t>‹#›</a:t>
            </a:fld>
            <a:endParaRPr lang="en-IN"/>
          </a:p>
        </p:txBody>
      </p:sp>
    </p:spTree>
    <p:extLst>
      <p:ext uri="{BB962C8B-B14F-4D97-AF65-F5344CB8AC3E}">
        <p14:creationId xmlns:p14="http://schemas.microsoft.com/office/powerpoint/2010/main" val="226927597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Emblem_of_National_Cadet_Corps_(India).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r.wikipedia.org/wiki/%D8%A7%D9%84%D9%82%D9%88%D8%A7%D8%AA_%D8%A7%D9%84%D8%AC%D9%88%D9%8A%D8%A9_%D8%A7%D9%84%D9%87%D9%86%D8%AF%D9%8A%D8%A9"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778A-5FFC-498A-A0B9-37A4EB0088D5}"/>
              </a:ext>
            </a:extLst>
          </p:cNvPr>
          <p:cNvSpPr>
            <a:spLocks noGrp="1"/>
          </p:cNvSpPr>
          <p:nvPr>
            <p:ph type="title"/>
          </p:nvPr>
        </p:nvSpPr>
        <p:spPr>
          <a:xfrm>
            <a:off x="2231136" y="2834640"/>
            <a:ext cx="7729728" cy="1188720"/>
          </a:xfrm>
        </p:spPr>
        <p:txBody>
          <a:bodyPr>
            <a:normAutofit/>
          </a:bodyPr>
          <a:lstStyle/>
          <a:p>
            <a:r>
              <a:rPr lang="en-GB" sz="4400" dirty="0"/>
              <a:t>PRINCIPLE OF FLIGHTS </a:t>
            </a:r>
            <a:endParaRPr lang="en-IN" sz="4400" dirty="0"/>
          </a:p>
        </p:txBody>
      </p:sp>
      <p:sp>
        <p:nvSpPr>
          <p:cNvPr id="3" name="Content Placeholder 2">
            <a:extLst>
              <a:ext uri="{FF2B5EF4-FFF2-40B4-BE49-F238E27FC236}">
                <a16:creationId xmlns:a16="http://schemas.microsoft.com/office/drawing/2014/main" id="{D2E57AE3-86A0-43A1-8A84-FEE23779580B}"/>
              </a:ext>
            </a:extLst>
          </p:cNvPr>
          <p:cNvSpPr>
            <a:spLocks noGrp="1"/>
          </p:cNvSpPr>
          <p:nvPr>
            <p:ph idx="1"/>
          </p:nvPr>
        </p:nvSpPr>
        <p:spPr>
          <a:xfrm>
            <a:off x="7747820" y="4807975"/>
            <a:ext cx="4178709" cy="1118866"/>
          </a:xfrm>
        </p:spPr>
        <p:txBody>
          <a:bodyPr>
            <a:normAutofit/>
          </a:bodyPr>
          <a:lstStyle/>
          <a:p>
            <a:pPr marL="0" indent="0">
              <a:buNone/>
            </a:pPr>
            <a:r>
              <a:rPr lang="en-US" sz="2800" dirty="0" err="1">
                <a:solidFill>
                  <a:srgbClr val="002060"/>
                </a:solidFill>
              </a:rPr>
              <a:t>Cdt</a:t>
            </a:r>
            <a:r>
              <a:rPr lang="en-US" sz="2800" dirty="0">
                <a:solidFill>
                  <a:srgbClr val="002060"/>
                </a:solidFill>
              </a:rPr>
              <a:t> CPL HARIHARAN B P </a:t>
            </a:r>
            <a:endParaRPr lang="en-IN" sz="2800" dirty="0"/>
          </a:p>
        </p:txBody>
      </p:sp>
      <p:pic>
        <p:nvPicPr>
          <p:cNvPr id="4" name="Picture 4">
            <a:extLst>
              <a:ext uri="{FF2B5EF4-FFF2-40B4-BE49-F238E27FC236}">
                <a16:creationId xmlns:a16="http://schemas.microsoft.com/office/drawing/2014/main" id="{A8E31B50-1C34-42F0-8F06-EFBD817B6DA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5801" y="128498"/>
            <a:ext cx="1560579" cy="1897173"/>
          </a:xfrm>
          <a:prstGeom prst="rect">
            <a:avLst/>
          </a:prstGeom>
        </p:spPr>
      </p:pic>
      <p:pic>
        <p:nvPicPr>
          <p:cNvPr id="5" name="Picture 11">
            <a:extLst>
              <a:ext uri="{FF2B5EF4-FFF2-40B4-BE49-F238E27FC236}">
                <a16:creationId xmlns:a16="http://schemas.microsoft.com/office/drawing/2014/main" id="{85796D5E-8B8F-4533-83EE-A7A7EB53D99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960864" y="154177"/>
            <a:ext cx="2174112" cy="1895848"/>
          </a:xfrm>
          <a:prstGeom prst="rect">
            <a:avLst/>
          </a:prstGeom>
        </p:spPr>
      </p:pic>
    </p:spTree>
    <p:extLst>
      <p:ext uri="{BB962C8B-B14F-4D97-AF65-F5344CB8AC3E}">
        <p14:creationId xmlns:p14="http://schemas.microsoft.com/office/powerpoint/2010/main" val="225975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(PF-3)</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GLOSSARY OF TERMS </a:t>
            </a:r>
            <a:r>
              <a:rPr lang="en-IN" sz="3200" b="1" i="0" u="none" strike="noStrike" baseline="0" dirty="0">
                <a:solidFill>
                  <a:srgbClr val="FF0000"/>
                </a:solidFill>
                <a:latin typeface="Arial" panose="020B0604020202020204" pitchFamily="34" charset="0"/>
              </a:rPr>
              <a:t>(Conti.)</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6686467" cy="4966321"/>
          </a:xfrm>
        </p:spPr>
        <p:txBody>
          <a:bodyPr>
            <a:noAutofit/>
          </a:bodyPr>
          <a:lstStyle/>
          <a:p>
            <a:pPr marL="0" indent="0" algn="l">
              <a:buNone/>
            </a:pPr>
            <a:r>
              <a:rPr lang="en-IN" i="0" u="none" strike="noStrike" baseline="0" dirty="0">
                <a:solidFill>
                  <a:schemeClr val="tx1"/>
                </a:solidFill>
                <a:latin typeface="Arial" panose="020B0604020202020204" pitchFamily="34" charset="0"/>
                <a:cs typeface="Arial" panose="020B0604020202020204" pitchFamily="34" charset="0"/>
              </a:rPr>
              <a:t>1) </a:t>
            </a:r>
            <a:r>
              <a:rPr lang="en-IN" b="1" i="0" u="none" strike="noStrike" baseline="0" dirty="0">
                <a:solidFill>
                  <a:srgbClr val="0070C1"/>
                </a:solidFill>
                <a:latin typeface="Arial" panose="020B0604020202020204" pitchFamily="34" charset="0"/>
                <a:cs typeface="Arial" panose="020B0604020202020204" pitchFamily="34" charset="0"/>
              </a:rPr>
              <a:t>Aerofoil</a:t>
            </a:r>
            <a:r>
              <a:rPr lang="en-IN" dirty="0">
                <a:solidFill>
                  <a:srgbClr val="000000"/>
                </a:solidFill>
                <a:latin typeface="Arial" panose="020B0604020202020204" pitchFamily="34" charset="0"/>
                <a:cs typeface="Arial" panose="020B0604020202020204" pitchFamily="34" charset="0"/>
              </a:rPr>
              <a:t>:- A body designed to produce more lift than drag.</a:t>
            </a:r>
          </a:p>
          <a:p>
            <a:pPr marL="0" indent="0" algn="l">
              <a:buNone/>
            </a:pPr>
            <a:r>
              <a:rPr lang="en-IN" b="0" i="0" u="none" strike="noStrike" baseline="0" dirty="0">
                <a:solidFill>
                  <a:srgbClr val="000000"/>
                </a:solidFill>
                <a:latin typeface="Arial" panose="020B0604020202020204" pitchFamily="34" charset="0"/>
                <a:cs typeface="Arial" panose="020B0604020202020204" pitchFamily="34" charset="0"/>
              </a:rPr>
              <a:t>2)</a:t>
            </a:r>
            <a:r>
              <a:rPr lang="en-IN" sz="1800" b="1" i="0" u="none" strike="noStrike" baseline="0" dirty="0">
                <a:solidFill>
                  <a:srgbClr val="0070C1"/>
                </a:solidFill>
                <a:latin typeface="Arial" panose="020B0604020202020204" pitchFamily="34" charset="0"/>
              </a:rPr>
              <a:t> Chord Line</a:t>
            </a:r>
            <a:r>
              <a:rPr lang="en-IN" sz="1800" b="1" i="0" u="none" strike="noStrike" baseline="0" dirty="0">
                <a:solidFill>
                  <a:schemeClr val="tx1"/>
                </a:solidFill>
                <a:latin typeface="Arial" panose="020B0604020202020204" pitchFamily="34" charset="0"/>
              </a:rPr>
              <a:t>:- </a:t>
            </a:r>
            <a:r>
              <a:rPr lang="en-IN" sz="1800" i="0" u="none" strike="noStrike" baseline="0" dirty="0">
                <a:solidFill>
                  <a:schemeClr val="tx1"/>
                </a:solidFill>
                <a:latin typeface="Arial" panose="020B0604020202020204" pitchFamily="34" charset="0"/>
              </a:rPr>
              <a:t>Line joining the centre of curvature of leading and trailing edge of an aerofoil section.</a:t>
            </a:r>
          </a:p>
          <a:p>
            <a:pPr marL="0" indent="0" algn="l">
              <a:buNone/>
            </a:pPr>
            <a:r>
              <a:rPr lang="en-IN" b="0" dirty="0">
                <a:solidFill>
                  <a:schemeClr val="tx1"/>
                </a:solidFill>
                <a:latin typeface="Arial" panose="020B0604020202020204" pitchFamily="34" charset="0"/>
                <a:cs typeface="Arial" panose="020B0604020202020204" pitchFamily="34" charset="0"/>
              </a:rPr>
              <a:t>3) </a:t>
            </a:r>
            <a:r>
              <a:rPr lang="en-IN" b="1" dirty="0">
                <a:solidFill>
                  <a:srgbClr val="0070C1"/>
                </a:solidFill>
                <a:latin typeface="Arial" panose="020B0604020202020204" pitchFamily="34" charset="0"/>
                <a:cs typeface="Arial" panose="020B0604020202020204" pitchFamily="34" charset="0"/>
              </a:rPr>
              <a:t>Cho</a:t>
            </a:r>
            <a:r>
              <a:rPr lang="en-IN" sz="1800" b="1" i="0" u="none" strike="noStrike" baseline="0" dirty="0">
                <a:solidFill>
                  <a:srgbClr val="0070C1"/>
                </a:solidFill>
                <a:latin typeface="Arial" panose="020B0604020202020204" pitchFamily="34" charset="0"/>
              </a:rPr>
              <a:t>rd Length</a:t>
            </a:r>
            <a:r>
              <a:rPr lang="en-IN" sz="1800" b="1" i="0" u="none" strike="noStrike" baseline="0" dirty="0">
                <a:solidFill>
                  <a:schemeClr val="tx1"/>
                </a:solidFill>
                <a:latin typeface="Arial" panose="020B0604020202020204" pitchFamily="34" charset="0"/>
              </a:rPr>
              <a:t>:</a:t>
            </a:r>
            <a:r>
              <a:rPr lang="en-IN" sz="1800" i="0" u="none" strike="noStrike" baseline="0" dirty="0">
                <a:solidFill>
                  <a:schemeClr val="tx1"/>
                </a:solidFill>
                <a:latin typeface="Arial" panose="020B0604020202020204" pitchFamily="34" charset="0"/>
              </a:rPr>
              <a:t>- The length of the chord line intercepted between leading and trailing edge is called chord length.</a:t>
            </a:r>
          </a:p>
          <a:p>
            <a:pPr marL="0" indent="0" algn="l">
              <a:buNone/>
            </a:pPr>
            <a:r>
              <a:rPr lang="en-IN" b="0" dirty="0">
                <a:solidFill>
                  <a:schemeClr val="tx1"/>
                </a:solidFill>
                <a:latin typeface="Arial" panose="020B0604020202020204" pitchFamily="34" charset="0"/>
                <a:cs typeface="Arial" panose="020B0604020202020204" pitchFamily="34" charset="0"/>
              </a:rPr>
              <a:t>4) </a:t>
            </a:r>
            <a:r>
              <a:rPr lang="en-IN" sz="1800" b="1" i="0" u="none" strike="noStrike" baseline="0" dirty="0">
                <a:solidFill>
                  <a:srgbClr val="0070C1"/>
                </a:solidFill>
                <a:latin typeface="Arial" panose="020B0604020202020204" pitchFamily="34" charset="0"/>
              </a:rPr>
              <a:t>Angle of Attack:- </a:t>
            </a:r>
            <a:r>
              <a:rPr lang="en-IN" sz="1800" i="0" u="none" strike="noStrike" baseline="0" dirty="0">
                <a:solidFill>
                  <a:schemeClr val="tx1"/>
                </a:solidFill>
                <a:latin typeface="Arial" panose="020B0604020202020204" pitchFamily="34" charset="0"/>
              </a:rPr>
              <a:t>The angle b/w chord line and relative air flow.</a:t>
            </a:r>
          </a:p>
          <a:p>
            <a:pPr marL="0" indent="0" algn="l">
              <a:buNone/>
            </a:pPr>
            <a:r>
              <a:rPr lang="en-IN" dirty="0">
                <a:solidFill>
                  <a:schemeClr val="tx1"/>
                </a:solidFill>
                <a:latin typeface="Arial" panose="020B0604020202020204" pitchFamily="34" charset="0"/>
              </a:rPr>
              <a:t>5) </a:t>
            </a:r>
            <a:r>
              <a:rPr lang="en-IN" sz="1800" b="1" i="0" u="none" strike="noStrike" baseline="0" dirty="0">
                <a:solidFill>
                  <a:srgbClr val="0070C1"/>
                </a:solidFill>
                <a:latin typeface="Arial" panose="020B0604020202020204" pitchFamily="34" charset="0"/>
              </a:rPr>
              <a:t>Angle of Incidence:- </a:t>
            </a:r>
            <a:r>
              <a:rPr lang="en-IN" sz="1800" i="0" u="none" strike="noStrike" baseline="0" dirty="0">
                <a:solidFill>
                  <a:schemeClr val="tx1"/>
                </a:solidFill>
                <a:latin typeface="Arial" panose="020B0604020202020204" pitchFamily="34" charset="0"/>
              </a:rPr>
              <a:t>The angle b/w chord line and longitudinal axis of aircraft.</a:t>
            </a:r>
          </a:p>
          <a:p>
            <a:pPr marL="0" indent="0" algn="l">
              <a:buNone/>
            </a:pPr>
            <a:r>
              <a:rPr lang="en-IN" dirty="0">
                <a:solidFill>
                  <a:schemeClr val="tx1"/>
                </a:solidFill>
                <a:latin typeface="Arial" panose="020B0604020202020204" pitchFamily="34" charset="0"/>
              </a:rPr>
              <a:t>6) </a:t>
            </a:r>
            <a:r>
              <a:rPr lang="en-IN" sz="1800" b="1" i="0" u="none" strike="noStrike" baseline="0" dirty="0">
                <a:solidFill>
                  <a:srgbClr val="0070C1"/>
                </a:solidFill>
                <a:latin typeface="Arial" panose="020B0604020202020204" pitchFamily="34" charset="0"/>
              </a:rPr>
              <a:t>Total Reaction:- </a:t>
            </a:r>
            <a:r>
              <a:rPr lang="en-IN" sz="1800" i="0" u="none" strike="noStrike" baseline="0" dirty="0">
                <a:solidFill>
                  <a:schemeClr val="tx1"/>
                </a:solidFill>
                <a:latin typeface="Arial" panose="020B0604020202020204" pitchFamily="34" charset="0"/>
              </a:rPr>
              <a:t>One single representing all the pressures over the surface of aerofoil.</a:t>
            </a:r>
          </a:p>
          <a:p>
            <a:pPr marL="0" indent="0" algn="l">
              <a:buNone/>
            </a:pPr>
            <a:r>
              <a:rPr lang="en-IN" dirty="0">
                <a:solidFill>
                  <a:schemeClr val="tx1"/>
                </a:solidFill>
                <a:latin typeface="Arial" panose="020B0604020202020204" pitchFamily="34" charset="0"/>
              </a:rPr>
              <a:t>7) </a:t>
            </a:r>
            <a:r>
              <a:rPr lang="en-IN" sz="1800" b="1" i="0" u="none" strike="noStrike" baseline="0" dirty="0">
                <a:solidFill>
                  <a:srgbClr val="0070C1"/>
                </a:solidFill>
                <a:latin typeface="Arial" panose="020B0604020202020204" pitchFamily="34" charset="0"/>
              </a:rPr>
              <a:t>Lift:- </a:t>
            </a:r>
            <a:r>
              <a:rPr lang="en-IN" sz="1800" i="0" u="none" strike="noStrike" baseline="0" dirty="0">
                <a:solidFill>
                  <a:schemeClr val="tx1"/>
                </a:solidFill>
                <a:latin typeface="Arial" panose="020B0604020202020204" pitchFamily="34" charset="0"/>
              </a:rPr>
              <a:t>Vertical component of total reaction.</a:t>
            </a:r>
          </a:p>
          <a:p>
            <a:pPr marL="0" indent="0" algn="l">
              <a:buNone/>
            </a:pPr>
            <a:r>
              <a:rPr lang="en-IN" dirty="0">
                <a:solidFill>
                  <a:schemeClr val="tx1"/>
                </a:solidFill>
                <a:latin typeface="Arial" panose="020B0604020202020204" pitchFamily="34" charset="0"/>
              </a:rPr>
              <a:t>8) </a:t>
            </a:r>
            <a:r>
              <a:rPr lang="en-IN" b="1" dirty="0">
                <a:solidFill>
                  <a:srgbClr val="0070C1"/>
                </a:solidFill>
                <a:latin typeface="Arial" panose="020B0604020202020204" pitchFamily="34" charset="0"/>
              </a:rPr>
              <a:t>Drag:- </a:t>
            </a:r>
            <a:r>
              <a:rPr lang="en-IN" dirty="0">
                <a:solidFill>
                  <a:schemeClr val="tx1"/>
                </a:solidFill>
                <a:latin typeface="Arial" panose="020B0604020202020204" pitchFamily="34" charset="0"/>
              </a:rPr>
              <a:t>Horizontal component of total reaction.</a:t>
            </a:r>
            <a:endParaRPr lang="en-IN" sz="1800" i="0" u="none" strike="noStrike" baseline="0" dirty="0">
              <a:solidFill>
                <a:schemeClr val="tx1"/>
              </a:solidFill>
              <a:latin typeface="Arial" panose="020B0604020202020204" pitchFamily="34" charset="0"/>
            </a:endParaRPr>
          </a:p>
          <a:p>
            <a:pPr marL="0" indent="0" algn="l">
              <a:buNone/>
            </a:pPr>
            <a:endParaRPr lang="en-IN" b="0" i="0" u="none" strike="noStrike" baseline="0" dirty="0">
              <a:solidFill>
                <a:srgbClr val="000000"/>
              </a:solidFill>
              <a:latin typeface="Arial" panose="020B0604020202020204" pitchFamily="34" charset="0"/>
              <a:cs typeface="Arial" panose="020B0604020202020204" pitchFamily="34" charset="0"/>
            </a:endParaRPr>
          </a:p>
        </p:txBody>
      </p:sp>
      <p:pic>
        <p:nvPicPr>
          <p:cNvPr id="1026" name="Picture 2" descr="Chord (aeronautics) - Wikipedia">
            <a:extLst>
              <a:ext uri="{FF2B5EF4-FFF2-40B4-BE49-F238E27FC236}">
                <a16:creationId xmlns:a16="http://schemas.microsoft.com/office/drawing/2014/main" id="{949473B1-3D7A-4061-95A9-60F813736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4" t="7988" r="3295" b="8745"/>
          <a:stretch/>
        </p:blipFill>
        <p:spPr bwMode="auto">
          <a:xfrm>
            <a:off x="6371466" y="1614641"/>
            <a:ext cx="3362469" cy="1746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gle of Attack - AviationChief.Com">
            <a:extLst>
              <a:ext uri="{FF2B5EF4-FFF2-40B4-BE49-F238E27FC236}">
                <a16:creationId xmlns:a16="http://schemas.microsoft.com/office/drawing/2014/main" id="{FD510532-F62A-4DE7-861E-CDB6F94DA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2759" y="1614642"/>
            <a:ext cx="2072456" cy="1746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erodynamics - angle of attack and Rotary Wing aircraft">
            <a:extLst>
              <a:ext uri="{FF2B5EF4-FFF2-40B4-BE49-F238E27FC236}">
                <a16:creationId xmlns:a16="http://schemas.microsoft.com/office/drawing/2014/main" id="{FB5B32EC-7A6B-4636-8268-277FB209B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2700" y="3859792"/>
            <a:ext cx="3046771" cy="1746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9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1356065" y="176650"/>
            <a:ext cx="9479870" cy="1188720"/>
          </a:xfrm>
        </p:spPr>
        <p:txBody>
          <a:bodyPr>
            <a:noAutofit/>
          </a:bodyPr>
          <a:lstStyle/>
          <a:p>
            <a:r>
              <a:rPr lang="en-GB" b="1" i="0" u="none" strike="noStrike" baseline="0" dirty="0">
                <a:solidFill>
                  <a:srgbClr val="FF0000"/>
                </a:solidFill>
                <a:latin typeface="Arial" panose="020B0604020202020204" pitchFamily="34" charset="0"/>
              </a:rPr>
              <a:t>(PF-4)</a:t>
            </a:r>
            <a:br>
              <a:rPr lang="en-GB" b="1" i="0" u="none" strike="noStrike" baseline="0" dirty="0">
                <a:solidFill>
                  <a:srgbClr val="FF0000"/>
                </a:solidFill>
                <a:latin typeface="Arial" panose="020B0604020202020204" pitchFamily="34" charset="0"/>
              </a:rPr>
            </a:br>
            <a:r>
              <a:rPr lang="en-GB" b="1" i="0" u="none" strike="noStrike" baseline="0" dirty="0">
                <a:solidFill>
                  <a:srgbClr val="FF0000"/>
                </a:solidFill>
                <a:latin typeface="Arial" panose="020B0604020202020204" pitchFamily="34" charset="0"/>
              </a:rPr>
              <a:t>BERNOULLI’S PRINCIPLE &amp; VENTURI EFFECT</a:t>
            </a:r>
            <a:endParaRPr lang="en-IN"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3"/>
            <a:ext cx="6902776" cy="3654978"/>
          </a:xfrm>
        </p:spPr>
        <p:txBody>
          <a:bodyPr>
            <a:noAutofit/>
          </a:bodyPr>
          <a:lstStyle/>
          <a:p>
            <a:r>
              <a:rPr lang="en-IN" sz="1800" b="1" i="0" u="none" strike="noStrike" baseline="0" dirty="0">
                <a:solidFill>
                  <a:srgbClr val="0070C1"/>
                </a:solidFill>
                <a:latin typeface="Arial" panose="020B0604020202020204" pitchFamily="34" charset="0"/>
              </a:rPr>
              <a:t>Bernoulli's</a:t>
            </a:r>
            <a:r>
              <a:rPr lang="en-IN" sz="1800" b="1" i="0" u="none" strike="noStrike" baseline="0" dirty="0">
                <a:solidFill>
                  <a:srgbClr val="FF0000"/>
                </a:solidFill>
                <a:latin typeface="Arial" panose="020B0604020202020204" pitchFamily="34" charset="0"/>
              </a:rPr>
              <a:t> </a:t>
            </a:r>
            <a:r>
              <a:rPr lang="en-IN" sz="1800" b="1" i="0" u="none" strike="noStrike" baseline="0" dirty="0">
                <a:solidFill>
                  <a:srgbClr val="0070C1"/>
                </a:solidFill>
                <a:latin typeface="Arial" panose="020B0604020202020204" pitchFamily="34" charset="0"/>
              </a:rPr>
              <a:t>principle:-</a:t>
            </a:r>
            <a:r>
              <a:rPr lang="en-IN" sz="1800" b="1" i="0" u="none" strike="noStrike" baseline="0" dirty="0">
                <a:solidFill>
                  <a:srgbClr val="FF0000"/>
                </a:solidFill>
                <a:latin typeface="Arial" panose="020B0604020202020204" pitchFamily="34" charset="0"/>
              </a:rPr>
              <a:t> </a:t>
            </a:r>
            <a:r>
              <a:rPr lang="en-IN" sz="1800" i="0" u="none" strike="noStrike" baseline="0" dirty="0">
                <a:solidFill>
                  <a:schemeClr val="tx1"/>
                </a:solidFill>
                <a:latin typeface="Arial" panose="020B0604020202020204" pitchFamily="34" charset="0"/>
              </a:rPr>
              <a:t>It states that for an in</a:t>
            </a:r>
            <a:r>
              <a:rPr lang="en-IN" dirty="0">
                <a:solidFill>
                  <a:schemeClr val="tx1"/>
                </a:solidFill>
                <a:latin typeface="Arial" panose="020B0604020202020204" pitchFamily="34" charset="0"/>
              </a:rPr>
              <a:t>viscid flow, an increase in the speed of the fluid occurs simultaneously with a decrease in pressure or a decrease in fluid’s potential energy.</a:t>
            </a:r>
          </a:p>
          <a:p>
            <a:r>
              <a:rPr lang="en-GB" b="0" i="0" dirty="0">
                <a:solidFill>
                  <a:srgbClr val="202124"/>
                </a:solidFill>
                <a:effectLst/>
                <a:latin typeface="arial" panose="020B0604020202020204" pitchFamily="34" charset="0"/>
              </a:rPr>
              <a:t>Bernoulli's principle helps explain that an aircraft can achieve </a:t>
            </a:r>
            <a:r>
              <a:rPr lang="en-GB" b="1" i="0" dirty="0">
                <a:solidFill>
                  <a:srgbClr val="202124"/>
                </a:solidFill>
                <a:effectLst/>
                <a:latin typeface="arial" panose="020B0604020202020204" pitchFamily="34" charset="0"/>
              </a:rPr>
              <a:t>lift because of the shape of its wings</a:t>
            </a:r>
            <a:r>
              <a:rPr lang="en-GB" b="0" i="0" dirty="0">
                <a:solidFill>
                  <a:srgbClr val="202124"/>
                </a:solidFill>
                <a:effectLst/>
                <a:latin typeface="arial" panose="020B0604020202020204" pitchFamily="34" charset="0"/>
              </a:rPr>
              <a:t>. They are shaped so that that air flows faster over the top of the wing and slower underneath. ... The high air pressure underneath the wings will therefore push the aircraft up through the lower air pressure.</a:t>
            </a:r>
          </a:p>
          <a:p>
            <a:r>
              <a:rPr lang="en-IN" sz="1800" b="1" i="0" u="none" strike="noStrike" baseline="0" dirty="0">
                <a:solidFill>
                  <a:srgbClr val="0070C1"/>
                </a:solidFill>
                <a:latin typeface="Arial" panose="020B0604020202020204" pitchFamily="34" charset="0"/>
              </a:rPr>
              <a:t>Venturi</a:t>
            </a:r>
            <a:r>
              <a:rPr lang="en-GB" sz="1800" u="none" strike="noStrike" baseline="0" dirty="0">
                <a:solidFill>
                  <a:srgbClr val="202124"/>
                </a:solidFill>
                <a:latin typeface="arial" panose="020B0604020202020204" pitchFamily="34" charset="0"/>
              </a:rPr>
              <a:t> </a:t>
            </a:r>
            <a:r>
              <a:rPr lang="en-IN" sz="1800" b="1" i="0" u="none" strike="noStrike" baseline="0" dirty="0">
                <a:solidFill>
                  <a:srgbClr val="0070C1"/>
                </a:solidFill>
                <a:latin typeface="Arial" panose="020B0604020202020204" pitchFamily="34" charset="0"/>
              </a:rPr>
              <a:t>Effect:-  </a:t>
            </a:r>
            <a:r>
              <a:rPr lang="en-IN" dirty="0">
                <a:solidFill>
                  <a:schemeClr val="tx1"/>
                </a:solidFill>
                <a:latin typeface="Arial" panose="020B0604020202020204" pitchFamily="34" charset="0"/>
              </a:rPr>
              <a:t>Between any two points in the tube the velocity varies inversely with the cross-sectional area. This phenomena is called as Venturi Effect.</a:t>
            </a:r>
            <a:endParaRPr lang="en-IN" sz="1800" b="1" i="0" u="none" strike="noStrike" baseline="0" dirty="0">
              <a:solidFill>
                <a:srgbClr val="FF0000"/>
              </a:solidFill>
              <a:latin typeface="Arial" panose="020B0604020202020204" pitchFamily="34" charset="0"/>
            </a:endParaRPr>
          </a:p>
          <a:p>
            <a:endParaRPr lang="en-IN" sz="1800" b="1" i="0" u="none" strike="noStrike" baseline="0" dirty="0">
              <a:solidFill>
                <a:srgbClr val="FF0000"/>
              </a:solidFill>
              <a:latin typeface="Arial" panose="020B0604020202020204" pitchFamily="34" charset="0"/>
            </a:endParaRPr>
          </a:p>
          <a:p>
            <a:pPr marL="0" indent="0" algn="l">
              <a:buNone/>
            </a:pPr>
            <a:endParaRPr lang="en-IN" i="0" u="none" strike="noStrike" baseline="0" dirty="0">
              <a:solidFill>
                <a:srgbClr val="000000"/>
              </a:solidFill>
              <a:latin typeface="Arial" panose="020B0604020202020204" pitchFamily="34" charset="0"/>
              <a:cs typeface="Arial" panose="020B0604020202020204" pitchFamily="34" charset="0"/>
            </a:endParaRPr>
          </a:p>
        </p:txBody>
      </p:sp>
      <p:pic>
        <p:nvPicPr>
          <p:cNvPr id="2050" name="Picture 2" descr="6 Bernoulli's Principle Examples in Real Life – StudiousGuy">
            <a:extLst>
              <a:ext uri="{FF2B5EF4-FFF2-40B4-BE49-F238E27FC236}">
                <a16:creationId xmlns:a16="http://schemas.microsoft.com/office/drawing/2014/main" id="{F8C70273-3529-4A9D-B80F-B722DC310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416" y="1750143"/>
            <a:ext cx="4244762" cy="22319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1D9278C-383E-42A2-87EB-49ED50D6BFAA}"/>
              </a:ext>
            </a:extLst>
          </p:cNvPr>
          <p:cNvPicPr>
            <a:picLocks noChangeAspect="1"/>
          </p:cNvPicPr>
          <p:nvPr/>
        </p:nvPicPr>
        <p:blipFill rotWithShape="1">
          <a:blip r:embed="rId3"/>
          <a:srcRect l="3758" t="6795" r="2328" b="2047"/>
          <a:stretch/>
        </p:blipFill>
        <p:spPr>
          <a:xfrm>
            <a:off x="6732685" y="4431435"/>
            <a:ext cx="5328225" cy="1947371"/>
          </a:xfrm>
          <a:prstGeom prst="rect">
            <a:avLst/>
          </a:prstGeom>
        </p:spPr>
      </p:pic>
    </p:spTree>
    <p:extLst>
      <p:ext uri="{BB962C8B-B14F-4D97-AF65-F5344CB8AC3E}">
        <p14:creationId xmlns:p14="http://schemas.microsoft.com/office/powerpoint/2010/main" val="1308610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1356065" y="579772"/>
            <a:ext cx="9479870" cy="1188720"/>
          </a:xfrm>
        </p:spPr>
        <p:txBody>
          <a:bodyPr>
            <a:noAutofit/>
          </a:bodyPr>
          <a:lstStyle/>
          <a:p>
            <a:r>
              <a:rPr lang="en-GB" b="1" i="0" u="none" strike="noStrike" baseline="0" dirty="0">
                <a:solidFill>
                  <a:srgbClr val="FF0000"/>
                </a:solidFill>
                <a:latin typeface="Arial" panose="020B0604020202020204" pitchFamily="34" charset="0"/>
              </a:rPr>
              <a:t>(PF-5)</a:t>
            </a:r>
            <a:br>
              <a:rPr lang="en-GB" b="1" i="0" u="none" strike="noStrike" baseline="0" dirty="0">
                <a:solidFill>
                  <a:srgbClr val="FF0000"/>
                </a:solidFill>
                <a:latin typeface="Arial" panose="020B0604020202020204" pitchFamily="34" charset="0"/>
              </a:rPr>
            </a:br>
            <a:r>
              <a:rPr lang="en-GB" b="1" i="0" u="none" strike="noStrike" baseline="0" dirty="0">
                <a:solidFill>
                  <a:srgbClr val="FF0000"/>
                </a:solidFill>
                <a:latin typeface="Arial" panose="020B0604020202020204" pitchFamily="34" charset="0"/>
              </a:rPr>
              <a:t>AEROFOIL</a:t>
            </a:r>
            <a:endParaRPr lang="en-IN"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225611" y="2113936"/>
            <a:ext cx="6902776" cy="3654978"/>
          </a:xfrm>
        </p:spPr>
        <p:txBody>
          <a:bodyPr>
            <a:noAutofit/>
          </a:bodyPr>
          <a:lstStyle/>
          <a:p>
            <a:r>
              <a:rPr lang="en-GB" sz="1800" i="0" u="none" strike="noStrike" baseline="0" dirty="0">
                <a:solidFill>
                  <a:schemeClr val="tx1"/>
                </a:solidFill>
                <a:latin typeface="Arial" panose="020B0604020202020204" pitchFamily="34" charset="0"/>
              </a:rPr>
              <a:t>Aerofoil is the shape of the wing or blade or sail that’s seen in cross-section.</a:t>
            </a:r>
          </a:p>
          <a:p>
            <a:r>
              <a:rPr lang="en-GB" dirty="0">
                <a:solidFill>
                  <a:schemeClr val="tx1"/>
                </a:solidFill>
                <a:latin typeface="Arial" panose="020B0604020202020204" pitchFamily="34" charset="0"/>
              </a:rPr>
              <a:t>This shape when moved through air produces an aerodynamic force. </a:t>
            </a:r>
          </a:p>
          <a:p>
            <a:r>
              <a:rPr lang="en-GB" sz="1800" i="0" u="none" strike="noStrike" baseline="0" dirty="0">
                <a:solidFill>
                  <a:schemeClr val="tx1"/>
                </a:solidFill>
                <a:latin typeface="Arial" panose="020B0604020202020204" pitchFamily="34" charset="0"/>
              </a:rPr>
              <a:t>The perpendicular component of this force to the direction of motion is called as </a:t>
            </a:r>
            <a:r>
              <a:rPr lang="en-GB" sz="1800" b="1" i="0" u="sng" strike="noStrike" baseline="0" dirty="0">
                <a:solidFill>
                  <a:schemeClr val="tx1"/>
                </a:solidFill>
                <a:latin typeface="Arial" panose="020B0604020202020204" pitchFamily="34" charset="0"/>
              </a:rPr>
              <a:t>lift.</a:t>
            </a:r>
          </a:p>
          <a:p>
            <a:r>
              <a:rPr lang="en-GB" sz="1800" i="0" strike="noStrike" baseline="0" dirty="0">
                <a:solidFill>
                  <a:schemeClr val="tx1"/>
                </a:solidFill>
                <a:latin typeface="Arial" panose="020B0604020202020204" pitchFamily="34" charset="0"/>
              </a:rPr>
              <a:t>With increased angle of attack</a:t>
            </a:r>
            <a:r>
              <a:rPr lang="en-GB" dirty="0">
                <a:solidFill>
                  <a:schemeClr val="tx1"/>
                </a:solidFill>
                <a:latin typeface="Arial" panose="020B0604020202020204" pitchFamily="34" charset="0"/>
              </a:rPr>
              <a:t>, lift increases in a roughly linear relation, called slope of the lift curve.</a:t>
            </a:r>
            <a:endParaRPr lang="en-IN" sz="1800" i="0" strike="noStrike" baseline="0" dirty="0">
              <a:solidFill>
                <a:schemeClr val="tx1"/>
              </a:solidFill>
              <a:latin typeface="Arial" panose="020B0604020202020204" pitchFamily="34" charset="0"/>
            </a:endParaRPr>
          </a:p>
        </p:txBody>
      </p:sp>
      <p:pic>
        <p:nvPicPr>
          <p:cNvPr id="2050" name="Picture 2" descr="6 Bernoulli's Principle Examples in Real Life – StudiousGuy">
            <a:extLst>
              <a:ext uri="{FF2B5EF4-FFF2-40B4-BE49-F238E27FC236}">
                <a16:creationId xmlns:a16="http://schemas.microsoft.com/office/drawing/2014/main" id="{F8C70273-3529-4A9D-B80F-B722DC310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61"/>
          <a:stretch/>
        </p:blipFill>
        <p:spPr bwMode="auto">
          <a:xfrm>
            <a:off x="7461229" y="2514599"/>
            <a:ext cx="4244762"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1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1356065" y="579772"/>
            <a:ext cx="9479870" cy="1188720"/>
          </a:xfrm>
        </p:spPr>
        <p:txBody>
          <a:bodyPr>
            <a:noAutofit/>
          </a:bodyPr>
          <a:lstStyle/>
          <a:p>
            <a:r>
              <a:rPr lang="en-GB" b="1" i="0" u="none" strike="noStrike" baseline="0" dirty="0">
                <a:solidFill>
                  <a:srgbClr val="FF0000"/>
                </a:solidFill>
                <a:latin typeface="Arial" panose="020B0604020202020204" pitchFamily="34" charset="0"/>
              </a:rPr>
              <a:t>TYPES OF AEROFOIL</a:t>
            </a:r>
            <a:endParaRPr lang="en-IN"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225611" y="2113936"/>
            <a:ext cx="6902776" cy="3654978"/>
          </a:xfrm>
        </p:spPr>
        <p:txBody>
          <a:bodyPr>
            <a:noAutofit/>
          </a:bodyPr>
          <a:lstStyle/>
          <a:p>
            <a:pPr marL="0" indent="0">
              <a:buNone/>
            </a:pPr>
            <a:r>
              <a:rPr lang="en-GB" dirty="0">
                <a:solidFill>
                  <a:schemeClr val="tx1"/>
                </a:solidFill>
                <a:latin typeface="Arial" panose="020B0604020202020204" pitchFamily="34" charset="0"/>
              </a:rPr>
              <a:t>1) Asymmetric </a:t>
            </a:r>
            <a:r>
              <a:rPr lang="en-GB" dirty="0" err="1">
                <a:solidFill>
                  <a:schemeClr val="tx1"/>
                </a:solidFill>
                <a:latin typeface="Arial" panose="020B0604020202020204" pitchFamily="34" charset="0"/>
              </a:rPr>
              <a:t>airfoil</a:t>
            </a:r>
            <a:r>
              <a:rPr lang="en-GB" dirty="0">
                <a:solidFill>
                  <a:schemeClr val="tx1"/>
                </a:solidFill>
                <a:latin typeface="Arial" panose="020B0604020202020204" pitchFamily="34" charset="0"/>
              </a:rPr>
              <a:t> can generate lift at zero angle of attack.</a:t>
            </a:r>
          </a:p>
          <a:p>
            <a:pPr marL="0" indent="0">
              <a:buNone/>
            </a:pPr>
            <a:r>
              <a:rPr lang="en-GB" sz="1800" i="0" strike="noStrike" baseline="0" dirty="0">
                <a:solidFill>
                  <a:schemeClr val="tx1"/>
                </a:solidFill>
                <a:latin typeface="Arial" panose="020B0604020202020204" pitchFamily="34" charset="0"/>
              </a:rPr>
              <a:t>2) Symmetric a</a:t>
            </a:r>
            <a:endParaRPr lang="en-IN" sz="1800" i="0" strike="noStrike" baseline="0" dirty="0">
              <a:solidFill>
                <a:schemeClr val="tx1"/>
              </a:solidFill>
              <a:latin typeface="Arial" panose="020B0604020202020204" pitchFamily="34" charset="0"/>
            </a:endParaRPr>
          </a:p>
        </p:txBody>
      </p:sp>
      <p:pic>
        <p:nvPicPr>
          <p:cNvPr id="2050" name="Picture 2" descr="6 Bernoulli's Principle Examples in Real Life – StudiousGuy">
            <a:extLst>
              <a:ext uri="{FF2B5EF4-FFF2-40B4-BE49-F238E27FC236}">
                <a16:creationId xmlns:a16="http://schemas.microsoft.com/office/drawing/2014/main" id="{F8C70273-3529-4A9D-B80F-B722DC310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61"/>
          <a:stretch/>
        </p:blipFill>
        <p:spPr bwMode="auto">
          <a:xfrm>
            <a:off x="7461229" y="2514599"/>
            <a:ext cx="4244762"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27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67B7-810B-43AD-B5D4-0B69A4AEFBDC}"/>
              </a:ext>
            </a:extLst>
          </p:cNvPr>
          <p:cNvSpPr>
            <a:spLocks noGrp="1"/>
          </p:cNvSpPr>
          <p:nvPr>
            <p:ph type="title"/>
          </p:nvPr>
        </p:nvSpPr>
        <p:spPr>
          <a:xfrm>
            <a:off x="2231136" y="384589"/>
            <a:ext cx="7729728" cy="1188720"/>
          </a:xfrm>
        </p:spPr>
        <p:txBody>
          <a:bodyPr>
            <a:normAutofit fontScale="90000"/>
          </a:bodyPr>
          <a:lstStyle/>
          <a:p>
            <a:r>
              <a:rPr lang="en-IN" sz="3200" b="1" i="0" u="none" strike="noStrike" baseline="0" dirty="0">
                <a:solidFill>
                  <a:srgbClr val="FF0000"/>
                </a:solidFill>
                <a:latin typeface="Arial" panose="020B0604020202020204" pitchFamily="34" charset="0"/>
              </a:rPr>
              <a:t>(PF-1)</a:t>
            </a:r>
            <a:br>
              <a:rPr lang="en-IN" sz="3200" b="1" i="0" u="none" strike="noStrike" baseline="0" dirty="0">
                <a:solidFill>
                  <a:srgbClr val="FF0000"/>
                </a:solidFill>
                <a:latin typeface="Arial" panose="020B0604020202020204" pitchFamily="34" charset="0"/>
              </a:rPr>
            </a:br>
            <a:r>
              <a:rPr lang="en-IN" sz="3200" b="1" i="0" u="none" strike="noStrike" baseline="0" dirty="0">
                <a:solidFill>
                  <a:srgbClr val="FF0000"/>
                </a:solidFill>
                <a:latin typeface="Arial" panose="020B0604020202020204" pitchFamily="34" charset="0"/>
              </a:rPr>
              <a:t>ELEMENTRY </a:t>
            </a:r>
            <a:r>
              <a:rPr lang="en-IN" sz="3300" b="1" i="0" u="none" strike="noStrike" baseline="0" dirty="0">
                <a:solidFill>
                  <a:srgbClr val="FF0000"/>
                </a:solidFill>
                <a:latin typeface="Arial" panose="020B0604020202020204" pitchFamily="34" charset="0"/>
              </a:rPr>
              <a:t>MECHANICS</a:t>
            </a:r>
            <a:endParaRPr lang="en-IN" sz="4400" dirty="0"/>
          </a:p>
        </p:txBody>
      </p:sp>
      <p:sp>
        <p:nvSpPr>
          <p:cNvPr id="3" name="Content Placeholder 2">
            <a:extLst>
              <a:ext uri="{FF2B5EF4-FFF2-40B4-BE49-F238E27FC236}">
                <a16:creationId xmlns:a16="http://schemas.microsoft.com/office/drawing/2014/main" id="{4AC226F5-F0F5-4F3A-A1D0-9A71BCA3846E}"/>
              </a:ext>
            </a:extLst>
          </p:cNvPr>
          <p:cNvSpPr>
            <a:spLocks noGrp="1"/>
          </p:cNvSpPr>
          <p:nvPr>
            <p:ph idx="1"/>
          </p:nvPr>
        </p:nvSpPr>
        <p:spPr>
          <a:xfrm>
            <a:off x="77870" y="2657709"/>
            <a:ext cx="7581459" cy="3585775"/>
          </a:xfrm>
        </p:spPr>
        <p:txBody>
          <a:bodyPr>
            <a:normAutofit/>
          </a:bodyPr>
          <a:lstStyle/>
          <a:p>
            <a:r>
              <a:rPr lang="en-GB" sz="2400" dirty="0">
                <a:latin typeface="Times New Roman" panose="02020603050405020304" pitchFamily="18" charset="0"/>
                <a:cs typeface="Times New Roman" panose="02020603050405020304" pitchFamily="18" charset="0"/>
              </a:rPr>
              <a:t>Essential to have basic knowledge of  “ELEMENTARY MECHANICS”.</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A</a:t>
            </a:r>
            <a:r>
              <a:rPr lang="en-GB" sz="2400" b="0" i="0" u="none" strike="noStrike" baseline="0" dirty="0">
                <a:latin typeface="Times New Roman" panose="02020603050405020304" pitchFamily="18" charset="0"/>
                <a:cs typeface="Times New Roman" panose="02020603050405020304" pitchFamily="18" charset="0"/>
              </a:rPr>
              <a:t>ircraft and the atmosphere in which it files are Matters and all matter are subjected to the laws of mechanics.</a:t>
            </a:r>
          </a:p>
          <a:p>
            <a:pPr marL="0" indent="0">
              <a:buNone/>
            </a:pPr>
            <a:endParaRPr lang="en-GB" sz="2400" b="0" i="0" u="none" strike="noStrike" baseline="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Everything around us is made up of matter.</a:t>
            </a:r>
          </a:p>
        </p:txBody>
      </p:sp>
      <p:pic>
        <p:nvPicPr>
          <p:cNvPr id="1026" name="Picture 2" descr="In string theory, the elementary constituent of matter is a miniscule... |  Download Scientific Diagram">
            <a:extLst>
              <a:ext uri="{FF2B5EF4-FFF2-40B4-BE49-F238E27FC236}">
                <a16:creationId xmlns:a16="http://schemas.microsoft.com/office/drawing/2014/main" id="{ED880C0A-7D66-4A9C-928E-8D7A606AF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627" y="2765936"/>
            <a:ext cx="3227824" cy="333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56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152478" y="227273"/>
            <a:ext cx="7729728" cy="1188720"/>
          </a:xfrm>
        </p:spPr>
        <p:txBody>
          <a:bodyPr/>
          <a:lstStyle/>
          <a:p>
            <a:r>
              <a:rPr lang="en-GB" dirty="0"/>
              <a:t>FUNDAMENTAL CONCEPT</a:t>
            </a:r>
            <a:endParaRPr lang="en-IN" dirty="0"/>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4" y="1750142"/>
            <a:ext cx="11878431" cy="4880585"/>
          </a:xfrm>
        </p:spPr>
        <p:txBody>
          <a:bodyPr>
            <a:noAutofit/>
          </a:bodyPr>
          <a:lstStyle/>
          <a:p>
            <a:pPr marL="0" indent="0">
              <a:buNone/>
            </a:pPr>
            <a:r>
              <a:rPr lang="en-GB" sz="2000" dirty="0">
                <a:latin typeface="Times New Roman" panose="02020603050405020304" pitchFamily="18" charset="0"/>
                <a:cs typeface="Times New Roman" panose="02020603050405020304" pitchFamily="18" charset="0"/>
              </a:rPr>
              <a:t>What we will be learning in the name of “ELEMENTARY MECHANICS”?</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 Mass 		  	b) Density	   		c) Speed 	  	d) Velocity 	  </a:t>
            </a:r>
          </a:p>
          <a:p>
            <a:pPr marL="0" indent="0">
              <a:buNone/>
            </a:pPr>
            <a:r>
              <a:rPr lang="en-IN" sz="2000" dirty="0">
                <a:latin typeface="Times New Roman" panose="02020603050405020304" pitchFamily="18" charset="0"/>
                <a:cs typeface="Times New Roman" panose="02020603050405020304" pitchFamily="18" charset="0"/>
              </a:rPr>
              <a:t>e) Acceleration 		f) Newton’s First Law   		g) Momentum	   	h) Force 	  </a:t>
            </a:r>
          </a:p>
          <a:p>
            <a:pPr marL="0" indent="0">
              <a:buNone/>
            </a:pP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Pressure 	  	j)  Newton’s Second Law		k) Newton’s Third Law 	l) Weight	   </a:t>
            </a:r>
          </a:p>
          <a:p>
            <a:pPr marL="0" indent="0">
              <a:buNone/>
            </a:pPr>
            <a:r>
              <a:rPr lang="en-IN" sz="2000" dirty="0">
                <a:latin typeface="Times New Roman" panose="02020603050405020304" pitchFamily="18" charset="0"/>
                <a:cs typeface="Times New Roman" panose="02020603050405020304" pitchFamily="18" charset="0"/>
              </a:rPr>
              <a:t>m) Work			n) Power	  		o) Energy 		p) Law of  Conservation    </a:t>
            </a:r>
          </a:p>
          <a:p>
            <a:pPr marL="0" indent="0">
              <a:buNone/>
            </a:pPr>
            <a:r>
              <a:rPr lang="en-IN" sz="2000" dirty="0">
                <a:latin typeface="Times New Roman" panose="02020603050405020304" pitchFamily="18" charset="0"/>
                <a:cs typeface="Times New Roman" panose="02020603050405020304" pitchFamily="18" charset="0"/>
              </a:rPr>
              <a:t>										     of energy</a:t>
            </a:r>
          </a:p>
          <a:p>
            <a:pPr marL="0" indent="0">
              <a:buNone/>
            </a:pPr>
            <a:r>
              <a:rPr lang="en-IN" sz="2000" dirty="0">
                <a:latin typeface="Times New Roman" panose="02020603050405020304" pitchFamily="18" charset="0"/>
                <a:cs typeface="Times New Roman" panose="02020603050405020304" pitchFamily="18" charset="0"/>
              </a:rPr>
              <a:t>q) Momentum of Force     r) Couple 	 		s) Equilibrium	  	t)  Centre of 											     Gravity(CG)</a:t>
            </a:r>
          </a:p>
          <a:p>
            <a:pPr marL="0" indent="0">
              <a:buNone/>
            </a:pPr>
            <a:r>
              <a:rPr lang="en-IN" sz="2000" dirty="0">
                <a:latin typeface="Times New Roman" panose="02020603050405020304" pitchFamily="18" charset="0"/>
                <a:cs typeface="Times New Roman" panose="02020603050405020304" pitchFamily="18" charset="0"/>
              </a:rPr>
              <a:t>u) Kinetic Energy</a:t>
            </a:r>
          </a:p>
        </p:txBody>
      </p:sp>
    </p:spTree>
    <p:extLst>
      <p:ext uri="{BB962C8B-B14F-4D97-AF65-F5344CB8AC3E}">
        <p14:creationId xmlns:p14="http://schemas.microsoft.com/office/powerpoint/2010/main" val="187065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(PF-2)</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LAWS OF MOTION</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6460326" cy="4880585"/>
          </a:xfrm>
        </p:spPr>
        <p:txBody>
          <a:bodyPr>
            <a:noAutofit/>
          </a:bodyPr>
          <a:lstStyle/>
          <a:p>
            <a:pPr marL="0" indent="0" algn="l">
              <a:buNone/>
            </a:pPr>
            <a:r>
              <a:rPr lang="en-GB" sz="2000" dirty="0">
                <a:latin typeface="Times New Roman" panose="02020603050405020304" pitchFamily="18" charset="0"/>
                <a:cs typeface="Times New Roman" panose="02020603050405020304" pitchFamily="18" charset="0"/>
              </a:rPr>
              <a:t>1) </a:t>
            </a:r>
            <a:r>
              <a:rPr lang="en-GB" sz="1800" b="1" i="0" u="none" strike="noStrike" baseline="0" dirty="0">
                <a:solidFill>
                  <a:srgbClr val="0070C1"/>
                </a:solidFill>
                <a:latin typeface="Arial" panose="020B0604020202020204" pitchFamily="34" charset="0"/>
              </a:rPr>
              <a:t>Mass</a:t>
            </a:r>
            <a:r>
              <a:rPr lang="en-GB" sz="1800" b="0" i="0" u="none" strike="noStrike" baseline="0" dirty="0">
                <a:solidFill>
                  <a:srgbClr val="000000"/>
                </a:solidFill>
                <a:latin typeface="Arial" panose="020B0604020202020204" pitchFamily="34" charset="0"/>
              </a:rPr>
              <a:t>. Unit - Kilogram (kg) - ‘The quantity of matter in a body.’ The mass of a body is a measure of how difficult it is to start or stop, (“a body”, in this context, means a substance. Any substance a gas, a liquid or a solid).</a:t>
            </a:r>
          </a:p>
          <a:p>
            <a:pPr marL="0" indent="0" algn="l">
              <a:buNone/>
            </a:pPr>
            <a:r>
              <a:rPr lang="en-IN" sz="2000" dirty="0">
                <a:latin typeface="Times New Roman" panose="02020603050405020304" pitchFamily="18" charset="0"/>
                <a:cs typeface="Times New Roman" panose="02020603050405020304" pitchFamily="18" charset="0"/>
              </a:rPr>
              <a:t>2) </a:t>
            </a:r>
            <a:r>
              <a:rPr lang="en-GB" sz="1800" b="1" i="0" u="none" strike="noStrike" baseline="0" dirty="0">
                <a:solidFill>
                  <a:srgbClr val="0070C1"/>
                </a:solidFill>
                <a:latin typeface="Arial" panose="020B0604020202020204" pitchFamily="34" charset="0"/>
              </a:rPr>
              <a:t>Density</a:t>
            </a:r>
            <a:r>
              <a:rPr lang="en-GB" sz="1800" b="0" i="0" u="none" strike="noStrike" baseline="0" dirty="0">
                <a:solidFill>
                  <a:srgbClr val="0070C1"/>
                </a:solidFill>
                <a:latin typeface="Calibri" panose="020F0502020204030204" pitchFamily="34" charset="0"/>
              </a:rPr>
              <a:t>. </a:t>
            </a:r>
            <a:r>
              <a:rPr lang="en-GB" sz="1800" b="0" i="0" u="none" strike="noStrike" baseline="0" dirty="0">
                <a:solidFill>
                  <a:srgbClr val="000000"/>
                </a:solidFill>
                <a:latin typeface="Arial" panose="020B0604020202020204" pitchFamily="34" charset="0"/>
              </a:rPr>
              <a:t>It is the mass per unit volume</a:t>
            </a:r>
            <a:r>
              <a:rPr lang="en-GB" sz="1800" b="0" i="0" u="none" strike="noStrike" baseline="0" dirty="0">
                <a:solidFill>
                  <a:srgbClr val="000000"/>
                </a:solidFill>
                <a:latin typeface="Calibri" panose="020F0502020204030204" pitchFamily="34" charset="0"/>
              </a:rPr>
              <a:t>.</a:t>
            </a:r>
          </a:p>
          <a:p>
            <a:pPr marL="0" indent="0" algn="l">
              <a:buNone/>
            </a:pPr>
            <a:r>
              <a:rPr lang="en-IN" sz="2000" dirty="0">
                <a:latin typeface="Times New Roman" panose="02020603050405020304" pitchFamily="18" charset="0"/>
                <a:cs typeface="Times New Roman" panose="02020603050405020304" pitchFamily="18" charset="0"/>
              </a:rPr>
              <a:t>3) </a:t>
            </a:r>
            <a:r>
              <a:rPr lang="en-GB" sz="1800" b="1" i="0" u="none" strike="noStrike" baseline="0" dirty="0">
                <a:solidFill>
                  <a:srgbClr val="0070C1"/>
                </a:solidFill>
                <a:latin typeface="Arial" panose="020B0604020202020204" pitchFamily="34" charset="0"/>
              </a:rPr>
              <a:t>Motion</a:t>
            </a:r>
            <a:r>
              <a:rPr lang="en-GB" sz="1800" b="0" i="0" u="none" strike="noStrike" baseline="0" dirty="0">
                <a:solidFill>
                  <a:srgbClr val="0070C1"/>
                </a:solidFill>
                <a:latin typeface="Calibri" panose="020F0502020204030204" pitchFamily="34" charset="0"/>
              </a:rPr>
              <a:t>. </a:t>
            </a:r>
            <a:r>
              <a:rPr lang="en-GB" sz="1800" b="0" i="0" u="none" strike="noStrike" baseline="0" dirty="0">
                <a:solidFill>
                  <a:srgbClr val="000000"/>
                </a:solidFill>
                <a:latin typeface="Arial" panose="020B0604020202020204" pitchFamily="34" charset="0"/>
              </a:rPr>
              <a:t>A motion is said to be there when a body changes its position in relation to its surroundings.</a:t>
            </a:r>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4) </a:t>
            </a:r>
            <a:r>
              <a:rPr lang="en-GB" sz="1800" b="1" i="0" u="none" strike="noStrike" baseline="0" dirty="0">
                <a:solidFill>
                  <a:srgbClr val="0070C1"/>
                </a:solidFill>
                <a:latin typeface="Arial" panose="020B0604020202020204" pitchFamily="34" charset="0"/>
              </a:rPr>
              <a:t>Speed</a:t>
            </a:r>
            <a:r>
              <a:rPr lang="en-GB" sz="1800" b="0" i="0" u="none" strike="noStrike" baseline="0" dirty="0">
                <a:solidFill>
                  <a:srgbClr val="0070C1"/>
                </a:solidFill>
                <a:latin typeface="Calibri" panose="020F0502020204030204" pitchFamily="34" charset="0"/>
              </a:rPr>
              <a:t>. </a:t>
            </a:r>
            <a:r>
              <a:rPr lang="en-GB" sz="1800" b="0" i="0" u="none" strike="noStrike" baseline="0" dirty="0">
                <a:solidFill>
                  <a:srgbClr val="000000"/>
                </a:solidFill>
                <a:latin typeface="Arial" panose="020B0604020202020204" pitchFamily="34" charset="0"/>
              </a:rPr>
              <a:t>Speed is the rate of change of position</a:t>
            </a:r>
            <a:r>
              <a:rPr lang="en-GB" sz="1800" b="0" i="0" u="none" strike="noStrike" baseline="0" dirty="0">
                <a:solidFill>
                  <a:srgbClr val="000000"/>
                </a:solidFill>
                <a:latin typeface="Calibri" panose="020F0502020204030204" pitchFamily="34" charset="0"/>
              </a:rPr>
              <a:t>.</a:t>
            </a:r>
          </a:p>
          <a:p>
            <a:pPr marL="0" indent="0" algn="l">
              <a:buNone/>
            </a:pPr>
            <a:r>
              <a:rPr lang="en-GB" sz="2000" dirty="0">
                <a:solidFill>
                  <a:srgbClr val="000000"/>
                </a:solidFill>
                <a:latin typeface="Calibri" panose="020F0502020204030204" pitchFamily="34" charset="0"/>
                <a:cs typeface="Times New Roman" panose="02020603050405020304" pitchFamily="18" charset="0"/>
              </a:rPr>
              <a:t>5) </a:t>
            </a:r>
            <a:r>
              <a:rPr lang="en-GB" sz="1800" b="1" i="0" u="none" strike="noStrike" baseline="0" dirty="0">
                <a:solidFill>
                  <a:srgbClr val="0070C1"/>
                </a:solidFill>
                <a:latin typeface="Arial" panose="020B0604020202020204" pitchFamily="34" charset="0"/>
              </a:rPr>
              <a:t>Velocity</a:t>
            </a:r>
            <a:r>
              <a:rPr lang="en-GB" sz="1800" b="0" i="0" u="none" strike="noStrike" baseline="0" dirty="0">
                <a:solidFill>
                  <a:srgbClr val="0070C1"/>
                </a:solidFill>
                <a:latin typeface="Calibri" panose="020F0502020204030204" pitchFamily="34" charset="0"/>
              </a:rPr>
              <a:t>. </a:t>
            </a:r>
            <a:r>
              <a:rPr lang="en-GB" sz="1800" b="0" i="0" u="none" strike="noStrike" baseline="0" dirty="0">
                <a:solidFill>
                  <a:srgbClr val="000000"/>
                </a:solidFill>
                <a:latin typeface="Arial" panose="020B0604020202020204" pitchFamily="34" charset="0"/>
              </a:rPr>
              <a:t>Velocity is speed in particular direction</a:t>
            </a:r>
            <a:r>
              <a:rPr lang="en-GB" sz="1800" b="0" i="0"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Arial" panose="020B0604020202020204" pitchFamily="34" charset="0"/>
              </a:rPr>
              <a:t>Velocity is a vector quantity having both magnitude and direction</a:t>
            </a:r>
            <a:r>
              <a:rPr lang="en-GB" sz="1800" b="0" i="0" u="none" strike="noStrike" baseline="0" dirty="0">
                <a:solidFill>
                  <a:srgbClr val="000000"/>
                </a:solidFill>
                <a:latin typeface="Calibri" panose="020F0502020204030204" pitchFamily="34" charset="0"/>
              </a:rPr>
              <a:t>.</a:t>
            </a:r>
            <a:endParaRPr lang="en-IN" sz="2000" dirty="0">
              <a:latin typeface="Times New Roman" panose="02020603050405020304" pitchFamily="18" charset="0"/>
              <a:cs typeface="Times New Roman" panose="02020603050405020304" pitchFamily="18" charset="0"/>
            </a:endParaRPr>
          </a:p>
        </p:txBody>
      </p:sp>
      <p:pic>
        <p:nvPicPr>
          <p:cNvPr id="2050" name="Picture 2" descr="Physics - Particle Masses Don't Budge">
            <a:extLst>
              <a:ext uri="{FF2B5EF4-FFF2-40B4-BE49-F238E27FC236}">
                <a16:creationId xmlns:a16="http://schemas.microsoft.com/office/drawing/2014/main" id="{0273C1C8-FC34-406A-8A75-6BD420D6A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111" y="2225808"/>
            <a:ext cx="2753647"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nsity Column | Society of Physics Students">
            <a:extLst>
              <a:ext uri="{FF2B5EF4-FFF2-40B4-BE49-F238E27FC236}">
                <a16:creationId xmlns:a16="http://schemas.microsoft.com/office/drawing/2014/main" id="{89D57E22-C80C-4FCC-BB35-47EC96B0F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507" y="1527804"/>
            <a:ext cx="2566836"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llustration Physics Pendulum Motion Movement Diagram Stock Vector (Royalty  Free) 1480710392">
            <a:extLst>
              <a:ext uri="{FF2B5EF4-FFF2-40B4-BE49-F238E27FC236}">
                <a16:creationId xmlns:a16="http://schemas.microsoft.com/office/drawing/2014/main" id="{9407D4F2-C9D5-4A82-BD6F-EB9BFB286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111" y="4635834"/>
            <a:ext cx="2753646" cy="18764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peed Physics - Community | Facebook">
            <a:extLst>
              <a:ext uri="{FF2B5EF4-FFF2-40B4-BE49-F238E27FC236}">
                <a16:creationId xmlns:a16="http://schemas.microsoft.com/office/drawing/2014/main" id="{B0BED27F-D27B-4FDF-B2E7-D2D4EFA5FF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6506" y="3429000"/>
            <a:ext cx="2488710" cy="190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4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(PF-2)</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LAWS OF MOTION (Conti.)</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6460326" cy="4880585"/>
          </a:xfrm>
        </p:spPr>
        <p:txBody>
          <a:bodyPr>
            <a:noAutofit/>
          </a:bodyPr>
          <a:lstStyle/>
          <a:p>
            <a:pPr marL="0" indent="0" algn="l">
              <a:buNone/>
            </a:pPr>
            <a:r>
              <a:rPr lang="en-GB" sz="2000" dirty="0">
                <a:latin typeface="Times New Roman" panose="02020603050405020304" pitchFamily="18" charset="0"/>
                <a:cs typeface="Times New Roman" panose="02020603050405020304" pitchFamily="18" charset="0"/>
              </a:rPr>
              <a:t>6) </a:t>
            </a:r>
            <a:r>
              <a:rPr lang="en-GB" sz="1800" b="1" i="0" u="none" strike="noStrike" baseline="0" dirty="0">
                <a:solidFill>
                  <a:srgbClr val="0070C1"/>
                </a:solidFill>
                <a:latin typeface="Arial" panose="020B0604020202020204" pitchFamily="34" charset="0"/>
              </a:rPr>
              <a:t>Acceleration</a:t>
            </a:r>
            <a:r>
              <a:rPr lang="en-GB" sz="1800" b="0" i="0" u="none" strike="noStrike" baseline="0" dirty="0">
                <a:solidFill>
                  <a:srgbClr val="000000"/>
                </a:solidFill>
                <a:latin typeface="Arial" panose="020B0604020202020204" pitchFamily="34" charset="0"/>
              </a:rPr>
              <a:t>. Acceleration is the rate of change of velocity. </a:t>
            </a:r>
          </a:p>
          <a:p>
            <a:pPr marL="0" indent="0" algn="l">
              <a:buNone/>
            </a:pPr>
            <a:endParaRPr lang="en-GB" dirty="0">
              <a:solidFill>
                <a:srgbClr val="000000"/>
              </a:solidFill>
              <a:latin typeface="Arial" panose="020B0604020202020204" pitchFamily="34"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7) </a:t>
            </a:r>
            <a:r>
              <a:rPr lang="en-GB" sz="1800" b="1" i="0" u="none" strike="noStrike" baseline="0" dirty="0">
                <a:solidFill>
                  <a:srgbClr val="0070C1"/>
                </a:solidFill>
                <a:latin typeface="Arial" panose="020B0604020202020204" pitchFamily="34" charset="0"/>
              </a:rPr>
              <a:t>Newton’s First Law of Motion</a:t>
            </a:r>
            <a:r>
              <a:rPr lang="en-GB" sz="1800" b="0" i="0" u="none" strike="noStrike" baseline="0" dirty="0">
                <a:solidFill>
                  <a:srgbClr val="000000"/>
                </a:solidFill>
                <a:latin typeface="Arial" panose="020B0604020202020204" pitchFamily="34" charset="0"/>
              </a:rPr>
              <a:t>. A body will continue to be in state of rest or of uniform motion in a straight line unless acted upon by an external force. </a:t>
            </a:r>
          </a:p>
          <a:p>
            <a:pPr marL="0" indent="0" algn="l">
              <a:buNone/>
            </a:pPr>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8) </a:t>
            </a:r>
            <a:r>
              <a:rPr lang="en-GB" sz="1800" b="1" i="0" u="none" strike="noStrike" baseline="0" dirty="0">
                <a:solidFill>
                  <a:srgbClr val="0070C1"/>
                </a:solidFill>
                <a:latin typeface="Arial" panose="020B0604020202020204" pitchFamily="34" charset="0"/>
              </a:rPr>
              <a:t>Momentum</a:t>
            </a:r>
            <a:r>
              <a:rPr lang="en-GB" sz="1800" b="0" i="0" u="none" strike="noStrike" baseline="0" dirty="0">
                <a:solidFill>
                  <a:srgbClr val="000000"/>
                </a:solidFill>
                <a:latin typeface="Arial" panose="020B0604020202020204" pitchFamily="34" charset="0"/>
              </a:rPr>
              <a:t>. Unit - Mass x Velocity (kg-m/s) - ‘The quantity of motion possessed by a body’. The tendency of a body to continue in motion after being </a:t>
            </a:r>
            <a:r>
              <a:rPr lang="en-IN" sz="1800" b="0" i="0" u="none" strike="noStrike" baseline="0" dirty="0">
                <a:solidFill>
                  <a:srgbClr val="000000"/>
                </a:solidFill>
                <a:latin typeface="Arial" panose="020B0604020202020204" pitchFamily="34" charset="0"/>
              </a:rPr>
              <a:t>placed in motion.</a:t>
            </a:r>
          </a:p>
          <a:p>
            <a:pPr marL="0" indent="0" algn="l">
              <a:buNone/>
            </a:pPr>
            <a:endParaRPr lang="en-IN" sz="2000">
              <a:latin typeface="Times New Roman" panose="02020603050405020304" pitchFamily="18" charset="0"/>
              <a:cs typeface="Times New Roman" panose="02020603050405020304" pitchFamily="18" charset="0"/>
            </a:endParaRPr>
          </a:p>
          <a:p>
            <a:pPr marL="0" indent="0" algn="l">
              <a:buNone/>
            </a:pPr>
            <a:r>
              <a:rPr lang="en-IN" sz="2000">
                <a:latin typeface="Times New Roman" panose="02020603050405020304" pitchFamily="18" charset="0"/>
                <a:cs typeface="Times New Roman" panose="02020603050405020304" pitchFamily="18" charset="0"/>
              </a:rPr>
              <a:t>9</a:t>
            </a:r>
            <a:r>
              <a:rPr lang="en-IN" sz="2000" dirty="0">
                <a:latin typeface="Times New Roman" panose="02020603050405020304" pitchFamily="18" charset="0"/>
                <a:cs typeface="Times New Roman" panose="02020603050405020304" pitchFamily="18" charset="0"/>
              </a:rPr>
              <a:t>) </a:t>
            </a:r>
            <a:r>
              <a:rPr lang="en-GB" sz="1800" b="1" i="0" u="none" strike="noStrike" baseline="0" dirty="0">
                <a:solidFill>
                  <a:srgbClr val="0070C1"/>
                </a:solidFill>
                <a:latin typeface="Arial" panose="020B0604020202020204" pitchFamily="34" charset="0"/>
              </a:rPr>
              <a:t>Force</a:t>
            </a:r>
            <a:r>
              <a:rPr lang="en-GB" sz="1800" b="0" i="0" u="none" strike="noStrike" baseline="0" dirty="0">
                <a:solidFill>
                  <a:srgbClr val="0070C1"/>
                </a:solidFill>
                <a:latin typeface="Arial" panose="020B0604020202020204" pitchFamily="34" charset="0"/>
              </a:rPr>
              <a:t>. </a:t>
            </a:r>
            <a:r>
              <a:rPr lang="en-GB" sz="1800" b="0" i="0" u="none" strike="noStrike" baseline="0" dirty="0">
                <a:solidFill>
                  <a:srgbClr val="000000"/>
                </a:solidFill>
                <a:latin typeface="Arial" panose="020B0604020202020204" pitchFamily="34" charset="0"/>
              </a:rPr>
              <a:t>Unit - Newton (N) -‘A push or a pull’. That which causes or tends to cause a change in motion of a body.</a:t>
            </a:r>
            <a:endParaRPr lang="en-GB" sz="1800" b="0" i="0" u="none" strike="noStrike" baseline="0" dirty="0">
              <a:solidFill>
                <a:srgbClr val="000000"/>
              </a:solidFill>
              <a:latin typeface="Calibri" panose="020F0502020204030204" pitchFamily="34" charset="0"/>
            </a:endParaRPr>
          </a:p>
        </p:txBody>
      </p:sp>
      <p:pic>
        <p:nvPicPr>
          <p:cNvPr id="3074" name="Picture 2" descr="Physics- What is acceleration | Uniform, Non-Uniform, Average,  Instantaneous acceleration. | Acceleration, Physics, Non uniform">
            <a:extLst>
              <a:ext uri="{FF2B5EF4-FFF2-40B4-BE49-F238E27FC236}">
                <a16:creationId xmlns:a16="http://schemas.microsoft.com/office/drawing/2014/main" id="{ADFBC252-E2B5-41D6-9E00-1028EFAFC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856" y="1750142"/>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ience with SciToons - Newton First Law-- Laws of inertia #science #physics  | Facebook">
            <a:extLst>
              <a:ext uri="{FF2B5EF4-FFF2-40B4-BE49-F238E27FC236}">
                <a16:creationId xmlns:a16="http://schemas.microsoft.com/office/drawing/2014/main" id="{E4CD4766-7872-4D19-B755-D7D4EF266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856" y="3586317"/>
            <a:ext cx="2782529" cy="241136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omentum in Physics: Newton's Laws of Motion, Collisions, and More">
            <a:extLst>
              <a:ext uri="{FF2B5EF4-FFF2-40B4-BE49-F238E27FC236}">
                <a16:creationId xmlns:a16="http://schemas.microsoft.com/office/drawing/2014/main" id="{B8209215-86BE-4C7F-A75B-BE8D8DECF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606" y="1737853"/>
            <a:ext cx="2340609"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hysics - Force and Pressure">
            <a:extLst>
              <a:ext uri="{FF2B5EF4-FFF2-40B4-BE49-F238E27FC236}">
                <a16:creationId xmlns:a16="http://schemas.microsoft.com/office/drawing/2014/main" id="{A32A3B15-28B6-427E-9216-4D7B032F5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4606" y="3586317"/>
            <a:ext cx="2340609" cy="241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4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(PF-2)</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LAWS OF MOTION (Conti.)</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6460326" cy="4880585"/>
          </a:xfrm>
        </p:spPr>
        <p:txBody>
          <a:bodyPr>
            <a:noAutofit/>
          </a:bodyPr>
          <a:lstStyle/>
          <a:p>
            <a:pPr marL="0" indent="0" algn="l">
              <a:buNone/>
            </a:pPr>
            <a:r>
              <a:rPr lang="en-GB" sz="2000" dirty="0">
                <a:latin typeface="Times New Roman" panose="02020603050405020304" pitchFamily="18" charset="0"/>
                <a:cs typeface="Times New Roman" panose="02020603050405020304" pitchFamily="18" charset="0"/>
              </a:rPr>
              <a:t>10) </a:t>
            </a:r>
            <a:r>
              <a:rPr lang="en-GB" sz="1800" b="1" i="0" u="none" strike="noStrike" baseline="0" dirty="0">
                <a:solidFill>
                  <a:srgbClr val="0070C1"/>
                </a:solidFill>
                <a:latin typeface="Arial" panose="020B0604020202020204" pitchFamily="34" charset="0"/>
              </a:rPr>
              <a:t>Pressure</a:t>
            </a:r>
            <a:r>
              <a:rPr lang="en-GB" sz="1800" b="0" i="0" u="none" strike="noStrike" baseline="0" dirty="0">
                <a:solidFill>
                  <a:srgbClr val="000000"/>
                </a:solidFill>
                <a:latin typeface="Arial" panose="020B0604020202020204" pitchFamily="34" charset="0"/>
              </a:rPr>
              <a:t>. Pressure is force per unit area. </a:t>
            </a:r>
          </a:p>
          <a:p>
            <a:pPr marL="0" indent="0" algn="l">
              <a:buNone/>
            </a:pPr>
            <a:r>
              <a:rPr lang="en-IN" sz="2000" dirty="0">
                <a:latin typeface="Times New Roman" panose="02020603050405020304" pitchFamily="18" charset="0"/>
                <a:cs typeface="Times New Roman" panose="02020603050405020304" pitchFamily="18" charset="0"/>
              </a:rPr>
              <a:t>11) </a:t>
            </a:r>
            <a:r>
              <a:rPr lang="en-GB" sz="1800" b="1" i="0" u="none" strike="noStrike" baseline="0" dirty="0">
                <a:solidFill>
                  <a:srgbClr val="0070C1"/>
                </a:solidFill>
                <a:latin typeface="Arial" panose="020B0604020202020204" pitchFamily="34" charset="0"/>
              </a:rPr>
              <a:t>Newton’s Second Law of Motion</a:t>
            </a:r>
            <a:r>
              <a:rPr lang="en-GB" sz="1800" b="0" i="0" u="none" strike="noStrike" baseline="0" dirty="0">
                <a:solidFill>
                  <a:srgbClr val="000000"/>
                </a:solidFill>
                <a:latin typeface="Arial" panose="020B0604020202020204" pitchFamily="34" charset="0"/>
              </a:rPr>
              <a:t>. The rate of change of momentum of a body is directly proportional to the applied force and takes place in the direction of the application of the said force. </a:t>
            </a:r>
          </a:p>
          <a:p>
            <a:pPr marL="0" indent="0" algn="l">
              <a:buNone/>
            </a:pPr>
            <a:r>
              <a:rPr lang="en-IN" sz="2000" dirty="0">
                <a:latin typeface="Times New Roman" panose="02020603050405020304" pitchFamily="18" charset="0"/>
                <a:cs typeface="Times New Roman" panose="02020603050405020304" pitchFamily="18" charset="0"/>
              </a:rPr>
              <a:t>12) </a:t>
            </a:r>
            <a:r>
              <a:rPr lang="en-GB" sz="1800" b="1" i="0" u="none" strike="noStrike" baseline="0" dirty="0">
                <a:solidFill>
                  <a:srgbClr val="0070C1"/>
                </a:solidFill>
                <a:latin typeface="Arial" panose="020B0604020202020204" pitchFamily="34" charset="0"/>
              </a:rPr>
              <a:t>Newton’s Third Law of Motion</a:t>
            </a:r>
            <a:r>
              <a:rPr lang="en-GB" sz="1800" b="0" i="0" u="none" strike="noStrike" baseline="0" dirty="0">
                <a:solidFill>
                  <a:srgbClr val="000000"/>
                </a:solidFill>
                <a:latin typeface="Arial" panose="020B0604020202020204" pitchFamily="34" charset="0"/>
              </a:rPr>
              <a:t>. To every action, there is an equal and </a:t>
            </a:r>
            <a:r>
              <a:rPr lang="en-IN" sz="1800" b="0" i="0" u="none" strike="noStrike" baseline="0" dirty="0">
                <a:solidFill>
                  <a:srgbClr val="000000"/>
                </a:solidFill>
                <a:latin typeface="Arial" panose="020B0604020202020204" pitchFamily="34" charset="0"/>
              </a:rPr>
              <a:t>opposite reaction. </a:t>
            </a:r>
          </a:p>
          <a:p>
            <a:pPr marL="0" indent="0" algn="l">
              <a:buNone/>
            </a:pPr>
            <a:r>
              <a:rPr lang="en-IN" sz="2000" dirty="0">
                <a:latin typeface="Times New Roman" panose="02020603050405020304" pitchFamily="18" charset="0"/>
                <a:cs typeface="Times New Roman" panose="02020603050405020304" pitchFamily="18" charset="0"/>
              </a:rPr>
              <a:t>13) </a:t>
            </a:r>
            <a:r>
              <a:rPr lang="en-GB" sz="1800" b="1" i="0" u="none" strike="noStrike" baseline="0" dirty="0">
                <a:solidFill>
                  <a:srgbClr val="0070C1"/>
                </a:solidFill>
                <a:latin typeface="Arial" panose="020B0604020202020204" pitchFamily="34" charset="0"/>
              </a:rPr>
              <a:t>Weight</a:t>
            </a:r>
            <a:r>
              <a:rPr lang="en-GB" sz="1800" b="0" i="0" u="none" strike="noStrike" baseline="0" dirty="0">
                <a:solidFill>
                  <a:srgbClr val="000000"/>
                </a:solidFill>
                <a:latin typeface="Arial" panose="020B0604020202020204" pitchFamily="34" charset="0"/>
              </a:rPr>
              <a:t>. The force due to </a:t>
            </a:r>
            <a:r>
              <a:rPr lang="en-IN" sz="1800" b="0" i="0" u="none" strike="noStrike" baseline="0" dirty="0">
                <a:solidFill>
                  <a:srgbClr val="000000"/>
                </a:solidFill>
                <a:latin typeface="Arial" panose="020B0604020202020204" pitchFamily="34" charset="0"/>
              </a:rPr>
              <a:t>gravity is called weight. </a:t>
            </a:r>
          </a:p>
          <a:p>
            <a:pPr marL="0" indent="0" algn="l">
              <a:buNone/>
            </a:pPr>
            <a:r>
              <a:rPr lang="en-IN" sz="1800" b="0" i="0" u="none" strike="noStrike" baseline="0" dirty="0">
                <a:solidFill>
                  <a:srgbClr val="000000"/>
                </a:solidFill>
                <a:latin typeface="Arial" panose="020B0604020202020204" pitchFamily="34" charset="0"/>
              </a:rPr>
              <a:t>(F = m x g)</a:t>
            </a:r>
          </a:p>
          <a:p>
            <a:pPr marL="0" indent="0" algn="l">
              <a:buNone/>
            </a:pPr>
            <a:r>
              <a:rPr lang="en-IN" dirty="0">
                <a:solidFill>
                  <a:srgbClr val="000000"/>
                </a:solidFill>
                <a:latin typeface="Arial" panose="020B0604020202020204" pitchFamily="34" charset="0"/>
              </a:rPr>
              <a:t>14) </a:t>
            </a:r>
            <a:r>
              <a:rPr lang="en-GB" sz="1800" b="1" i="0" u="none" strike="noStrike" baseline="0" dirty="0">
                <a:solidFill>
                  <a:srgbClr val="0070C1"/>
                </a:solidFill>
                <a:latin typeface="Arial" panose="020B0604020202020204" pitchFamily="34" charset="0"/>
              </a:rPr>
              <a:t>Work</a:t>
            </a:r>
            <a:r>
              <a:rPr lang="en-GB" sz="1800" b="0" i="0" u="none" strike="noStrike" baseline="0" dirty="0">
                <a:solidFill>
                  <a:srgbClr val="0070C1"/>
                </a:solidFill>
                <a:latin typeface="Arial" panose="020B0604020202020204" pitchFamily="34" charset="0"/>
              </a:rPr>
              <a:t>. </a:t>
            </a:r>
            <a:r>
              <a:rPr lang="en-GB" sz="1800" b="0" i="0" u="none" strike="noStrike" baseline="0" dirty="0">
                <a:solidFill>
                  <a:srgbClr val="000000"/>
                </a:solidFill>
                <a:latin typeface="Arial" panose="020B0604020202020204" pitchFamily="34" charset="0"/>
              </a:rPr>
              <a:t>Unit - Joule (J) - A force is said to do work on a body when it moves the body in the direction in which the force is acting. (</a:t>
            </a:r>
            <a:r>
              <a:rPr lang="en-IN" sz="1800" b="0" i="0" u="none" strike="noStrike" baseline="0" dirty="0">
                <a:latin typeface="Arial" panose="020B0604020202020204" pitchFamily="34" charset="0"/>
              </a:rPr>
              <a:t>Work = Force x Distance)</a:t>
            </a:r>
          </a:p>
          <a:p>
            <a:pPr marL="0" indent="0" algn="l">
              <a:buNone/>
            </a:pPr>
            <a:r>
              <a:rPr lang="en-IN" dirty="0">
                <a:solidFill>
                  <a:srgbClr val="000000"/>
                </a:solidFill>
                <a:latin typeface="Arial" panose="020B0604020202020204" pitchFamily="34" charset="0"/>
              </a:rPr>
              <a:t>15) </a:t>
            </a:r>
            <a:r>
              <a:rPr lang="en-GB" sz="1800" b="1" i="0" u="none" strike="noStrike" baseline="0" dirty="0">
                <a:solidFill>
                  <a:srgbClr val="0070C1"/>
                </a:solidFill>
                <a:latin typeface="Arial" panose="020B0604020202020204" pitchFamily="34" charset="0"/>
              </a:rPr>
              <a:t>Power</a:t>
            </a:r>
            <a:r>
              <a:rPr lang="en-GB" sz="1800" b="0" i="0" u="none" strike="noStrike" baseline="0" dirty="0">
                <a:solidFill>
                  <a:srgbClr val="000000"/>
                </a:solidFill>
                <a:latin typeface="Arial" panose="020B0604020202020204" pitchFamily="34" charset="0"/>
              </a:rPr>
              <a:t>. Unit - Watt (W) - Power is simply the rate of doing work, (the time </a:t>
            </a:r>
            <a:r>
              <a:rPr lang="en-IN" sz="1800" b="0" i="0" u="none" strike="noStrike" baseline="0" dirty="0">
                <a:solidFill>
                  <a:srgbClr val="000000"/>
                </a:solidFill>
                <a:latin typeface="Arial" panose="020B0604020202020204" pitchFamily="34" charset="0"/>
              </a:rPr>
              <a:t>taken to do work)</a:t>
            </a:r>
            <a:endParaRPr lang="en-GB" sz="1800" b="0" i="0" u="none" strike="noStrike" baseline="0" dirty="0">
              <a:solidFill>
                <a:srgbClr val="000000"/>
              </a:solidFill>
              <a:latin typeface="Calibri" panose="020F0502020204030204" pitchFamily="34" charset="0"/>
            </a:endParaRPr>
          </a:p>
        </p:txBody>
      </p:sp>
      <p:pic>
        <p:nvPicPr>
          <p:cNvPr id="4098" name="Picture 2" descr="Pressure in Physics. Sponge and Brick Stock Vector - Illustration of  construction, examples: 212405363">
            <a:extLst>
              <a:ext uri="{FF2B5EF4-FFF2-40B4-BE49-F238E27FC236}">
                <a16:creationId xmlns:a16="http://schemas.microsoft.com/office/drawing/2014/main" id="{6874039E-CBA4-4476-B6CA-DECAA86A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856" y="1612490"/>
            <a:ext cx="2782529" cy="19180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ewton's 2nd law meme - Google Search | Chemistry jokes, Chemistry cat,  Science jokes">
            <a:extLst>
              <a:ext uri="{FF2B5EF4-FFF2-40B4-BE49-F238E27FC236}">
                <a16:creationId xmlns:a16="http://schemas.microsoft.com/office/drawing/2014/main" id="{65AC248A-4D6D-4731-9DC4-AC4B64638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856" y="3812765"/>
            <a:ext cx="2441473" cy="24574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ewton's Third Law of Motion: Action Reaction Pairs - StickMan Physics">
            <a:extLst>
              <a:ext uri="{FF2B5EF4-FFF2-40B4-BE49-F238E27FC236}">
                <a16:creationId xmlns:a16="http://schemas.microsoft.com/office/drawing/2014/main" id="{47E94980-6EAE-44B5-9FD4-3E5601B0C8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3935" y="1612490"/>
            <a:ext cx="2301281" cy="18478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llustration Physics Weight Object Force Gravity Stock Vector (Royalty  Free) 1161227572">
            <a:extLst>
              <a:ext uri="{FF2B5EF4-FFF2-40B4-BE49-F238E27FC236}">
                <a16:creationId xmlns:a16="http://schemas.microsoft.com/office/drawing/2014/main" id="{7D838CA3-A4B9-425F-BA54-1E0EE48C7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385" y="3812765"/>
            <a:ext cx="2582812" cy="220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20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(PF-2)</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LAWS OF MOTION (Conti.)</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6460326" cy="4880585"/>
          </a:xfrm>
        </p:spPr>
        <p:txBody>
          <a:bodyPr>
            <a:noAutofit/>
          </a:bodyPr>
          <a:lstStyle/>
          <a:p>
            <a:pPr marL="0" indent="0" algn="l">
              <a:buNone/>
            </a:pPr>
            <a:r>
              <a:rPr lang="en-IN" dirty="0">
                <a:solidFill>
                  <a:srgbClr val="000000"/>
                </a:solidFill>
                <a:latin typeface="Arial" panose="020B0604020202020204" pitchFamily="34" charset="0"/>
              </a:rPr>
              <a:t>15) </a:t>
            </a:r>
            <a:r>
              <a:rPr lang="en-GB" sz="1800" b="1" i="0" u="none" strike="noStrike" baseline="0" dirty="0">
                <a:solidFill>
                  <a:srgbClr val="0070C1"/>
                </a:solidFill>
                <a:latin typeface="Arial" panose="020B0604020202020204" pitchFamily="34" charset="0"/>
              </a:rPr>
              <a:t>Power</a:t>
            </a:r>
            <a:r>
              <a:rPr lang="en-GB" sz="1800" b="0" i="0" u="none" strike="noStrike" baseline="0" dirty="0">
                <a:solidFill>
                  <a:srgbClr val="000000"/>
                </a:solidFill>
                <a:latin typeface="Arial" panose="020B0604020202020204" pitchFamily="34" charset="0"/>
              </a:rPr>
              <a:t>. Unit - Watt (W) - Power is simply the rate of doing work, (the time </a:t>
            </a:r>
            <a:r>
              <a:rPr lang="en-IN" sz="1800" b="0" i="0" u="none" strike="noStrike" baseline="0" dirty="0">
                <a:solidFill>
                  <a:srgbClr val="000000"/>
                </a:solidFill>
                <a:latin typeface="Arial" panose="020B0604020202020204" pitchFamily="34" charset="0"/>
              </a:rPr>
              <a:t>taken to do work).</a:t>
            </a:r>
          </a:p>
          <a:p>
            <a:pPr marL="0" indent="0" algn="l">
              <a:buNone/>
            </a:pPr>
            <a:endParaRPr lang="en-IN" dirty="0">
              <a:solidFill>
                <a:srgbClr val="000000"/>
              </a:solidFill>
              <a:latin typeface="Arial" panose="020B0604020202020204" pitchFamily="34" charset="0"/>
            </a:endParaRPr>
          </a:p>
          <a:p>
            <a:pPr marL="0" indent="0" algn="l">
              <a:buNone/>
            </a:pPr>
            <a:endParaRPr lang="en-IN" dirty="0">
              <a:solidFill>
                <a:srgbClr val="000000"/>
              </a:solidFill>
              <a:latin typeface="Arial" panose="020B0604020202020204" pitchFamily="34" charset="0"/>
            </a:endParaRPr>
          </a:p>
          <a:p>
            <a:pPr marL="0" indent="0" algn="l">
              <a:buNone/>
            </a:pPr>
            <a:r>
              <a:rPr lang="en-IN" dirty="0">
                <a:solidFill>
                  <a:srgbClr val="000000"/>
                </a:solidFill>
                <a:latin typeface="Arial" panose="020B0604020202020204" pitchFamily="34" charset="0"/>
              </a:rPr>
              <a:t>16) </a:t>
            </a:r>
            <a:r>
              <a:rPr lang="en-GB" sz="1800" b="1" i="0" u="none" strike="noStrike" baseline="0" dirty="0">
                <a:solidFill>
                  <a:srgbClr val="0070C1"/>
                </a:solidFill>
                <a:latin typeface="Arial" panose="020B0604020202020204" pitchFamily="34" charset="0"/>
              </a:rPr>
              <a:t>Energy</a:t>
            </a:r>
            <a:r>
              <a:rPr lang="en-GB" sz="1800" b="0" i="0" u="none" strike="noStrike" baseline="0" dirty="0">
                <a:solidFill>
                  <a:srgbClr val="000000"/>
                </a:solidFill>
                <a:latin typeface="Arial" panose="020B0604020202020204" pitchFamily="34" charset="0"/>
              </a:rPr>
              <a:t>. Unit - Joule (J) - Mass has energy if it has the ability to do work. The amount of energy a body possesses is measured by the amount of work it can do. The unit of energy will therefore be the same as those of work, joules.</a:t>
            </a:r>
          </a:p>
          <a:p>
            <a:pPr marL="0" indent="0" algn="l">
              <a:buNone/>
            </a:pPr>
            <a:r>
              <a:rPr lang="en-GB" dirty="0">
                <a:solidFill>
                  <a:srgbClr val="000000"/>
                </a:solidFill>
                <a:latin typeface="Arial" panose="020B0604020202020204" pitchFamily="34" charset="0"/>
              </a:rPr>
              <a:t>17) </a:t>
            </a:r>
            <a:r>
              <a:rPr lang="en-GB" sz="1800" b="1" i="0" u="none" strike="noStrike" baseline="0" dirty="0">
                <a:solidFill>
                  <a:srgbClr val="0070C1"/>
                </a:solidFill>
                <a:latin typeface="Arial" panose="020B0604020202020204" pitchFamily="34" charset="0"/>
              </a:rPr>
              <a:t>Law of Conversation of Energy</a:t>
            </a:r>
            <a:r>
              <a:rPr lang="en-GB" sz="1800" b="0" i="0" u="none" strike="noStrike" baseline="0" dirty="0">
                <a:solidFill>
                  <a:srgbClr val="000000"/>
                </a:solidFill>
                <a:latin typeface="Arial" panose="020B0604020202020204" pitchFamily="34" charset="0"/>
              </a:rPr>
              <a:t>. The sum total of all energy in the universe </a:t>
            </a:r>
            <a:r>
              <a:rPr lang="en-IN" sz="1800" b="0" i="0" u="none" strike="noStrike" baseline="0" dirty="0">
                <a:solidFill>
                  <a:srgbClr val="000000"/>
                </a:solidFill>
                <a:latin typeface="Arial" panose="020B0604020202020204" pitchFamily="34" charset="0"/>
              </a:rPr>
              <a:t>remains constant.</a:t>
            </a:r>
          </a:p>
          <a:p>
            <a:pPr marL="0" indent="0" algn="l">
              <a:buNone/>
            </a:pPr>
            <a:r>
              <a:rPr lang="en-IN" dirty="0">
                <a:solidFill>
                  <a:srgbClr val="000000"/>
                </a:solidFill>
                <a:latin typeface="Arial" panose="020B0604020202020204" pitchFamily="34" charset="0"/>
              </a:rPr>
              <a:t>18) </a:t>
            </a:r>
            <a:r>
              <a:rPr lang="en-GB" sz="1800" b="1" i="0" u="none" strike="noStrike" baseline="0" dirty="0">
                <a:solidFill>
                  <a:srgbClr val="0070C1"/>
                </a:solidFill>
                <a:latin typeface="Arial" panose="020B0604020202020204" pitchFamily="34" charset="0"/>
              </a:rPr>
              <a:t>Momentum of a Force</a:t>
            </a:r>
            <a:r>
              <a:rPr lang="en-GB" sz="1800" b="0" i="0" u="none" strike="noStrike" baseline="0" dirty="0">
                <a:solidFill>
                  <a:srgbClr val="000000"/>
                </a:solidFill>
                <a:latin typeface="Arial" panose="020B0604020202020204" pitchFamily="34" charset="0"/>
              </a:rPr>
              <a:t>. Moment of a force is the turning effect of the force about a point and is measured as the product of the force and the perpendicular distance between the point and the line of action of the force.</a:t>
            </a:r>
            <a:endParaRPr lang="en-IN" sz="1800" b="0" i="0" u="none" strike="noStrike" baseline="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29A9A49A-32FE-400E-BB89-771DA90ABD52}"/>
              </a:ext>
            </a:extLst>
          </p:cNvPr>
          <p:cNvPicPr>
            <a:picLocks noChangeAspect="1"/>
          </p:cNvPicPr>
          <p:nvPr/>
        </p:nvPicPr>
        <p:blipFill>
          <a:blip r:embed="rId2"/>
          <a:stretch>
            <a:fillRect/>
          </a:stretch>
        </p:blipFill>
        <p:spPr>
          <a:xfrm>
            <a:off x="307565" y="2449922"/>
            <a:ext cx="1390650" cy="561975"/>
          </a:xfrm>
          <a:prstGeom prst="rect">
            <a:avLst/>
          </a:prstGeom>
        </p:spPr>
      </p:pic>
      <p:pic>
        <p:nvPicPr>
          <p:cNvPr id="7" name="Picture 6">
            <a:extLst>
              <a:ext uri="{FF2B5EF4-FFF2-40B4-BE49-F238E27FC236}">
                <a16:creationId xmlns:a16="http://schemas.microsoft.com/office/drawing/2014/main" id="{D68F4FF8-AF42-4105-8C67-51D656609C02}"/>
              </a:ext>
            </a:extLst>
          </p:cNvPr>
          <p:cNvPicPr>
            <a:picLocks noChangeAspect="1"/>
          </p:cNvPicPr>
          <p:nvPr/>
        </p:nvPicPr>
        <p:blipFill>
          <a:blip r:embed="rId3"/>
          <a:stretch>
            <a:fillRect/>
          </a:stretch>
        </p:blipFill>
        <p:spPr>
          <a:xfrm>
            <a:off x="1698215" y="2449922"/>
            <a:ext cx="2667000" cy="561975"/>
          </a:xfrm>
          <a:prstGeom prst="rect">
            <a:avLst/>
          </a:prstGeom>
        </p:spPr>
      </p:pic>
      <p:pic>
        <p:nvPicPr>
          <p:cNvPr id="5122" name="Picture 2" descr="explain how the law of conservation of energy holds true for three  different position of the bob - Physics - TopperLearning.com | 7r3i6w22">
            <a:extLst>
              <a:ext uri="{FF2B5EF4-FFF2-40B4-BE49-F238E27FC236}">
                <a16:creationId xmlns:a16="http://schemas.microsoft.com/office/drawing/2014/main" id="{D1A7B9B7-1D9C-4F77-84AA-40C30B4F9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0123" y="1750142"/>
            <a:ext cx="23812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igh energy physics in China - Innovation News Network">
            <a:extLst>
              <a:ext uri="{FF2B5EF4-FFF2-40B4-BE49-F238E27FC236}">
                <a16:creationId xmlns:a16="http://schemas.microsoft.com/office/drawing/2014/main" id="{904C25D7-394E-42E8-8F4E-9971F13AA1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385" y="1849846"/>
            <a:ext cx="251083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oment or Torque">
            <a:extLst>
              <a:ext uri="{FF2B5EF4-FFF2-40B4-BE49-F238E27FC236}">
                <a16:creationId xmlns:a16="http://schemas.microsoft.com/office/drawing/2014/main" id="{332B60E4-6E07-41E8-AE43-EC9521BE73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3039" y="4457086"/>
            <a:ext cx="230505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07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(PF-2)</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LAWS OF MOTION (Conti.)</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6460326" cy="4880585"/>
          </a:xfrm>
        </p:spPr>
        <p:txBody>
          <a:bodyPr>
            <a:noAutofit/>
          </a:bodyPr>
          <a:lstStyle/>
          <a:p>
            <a:pPr marL="0" indent="0" algn="l">
              <a:buNone/>
            </a:pPr>
            <a:r>
              <a:rPr lang="en-IN" dirty="0">
                <a:solidFill>
                  <a:srgbClr val="000000"/>
                </a:solidFill>
                <a:latin typeface="Arial" panose="020B0604020202020204" pitchFamily="34" charset="0"/>
              </a:rPr>
              <a:t>19) </a:t>
            </a:r>
            <a:r>
              <a:rPr lang="en-GB" sz="1800" b="1" i="0" u="none" strike="noStrike" baseline="0" dirty="0">
                <a:solidFill>
                  <a:srgbClr val="0070C1"/>
                </a:solidFill>
                <a:latin typeface="Arial" panose="020B0604020202020204" pitchFamily="34" charset="0"/>
              </a:rPr>
              <a:t>Couple</a:t>
            </a:r>
            <a:r>
              <a:rPr lang="en-GB" sz="1800" b="0" i="0" u="none" strike="noStrike" baseline="0" dirty="0">
                <a:solidFill>
                  <a:srgbClr val="000000"/>
                </a:solidFill>
                <a:latin typeface="Arial" panose="020B0604020202020204" pitchFamily="34" charset="0"/>
              </a:rPr>
              <a:t>. A couple consists of two equal and opposite and parallel forces not acting through the same point. </a:t>
            </a:r>
          </a:p>
          <a:p>
            <a:pPr marL="0" indent="0" algn="l">
              <a:buNone/>
            </a:pPr>
            <a:r>
              <a:rPr lang="en-IN" dirty="0">
                <a:solidFill>
                  <a:srgbClr val="000000"/>
                </a:solidFill>
                <a:latin typeface="Arial" panose="020B0604020202020204" pitchFamily="34" charset="0"/>
              </a:rPr>
              <a:t>20) </a:t>
            </a:r>
            <a:r>
              <a:rPr lang="en-GB" sz="1800" b="1" i="0" u="none" strike="noStrike" baseline="0" dirty="0">
                <a:solidFill>
                  <a:srgbClr val="0070C1"/>
                </a:solidFill>
                <a:latin typeface="Arial" panose="020B0604020202020204" pitchFamily="34" charset="0"/>
              </a:rPr>
              <a:t>Equilibrium</a:t>
            </a:r>
            <a:r>
              <a:rPr lang="en-GB" sz="1800" b="0" i="0" u="none" strike="noStrike" baseline="0" dirty="0">
                <a:solidFill>
                  <a:srgbClr val="000000"/>
                </a:solidFill>
                <a:latin typeface="Arial" panose="020B0604020202020204" pitchFamily="34" charset="0"/>
              </a:rPr>
              <a:t>. A body is said to be in equilibrium when:-</a:t>
            </a:r>
          </a:p>
          <a:p>
            <a:pPr marL="0" indent="0" algn="l">
              <a:buNone/>
            </a:pPr>
            <a:r>
              <a:rPr lang="en-GB" sz="1800" b="0" i="0" u="none" strike="noStrike" baseline="0" dirty="0">
                <a:solidFill>
                  <a:srgbClr val="000000"/>
                </a:solidFill>
                <a:latin typeface="Arial" panose="020B0604020202020204" pitchFamily="34" charset="0"/>
              </a:rPr>
              <a:t>(a) Algebraic sum of all the forces acting on the body is zero.</a:t>
            </a:r>
          </a:p>
          <a:p>
            <a:pPr marL="0" indent="0" algn="l">
              <a:buNone/>
            </a:pPr>
            <a:r>
              <a:rPr lang="en-GB" sz="1800" b="0" i="0" u="none" strike="noStrike" baseline="0" dirty="0">
                <a:solidFill>
                  <a:srgbClr val="000000"/>
                </a:solidFill>
                <a:latin typeface="Arial" panose="020B0604020202020204" pitchFamily="34" charset="0"/>
              </a:rPr>
              <a:t>(b) Clockwise moment is equal to the anti-clock wise moment about any point. </a:t>
            </a:r>
          </a:p>
          <a:p>
            <a:pPr marL="0" indent="0" algn="l">
              <a:buNone/>
            </a:pPr>
            <a:r>
              <a:rPr lang="en-GB" dirty="0">
                <a:solidFill>
                  <a:srgbClr val="000000"/>
                </a:solidFill>
                <a:latin typeface="Arial" panose="020B0604020202020204" pitchFamily="34" charset="0"/>
              </a:rPr>
              <a:t>21) </a:t>
            </a:r>
            <a:r>
              <a:rPr lang="en-GB" sz="1800" b="1" i="0" u="none" strike="noStrike" baseline="0" dirty="0">
                <a:solidFill>
                  <a:srgbClr val="0070C1"/>
                </a:solidFill>
                <a:latin typeface="Arial" panose="020B0604020202020204" pitchFamily="34" charset="0"/>
              </a:rPr>
              <a:t>Centre of Gravity (CG)</a:t>
            </a:r>
            <a:r>
              <a:rPr lang="en-GB" sz="1800" b="0" i="0" u="none" strike="noStrike" baseline="0" dirty="0">
                <a:solidFill>
                  <a:srgbClr val="0070C1"/>
                </a:solidFill>
                <a:latin typeface="Arial" panose="020B0604020202020204" pitchFamily="34" charset="0"/>
              </a:rPr>
              <a:t>. </a:t>
            </a:r>
            <a:r>
              <a:rPr lang="en-GB" sz="1800" b="0" i="0" u="none" strike="noStrike" baseline="0" dirty="0">
                <a:solidFill>
                  <a:srgbClr val="000000"/>
                </a:solidFill>
                <a:latin typeface="Arial" panose="020B0604020202020204" pitchFamily="34" charset="0"/>
              </a:rPr>
              <a:t>The point through which the weight of an aircraft acts.</a:t>
            </a:r>
          </a:p>
          <a:p>
            <a:pPr marL="0" indent="0" algn="l">
              <a:buNone/>
            </a:pPr>
            <a:r>
              <a:rPr lang="en-GB" sz="1800" b="0" i="0" u="none" strike="noStrike" baseline="0" dirty="0">
                <a:solidFill>
                  <a:srgbClr val="000000"/>
                </a:solidFill>
                <a:latin typeface="Arial" panose="020B0604020202020204" pitchFamily="34" charset="0"/>
              </a:rPr>
              <a:t>(a) An aircraft in flight is said to rotate around its CG.</a:t>
            </a:r>
          </a:p>
          <a:p>
            <a:pPr marL="0" indent="0" algn="l">
              <a:buNone/>
            </a:pPr>
            <a:r>
              <a:rPr lang="en-GB" sz="1800" b="0" i="0" u="none" strike="noStrike" baseline="0" dirty="0">
                <a:solidFill>
                  <a:srgbClr val="000000"/>
                </a:solidFill>
                <a:latin typeface="Arial" panose="020B0604020202020204" pitchFamily="34" charset="0"/>
              </a:rPr>
              <a:t>(b) The CG of an aircraft must remain within certain forward and aft limits, for reasons of both stability and control.</a:t>
            </a:r>
          </a:p>
          <a:p>
            <a:pPr marL="0" indent="0" algn="l">
              <a:buNone/>
            </a:pPr>
            <a:r>
              <a:rPr lang="en-IN" dirty="0">
                <a:solidFill>
                  <a:srgbClr val="000000"/>
                </a:solidFill>
                <a:latin typeface="Arial" panose="020B0604020202020204" pitchFamily="34" charset="0"/>
              </a:rPr>
              <a:t>22) </a:t>
            </a:r>
            <a:r>
              <a:rPr lang="en-GB" sz="1800" b="1" i="0" u="none" strike="noStrike" baseline="0" dirty="0">
                <a:solidFill>
                  <a:srgbClr val="0070C1"/>
                </a:solidFill>
                <a:latin typeface="Arial" panose="020B0604020202020204" pitchFamily="34" charset="0"/>
              </a:rPr>
              <a:t>Kinetic Energy</a:t>
            </a:r>
            <a:r>
              <a:rPr lang="en-GB" sz="1800" b="0" i="0" u="none" strike="noStrike" baseline="0" dirty="0">
                <a:solidFill>
                  <a:srgbClr val="000000"/>
                </a:solidFill>
                <a:latin typeface="Arial" panose="020B0604020202020204" pitchFamily="34" charset="0"/>
              </a:rPr>
              <a:t>. Unit - Joule (J) - ‘The energy possessed by mass because of its motion’. </a:t>
            </a:r>
            <a:endParaRPr lang="en-IN" sz="1800" b="0" i="0" u="none" strike="noStrike" baseline="0" dirty="0">
              <a:solidFill>
                <a:srgbClr val="000000"/>
              </a:solidFill>
              <a:latin typeface="Arial" panose="020B0604020202020204" pitchFamily="34" charset="0"/>
            </a:endParaRPr>
          </a:p>
        </p:txBody>
      </p:sp>
      <p:pic>
        <p:nvPicPr>
          <p:cNvPr id="6146" name="Picture 2" descr="Force couple pure moment in mechanics Royalty Free Vector">
            <a:extLst>
              <a:ext uri="{FF2B5EF4-FFF2-40B4-BE49-F238E27FC236}">
                <a16:creationId xmlns:a16="http://schemas.microsoft.com/office/drawing/2014/main" id="{5D66D90E-6640-4521-82EA-EAC130B1A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111" y="1849846"/>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entre of gravity Physics Homework Help, Physics Assignments and Projects  Help, Assignments Tutors online">
            <a:extLst>
              <a:ext uri="{FF2B5EF4-FFF2-40B4-BE49-F238E27FC236}">
                <a16:creationId xmlns:a16="http://schemas.microsoft.com/office/drawing/2014/main" id="{0D521CE1-6513-4A3C-AA47-3E8BED3E5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932" y="1849846"/>
            <a:ext cx="23622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hysics Trivia Quiz: Gravitational Potential Energy And Kinetic Energy! -  ProProfs Quiz">
            <a:extLst>
              <a:ext uri="{FF2B5EF4-FFF2-40B4-BE49-F238E27FC236}">
                <a16:creationId xmlns:a16="http://schemas.microsoft.com/office/drawing/2014/main" id="{2619122F-D33E-4698-88D6-88D2CCD91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5811" y="4602236"/>
            <a:ext cx="30480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5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AA9-AC86-4B8B-AD9D-56F0C8FF3693}"/>
              </a:ext>
            </a:extLst>
          </p:cNvPr>
          <p:cNvSpPr>
            <a:spLocks noGrp="1"/>
          </p:cNvSpPr>
          <p:nvPr>
            <p:ph type="title"/>
          </p:nvPr>
        </p:nvSpPr>
        <p:spPr>
          <a:xfrm>
            <a:off x="2004207" y="141537"/>
            <a:ext cx="7729728" cy="1188720"/>
          </a:xfrm>
        </p:spPr>
        <p:txBody>
          <a:bodyPr>
            <a:normAutofit/>
          </a:bodyPr>
          <a:lstStyle/>
          <a:p>
            <a:r>
              <a:rPr lang="en-IN" sz="2800" b="1" i="0" u="none" strike="noStrike" baseline="0" dirty="0">
                <a:solidFill>
                  <a:srgbClr val="FF0000"/>
                </a:solidFill>
                <a:latin typeface="Arial" panose="020B0604020202020204" pitchFamily="34" charset="0"/>
              </a:rPr>
              <a:t>(PF-3)</a:t>
            </a:r>
            <a:br>
              <a:rPr lang="en-IN" sz="2800" b="1" i="0" u="none" strike="noStrike" baseline="0" dirty="0">
                <a:solidFill>
                  <a:srgbClr val="FF0000"/>
                </a:solidFill>
                <a:latin typeface="Arial" panose="020B0604020202020204" pitchFamily="34" charset="0"/>
              </a:rPr>
            </a:br>
            <a:r>
              <a:rPr lang="en-IN" sz="2800" b="1" i="0" u="none" strike="noStrike" baseline="0" dirty="0">
                <a:solidFill>
                  <a:srgbClr val="FF0000"/>
                </a:solidFill>
                <a:latin typeface="Arial" panose="020B0604020202020204" pitchFamily="34" charset="0"/>
              </a:rPr>
              <a:t>GLOSSARY OF TERMS</a:t>
            </a:r>
            <a:endParaRPr lang="en-IN" sz="30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C31D47-7C44-4BF2-9D43-3DA60220B773}"/>
              </a:ext>
            </a:extLst>
          </p:cNvPr>
          <p:cNvSpPr>
            <a:spLocks noGrp="1"/>
          </p:cNvSpPr>
          <p:nvPr>
            <p:ph idx="1"/>
          </p:nvPr>
        </p:nvSpPr>
        <p:spPr>
          <a:xfrm>
            <a:off x="156785" y="1750142"/>
            <a:ext cx="11917228" cy="4966321"/>
          </a:xfrm>
        </p:spPr>
        <p:txBody>
          <a:bodyPr>
            <a:noAutofit/>
          </a:bodyPr>
          <a:lstStyle/>
          <a:p>
            <a:pPr algn="l"/>
            <a:r>
              <a:rPr lang="en-GB" sz="2400" b="0" i="0" u="none" strike="noStrike" baseline="0" dirty="0">
                <a:latin typeface="Times New Roman" panose="02020603050405020304" pitchFamily="18" charset="0"/>
                <a:cs typeface="Times New Roman" panose="02020603050405020304" pitchFamily="18" charset="0"/>
              </a:rPr>
              <a:t>The following concepts will be taught under this concept:-</a:t>
            </a:r>
          </a:p>
          <a:p>
            <a:pPr marL="0" indent="0" algn="l">
              <a:buNone/>
            </a:pPr>
            <a:endParaRPr lang="en-GB" sz="2400" b="0" i="0" u="none" strike="noStrike" baseline="0" dirty="0">
              <a:latin typeface="Times New Roman" panose="02020603050405020304" pitchFamily="18" charset="0"/>
              <a:cs typeface="Times New Roman" panose="02020603050405020304" pitchFamily="18" charset="0"/>
            </a:endParaRPr>
          </a:p>
          <a:p>
            <a:pPr marL="0" indent="0" algn="l">
              <a:buNone/>
            </a:pPr>
            <a:r>
              <a:rPr lang="en-GB" sz="2400" dirty="0">
                <a:latin typeface="Times New Roman" panose="02020603050405020304" pitchFamily="18" charset="0"/>
                <a:cs typeface="Times New Roman" panose="02020603050405020304" pitchFamily="18" charset="0"/>
              </a:rPr>
              <a:t>(a) </a:t>
            </a:r>
            <a:r>
              <a:rPr lang="en-GB" sz="2400" b="0" i="0" u="none" strike="noStrike" baseline="0" dirty="0">
                <a:latin typeface="Times New Roman" panose="02020603050405020304" pitchFamily="18" charset="0"/>
                <a:cs typeface="Times New Roman" panose="02020603050405020304" pitchFamily="18" charset="0"/>
              </a:rPr>
              <a:t>Aerofoil 		   (b) Chord line 	(c) Chord length 		(d) Angle of Attack</a:t>
            </a:r>
          </a:p>
          <a:p>
            <a:pPr marL="0" indent="0" algn="l">
              <a:buNone/>
            </a:pPr>
            <a:endParaRPr lang="en-GB" sz="2400" b="0" i="0" u="none" strike="noStrike" baseline="0" dirty="0">
              <a:latin typeface="Times New Roman" panose="02020603050405020304" pitchFamily="18" charset="0"/>
              <a:cs typeface="Times New Roman" panose="02020603050405020304" pitchFamily="18" charset="0"/>
            </a:endParaRPr>
          </a:p>
          <a:p>
            <a:pPr marL="0" indent="0" algn="l">
              <a:buNone/>
            </a:pPr>
            <a:r>
              <a:rPr lang="en-GB" sz="2400" b="0" i="0" u="none" strike="noStrike" baseline="0" dirty="0">
                <a:latin typeface="Times New Roman" panose="02020603050405020304" pitchFamily="18" charset="0"/>
                <a:cs typeface="Times New Roman" panose="02020603050405020304" pitchFamily="18" charset="0"/>
              </a:rPr>
              <a:t>(e) Angle of Incidence   (f) Total Reaction 	(g) Lift 			(h) Drag	</a:t>
            </a:r>
          </a:p>
          <a:p>
            <a:pPr marL="0" indent="0" algn="l">
              <a:buNone/>
            </a:pPr>
            <a:endParaRPr lang="en-IN" sz="24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7312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1212</TotalTime>
  <Words>1401</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Gill Sans MT</vt:lpstr>
      <vt:lpstr>Times New Roman</vt:lpstr>
      <vt:lpstr>Parcel</vt:lpstr>
      <vt:lpstr>PRINCIPLE OF FLIGHTS </vt:lpstr>
      <vt:lpstr>(PF-1) ELEMENTRY MECHANICS</vt:lpstr>
      <vt:lpstr>FUNDAMENTAL CONCEPT</vt:lpstr>
      <vt:lpstr>(PF-2) LAWS OF MOTION</vt:lpstr>
      <vt:lpstr>(PF-2) LAWS OF MOTION (Conti.)</vt:lpstr>
      <vt:lpstr>(PF-2) LAWS OF MOTION (Conti.)</vt:lpstr>
      <vt:lpstr>(PF-2) LAWS OF MOTION (Conti.)</vt:lpstr>
      <vt:lpstr>(PF-2) LAWS OF MOTION (Conti.)</vt:lpstr>
      <vt:lpstr>(PF-3) GLOSSARY OF TERMS</vt:lpstr>
      <vt:lpstr>(PF-3) GLOSSARY OF TERMS (Conti.)</vt:lpstr>
      <vt:lpstr>(PF-4) BERNOULLI’S PRINCIPLE &amp; VENTURI EFFECT</vt:lpstr>
      <vt:lpstr>(PF-5) AEROFOIL</vt:lpstr>
      <vt:lpstr>TYPES OF AEROFOIL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 OF FLIGHTS </dc:title>
  <dc:creator>HARIHARAN B P</dc:creator>
  <cp:lastModifiedBy>HARIHARAN B P</cp:lastModifiedBy>
  <cp:revision>15</cp:revision>
  <dcterms:created xsi:type="dcterms:W3CDTF">2022-03-03T13:31:49Z</dcterms:created>
  <dcterms:modified xsi:type="dcterms:W3CDTF">2022-03-05T05:06:32Z</dcterms:modified>
</cp:coreProperties>
</file>