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notesMasterIdLst>
    <p:notesMasterId r:id="rId8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33"/>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4669" autoAdjust="0"/>
  </p:normalViewPr>
  <p:slideViewPr>
    <p:cSldViewPr>
      <p:cViewPr varScale="1">
        <p:scale>
          <a:sx n="90" d="100"/>
          <a:sy n="90" d="100"/>
        </p:scale>
        <p:origin x="1171" y="62"/>
      </p:cViewPr>
      <p:guideLst>
        <p:guide orient="horz" pos="2160"/>
        <p:guide pos="2880"/>
      </p:guideLst>
    </p:cSldViewPr>
  </p:slideViewPr>
  <p:outlineViewPr>
    <p:cViewPr>
      <p:scale>
        <a:sx n="33" d="100"/>
        <a:sy n="33" d="100"/>
      </p:scale>
      <p:origin x="0" y="2124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C61B07-87FB-4431-BDF0-7B9914CCBF02}" type="datetimeFigureOut">
              <a:rPr lang="en-US" smtClean="0"/>
              <a:pPr/>
              <a:t>11/15/2021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2E50E5-D86C-4755-853A-340C8B131812}" type="slidenum">
              <a:rPr lang="en-IN" smtClean="0"/>
              <a:pPr/>
              <a:t>‹#›</a:t>
            </a:fld>
            <a:endParaRPr lang="en-IN"/>
          </a:p>
        </p:txBody>
      </p:sp>
    </p:spTree>
    <p:extLst>
      <p:ext uri="{BB962C8B-B14F-4D97-AF65-F5344CB8AC3E}">
        <p14:creationId xmlns:p14="http://schemas.microsoft.com/office/powerpoint/2010/main" val="2673928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2E50E5-D86C-4755-853A-340C8B131812}" type="slidenum">
              <a:rPr lang="en-IN" smtClean="0"/>
              <a:pPr/>
              <a:t>1</a:t>
            </a:fld>
            <a:endParaRPr lang="en-IN"/>
          </a:p>
        </p:txBody>
      </p:sp>
    </p:spTree>
    <p:extLst>
      <p:ext uri="{BB962C8B-B14F-4D97-AF65-F5344CB8AC3E}">
        <p14:creationId xmlns:p14="http://schemas.microsoft.com/office/powerpoint/2010/main" val="1719116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D2E50E5-D86C-4755-853A-340C8B131812}" type="slidenum">
              <a:rPr lang="en-IN" smtClean="0"/>
              <a:pPr/>
              <a:t>8</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35496" y="91113"/>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63652BB5-078B-4F43-9253-2C5CA37E147A}" type="datetime1">
              <a:rPr lang="en-US" smtClean="0"/>
              <a:pPr/>
              <a:t>11/15/2021</a:t>
            </a:fld>
            <a:endParaRPr lang="en-IN"/>
          </a:p>
        </p:txBody>
      </p:sp>
      <p:sp>
        <p:nvSpPr>
          <p:cNvPr id="17" name="Footer Placeholder 16"/>
          <p:cNvSpPr>
            <a:spLocks noGrp="1"/>
          </p:cNvSpPr>
          <p:nvPr>
            <p:ph type="ftr" sz="quarter" idx="11"/>
          </p:nvPr>
        </p:nvSpPr>
        <p:spPr/>
        <p:txBody>
          <a:bodyPr/>
          <a:lstStyle/>
          <a:p>
            <a:r>
              <a:rPr lang="en-IN"/>
              <a:t>UNIT-IV</a:t>
            </a: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0E2B90DE-CA9C-452B-80F9-35262CC2B070}" type="slidenum">
              <a:rPr lang="en-IN" smtClean="0"/>
              <a:pPr/>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D7C767C-8B08-44B0-A2A3-F1427543DF23}" type="datetime1">
              <a:rPr lang="en-US" smtClean="0"/>
              <a:pPr/>
              <a:t>11/15/2021</a:t>
            </a:fld>
            <a:endParaRPr lang="en-IN"/>
          </a:p>
        </p:txBody>
      </p:sp>
      <p:sp>
        <p:nvSpPr>
          <p:cNvPr id="5" name="Footer Placeholder 4"/>
          <p:cNvSpPr>
            <a:spLocks noGrp="1"/>
          </p:cNvSpPr>
          <p:nvPr>
            <p:ph type="ftr" sz="quarter" idx="11"/>
          </p:nvPr>
        </p:nvSpPr>
        <p:spPr/>
        <p:txBody>
          <a:bodyPr/>
          <a:lstStyle/>
          <a:p>
            <a:r>
              <a:rPr lang="en-IN"/>
              <a:t>UNIT-IV</a:t>
            </a:r>
          </a:p>
        </p:txBody>
      </p:sp>
      <p:sp>
        <p:nvSpPr>
          <p:cNvPr id="6" name="Slide Number Placeholder 5"/>
          <p:cNvSpPr>
            <a:spLocks noGrp="1"/>
          </p:cNvSpPr>
          <p:nvPr>
            <p:ph type="sldNum" sz="quarter" idx="12"/>
          </p:nvPr>
        </p:nvSpPr>
        <p:spPr/>
        <p:txBody>
          <a:bodyPr/>
          <a:lstStyle/>
          <a:p>
            <a:fld id="{0E2B90DE-CA9C-452B-80F9-35262CC2B070}" type="slidenum">
              <a:rPr lang="en-IN" smtClean="0"/>
              <a:pPr/>
              <a:t>‹#›</a:t>
            </a:fld>
            <a:endParaRPr lang="en-IN"/>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7D09DF4-00A5-4534-8DBA-746F20E0E61B}" type="datetime1">
              <a:rPr lang="en-US" smtClean="0"/>
              <a:pPr/>
              <a:t>11/15/2021</a:t>
            </a:fld>
            <a:endParaRPr lang="en-IN"/>
          </a:p>
        </p:txBody>
      </p:sp>
      <p:sp>
        <p:nvSpPr>
          <p:cNvPr id="5" name="Footer Placeholder 4"/>
          <p:cNvSpPr>
            <a:spLocks noGrp="1"/>
          </p:cNvSpPr>
          <p:nvPr>
            <p:ph type="ftr" sz="quarter" idx="11"/>
          </p:nvPr>
        </p:nvSpPr>
        <p:spPr/>
        <p:txBody>
          <a:bodyPr/>
          <a:lstStyle/>
          <a:p>
            <a:r>
              <a:rPr lang="en-IN"/>
              <a:t>UNIT-IV</a:t>
            </a:r>
          </a:p>
        </p:txBody>
      </p:sp>
      <p:sp>
        <p:nvSpPr>
          <p:cNvPr id="6" name="Slide Number Placeholder 5"/>
          <p:cNvSpPr>
            <a:spLocks noGrp="1"/>
          </p:cNvSpPr>
          <p:nvPr>
            <p:ph type="sldNum" sz="quarter" idx="12"/>
          </p:nvPr>
        </p:nvSpPr>
        <p:spPr/>
        <p:txBody>
          <a:bodyPr/>
          <a:lstStyle/>
          <a:p>
            <a:fld id="{0E2B90DE-CA9C-452B-80F9-35262CC2B070}" type="slidenum">
              <a:rPr lang="en-IN" smtClean="0"/>
              <a:pPr/>
              <a:t>‹#›</a:t>
            </a:fld>
            <a:endParaRPr lang="en-IN"/>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4" name="Date Placeholder 3"/>
          <p:cNvSpPr>
            <a:spLocks noGrp="1"/>
          </p:cNvSpPr>
          <p:nvPr>
            <p:ph type="dt" sz="half" idx="10"/>
          </p:nvPr>
        </p:nvSpPr>
        <p:spPr/>
        <p:txBody>
          <a:bodyPr/>
          <a:lstStyle/>
          <a:p>
            <a:fld id="{748C6618-D660-4795-B3A7-603070E72FE1}" type="datetime1">
              <a:rPr lang="en-US" smtClean="0"/>
              <a:pPr/>
              <a:t>11/15/2021</a:t>
            </a:fld>
            <a:endParaRPr lang="en-IN"/>
          </a:p>
        </p:txBody>
      </p:sp>
      <p:sp>
        <p:nvSpPr>
          <p:cNvPr id="5" name="Footer Placeholder 4"/>
          <p:cNvSpPr>
            <a:spLocks noGrp="1"/>
          </p:cNvSpPr>
          <p:nvPr>
            <p:ph type="ftr" sz="quarter" idx="11"/>
          </p:nvPr>
        </p:nvSpPr>
        <p:spPr/>
        <p:txBody>
          <a:bodyPr/>
          <a:lstStyle/>
          <a:p>
            <a:r>
              <a:rPr lang="en-IN"/>
              <a:t>UNIT-IV</a:t>
            </a:r>
          </a:p>
        </p:txBody>
      </p:sp>
      <p:sp>
        <p:nvSpPr>
          <p:cNvPr id="6" name="Slide Number Placeholder 5"/>
          <p:cNvSpPr>
            <a:spLocks noGrp="1"/>
          </p:cNvSpPr>
          <p:nvPr>
            <p:ph type="sldNum" sz="quarter" idx="12"/>
          </p:nvPr>
        </p:nvSpPr>
        <p:spPr/>
        <p:txBody>
          <a:bodyPr/>
          <a:lstStyle/>
          <a:p>
            <a:fld id="{0E2B90DE-CA9C-452B-80F9-35262CC2B070}"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Picture Placeholder 8"/>
          <p:cNvSpPr>
            <a:spLocks noGrp="1"/>
          </p:cNvSpPr>
          <p:nvPr>
            <p:ph type="pic" sz="quarter" idx="13"/>
          </p:nvPr>
        </p:nvSpPr>
        <p:spPr>
          <a:xfrm>
            <a:off x="214282" y="285728"/>
            <a:ext cx="914400" cy="914400"/>
          </a:xfrm>
        </p:spPr>
        <p:txBody>
          <a:bodyPr/>
          <a:lstStyle/>
          <a:p>
            <a:endParaRPr lang="en-IN"/>
          </a:p>
        </p:txBody>
      </p:sp>
      <p:pic>
        <p:nvPicPr>
          <p:cNvPr id="1026" name="Picture 40"/>
          <p:cNvPicPr>
            <a:picLocks noChangeAspect="1" noChangeArrowheads="1"/>
          </p:cNvPicPr>
          <p:nvPr userDrawn="1"/>
        </p:nvPicPr>
        <p:blipFill>
          <a:blip r:embed="rId2" cstate="print"/>
          <a:srcRect/>
          <a:stretch>
            <a:fillRect/>
          </a:stretch>
        </p:blipFill>
        <p:spPr bwMode="auto">
          <a:xfrm>
            <a:off x="214282" y="248143"/>
            <a:ext cx="1000132" cy="857256"/>
          </a:xfrm>
          <a:prstGeom prst="rect">
            <a:avLst/>
          </a:prstGeom>
          <a:noFill/>
          <a:ln w="9525">
            <a:noFill/>
            <a:miter lim="800000"/>
            <a:headEnd/>
            <a:tailEnd/>
          </a:ln>
        </p:spPr>
      </p:pic>
      <p:sp>
        <p:nvSpPr>
          <p:cNvPr id="10" name="Title Placeholder 1"/>
          <p:cNvSpPr txBox="1">
            <a:spLocks/>
          </p:cNvSpPr>
          <p:nvPr userDrawn="1"/>
        </p:nvSpPr>
        <p:spPr>
          <a:xfrm>
            <a:off x="1475656" y="275541"/>
            <a:ext cx="7416824" cy="563562"/>
          </a:xfrm>
          <a:prstGeom prst="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fontAlgn="auto">
              <a:spcAft>
                <a:spcPts val="0"/>
              </a:spcAft>
              <a:defRPr/>
            </a:pPr>
            <a:r>
              <a:rPr lang="en-US" sz="2400" b="1" cap="all" dirty="0">
                <a:ln w="9000" cmpd="sng">
                  <a:solidFill>
                    <a:schemeClr val="accent4">
                      <a:shade val="50000"/>
                      <a:satMod val="120000"/>
                    </a:schemeClr>
                  </a:solidFill>
                  <a:prstDash val="solid"/>
                </a:ln>
                <a:solidFill>
                  <a:srgbClr val="002060"/>
                </a:solidFill>
                <a:effectLst>
                  <a:reflection blurRad="12700" stA="28000" endPos="45000" dist="1000" dir="5400000" sy="-100000" algn="bl" rotWithShape="0"/>
                </a:effectLst>
                <a:latin typeface="+mj-lt"/>
                <a:ea typeface="+mj-ea"/>
                <a:cs typeface="+mj-cs"/>
              </a:rPr>
              <a:t>DEPARTMENT OF COMPUTER SCIENCE &amp; ENGINEERING</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E5D03CB5-B2FC-4B5C-8ECA-9AE1F3CC895F}" type="datetime1">
              <a:rPr lang="en-US" smtClean="0"/>
              <a:pPr/>
              <a:t>11/15/2021</a:t>
            </a:fld>
            <a:endParaRPr lang="en-IN"/>
          </a:p>
        </p:txBody>
      </p:sp>
      <p:sp>
        <p:nvSpPr>
          <p:cNvPr id="5" name="Footer Placeholder 4"/>
          <p:cNvSpPr>
            <a:spLocks noGrp="1"/>
          </p:cNvSpPr>
          <p:nvPr>
            <p:ph type="ftr" sz="quarter" idx="11"/>
          </p:nvPr>
        </p:nvSpPr>
        <p:spPr>
          <a:xfrm>
            <a:off x="800100" y="6172200"/>
            <a:ext cx="4000500" cy="457200"/>
          </a:xfrm>
        </p:spPr>
        <p:txBody>
          <a:bodyPr/>
          <a:lstStyle/>
          <a:p>
            <a:r>
              <a:rPr lang="en-IN"/>
              <a:t>UNIT-IV</a:t>
            </a:r>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0E2B90DE-CA9C-452B-80F9-35262CC2B070}" type="slidenum">
              <a:rPr lang="en-IN" smtClean="0"/>
              <a:pPr/>
              <a:t>‹#›</a:t>
            </a:fld>
            <a:endParaRPr lang="en-IN"/>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D6ADE460-A91F-4440-A600-9FA4A9AD7773}" type="datetime1">
              <a:rPr lang="en-US" smtClean="0"/>
              <a:pPr/>
              <a:t>11/15/2021</a:t>
            </a:fld>
            <a:endParaRPr lang="en-IN"/>
          </a:p>
        </p:txBody>
      </p:sp>
      <p:sp>
        <p:nvSpPr>
          <p:cNvPr id="6" name="Footer Placeholder 5"/>
          <p:cNvSpPr>
            <a:spLocks noGrp="1"/>
          </p:cNvSpPr>
          <p:nvPr>
            <p:ph type="ftr" sz="quarter" idx="11"/>
          </p:nvPr>
        </p:nvSpPr>
        <p:spPr/>
        <p:txBody>
          <a:bodyPr/>
          <a:lstStyle/>
          <a:p>
            <a:r>
              <a:rPr lang="en-IN"/>
              <a:t>UNIT-IV</a:t>
            </a:r>
          </a:p>
        </p:txBody>
      </p:sp>
      <p:sp>
        <p:nvSpPr>
          <p:cNvPr id="7" name="Slide Number Placeholder 6"/>
          <p:cNvSpPr>
            <a:spLocks noGrp="1"/>
          </p:cNvSpPr>
          <p:nvPr>
            <p:ph type="sldNum" sz="quarter" idx="12"/>
          </p:nvPr>
        </p:nvSpPr>
        <p:spPr/>
        <p:txBody>
          <a:bodyPr/>
          <a:lstStyle/>
          <a:p>
            <a:fld id="{0E2B90DE-CA9C-452B-80F9-35262CC2B070}" type="slidenum">
              <a:rPr lang="en-IN" smtClean="0"/>
              <a:pPr/>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B59CE275-34C9-44CF-9922-81D53A553250}" type="datetime1">
              <a:rPr lang="en-US" smtClean="0"/>
              <a:pPr/>
              <a:t>11/15/2021</a:t>
            </a:fld>
            <a:endParaRPr lang="en-IN"/>
          </a:p>
        </p:txBody>
      </p:sp>
      <p:sp>
        <p:nvSpPr>
          <p:cNvPr id="8" name="Footer Placeholder 7"/>
          <p:cNvSpPr>
            <a:spLocks noGrp="1"/>
          </p:cNvSpPr>
          <p:nvPr>
            <p:ph type="ftr" sz="quarter" idx="11"/>
          </p:nvPr>
        </p:nvSpPr>
        <p:spPr/>
        <p:txBody>
          <a:bodyPr/>
          <a:lstStyle/>
          <a:p>
            <a:r>
              <a:rPr lang="en-IN"/>
              <a:t>UNIT-IV</a:t>
            </a:r>
          </a:p>
        </p:txBody>
      </p:sp>
      <p:sp>
        <p:nvSpPr>
          <p:cNvPr id="9" name="Slide Number Placeholder 8"/>
          <p:cNvSpPr>
            <a:spLocks noGrp="1"/>
          </p:cNvSpPr>
          <p:nvPr>
            <p:ph type="sldNum" sz="quarter" idx="12"/>
          </p:nvPr>
        </p:nvSpPr>
        <p:spPr/>
        <p:txBody>
          <a:bodyPr/>
          <a:lstStyle/>
          <a:p>
            <a:fld id="{0E2B90DE-CA9C-452B-80F9-35262CC2B070}" type="slidenum">
              <a:rPr lang="en-IN" smtClean="0"/>
              <a:pPr/>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D9D1DDF9-E7BA-4FC3-803E-15A239434E3D}" type="datetime1">
              <a:rPr lang="en-US" smtClean="0"/>
              <a:pPr/>
              <a:t>11/15/2021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a:t>
            </a:fld>
            <a:endParaRPr lang="en-IN"/>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5FEF21-465E-4F11-8EE3-38BD411ECBEA}" type="datetime1">
              <a:rPr lang="en-US" smtClean="0"/>
              <a:pPr/>
              <a:t>11/15/2021</a:t>
            </a:fld>
            <a:endParaRPr lang="en-IN"/>
          </a:p>
        </p:txBody>
      </p:sp>
      <p:sp>
        <p:nvSpPr>
          <p:cNvPr id="3" name="Footer Placeholder 2"/>
          <p:cNvSpPr>
            <a:spLocks noGrp="1"/>
          </p:cNvSpPr>
          <p:nvPr>
            <p:ph type="ftr" sz="quarter" idx="11"/>
          </p:nvPr>
        </p:nvSpPr>
        <p:spPr/>
        <p:txBody>
          <a:bodyPr/>
          <a:lstStyle/>
          <a:p>
            <a:r>
              <a:rPr lang="en-IN"/>
              <a:t>UNIT-IV</a:t>
            </a:r>
          </a:p>
        </p:txBody>
      </p:sp>
      <p:sp>
        <p:nvSpPr>
          <p:cNvPr id="4" name="Slide Number Placeholder 3"/>
          <p:cNvSpPr>
            <a:spLocks noGrp="1"/>
          </p:cNvSpPr>
          <p:nvPr>
            <p:ph type="sldNum" sz="quarter" idx="12"/>
          </p:nvPr>
        </p:nvSpPr>
        <p:spPr/>
        <p:txBody>
          <a:bodyPr/>
          <a:lstStyle/>
          <a:p>
            <a:fld id="{0E2B90DE-CA9C-452B-80F9-35262CC2B070}" type="slidenum">
              <a:rPr lang="en-IN" smtClean="0"/>
              <a:pPr/>
              <a:t>‹#›</a:t>
            </a:fld>
            <a:endParaRPr lang="en-IN"/>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04E7AC3-C7EE-42E3-8AB9-79B995498AB5}" type="datetime1">
              <a:rPr lang="en-US" smtClean="0"/>
              <a:pPr/>
              <a:t>11/15/2021</a:t>
            </a:fld>
            <a:endParaRPr lang="en-IN"/>
          </a:p>
        </p:txBody>
      </p:sp>
      <p:sp>
        <p:nvSpPr>
          <p:cNvPr id="6" name="Footer Placeholder 5"/>
          <p:cNvSpPr>
            <a:spLocks noGrp="1"/>
          </p:cNvSpPr>
          <p:nvPr>
            <p:ph type="ftr" sz="quarter" idx="11"/>
          </p:nvPr>
        </p:nvSpPr>
        <p:spPr/>
        <p:txBody>
          <a:bodyPr/>
          <a:lstStyle/>
          <a:p>
            <a:r>
              <a:rPr lang="en-IN"/>
              <a:t>UNIT-IV</a:t>
            </a:r>
          </a:p>
        </p:txBody>
      </p:sp>
      <p:sp>
        <p:nvSpPr>
          <p:cNvPr id="7" name="Slide Number Placeholder 6"/>
          <p:cNvSpPr>
            <a:spLocks noGrp="1"/>
          </p:cNvSpPr>
          <p:nvPr>
            <p:ph type="sldNum" sz="quarter" idx="12"/>
          </p:nvPr>
        </p:nvSpPr>
        <p:spPr/>
        <p:txBody>
          <a:bodyPr/>
          <a:lstStyle/>
          <a:p>
            <a:fld id="{0E2B90DE-CA9C-452B-80F9-35262CC2B070}" type="slidenum">
              <a:rPr lang="en-IN" smtClean="0"/>
              <a:pPr/>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D718B596-8617-4D17-9F39-EF3234F062EA}" type="datetime1">
              <a:rPr lang="en-US" smtClean="0"/>
              <a:pPr/>
              <a:t>11/15/2021</a:t>
            </a:fld>
            <a:endParaRPr lang="en-IN"/>
          </a:p>
        </p:txBody>
      </p:sp>
      <p:sp>
        <p:nvSpPr>
          <p:cNvPr id="6" name="Footer Placeholder 5"/>
          <p:cNvSpPr>
            <a:spLocks noGrp="1"/>
          </p:cNvSpPr>
          <p:nvPr>
            <p:ph type="ftr" sz="quarter" idx="11"/>
          </p:nvPr>
        </p:nvSpPr>
        <p:spPr>
          <a:xfrm>
            <a:off x="914400" y="6172200"/>
            <a:ext cx="3886200" cy="457200"/>
          </a:xfrm>
        </p:spPr>
        <p:txBody>
          <a:bodyPr/>
          <a:lstStyle/>
          <a:p>
            <a:r>
              <a:rPr lang="en-IN"/>
              <a:t>UNIT-IV</a:t>
            </a:r>
          </a:p>
        </p:txBody>
      </p:sp>
      <p:sp>
        <p:nvSpPr>
          <p:cNvPr id="7" name="Slide Number Placeholder 6"/>
          <p:cNvSpPr>
            <a:spLocks noGrp="1"/>
          </p:cNvSpPr>
          <p:nvPr>
            <p:ph type="sldNum" sz="quarter" idx="12"/>
          </p:nvPr>
        </p:nvSpPr>
        <p:spPr>
          <a:xfrm>
            <a:off x="146304" y="6208776"/>
            <a:ext cx="457200" cy="457200"/>
          </a:xfrm>
        </p:spPr>
        <p:txBody>
          <a:bodyPr/>
          <a:lstStyle/>
          <a:p>
            <a:fld id="{0E2B90DE-CA9C-452B-80F9-35262CC2B070}" type="slidenum">
              <a:rPr lang="en-IN" smtClean="0"/>
              <a:pPr/>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34DBD118-C00E-4CD1-B259-3DBB2463BC6A}" type="datetime1">
              <a:rPr lang="en-US" smtClean="0"/>
              <a:pPr/>
              <a:t>11/15/2021</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IN"/>
              <a:t>UNIT-IV</a:t>
            </a:r>
            <a:endParaRPr lang="en-IN"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0E2B90DE-CA9C-452B-80F9-35262CC2B070}" type="slidenum">
              <a:rPr lang="en-IN" smtClean="0"/>
              <a:pPr/>
              <a:t>‹#›</a:t>
            </a:fld>
            <a:endParaRPr lang="en-IN"/>
          </a:p>
        </p:txBody>
      </p:sp>
      <p:pic>
        <p:nvPicPr>
          <p:cNvPr id="10" name="Picture 40"/>
          <p:cNvPicPr>
            <a:picLocks noChangeAspect="1" noChangeArrowheads="1"/>
          </p:cNvPicPr>
          <p:nvPr userDrawn="1"/>
        </p:nvPicPr>
        <p:blipFill>
          <a:blip r:embed="rId13" cstate="print"/>
          <a:srcRect/>
          <a:stretch>
            <a:fillRect/>
          </a:stretch>
        </p:blipFill>
        <p:spPr bwMode="auto">
          <a:xfrm>
            <a:off x="179512" y="188640"/>
            <a:ext cx="1000132" cy="857256"/>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ransition>
    <p:fade/>
  </p:transition>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hyperlink" Target="https://en.wikipedia.org/wiki/Maslow's_hierarchy_of_need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yukti.io/wp-content/uploads/2020/11/Picture1.png"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yukti.io/how-to-conduct-most-effective-ux-research-5-step-guide/"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www.yukti.io/what-is-qualitative-research-a-beginners-guide/"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yukti.io/how-to-conduct-most-effective-ux-research-5-step-guide/" TargetMode="External"/><Relationship Id="rId2" Type="http://schemas.openxmlformats.org/officeDocument/2006/relationships/hyperlink" Target="https://www.yukti.io/user-research-methods/"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yukti.io/user-persona-what-are-they-and-how-to-create-one/"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hyperlink" Target="https://www.yukti.io/what-are-affinity-diagrams-learn-how-to-create-one/"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yukti.io/what-is-paper-prototype/"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s://www.crazyegg.com/"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www.typeform.com/" TargetMode="External"/><Relationship Id="rId7" Type="http://schemas.openxmlformats.org/officeDocument/2006/relationships/hyperlink" Target="https://www.optimalworkshop.com/uxpunk-questions" TargetMode="External"/><Relationship Id="rId2" Type="http://schemas.openxmlformats.org/officeDocument/2006/relationships/hyperlink" Target="http://www.wufoo.com/" TargetMode="External"/><Relationship Id="rId1" Type="http://schemas.openxmlformats.org/officeDocument/2006/relationships/slideLayout" Target="../slideLayouts/slideLayout2.xml"/><Relationship Id="rId6" Type="http://schemas.openxmlformats.org/officeDocument/2006/relationships/hyperlink" Target="http://www.userzoom.com/" TargetMode="External"/><Relationship Id="rId5" Type="http://schemas.openxmlformats.org/officeDocument/2006/relationships/hyperlink" Target="http://verifyapp.com/" TargetMode="External"/><Relationship Id="rId4" Type="http://schemas.openxmlformats.org/officeDocument/2006/relationships/hyperlink" Target="https://www.usertesting.com/"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s://xd.adobe.com/ideas/process/user-research/"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s://xd.adobe.com/ideas/process/ui-design/" TargetMode="External"/><Relationship Id="rId2" Type="http://schemas.openxmlformats.org/officeDocument/2006/relationships/hyperlink" Target="https://xd.adobe.com/ideas/process/information-architecture/"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https://xd.adobe.com/ideas/process/user-testing/"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https://www.nngroup.com/articles/visual-design-cheat-sheet/"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s://visme.co/blog/business-intelligence-visualization/" TargetMode="External"/><Relationship Id="rId2" Type="http://schemas.openxmlformats.org/officeDocument/2006/relationships/hyperlink" Target="https://net2.com/best-website-design-software/"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hyperlink" Target="https://www.usability.gov/how-to-and-tools/methods/planning-usability-testing.html" TargetMode="External"/><Relationship Id="rId2" Type="http://schemas.openxmlformats.org/officeDocument/2006/relationships/hyperlink" Target="https://www.usability.gov/how-to-and-tools/methods/running-usability-tests.html" TargetMode="External"/><Relationship Id="rId1" Type="http://schemas.openxmlformats.org/officeDocument/2006/relationships/slideLayout" Target="../slideLayouts/slideLayout2.xml"/><Relationship Id="rId5" Type="http://schemas.openxmlformats.org/officeDocument/2006/relationships/hyperlink" Target="https://www.usability.gov/how-to-and-tools/methods/reporting-usability-test-results.html" TargetMode="External"/><Relationship Id="rId4" Type="http://schemas.openxmlformats.org/officeDocument/2006/relationships/hyperlink" Target="https://www.usability.gov/how-to-and-tools/methods/recruiting-usability-test-participants.html"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52411" y="3887802"/>
            <a:ext cx="6400800" cy="1600200"/>
          </a:xfrm>
        </p:spPr>
        <p:txBody>
          <a:bodyPr/>
          <a:lstStyle/>
          <a:p>
            <a:r>
              <a:rPr lang="en-US" dirty="0"/>
              <a:t>UNIT-5</a:t>
            </a:r>
          </a:p>
          <a:p>
            <a:r>
              <a:rPr lang="en-IN" dirty="0"/>
              <a:t>UX </a:t>
            </a:r>
            <a:r>
              <a:rPr lang="en-IN"/>
              <a:t>AND UI</a:t>
            </a:r>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4" name="Date Placeholder 3"/>
          <p:cNvSpPr>
            <a:spLocks noGrp="1"/>
          </p:cNvSpPr>
          <p:nvPr>
            <p:ph type="dt" sz="half" idx="10"/>
          </p:nvPr>
        </p:nvSpPr>
        <p:spPr/>
        <p:txBody>
          <a:bodyPr/>
          <a:lstStyle/>
          <a:p>
            <a:fld id="{A0301E0F-CFB3-4F47-9D78-F3C8B4A04DE2}" type="datetime1">
              <a:rPr lang="en-US" smtClean="0"/>
              <a:pPr/>
              <a:t>11/15/2021</a:t>
            </a:fld>
            <a:endParaRPr lang="en-IN" dirty="0"/>
          </a:p>
        </p:txBody>
      </p:sp>
      <p:sp>
        <p:nvSpPr>
          <p:cNvPr id="6" name="Footer Placeholder 5"/>
          <p:cNvSpPr>
            <a:spLocks noGrp="1"/>
          </p:cNvSpPr>
          <p:nvPr>
            <p:ph type="ftr" sz="quarter" idx="11"/>
          </p:nvPr>
        </p:nvSpPr>
        <p:spPr>
          <a:xfrm>
            <a:off x="914400" y="6172200"/>
            <a:ext cx="1785392" cy="457200"/>
          </a:xfrm>
        </p:spPr>
        <p:txBody>
          <a:bodyPr/>
          <a:lstStyle/>
          <a:p>
            <a:r>
              <a:rPr lang="en-IN" dirty="0"/>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1</a:t>
            </a:fld>
            <a:endParaRPr lang="en-IN"/>
          </a:p>
        </p:txBody>
      </p:sp>
      <p:sp>
        <p:nvSpPr>
          <p:cNvPr id="2" name="Title 1"/>
          <p:cNvSpPr>
            <a:spLocks noGrp="1"/>
          </p:cNvSpPr>
          <p:nvPr>
            <p:ph type="ctrTitle"/>
          </p:nvPr>
        </p:nvSpPr>
        <p:spPr>
          <a:xfrm>
            <a:off x="500034" y="1500174"/>
            <a:ext cx="8032406" cy="1470025"/>
          </a:xfrm>
        </p:spPr>
        <p:txBody>
          <a:bodyPr>
            <a:normAutofit/>
          </a:bodyPr>
          <a:lstStyle/>
          <a:p>
            <a:r>
              <a:t>SITA1502</a:t>
            </a:r>
            <a:br>
              <a:rPr lang="en-US" dirty="0"/>
            </a:br>
            <a:r>
              <a:rPr lang="en-US" dirty="0"/>
              <a:t>CIDD</a:t>
            </a:r>
            <a:endParaRPr lang="en-IN" dirty="0"/>
          </a:p>
        </p:txBody>
      </p:sp>
      <p:pic>
        <p:nvPicPr>
          <p:cNvPr id="1026" name="Picture 40"/>
          <p:cNvPicPr>
            <a:picLocks noChangeAspect="1" noChangeArrowheads="1"/>
          </p:cNvPicPr>
          <p:nvPr/>
        </p:nvPicPr>
        <p:blipFill>
          <a:blip r:embed="rId3" cstate="print"/>
          <a:srcRect/>
          <a:stretch>
            <a:fillRect/>
          </a:stretch>
        </p:blipFill>
        <p:spPr bwMode="auto">
          <a:xfrm>
            <a:off x="357158" y="142852"/>
            <a:ext cx="1020763" cy="1143008"/>
          </a:xfrm>
          <a:prstGeom prst="rect">
            <a:avLst/>
          </a:prstGeom>
          <a:noFill/>
          <a:ln w="9525">
            <a:noFill/>
            <a:miter lim="800000"/>
            <a:headEnd/>
            <a:tailEnd/>
          </a:ln>
        </p:spPr>
      </p:pic>
      <p:pic>
        <p:nvPicPr>
          <p:cNvPr id="7" name="Picture 1" descr="HEADER New cop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7158" y="79394"/>
            <a:ext cx="8391306" cy="1269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11/15/2021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10</a:t>
            </a:fld>
            <a:endParaRPr lang="en-IN"/>
          </a:p>
        </p:txBody>
      </p:sp>
      <p:sp>
        <p:nvSpPr>
          <p:cNvPr id="6" name="Content Placeholder 5"/>
          <p:cNvSpPr>
            <a:spLocks noGrp="1"/>
          </p:cNvSpPr>
          <p:nvPr>
            <p:ph sz="quarter" idx="1"/>
          </p:nvPr>
        </p:nvSpPr>
        <p:spPr/>
        <p:txBody>
          <a:bodyPr>
            <a:normAutofit/>
          </a:bodyPr>
          <a:lstStyle/>
          <a:p>
            <a:r>
              <a:rPr lang="en-IN" b="1" i="1" u="sng" dirty="0">
                <a:solidFill>
                  <a:srgbClr val="FF0000"/>
                </a:solidFill>
              </a:rPr>
              <a:t>The UX Pyramid</a:t>
            </a:r>
            <a:endParaRPr lang="en-US" b="1" i="1" u="sng" dirty="0">
              <a:solidFill>
                <a:srgbClr val="FF0000"/>
              </a:solidFill>
            </a:endParaRPr>
          </a:p>
          <a:p>
            <a:r>
              <a:rPr lang="en-IN" dirty="0"/>
              <a:t>With such a broad and varied definition, it can be difficult to find ways to benchmark or measure User Experience. The UX Pyramid is an excellent framework for categorising UX effort and tracking progress. </a:t>
            </a:r>
          </a:p>
          <a:p>
            <a:r>
              <a:rPr lang="en-IN" dirty="0"/>
              <a:t>Based on </a:t>
            </a:r>
            <a:r>
              <a:rPr lang="en-IN" dirty="0">
                <a:hlinkClick r:id="rId2"/>
              </a:rPr>
              <a:t>Maslow’s hierarchy of needs</a:t>
            </a:r>
            <a:r>
              <a:rPr lang="en-IN" dirty="0"/>
              <a:t>, the base of the UX Pyramid lays the foundation with fundamentals (breathing, in Maslow’s case), before advancing to higher, more enriching user experiences. Levels 1 to 3 of the Pyramid concentrate on a user’s ability to achieve a desired task. </a:t>
            </a:r>
            <a:endParaRPr lang="en-US" dirty="0"/>
          </a:p>
          <a:p>
            <a:endParaRPr lang="en-US" dirty="0"/>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11/15/2021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11</a:t>
            </a:fld>
            <a:endParaRPr lang="en-IN"/>
          </a:p>
        </p:txBody>
      </p:sp>
      <p:sp>
        <p:nvSpPr>
          <p:cNvPr id="6" name="Content Placeholder 5"/>
          <p:cNvSpPr>
            <a:spLocks noGrp="1"/>
          </p:cNvSpPr>
          <p:nvPr>
            <p:ph sz="quarter" idx="1"/>
          </p:nvPr>
        </p:nvSpPr>
        <p:spPr/>
        <p:txBody>
          <a:bodyPr>
            <a:normAutofit lnSpcReduction="10000"/>
          </a:bodyPr>
          <a:lstStyle/>
          <a:p>
            <a:r>
              <a:rPr lang="en-IN" b="1" dirty="0"/>
              <a:t>Level 1: Functional</a:t>
            </a:r>
            <a:br>
              <a:rPr lang="en-IN" dirty="0"/>
            </a:br>
            <a:r>
              <a:rPr lang="en-IN" dirty="0"/>
              <a:t>Does it work?</a:t>
            </a:r>
            <a:endParaRPr lang="en-US" dirty="0"/>
          </a:p>
          <a:p>
            <a:r>
              <a:rPr lang="en-IN" b="1" dirty="0"/>
              <a:t>Characteristics:</a:t>
            </a:r>
            <a:endParaRPr lang="en-US" dirty="0"/>
          </a:p>
          <a:p>
            <a:pPr lvl="0"/>
            <a:r>
              <a:rPr lang="en-IN" dirty="0"/>
              <a:t>No bugs, errors and outages</a:t>
            </a:r>
            <a:endParaRPr lang="en-US" dirty="0"/>
          </a:p>
          <a:p>
            <a:pPr lvl="0"/>
            <a:r>
              <a:rPr lang="en-IN" dirty="0"/>
              <a:t>Uses current technologies (doesn’t rely on old technologies like Flash that don’t work on phones or tablets)</a:t>
            </a:r>
            <a:endParaRPr lang="en-US" dirty="0"/>
          </a:p>
          <a:p>
            <a:pPr lvl="0"/>
            <a:r>
              <a:rPr lang="en-IN" dirty="0"/>
              <a:t>It has some purpose; someone has a need for it</a:t>
            </a:r>
            <a:endParaRPr lang="en-US" dirty="0"/>
          </a:p>
          <a:p>
            <a:pPr lvl="0"/>
            <a:r>
              <a:rPr lang="en-IN" dirty="0"/>
              <a:t>Includes all key features</a:t>
            </a:r>
            <a:endParaRPr lang="en-US" dirty="0"/>
          </a:p>
          <a:p>
            <a:pPr lvl="0"/>
            <a:r>
              <a:rPr lang="en-IN" dirty="0"/>
              <a:t>Works in all modern browsers</a:t>
            </a:r>
            <a:endParaRPr lang="en-US" dirty="0"/>
          </a:p>
          <a:p>
            <a:pPr lvl="0"/>
            <a:r>
              <a:rPr lang="en-IN" dirty="0"/>
              <a:t>Passes basic accessibility</a:t>
            </a:r>
            <a:endParaRPr lang="en-US" dirty="0"/>
          </a:p>
          <a:p>
            <a:endParaRPr lang="en-US" dirty="0"/>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11/15/2021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12</a:t>
            </a:fld>
            <a:endParaRPr lang="en-IN"/>
          </a:p>
        </p:txBody>
      </p:sp>
      <p:sp>
        <p:nvSpPr>
          <p:cNvPr id="6" name="Content Placeholder 5"/>
          <p:cNvSpPr>
            <a:spLocks noGrp="1"/>
          </p:cNvSpPr>
          <p:nvPr>
            <p:ph sz="quarter" idx="1"/>
          </p:nvPr>
        </p:nvSpPr>
        <p:spPr/>
        <p:txBody>
          <a:bodyPr/>
          <a:lstStyle/>
          <a:p>
            <a:r>
              <a:rPr lang="en-IN" b="1" dirty="0"/>
              <a:t>Level 2: Reliable</a:t>
            </a:r>
            <a:br>
              <a:rPr lang="en-IN" dirty="0"/>
            </a:br>
            <a:r>
              <a:rPr lang="en-IN" i="1" dirty="0"/>
              <a:t>Is it available and accurate?</a:t>
            </a:r>
            <a:endParaRPr lang="en-US" dirty="0"/>
          </a:p>
          <a:p>
            <a:r>
              <a:rPr lang="en-IN" b="1" dirty="0"/>
              <a:t>Characteristics:</a:t>
            </a:r>
            <a:endParaRPr lang="en-US" dirty="0"/>
          </a:p>
          <a:p>
            <a:pPr lvl="0"/>
            <a:r>
              <a:rPr lang="en-IN" dirty="0"/>
              <a:t>Loads in reasonable time, even in peak periods</a:t>
            </a:r>
            <a:endParaRPr lang="en-US" dirty="0"/>
          </a:p>
          <a:p>
            <a:pPr lvl="0"/>
            <a:r>
              <a:rPr lang="en-IN" dirty="0"/>
              <a:t>Content is current and accurate</a:t>
            </a:r>
            <a:endParaRPr lang="en-US" dirty="0"/>
          </a:p>
          <a:p>
            <a:pPr lvl="0"/>
            <a:r>
              <a:rPr lang="en-IN" dirty="0"/>
              <a:t>Data is clean and reliable</a:t>
            </a:r>
            <a:endParaRPr lang="en-US" dirty="0"/>
          </a:p>
          <a:p>
            <a:pPr lvl="0"/>
            <a:r>
              <a:rPr lang="en-IN" dirty="0"/>
              <a:t>Password resets are sent/received promptly</a:t>
            </a:r>
            <a:endParaRPr lang="en-US" dirty="0"/>
          </a:p>
          <a:p>
            <a:pPr lvl="0"/>
            <a:r>
              <a:rPr lang="en-IN" dirty="0"/>
              <a:t>It can be used effectively on mobile devices and standard device types</a:t>
            </a:r>
            <a:endParaRPr lang="en-US" dirty="0"/>
          </a:p>
          <a:p>
            <a:endParaRPr lang="en-US" dirty="0"/>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11/15/2021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13</a:t>
            </a:fld>
            <a:endParaRPr lang="en-IN"/>
          </a:p>
        </p:txBody>
      </p:sp>
      <p:sp>
        <p:nvSpPr>
          <p:cNvPr id="6" name="Content Placeholder 5"/>
          <p:cNvSpPr>
            <a:spLocks noGrp="1"/>
          </p:cNvSpPr>
          <p:nvPr>
            <p:ph sz="quarter" idx="1"/>
          </p:nvPr>
        </p:nvSpPr>
        <p:spPr/>
        <p:txBody>
          <a:bodyPr>
            <a:normAutofit fontScale="92500" lnSpcReduction="10000"/>
          </a:bodyPr>
          <a:lstStyle/>
          <a:p>
            <a:r>
              <a:rPr lang="en-IN" b="1" dirty="0"/>
              <a:t>Level 3: Usable</a:t>
            </a:r>
            <a:br>
              <a:rPr lang="en-IN" dirty="0"/>
            </a:br>
            <a:r>
              <a:rPr lang="en-IN" i="1" dirty="0"/>
              <a:t>Can it be used without difficulty?</a:t>
            </a:r>
            <a:endParaRPr lang="en-US" dirty="0"/>
          </a:p>
          <a:p>
            <a:r>
              <a:rPr lang="en-IN" b="1" dirty="0"/>
              <a:t>Characteristics</a:t>
            </a:r>
            <a:endParaRPr lang="en-US" dirty="0"/>
          </a:p>
          <a:p>
            <a:pPr lvl="0"/>
            <a:r>
              <a:rPr lang="en-IN" dirty="0"/>
              <a:t>Users don’t get lost or confused</a:t>
            </a:r>
            <a:endParaRPr lang="en-US" dirty="0"/>
          </a:p>
          <a:p>
            <a:pPr lvl="0"/>
            <a:r>
              <a:rPr lang="en-IN" dirty="0"/>
              <a:t>Users can easily find the content or products they are interested in</a:t>
            </a:r>
            <a:endParaRPr lang="en-US" dirty="0"/>
          </a:p>
          <a:p>
            <a:pPr lvl="0"/>
            <a:r>
              <a:rPr lang="en-IN" dirty="0"/>
              <a:t>The site doesn’t rely on constant help messages or long instruction manuals</a:t>
            </a:r>
            <a:endParaRPr lang="en-US" dirty="0"/>
          </a:p>
          <a:p>
            <a:pPr lvl="0"/>
            <a:r>
              <a:rPr lang="en-IN" dirty="0"/>
              <a:t>It has a short learning curve</a:t>
            </a:r>
            <a:endParaRPr lang="en-US" dirty="0"/>
          </a:p>
          <a:p>
            <a:pPr lvl="0"/>
            <a:r>
              <a:rPr lang="en-IN" dirty="0"/>
              <a:t>Users don’t rely on ‘hacks’ or workarounds to use it</a:t>
            </a:r>
            <a:endParaRPr lang="en-US" dirty="0"/>
          </a:p>
          <a:p>
            <a:pPr lvl="0"/>
            <a:r>
              <a:rPr lang="en-IN" dirty="0"/>
              <a:t>Call centres aren’t swamped with basic enquiries</a:t>
            </a:r>
            <a:endParaRPr lang="en-US" dirty="0"/>
          </a:p>
          <a:p>
            <a:pPr lvl="0"/>
            <a:r>
              <a:rPr lang="en-IN" dirty="0"/>
              <a:t>Meets basic UX heuristics and best practice</a:t>
            </a:r>
            <a:endParaRPr lang="en-US" dirty="0"/>
          </a:p>
          <a:p>
            <a:endParaRPr lang="en-US" dirty="0"/>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11/15/2021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14</a:t>
            </a:fld>
            <a:endParaRPr lang="en-IN"/>
          </a:p>
        </p:txBody>
      </p:sp>
      <p:sp>
        <p:nvSpPr>
          <p:cNvPr id="6" name="Content Placeholder 5"/>
          <p:cNvSpPr>
            <a:spLocks noGrp="1"/>
          </p:cNvSpPr>
          <p:nvPr>
            <p:ph sz="quarter" idx="1"/>
          </p:nvPr>
        </p:nvSpPr>
        <p:spPr/>
        <p:txBody>
          <a:bodyPr>
            <a:normAutofit fontScale="92500" lnSpcReduction="10000"/>
          </a:bodyPr>
          <a:lstStyle/>
          <a:p>
            <a:r>
              <a:rPr lang="en-IN" b="1" dirty="0"/>
              <a:t>Level 4: Usable</a:t>
            </a:r>
            <a:br>
              <a:rPr lang="en-IN" dirty="0"/>
            </a:br>
            <a:r>
              <a:rPr lang="en-IN" i="1" dirty="0"/>
              <a:t>Can it be used without difficulty?</a:t>
            </a:r>
            <a:endParaRPr lang="en-US" dirty="0"/>
          </a:p>
          <a:p>
            <a:r>
              <a:rPr lang="en-IN" b="1" dirty="0"/>
              <a:t>Characteristics</a:t>
            </a:r>
            <a:endParaRPr lang="en-US" dirty="0"/>
          </a:p>
          <a:p>
            <a:pPr lvl="0"/>
            <a:r>
              <a:rPr lang="en-IN" dirty="0"/>
              <a:t>Users don’t get lost or confused</a:t>
            </a:r>
            <a:endParaRPr lang="en-US" dirty="0"/>
          </a:p>
          <a:p>
            <a:pPr lvl="0"/>
            <a:r>
              <a:rPr lang="en-IN" dirty="0"/>
              <a:t>Users can easily find the content or products they are interested in</a:t>
            </a:r>
            <a:endParaRPr lang="en-US" dirty="0"/>
          </a:p>
          <a:p>
            <a:pPr lvl="0"/>
            <a:r>
              <a:rPr lang="en-IN" dirty="0"/>
              <a:t>The site doesn’t rely on constant help messages or long instruction manuals</a:t>
            </a:r>
            <a:endParaRPr lang="en-US" dirty="0"/>
          </a:p>
          <a:p>
            <a:pPr lvl="0"/>
            <a:r>
              <a:rPr lang="en-IN" dirty="0"/>
              <a:t>It has a short learning curve</a:t>
            </a:r>
            <a:endParaRPr lang="en-US" dirty="0"/>
          </a:p>
          <a:p>
            <a:pPr lvl="0"/>
            <a:r>
              <a:rPr lang="en-IN" dirty="0"/>
              <a:t>Users don’t rely on ‘hacks’ or workarounds to use it</a:t>
            </a:r>
            <a:endParaRPr lang="en-US" dirty="0"/>
          </a:p>
          <a:p>
            <a:pPr lvl="0"/>
            <a:r>
              <a:rPr lang="en-IN" dirty="0"/>
              <a:t>Call centres aren’t swamped with basic enquiries</a:t>
            </a:r>
            <a:endParaRPr lang="en-US" dirty="0"/>
          </a:p>
          <a:p>
            <a:r>
              <a:rPr lang="en-IN" dirty="0"/>
              <a:t>Meets basic UX heuristics and best practice</a:t>
            </a:r>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11/15/2021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15</a:t>
            </a:fld>
            <a:endParaRPr lang="en-IN"/>
          </a:p>
        </p:txBody>
      </p:sp>
      <p:sp>
        <p:nvSpPr>
          <p:cNvPr id="6" name="Content Placeholder 5"/>
          <p:cNvSpPr>
            <a:spLocks noGrp="1"/>
          </p:cNvSpPr>
          <p:nvPr>
            <p:ph sz="quarter" idx="1"/>
          </p:nvPr>
        </p:nvSpPr>
        <p:spPr/>
        <p:txBody>
          <a:bodyPr/>
          <a:lstStyle/>
          <a:p>
            <a:r>
              <a:rPr lang="en-IN" b="1" dirty="0"/>
              <a:t>Level 5: Pleasurable</a:t>
            </a:r>
            <a:br>
              <a:rPr lang="en-IN" dirty="0"/>
            </a:br>
            <a:r>
              <a:rPr lang="en-IN" i="1" dirty="0"/>
              <a:t>Is it an enjoyable experience that’s worth sharing?</a:t>
            </a:r>
            <a:endParaRPr lang="en-US" dirty="0"/>
          </a:p>
          <a:p>
            <a:r>
              <a:rPr lang="en-IN" b="1" dirty="0"/>
              <a:t>Characteristics</a:t>
            </a:r>
            <a:endParaRPr lang="en-US" dirty="0"/>
          </a:p>
          <a:p>
            <a:pPr lvl="0"/>
            <a:r>
              <a:rPr lang="en-IN" dirty="0"/>
              <a:t>Users invest themselves into it</a:t>
            </a:r>
            <a:endParaRPr lang="en-US" dirty="0"/>
          </a:p>
          <a:p>
            <a:pPr lvl="0"/>
            <a:r>
              <a:rPr lang="en-IN" dirty="0"/>
              <a:t>Users promote, share and evangelise it</a:t>
            </a:r>
            <a:endParaRPr lang="en-US" dirty="0"/>
          </a:p>
          <a:p>
            <a:pPr lvl="0"/>
            <a:r>
              <a:rPr lang="en-IN" dirty="0"/>
              <a:t>It becomes part of the user’s regular routine</a:t>
            </a:r>
            <a:endParaRPr lang="en-US" dirty="0"/>
          </a:p>
          <a:p>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11/15/2021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16</a:t>
            </a:fld>
            <a:endParaRPr lang="en-IN"/>
          </a:p>
        </p:txBody>
      </p:sp>
      <p:sp>
        <p:nvSpPr>
          <p:cNvPr id="6" name="Content Placeholder 5"/>
          <p:cNvSpPr>
            <a:spLocks noGrp="1"/>
          </p:cNvSpPr>
          <p:nvPr>
            <p:ph sz="quarter" idx="1"/>
          </p:nvPr>
        </p:nvSpPr>
        <p:spPr/>
        <p:txBody>
          <a:bodyPr/>
          <a:lstStyle/>
          <a:p>
            <a:r>
              <a:rPr lang="en-IN" b="1" dirty="0"/>
              <a:t>Level 6: Meaningful</a:t>
            </a:r>
            <a:br>
              <a:rPr lang="en-IN" dirty="0"/>
            </a:br>
            <a:r>
              <a:rPr lang="en-IN" i="1" dirty="0"/>
              <a:t>Does it have personal or social significance?</a:t>
            </a:r>
            <a:endParaRPr lang="en-US" dirty="0"/>
          </a:p>
          <a:p>
            <a:r>
              <a:rPr lang="en-IN" b="1" dirty="0"/>
              <a:t>Characteristics</a:t>
            </a:r>
            <a:endParaRPr lang="en-US" dirty="0"/>
          </a:p>
          <a:p>
            <a:pPr lvl="0"/>
            <a:r>
              <a:rPr lang="en-IN" dirty="0"/>
              <a:t>Users it brings meaning to their life</a:t>
            </a:r>
            <a:endParaRPr lang="en-US" dirty="0"/>
          </a:p>
          <a:p>
            <a:r>
              <a:rPr lang="en-IN" b="1" u="sng" dirty="0"/>
              <a:t>Diagnosing and solving UX issues</a:t>
            </a:r>
            <a:endParaRPr lang="en-US" b="1" dirty="0"/>
          </a:p>
          <a:p>
            <a:r>
              <a:rPr lang="en-IN" dirty="0"/>
              <a:t>There are three main strategies for improving the UX of a design or system.</a:t>
            </a:r>
            <a:endParaRPr lang="en-US" dirty="0"/>
          </a:p>
          <a:p>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u="sng" dirty="0">
                <a:solidFill>
                  <a:srgbClr val="FF0000"/>
                </a:solidFill>
              </a:rPr>
              <a:t>Elements of UX Design</a:t>
            </a:r>
            <a:endParaRPr lang="en-US" u="sng" dirty="0">
              <a:solidFill>
                <a:srgbClr val="FF0000"/>
              </a:solidFill>
            </a:endParaRPr>
          </a:p>
        </p:txBody>
      </p:sp>
      <p:sp>
        <p:nvSpPr>
          <p:cNvPr id="3" name="Date Placeholder 2"/>
          <p:cNvSpPr>
            <a:spLocks noGrp="1"/>
          </p:cNvSpPr>
          <p:nvPr>
            <p:ph type="dt" sz="half" idx="10"/>
          </p:nvPr>
        </p:nvSpPr>
        <p:spPr/>
        <p:txBody>
          <a:bodyPr/>
          <a:lstStyle/>
          <a:p>
            <a:fld id="{748C6618-D660-4795-B3A7-603070E72FE1}" type="datetime1">
              <a:rPr lang="en-US" smtClean="0"/>
              <a:pPr/>
              <a:t>11/15/2021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17</a:t>
            </a:fld>
            <a:endParaRPr lang="en-IN"/>
          </a:p>
        </p:txBody>
      </p:sp>
      <p:sp>
        <p:nvSpPr>
          <p:cNvPr id="6" name="Content Placeholder 5"/>
          <p:cNvSpPr>
            <a:spLocks noGrp="1"/>
          </p:cNvSpPr>
          <p:nvPr>
            <p:ph sz="quarter" idx="1"/>
          </p:nvPr>
        </p:nvSpPr>
        <p:spPr/>
        <p:txBody>
          <a:bodyPr/>
          <a:lstStyle/>
          <a:p>
            <a:r>
              <a:rPr lang="en-IN" dirty="0"/>
              <a:t>When you want to make or buy something while on a website, you make decisions. Analysing the key elements of UX, you will better understand how these decisions are made. By meeting the needs of users, we motivate them to stay on the website, engage in interaction and be more satisfied.</a:t>
            </a:r>
          </a:p>
          <a:p>
            <a:r>
              <a:rPr lang="en-IN" dirty="0"/>
              <a:t>There are five key elements of UX. </a:t>
            </a:r>
          </a:p>
          <a:p>
            <a:r>
              <a:rPr lang="en-IN" dirty="0"/>
              <a:t>All 5 steps are dependent on each other and the whole process goes from bottom to top.</a:t>
            </a:r>
            <a:endParaRPr lang="en-US" dirty="0"/>
          </a:p>
          <a:p>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11/15/2021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18</a:t>
            </a:fld>
            <a:endParaRPr lang="en-IN"/>
          </a:p>
        </p:txBody>
      </p:sp>
      <p:sp>
        <p:nvSpPr>
          <p:cNvPr id="7" name="Picture Placeholder 6"/>
          <p:cNvSpPr>
            <a:spLocks noGrp="1"/>
          </p:cNvSpPr>
          <p:nvPr>
            <p:ph type="pic" sz="quarter" idx="13"/>
          </p:nvPr>
        </p:nvSpPr>
        <p:spPr/>
      </p:sp>
      <p:pic>
        <p:nvPicPr>
          <p:cNvPr id="8" name="Content Placeholder 7" descr="https://codedesigns.co/wp-content/uploads/2018/12/e1522063089935-267x300.png"/>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905000" y="1600200"/>
            <a:ext cx="6248399" cy="4419600"/>
          </a:xfrm>
          <a:prstGeom prst="rect">
            <a:avLst/>
          </a:prstGeom>
          <a:noFill/>
          <a:ln>
            <a:noFill/>
          </a:ln>
        </p:spPr>
      </p:pic>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11/15/2021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19</a:t>
            </a:fld>
            <a:endParaRPr lang="en-IN"/>
          </a:p>
        </p:txBody>
      </p:sp>
      <p:sp>
        <p:nvSpPr>
          <p:cNvPr id="6" name="Content Placeholder 5"/>
          <p:cNvSpPr>
            <a:spLocks noGrp="1"/>
          </p:cNvSpPr>
          <p:nvPr>
            <p:ph sz="quarter" idx="1"/>
          </p:nvPr>
        </p:nvSpPr>
        <p:spPr/>
        <p:txBody>
          <a:bodyPr/>
          <a:lstStyle/>
          <a:p>
            <a:r>
              <a:rPr lang="en-IN" dirty="0"/>
              <a:t>The</a:t>
            </a:r>
            <a:r>
              <a:rPr lang="en-IN" i="1" u="sng" dirty="0">
                <a:solidFill>
                  <a:srgbClr val="FF0000"/>
                </a:solidFill>
              </a:rPr>
              <a:t> strategy </a:t>
            </a:r>
            <a:r>
              <a:rPr lang="en-IN" dirty="0"/>
              <a:t>defines the reason why an application or product exists, why you are doing the whole business, who you are doing and why people would use it.</a:t>
            </a:r>
          </a:p>
          <a:p>
            <a:r>
              <a:rPr lang="en-IN" dirty="0"/>
              <a:t> The main goal here is to define the needs of users and business goals. </a:t>
            </a:r>
          </a:p>
          <a:p>
            <a:r>
              <a:rPr lang="en-IN" dirty="0"/>
              <a:t>This can be done through a strategic research where potential users would be interviewed on one side, and business needs would be adjusted on the other</a:t>
            </a:r>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11/15/2021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2</a:t>
            </a:fld>
            <a:endParaRPr lang="en-IN"/>
          </a:p>
        </p:txBody>
      </p:sp>
      <p:sp>
        <p:nvSpPr>
          <p:cNvPr id="6" name="Content Placeholder 5"/>
          <p:cNvSpPr>
            <a:spLocks noGrp="1"/>
          </p:cNvSpPr>
          <p:nvPr>
            <p:ph sz="quarter" idx="1"/>
          </p:nvPr>
        </p:nvSpPr>
        <p:spPr>
          <a:xfrm>
            <a:off x="914400" y="1417638"/>
            <a:ext cx="7772400" cy="4572000"/>
          </a:xfrm>
        </p:spPr>
        <p:txBody>
          <a:bodyPr/>
          <a:lstStyle/>
          <a:p>
            <a:pPr algn="ctr">
              <a:buNone/>
            </a:pPr>
            <a:r>
              <a:rPr lang="en-IN" b="1" u="sng" dirty="0">
                <a:solidFill>
                  <a:srgbClr val="FF0000"/>
                </a:solidFill>
              </a:rPr>
              <a:t>UNIT 5 UX AND UI</a:t>
            </a:r>
            <a:endParaRPr lang="en-US" b="1" u="sng" dirty="0">
              <a:solidFill>
                <a:srgbClr val="FF0000"/>
              </a:solidFill>
            </a:endParaRPr>
          </a:p>
          <a:p>
            <a:pPr algn="just"/>
            <a:r>
              <a:rPr lang="en-IN" b="1" dirty="0"/>
              <a:t>UX Introduction -Elements of UX Design- UX Design Process- Research Methods and Tools-Understanding User Needs and Goals. UX Design Process: Visual Design Principles-Information Design and Visualization-Interaction Design- Prototyping Tools-Usability Test. UI Introduction-User Interface Components -Tools and Processes.</a:t>
            </a:r>
            <a:endParaRPr lang="en-US" dirty="0"/>
          </a:p>
          <a:p>
            <a:pPr algn="just"/>
            <a:endParaRPr lang="en-US" dirty="0"/>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11/15/2021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20</a:t>
            </a:fld>
            <a:endParaRPr lang="en-IN"/>
          </a:p>
        </p:txBody>
      </p:sp>
      <p:sp>
        <p:nvSpPr>
          <p:cNvPr id="7" name="Picture Placeholder 6"/>
          <p:cNvSpPr>
            <a:spLocks noGrp="1"/>
          </p:cNvSpPr>
          <p:nvPr>
            <p:ph type="pic" sz="quarter" idx="13"/>
          </p:nvPr>
        </p:nvSpPr>
        <p:spPr/>
      </p:sp>
      <p:pic>
        <p:nvPicPr>
          <p:cNvPr id="8" name="Content Placeholder 7" descr="https://codedesigns.co/wp-content/uploads/2018/12/%D0%BB%D0%B0%D0%BC%D0%B1%D0%B0-150x150.png"/>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086314" y="3019514"/>
            <a:ext cx="1428572" cy="1428572"/>
          </a:xfrm>
          <a:prstGeom prst="rect">
            <a:avLst/>
          </a:prstGeom>
          <a:noFill/>
          <a:ln>
            <a:noFill/>
          </a:ln>
        </p:spPr>
      </p:pic>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11/15/2021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21</a:t>
            </a:fld>
            <a:endParaRPr lang="en-IN"/>
          </a:p>
        </p:txBody>
      </p:sp>
      <p:sp>
        <p:nvSpPr>
          <p:cNvPr id="6" name="Content Placeholder 5"/>
          <p:cNvSpPr>
            <a:spLocks noGrp="1"/>
          </p:cNvSpPr>
          <p:nvPr>
            <p:ph sz="quarter" idx="1"/>
          </p:nvPr>
        </p:nvSpPr>
        <p:spPr/>
        <p:txBody>
          <a:bodyPr>
            <a:normAutofit/>
          </a:bodyPr>
          <a:lstStyle/>
          <a:p>
            <a:pPr>
              <a:buNone/>
            </a:pPr>
            <a:r>
              <a:rPr lang="en-IN" b="1" i="1" u="sng" dirty="0">
                <a:solidFill>
                  <a:srgbClr val="FF0000"/>
                </a:solidFill>
              </a:rPr>
              <a:t>Volume</a:t>
            </a:r>
            <a:endParaRPr lang="en-US" b="1" i="1" dirty="0">
              <a:solidFill>
                <a:srgbClr val="FF0000"/>
              </a:solidFill>
            </a:endParaRPr>
          </a:p>
          <a:p>
            <a:r>
              <a:rPr lang="en-IN" dirty="0"/>
              <a:t>The scope defines the functional and content requirements. What features and content should contain the product. Requirements should meet strategic goals.</a:t>
            </a:r>
            <a:endParaRPr lang="en-US" dirty="0"/>
          </a:p>
          <a:p>
            <a:r>
              <a:rPr lang="en-IN" dirty="0"/>
              <a:t>Functional requirements – related to the functioning of the entire side, as certain parts work together. </a:t>
            </a:r>
          </a:p>
          <a:p>
            <a:r>
              <a:rPr lang="en-IN" dirty="0"/>
              <a:t>These are the characteristics that the user needs to store to achieve a specific goal. Content requirements – the information we need to give value to what we do (text, images, video). </a:t>
            </a:r>
            <a:endParaRPr lang="en-US" dirty="0"/>
          </a:p>
          <a:p>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11/15/2021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22</a:t>
            </a:fld>
            <a:endParaRPr lang="en-IN"/>
          </a:p>
        </p:txBody>
      </p:sp>
      <p:sp>
        <p:nvSpPr>
          <p:cNvPr id="7" name="Picture Placeholder 6"/>
          <p:cNvSpPr>
            <a:spLocks noGrp="1"/>
          </p:cNvSpPr>
          <p:nvPr>
            <p:ph type="pic" sz="quarter" idx="13"/>
          </p:nvPr>
        </p:nvSpPr>
        <p:spPr/>
      </p:sp>
      <p:pic>
        <p:nvPicPr>
          <p:cNvPr id="8" name="Content Placeholder 7" descr="https://codedesigns.co/wp-content/uploads/2018/12/%D0%BE%D0%B1%D0%B5%D0%BC-150x150.png"/>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086314" y="3019514"/>
            <a:ext cx="1428572" cy="1428572"/>
          </a:xfrm>
          <a:prstGeom prst="rect">
            <a:avLst/>
          </a:prstGeom>
          <a:noFill/>
          <a:ln>
            <a:noFill/>
          </a:ln>
        </p:spPr>
      </p:pic>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11/15/2021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23</a:t>
            </a:fld>
            <a:endParaRPr lang="en-IN"/>
          </a:p>
        </p:txBody>
      </p:sp>
      <p:sp>
        <p:nvSpPr>
          <p:cNvPr id="6" name="Content Placeholder 5"/>
          <p:cNvSpPr>
            <a:spLocks noGrp="1"/>
          </p:cNvSpPr>
          <p:nvPr>
            <p:ph sz="quarter" idx="1"/>
          </p:nvPr>
        </p:nvSpPr>
        <p:spPr/>
        <p:txBody>
          <a:bodyPr>
            <a:normAutofit/>
          </a:bodyPr>
          <a:lstStyle/>
          <a:p>
            <a:pPr>
              <a:buNone/>
            </a:pPr>
            <a:r>
              <a:rPr lang="en-IN" i="1" u="sng" dirty="0">
                <a:solidFill>
                  <a:srgbClr val="FF0000"/>
                </a:solidFill>
              </a:rPr>
              <a:t>Structure</a:t>
            </a:r>
            <a:endParaRPr lang="en-US" i="1" dirty="0">
              <a:solidFill>
                <a:srgbClr val="FF0000"/>
              </a:solidFill>
            </a:endParaRPr>
          </a:p>
          <a:p>
            <a:r>
              <a:rPr lang="en-IN" dirty="0"/>
              <a:t>The structure defines the user’s interaction with the product, the behaviour of the whole system, how it is organized, and how much it should be displayed at a given moment. </a:t>
            </a:r>
          </a:p>
          <a:p>
            <a:r>
              <a:rPr lang="en-IN" dirty="0"/>
              <a:t>There are two structural components: interactive design &amp; information architecture. Interactive design – when functional features are already defined, defines the user’s relationship with the product as a system that needs to respond to given user requests.</a:t>
            </a:r>
            <a:endParaRPr lang="en-US" dirty="0"/>
          </a:p>
          <a:p>
            <a:endParaRPr lang="en-US" dirty="0"/>
          </a:p>
          <a:p>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11/15/2021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24</a:t>
            </a:fld>
            <a:endParaRPr lang="en-IN"/>
          </a:p>
        </p:txBody>
      </p:sp>
      <p:sp>
        <p:nvSpPr>
          <p:cNvPr id="6" name="Content Placeholder 5"/>
          <p:cNvSpPr>
            <a:spLocks noGrp="1"/>
          </p:cNvSpPr>
          <p:nvPr>
            <p:ph sz="quarter" idx="1"/>
          </p:nvPr>
        </p:nvSpPr>
        <p:spPr/>
        <p:txBody>
          <a:bodyPr>
            <a:normAutofit/>
          </a:bodyPr>
          <a:lstStyle/>
          <a:p>
            <a:r>
              <a:rPr lang="en-IN" b="1" dirty="0"/>
              <a:t>Excellent Interactive design:</a:t>
            </a:r>
            <a:endParaRPr lang="en-US" dirty="0"/>
          </a:p>
          <a:p>
            <a:pPr lvl="0"/>
            <a:r>
              <a:rPr lang="en-IN" dirty="0"/>
              <a:t>Helps users meet their goals;</a:t>
            </a:r>
            <a:endParaRPr lang="en-US" dirty="0"/>
          </a:p>
          <a:p>
            <a:pPr lvl="0"/>
            <a:r>
              <a:rPr lang="en-IN" dirty="0"/>
              <a:t>Has effective interactivity and functionality (what the user can do);</a:t>
            </a:r>
            <a:endParaRPr lang="en-US" dirty="0"/>
          </a:p>
          <a:p>
            <a:pPr lvl="0"/>
            <a:r>
              <a:rPr lang="en-IN" dirty="0"/>
              <a:t>It informs the user about changing conditions while on the page (file has been saved, feedback when the wrong email has been entered, etc.);</a:t>
            </a:r>
            <a:endParaRPr lang="en-US" dirty="0"/>
          </a:p>
          <a:p>
            <a:pPr lvl="0"/>
            <a:r>
              <a:rPr lang="en-IN" dirty="0"/>
              <a:t>Prevents errors when the application requires confirmation from the user for a potentially harmful effect (</a:t>
            </a:r>
            <a:r>
              <a:rPr lang="en-IN" dirty="0" err="1"/>
              <a:t>eg</a:t>
            </a:r>
            <a:r>
              <a:rPr lang="en-IN" dirty="0"/>
              <a:t> deletion).</a:t>
            </a:r>
            <a:endParaRPr lang="en-US" dirty="0"/>
          </a:p>
          <a:p>
            <a:pPr lvl="0">
              <a:buNone/>
            </a:pPr>
            <a:endParaRPr lang="en-US" dirty="0"/>
          </a:p>
          <a:p>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11/15/2021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25</a:t>
            </a:fld>
            <a:endParaRPr lang="en-IN"/>
          </a:p>
        </p:txBody>
      </p:sp>
      <p:sp>
        <p:nvSpPr>
          <p:cNvPr id="7" name="Picture Placeholder 6"/>
          <p:cNvSpPr>
            <a:spLocks noGrp="1"/>
          </p:cNvSpPr>
          <p:nvPr>
            <p:ph type="pic" sz="quarter" idx="13"/>
          </p:nvPr>
        </p:nvSpPr>
        <p:spPr/>
      </p:sp>
      <p:pic>
        <p:nvPicPr>
          <p:cNvPr id="8" name="Content Placeholder 7" descr="https://codedesigns.co/wp-content/uploads/2018/12/%D1%81%D1%82%D1%80%D1%83%D0%BA%D1%82%D1%83%D1%80%D0%B0-150x150.png"/>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086314" y="3019514"/>
            <a:ext cx="1428572" cy="1428572"/>
          </a:xfrm>
          <a:prstGeom prst="rect">
            <a:avLst/>
          </a:prstGeom>
          <a:noFill/>
          <a:ln>
            <a:noFill/>
          </a:ln>
        </p:spPr>
      </p:pic>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11/15/2021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26</a:t>
            </a:fld>
            <a:endParaRPr lang="en-IN"/>
          </a:p>
        </p:txBody>
      </p:sp>
      <p:sp>
        <p:nvSpPr>
          <p:cNvPr id="6" name="Content Placeholder 5"/>
          <p:cNvSpPr>
            <a:spLocks noGrp="1"/>
          </p:cNvSpPr>
          <p:nvPr>
            <p:ph sz="quarter" idx="1"/>
          </p:nvPr>
        </p:nvSpPr>
        <p:spPr/>
        <p:txBody>
          <a:bodyPr>
            <a:normAutofit/>
          </a:bodyPr>
          <a:lstStyle/>
          <a:p>
            <a:r>
              <a:rPr lang="en-IN" dirty="0"/>
              <a:t>The</a:t>
            </a:r>
            <a:r>
              <a:rPr lang="en-IN" u="sng" dirty="0"/>
              <a:t> </a:t>
            </a:r>
            <a:r>
              <a:rPr lang="en-IN" i="1" u="sng" dirty="0">
                <a:solidFill>
                  <a:srgbClr val="FF0000"/>
                </a:solidFill>
              </a:rPr>
              <a:t>skeleto</a:t>
            </a:r>
            <a:r>
              <a:rPr lang="en-IN" u="sng" dirty="0">
                <a:solidFill>
                  <a:srgbClr val="FF0000"/>
                </a:solidFill>
              </a:rPr>
              <a:t>n </a:t>
            </a:r>
            <a:r>
              <a:rPr lang="en-IN" dirty="0"/>
              <a:t>determines the visual form of the screen and presents all the elements that need to be interacted. Shows how the user moves through information and how the information is presented to be clear, effective, and obvious. Wireframes are widely used to create a visual format. </a:t>
            </a:r>
          </a:p>
          <a:p>
            <a:r>
              <a:rPr lang="en-IN" dirty="0"/>
              <a:t>It is actually a static diagram that presents the visual format of the product, which includes content, navigation, and all forms of interaction. The skeleton is divided into three parts: Design of the interface, design of navigation and information design.</a:t>
            </a:r>
            <a:endParaRPr lang="en-US" dirty="0"/>
          </a:p>
          <a:p>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11/15/2021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27</a:t>
            </a:fld>
            <a:endParaRPr lang="en-IN"/>
          </a:p>
        </p:txBody>
      </p:sp>
      <p:sp>
        <p:nvSpPr>
          <p:cNvPr id="6" name="Content Placeholder 5"/>
          <p:cNvSpPr>
            <a:spLocks noGrp="1"/>
          </p:cNvSpPr>
          <p:nvPr>
            <p:ph sz="quarter" idx="1"/>
          </p:nvPr>
        </p:nvSpPr>
        <p:spPr/>
        <p:txBody>
          <a:bodyPr/>
          <a:lstStyle/>
          <a:p>
            <a:r>
              <a:rPr lang="en-IN" dirty="0"/>
              <a:t>Interface design – presenting and editing elements so they can act with the functionality of the application; Navigation Design – the way of navigating through the information; Information Design – presentation of the information in an easily understandable way.</a:t>
            </a:r>
            <a:endParaRPr lang="en-US" dirty="0"/>
          </a:p>
          <a:p>
            <a:pPr>
              <a:buNone/>
            </a:pPr>
            <a:r>
              <a:rPr lang="en-IN" dirty="0"/>
              <a:t>   The skeleton should answer the following questions:</a:t>
            </a:r>
            <a:endParaRPr lang="en-US" dirty="0"/>
          </a:p>
          <a:p>
            <a:r>
              <a:rPr lang="en-IN" dirty="0"/>
              <a:t>What visual forms should be presented on the screen?</a:t>
            </a:r>
            <a:br>
              <a:rPr lang="en-IN" dirty="0"/>
            </a:br>
            <a:r>
              <a:rPr lang="en-IN" dirty="0"/>
              <a:t>How can interactions be presented and divided?</a:t>
            </a:r>
            <a:br>
              <a:rPr lang="en-IN" dirty="0"/>
            </a:br>
            <a:r>
              <a:rPr lang="en-IN" dirty="0"/>
              <a:t>How can a user move around the site or application?</a:t>
            </a:r>
            <a:br>
              <a:rPr lang="en-IN" dirty="0"/>
            </a:br>
            <a:r>
              <a:rPr lang="en-IN" dirty="0"/>
              <a:t>How can the content be clearly presented?</a:t>
            </a:r>
            <a:endParaRPr lang="en-US" dirty="0"/>
          </a:p>
          <a:p>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11/15/2021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28</a:t>
            </a:fld>
            <a:endParaRPr lang="en-IN"/>
          </a:p>
        </p:txBody>
      </p:sp>
      <p:sp>
        <p:nvSpPr>
          <p:cNvPr id="7" name="Picture Placeholder 6"/>
          <p:cNvSpPr>
            <a:spLocks noGrp="1"/>
          </p:cNvSpPr>
          <p:nvPr>
            <p:ph type="pic" sz="quarter" idx="13"/>
          </p:nvPr>
        </p:nvSpPr>
        <p:spPr/>
      </p:sp>
      <p:pic>
        <p:nvPicPr>
          <p:cNvPr id="8" name="Content Placeholder 7" descr="https://codedesigns.co/wp-content/uploads/2018/12/%D1%81%D0%BA%D0%B5%D0%BB%D0%B5%D1%82-150x150.png"/>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086314" y="3019514"/>
            <a:ext cx="1428572" cy="1428572"/>
          </a:xfrm>
          <a:prstGeom prst="rect">
            <a:avLst/>
          </a:prstGeom>
          <a:noFill/>
          <a:ln>
            <a:noFill/>
          </a:ln>
        </p:spPr>
      </p:pic>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11/15/2021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29</a:t>
            </a:fld>
            <a:endParaRPr lang="en-IN"/>
          </a:p>
        </p:txBody>
      </p:sp>
      <p:sp>
        <p:nvSpPr>
          <p:cNvPr id="6" name="Content Placeholder 5"/>
          <p:cNvSpPr>
            <a:spLocks noGrp="1"/>
          </p:cNvSpPr>
          <p:nvPr>
            <p:ph sz="quarter" idx="1"/>
          </p:nvPr>
        </p:nvSpPr>
        <p:spPr/>
        <p:txBody>
          <a:bodyPr/>
          <a:lstStyle/>
          <a:p>
            <a:pPr>
              <a:buNone/>
            </a:pPr>
            <a:r>
              <a:rPr lang="en-IN" i="1" u="sng" dirty="0">
                <a:solidFill>
                  <a:srgbClr val="FF0000"/>
                </a:solidFill>
              </a:rPr>
              <a:t>Area</a:t>
            </a:r>
            <a:endParaRPr lang="en-US" i="1" u="sng" dirty="0">
              <a:solidFill>
                <a:srgbClr val="FF0000"/>
              </a:solidFill>
            </a:endParaRPr>
          </a:p>
          <a:p>
            <a:r>
              <a:rPr lang="en-IN" dirty="0"/>
              <a:t>The last step. It refers to how your product, typography, colours, the actual layout, and so on will look.</a:t>
            </a:r>
          </a:p>
          <a:p>
            <a:r>
              <a:rPr lang="en-IN" dirty="0"/>
              <a:t> The goal is to simplify things, be easy to understand and the user to absorb the necessary information. </a:t>
            </a:r>
          </a:p>
          <a:p>
            <a:r>
              <a:rPr lang="en-IN" dirty="0"/>
              <a:t>It is necessary to visually present the entire content and buttons, for the user to know what can do and how to communicate with them.</a:t>
            </a:r>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11/15/2021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3</a:t>
            </a:fld>
            <a:endParaRPr lang="en-IN"/>
          </a:p>
        </p:txBody>
      </p:sp>
      <p:sp>
        <p:nvSpPr>
          <p:cNvPr id="6" name="Content Placeholder 5"/>
          <p:cNvSpPr>
            <a:spLocks noGrp="1"/>
          </p:cNvSpPr>
          <p:nvPr>
            <p:ph sz="quarter" idx="1"/>
          </p:nvPr>
        </p:nvSpPr>
        <p:spPr>
          <a:xfrm>
            <a:off x="914400" y="1417638"/>
            <a:ext cx="7772400" cy="4572000"/>
          </a:xfrm>
        </p:spPr>
        <p:txBody>
          <a:bodyPr/>
          <a:lstStyle/>
          <a:p>
            <a:pPr lvl="0" algn="just">
              <a:buNone/>
            </a:pPr>
            <a:r>
              <a:rPr lang="en-IN" b="1" u="sng" dirty="0">
                <a:solidFill>
                  <a:srgbClr val="FF0000"/>
                </a:solidFill>
              </a:rPr>
              <a:t>UX Introduction</a:t>
            </a:r>
            <a:endParaRPr lang="en-US" u="sng" dirty="0">
              <a:solidFill>
                <a:srgbClr val="FF0000"/>
              </a:solidFill>
            </a:endParaRPr>
          </a:p>
          <a:p>
            <a:pPr algn="just">
              <a:buNone/>
            </a:pPr>
            <a:r>
              <a:rPr lang="en-IN" dirty="0"/>
              <a:t> </a:t>
            </a:r>
            <a:endParaRPr lang="en-US" dirty="0"/>
          </a:p>
          <a:p>
            <a:pPr algn="just"/>
            <a:r>
              <a:rPr lang="en-IN" dirty="0"/>
              <a:t>UX Design is studying user behaviour and understanding user motivations with the goal of designing better digital experiences. UX designers do far more than sketch out where a button should appear on a web page. </a:t>
            </a:r>
          </a:p>
          <a:p>
            <a:pPr algn="just"/>
            <a:r>
              <a:rPr lang="en-IN" dirty="0"/>
              <a:t>Systems that confuse, intimidate or infuriate their users don’t have flawed users, but flawed designs that need to be fixed.</a:t>
            </a:r>
            <a:endParaRPr lang="en-US" dirty="0"/>
          </a:p>
          <a:p>
            <a:pPr algn="just"/>
            <a:endParaRPr lang="en-US" dirty="0"/>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11/15/2021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30</a:t>
            </a:fld>
            <a:endParaRPr lang="en-IN"/>
          </a:p>
        </p:txBody>
      </p:sp>
      <p:sp>
        <p:nvSpPr>
          <p:cNvPr id="7" name="Picture Placeholder 6"/>
          <p:cNvSpPr>
            <a:spLocks noGrp="1"/>
          </p:cNvSpPr>
          <p:nvPr>
            <p:ph type="pic" sz="quarter" idx="13"/>
          </p:nvPr>
        </p:nvSpPr>
        <p:spPr/>
      </p:sp>
      <p:pic>
        <p:nvPicPr>
          <p:cNvPr id="8" name="Content Placeholder 7" descr="https://codedesigns.co/wp-content/uploads/2018/12/%D0%BF%D0%BE%D0%B2%D1%80%D1%88%D0%B8%D0%BD%D0%B0-150x150.png"/>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086314" y="3019514"/>
            <a:ext cx="1428572" cy="1428572"/>
          </a:xfrm>
          <a:prstGeom prst="rect">
            <a:avLst/>
          </a:prstGeom>
          <a:noFill/>
          <a:ln>
            <a:noFill/>
          </a:ln>
        </p:spPr>
      </p:pic>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u="sng" dirty="0">
                <a:solidFill>
                  <a:srgbClr val="FF0000"/>
                </a:solidFill>
              </a:rPr>
              <a:t>UX Design Process</a:t>
            </a:r>
            <a:endParaRPr lang="en-US" u="sng" dirty="0">
              <a:solidFill>
                <a:srgbClr val="FF0000"/>
              </a:solidFill>
            </a:endParaRPr>
          </a:p>
        </p:txBody>
      </p:sp>
      <p:sp>
        <p:nvSpPr>
          <p:cNvPr id="3" name="Date Placeholder 2"/>
          <p:cNvSpPr>
            <a:spLocks noGrp="1"/>
          </p:cNvSpPr>
          <p:nvPr>
            <p:ph type="dt" sz="half" idx="10"/>
          </p:nvPr>
        </p:nvSpPr>
        <p:spPr/>
        <p:txBody>
          <a:bodyPr/>
          <a:lstStyle/>
          <a:p>
            <a:fld id="{748C6618-D660-4795-B3A7-603070E72FE1}" type="datetime1">
              <a:rPr lang="en-US" smtClean="0"/>
              <a:pPr/>
              <a:t>11/15/2021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31</a:t>
            </a:fld>
            <a:endParaRPr lang="en-IN"/>
          </a:p>
        </p:txBody>
      </p:sp>
      <p:sp>
        <p:nvSpPr>
          <p:cNvPr id="6" name="Content Placeholder 5"/>
          <p:cNvSpPr>
            <a:spLocks noGrp="1"/>
          </p:cNvSpPr>
          <p:nvPr>
            <p:ph sz="quarter" idx="1"/>
          </p:nvPr>
        </p:nvSpPr>
        <p:spPr/>
        <p:txBody>
          <a:bodyPr>
            <a:normAutofit lnSpcReduction="10000"/>
          </a:bodyPr>
          <a:lstStyle/>
          <a:p>
            <a:pPr fontAlgn="base"/>
            <a:r>
              <a:rPr lang="en-IN" dirty="0"/>
              <a:t>User experience (UX) refers to the interaction a user has with a product or service and the experience they have with it.  It is in fact a person’s feelings, attitude and emotions they feel while using any product or service.</a:t>
            </a:r>
            <a:endParaRPr lang="en-US" dirty="0"/>
          </a:p>
          <a:p>
            <a:pPr fontAlgn="base"/>
            <a:r>
              <a:rPr lang="en-IN" dirty="0"/>
              <a:t>User experience (UX) design is an Empathy driven process of designing a product or service that are useful, easy to use, and delightful to interact with it.</a:t>
            </a:r>
          </a:p>
          <a:p>
            <a:pPr fontAlgn="base"/>
            <a:r>
              <a:rPr lang="en-IN" dirty="0"/>
              <a:t>UX Design process is a process of solving User Problem. It is an iterative method which helps a UX Designer to continuously improve and polish designs based on User Feedback.</a:t>
            </a:r>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11/15/2021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32</a:t>
            </a:fld>
            <a:endParaRPr lang="en-IN"/>
          </a:p>
        </p:txBody>
      </p:sp>
      <p:sp>
        <p:nvSpPr>
          <p:cNvPr id="7" name="Picture Placeholder 6"/>
          <p:cNvSpPr>
            <a:spLocks noGrp="1"/>
          </p:cNvSpPr>
          <p:nvPr>
            <p:ph type="pic" sz="quarter" idx="13"/>
          </p:nvPr>
        </p:nvSpPr>
        <p:spPr/>
      </p:sp>
      <p:pic>
        <p:nvPicPr>
          <p:cNvPr id="8" name="Content Placeholder 7" descr="What is UX Design Process"/>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914400" y="2090514"/>
            <a:ext cx="7772400" cy="3286571"/>
          </a:xfrm>
          <a:prstGeom prst="rect">
            <a:avLst/>
          </a:prstGeom>
          <a:noFill/>
          <a:ln>
            <a:noFill/>
          </a:ln>
        </p:spPr>
      </p:pic>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11/15/2021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33</a:t>
            </a:fld>
            <a:endParaRPr lang="en-IN"/>
          </a:p>
        </p:txBody>
      </p:sp>
      <p:sp>
        <p:nvSpPr>
          <p:cNvPr id="6" name="Content Placeholder 5"/>
          <p:cNvSpPr>
            <a:spLocks noGrp="1"/>
          </p:cNvSpPr>
          <p:nvPr>
            <p:ph sz="quarter" idx="1"/>
          </p:nvPr>
        </p:nvSpPr>
        <p:spPr/>
        <p:txBody>
          <a:bodyPr/>
          <a:lstStyle/>
          <a:p>
            <a:pPr fontAlgn="base">
              <a:buNone/>
            </a:pPr>
            <a:r>
              <a:rPr lang="en-IN" b="1" dirty="0"/>
              <a:t>Step 1: Understand </a:t>
            </a:r>
            <a:endParaRPr lang="en-US" b="1" dirty="0"/>
          </a:p>
          <a:p>
            <a:pPr fontAlgn="base"/>
            <a:r>
              <a:rPr lang="en-IN" dirty="0"/>
              <a:t>UX design is the process of solving a problem for user so that they can achieve their goals easily. In order to do this, the first step is to understand the problem you would solve and the objectives of the organization as well.</a:t>
            </a:r>
            <a:endParaRPr lang="en-US" dirty="0"/>
          </a:p>
          <a:p>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11/15/2021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34</a:t>
            </a:fld>
            <a:endParaRPr lang="en-IN"/>
          </a:p>
        </p:txBody>
      </p:sp>
      <p:sp>
        <p:nvSpPr>
          <p:cNvPr id="7" name="Picture Placeholder 6"/>
          <p:cNvSpPr>
            <a:spLocks noGrp="1"/>
          </p:cNvSpPr>
          <p:nvPr>
            <p:ph type="pic" sz="quarter" idx="13"/>
          </p:nvPr>
        </p:nvSpPr>
        <p:spPr/>
      </p:sp>
      <p:pic>
        <p:nvPicPr>
          <p:cNvPr id="8" name="Content Placeholder 7" descr="https://www.yukti.io/wp-content/uploads/2020/11/Picture1.png">
            <a:hlinkClick r:id="rId2"/>
          </p:cNvPr>
          <p:cNvPicPr>
            <a:picLocks noGrp="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2971800" y="2971800"/>
            <a:ext cx="2209800" cy="1400175"/>
          </a:xfrm>
          <a:prstGeom prst="rect">
            <a:avLst/>
          </a:prstGeom>
          <a:noFill/>
          <a:ln>
            <a:noFill/>
          </a:ln>
        </p:spPr>
      </p:pic>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11/15/2021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35</a:t>
            </a:fld>
            <a:endParaRPr lang="en-IN"/>
          </a:p>
        </p:txBody>
      </p:sp>
      <p:sp>
        <p:nvSpPr>
          <p:cNvPr id="6" name="Content Placeholder 5"/>
          <p:cNvSpPr>
            <a:spLocks noGrp="1"/>
          </p:cNvSpPr>
          <p:nvPr>
            <p:ph sz="quarter" idx="1"/>
          </p:nvPr>
        </p:nvSpPr>
        <p:spPr/>
        <p:txBody>
          <a:bodyPr/>
          <a:lstStyle/>
          <a:p>
            <a:pPr fontAlgn="base">
              <a:buNone/>
            </a:pPr>
            <a:endParaRPr lang="en-US" dirty="0"/>
          </a:p>
          <a:p>
            <a:pPr fontAlgn="base">
              <a:buNone/>
            </a:pPr>
            <a:r>
              <a:rPr lang="en-IN" dirty="0"/>
              <a:t>There can be multiple ways to do this</a:t>
            </a:r>
            <a:endParaRPr lang="en-US" dirty="0"/>
          </a:p>
          <a:p>
            <a:pPr lvl="0" fontAlgn="base"/>
            <a:r>
              <a:rPr lang="en-IN" dirty="0"/>
              <a:t>If you working for an agency then ask your clients</a:t>
            </a:r>
            <a:endParaRPr lang="en-US" dirty="0"/>
          </a:p>
          <a:p>
            <a:pPr lvl="0" fontAlgn="base"/>
            <a:r>
              <a:rPr lang="en-IN" dirty="0"/>
              <a:t>Working for an organization then ask the stakeholders</a:t>
            </a:r>
            <a:endParaRPr lang="en-US" dirty="0"/>
          </a:p>
          <a:p>
            <a:pPr lvl="0" fontAlgn="base"/>
            <a:r>
              <a:rPr lang="en-IN" dirty="0"/>
              <a:t>Ask for previous research conducted which can include market research, User research, competitor analysis, etc.)</a:t>
            </a:r>
            <a:endParaRPr lang="en-US" dirty="0"/>
          </a:p>
          <a:p>
            <a:pPr lvl="0" fontAlgn="base"/>
            <a:r>
              <a:rPr lang="en-IN" dirty="0"/>
              <a:t>Speak to the Product Managers as well</a:t>
            </a:r>
            <a:endParaRPr lang="en-US" dirty="0"/>
          </a:p>
          <a:p>
            <a:pPr lvl="0" fontAlgn="base"/>
            <a:r>
              <a:rPr lang="en-IN" dirty="0"/>
              <a:t>Analyse requirements to understand and clarify them</a:t>
            </a:r>
            <a:endParaRPr lang="en-US" dirty="0"/>
          </a:p>
          <a:p>
            <a:pPr fontAlgn="base"/>
            <a:r>
              <a:rPr lang="en-IN" dirty="0"/>
              <a:t>Getting understanding about two elements is crucial</a:t>
            </a:r>
            <a:endParaRPr lang="en-US" dirty="0"/>
          </a:p>
          <a:p>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11/15/2021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36</a:t>
            </a:fld>
            <a:endParaRPr lang="en-IN"/>
          </a:p>
        </p:txBody>
      </p:sp>
      <p:sp>
        <p:nvSpPr>
          <p:cNvPr id="6" name="Content Placeholder 5"/>
          <p:cNvSpPr>
            <a:spLocks noGrp="1"/>
          </p:cNvSpPr>
          <p:nvPr>
            <p:ph sz="quarter" idx="1"/>
          </p:nvPr>
        </p:nvSpPr>
        <p:spPr/>
        <p:txBody>
          <a:bodyPr/>
          <a:lstStyle/>
          <a:p>
            <a:r>
              <a:rPr lang="en-IN" b="1" u="sng" dirty="0"/>
              <a:t>Step 2:  Research</a:t>
            </a:r>
            <a:endParaRPr lang="en-US" b="1" dirty="0"/>
          </a:p>
          <a:p>
            <a:pPr>
              <a:buNone/>
            </a:pPr>
            <a:r>
              <a:rPr lang="en-IN" dirty="0">
                <a:hlinkClick r:id="rId2"/>
              </a:rPr>
              <a:t>User Experience (UX) research</a:t>
            </a:r>
            <a:r>
              <a:rPr lang="en-IN" dirty="0"/>
              <a:t>- serves many purposes throughout the design process. It not just helps us to get a clear picture of about users, but also answers key questions like what users think and why they do what they do.</a:t>
            </a:r>
            <a:endParaRPr lang="en-US" dirty="0"/>
          </a:p>
          <a:p>
            <a:endParaRPr lang="en-US" dirty="0"/>
          </a:p>
        </p:txBody>
      </p:sp>
      <p:sp>
        <p:nvSpPr>
          <p:cNvPr id="7" name="Picture Placeholder 6"/>
          <p:cNvSpPr>
            <a:spLocks noGrp="1"/>
          </p:cNvSpPr>
          <p:nvPr>
            <p:ph type="pic" sz="quarter" idx="13"/>
          </p:nvPr>
        </p:nvSpPr>
        <p:spPr/>
      </p:sp>
      <p:pic>
        <p:nvPicPr>
          <p:cNvPr id="8" name="Picture 7" descr="https://www.yukti.io/wp-content/uploads/2020/08/What-is-qualitative-research.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0400" y="3810000"/>
            <a:ext cx="2590800" cy="1581150"/>
          </a:xfrm>
          <a:prstGeom prst="rect">
            <a:avLst/>
          </a:prstGeom>
          <a:noFill/>
          <a:ln>
            <a:noFill/>
          </a:ln>
        </p:spPr>
      </p:pic>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11/15/2021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37</a:t>
            </a:fld>
            <a:endParaRPr lang="en-IN"/>
          </a:p>
        </p:txBody>
      </p:sp>
      <p:sp>
        <p:nvSpPr>
          <p:cNvPr id="6" name="Content Placeholder 5"/>
          <p:cNvSpPr>
            <a:spLocks noGrp="1"/>
          </p:cNvSpPr>
          <p:nvPr>
            <p:ph sz="quarter" idx="1"/>
          </p:nvPr>
        </p:nvSpPr>
        <p:spPr/>
        <p:txBody>
          <a:bodyPr>
            <a:normAutofit fontScale="85000" lnSpcReduction="20000"/>
          </a:bodyPr>
          <a:lstStyle/>
          <a:p>
            <a:pPr fontAlgn="base"/>
            <a:r>
              <a:rPr lang="en-IN" b="1" i="1" u="sng" dirty="0">
                <a:hlinkClick r:id="rId2"/>
              </a:rPr>
              <a:t>Qualitative Research</a:t>
            </a:r>
            <a:endParaRPr lang="en-US" b="1" i="1" dirty="0"/>
          </a:p>
          <a:p>
            <a:pPr fontAlgn="base">
              <a:buNone/>
            </a:pPr>
            <a:r>
              <a:rPr lang="en-IN" dirty="0"/>
              <a:t>Exploratory form of the research where the researcher collects verbal, behavioural or observational data which is interpreted to get insights. Most common methods are</a:t>
            </a:r>
            <a:endParaRPr lang="en-US" dirty="0"/>
          </a:p>
          <a:p>
            <a:pPr fontAlgn="base">
              <a:buNone/>
            </a:pPr>
            <a:r>
              <a:rPr lang="en-IN" dirty="0"/>
              <a:t>1. Focus Groups</a:t>
            </a:r>
            <a:endParaRPr lang="en-US" b="1" dirty="0"/>
          </a:p>
          <a:p>
            <a:pPr fontAlgn="base">
              <a:buNone/>
            </a:pPr>
            <a:r>
              <a:rPr lang="en-IN" dirty="0"/>
              <a:t>Focus Group brings together 6-9 Participant users. The Goal of the Test is to discover what users want from the Product.</a:t>
            </a:r>
            <a:endParaRPr lang="en-US" dirty="0"/>
          </a:p>
          <a:p>
            <a:pPr fontAlgn="base">
              <a:buNone/>
            </a:pPr>
            <a:r>
              <a:rPr lang="en-IN" dirty="0"/>
              <a:t>Furthermore, conducting Focus Groups allows you to learn about their attitude, opinion and reactions to concepts that you are testing with Users.</a:t>
            </a:r>
            <a:endParaRPr lang="en-US" dirty="0"/>
          </a:p>
          <a:p>
            <a:pPr fontAlgn="base">
              <a:buNone/>
            </a:pPr>
            <a:r>
              <a:rPr lang="en-IN" dirty="0"/>
              <a:t>2. Contextual Interview</a:t>
            </a:r>
            <a:endParaRPr lang="en-US" b="1" dirty="0"/>
          </a:p>
          <a:p>
            <a:pPr fontAlgn="base">
              <a:buNone/>
            </a:pPr>
            <a:r>
              <a:rPr lang="en-IN" dirty="0"/>
              <a:t>A contextual interview involves one-on-one interaction between user and researcher. And the interaction involves the researcher to watch and observe the user work in their environment; and then discuss those activities with them.</a:t>
            </a:r>
            <a:endParaRPr lang="en-US" dirty="0"/>
          </a:p>
          <a:p>
            <a:pPr fontAlgn="base">
              <a:buNone/>
            </a:pPr>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11/15/2021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38</a:t>
            </a:fld>
            <a:endParaRPr lang="en-IN"/>
          </a:p>
        </p:txBody>
      </p:sp>
      <p:sp>
        <p:nvSpPr>
          <p:cNvPr id="6" name="Content Placeholder 5"/>
          <p:cNvSpPr>
            <a:spLocks noGrp="1"/>
          </p:cNvSpPr>
          <p:nvPr>
            <p:ph sz="quarter" idx="1"/>
          </p:nvPr>
        </p:nvSpPr>
        <p:spPr/>
        <p:txBody>
          <a:bodyPr>
            <a:normAutofit fontScale="92500"/>
          </a:bodyPr>
          <a:lstStyle/>
          <a:p>
            <a:pPr fontAlgn="base">
              <a:buNone/>
            </a:pPr>
            <a:r>
              <a:rPr lang="en-IN" dirty="0"/>
              <a:t>3. User Interview</a:t>
            </a:r>
            <a:endParaRPr lang="en-US" b="1" dirty="0"/>
          </a:p>
          <a:p>
            <a:pPr fontAlgn="base">
              <a:buNone/>
            </a:pPr>
            <a:r>
              <a:rPr lang="en-IN" dirty="0"/>
              <a:t>User interview is one of the most common </a:t>
            </a:r>
            <a:r>
              <a:rPr lang="en-IN" u="sng" dirty="0">
                <a:hlinkClick r:id="rId2"/>
              </a:rPr>
              <a:t>User research methods</a:t>
            </a:r>
            <a:r>
              <a:rPr lang="en-IN" dirty="0"/>
              <a:t>. In fact, it provides you the rich information and insights of what your target users think about your new product, site or service.</a:t>
            </a:r>
            <a:endParaRPr lang="en-US" dirty="0"/>
          </a:p>
          <a:p>
            <a:pPr fontAlgn="base">
              <a:buNone/>
            </a:pPr>
            <a:r>
              <a:rPr lang="en-IN" dirty="0"/>
              <a:t>A User Interview is typically conducted by 2 </a:t>
            </a:r>
            <a:r>
              <a:rPr lang="en-IN" u="sng" dirty="0">
                <a:hlinkClick r:id="rId3"/>
              </a:rPr>
              <a:t>UX researchers, </a:t>
            </a:r>
            <a:r>
              <a:rPr lang="en-IN" dirty="0"/>
              <a:t>one to conduct the interview and other to record the interview and take notes.</a:t>
            </a:r>
            <a:endParaRPr lang="en-US" dirty="0"/>
          </a:p>
          <a:p>
            <a:pPr fontAlgn="base">
              <a:buNone/>
            </a:pPr>
            <a:r>
              <a:rPr lang="en-IN" dirty="0"/>
              <a:t>4. Ethnography Study</a:t>
            </a:r>
            <a:endParaRPr lang="en-US" b="1" dirty="0"/>
          </a:p>
          <a:p>
            <a:pPr fontAlgn="base">
              <a:buNone/>
            </a:pPr>
            <a:r>
              <a:rPr lang="en-IN" dirty="0"/>
              <a:t>Ethnography is a kind of social research. It is type of qualitative research which provides a detailed and in-depth description of everyday life and practice taking a wider picture of culture.</a:t>
            </a:r>
            <a:endParaRPr lang="en-US" dirty="0"/>
          </a:p>
          <a:p>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11/15/2021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39</a:t>
            </a:fld>
            <a:endParaRPr lang="en-IN"/>
          </a:p>
        </p:txBody>
      </p:sp>
      <p:sp>
        <p:nvSpPr>
          <p:cNvPr id="6" name="Content Placeholder 5"/>
          <p:cNvSpPr>
            <a:spLocks noGrp="1"/>
          </p:cNvSpPr>
          <p:nvPr>
            <p:ph sz="quarter" idx="1"/>
          </p:nvPr>
        </p:nvSpPr>
        <p:spPr/>
        <p:txBody>
          <a:bodyPr>
            <a:normAutofit/>
          </a:bodyPr>
          <a:lstStyle/>
          <a:p>
            <a:pPr fontAlgn="base"/>
            <a:r>
              <a:rPr lang="en-IN" b="1" u="sng" dirty="0"/>
              <a:t>Step 3:Analyse</a:t>
            </a:r>
            <a:endParaRPr lang="en-US" b="1" u="sng" dirty="0"/>
          </a:p>
          <a:p>
            <a:pPr fontAlgn="base"/>
            <a:r>
              <a:rPr lang="en-IN" dirty="0"/>
              <a:t>After you have conducted your Research, you would a plethora of insights which can be quantitative or qualitative. In the next step you have to analyse the information gathered and make connections around it so that you draw some conclusions.</a:t>
            </a:r>
          </a:p>
          <a:p>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11/15/2021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4</a:t>
            </a:fld>
            <a:endParaRPr lang="en-IN"/>
          </a:p>
        </p:txBody>
      </p:sp>
      <p:pic>
        <p:nvPicPr>
          <p:cNvPr id="8" name="Content Placeholder 7" descr="https://miro.medium.com/max/2000/1*uNde7Lok-4FD-kRDfybGlw.png"/>
          <p:cNvPicPr>
            <a:picLocks noGrp="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1747603" y="1971417"/>
            <a:ext cx="6105993" cy="3524766"/>
          </a:xfrm>
          <a:prstGeom prst="rect">
            <a:avLst/>
          </a:prstGeom>
          <a:noFill/>
          <a:ln>
            <a:noFill/>
          </a:ln>
        </p:spPr>
      </p:pic>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11/15/2021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40</a:t>
            </a:fld>
            <a:endParaRPr lang="en-IN"/>
          </a:p>
        </p:txBody>
      </p:sp>
      <p:sp>
        <p:nvSpPr>
          <p:cNvPr id="6" name="Content Placeholder 5"/>
          <p:cNvSpPr>
            <a:spLocks noGrp="1"/>
          </p:cNvSpPr>
          <p:nvPr>
            <p:ph sz="quarter" idx="1"/>
          </p:nvPr>
        </p:nvSpPr>
        <p:spPr/>
        <p:txBody>
          <a:bodyPr/>
          <a:lstStyle/>
          <a:p>
            <a:pPr fontAlgn="base"/>
            <a:r>
              <a:rPr lang="en-IN" b="1" u="sng" dirty="0">
                <a:hlinkClick r:id="rId2"/>
              </a:rPr>
              <a:t>1. Creating User Personas</a:t>
            </a:r>
            <a:endParaRPr lang="en-US" b="1" dirty="0"/>
          </a:p>
          <a:p>
            <a:pPr fontAlgn="base"/>
            <a:r>
              <a:rPr lang="en-IN" dirty="0"/>
              <a:t>User Persona is a fictional yet realistic representation of Target user of the product. Creating User Personas helps you to identify what the user requirements by understanding their needs, experiences, behaviours and goals.</a:t>
            </a:r>
            <a:endParaRPr lang="en-US" dirty="0"/>
          </a:p>
          <a:p>
            <a:endParaRPr lang="en-US" dirty="0"/>
          </a:p>
        </p:txBody>
      </p:sp>
      <p:sp>
        <p:nvSpPr>
          <p:cNvPr id="7" name="Picture Placeholder 6"/>
          <p:cNvSpPr>
            <a:spLocks noGrp="1"/>
          </p:cNvSpPr>
          <p:nvPr>
            <p:ph type="pic" sz="quarter" idx="13"/>
          </p:nvPr>
        </p:nvSpPr>
        <p:spPr/>
      </p:sp>
      <p:pic>
        <p:nvPicPr>
          <p:cNvPr id="8" name="Picture 7" descr="https://www.yukti.io/wp-content/uploads/2020/10/Capture-6-1024x640.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6400" y="3733800"/>
            <a:ext cx="5562600" cy="2171700"/>
          </a:xfrm>
          <a:prstGeom prst="rect">
            <a:avLst/>
          </a:prstGeom>
          <a:noFill/>
          <a:ln>
            <a:noFill/>
          </a:ln>
        </p:spPr>
      </p:pic>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11/15/2021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41</a:t>
            </a:fld>
            <a:endParaRPr lang="en-IN"/>
          </a:p>
        </p:txBody>
      </p:sp>
      <p:sp>
        <p:nvSpPr>
          <p:cNvPr id="6" name="Content Placeholder 5"/>
          <p:cNvSpPr>
            <a:spLocks noGrp="1"/>
          </p:cNvSpPr>
          <p:nvPr>
            <p:ph sz="quarter" idx="1"/>
          </p:nvPr>
        </p:nvSpPr>
        <p:spPr/>
        <p:txBody>
          <a:bodyPr/>
          <a:lstStyle/>
          <a:p>
            <a:pPr fontAlgn="base"/>
            <a:r>
              <a:rPr lang="en-IN" b="1" dirty="0">
                <a:hlinkClick r:id="rId2"/>
              </a:rPr>
              <a:t>2. Affinity Mapping</a:t>
            </a:r>
            <a:endParaRPr lang="en-US" b="1" dirty="0"/>
          </a:p>
          <a:p>
            <a:pPr fontAlgn="base"/>
            <a:r>
              <a:rPr lang="en-IN" dirty="0"/>
              <a:t>Affinity Mapping is about finding the user needs from the observations gathered. The goal is to synthesize information gathered into common themes and patterns to discover interesting findings which will help in defining user focused Problem and creating design solution.</a:t>
            </a:r>
            <a:endParaRPr lang="en-US" dirty="0"/>
          </a:p>
          <a:p>
            <a:endParaRPr lang="en-US" dirty="0"/>
          </a:p>
        </p:txBody>
      </p:sp>
      <p:sp>
        <p:nvSpPr>
          <p:cNvPr id="7" name="Picture Placeholder 6"/>
          <p:cNvSpPr>
            <a:spLocks noGrp="1"/>
          </p:cNvSpPr>
          <p:nvPr>
            <p:ph type="pic" sz="quarter" idx="13"/>
          </p:nvPr>
        </p:nvSpPr>
        <p:spPr/>
      </p:sp>
      <p:pic>
        <p:nvPicPr>
          <p:cNvPr id="8" name="Picture 7" descr="https://www.yukti.io/wp-content/uploads/2019/10/define-1.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33800" y="4038600"/>
            <a:ext cx="1828800" cy="2438400"/>
          </a:xfrm>
          <a:prstGeom prst="rect">
            <a:avLst/>
          </a:prstGeom>
          <a:noFill/>
          <a:ln>
            <a:noFill/>
          </a:ln>
        </p:spPr>
      </p:pic>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11/15/2021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42</a:t>
            </a:fld>
            <a:endParaRPr lang="en-IN"/>
          </a:p>
        </p:txBody>
      </p:sp>
      <p:sp>
        <p:nvSpPr>
          <p:cNvPr id="6" name="Content Placeholder 5"/>
          <p:cNvSpPr>
            <a:spLocks noGrp="1"/>
          </p:cNvSpPr>
          <p:nvPr>
            <p:ph sz="quarter" idx="1"/>
          </p:nvPr>
        </p:nvSpPr>
        <p:spPr/>
        <p:txBody>
          <a:bodyPr>
            <a:normAutofit/>
          </a:bodyPr>
          <a:lstStyle/>
          <a:p>
            <a:r>
              <a:rPr lang="en-IN" u="sng" dirty="0"/>
              <a:t>User Journey Map</a:t>
            </a:r>
          </a:p>
          <a:p>
            <a:pPr fontAlgn="base"/>
            <a:r>
              <a:rPr lang="en-IN" dirty="0"/>
              <a:t>User Journey map talks about the complete path a User takes while interacting with your company which starts from the awareness stage when they realize they have a need, through all the points of interaction with your brand, and the moment they are satisfied (or not).</a:t>
            </a:r>
            <a:endParaRPr lang="en-US" dirty="0"/>
          </a:p>
          <a:p>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11/15/2021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43</a:t>
            </a:fld>
            <a:endParaRPr lang="en-IN"/>
          </a:p>
        </p:txBody>
      </p:sp>
      <p:sp>
        <p:nvSpPr>
          <p:cNvPr id="6" name="Content Placeholder 5"/>
          <p:cNvSpPr>
            <a:spLocks noGrp="1"/>
          </p:cNvSpPr>
          <p:nvPr>
            <p:ph sz="quarter" idx="1"/>
          </p:nvPr>
        </p:nvSpPr>
        <p:spPr/>
        <p:txBody>
          <a:bodyPr/>
          <a:lstStyle/>
          <a:p>
            <a:pPr fontAlgn="base"/>
            <a:r>
              <a:rPr lang="en-IN" sz="2000" u="sng" dirty="0"/>
              <a:t>Step 4: Sketch Designs</a:t>
            </a:r>
            <a:endParaRPr lang="en-US" sz="2000" b="1" u="sng" dirty="0"/>
          </a:p>
          <a:p>
            <a:pPr fontAlgn="base"/>
            <a:r>
              <a:rPr lang="en-IN" sz="2000" dirty="0"/>
              <a:t>Now, it’s time to actually define how the content on each page should be organized. Furthermore, you have to define how these pages would work together in a way that for user finds that they find the design it intuitive and easy to navigate.</a:t>
            </a:r>
            <a:endParaRPr lang="en-US" sz="2000" dirty="0"/>
          </a:p>
          <a:p>
            <a:pPr fontAlgn="base"/>
            <a:r>
              <a:rPr lang="en-IN" sz="2000" dirty="0"/>
              <a:t>Easiest way to do this is by </a:t>
            </a:r>
            <a:r>
              <a:rPr lang="en-IN" sz="2000" u="sng" dirty="0">
                <a:hlinkClick r:id="rId2"/>
              </a:rPr>
              <a:t>creating Paper Sketches.</a:t>
            </a:r>
            <a:r>
              <a:rPr lang="en-IN" sz="2000" dirty="0"/>
              <a:t> Infect creating paper sketches and Prototyping on paper is a quick and cost-effective way to test ideas in the early stages of Product development.</a:t>
            </a:r>
            <a:endParaRPr lang="en-US" sz="2000" dirty="0"/>
          </a:p>
          <a:p>
            <a:endParaRPr lang="en-US" dirty="0"/>
          </a:p>
        </p:txBody>
      </p:sp>
      <p:sp>
        <p:nvSpPr>
          <p:cNvPr id="7" name="Picture Placeholder 6"/>
          <p:cNvSpPr>
            <a:spLocks noGrp="1"/>
          </p:cNvSpPr>
          <p:nvPr>
            <p:ph type="pic" sz="quarter" idx="13"/>
          </p:nvPr>
        </p:nvSpPr>
        <p:spPr/>
      </p:sp>
      <p:pic>
        <p:nvPicPr>
          <p:cNvPr id="8" name="Picture 7" descr="Paper Sketche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5000" y="4038600"/>
            <a:ext cx="5838159" cy="2469228"/>
          </a:xfrm>
          <a:prstGeom prst="rect">
            <a:avLst/>
          </a:prstGeom>
          <a:noFill/>
          <a:ln>
            <a:noFill/>
          </a:ln>
        </p:spPr>
      </p:pic>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11/15/2021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44</a:t>
            </a:fld>
            <a:endParaRPr lang="en-IN"/>
          </a:p>
        </p:txBody>
      </p:sp>
      <p:sp>
        <p:nvSpPr>
          <p:cNvPr id="6" name="Content Placeholder 5"/>
          <p:cNvSpPr>
            <a:spLocks noGrp="1"/>
          </p:cNvSpPr>
          <p:nvPr>
            <p:ph sz="quarter" idx="1"/>
          </p:nvPr>
        </p:nvSpPr>
        <p:spPr/>
        <p:txBody>
          <a:bodyPr>
            <a:normAutofit/>
          </a:bodyPr>
          <a:lstStyle/>
          <a:p>
            <a:pPr fontAlgn="base"/>
            <a:r>
              <a:rPr lang="en-IN" b="1" u="sng" dirty="0"/>
              <a:t>Step 5: Test Design and Iterate</a:t>
            </a:r>
            <a:endParaRPr lang="en-US" b="1" u="sng" dirty="0"/>
          </a:p>
          <a:p>
            <a:pPr fontAlgn="base"/>
            <a:r>
              <a:rPr lang="en-IN" dirty="0"/>
              <a:t>This feedback will form the basis for further iterations and refinement. You must learn about how they feel and think about it.  Learn how they interact with the prototype. Pay attention on the User interactions.</a:t>
            </a:r>
            <a:endParaRPr lang="en-US" dirty="0"/>
          </a:p>
          <a:p>
            <a:pPr fontAlgn="base"/>
            <a:r>
              <a:rPr lang="en-IN" dirty="0"/>
              <a:t>So, Test the Design, get a constructive feedback and iterate it. Get as much critical feedback you can as it will help you to move faster in the Design Process. Additionally, it saves time, effort and money by catching bugs errors usability issues, that you might not have anticipated.</a:t>
            </a:r>
            <a:endParaRPr lang="en-US" dirty="0"/>
          </a:p>
          <a:p>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IN" b="1" u="sng" dirty="0">
                <a:solidFill>
                  <a:srgbClr val="FF0000"/>
                </a:solidFill>
              </a:rPr>
              <a:t>Research Methods and Tools</a:t>
            </a:r>
            <a:endParaRPr lang="en-US" u="sng" dirty="0">
              <a:solidFill>
                <a:srgbClr val="FF0000"/>
              </a:solidFill>
            </a:endParaRPr>
          </a:p>
        </p:txBody>
      </p:sp>
      <p:sp>
        <p:nvSpPr>
          <p:cNvPr id="3" name="Date Placeholder 2"/>
          <p:cNvSpPr>
            <a:spLocks noGrp="1"/>
          </p:cNvSpPr>
          <p:nvPr>
            <p:ph type="dt" sz="half" idx="10"/>
          </p:nvPr>
        </p:nvSpPr>
        <p:spPr/>
        <p:txBody>
          <a:bodyPr/>
          <a:lstStyle/>
          <a:p>
            <a:fld id="{748C6618-D660-4795-B3A7-603070E72FE1}" type="datetime1">
              <a:rPr lang="en-US" smtClean="0"/>
              <a:pPr/>
              <a:t>11/15/2021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45</a:t>
            </a:fld>
            <a:endParaRPr lang="en-IN"/>
          </a:p>
        </p:txBody>
      </p:sp>
      <p:sp>
        <p:nvSpPr>
          <p:cNvPr id="6" name="Content Placeholder 5"/>
          <p:cNvSpPr>
            <a:spLocks noGrp="1"/>
          </p:cNvSpPr>
          <p:nvPr>
            <p:ph sz="quarter" idx="1"/>
          </p:nvPr>
        </p:nvSpPr>
        <p:spPr/>
        <p:txBody>
          <a:bodyPr/>
          <a:lstStyle/>
          <a:p>
            <a:r>
              <a:rPr lang="en-IN" dirty="0"/>
              <a:t>Gathering user data and feedback is a hectic and maddening process, especially if you’re in the middle of pushing out new builds.</a:t>
            </a:r>
          </a:p>
          <a:p>
            <a:r>
              <a:rPr lang="en-IN" dirty="0"/>
              <a:t> But UX research methods serve as a way of streamlining the task a bit and making the data you get more readable.</a:t>
            </a:r>
            <a:endParaRPr lang="en-US" dirty="0"/>
          </a:p>
          <a:p>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11/15/2021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46</a:t>
            </a:fld>
            <a:endParaRPr lang="en-IN"/>
          </a:p>
        </p:txBody>
      </p:sp>
      <p:sp>
        <p:nvSpPr>
          <p:cNvPr id="6" name="Content Placeholder 5"/>
          <p:cNvSpPr>
            <a:spLocks noGrp="1"/>
          </p:cNvSpPr>
          <p:nvPr>
            <p:ph sz="quarter" idx="1"/>
          </p:nvPr>
        </p:nvSpPr>
        <p:spPr/>
        <p:txBody>
          <a:bodyPr/>
          <a:lstStyle/>
          <a:p>
            <a:r>
              <a:rPr lang="en-IN" b="1" i="1" u="sng" dirty="0"/>
              <a:t>Interviews</a:t>
            </a:r>
            <a:br>
              <a:rPr lang="en-IN" dirty="0"/>
            </a:br>
            <a:r>
              <a:rPr lang="en-IN" dirty="0"/>
              <a:t>Is sitting down with users and asking them extensive questions an old-fashioned and time-consuming method to get information? </a:t>
            </a:r>
          </a:p>
          <a:p>
            <a:r>
              <a:rPr lang="en-IN" dirty="0"/>
              <a:t>Yes, it surely is. But is it also highly effective at getting answers that the user wouldn’t provide to an automated test-box? You know it is or I wouldn’t be mentioning these as a viable method.</a:t>
            </a:r>
            <a:endParaRPr lang="en-US" dirty="0"/>
          </a:p>
          <a:p>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11/15/2021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47</a:t>
            </a:fld>
            <a:endParaRPr lang="en-IN"/>
          </a:p>
        </p:txBody>
      </p:sp>
      <p:sp>
        <p:nvSpPr>
          <p:cNvPr id="6" name="Content Placeholder 5"/>
          <p:cNvSpPr>
            <a:spLocks noGrp="1"/>
          </p:cNvSpPr>
          <p:nvPr>
            <p:ph sz="quarter" idx="1"/>
          </p:nvPr>
        </p:nvSpPr>
        <p:spPr/>
        <p:txBody>
          <a:bodyPr/>
          <a:lstStyle/>
          <a:p>
            <a:r>
              <a:rPr lang="en-IN" dirty="0"/>
              <a:t>It is important to mention that getting solid information requires the skills of a trained interviewer. I’m no good at these, for example, but some of my colleagues are a godsend when it comes to handling in code Group’s users. </a:t>
            </a:r>
          </a:p>
          <a:p>
            <a:r>
              <a:rPr lang="en-IN" dirty="0"/>
              <a:t>Without interviews, we wouldn’t know about some small issues with our early designs because users often tend to omit things when filling out automated response forms. Some do it out of laziness, some don’t want to harp on the problems too much, and some are just plain bored by the unending survey form.</a:t>
            </a:r>
            <a:endParaRPr lang="en-US" dirty="0"/>
          </a:p>
          <a:p>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11/15/2021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48</a:t>
            </a:fld>
            <a:endParaRPr lang="en-IN"/>
          </a:p>
        </p:txBody>
      </p:sp>
      <p:sp>
        <p:nvSpPr>
          <p:cNvPr id="6" name="Content Placeholder 5"/>
          <p:cNvSpPr>
            <a:spLocks noGrp="1"/>
          </p:cNvSpPr>
          <p:nvPr>
            <p:ph sz="quarter" idx="1"/>
          </p:nvPr>
        </p:nvSpPr>
        <p:spPr/>
        <p:txBody>
          <a:bodyPr>
            <a:normAutofit lnSpcReduction="10000"/>
          </a:bodyPr>
          <a:lstStyle/>
          <a:p>
            <a:r>
              <a:rPr lang="en-IN" b="1" i="1" u="sng" dirty="0"/>
              <a:t>Automated Surveys</a:t>
            </a:r>
            <a:br>
              <a:rPr lang="en-IN" dirty="0"/>
            </a:br>
            <a:r>
              <a:rPr lang="en-IN" dirty="0"/>
              <a:t>Oh, </a:t>
            </a:r>
            <a:r>
              <a:rPr lang="en-IN" dirty="0" err="1"/>
              <a:t>uhm</a:t>
            </a:r>
            <a:r>
              <a:rPr lang="en-IN" dirty="0"/>
              <a:t>, so about that time when I said survey forms are unending and not always as effective.</a:t>
            </a:r>
          </a:p>
          <a:p>
            <a:r>
              <a:rPr lang="en-IN" dirty="0"/>
              <a:t>They are, sure, but they can also be a great way of getting info on things that an interviewer simply wouldn’t think to ask. If a user is willing to engage with a lengthy survey, chances are you’ll get some excellent data out of them.</a:t>
            </a:r>
          </a:p>
          <a:p>
            <a:r>
              <a:rPr lang="en-IN" dirty="0"/>
              <a:t> And even a short one can target the particular questions that are rote and usually omitted in interviews. It might seem like an extra step (and, technically, sure, it is) but you never know which question will bring you that 9gold nugget of info that you need for a breakthrough in your design.</a:t>
            </a:r>
            <a:endParaRPr lang="en-US" dirty="0"/>
          </a:p>
          <a:p>
            <a:pPr>
              <a:buNone/>
            </a:pPr>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11/15/2021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49</a:t>
            </a:fld>
            <a:endParaRPr lang="en-IN"/>
          </a:p>
        </p:txBody>
      </p:sp>
      <p:sp>
        <p:nvSpPr>
          <p:cNvPr id="6" name="Content Placeholder 5"/>
          <p:cNvSpPr>
            <a:spLocks noGrp="1"/>
          </p:cNvSpPr>
          <p:nvPr>
            <p:ph sz="quarter" idx="1"/>
          </p:nvPr>
        </p:nvSpPr>
        <p:spPr/>
        <p:txBody>
          <a:bodyPr>
            <a:normAutofit fontScale="92500" lnSpcReduction="20000"/>
          </a:bodyPr>
          <a:lstStyle/>
          <a:p>
            <a:r>
              <a:rPr lang="en-IN" b="1" i="1" u="sng" dirty="0"/>
              <a:t>Card Sorting</a:t>
            </a:r>
            <a:br>
              <a:rPr lang="en-IN" dirty="0"/>
            </a:br>
            <a:r>
              <a:rPr lang="en-IN" dirty="0"/>
              <a:t>This is a fun one, though it’s mostly a tool for the early stages of your design. It’s a technique that hinges on most people having the same idea of “what goes where”. Basically, we all “know” that the Contact page should be placed at the end of your menu, not at the beginning. There’s no commandment that forces us to do so, we just feel kind of icky when we see that page at the beginning of a menu. This trained knowledge of placement is what the card testing relies on.</a:t>
            </a:r>
            <a:endParaRPr lang="en-US" dirty="0"/>
          </a:p>
          <a:p>
            <a:r>
              <a:rPr lang="en-IN" dirty="0"/>
              <a:t>You present the user with several cards and ask them to arrange those in the “correct” or “optimal order”. Odds are, with a large enough base, you’ll see some differences in the arrangement. However, most will have similar setups and that’s how you glean information about placement. Ask users where they’d want the most important elements to be, see how they “rank” them etc</a:t>
            </a:r>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11/15/2021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5</a:t>
            </a:fld>
            <a:endParaRPr lang="en-IN"/>
          </a:p>
        </p:txBody>
      </p:sp>
      <p:sp>
        <p:nvSpPr>
          <p:cNvPr id="6" name="Content Placeholder 5"/>
          <p:cNvSpPr>
            <a:spLocks noGrp="1"/>
          </p:cNvSpPr>
          <p:nvPr>
            <p:ph sz="quarter" idx="1"/>
          </p:nvPr>
        </p:nvSpPr>
        <p:spPr>
          <a:xfrm>
            <a:off x="914400" y="1426354"/>
            <a:ext cx="7772400" cy="4572000"/>
          </a:xfrm>
        </p:spPr>
        <p:txBody>
          <a:bodyPr/>
          <a:lstStyle/>
          <a:p>
            <a:pPr algn="just">
              <a:buNone/>
            </a:pPr>
            <a:r>
              <a:rPr lang="en-IN" b="1" i="1" u="sng" dirty="0">
                <a:solidFill>
                  <a:srgbClr val="FF0000"/>
                </a:solidFill>
              </a:rPr>
              <a:t>Balancing business requirements</a:t>
            </a:r>
            <a:endParaRPr lang="en-US" b="1" i="1" u="sng" dirty="0">
              <a:solidFill>
                <a:srgbClr val="FF0000"/>
              </a:solidFill>
            </a:endParaRPr>
          </a:p>
          <a:p>
            <a:pPr algn="just"/>
            <a:r>
              <a:rPr lang="en-IN" dirty="0"/>
              <a:t>While focusing on user needs it is also important for a UX Designer to be aware of balancing business goals with technology constraints (or opportunities). </a:t>
            </a:r>
          </a:p>
          <a:p>
            <a:pPr algn="just"/>
            <a:r>
              <a:rPr lang="en-IN" dirty="0"/>
              <a:t>While it is true that a product cannot succeed without a healthy business, a business cannot succeed without a happy customer — and it is the UX Designer’s job to be the customer advocate. </a:t>
            </a:r>
          </a:p>
          <a:p>
            <a:pPr algn="just"/>
            <a:r>
              <a:rPr lang="en-IN" dirty="0"/>
              <a:t>Customers don’t often get invited to meetings, so don’t be afraid to speak up on their behalf.</a:t>
            </a:r>
            <a:endParaRPr lang="en-US" dirty="0"/>
          </a:p>
          <a:p>
            <a:pPr algn="just"/>
            <a:endParaRPr lang="en-US" dirty="0"/>
          </a:p>
        </p:txBody>
      </p:sp>
    </p:spTree>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11/15/2021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50</a:t>
            </a:fld>
            <a:endParaRPr lang="en-IN"/>
          </a:p>
        </p:txBody>
      </p:sp>
      <p:sp>
        <p:nvSpPr>
          <p:cNvPr id="6" name="Content Placeholder 5"/>
          <p:cNvSpPr>
            <a:spLocks noGrp="1"/>
          </p:cNvSpPr>
          <p:nvPr>
            <p:ph sz="quarter" idx="1"/>
          </p:nvPr>
        </p:nvSpPr>
        <p:spPr/>
        <p:txBody>
          <a:bodyPr>
            <a:normAutofit fontScale="92500" lnSpcReduction="10000"/>
          </a:bodyPr>
          <a:lstStyle/>
          <a:p>
            <a:r>
              <a:rPr lang="en-IN" b="1" i="1" u="sng" dirty="0"/>
              <a:t>User Testing</a:t>
            </a:r>
            <a:br>
              <a:rPr lang="en-IN" dirty="0"/>
            </a:br>
            <a:r>
              <a:rPr lang="en-IN" dirty="0"/>
              <a:t>There are two approaches to user testing — moderated and </a:t>
            </a:r>
            <a:r>
              <a:rPr lang="en-IN" dirty="0" err="1"/>
              <a:t>unmoderated</a:t>
            </a:r>
            <a:r>
              <a:rPr lang="en-IN" dirty="0"/>
              <a:t>. In one case you’ll have the users in a controlled environment and will have a moderator who helps the users if necessary as well as collects data. It’s good if your testers are new to the process or if you want them to have a more intimate understanding of your design.</a:t>
            </a:r>
            <a:endParaRPr lang="en-US" dirty="0"/>
          </a:p>
          <a:p>
            <a:r>
              <a:rPr lang="en-IN" dirty="0"/>
              <a:t>As for </a:t>
            </a:r>
            <a:r>
              <a:rPr lang="en-IN" dirty="0" err="1"/>
              <a:t>unmoderated</a:t>
            </a:r>
            <a:r>
              <a:rPr lang="en-IN" dirty="0"/>
              <a:t> user testing, it’s good for users that might feel more comfortable using the product without any oversight. It’s not going to be optimal if your project is complicated and the user can’t get the hang of it, of course. However, if you’re just trying to do design research for a website, </a:t>
            </a:r>
            <a:r>
              <a:rPr lang="en-IN" dirty="0" err="1"/>
              <a:t>unmoderated</a:t>
            </a:r>
            <a:r>
              <a:rPr lang="en-IN" dirty="0"/>
              <a:t> might be the way to go.</a:t>
            </a:r>
            <a:endParaRPr lang="en-US" dirty="0"/>
          </a:p>
          <a:p>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11/15/2021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51</a:t>
            </a:fld>
            <a:endParaRPr lang="en-IN"/>
          </a:p>
        </p:txBody>
      </p:sp>
      <p:sp>
        <p:nvSpPr>
          <p:cNvPr id="6" name="Content Placeholder 5"/>
          <p:cNvSpPr>
            <a:spLocks noGrp="1"/>
          </p:cNvSpPr>
          <p:nvPr>
            <p:ph sz="quarter" idx="1"/>
          </p:nvPr>
        </p:nvSpPr>
        <p:spPr/>
        <p:txBody>
          <a:bodyPr/>
          <a:lstStyle/>
          <a:p>
            <a:r>
              <a:rPr lang="en-IN" b="1" i="1" u="sng" dirty="0"/>
              <a:t>Screen Recording</a:t>
            </a:r>
            <a:br>
              <a:rPr lang="en-IN" dirty="0"/>
            </a:br>
            <a:r>
              <a:rPr lang="en-IN" dirty="0"/>
              <a:t>Since users often don’t consciously track their actions on a page, it can be hard to pinpoint which elements they struggled with or what didn’t work as intended. By recording their interactions with the website, you can see the faults for yourself. From time spent navigating to the length of a visit, this data can help you work out some metrics that might not be available in the purest form otherwise. It also protects you from forgetful users who might misremember their interactions.</a:t>
            </a:r>
            <a:endParaRPr lang="en-US" dirty="0"/>
          </a:p>
          <a:p>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11/15/2021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52</a:t>
            </a:fld>
            <a:endParaRPr lang="en-IN"/>
          </a:p>
        </p:txBody>
      </p:sp>
      <p:sp>
        <p:nvSpPr>
          <p:cNvPr id="6" name="Content Placeholder 5"/>
          <p:cNvSpPr>
            <a:spLocks noGrp="1"/>
          </p:cNvSpPr>
          <p:nvPr>
            <p:ph sz="quarter" idx="1"/>
          </p:nvPr>
        </p:nvSpPr>
        <p:spPr/>
        <p:txBody>
          <a:bodyPr>
            <a:normAutofit fontScale="92500" lnSpcReduction="10000"/>
          </a:bodyPr>
          <a:lstStyle/>
          <a:p>
            <a:r>
              <a:rPr lang="en-US" b="1" u="sng" dirty="0"/>
              <a:t>Tools to Use</a:t>
            </a:r>
            <a:endParaRPr lang="en-US" b="1" dirty="0"/>
          </a:p>
          <a:p>
            <a:r>
              <a:rPr lang="en-US" dirty="0"/>
              <a:t>Now, these methods might be a great way to spend your research budget and, with enough time, get your UX researcher to bring you perfection. But you don’t have to do handle these manually or beg for a higher budget if you can’t afford skilled moderators or a UX researcher. With an array of tools such as these at your disposal, you can be your own researcher.</a:t>
            </a:r>
            <a:endParaRPr lang="en-US" b="1" dirty="0"/>
          </a:p>
          <a:p>
            <a:r>
              <a:rPr lang="en-US" b="1" i="1" dirty="0"/>
              <a:t>Crazy Egg</a:t>
            </a:r>
            <a:br>
              <a:rPr lang="en-US" dirty="0"/>
            </a:br>
            <a:r>
              <a:rPr lang="en-US" dirty="0"/>
              <a:t>With the </a:t>
            </a:r>
            <a:r>
              <a:rPr lang="en-US" u="sng" dirty="0">
                <a:hlinkClick r:id="rId2"/>
              </a:rPr>
              <a:t>Crazy Egg</a:t>
            </a:r>
            <a:r>
              <a:rPr lang="en-US" dirty="0"/>
              <a:t> service, you can record every single thing a visitor does on the website, evaluating their actions and seeing how well your sitemap works. By tracking random visitors to the site, you can tweak things and try out different configurations with no bias that comes with moderated testing.</a:t>
            </a:r>
            <a:endParaRPr lang="en-US" b="1" dirty="0"/>
          </a:p>
          <a:p>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11/15/2021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53</a:t>
            </a:fld>
            <a:endParaRPr lang="en-IN"/>
          </a:p>
        </p:txBody>
      </p:sp>
      <p:sp>
        <p:nvSpPr>
          <p:cNvPr id="6" name="Content Placeholder 5"/>
          <p:cNvSpPr>
            <a:spLocks noGrp="1"/>
          </p:cNvSpPr>
          <p:nvPr>
            <p:ph sz="quarter" idx="1"/>
          </p:nvPr>
        </p:nvSpPr>
        <p:spPr/>
        <p:txBody>
          <a:bodyPr>
            <a:normAutofit fontScale="77500" lnSpcReduction="20000"/>
          </a:bodyPr>
          <a:lstStyle/>
          <a:p>
            <a:r>
              <a:rPr lang="en-US" b="1" i="1" dirty="0" err="1"/>
              <a:t>Wufoo</a:t>
            </a:r>
            <a:br>
              <a:rPr lang="en-US" dirty="0"/>
            </a:br>
            <a:r>
              <a:rPr lang="en-US" dirty="0"/>
              <a:t>Remember when I said that you don’t have to do surveys by hand? Well, what else is there to say except — </a:t>
            </a:r>
            <a:r>
              <a:rPr lang="en-US" u="sng" dirty="0" err="1">
                <a:hlinkClick r:id="rId2"/>
              </a:rPr>
              <a:t>Wufoo</a:t>
            </a:r>
            <a:r>
              <a:rPr lang="en-US" dirty="0"/>
              <a:t>! This service allows you to create surveys really quickly, though it’s, perhaps, not serving up the most appealing design (ironic, I know). If you’d prefer a second option, </a:t>
            </a:r>
            <a:r>
              <a:rPr lang="en-US" u="sng" dirty="0">
                <a:hlinkClick r:id="rId3"/>
              </a:rPr>
              <a:t>Type Form</a:t>
            </a:r>
            <a:r>
              <a:rPr lang="en-US" dirty="0"/>
              <a:t> is a good choice as well.</a:t>
            </a:r>
          </a:p>
          <a:p>
            <a:pPr>
              <a:buNone/>
            </a:pPr>
            <a:endParaRPr lang="en-US" b="1" dirty="0"/>
          </a:p>
          <a:p>
            <a:r>
              <a:rPr lang="en-IN" b="1" i="1" dirty="0"/>
              <a:t>User Testing</a:t>
            </a:r>
            <a:br>
              <a:rPr lang="en-IN" b="1" dirty="0"/>
            </a:br>
            <a:r>
              <a:rPr lang="en-IN" dirty="0"/>
              <a:t>If you want to run some tests but don’t have any users on hand, the </a:t>
            </a:r>
            <a:r>
              <a:rPr lang="en-IN" u="sng" dirty="0">
                <a:hlinkClick r:id="rId4"/>
              </a:rPr>
              <a:t>User Testing</a:t>
            </a:r>
            <a:r>
              <a:rPr lang="en-IN" dirty="0"/>
              <a:t> surface lets you run the test with an online </a:t>
            </a:r>
            <a:r>
              <a:rPr lang="en-IN" dirty="0" err="1"/>
              <a:t>userbase</a:t>
            </a:r>
            <a:r>
              <a:rPr lang="en-IN" dirty="0"/>
              <a:t> and get the results in a matter of minutes. Similar to it is the </a:t>
            </a:r>
            <a:r>
              <a:rPr lang="en-IN" u="sng" dirty="0">
                <a:hlinkClick r:id="rId5"/>
              </a:rPr>
              <a:t>Verify App</a:t>
            </a:r>
            <a:r>
              <a:rPr lang="en-IN" dirty="0"/>
              <a:t> and </a:t>
            </a:r>
            <a:r>
              <a:rPr lang="en-IN" u="sng" dirty="0">
                <a:hlinkClick r:id="rId6"/>
              </a:rPr>
              <a:t>User Zoom</a:t>
            </a:r>
            <a:r>
              <a:rPr lang="en-IN" dirty="0"/>
              <a:t>. Ethnic is also an invaluable platform for getting the users on board.</a:t>
            </a:r>
          </a:p>
          <a:p>
            <a:pPr>
              <a:buNone/>
            </a:pPr>
            <a:endParaRPr lang="en-US" dirty="0"/>
          </a:p>
          <a:p>
            <a:r>
              <a:rPr lang="en-IN" b="1" i="1" dirty="0" err="1"/>
              <a:t>UXPunk</a:t>
            </a:r>
            <a:br>
              <a:rPr lang="en-IN" b="1" dirty="0"/>
            </a:br>
            <a:r>
              <a:rPr lang="en-IN" dirty="0"/>
              <a:t>Remember card sorting? It’s that thing I mentioned a long time ago, almost five paragraphs up, I’d assume. Well, that one is available online as well. Just use </a:t>
            </a:r>
            <a:r>
              <a:rPr lang="en-IN" u="sng" dirty="0" err="1">
                <a:hlinkClick r:id="rId7"/>
              </a:rPr>
              <a:t>UXPunk</a:t>
            </a:r>
            <a:r>
              <a:rPr lang="en-IN" dirty="0"/>
              <a:t> to start off!</a:t>
            </a:r>
            <a:endParaRPr lang="en-US" dirty="0"/>
          </a:p>
          <a:p>
            <a:endParaRPr lang="en-US" dirty="0"/>
          </a:p>
          <a:p>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b="1" u="sng" dirty="0">
                <a:solidFill>
                  <a:srgbClr val="FF0000"/>
                </a:solidFill>
              </a:rPr>
              <a:t>Understanding User Needs and Goals:</a:t>
            </a:r>
            <a:endParaRPr lang="en-US" dirty="0">
              <a:solidFill>
                <a:srgbClr val="FF0000"/>
              </a:solidFill>
            </a:endParaRPr>
          </a:p>
        </p:txBody>
      </p:sp>
      <p:sp>
        <p:nvSpPr>
          <p:cNvPr id="3" name="Date Placeholder 2"/>
          <p:cNvSpPr>
            <a:spLocks noGrp="1"/>
          </p:cNvSpPr>
          <p:nvPr>
            <p:ph type="dt" sz="half" idx="10"/>
          </p:nvPr>
        </p:nvSpPr>
        <p:spPr/>
        <p:txBody>
          <a:bodyPr/>
          <a:lstStyle/>
          <a:p>
            <a:fld id="{748C6618-D660-4795-B3A7-603070E72FE1}" type="datetime1">
              <a:rPr lang="en-US" smtClean="0"/>
              <a:pPr/>
              <a:t>11/15/2021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54</a:t>
            </a:fld>
            <a:endParaRPr lang="en-IN"/>
          </a:p>
        </p:txBody>
      </p:sp>
      <p:sp>
        <p:nvSpPr>
          <p:cNvPr id="6" name="Content Placeholder 5"/>
          <p:cNvSpPr>
            <a:spLocks noGrp="1"/>
          </p:cNvSpPr>
          <p:nvPr>
            <p:ph sz="quarter" idx="1"/>
          </p:nvPr>
        </p:nvSpPr>
        <p:spPr/>
        <p:txBody>
          <a:bodyPr>
            <a:normAutofit fontScale="92500" lnSpcReduction="20000"/>
          </a:bodyPr>
          <a:lstStyle/>
          <a:p>
            <a:r>
              <a:rPr lang="en-IN" dirty="0"/>
              <a:t>How to recognise user needs Traditionally in government, user needs are identified when policy is written. Services are designed based on this policy. </a:t>
            </a:r>
          </a:p>
          <a:p>
            <a:r>
              <a:rPr lang="en-IN" dirty="0"/>
              <a:t>This results in a large gap between the understanding of user needs for the design of policy, and the understanding of those needs for the design of services.</a:t>
            </a:r>
            <a:endParaRPr lang="en-US" dirty="0"/>
          </a:p>
          <a:p>
            <a:r>
              <a:rPr lang="en-IN" dirty="0"/>
              <a:t>Our way of working asks government to look at our services from the users’ perspective.</a:t>
            </a:r>
            <a:endParaRPr lang="en-US" dirty="0"/>
          </a:p>
          <a:p>
            <a:r>
              <a:rPr lang="en-IN" dirty="0"/>
              <a:t>For example, people experience several </a:t>
            </a:r>
            <a:r>
              <a:rPr lang="en-IN" dirty="0" err="1"/>
              <a:t>touchpoints</a:t>
            </a:r>
            <a:r>
              <a:rPr lang="en-IN" dirty="0"/>
              <a:t> with different areas of government when they travel overseas. </a:t>
            </a:r>
          </a:p>
          <a:p>
            <a:r>
              <a:rPr lang="en-IN" dirty="0"/>
              <a:t>They may need to get a passport, check travel warnings or register their travel details. All these add up to an entire service from the user’s perspective, despite being accessed from multiple different government agencies.</a:t>
            </a:r>
            <a:endParaRPr lang="en-US" dirty="0"/>
          </a:p>
          <a:p>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11/15/2021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55</a:t>
            </a:fld>
            <a:endParaRPr lang="en-IN"/>
          </a:p>
        </p:txBody>
      </p:sp>
      <p:sp>
        <p:nvSpPr>
          <p:cNvPr id="6" name="Content Placeholder 5"/>
          <p:cNvSpPr>
            <a:spLocks noGrp="1"/>
          </p:cNvSpPr>
          <p:nvPr>
            <p:ph sz="quarter" idx="1"/>
          </p:nvPr>
        </p:nvSpPr>
        <p:spPr/>
        <p:txBody>
          <a:bodyPr>
            <a:normAutofit fontScale="92500" lnSpcReduction="10000"/>
          </a:bodyPr>
          <a:lstStyle/>
          <a:p>
            <a:r>
              <a:rPr lang="en-IN" dirty="0"/>
              <a:t>First, brainstorm the different groups of people you need to include in your research by using information from:</a:t>
            </a:r>
            <a:endParaRPr lang="en-US" dirty="0"/>
          </a:p>
          <a:p>
            <a:pPr lvl="0"/>
            <a:r>
              <a:rPr lang="en-IN" dirty="0"/>
              <a:t>existing research</a:t>
            </a:r>
            <a:endParaRPr lang="en-US" dirty="0"/>
          </a:p>
          <a:p>
            <a:pPr lvl="0"/>
            <a:r>
              <a:rPr lang="en-IN" dirty="0"/>
              <a:t>subject experts</a:t>
            </a:r>
            <a:endParaRPr lang="en-US" dirty="0"/>
          </a:p>
          <a:p>
            <a:pPr lvl="0"/>
            <a:r>
              <a:rPr lang="en-IN" dirty="0"/>
              <a:t>front line staff</a:t>
            </a:r>
            <a:endParaRPr lang="en-US" dirty="0"/>
          </a:p>
          <a:p>
            <a:pPr lvl="0"/>
            <a:r>
              <a:rPr lang="en-IN" dirty="0"/>
              <a:t>service data</a:t>
            </a:r>
            <a:endParaRPr lang="en-US" dirty="0"/>
          </a:p>
          <a:p>
            <a:pPr lvl="0"/>
            <a:r>
              <a:rPr lang="en-IN" dirty="0"/>
              <a:t>analytics</a:t>
            </a:r>
            <a:endParaRPr lang="en-US" dirty="0"/>
          </a:p>
          <a:p>
            <a:pPr lvl="0"/>
            <a:r>
              <a:rPr lang="en-IN" dirty="0"/>
              <a:t>general population statistics</a:t>
            </a:r>
            <a:endParaRPr lang="en-US" dirty="0"/>
          </a:p>
          <a:p>
            <a:pPr lvl="0"/>
            <a:r>
              <a:rPr lang="en-IN" dirty="0"/>
              <a:t>user groups that may have different experiences when using your product</a:t>
            </a:r>
            <a:endParaRPr lang="en-US" dirty="0"/>
          </a:p>
          <a:p>
            <a:pPr lvl="0"/>
            <a:r>
              <a:rPr lang="en-IN" dirty="0"/>
              <a:t>user personas (if available)</a:t>
            </a:r>
            <a:endParaRPr lang="en-US" dirty="0"/>
          </a:p>
          <a:p>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11/15/2021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56</a:t>
            </a:fld>
            <a:endParaRPr lang="en-IN"/>
          </a:p>
        </p:txBody>
      </p:sp>
      <p:sp>
        <p:nvSpPr>
          <p:cNvPr id="6" name="Content Placeholder 5"/>
          <p:cNvSpPr>
            <a:spLocks noGrp="1"/>
          </p:cNvSpPr>
          <p:nvPr>
            <p:ph sz="quarter" idx="1"/>
          </p:nvPr>
        </p:nvSpPr>
        <p:spPr/>
        <p:txBody>
          <a:bodyPr>
            <a:normAutofit fontScale="92500"/>
          </a:bodyPr>
          <a:lstStyle/>
          <a:p>
            <a:r>
              <a:rPr lang="en-IN" dirty="0"/>
              <a:t>Depending on your research objectives, your criteria might be:</a:t>
            </a:r>
            <a:endParaRPr lang="en-US" dirty="0"/>
          </a:p>
          <a:p>
            <a:pPr lvl="0"/>
            <a:r>
              <a:rPr lang="en-IN" dirty="0"/>
              <a:t>a particular demographic (for example, women under 30 years of age)</a:t>
            </a:r>
            <a:endParaRPr lang="en-US" dirty="0"/>
          </a:p>
          <a:p>
            <a:pPr lvl="0"/>
            <a:r>
              <a:rPr lang="en-IN" dirty="0"/>
              <a:t>a specific user group (for example, small business owners or job centre staff)</a:t>
            </a:r>
            <a:endParaRPr lang="en-US" dirty="0"/>
          </a:p>
          <a:p>
            <a:pPr lvl="0"/>
            <a:r>
              <a:rPr lang="en-IN" dirty="0"/>
              <a:t>specific life events (for example, users who have recently moved home or are looking for a job)</a:t>
            </a:r>
            <a:endParaRPr lang="en-US" dirty="0"/>
          </a:p>
          <a:p>
            <a:pPr lvl="0"/>
            <a:r>
              <a:rPr lang="en-IN" dirty="0"/>
              <a:t>specific access needs (for example, people who use assistive technology)</a:t>
            </a:r>
            <a:endParaRPr lang="en-US" dirty="0"/>
          </a:p>
          <a:p>
            <a:pPr lvl="0"/>
            <a:r>
              <a:rPr lang="en-IN" dirty="0"/>
              <a:t>a specific level of digital skill (for example, users who have basic online skills)</a:t>
            </a:r>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11/15/2021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57</a:t>
            </a:fld>
            <a:endParaRPr lang="en-IN"/>
          </a:p>
        </p:txBody>
      </p:sp>
      <p:sp>
        <p:nvSpPr>
          <p:cNvPr id="6" name="Content Placeholder 5"/>
          <p:cNvSpPr>
            <a:spLocks noGrp="1"/>
          </p:cNvSpPr>
          <p:nvPr>
            <p:ph sz="quarter" idx="1"/>
          </p:nvPr>
        </p:nvSpPr>
        <p:spPr/>
        <p:txBody>
          <a:bodyPr>
            <a:normAutofit fontScale="70000" lnSpcReduction="20000"/>
          </a:bodyPr>
          <a:lstStyle/>
          <a:p>
            <a:r>
              <a:rPr lang="en-IN" dirty="0"/>
              <a:t>Outside of any specific criteria, always try to recruit a representative spread of:</a:t>
            </a:r>
            <a:endParaRPr lang="en-US" dirty="0"/>
          </a:p>
          <a:p>
            <a:pPr lvl="0"/>
            <a:r>
              <a:rPr lang="en-IN" dirty="0"/>
              <a:t>age</a:t>
            </a:r>
            <a:endParaRPr lang="en-US" dirty="0"/>
          </a:p>
          <a:p>
            <a:pPr lvl="0"/>
            <a:r>
              <a:rPr lang="en-IN" dirty="0"/>
              <a:t>gender</a:t>
            </a:r>
            <a:endParaRPr lang="en-US" dirty="0"/>
          </a:p>
          <a:p>
            <a:pPr lvl="0"/>
            <a:r>
              <a:rPr lang="en-IN" dirty="0"/>
              <a:t>social and economic status</a:t>
            </a:r>
            <a:endParaRPr lang="en-US" dirty="0"/>
          </a:p>
          <a:p>
            <a:pPr lvl="0"/>
            <a:r>
              <a:rPr lang="en-IN" dirty="0"/>
              <a:t>cultural and linguistic background</a:t>
            </a:r>
            <a:endParaRPr lang="en-US" dirty="0"/>
          </a:p>
          <a:p>
            <a:pPr lvl="0"/>
            <a:r>
              <a:rPr lang="en-IN" dirty="0"/>
              <a:t>education level</a:t>
            </a:r>
            <a:endParaRPr lang="en-US" dirty="0"/>
          </a:p>
          <a:p>
            <a:r>
              <a:rPr lang="en-IN" dirty="0"/>
              <a:t>The research methods you use will determine the number of participants that you need. For example, you’ll need:</a:t>
            </a:r>
            <a:endParaRPr lang="en-US" dirty="0"/>
          </a:p>
          <a:p>
            <a:pPr lvl="0"/>
            <a:r>
              <a:rPr lang="en-IN" dirty="0"/>
              <a:t>4–8 participants per round of user research</a:t>
            </a:r>
            <a:endParaRPr lang="en-US" dirty="0"/>
          </a:p>
          <a:p>
            <a:pPr lvl="0"/>
            <a:r>
              <a:rPr lang="en-IN" dirty="0"/>
              <a:t>more than 250 participants for benchmarking</a:t>
            </a:r>
            <a:endParaRPr lang="en-US" dirty="0"/>
          </a:p>
          <a:p>
            <a:r>
              <a:rPr lang="en-IN" b="1" dirty="0"/>
              <a:t>Make your research inclusive</a:t>
            </a:r>
            <a:endParaRPr lang="en-US" b="1" dirty="0"/>
          </a:p>
          <a:p>
            <a:r>
              <a:rPr lang="en-IN" dirty="0"/>
              <a:t>You need to learn about all your users to build a good service. Find out about people with access needs or who don’t currently use digital services.</a:t>
            </a:r>
            <a:endParaRPr lang="en-US" dirty="0"/>
          </a:p>
          <a:p>
            <a:r>
              <a:rPr lang="en-IN" dirty="0"/>
              <a:t>Make sure you don’t exclude any users in the way you do research. Recruit participants that reflect the population and choose accessible research locations</a:t>
            </a:r>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b="1" u="sng" dirty="0">
                <a:solidFill>
                  <a:srgbClr val="FF0000"/>
                </a:solidFill>
              </a:rPr>
              <a:t>UX DESIGN PROCESS</a:t>
            </a:r>
            <a:endParaRPr lang="en-US" b="1" dirty="0">
              <a:solidFill>
                <a:srgbClr val="FF0000"/>
              </a:solidFill>
            </a:endParaRPr>
          </a:p>
        </p:txBody>
      </p:sp>
      <p:sp>
        <p:nvSpPr>
          <p:cNvPr id="3" name="Date Placeholder 2"/>
          <p:cNvSpPr>
            <a:spLocks noGrp="1"/>
          </p:cNvSpPr>
          <p:nvPr>
            <p:ph type="dt" sz="half" idx="10"/>
          </p:nvPr>
        </p:nvSpPr>
        <p:spPr/>
        <p:txBody>
          <a:bodyPr/>
          <a:lstStyle/>
          <a:p>
            <a:fld id="{748C6618-D660-4795-B3A7-603070E72FE1}" type="datetime1">
              <a:rPr lang="en-US" smtClean="0"/>
              <a:pPr/>
              <a:t>11/15/2021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58</a:t>
            </a:fld>
            <a:endParaRPr lang="en-IN"/>
          </a:p>
        </p:txBody>
      </p:sp>
      <p:sp>
        <p:nvSpPr>
          <p:cNvPr id="6" name="Content Placeholder 5"/>
          <p:cNvSpPr>
            <a:spLocks noGrp="1"/>
          </p:cNvSpPr>
          <p:nvPr>
            <p:ph sz="quarter" idx="1"/>
          </p:nvPr>
        </p:nvSpPr>
        <p:spPr/>
        <p:txBody>
          <a:bodyPr/>
          <a:lstStyle/>
          <a:p>
            <a:r>
              <a:rPr lang="en-IN" dirty="0"/>
              <a:t>We apply design thinking to product design, we would follow a UX process with the following five key phases:</a:t>
            </a:r>
            <a:endParaRPr lang="en-US" dirty="0"/>
          </a:p>
          <a:p>
            <a:pPr lvl="0"/>
            <a:r>
              <a:rPr lang="en-IN" dirty="0"/>
              <a:t>Product definition</a:t>
            </a:r>
            <a:endParaRPr lang="en-US" dirty="0"/>
          </a:p>
          <a:p>
            <a:pPr lvl="0"/>
            <a:r>
              <a:rPr lang="en-IN" dirty="0"/>
              <a:t>Research</a:t>
            </a:r>
            <a:endParaRPr lang="en-US" dirty="0"/>
          </a:p>
          <a:p>
            <a:pPr lvl="0"/>
            <a:r>
              <a:rPr lang="en-IN" dirty="0"/>
              <a:t>Analysis</a:t>
            </a:r>
            <a:endParaRPr lang="en-US" dirty="0"/>
          </a:p>
          <a:p>
            <a:pPr lvl="0"/>
            <a:r>
              <a:rPr lang="en-IN" dirty="0"/>
              <a:t>Design</a:t>
            </a:r>
            <a:endParaRPr lang="en-US" dirty="0"/>
          </a:p>
          <a:p>
            <a:pPr lvl="0"/>
            <a:r>
              <a:rPr lang="en-IN" dirty="0"/>
              <a:t>Validation</a:t>
            </a:r>
            <a:endParaRPr lang="en-US" dirty="0"/>
          </a:p>
          <a:p>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11/15/2021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59</a:t>
            </a:fld>
            <a:endParaRPr lang="en-IN"/>
          </a:p>
        </p:txBody>
      </p:sp>
      <p:sp>
        <p:nvSpPr>
          <p:cNvPr id="7" name="Picture Placeholder 6"/>
          <p:cNvSpPr>
            <a:spLocks noGrp="1"/>
          </p:cNvSpPr>
          <p:nvPr>
            <p:ph type="pic" sz="quarter" idx="13"/>
          </p:nvPr>
        </p:nvSpPr>
        <p:spPr/>
      </p:sp>
      <p:pic>
        <p:nvPicPr>
          <p:cNvPr id="8" name="Content Placeholder 7" descr="The UX design process consists of five key phases: product definition, research, analysis, design, and validation. "/>
          <p:cNvPicPr>
            <a:picLocks noGrp="1"/>
          </p:cNvPicPr>
          <p:nvPr>
            <p:ph sz="quarter" idx="1"/>
          </p:nvPr>
        </p:nvPicPr>
        <p:blipFill>
          <a:blip r:embed="rId2"/>
          <a:srcRect/>
          <a:stretch>
            <a:fillRect/>
          </a:stretch>
        </p:blipFill>
        <p:spPr bwMode="auto">
          <a:xfrm>
            <a:off x="609600" y="2590800"/>
            <a:ext cx="7620000" cy="3033881"/>
          </a:xfrm>
          <a:prstGeom prst="rect">
            <a:avLst/>
          </a:prstGeom>
          <a:noFill/>
          <a:ln w="9525">
            <a:noFill/>
            <a:miter lim="800000"/>
            <a:headEnd/>
            <a:tailEnd/>
          </a:ln>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Date Placeholder 2"/>
          <p:cNvSpPr>
            <a:spLocks noGrp="1"/>
          </p:cNvSpPr>
          <p:nvPr>
            <p:ph type="dt" sz="half" idx="10"/>
          </p:nvPr>
        </p:nvSpPr>
        <p:spPr/>
        <p:txBody>
          <a:bodyPr/>
          <a:lstStyle/>
          <a:p>
            <a:fld id="{748C6618-D660-4795-B3A7-603070E72FE1}" type="datetime1">
              <a:rPr lang="en-US" smtClean="0"/>
              <a:pPr/>
              <a:t>11/15/2021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6</a:t>
            </a:fld>
            <a:endParaRPr lang="en-IN"/>
          </a:p>
        </p:txBody>
      </p:sp>
      <p:pic>
        <p:nvPicPr>
          <p:cNvPr id="8" name="Content Placeholder 7" descr="https://miro.medium.com/max/2000/1*Zbh_tFBaPJ3mrZppqz_t8g.png"/>
          <p:cNvPicPr>
            <a:picLocks noGrp="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1219200"/>
            <a:ext cx="7238999" cy="5181600"/>
          </a:xfrm>
          <a:prstGeom prst="rect">
            <a:avLst/>
          </a:prstGeom>
          <a:noFill/>
          <a:ln>
            <a:noFill/>
          </a:ln>
        </p:spPr>
      </p:pic>
    </p:spTree>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11/15/2021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60</a:t>
            </a:fld>
            <a:endParaRPr lang="en-IN"/>
          </a:p>
        </p:txBody>
      </p:sp>
      <p:sp>
        <p:nvSpPr>
          <p:cNvPr id="6" name="Content Placeholder 5"/>
          <p:cNvSpPr>
            <a:spLocks noGrp="1"/>
          </p:cNvSpPr>
          <p:nvPr>
            <p:ph sz="quarter" idx="1"/>
          </p:nvPr>
        </p:nvSpPr>
        <p:spPr/>
        <p:txBody>
          <a:bodyPr>
            <a:normAutofit fontScale="62500" lnSpcReduction="20000"/>
          </a:bodyPr>
          <a:lstStyle/>
          <a:p>
            <a:r>
              <a:rPr lang="en-IN" b="1" dirty="0"/>
              <a:t>1. Product definition</a:t>
            </a:r>
            <a:endParaRPr lang="en-US" b="1" dirty="0"/>
          </a:p>
          <a:p>
            <a:r>
              <a:rPr lang="en-IN" dirty="0"/>
              <a:t>One of the most important phases in UX design is actually done before the product team creates anything. Before you can build a product, you need to understand its </a:t>
            </a:r>
            <a:r>
              <a:rPr lang="en-IN" i="1" dirty="0"/>
              <a:t>context for existence</a:t>
            </a:r>
            <a:r>
              <a:rPr lang="en-IN" dirty="0"/>
              <a:t>. The product definition phase sets the foundation for the final product. During this phase, UX designers brainstorm around the product at the highest level (basically, the concept of the product) with stakeholders.</a:t>
            </a:r>
            <a:endParaRPr lang="en-US" dirty="0"/>
          </a:p>
          <a:p>
            <a:r>
              <a:rPr lang="en-IN" dirty="0"/>
              <a:t>This phase usually includes:</a:t>
            </a:r>
            <a:endParaRPr lang="en-US" dirty="0"/>
          </a:p>
          <a:p>
            <a:pPr lvl="0"/>
            <a:r>
              <a:rPr lang="en-IN" b="1" dirty="0"/>
              <a:t>Stakeholder interviews: </a:t>
            </a:r>
            <a:r>
              <a:rPr lang="en-IN" dirty="0"/>
              <a:t>interviewing key stakeholders to gather insights about business goals.</a:t>
            </a:r>
            <a:endParaRPr lang="en-US" dirty="0"/>
          </a:p>
          <a:p>
            <a:pPr lvl="0"/>
            <a:r>
              <a:rPr lang="en-IN" b="1" dirty="0"/>
              <a:t>Value proposition mapping: </a:t>
            </a:r>
            <a:r>
              <a:rPr lang="en-IN" dirty="0"/>
              <a:t>thinking about the key aspects and value propositions of the product: what it is, who will use it, and why they will use it. Value propositions help the team and stakeholders create consensus around what the product will be and how to match user and business needs.</a:t>
            </a:r>
            <a:endParaRPr lang="en-US" dirty="0"/>
          </a:p>
          <a:p>
            <a:pPr lvl="0"/>
            <a:r>
              <a:rPr lang="en-IN" b="1" dirty="0"/>
              <a:t>Concept sketching</a:t>
            </a:r>
            <a:r>
              <a:rPr lang="en-IN" dirty="0"/>
              <a:t>: creating an early </a:t>
            </a:r>
            <a:r>
              <a:rPr lang="en-IN" dirty="0" err="1"/>
              <a:t>mockup</a:t>
            </a:r>
            <a:r>
              <a:rPr lang="en-IN" dirty="0"/>
              <a:t> of the future product (can be low-fidelity paper sketches of the product’s architecture).</a:t>
            </a:r>
            <a:endParaRPr lang="en-US" dirty="0"/>
          </a:p>
          <a:p>
            <a:r>
              <a:rPr lang="en-IN" dirty="0"/>
              <a:t>This phase typically ends up with a project kick-off meeting. The kick-off meeting brings all the key players together to set proper expectations both for the product team and stakeholders. It covers the high-level outline of the product purpose, team structure (who will design and develop the product), communication channels (how they will work together), and what stakeholders’ expectations are (such as KPIs and how to measure the success of the product).</a:t>
            </a:r>
            <a:endParaRPr lang="en-US" dirty="0"/>
          </a:p>
          <a:p>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Date Placeholder 2"/>
          <p:cNvSpPr>
            <a:spLocks noGrp="1"/>
          </p:cNvSpPr>
          <p:nvPr>
            <p:ph type="dt" sz="half" idx="10"/>
          </p:nvPr>
        </p:nvSpPr>
        <p:spPr/>
        <p:txBody>
          <a:bodyPr/>
          <a:lstStyle/>
          <a:p>
            <a:fld id="{748C6618-D660-4795-B3A7-603070E72FE1}" type="datetime1">
              <a:rPr lang="en-US" smtClean="0"/>
              <a:pPr/>
              <a:t>11/15/2021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61</a:t>
            </a:fld>
            <a:endParaRPr lang="en-IN"/>
          </a:p>
        </p:txBody>
      </p:sp>
      <p:sp>
        <p:nvSpPr>
          <p:cNvPr id="6" name="Content Placeholder 5"/>
          <p:cNvSpPr>
            <a:spLocks noGrp="1"/>
          </p:cNvSpPr>
          <p:nvPr>
            <p:ph sz="quarter" idx="1"/>
          </p:nvPr>
        </p:nvSpPr>
        <p:spPr/>
        <p:txBody>
          <a:bodyPr>
            <a:normAutofit fontScale="92500" lnSpcReduction="20000"/>
          </a:bodyPr>
          <a:lstStyle/>
          <a:p>
            <a:r>
              <a:rPr lang="en-IN" b="1" dirty="0"/>
              <a:t>2. Product research</a:t>
            </a:r>
            <a:endParaRPr lang="en-US" b="1" dirty="0"/>
          </a:p>
          <a:p>
            <a:r>
              <a:rPr lang="en-IN" dirty="0"/>
              <a:t>Once you’ve defined your idea, the product team moves to the research phase. This phase typically includes both </a:t>
            </a:r>
            <a:r>
              <a:rPr lang="en-IN" u="sng" dirty="0">
                <a:hlinkClick r:id="rId2"/>
              </a:rPr>
              <a:t>user research</a:t>
            </a:r>
            <a:r>
              <a:rPr lang="en-IN" dirty="0"/>
              <a:t> and market research. Seasoned product designers think of research as a good investment—good research informs design decisions and investing in research early in the process can save a lot of time and money down the road.</a:t>
            </a:r>
            <a:endParaRPr lang="en-US" dirty="0"/>
          </a:p>
          <a:p>
            <a:pPr lvl="0"/>
            <a:r>
              <a:rPr lang="en-IN" b="1" dirty="0"/>
              <a:t>Individual in-depth interviews (IDI).</a:t>
            </a:r>
            <a:r>
              <a:rPr lang="en-IN" dirty="0"/>
              <a:t> A great product experience starts with a good understanding of the users. In-depth interviews provide qualitative data about the target audience, such as their needs, wants, fears, motivations, and </a:t>
            </a:r>
            <a:r>
              <a:rPr lang="en-IN" dirty="0" err="1"/>
              <a:t>behavior</a:t>
            </a:r>
            <a:r>
              <a:rPr lang="en-IN" dirty="0"/>
              <a:t>.</a:t>
            </a:r>
            <a:endParaRPr lang="en-US" dirty="0"/>
          </a:p>
          <a:p>
            <a:pPr lvl="0"/>
            <a:r>
              <a:rPr lang="en-IN" b="1" dirty="0"/>
              <a:t>Competitive research. </a:t>
            </a:r>
            <a:r>
              <a:rPr lang="en-IN" dirty="0"/>
              <a:t>Research helps UX designers understand industry standards and identify opportunities for the product within its particular niche.</a:t>
            </a:r>
            <a:endParaRPr lang="en-US" dirty="0"/>
          </a:p>
          <a:p>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11/15/2021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62</a:t>
            </a:fld>
            <a:endParaRPr lang="en-IN"/>
          </a:p>
        </p:txBody>
      </p:sp>
      <p:sp>
        <p:nvSpPr>
          <p:cNvPr id="6" name="Content Placeholder 5"/>
          <p:cNvSpPr>
            <a:spLocks noGrp="1"/>
          </p:cNvSpPr>
          <p:nvPr>
            <p:ph sz="quarter" idx="1"/>
          </p:nvPr>
        </p:nvSpPr>
        <p:spPr/>
        <p:txBody>
          <a:bodyPr>
            <a:normAutofit lnSpcReduction="10000"/>
          </a:bodyPr>
          <a:lstStyle/>
          <a:p>
            <a:r>
              <a:rPr lang="en-IN" b="1" dirty="0"/>
              <a:t>3. Analysis</a:t>
            </a:r>
            <a:endParaRPr lang="en-US" b="1" dirty="0"/>
          </a:p>
          <a:p>
            <a:r>
              <a:rPr lang="en-IN" dirty="0"/>
              <a:t>The aim of the analysis phase is to draw insights from data collected during the research phase, moving from “what” users want/think/need to “why” they want/think/need it. During this phase, designers confirm that the team’s most important assumptions are correct.</a:t>
            </a:r>
            <a:endParaRPr lang="en-US" dirty="0"/>
          </a:p>
          <a:p>
            <a:r>
              <a:rPr lang="en-IN" dirty="0"/>
              <a:t>This phase of the UX process usually includes:</a:t>
            </a:r>
            <a:endParaRPr lang="en-US" dirty="0"/>
          </a:p>
          <a:p>
            <a:pPr lvl="0"/>
            <a:r>
              <a:rPr lang="en-IN" b="1" dirty="0"/>
              <a:t>Creating user personas. </a:t>
            </a:r>
            <a:r>
              <a:rPr lang="en-IN" dirty="0"/>
              <a:t>Personas are fictional characters that represent the different user types for your product. As you design your product, you can reference these personas as realistic representations of your target audience.</a:t>
            </a:r>
            <a:endParaRPr lang="en-US" dirty="0"/>
          </a:p>
          <a:p>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11/15/2021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63</a:t>
            </a:fld>
            <a:endParaRPr lang="en-IN"/>
          </a:p>
        </p:txBody>
      </p:sp>
      <p:sp>
        <p:nvSpPr>
          <p:cNvPr id="6" name="Content Placeholder 5"/>
          <p:cNvSpPr>
            <a:spLocks noGrp="1"/>
          </p:cNvSpPr>
          <p:nvPr>
            <p:ph sz="quarter" idx="1"/>
          </p:nvPr>
        </p:nvSpPr>
        <p:spPr/>
        <p:txBody>
          <a:bodyPr/>
          <a:lstStyle/>
          <a:p>
            <a:r>
              <a:rPr lang="en-IN" b="1" dirty="0"/>
              <a:t>4. Design</a:t>
            </a:r>
            <a:endParaRPr lang="en-US" b="1" dirty="0"/>
          </a:p>
          <a:p>
            <a:r>
              <a:rPr lang="en-IN" dirty="0"/>
              <a:t>When users’ wants, needs, and expectations from a product are clear, product designers move to the design phase. At this step, product teams work on various activities, from creating information architecture (</a:t>
            </a:r>
            <a:r>
              <a:rPr lang="en-IN" u="sng" dirty="0">
                <a:hlinkClick r:id="rId2"/>
              </a:rPr>
              <a:t>IA</a:t>
            </a:r>
            <a:r>
              <a:rPr lang="en-IN" dirty="0"/>
              <a:t>) to the actual </a:t>
            </a:r>
            <a:r>
              <a:rPr lang="en-IN" u="sng" dirty="0">
                <a:hlinkClick r:id="rId3"/>
              </a:rPr>
              <a:t>UI design</a:t>
            </a:r>
            <a:r>
              <a:rPr lang="en-IN" dirty="0"/>
              <a:t>. An effective design phase is both highly collaborative (it requires active participation from all team players involved in product design) and iterative (meaning that it cycles back upon itself to validate ideas).</a:t>
            </a:r>
            <a:endParaRPr lang="en-US" dirty="0"/>
          </a:p>
          <a:p>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11/15/2021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64</a:t>
            </a:fld>
            <a:endParaRPr lang="en-IN"/>
          </a:p>
        </p:txBody>
      </p:sp>
      <p:sp>
        <p:nvSpPr>
          <p:cNvPr id="6" name="Content Placeholder 5"/>
          <p:cNvSpPr>
            <a:spLocks noGrp="1"/>
          </p:cNvSpPr>
          <p:nvPr>
            <p:ph sz="quarter" idx="1"/>
          </p:nvPr>
        </p:nvSpPr>
        <p:spPr/>
        <p:txBody>
          <a:bodyPr/>
          <a:lstStyle/>
          <a:p>
            <a:r>
              <a:rPr lang="en-IN" b="1" dirty="0"/>
              <a:t>Validation (Testing)</a:t>
            </a:r>
            <a:endParaRPr lang="en-US" b="1" dirty="0"/>
          </a:p>
          <a:p>
            <a:r>
              <a:rPr lang="en-IN" dirty="0"/>
              <a:t>Validation is an essential step in the design process because it helps teams understand whether their design works for their users. Usually, the validation phase starts after the high-fidelity design is ready, since testing with high-fidelity designs provides more valuable feedback from end-users). During a series of </a:t>
            </a:r>
            <a:r>
              <a:rPr lang="en-IN" u="sng" dirty="0">
                <a:hlinkClick r:id="rId2"/>
              </a:rPr>
              <a:t>user testing</a:t>
            </a:r>
            <a:r>
              <a:rPr lang="en-IN" dirty="0"/>
              <a:t> sessions, the team validates the product with both stakeholders and end-users</a:t>
            </a:r>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b="1" u="sng" dirty="0">
                <a:solidFill>
                  <a:srgbClr val="FF0000"/>
                </a:solidFill>
              </a:rPr>
              <a:t>VISUAL DESIGN PRINCIPLES</a:t>
            </a:r>
            <a:endParaRPr lang="en-US" b="1" dirty="0">
              <a:solidFill>
                <a:srgbClr val="FF0000"/>
              </a:solidFill>
            </a:endParaRPr>
          </a:p>
        </p:txBody>
      </p:sp>
      <p:sp>
        <p:nvSpPr>
          <p:cNvPr id="3" name="Date Placeholder 2"/>
          <p:cNvSpPr>
            <a:spLocks noGrp="1"/>
          </p:cNvSpPr>
          <p:nvPr>
            <p:ph type="dt" sz="half" idx="10"/>
          </p:nvPr>
        </p:nvSpPr>
        <p:spPr/>
        <p:txBody>
          <a:bodyPr/>
          <a:lstStyle/>
          <a:p>
            <a:fld id="{748C6618-D660-4795-B3A7-603070E72FE1}" type="datetime1">
              <a:rPr lang="en-US" smtClean="0"/>
              <a:pPr/>
              <a:t>11/15/2021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65</a:t>
            </a:fld>
            <a:endParaRPr lang="en-IN"/>
          </a:p>
        </p:txBody>
      </p:sp>
      <p:sp>
        <p:nvSpPr>
          <p:cNvPr id="6" name="Content Placeholder 5"/>
          <p:cNvSpPr>
            <a:spLocks noGrp="1"/>
          </p:cNvSpPr>
          <p:nvPr>
            <p:ph sz="quarter" idx="1"/>
          </p:nvPr>
        </p:nvSpPr>
        <p:spPr/>
        <p:txBody>
          <a:bodyPr/>
          <a:lstStyle/>
          <a:p>
            <a:r>
              <a:rPr lang="en-IN" b="1" dirty="0"/>
              <a:t>Visual-design principles</a:t>
            </a:r>
            <a:r>
              <a:rPr lang="en-IN" dirty="0"/>
              <a:t> inform us how </a:t>
            </a:r>
            <a:r>
              <a:rPr lang="en-IN" u="sng" dirty="0">
                <a:hlinkClick r:id="rId2"/>
              </a:rPr>
              <a:t>design elements</a:t>
            </a:r>
            <a:r>
              <a:rPr lang="en-IN" dirty="0"/>
              <a:t> such as line, shape, </a:t>
            </a:r>
            <a:r>
              <a:rPr lang="en-IN" dirty="0" err="1"/>
              <a:t>color</a:t>
            </a:r>
            <a:r>
              <a:rPr lang="en-IN" dirty="0"/>
              <a:t>, grid, or space go together to create well-rounded and thoughtful visuals.</a:t>
            </a:r>
            <a:endParaRPr lang="en-US" dirty="0"/>
          </a:p>
          <a:p>
            <a:r>
              <a:rPr lang="en-IN" dirty="0"/>
              <a:t>This article defines 5 visual-design principles that impact UX:</a:t>
            </a:r>
            <a:endParaRPr lang="en-US" dirty="0"/>
          </a:p>
          <a:p>
            <a:pPr lvl="0"/>
            <a:r>
              <a:rPr lang="en-IN" b="1" dirty="0"/>
              <a:t>Scale</a:t>
            </a:r>
            <a:endParaRPr lang="en-US" dirty="0"/>
          </a:p>
          <a:p>
            <a:pPr lvl="0"/>
            <a:r>
              <a:rPr lang="en-IN" b="1" dirty="0"/>
              <a:t>Visual hierarchy</a:t>
            </a:r>
            <a:endParaRPr lang="en-US" dirty="0"/>
          </a:p>
          <a:p>
            <a:pPr lvl="0"/>
            <a:r>
              <a:rPr lang="en-IN" b="1" dirty="0"/>
              <a:t>Balance</a:t>
            </a:r>
            <a:endParaRPr lang="en-US" dirty="0"/>
          </a:p>
          <a:p>
            <a:pPr lvl="0"/>
            <a:r>
              <a:rPr lang="en-IN" b="1" dirty="0"/>
              <a:t>Contrast</a:t>
            </a:r>
            <a:endParaRPr lang="en-US" dirty="0"/>
          </a:p>
          <a:p>
            <a:pPr lvl="0"/>
            <a:r>
              <a:rPr lang="en-IN" b="1" dirty="0"/>
              <a:t>Gestalt</a:t>
            </a:r>
            <a:endParaRPr lang="en-US" dirty="0"/>
          </a:p>
          <a:p>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11/15/2021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66</a:t>
            </a:fld>
            <a:endParaRPr lang="en-IN"/>
          </a:p>
        </p:txBody>
      </p:sp>
      <p:sp>
        <p:nvSpPr>
          <p:cNvPr id="7" name="Picture Placeholder 6"/>
          <p:cNvSpPr>
            <a:spLocks noGrp="1"/>
          </p:cNvSpPr>
          <p:nvPr>
            <p:ph type="pic" sz="quarter" idx="13"/>
          </p:nvPr>
        </p:nvSpPr>
        <p:spPr/>
      </p:sp>
      <p:pic>
        <p:nvPicPr>
          <p:cNvPr id="8" name="Content Placeholder 7" descr="5 Design Principles: Scale, Visual hierarchy, Balance, Contrast, Gestalt"/>
          <p:cNvPicPr>
            <a:picLocks noGrp="1"/>
          </p:cNvPicPr>
          <p:nvPr>
            <p:ph sz="quarter" idx="1"/>
          </p:nvPr>
        </p:nvPicPr>
        <p:blipFill>
          <a:blip r:embed="rId2"/>
          <a:srcRect/>
          <a:stretch>
            <a:fillRect/>
          </a:stretch>
        </p:blipFill>
        <p:spPr bwMode="auto">
          <a:xfrm>
            <a:off x="1995340" y="1447800"/>
            <a:ext cx="5610520" cy="4572000"/>
          </a:xfrm>
          <a:prstGeom prst="rect">
            <a:avLst/>
          </a:prstGeom>
          <a:noFill/>
          <a:ln w="9525">
            <a:noFill/>
            <a:miter lim="800000"/>
            <a:headEnd/>
            <a:tailEnd/>
          </a:ln>
        </p:spPr>
      </p:pic>
    </p:spTree>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11/15/2021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67</a:t>
            </a:fld>
            <a:endParaRPr lang="en-IN"/>
          </a:p>
        </p:txBody>
      </p:sp>
      <p:sp>
        <p:nvSpPr>
          <p:cNvPr id="6" name="Content Placeholder 5"/>
          <p:cNvSpPr>
            <a:spLocks noGrp="1"/>
          </p:cNvSpPr>
          <p:nvPr>
            <p:ph sz="quarter" idx="1"/>
          </p:nvPr>
        </p:nvSpPr>
        <p:spPr/>
        <p:txBody>
          <a:bodyPr>
            <a:normAutofit fontScale="92500" lnSpcReduction="20000"/>
          </a:bodyPr>
          <a:lstStyle/>
          <a:p>
            <a:r>
              <a:rPr lang="en-IN" b="1" dirty="0"/>
              <a:t>1. Scale</a:t>
            </a:r>
            <a:endParaRPr lang="en-US" b="1" dirty="0"/>
          </a:p>
          <a:p>
            <a:r>
              <a:rPr lang="en-IN" dirty="0"/>
              <a:t>This principle is commonly used: almost every good visual design takes advantage of it.</a:t>
            </a:r>
            <a:endParaRPr lang="en-US" dirty="0"/>
          </a:p>
          <a:p>
            <a:r>
              <a:rPr lang="en-IN" b="1" dirty="0"/>
              <a:t>Definition:</a:t>
            </a:r>
            <a:r>
              <a:rPr lang="en-IN" dirty="0"/>
              <a:t> The principle of </a:t>
            </a:r>
            <a:r>
              <a:rPr lang="en-IN" b="1" dirty="0"/>
              <a:t>scale</a:t>
            </a:r>
            <a:r>
              <a:rPr lang="en-IN" dirty="0"/>
              <a:t> refers to using relative size to signal importance and rank in a composition.</a:t>
            </a:r>
            <a:endParaRPr lang="en-US" dirty="0"/>
          </a:p>
          <a:p>
            <a:r>
              <a:rPr lang="en-IN" dirty="0"/>
              <a:t>In other words, when this principle is used properly, the most important elements in a design are bigger than the ones that are less important. The reason behind this principle is simple: when something is big, it’s more likely to be noticed.</a:t>
            </a:r>
            <a:endParaRPr lang="en-US" dirty="0"/>
          </a:p>
          <a:p>
            <a:r>
              <a:rPr lang="en-IN" dirty="0"/>
              <a:t>A visually pleasing design generally uses no more than 3 different sizes. Having a range of differently sized elements will not only create variety within your layout, but it will also establish a visual hierarchy (see next principle) on the page. Be sure to emphasize the most important aspect of your design by making them biggest.</a:t>
            </a:r>
            <a:endParaRPr lang="en-US" dirty="0"/>
          </a:p>
          <a:p>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11/15/2021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68</a:t>
            </a:fld>
            <a:endParaRPr lang="en-IN"/>
          </a:p>
        </p:txBody>
      </p:sp>
      <p:sp>
        <p:nvSpPr>
          <p:cNvPr id="6" name="Content Placeholder 5"/>
          <p:cNvSpPr>
            <a:spLocks noGrp="1"/>
          </p:cNvSpPr>
          <p:nvPr>
            <p:ph sz="quarter" idx="1"/>
          </p:nvPr>
        </p:nvSpPr>
        <p:spPr/>
        <p:txBody>
          <a:bodyPr>
            <a:normAutofit fontScale="92500"/>
          </a:bodyPr>
          <a:lstStyle/>
          <a:p>
            <a:r>
              <a:rPr lang="en-IN" b="1" dirty="0"/>
              <a:t>2. Visual Hierarchy</a:t>
            </a:r>
            <a:endParaRPr lang="en-US" b="1" dirty="0"/>
          </a:p>
          <a:p>
            <a:r>
              <a:rPr lang="en-IN" dirty="0"/>
              <a:t>A layout with a good visual hierarchy will be easily understood by your users.</a:t>
            </a:r>
            <a:endParaRPr lang="en-US" dirty="0"/>
          </a:p>
          <a:p>
            <a:r>
              <a:rPr lang="en-IN" b="1" dirty="0"/>
              <a:t>Definition</a:t>
            </a:r>
            <a:r>
              <a:rPr lang="en-IN" dirty="0"/>
              <a:t>: The principle of </a:t>
            </a:r>
            <a:r>
              <a:rPr lang="en-IN" b="1" dirty="0"/>
              <a:t>visual hierarchy</a:t>
            </a:r>
            <a:r>
              <a:rPr lang="en-IN" dirty="0"/>
              <a:t> refers to guiding the eye on the page so that it attends to different design elements in the order of their importance.</a:t>
            </a:r>
            <a:endParaRPr lang="en-US" dirty="0"/>
          </a:p>
          <a:p>
            <a:r>
              <a:rPr lang="en-IN" dirty="0"/>
              <a:t>Visual hierarchy can be implemented through variations in scale, value, </a:t>
            </a:r>
            <a:r>
              <a:rPr lang="en-IN" dirty="0" err="1"/>
              <a:t>color</a:t>
            </a:r>
            <a:r>
              <a:rPr lang="en-IN" dirty="0"/>
              <a:t>, spacing, placement, and a variety of other signals.</a:t>
            </a:r>
            <a:endParaRPr lang="en-US" dirty="0"/>
          </a:p>
          <a:p>
            <a:r>
              <a:rPr lang="en-IN" dirty="0"/>
              <a:t>Visual hierarchy controls the delivery of the experience. If you have a hard time figuring out where to look on a page, it’s more than likely that its layout is missing a clear visual hierarchy.</a:t>
            </a:r>
            <a:endParaRPr lang="en-US" dirty="0"/>
          </a:p>
          <a:p>
            <a:endParaRPr lang="en-US" dirty="0"/>
          </a:p>
        </p:txBody>
      </p:sp>
      <p:sp>
        <p:nvSpPr>
          <p:cNvPr id="7" name="Picture Placeholder 6"/>
          <p:cNvSpPr>
            <a:spLocks noGrp="1"/>
          </p:cNvSpPr>
          <p:nvPr>
            <p:ph type="pic" sz="quarter" idx="13"/>
          </p:nvPr>
        </p:nvSpPr>
        <p:spPr/>
      </p:sp>
      <p:sp>
        <p:nvSpPr>
          <p:cNvPr id="78849" name="Rectangle 1"/>
          <p:cNvSpPr>
            <a:spLocks noChangeArrowheads="1"/>
          </p:cNvSpPr>
          <p:nvPr/>
        </p:nvSpPr>
        <p:spPr bwMode="auto">
          <a:xfrm>
            <a:off x="0" y="0"/>
            <a:ext cx="227948" cy="210306"/>
          </a:xfrm>
          <a:prstGeom prst="rect">
            <a:avLst/>
          </a:prstGeom>
          <a:solidFill>
            <a:srgbClr val="FFFFFF"/>
          </a:solidFill>
          <a:ln w="9525">
            <a:noFill/>
            <a:miter lim="800000"/>
            <a:headEnd/>
            <a:tailEnd/>
          </a:ln>
          <a:effectLst/>
        </p:spPr>
        <p:txBody>
          <a:bodyPr vert="horz" wrap="none" lIns="91440" tIns="25392" rIns="9144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Arial" pitchFamily="34" charset="0"/>
                <a:ea typeface="Times New Roman" pitchFamily="18" charset="0"/>
                <a:cs typeface="Arial" pitchFamily="34" charset="0"/>
              </a:rPr>
              <a:t>.</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11/15/2021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69</a:t>
            </a:fld>
            <a:endParaRPr lang="en-IN"/>
          </a:p>
        </p:txBody>
      </p:sp>
      <p:sp>
        <p:nvSpPr>
          <p:cNvPr id="6" name="Content Placeholder 5"/>
          <p:cNvSpPr>
            <a:spLocks noGrp="1"/>
          </p:cNvSpPr>
          <p:nvPr>
            <p:ph sz="quarter" idx="1"/>
          </p:nvPr>
        </p:nvSpPr>
        <p:spPr/>
        <p:txBody>
          <a:bodyPr/>
          <a:lstStyle/>
          <a:p>
            <a:r>
              <a:rPr lang="en-IN" b="1" dirty="0"/>
              <a:t>3. Balance</a:t>
            </a:r>
            <a:endParaRPr lang="en-US" b="1" dirty="0"/>
          </a:p>
          <a:p>
            <a:r>
              <a:rPr lang="en-IN" dirty="0"/>
              <a:t>Balance is like a seesaw: instead of weight, you are balancing design elements.</a:t>
            </a:r>
            <a:endParaRPr lang="en-US" dirty="0"/>
          </a:p>
          <a:p>
            <a:r>
              <a:rPr lang="en-IN" b="1" dirty="0"/>
              <a:t>Definition</a:t>
            </a:r>
            <a:r>
              <a:rPr lang="en-IN" dirty="0"/>
              <a:t>: The principle of </a:t>
            </a:r>
            <a:r>
              <a:rPr lang="en-IN" b="1" dirty="0"/>
              <a:t>balance</a:t>
            </a:r>
            <a:r>
              <a:rPr lang="en-IN" dirty="0"/>
              <a:t> refers to a satisfying arrangement or proportion of design elements. Balance occurs when there is an equally distributed (but not necessarily symmetrical) amount of visual signal on both sides of an imaginary axis going through the middle of the screen. This axis is often vertical but can also be horizontal.</a:t>
            </a:r>
            <a:endParaRPr lang="en-US" dirty="0"/>
          </a:p>
          <a:p>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11/15/2021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7</a:t>
            </a:fld>
            <a:endParaRPr lang="en-IN"/>
          </a:p>
        </p:txBody>
      </p:sp>
      <p:sp>
        <p:nvSpPr>
          <p:cNvPr id="6" name="Content Placeholder 5"/>
          <p:cNvSpPr>
            <a:spLocks noGrp="1"/>
          </p:cNvSpPr>
          <p:nvPr>
            <p:ph sz="quarter" idx="1"/>
          </p:nvPr>
        </p:nvSpPr>
        <p:spPr>
          <a:xfrm>
            <a:off x="914400" y="1417638"/>
            <a:ext cx="7772400" cy="4572000"/>
          </a:xfrm>
        </p:spPr>
        <p:txBody>
          <a:bodyPr/>
          <a:lstStyle/>
          <a:p>
            <a:pPr algn="just">
              <a:buNone/>
            </a:pPr>
            <a:r>
              <a:rPr lang="en-IN" dirty="0"/>
              <a:t>    Let’s walk through the full UX Stack to see what questions UX can help the team answer, starting with the initial strategy and scope phases where the concept is taking shape.  UXD can answer some fundamental business questions:</a:t>
            </a:r>
          </a:p>
          <a:p>
            <a:pPr algn="just">
              <a:buNone/>
            </a:pPr>
            <a:endParaRPr lang="en-US" dirty="0"/>
          </a:p>
          <a:p>
            <a:pPr lvl="0" algn="just"/>
            <a:r>
              <a:rPr lang="en-IN" dirty="0"/>
              <a:t>Do users need the product you are making?</a:t>
            </a:r>
            <a:endParaRPr lang="en-US" dirty="0"/>
          </a:p>
          <a:p>
            <a:pPr lvl="0" algn="just"/>
            <a:r>
              <a:rPr lang="en-IN" dirty="0"/>
              <a:t>Do they want it enough that they will either pay for it or if it is free, spend time looking for it and learning to use it?</a:t>
            </a:r>
            <a:endParaRPr lang="en-US" dirty="0"/>
          </a:p>
          <a:p>
            <a:pPr lvl="0" algn="just"/>
            <a:r>
              <a:rPr lang="en-IN" dirty="0"/>
              <a:t>Are you missing a key feature they will need?</a:t>
            </a:r>
            <a:endParaRPr lang="en-US" dirty="0"/>
          </a:p>
          <a:p>
            <a:pPr lvl="0" algn="just"/>
            <a:r>
              <a:rPr lang="en-IN" dirty="0"/>
              <a:t>Are you spending time building features they will never use?</a:t>
            </a:r>
            <a:endParaRPr lang="en-US" dirty="0"/>
          </a:p>
          <a:p>
            <a:pPr algn="just"/>
            <a:endParaRPr lang="en-US" dirty="0"/>
          </a:p>
        </p:txBody>
      </p:sp>
    </p:spTree>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11/15/2021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70</a:t>
            </a:fld>
            <a:endParaRPr lang="en-IN"/>
          </a:p>
        </p:txBody>
      </p:sp>
      <p:sp>
        <p:nvSpPr>
          <p:cNvPr id="6" name="Content Placeholder 5"/>
          <p:cNvSpPr>
            <a:spLocks noGrp="1"/>
          </p:cNvSpPr>
          <p:nvPr>
            <p:ph sz="quarter" idx="1"/>
          </p:nvPr>
        </p:nvSpPr>
        <p:spPr/>
        <p:txBody>
          <a:bodyPr>
            <a:normAutofit fontScale="92500" lnSpcReduction="20000"/>
          </a:bodyPr>
          <a:lstStyle/>
          <a:p>
            <a:r>
              <a:rPr lang="en-IN" b="1" dirty="0"/>
              <a:t>4.Contrast</a:t>
            </a:r>
            <a:endParaRPr lang="en-US" b="1" dirty="0"/>
          </a:p>
          <a:p>
            <a:r>
              <a:rPr lang="en-IN" dirty="0"/>
              <a:t>This is another commonly used principle that makes certain parts of your design stand out to your users.</a:t>
            </a:r>
            <a:endParaRPr lang="en-US" dirty="0"/>
          </a:p>
          <a:p>
            <a:r>
              <a:rPr lang="en-IN" b="1" dirty="0"/>
              <a:t>Definition</a:t>
            </a:r>
            <a:r>
              <a:rPr lang="en-IN" dirty="0"/>
              <a:t>: The principle of </a:t>
            </a:r>
            <a:r>
              <a:rPr lang="en-IN" b="1" dirty="0"/>
              <a:t>contrast</a:t>
            </a:r>
            <a:r>
              <a:rPr lang="en-IN" dirty="0"/>
              <a:t> refers to the juxtaposition of visually dissimilar elements in order to convey the fact that these elements are different (e.g., belong in different categories, have different functions, behave differently).</a:t>
            </a:r>
            <a:endParaRPr lang="en-US" dirty="0"/>
          </a:p>
          <a:p>
            <a:r>
              <a:rPr lang="en-IN" dirty="0"/>
              <a:t>In other words, contrast provides the eye with a noticeable difference (e.g., in size or </a:t>
            </a:r>
            <a:r>
              <a:rPr lang="en-IN" dirty="0" err="1"/>
              <a:t>color</a:t>
            </a:r>
            <a:r>
              <a:rPr lang="en-IN" dirty="0"/>
              <a:t>) between two objects (or between two sets of objects) in order to emphasize that they are distinct.</a:t>
            </a:r>
            <a:endParaRPr lang="en-US" dirty="0"/>
          </a:p>
          <a:p>
            <a:r>
              <a:rPr lang="en-IN" dirty="0"/>
              <a:t>The principle of contrast is often applied through </a:t>
            </a:r>
            <a:r>
              <a:rPr lang="en-IN" dirty="0" err="1"/>
              <a:t>color</a:t>
            </a:r>
            <a:r>
              <a:rPr lang="en-IN" dirty="0"/>
              <a:t>. For example, red is frequently used in UI designs, especially on </a:t>
            </a:r>
            <a:r>
              <a:rPr lang="en-IN" dirty="0" err="1"/>
              <a:t>iOS</a:t>
            </a:r>
            <a:r>
              <a:rPr lang="en-IN" dirty="0"/>
              <a:t>, to signify deleting. The bright </a:t>
            </a:r>
            <a:r>
              <a:rPr lang="en-IN" dirty="0" err="1"/>
              <a:t>color</a:t>
            </a:r>
            <a:r>
              <a:rPr lang="en-IN" dirty="0"/>
              <a:t> signals that a red element is different from the rest</a:t>
            </a:r>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Date Placeholder 2"/>
          <p:cNvSpPr>
            <a:spLocks noGrp="1"/>
          </p:cNvSpPr>
          <p:nvPr>
            <p:ph type="dt" sz="half" idx="10"/>
          </p:nvPr>
        </p:nvSpPr>
        <p:spPr/>
        <p:txBody>
          <a:bodyPr/>
          <a:lstStyle/>
          <a:p>
            <a:fld id="{748C6618-D660-4795-B3A7-603070E72FE1}" type="datetime1">
              <a:rPr lang="en-US" smtClean="0"/>
              <a:pPr/>
              <a:t>11/15/2021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71</a:t>
            </a:fld>
            <a:endParaRPr lang="en-IN"/>
          </a:p>
        </p:txBody>
      </p:sp>
      <p:sp>
        <p:nvSpPr>
          <p:cNvPr id="6" name="Content Placeholder 5"/>
          <p:cNvSpPr>
            <a:spLocks noGrp="1"/>
          </p:cNvSpPr>
          <p:nvPr>
            <p:ph sz="quarter" idx="1"/>
          </p:nvPr>
        </p:nvSpPr>
        <p:spPr/>
        <p:txBody>
          <a:bodyPr>
            <a:normAutofit lnSpcReduction="10000"/>
          </a:bodyPr>
          <a:lstStyle/>
          <a:p>
            <a:r>
              <a:rPr lang="en-IN" b="1" dirty="0"/>
              <a:t>5. Gestalt Principles</a:t>
            </a:r>
            <a:endParaRPr lang="en-US" b="1" dirty="0"/>
          </a:p>
          <a:p>
            <a:r>
              <a:rPr lang="en-IN" dirty="0"/>
              <a:t>These are a set of principles that were established in the early twentieth century by the Gestalt psychologists. They capture how humans make sense of images.</a:t>
            </a:r>
            <a:endParaRPr lang="en-US" dirty="0"/>
          </a:p>
          <a:p>
            <a:r>
              <a:rPr lang="en-IN" b="1" dirty="0"/>
              <a:t>Definition</a:t>
            </a:r>
            <a:r>
              <a:rPr lang="en-IN" dirty="0"/>
              <a:t>: </a:t>
            </a:r>
            <a:r>
              <a:rPr lang="en-IN" b="1" dirty="0"/>
              <a:t>Gestalt principles</a:t>
            </a:r>
            <a:r>
              <a:rPr lang="en-IN" dirty="0"/>
              <a:t> explain how humans simplify and organize complex images that consist of many elements, by subconsciously arranging the parts into an organized system that creates a whole, rather than interpreting them as a series of disparate elements. In other words, Gestalt principles capture our tendency to perceive the whole as opposed to the individual elements</a:t>
            </a:r>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b="1" u="sng" dirty="0">
                <a:solidFill>
                  <a:srgbClr val="FF0000"/>
                </a:solidFill>
              </a:rPr>
              <a:t>INFORMATION DESIGN AND VISUALIZATION</a:t>
            </a:r>
            <a:endParaRPr lang="en-US" b="1" dirty="0">
              <a:solidFill>
                <a:srgbClr val="FF0000"/>
              </a:solidFill>
            </a:endParaRPr>
          </a:p>
        </p:txBody>
      </p:sp>
      <p:sp>
        <p:nvSpPr>
          <p:cNvPr id="3" name="Date Placeholder 2"/>
          <p:cNvSpPr>
            <a:spLocks noGrp="1"/>
          </p:cNvSpPr>
          <p:nvPr>
            <p:ph type="dt" sz="half" idx="10"/>
          </p:nvPr>
        </p:nvSpPr>
        <p:spPr/>
        <p:txBody>
          <a:bodyPr/>
          <a:lstStyle/>
          <a:p>
            <a:fld id="{748C6618-D660-4795-B3A7-603070E72FE1}" type="datetime1">
              <a:rPr lang="en-US" smtClean="0"/>
              <a:pPr/>
              <a:t>11/15/2021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72</a:t>
            </a:fld>
            <a:endParaRPr lang="en-IN"/>
          </a:p>
        </p:txBody>
      </p:sp>
      <p:sp>
        <p:nvSpPr>
          <p:cNvPr id="6" name="Content Placeholder 5"/>
          <p:cNvSpPr>
            <a:spLocks noGrp="1"/>
          </p:cNvSpPr>
          <p:nvPr>
            <p:ph sz="quarter" idx="1"/>
          </p:nvPr>
        </p:nvSpPr>
        <p:spPr/>
        <p:txBody>
          <a:bodyPr>
            <a:normAutofit fontScale="92500" lnSpcReduction="20000"/>
          </a:bodyPr>
          <a:lstStyle/>
          <a:p>
            <a:r>
              <a:rPr lang="en-IN" b="1" dirty="0"/>
              <a:t>Information design</a:t>
            </a:r>
            <a:r>
              <a:rPr lang="en-IN" dirty="0"/>
              <a:t> is data used as a storytelling tool. It’s data with a purpose. Therefore, Information visualizations are more about informing the viewer about a data set and it’s specific parts. Conclusions have already been made for that data, and it’s being presented in a </a:t>
            </a:r>
            <a:r>
              <a:rPr lang="en-IN" dirty="0" err="1"/>
              <a:t>snackable</a:t>
            </a:r>
            <a:r>
              <a:rPr lang="en-IN" dirty="0"/>
              <a:t> </a:t>
            </a:r>
            <a:r>
              <a:rPr lang="en-IN" u="sng" dirty="0">
                <a:hlinkClick r:id="rId2"/>
              </a:rPr>
              <a:t>design</a:t>
            </a:r>
            <a:r>
              <a:rPr lang="en-IN" dirty="0"/>
              <a:t>. Data visualizations are raw data visualized in a way that permits the viewer to make their own conclusions. </a:t>
            </a:r>
            <a:r>
              <a:rPr lang="en-IN" u="sng" dirty="0">
                <a:hlinkClick r:id="rId3"/>
              </a:rPr>
              <a:t>Data visualizations can be ever-evolving visuals with new data</a:t>
            </a:r>
            <a:r>
              <a:rPr lang="en-IN" dirty="0"/>
              <a:t> and information being added regularly.</a:t>
            </a:r>
            <a:endParaRPr lang="en-US" dirty="0"/>
          </a:p>
          <a:p>
            <a:r>
              <a:rPr lang="en-IN" dirty="0"/>
              <a:t>They can also include data from a specific point in time and can be organized in a way that inspires a distinctive reaction. Nevertheless, it can still be analyzed and direct viewers to their own conclusions. Not only must information be presented in a clear manner, but users also need to navigate the information without it being overwhelming or confusing.</a:t>
            </a:r>
            <a:endParaRPr lang="en-US" dirty="0"/>
          </a:p>
          <a:p>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11/15/2021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73</a:t>
            </a:fld>
            <a:endParaRPr lang="en-IN"/>
          </a:p>
        </p:txBody>
      </p:sp>
      <p:sp>
        <p:nvSpPr>
          <p:cNvPr id="7" name="Picture Placeholder 6"/>
          <p:cNvSpPr>
            <a:spLocks noGrp="1"/>
          </p:cNvSpPr>
          <p:nvPr>
            <p:ph type="pic" sz="quarter" idx="13"/>
          </p:nvPr>
        </p:nvSpPr>
        <p:spPr/>
      </p:sp>
      <p:pic>
        <p:nvPicPr>
          <p:cNvPr id="8" name="Content Placeholder 7" descr="visual communication - what is design thinking infographic"/>
          <p:cNvPicPr>
            <a:picLocks noGrp="1"/>
          </p:cNvPicPr>
          <p:nvPr>
            <p:ph sz="quarter" idx="1"/>
          </p:nvPr>
        </p:nvPicPr>
        <p:blipFill>
          <a:blip r:embed="rId2"/>
          <a:srcRect/>
          <a:stretch>
            <a:fillRect/>
          </a:stretch>
        </p:blipFill>
        <p:spPr bwMode="auto">
          <a:xfrm>
            <a:off x="914400" y="1547812"/>
            <a:ext cx="7772400" cy="4371975"/>
          </a:xfrm>
          <a:prstGeom prst="rect">
            <a:avLst/>
          </a:prstGeom>
          <a:noFill/>
          <a:ln w="9525">
            <a:noFill/>
            <a:miter lim="800000"/>
            <a:headEnd/>
            <a:tailEnd/>
          </a:ln>
        </p:spPr>
      </p:pic>
    </p:spTree>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b="1" u="sng" dirty="0">
                <a:solidFill>
                  <a:srgbClr val="FF0000"/>
                </a:solidFill>
              </a:rPr>
              <a:t>INTERACTION DESIGN</a:t>
            </a:r>
            <a:endParaRPr lang="en-US" dirty="0">
              <a:solidFill>
                <a:srgbClr val="FF0000"/>
              </a:solidFill>
            </a:endParaRPr>
          </a:p>
        </p:txBody>
      </p:sp>
      <p:sp>
        <p:nvSpPr>
          <p:cNvPr id="3" name="Date Placeholder 2"/>
          <p:cNvSpPr>
            <a:spLocks noGrp="1"/>
          </p:cNvSpPr>
          <p:nvPr>
            <p:ph type="dt" sz="half" idx="10"/>
          </p:nvPr>
        </p:nvSpPr>
        <p:spPr/>
        <p:txBody>
          <a:bodyPr/>
          <a:lstStyle/>
          <a:p>
            <a:fld id="{748C6618-D660-4795-B3A7-603070E72FE1}" type="datetime1">
              <a:rPr lang="en-US" smtClean="0"/>
              <a:pPr/>
              <a:t>11/15/2021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74</a:t>
            </a:fld>
            <a:endParaRPr lang="en-IN"/>
          </a:p>
        </p:txBody>
      </p:sp>
      <p:sp>
        <p:nvSpPr>
          <p:cNvPr id="6" name="Content Placeholder 5"/>
          <p:cNvSpPr>
            <a:spLocks noGrp="1"/>
          </p:cNvSpPr>
          <p:nvPr>
            <p:ph sz="quarter" idx="1"/>
          </p:nvPr>
        </p:nvSpPr>
        <p:spPr/>
        <p:txBody>
          <a:bodyPr/>
          <a:lstStyle/>
          <a:p>
            <a:r>
              <a:rPr lang="en-IN" dirty="0"/>
              <a:t>The purpose of interaction design is to create a great user experience. That’s why most of the UI disciplines require understanding and hands-on experience of interaction design principles. After all, it’s about designing for the entire interconnected system: the device, interface, context, environment, and people. Interaction designers strive to create meaningful relationships between people and the products and services they use. It may include computers, mobile devices, gadgets, appliances, and more.</a:t>
            </a:r>
            <a:endParaRPr lang="en-US" dirty="0"/>
          </a:p>
          <a:p>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11/15/2021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75</a:t>
            </a:fld>
            <a:endParaRPr lang="en-IN"/>
          </a:p>
        </p:txBody>
      </p:sp>
      <p:sp>
        <p:nvSpPr>
          <p:cNvPr id="6" name="Content Placeholder 5"/>
          <p:cNvSpPr>
            <a:spLocks noGrp="1"/>
          </p:cNvSpPr>
          <p:nvPr>
            <p:ph sz="quarter" idx="1"/>
          </p:nvPr>
        </p:nvSpPr>
        <p:spPr/>
        <p:txBody>
          <a:bodyPr>
            <a:normAutofit fontScale="77500" lnSpcReduction="20000"/>
          </a:bodyPr>
          <a:lstStyle/>
          <a:p>
            <a:pPr fontAlgn="base"/>
            <a:r>
              <a:rPr lang="en-IN" dirty="0"/>
              <a:t>The 10 most important interaction design principles are-</a:t>
            </a:r>
            <a:endParaRPr lang="en-US" dirty="0"/>
          </a:p>
          <a:p>
            <a:pPr lvl="0" fontAlgn="base"/>
            <a:r>
              <a:rPr lang="en-IN" b="1" dirty="0"/>
              <a:t>UX</a:t>
            </a:r>
            <a:r>
              <a:rPr lang="en-IN" dirty="0"/>
              <a:t>: Match user experience and expectations</a:t>
            </a:r>
            <a:endParaRPr lang="en-US" dirty="0"/>
          </a:p>
          <a:p>
            <a:pPr lvl="0" fontAlgn="base"/>
            <a:r>
              <a:rPr lang="en-IN" b="1" dirty="0"/>
              <a:t>Consistent design</a:t>
            </a:r>
            <a:r>
              <a:rPr lang="en-IN" dirty="0"/>
              <a:t>: Maintain consistency throughout the application</a:t>
            </a:r>
            <a:endParaRPr lang="en-US" dirty="0"/>
          </a:p>
          <a:p>
            <a:pPr lvl="0" fontAlgn="base"/>
            <a:r>
              <a:rPr lang="en-IN" b="1" dirty="0"/>
              <a:t>Functionality</a:t>
            </a:r>
            <a:r>
              <a:rPr lang="en-IN" dirty="0"/>
              <a:t>: Follow functional minimalism</a:t>
            </a:r>
            <a:endParaRPr lang="en-US" dirty="0"/>
          </a:p>
          <a:p>
            <a:pPr lvl="0" fontAlgn="base"/>
            <a:r>
              <a:rPr lang="en-IN" b="1" dirty="0"/>
              <a:t>Cognition</a:t>
            </a:r>
            <a:r>
              <a:rPr lang="en-IN" dirty="0"/>
              <a:t>: Reduce cognitive loads/mental pressure to understand the application</a:t>
            </a:r>
            <a:endParaRPr lang="en-US" dirty="0"/>
          </a:p>
          <a:p>
            <a:pPr lvl="0" fontAlgn="base"/>
            <a:r>
              <a:rPr lang="en-IN" b="1" dirty="0"/>
              <a:t>Engagement</a:t>
            </a:r>
            <a:r>
              <a:rPr lang="en-IN" dirty="0"/>
              <a:t>: Design interactively such that it keeps the user engaged.</a:t>
            </a:r>
            <a:endParaRPr lang="en-US" dirty="0"/>
          </a:p>
          <a:p>
            <a:pPr lvl="0" fontAlgn="base"/>
            <a:r>
              <a:rPr lang="en-IN" b="1" dirty="0"/>
              <a:t>User control</a:t>
            </a:r>
            <a:r>
              <a:rPr lang="en-IN" dirty="0"/>
              <a:t>: Allow the user to control, trust, and explore</a:t>
            </a:r>
            <a:endParaRPr lang="en-US" dirty="0"/>
          </a:p>
          <a:p>
            <a:pPr lvl="0" fontAlgn="base"/>
            <a:r>
              <a:rPr lang="en-IN" b="1" dirty="0" err="1"/>
              <a:t>Perceivability</a:t>
            </a:r>
            <a:r>
              <a:rPr lang="en-IN" dirty="0"/>
              <a:t>: Invite interactions through intuitions and interactive media</a:t>
            </a:r>
            <a:endParaRPr lang="en-US" dirty="0"/>
          </a:p>
          <a:p>
            <a:pPr lvl="0" fontAlgn="base"/>
            <a:r>
              <a:rPr lang="en-IN" b="1" dirty="0" err="1"/>
              <a:t>Learnability</a:t>
            </a:r>
            <a:r>
              <a:rPr lang="en-IN" dirty="0"/>
              <a:t>: Make user interactions easy to learn and remember</a:t>
            </a:r>
            <a:endParaRPr lang="en-US" dirty="0"/>
          </a:p>
          <a:p>
            <a:pPr lvl="0" fontAlgn="base"/>
            <a:r>
              <a:rPr lang="en-IN" b="1" dirty="0"/>
              <a:t>Error handling</a:t>
            </a:r>
            <a:r>
              <a:rPr lang="en-IN" dirty="0"/>
              <a:t>: Take care to prevent errors, if they occur make sure to detect and recover them.</a:t>
            </a:r>
            <a:endParaRPr lang="en-US" dirty="0"/>
          </a:p>
          <a:p>
            <a:pPr lvl="0" fontAlgn="base"/>
            <a:r>
              <a:rPr lang="en-IN" b="1" dirty="0"/>
              <a:t>Affordability</a:t>
            </a:r>
            <a:r>
              <a:rPr lang="en-IN" dirty="0"/>
              <a:t>: Simulate actions by taking inspiration from usual and physical world interactions.</a:t>
            </a:r>
            <a:endParaRPr lang="en-US" dirty="0"/>
          </a:p>
          <a:p>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b="1" u="sng" dirty="0">
                <a:solidFill>
                  <a:srgbClr val="FF0000"/>
                </a:solidFill>
              </a:rPr>
              <a:t>PROTOTYPING TOOLS</a:t>
            </a:r>
            <a:endParaRPr lang="en-US" b="1" dirty="0">
              <a:solidFill>
                <a:srgbClr val="FF0000"/>
              </a:solidFill>
            </a:endParaRPr>
          </a:p>
        </p:txBody>
      </p:sp>
      <p:sp>
        <p:nvSpPr>
          <p:cNvPr id="3" name="Date Placeholder 2"/>
          <p:cNvSpPr>
            <a:spLocks noGrp="1"/>
          </p:cNvSpPr>
          <p:nvPr>
            <p:ph type="dt" sz="half" idx="10"/>
          </p:nvPr>
        </p:nvSpPr>
        <p:spPr/>
        <p:txBody>
          <a:bodyPr/>
          <a:lstStyle/>
          <a:p>
            <a:fld id="{748C6618-D660-4795-B3A7-603070E72FE1}" type="datetime1">
              <a:rPr lang="en-US" smtClean="0"/>
              <a:pPr/>
              <a:t>11/15/2021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76</a:t>
            </a:fld>
            <a:endParaRPr lang="en-IN"/>
          </a:p>
        </p:txBody>
      </p:sp>
      <p:sp>
        <p:nvSpPr>
          <p:cNvPr id="6" name="Content Placeholder 5"/>
          <p:cNvSpPr>
            <a:spLocks noGrp="1"/>
          </p:cNvSpPr>
          <p:nvPr>
            <p:ph sz="quarter" idx="1"/>
          </p:nvPr>
        </p:nvSpPr>
        <p:spPr/>
        <p:txBody>
          <a:bodyPr>
            <a:normAutofit fontScale="70000" lnSpcReduction="20000"/>
          </a:bodyPr>
          <a:lstStyle/>
          <a:p>
            <a:r>
              <a:rPr lang="en-IN" dirty="0"/>
              <a:t>By definition, a prototype is an early sample, model, or release of a product built for the purpose of testing a concept or process. Generally, the prototype is used to evaluate a new product or concept design for its usefulness in the real world.</a:t>
            </a:r>
            <a:endParaRPr lang="en-US" dirty="0"/>
          </a:p>
          <a:p>
            <a:r>
              <a:rPr lang="en-IN" dirty="0"/>
              <a:t>Additionally, the main motive behind a prototype is to validate the design with your target market by collecting feedback that will guide you during product development.</a:t>
            </a:r>
            <a:endParaRPr lang="en-US" dirty="0"/>
          </a:p>
          <a:p>
            <a:r>
              <a:rPr lang="en-IN" b="1" dirty="0"/>
              <a:t>Importance of prototyping</a:t>
            </a:r>
            <a:endParaRPr lang="en-US" b="1" dirty="0"/>
          </a:p>
          <a:p>
            <a:r>
              <a:rPr lang="en-IN" dirty="0"/>
              <a:t>Would you ever walk into a stakeholder meeting to present your concept without first getting customer feedback? Hopefully not. Doing so could undermine your credibility and capacity to defend your design.</a:t>
            </a:r>
            <a:endParaRPr lang="en-US" dirty="0"/>
          </a:p>
          <a:p>
            <a:r>
              <a:rPr lang="en-IN" dirty="0"/>
              <a:t>Communicating and justifying the value, look, and feel of your product to stakeholders can be a challenge. But through prototyping you’re able to:</a:t>
            </a:r>
            <a:endParaRPr lang="en-US" dirty="0"/>
          </a:p>
          <a:p>
            <a:pPr lvl="0"/>
            <a:r>
              <a:rPr lang="en-IN" dirty="0"/>
              <a:t>Better depict the intent of your final design</a:t>
            </a:r>
            <a:endParaRPr lang="en-US" dirty="0"/>
          </a:p>
          <a:p>
            <a:pPr lvl="0"/>
            <a:r>
              <a:rPr lang="en-IN" dirty="0"/>
              <a:t>Defend your design decisions with customer feedback</a:t>
            </a:r>
            <a:endParaRPr lang="en-US" dirty="0"/>
          </a:p>
          <a:p>
            <a:pPr lvl="0"/>
            <a:r>
              <a:rPr lang="en-IN" dirty="0"/>
              <a:t>Save time and money by making changes early rather than in final development</a:t>
            </a:r>
            <a:endParaRPr lang="en-US" dirty="0"/>
          </a:p>
          <a:p>
            <a:pPr lvl="0"/>
            <a:r>
              <a:rPr lang="en-IN" dirty="0"/>
              <a:t>Feel confident that what your presenting has a strong product-market fit</a:t>
            </a:r>
            <a:endParaRPr lang="en-US" dirty="0"/>
          </a:p>
          <a:p>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b="1" u="sng" dirty="0">
                <a:solidFill>
                  <a:srgbClr val="FF0000"/>
                </a:solidFill>
              </a:rPr>
              <a:t>USABILITY TEST</a:t>
            </a:r>
            <a:endParaRPr lang="en-US" b="1" dirty="0">
              <a:solidFill>
                <a:srgbClr val="FF0000"/>
              </a:solidFill>
            </a:endParaRPr>
          </a:p>
        </p:txBody>
      </p:sp>
      <p:sp>
        <p:nvSpPr>
          <p:cNvPr id="3" name="Date Placeholder 2"/>
          <p:cNvSpPr>
            <a:spLocks noGrp="1"/>
          </p:cNvSpPr>
          <p:nvPr>
            <p:ph type="dt" sz="half" idx="10"/>
          </p:nvPr>
        </p:nvSpPr>
        <p:spPr/>
        <p:txBody>
          <a:bodyPr/>
          <a:lstStyle/>
          <a:p>
            <a:fld id="{748C6618-D660-4795-B3A7-603070E72FE1}" type="datetime1">
              <a:rPr lang="en-US" smtClean="0"/>
              <a:pPr/>
              <a:t>11/15/2021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77</a:t>
            </a:fld>
            <a:endParaRPr lang="en-IN"/>
          </a:p>
        </p:txBody>
      </p:sp>
      <p:sp>
        <p:nvSpPr>
          <p:cNvPr id="6" name="Content Placeholder 5"/>
          <p:cNvSpPr>
            <a:spLocks noGrp="1"/>
          </p:cNvSpPr>
          <p:nvPr>
            <p:ph sz="quarter" idx="1"/>
          </p:nvPr>
        </p:nvSpPr>
        <p:spPr/>
        <p:txBody>
          <a:bodyPr>
            <a:normAutofit fontScale="70000" lnSpcReduction="20000"/>
          </a:bodyPr>
          <a:lstStyle/>
          <a:p>
            <a:pPr fontAlgn="base"/>
            <a:r>
              <a:rPr lang="en-IN" dirty="0"/>
              <a:t>Usability testing refers to evaluating a product or service by testing it with representative users. Typically, during a test, participants will try to complete typical tasks while observers watch, listen and takes notes.  The goal is to identify any usability problems, collect qualitative and quantitative data and determine the participant's satisfaction with the product.</a:t>
            </a:r>
            <a:endParaRPr lang="en-US" dirty="0"/>
          </a:p>
          <a:p>
            <a:pPr fontAlgn="base"/>
            <a:r>
              <a:rPr lang="en-IN" dirty="0"/>
              <a:t>To </a:t>
            </a:r>
            <a:r>
              <a:rPr lang="en-IN" u="sng" dirty="0">
                <a:hlinkClick r:id="rId2"/>
              </a:rPr>
              <a:t>run an effective usability test</a:t>
            </a:r>
            <a:r>
              <a:rPr lang="en-IN" dirty="0"/>
              <a:t>, you need to develop a solid </a:t>
            </a:r>
            <a:r>
              <a:rPr lang="en-IN" u="sng" dirty="0">
                <a:hlinkClick r:id="rId3"/>
              </a:rPr>
              <a:t>test plan</a:t>
            </a:r>
            <a:r>
              <a:rPr lang="en-IN" dirty="0"/>
              <a:t>, </a:t>
            </a:r>
            <a:r>
              <a:rPr lang="en-IN" u="sng" dirty="0">
                <a:hlinkClick r:id="rId4"/>
              </a:rPr>
              <a:t>recruit participants</a:t>
            </a:r>
            <a:r>
              <a:rPr lang="en-IN" dirty="0"/>
              <a:t> , and then </a:t>
            </a:r>
            <a:r>
              <a:rPr lang="en-IN" u="sng" dirty="0">
                <a:hlinkClick r:id="rId5"/>
              </a:rPr>
              <a:t>analyze and report your findings</a:t>
            </a:r>
            <a:r>
              <a:rPr lang="en-IN" dirty="0"/>
              <a:t>.</a:t>
            </a:r>
            <a:endParaRPr lang="en-US" dirty="0"/>
          </a:p>
          <a:p>
            <a:pPr fontAlgn="base"/>
            <a:r>
              <a:rPr lang="en-IN" b="1" dirty="0"/>
              <a:t>Benefits of Usability Testing</a:t>
            </a:r>
            <a:endParaRPr lang="en-US" b="1" dirty="0"/>
          </a:p>
          <a:p>
            <a:pPr fontAlgn="base"/>
            <a:r>
              <a:rPr lang="en-IN" dirty="0"/>
              <a:t>Usability testing lets the design and development teams identify problems before they are coded. The earlier issues are identified and fixed, the less expensive the fixes will be in terms of both staff time and possible impact to the schedule.  During a usability test, you will:</a:t>
            </a:r>
            <a:endParaRPr lang="en-US" dirty="0"/>
          </a:p>
          <a:p>
            <a:pPr lvl="0" fontAlgn="base"/>
            <a:r>
              <a:rPr lang="en-IN" dirty="0"/>
              <a:t>Learn if participants are able to complete specified tasks successfully and</a:t>
            </a:r>
            <a:endParaRPr lang="en-US" dirty="0"/>
          </a:p>
          <a:p>
            <a:pPr lvl="0" fontAlgn="base"/>
            <a:r>
              <a:rPr lang="en-IN" dirty="0"/>
              <a:t>Identify how long it takes to complete specified tasks</a:t>
            </a:r>
            <a:endParaRPr lang="en-US" dirty="0"/>
          </a:p>
          <a:p>
            <a:pPr lvl="0" fontAlgn="base"/>
            <a:r>
              <a:rPr lang="en-IN" dirty="0"/>
              <a:t>Find out how satisfied participants are with your Web site or other product</a:t>
            </a:r>
            <a:endParaRPr lang="en-US" dirty="0"/>
          </a:p>
          <a:p>
            <a:pPr lvl="0" fontAlgn="base"/>
            <a:r>
              <a:rPr lang="en-IN" dirty="0"/>
              <a:t>Identify changes required to improve user performance and satisfaction</a:t>
            </a:r>
            <a:endParaRPr lang="en-US" dirty="0"/>
          </a:p>
          <a:p>
            <a:pPr lvl="0" fontAlgn="base"/>
            <a:r>
              <a:rPr lang="en-IN" dirty="0"/>
              <a:t>And analyze the performance to see if it meets your usability objectives</a:t>
            </a:r>
            <a:endParaRPr lang="en-US" dirty="0"/>
          </a:p>
          <a:p>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b="1" u="sng" dirty="0">
                <a:solidFill>
                  <a:srgbClr val="FF0000"/>
                </a:solidFill>
              </a:rPr>
              <a:t>USER INTERFACE COMPONENTS</a:t>
            </a:r>
            <a:endParaRPr lang="en-US" b="1" dirty="0">
              <a:solidFill>
                <a:srgbClr val="FF0000"/>
              </a:solidFill>
            </a:endParaRPr>
          </a:p>
        </p:txBody>
      </p:sp>
      <p:sp>
        <p:nvSpPr>
          <p:cNvPr id="3" name="Date Placeholder 2"/>
          <p:cNvSpPr>
            <a:spLocks noGrp="1"/>
          </p:cNvSpPr>
          <p:nvPr>
            <p:ph type="dt" sz="half" idx="10"/>
          </p:nvPr>
        </p:nvSpPr>
        <p:spPr/>
        <p:txBody>
          <a:bodyPr/>
          <a:lstStyle/>
          <a:p>
            <a:fld id="{748C6618-D660-4795-B3A7-603070E72FE1}" type="datetime1">
              <a:rPr lang="en-US" smtClean="0"/>
              <a:pPr/>
              <a:t>11/15/2021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78</a:t>
            </a:fld>
            <a:endParaRPr lang="en-IN"/>
          </a:p>
        </p:txBody>
      </p:sp>
      <p:sp>
        <p:nvSpPr>
          <p:cNvPr id="6" name="Content Placeholder 5"/>
          <p:cNvSpPr>
            <a:spLocks noGrp="1"/>
          </p:cNvSpPr>
          <p:nvPr>
            <p:ph sz="quarter" idx="1"/>
          </p:nvPr>
        </p:nvSpPr>
        <p:spPr/>
        <p:txBody>
          <a:bodyPr>
            <a:normAutofit fontScale="92500" lnSpcReduction="20000"/>
          </a:bodyPr>
          <a:lstStyle/>
          <a:p>
            <a:pPr fontAlgn="base"/>
            <a:r>
              <a:rPr lang="en-IN" dirty="0"/>
              <a:t>When designing your interface, try to be consistent and predictable in your choice of interface elements. Whether they are aware of it or not, users have become familiar with elements acting in a certain way, so choosing to adopt those elements when appropriate will help with task completion, efficiency, and satisfaction.</a:t>
            </a:r>
            <a:endParaRPr lang="en-US" dirty="0"/>
          </a:p>
          <a:p>
            <a:pPr fontAlgn="base"/>
            <a:r>
              <a:rPr lang="en-IN" dirty="0"/>
              <a:t>Interface elements include but are not limited to:</a:t>
            </a:r>
            <a:endParaRPr lang="en-US" dirty="0"/>
          </a:p>
          <a:p>
            <a:pPr lvl="0" fontAlgn="base"/>
            <a:r>
              <a:rPr lang="en-IN" b="1" dirty="0"/>
              <a:t>Input Controls</a:t>
            </a:r>
            <a:r>
              <a:rPr lang="en-IN" dirty="0"/>
              <a:t>: checkboxes, radio buttons, dropdown lists, list boxes, buttons, toggles, text fields, date field</a:t>
            </a:r>
            <a:endParaRPr lang="en-US" dirty="0"/>
          </a:p>
          <a:p>
            <a:pPr lvl="0" fontAlgn="base"/>
            <a:r>
              <a:rPr lang="en-IN" b="1" dirty="0"/>
              <a:t>Navigational Components</a:t>
            </a:r>
            <a:r>
              <a:rPr lang="en-IN" dirty="0"/>
              <a:t>: breadcrumb, slider, search field, pagination, slider, tags, icons</a:t>
            </a:r>
            <a:endParaRPr lang="en-US" dirty="0"/>
          </a:p>
          <a:p>
            <a:pPr lvl="0" fontAlgn="base"/>
            <a:r>
              <a:rPr lang="en-IN" b="1" dirty="0"/>
              <a:t>Informational Components</a:t>
            </a:r>
            <a:r>
              <a:rPr lang="en-IN" dirty="0"/>
              <a:t>: tooltips, icons, progress bar, notifications, message boxes, modal windows</a:t>
            </a:r>
            <a:endParaRPr lang="en-US" dirty="0"/>
          </a:p>
          <a:p>
            <a:pPr lvl="0" fontAlgn="base"/>
            <a:r>
              <a:rPr lang="en-IN" b="1" dirty="0"/>
              <a:t>Containers</a:t>
            </a:r>
            <a:r>
              <a:rPr lang="en-IN" dirty="0"/>
              <a:t>: accordion</a:t>
            </a:r>
            <a:endParaRPr lang="en-US" dirty="0"/>
          </a:p>
          <a:p>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b="1" u="sng" dirty="0">
                <a:solidFill>
                  <a:srgbClr val="FF0000"/>
                </a:solidFill>
              </a:rPr>
              <a:t>TOOLS AND PROCESSES</a:t>
            </a:r>
            <a:endParaRPr lang="en-US" b="1" dirty="0">
              <a:solidFill>
                <a:srgbClr val="FF0000"/>
              </a:solidFill>
            </a:endParaRPr>
          </a:p>
        </p:txBody>
      </p:sp>
      <p:sp>
        <p:nvSpPr>
          <p:cNvPr id="3" name="Date Placeholder 2"/>
          <p:cNvSpPr>
            <a:spLocks noGrp="1"/>
          </p:cNvSpPr>
          <p:nvPr>
            <p:ph type="dt" sz="half" idx="10"/>
          </p:nvPr>
        </p:nvSpPr>
        <p:spPr/>
        <p:txBody>
          <a:bodyPr/>
          <a:lstStyle/>
          <a:p>
            <a:fld id="{748C6618-D660-4795-B3A7-603070E72FE1}" type="datetime1">
              <a:rPr lang="en-US" smtClean="0"/>
              <a:pPr/>
              <a:t>11/15/2021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79</a:t>
            </a:fld>
            <a:endParaRPr lang="en-IN"/>
          </a:p>
        </p:txBody>
      </p:sp>
      <p:sp>
        <p:nvSpPr>
          <p:cNvPr id="6" name="Content Placeholder 5"/>
          <p:cNvSpPr>
            <a:spLocks noGrp="1"/>
          </p:cNvSpPr>
          <p:nvPr>
            <p:ph sz="quarter" idx="1"/>
          </p:nvPr>
        </p:nvSpPr>
        <p:spPr/>
        <p:txBody>
          <a:bodyPr>
            <a:normAutofit fontScale="92500" lnSpcReduction="20000"/>
          </a:bodyPr>
          <a:lstStyle/>
          <a:p>
            <a:r>
              <a:rPr lang="en-IN" dirty="0"/>
              <a:t>Process improvement plays a very vital role in organizations. Lean Six Sigma is one means for creating a deployment that is to improve the business. Through this effort there should be an upbeat task of determining, analyzing and enhancing an organization’s business processes to achieve optimization and new quality standards. Process improvement efforts should entail a systematic approach that adheres to a certain methodology, where the specific approaches to accomplish this task may differ.</a:t>
            </a:r>
            <a:endParaRPr lang="en-US" dirty="0"/>
          </a:p>
          <a:p>
            <a:r>
              <a:rPr lang="en-IN" dirty="0"/>
              <a:t>When undertaking a process improvement </a:t>
            </a:r>
            <a:r>
              <a:rPr lang="en-IN" dirty="0" err="1"/>
              <a:t>endeavor</a:t>
            </a:r>
            <a:r>
              <a:rPr lang="en-IN" dirty="0"/>
              <a:t>, more efficient outcomes are expected. Process improvement may involve a sequence of actions to attain new objectives and goals, like improving performance, reducing costs and elevating profits. Such actions may follow a particular technique or methodology to increase the odds of achieving successful results.</a:t>
            </a:r>
            <a:endParaRPr lang="en-US" dirty="0"/>
          </a:p>
          <a:p>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11/15/2021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8</a:t>
            </a:fld>
            <a:endParaRPr lang="en-IN"/>
          </a:p>
        </p:txBody>
      </p:sp>
      <p:sp>
        <p:nvSpPr>
          <p:cNvPr id="6" name="Content Placeholder 5"/>
          <p:cNvSpPr>
            <a:spLocks noGrp="1"/>
          </p:cNvSpPr>
          <p:nvPr>
            <p:ph sz="quarter" idx="1"/>
          </p:nvPr>
        </p:nvSpPr>
        <p:spPr>
          <a:xfrm>
            <a:off x="914400" y="1417638"/>
            <a:ext cx="7772400" cy="4572000"/>
          </a:xfrm>
        </p:spPr>
        <p:txBody>
          <a:bodyPr>
            <a:normAutofit lnSpcReduction="10000"/>
          </a:bodyPr>
          <a:lstStyle/>
          <a:p>
            <a:pPr algn="just">
              <a:buNone/>
            </a:pPr>
            <a:r>
              <a:rPr lang="en-IN" dirty="0"/>
              <a:t>Next, once we have decided </a:t>
            </a:r>
            <a:r>
              <a:rPr lang="en-IN" i="1" dirty="0"/>
              <a:t>what</a:t>
            </a:r>
            <a:r>
              <a:rPr lang="en-IN" dirty="0"/>
              <a:t> to build we need to  decide </a:t>
            </a:r>
            <a:r>
              <a:rPr lang="en-IN" i="1" dirty="0"/>
              <a:t>how</a:t>
            </a:r>
            <a:r>
              <a:rPr lang="en-IN" dirty="0"/>
              <a:t>. It is in the structure and skeleton phases where the project really takes shape and a good UXD can help answer some critical implementation questions:</a:t>
            </a:r>
          </a:p>
          <a:p>
            <a:pPr algn="just">
              <a:buNone/>
            </a:pPr>
            <a:endParaRPr lang="en-US" dirty="0"/>
          </a:p>
          <a:p>
            <a:pPr lvl="0" algn="just"/>
            <a:r>
              <a:rPr lang="en-IN" dirty="0"/>
              <a:t>How should the content be organised so that users can easily find it?</a:t>
            </a:r>
            <a:endParaRPr lang="en-US" dirty="0"/>
          </a:p>
          <a:p>
            <a:pPr lvl="0" algn="just"/>
            <a:r>
              <a:rPr lang="en-IN" dirty="0"/>
              <a:t>Will users find your app easy to use? Where do they get confused or lost?</a:t>
            </a:r>
            <a:endParaRPr lang="en-US" dirty="0"/>
          </a:p>
          <a:p>
            <a:pPr lvl="0" algn="just"/>
            <a:r>
              <a:rPr lang="en-IN" dirty="0"/>
              <a:t>What content is needed and how should it be written to be most engaging?</a:t>
            </a:r>
            <a:endParaRPr lang="en-US" dirty="0"/>
          </a:p>
          <a:p>
            <a:pPr algn="just"/>
            <a:endParaRPr lang="en-US" dirty="0"/>
          </a:p>
        </p:txBody>
      </p:sp>
    </p:spTree>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11/15/2021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80</a:t>
            </a:fld>
            <a:endParaRPr lang="en-IN"/>
          </a:p>
        </p:txBody>
      </p:sp>
      <p:sp>
        <p:nvSpPr>
          <p:cNvPr id="6" name="Content Placeholder 5"/>
          <p:cNvSpPr>
            <a:spLocks noGrp="1"/>
          </p:cNvSpPr>
          <p:nvPr>
            <p:ph sz="quarter" idx="1"/>
          </p:nvPr>
        </p:nvSpPr>
        <p:spPr/>
        <p:txBody>
          <a:bodyPr>
            <a:normAutofit fontScale="62500" lnSpcReduction="20000"/>
          </a:bodyPr>
          <a:lstStyle/>
          <a:p>
            <a:r>
              <a:rPr lang="en-IN" b="1" i="1" dirty="0"/>
              <a:t>1. </a:t>
            </a:r>
            <a:r>
              <a:rPr lang="en-IN" sz="2900" b="1" i="1" dirty="0"/>
              <a:t>Process </a:t>
            </a:r>
            <a:r>
              <a:rPr lang="en-IN" sz="2900" b="1" i="1" dirty="0" err="1"/>
              <a:t>Baselining</a:t>
            </a:r>
            <a:r>
              <a:rPr lang="en-IN" sz="2900" b="1" i="1" dirty="0"/>
              <a:t> and Process Comparisons</a:t>
            </a:r>
            <a:br>
              <a:rPr lang="en-IN" sz="2900" dirty="0"/>
            </a:br>
            <a:r>
              <a:rPr lang="en-IN" sz="2900" dirty="0"/>
              <a:t>In general, four processes can be involved when </a:t>
            </a:r>
            <a:r>
              <a:rPr lang="en-IN" sz="2900" dirty="0" err="1"/>
              <a:t>baselining</a:t>
            </a:r>
            <a:r>
              <a:rPr lang="en-IN" sz="2900" dirty="0"/>
              <a:t> and determining how a process is performing relative to other similar processes:</a:t>
            </a:r>
            <a:endParaRPr lang="en-US" sz="2900" dirty="0"/>
          </a:p>
          <a:p>
            <a:r>
              <a:rPr lang="en-IN" sz="2900" dirty="0"/>
              <a:t>• Building Baseline – Create a clear business or organizational baseline. This effort would entail defining the baseline about all the business aspects. </a:t>
            </a:r>
            <a:endParaRPr lang="en-US" sz="2900" dirty="0"/>
          </a:p>
          <a:p>
            <a:br>
              <a:rPr lang="en-IN" sz="2900" dirty="0"/>
            </a:br>
            <a:r>
              <a:rPr lang="en-IN" sz="2900" dirty="0"/>
              <a:t>• Do Comparison – Observe how organizational baselines compare. Comparisons should be made statistically; e.g., a hypothesis of equality of means for a process-output response.</a:t>
            </a:r>
            <a:br>
              <a:rPr lang="en-IN" sz="2900" dirty="0"/>
            </a:br>
            <a:r>
              <a:rPr lang="en-IN" sz="2900" dirty="0"/>
              <a:t>• Determine Baseline Differences – Identify the reasons for differences in performance. This understanding can help an organization make adjustments to their process so that performance improves.</a:t>
            </a:r>
            <a:endParaRPr lang="en-US" sz="2900" dirty="0"/>
          </a:p>
          <a:p>
            <a:r>
              <a:rPr lang="en-IN" sz="2900" b="1" i="1" dirty="0"/>
              <a:t>2. Flowcharting</a:t>
            </a:r>
            <a:br>
              <a:rPr lang="en-IN" sz="2900" dirty="0"/>
            </a:br>
            <a:r>
              <a:rPr lang="en-IN" sz="2900" dirty="0"/>
              <a:t>Flowcharting is one of the best tools for documenting and understanding various processes in an organization. This tool allows for a detailed breakdown of processes to activities and events, as well as describing logical relationships. By using flowcharts, an organization can better understand the work efforts involved in all their undertakings.</a:t>
            </a:r>
            <a:endParaRPr lang="en-US" sz="2900" dirty="0"/>
          </a:p>
          <a:p>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11/15/2021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81</a:t>
            </a:fld>
            <a:endParaRPr lang="en-IN"/>
          </a:p>
        </p:txBody>
      </p:sp>
      <p:sp>
        <p:nvSpPr>
          <p:cNvPr id="6" name="Content Placeholder 5"/>
          <p:cNvSpPr>
            <a:spLocks noGrp="1"/>
          </p:cNvSpPr>
          <p:nvPr>
            <p:ph sz="quarter" idx="1"/>
          </p:nvPr>
        </p:nvSpPr>
        <p:spPr/>
        <p:txBody>
          <a:bodyPr>
            <a:normAutofit fontScale="62500" lnSpcReduction="20000"/>
          </a:bodyPr>
          <a:lstStyle/>
          <a:p>
            <a:r>
              <a:rPr lang="en-IN" sz="2900" b="1" i="1" dirty="0"/>
              <a:t>3. Value-Stream Mapping</a:t>
            </a:r>
            <a:br>
              <a:rPr lang="en-IN" sz="2900" dirty="0"/>
            </a:br>
            <a:r>
              <a:rPr lang="en-IN" sz="2900" dirty="0"/>
              <a:t>Value stream mapping provides a picture of work flow and information flow in an end-to-end process. One can evaluate a current state and propose a future state that reduces organizational waste; i.e., transport, inventory, motion, waiting, over production, over processing, and defects. </a:t>
            </a:r>
            <a:endParaRPr lang="en-US" sz="2900" dirty="0"/>
          </a:p>
          <a:p>
            <a:r>
              <a:rPr lang="en-IN" sz="2900" b="1" dirty="0"/>
              <a:t>4. Cause and Effect Analysis</a:t>
            </a:r>
            <a:br>
              <a:rPr lang="en-IN" sz="2900" dirty="0"/>
            </a:br>
            <a:r>
              <a:rPr lang="en-IN" sz="2900" dirty="0"/>
              <a:t>Problems can often be resolved by first exploring all possible causes. A cause-and-effect analysis approach provides a structure for this assessment, which involves the consideration of six areas or causes that can contribute to a characteristic response or effect: materials, machine, method, personnel, measurement and environment.</a:t>
            </a:r>
            <a:endParaRPr lang="en-US" sz="2900" dirty="0"/>
          </a:p>
          <a:p>
            <a:r>
              <a:rPr lang="en-IN" sz="2900" b="1" i="1" dirty="0"/>
              <a:t>5. Hypothesis Testing</a:t>
            </a:r>
            <a:br>
              <a:rPr lang="en-IN" sz="2900" dirty="0"/>
            </a:br>
            <a:r>
              <a:rPr lang="en-IN" sz="2900" dirty="0"/>
              <a:t>Hypothesis testing consists of a null hypothesis and alternative hypothesis where, for example, a null hypothesis indicates equality between two process outputs and an alternative hypothesis indicates non-equality. Through a hypothesis test, a decision is made on whether to reject a null hypothesis or not reject a null hypothesis, with a risk of making an erroneous decision. Hypothesis tests can take many formats. It is important to select the most appropriate hypothesis test for each situation.</a:t>
            </a:r>
            <a:endParaRPr lang="en-US" sz="2900" dirty="0"/>
          </a:p>
          <a:p>
            <a:pPr>
              <a:buNone/>
            </a:pPr>
            <a:endParaRPr lang="en-US" dirty="0"/>
          </a:p>
          <a:p>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11/15/2021</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9</a:t>
            </a:fld>
            <a:endParaRPr lang="en-IN"/>
          </a:p>
        </p:txBody>
      </p:sp>
      <p:pic>
        <p:nvPicPr>
          <p:cNvPr id="8" name="Content Placeholder 7" descr="https://miro.medium.com/max/2000/1*yg6d6inNRg4dJAWBuVcNFQ.png"/>
          <p:cNvPicPr>
            <a:picLocks noGrp="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1600200"/>
            <a:ext cx="7543799" cy="4571999"/>
          </a:xfrm>
          <a:prstGeom prst="rect">
            <a:avLst/>
          </a:prstGeom>
          <a:noFill/>
          <a:ln>
            <a:noFill/>
          </a:ln>
        </p:spPr>
      </p:pic>
    </p:spTree>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3088</TotalTime>
  <Words>6776</Words>
  <Application>Microsoft Office PowerPoint</Application>
  <PresentationFormat>On-screen Show (4:3)</PresentationFormat>
  <Paragraphs>559</Paragraphs>
  <Slides>81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81</vt:i4>
      </vt:variant>
    </vt:vector>
  </HeadingPairs>
  <TitlesOfParts>
    <vt:vector size="87" baseType="lpstr">
      <vt:lpstr>Arial</vt:lpstr>
      <vt:lpstr>Calibri</vt:lpstr>
      <vt:lpstr>Franklin Gothic Book</vt:lpstr>
      <vt:lpstr>Perpetua</vt:lpstr>
      <vt:lpstr>Wingdings 2</vt:lpstr>
      <vt:lpstr>Equity</vt:lpstr>
      <vt:lpstr>SITA1502 CIDD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Elements of UX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UX Design Process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Research Methods and Tools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Understanding User Needs and Goals:</vt:lpstr>
      <vt:lpstr>PowerPoint Presentation</vt:lpstr>
      <vt:lpstr>PowerPoint Presentation</vt:lpstr>
      <vt:lpstr>PowerPoint Presentation</vt:lpstr>
      <vt:lpstr>UX DESIGN PROCESS</vt:lpstr>
      <vt:lpstr>PowerPoint Presentation</vt:lpstr>
      <vt:lpstr>PowerPoint Presentation</vt:lpstr>
      <vt:lpstr>PowerPoint Presentation</vt:lpstr>
      <vt:lpstr>PowerPoint Presentation</vt:lpstr>
      <vt:lpstr>PowerPoint Presentation</vt:lpstr>
      <vt:lpstr>PowerPoint Presentation</vt:lpstr>
      <vt:lpstr>VISUAL DESIGN PRINCIPLES</vt:lpstr>
      <vt:lpstr>PowerPoint Presentation</vt:lpstr>
      <vt:lpstr>PowerPoint Presentation</vt:lpstr>
      <vt:lpstr>PowerPoint Presentation</vt:lpstr>
      <vt:lpstr>PowerPoint Presentation</vt:lpstr>
      <vt:lpstr>PowerPoint Presentation</vt:lpstr>
      <vt:lpstr>PowerPoint Presentation</vt:lpstr>
      <vt:lpstr>INFORMATION DESIGN AND VISUALIZATION</vt:lpstr>
      <vt:lpstr>PowerPoint Presentation</vt:lpstr>
      <vt:lpstr>INTERACTION DESIGN</vt:lpstr>
      <vt:lpstr>PowerPoint Presentation</vt:lpstr>
      <vt:lpstr>PROTOTYPING TOOLS</vt:lpstr>
      <vt:lpstr>USABILITY TEST</vt:lpstr>
      <vt:lpstr>USER INTERFACE COMPONENTS</vt:lpstr>
      <vt:lpstr>TOOLS AND PROCESSES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 UNIT IV</dc:title>
  <dc:creator>lakshmanan</dc:creator>
  <cp:lastModifiedBy>HARIHARAN B P</cp:lastModifiedBy>
  <cp:revision>252</cp:revision>
  <dcterms:created xsi:type="dcterms:W3CDTF">2020-04-03T05:15:40Z</dcterms:created>
  <dcterms:modified xsi:type="dcterms:W3CDTF">2021-11-15T16:05:55Z</dcterms:modified>
</cp:coreProperties>
</file>