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74" r:id="rId4"/>
    <p:sldId id="275" r:id="rId5"/>
    <p:sldId id="278" r:id="rId6"/>
    <p:sldId id="277" r:id="rId7"/>
    <p:sldId id="264" r:id="rId8"/>
    <p:sldId id="509" r:id="rId9"/>
    <p:sldId id="511" r:id="rId10"/>
    <p:sldId id="510" r:id="rId11"/>
    <p:sldId id="515" r:id="rId12"/>
    <p:sldId id="516" r:id="rId13"/>
    <p:sldId id="517" r:id="rId14"/>
    <p:sldId id="518" r:id="rId15"/>
    <p:sldId id="519" r:id="rId16"/>
    <p:sldId id="520" r:id="rId17"/>
    <p:sldId id="521" r:id="rId18"/>
    <p:sldId id="522" r:id="rId19"/>
    <p:sldId id="523" r:id="rId20"/>
    <p:sldId id="524" r:id="rId21"/>
    <p:sldId id="525" r:id="rId22"/>
    <p:sldId id="526" r:id="rId23"/>
    <p:sldId id="527" r:id="rId24"/>
    <p:sldId id="528" r:id="rId25"/>
    <p:sldId id="529" r:id="rId26"/>
    <p:sldId id="530" r:id="rId27"/>
    <p:sldId id="531" r:id="rId28"/>
    <p:sldId id="532" r:id="rId29"/>
    <p:sldId id="533" r:id="rId30"/>
    <p:sldId id="505" r:id="rId31"/>
    <p:sldId id="504" r:id="rId32"/>
    <p:sldId id="506" r:id="rId33"/>
    <p:sldId id="507" r:id="rId34"/>
    <p:sldId id="508" r:id="rId35"/>
    <p:sldId id="512" r:id="rId36"/>
    <p:sldId id="514" r:id="rId37"/>
    <p:sldId id="44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A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83" d="100"/>
          <a:sy n="83" d="100"/>
        </p:scale>
        <p:origin x="5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FAF7-23E5-40A7-8929-20FE5A0C3158}"/>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ABFF4F84-23B8-41B3-B915-77F2E7AEC3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2E89A27F-D16C-43C2-BFE4-7269F1F9B594}"/>
              </a:ext>
            </a:extLst>
          </p:cNvPr>
          <p:cNvSpPr>
            <a:spLocks noGrp="1"/>
          </p:cNvSpPr>
          <p:nvPr>
            <p:ph type="dt" sz="half" idx="10"/>
          </p:nvPr>
        </p:nvSpPr>
        <p:spPr/>
        <p:txBody>
          <a:bodyPr/>
          <a:lstStyle/>
          <a:p>
            <a:fld id="{5D8DDB32-36CC-4F27-8AF9-E3E3B9C9BBC0}" type="datetimeFigureOut">
              <a:rPr lang="en-IN" smtClean="0"/>
              <a:t>26-10-2021</a:t>
            </a:fld>
            <a:endParaRPr lang="en-IN"/>
          </a:p>
        </p:txBody>
      </p:sp>
      <p:sp>
        <p:nvSpPr>
          <p:cNvPr id="5" name="Footer Placeholder 4">
            <a:extLst>
              <a:ext uri="{FF2B5EF4-FFF2-40B4-BE49-F238E27FC236}">
                <a16:creationId xmlns:a16="http://schemas.microsoft.com/office/drawing/2014/main" id="{169A222F-2F0A-4FF3-8765-1D5F7DF7A7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F1CB14-305F-4980-BA67-5A3BA2AFD2D3}"/>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418870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4FCE-E059-4A08-92DB-FFB0549902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4B0C09-15BA-442C-8987-9A07B7AC26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157FB0-7503-44CB-AF73-1D782F6465D3}"/>
              </a:ext>
            </a:extLst>
          </p:cNvPr>
          <p:cNvSpPr>
            <a:spLocks noGrp="1"/>
          </p:cNvSpPr>
          <p:nvPr>
            <p:ph type="dt" sz="half" idx="10"/>
          </p:nvPr>
        </p:nvSpPr>
        <p:spPr/>
        <p:txBody>
          <a:bodyPr/>
          <a:lstStyle/>
          <a:p>
            <a:fld id="{5D8DDB32-36CC-4F27-8AF9-E3E3B9C9BBC0}" type="datetimeFigureOut">
              <a:rPr lang="en-IN" smtClean="0"/>
              <a:t>26-10-2021</a:t>
            </a:fld>
            <a:endParaRPr lang="en-IN"/>
          </a:p>
        </p:txBody>
      </p:sp>
      <p:sp>
        <p:nvSpPr>
          <p:cNvPr id="5" name="Footer Placeholder 4">
            <a:extLst>
              <a:ext uri="{FF2B5EF4-FFF2-40B4-BE49-F238E27FC236}">
                <a16:creationId xmlns:a16="http://schemas.microsoft.com/office/drawing/2014/main" id="{EE730276-CEB5-4552-8CFA-5B6D6AFE3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1D31F7-ED20-4BE9-967E-DA65F4AAC294}"/>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46022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47E16C-A5BB-402B-A813-6F246B71CE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6895BD-4EC2-41EC-9708-9CAE2EEEF9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4C9887-9E26-4DF5-A25E-FEBE7116C998}"/>
              </a:ext>
            </a:extLst>
          </p:cNvPr>
          <p:cNvSpPr>
            <a:spLocks noGrp="1"/>
          </p:cNvSpPr>
          <p:nvPr>
            <p:ph type="dt" sz="half" idx="10"/>
          </p:nvPr>
        </p:nvSpPr>
        <p:spPr/>
        <p:txBody>
          <a:bodyPr/>
          <a:lstStyle/>
          <a:p>
            <a:fld id="{5D8DDB32-36CC-4F27-8AF9-E3E3B9C9BBC0}" type="datetimeFigureOut">
              <a:rPr lang="en-IN" smtClean="0"/>
              <a:t>26-10-2021</a:t>
            </a:fld>
            <a:endParaRPr lang="en-IN"/>
          </a:p>
        </p:txBody>
      </p:sp>
      <p:sp>
        <p:nvSpPr>
          <p:cNvPr id="5" name="Footer Placeholder 4">
            <a:extLst>
              <a:ext uri="{FF2B5EF4-FFF2-40B4-BE49-F238E27FC236}">
                <a16:creationId xmlns:a16="http://schemas.microsoft.com/office/drawing/2014/main" id="{42941415-5E49-4EDB-A8E3-F5A36ECFC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C320F1-5F34-4BA6-9A2F-83E1345697E6}"/>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3777235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2606-3AA3-4F49-A546-D8F3BADF39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1CDA5A-37C0-4099-8A74-5D636D3C6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14F507-8AD6-42F1-A3F0-AD54F348A84A}"/>
              </a:ext>
            </a:extLst>
          </p:cNvPr>
          <p:cNvSpPr>
            <a:spLocks noGrp="1"/>
          </p:cNvSpPr>
          <p:nvPr>
            <p:ph type="dt" sz="half" idx="10"/>
          </p:nvPr>
        </p:nvSpPr>
        <p:spPr/>
        <p:txBody>
          <a:bodyPr/>
          <a:lstStyle/>
          <a:p>
            <a:fld id="{2B9ECCAC-32BF-4535-A2F2-4A63F79E76AC}" type="datetimeFigureOut">
              <a:rPr lang="en-IN" smtClean="0"/>
              <a:t>26-10-2021</a:t>
            </a:fld>
            <a:endParaRPr lang="en-IN"/>
          </a:p>
        </p:txBody>
      </p:sp>
      <p:sp>
        <p:nvSpPr>
          <p:cNvPr id="5" name="Footer Placeholder 4">
            <a:extLst>
              <a:ext uri="{FF2B5EF4-FFF2-40B4-BE49-F238E27FC236}">
                <a16:creationId xmlns:a16="http://schemas.microsoft.com/office/drawing/2014/main" id="{CFBD3B0B-6B0A-4CC0-845B-13FAACFDD4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8388D9-38D1-477C-8DA2-54CA87C5473D}"/>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721606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00F6-60EB-4EB5-B5A8-E7EFF9E320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8F3D0E-E259-4C27-B4C1-B5BB81324E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42C58-37F0-4988-BDCB-ED359748566D}"/>
              </a:ext>
            </a:extLst>
          </p:cNvPr>
          <p:cNvSpPr>
            <a:spLocks noGrp="1"/>
          </p:cNvSpPr>
          <p:nvPr>
            <p:ph type="dt" sz="half" idx="10"/>
          </p:nvPr>
        </p:nvSpPr>
        <p:spPr/>
        <p:txBody>
          <a:bodyPr/>
          <a:lstStyle/>
          <a:p>
            <a:fld id="{2B9ECCAC-32BF-4535-A2F2-4A63F79E76AC}" type="datetimeFigureOut">
              <a:rPr lang="en-IN" smtClean="0"/>
              <a:t>26-10-2021</a:t>
            </a:fld>
            <a:endParaRPr lang="en-IN"/>
          </a:p>
        </p:txBody>
      </p:sp>
      <p:sp>
        <p:nvSpPr>
          <p:cNvPr id="5" name="Footer Placeholder 4">
            <a:extLst>
              <a:ext uri="{FF2B5EF4-FFF2-40B4-BE49-F238E27FC236}">
                <a16:creationId xmlns:a16="http://schemas.microsoft.com/office/drawing/2014/main" id="{CC303F3B-E100-4496-B97F-14D78D37D8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6B4E6-FE7A-440D-8501-427C1A995275}"/>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184100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AF2E-9F99-4534-8DAB-4F0B6FEF18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B46693-8DFD-46A8-B763-1A1677668D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102810-1599-42D1-ACA5-B4E4E38A2068}"/>
              </a:ext>
            </a:extLst>
          </p:cNvPr>
          <p:cNvSpPr>
            <a:spLocks noGrp="1"/>
          </p:cNvSpPr>
          <p:nvPr>
            <p:ph type="dt" sz="half" idx="10"/>
          </p:nvPr>
        </p:nvSpPr>
        <p:spPr/>
        <p:txBody>
          <a:bodyPr/>
          <a:lstStyle/>
          <a:p>
            <a:fld id="{2B9ECCAC-32BF-4535-A2F2-4A63F79E76AC}" type="datetimeFigureOut">
              <a:rPr lang="en-IN" smtClean="0"/>
              <a:t>26-10-2021</a:t>
            </a:fld>
            <a:endParaRPr lang="en-IN"/>
          </a:p>
        </p:txBody>
      </p:sp>
      <p:sp>
        <p:nvSpPr>
          <p:cNvPr id="5" name="Footer Placeholder 4">
            <a:extLst>
              <a:ext uri="{FF2B5EF4-FFF2-40B4-BE49-F238E27FC236}">
                <a16:creationId xmlns:a16="http://schemas.microsoft.com/office/drawing/2014/main" id="{870821C6-A7FE-40F6-8FFA-E9A37B69EC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30E2D0-5786-4B2B-AF9F-A906E44A5D7D}"/>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3618530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94D9-2C54-4F9E-B9C8-75603695BC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79CF76-543A-4568-98A3-1DA53C43C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ACCDF5-26A4-4C59-92C8-72D3955D3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80DA0A-4998-47C0-A912-6A777530C4EA}"/>
              </a:ext>
            </a:extLst>
          </p:cNvPr>
          <p:cNvSpPr>
            <a:spLocks noGrp="1"/>
          </p:cNvSpPr>
          <p:nvPr>
            <p:ph type="dt" sz="half" idx="10"/>
          </p:nvPr>
        </p:nvSpPr>
        <p:spPr/>
        <p:txBody>
          <a:bodyPr/>
          <a:lstStyle/>
          <a:p>
            <a:fld id="{2B9ECCAC-32BF-4535-A2F2-4A63F79E76AC}" type="datetimeFigureOut">
              <a:rPr lang="en-IN" smtClean="0"/>
              <a:t>26-10-2021</a:t>
            </a:fld>
            <a:endParaRPr lang="en-IN"/>
          </a:p>
        </p:txBody>
      </p:sp>
      <p:sp>
        <p:nvSpPr>
          <p:cNvPr id="6" name="Footer Placeholder 5">
            <a:extLst>
              <a:ext uri="{FF2B5EF4-FFF2-40B4-BE49-F238E27FC236}">
                <a16:creationId xmlns:a16="http://schemas.microsoft.com/office/drawing/2014/main" id="{0027459D-92AE-4130-8B2C-476126E77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299DE1-41E4-4927-AA06-990F852E2C65}"/>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739183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D1E3-C9DE-4C33-93A0-A62EF323AC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9A1D13-6ED2-4C16-9DCB-6ECAD41327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3106C0-270A-46E9-BE52-50C735633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185F0D-E6B5-4A8B-AE0E-B1ADF6464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1DC4BF-BECF-4043-9C9E-1DAC21D360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561E26-D1C1-4C8B-A558-130F56A57D49}"/>
              </a:ext>
            </a:extLst>
          </p:cNvPr>
          <p:cNvSpPr>
            <a:spLocks noGrp="1"/>
          </p:cNvSpPr>
          <p:nvPr>
            <p:ph type="dt" sz="half" idx="10"/>
          </p:nvPr>
        </p:nvSpPr>
        <p:spPr/>
        <p:txBody>
          <a:bodyPr/>
          <a:lstStyle/>
          <a:p>
            <a:fld id="{2B9ECCAC-32BF-4535-A2F2-4A63F79E76AC}" type="datetimeFigureOut">
              <a:rPr lang="en-IN" smtClean="0"/>
              <a:t>26-10-2021</a:t>
            </a:fld>
            <a:endParaRPr lang="en-IN"/>
          </a:p>
        </p:txBody>
      </p:sp>
      <p:sp>
        <p:nvSpPr>
          <p:cNvPr id="8" name="Footer Placeholder 7">
            <a:extLst>
              <a:ext uri="{FF2B5EF4-FFF2-40B4-BE49-F238E27FC236}">
                <a16:creationId xmlns:a16="http://schemas.microsoft.com/office/drawing/2014/main" id="{4D1C0FA7-7180-4120-A67F-E9268440ED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57D145-4684-429A-8B4B-3CB0D719AB1C}"/>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914434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B16C-60B7-4D39-9980-2E81538598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4CDC22-89F3-46E9-90CF-3D98B53CFEE0}"/>
              </a:ext>
            </a:extLst>
          </p:cNvPr>
          <p:cNvSpPr>
            <a:spLocks noGrp="1"/>
          </p:cNvSpPr>
          <p:nvPr>
            <p:ph type="dt" sz="half" idx="10"/>
          </p:nvPr>
        </p:nvSpPr>
        <p:spPr/>
        <p:txBody>
          <a:bodyPr/>
          <a:lstStyle/>
          <a:p>
            <a:fld id="{2B9ECCAC-32BF-4535-A2F2-4A63F79E76AC}" type="datetimeFigureOut">
              <a:rPr lang="en-IN" smtClean="0"/>
              <a:t>26-10-2021</a:t>
            </a:fld>
            <a:endParaRPr lang="en-IN"/>
          </a:p>
        </p:txBody>
      </p:sp>
      <p:sp>
        <p:nvSpPr>
          <p:cNvPr id="4" name="Footer Placeholder 3">
            <a:extLst>
              <a:ext uri="{FF2B5EF4-FFF2-40B4-BE49-F238E27FC236}">
                <a16:creationId xmlns:a16="http://schemas.microsoft.com/office/drawing/2014/main" id="{2053E4B0-471C-4E0B-B097-CCCC246C0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7B3E00-B33E-4F31-A5CE-F05D814EDDD4}"/>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419262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624C5-E903-4CE2-A0A1-83E4F82E44F7}"/>
              </a:ext>
            </a:extLst>
          </p:cNvPr>
          <p:cNvSpPr>
            <a:spLocks noGrp="1"/>
          </p:cNvSpPr>
          <p:nvPr>
            <p:ph type="dt" sz="half" idx="10"/>
          </p:nvPr>
        </p:nvSpPr>
        <p:spPr/>
        <p:txBody>
          <a:bodyPr/>
          <a:lstStyle/>
          <a:p>
            <a:fld id="{2B9ECCAC-32BF-4535-A2F2-4A63F79E76AC}" type="datetimeFigureOut">
              <a:rPr lang="en-IN" smtClean="0"/>
              <a:t>26-10-2021</a:t>
            </a:fld>
            <a:endParaRPr lang="en-IN"/>
          </a:p>
        </p:txBody>
      </p:sp>
      <p:sp>
        <p:nvSpPr>
          <p:cNvPr id="3" name="Footer Placeholder 2">
            <a:extLst>
              <a:ext uri="{FF2B5EF4-FFF2-40B4-BE49-F238E27FC236}">
                <a16:creationId xmlns:a16="http://schemas.microsoft.com/office/drawing/2014/main" id="{3D894024-23E6-40D8-8CB6-B09C410673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317EF8-8924-4399-99B6-5B85107964E4}"/>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840057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FB99-E1DB-4046-989A-1BCE4DD11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9EF492-2E01-46FD-A41A-39C7B6B990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B2A100-857F-4D44-8D24-FDEE4A333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45A67-BED2-42AA-B7B2-814F1AE8A770}"/>
              </a:ext>
            </a:extLst>
          </p:cNvPr>
          <p:cNvSpPr>
            <a:spLocks noGrp="1"/>
          </p:cNvSpPr>
          <p:nvPr>
            <p:ph type="dt" sz="half" idx="10"/>
          </p:nvPr>
        </p:nvSpPr>
        <p:spPr/>
        <p:txBody>
          <a:bodyPr/>
          <a:lstStyle/>
          <a:p>
            <a:fld id="{2B9ECCAC-32BF-4535-A2F2-4A63F79E76AC}" type="datetimeFigureOut">
              <a:rPr lang="en-IN" smtClean="0"/>
              <a:t>26-10-2021</a:t>
            </a:fld>
            <a:endParaRPr lang="en-IN"/>
          </a:p>
        </p:txBody>
      </p:sp>
      <p:sp>
        <p:nvSpPr>
          <p:cNvPr id="6" name="Footer Placeholder 5">
            <a:extLst>
              <a:ext uri="{FF2B5EF4-FFF2-40B4-BE49-F238E27FC236}">
                <a16:creationId xmlns:a16="http://schemas.microsoft.com/office/drawing/2014/main" id="{6F0B6913-556C-4600-857E-BAFFFA98E2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E9B6BE-69A9-4089-9ADF-F6622DBF53DB}"/>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71407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C010-C9B2-4DE1-873F-87F6DA107E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6EF062-B3CE-4B30-8369-A68DB9FC87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1F8263-6977-401D-B8C5-D131CE40B5D5}"/>
              </a:ext>
            </a:extLst>
          </p:cNvPr>
          <p:cNvSpPr>
            <a:spLocks noGrp="1"/>
          </p:cNvSpPr>
          <p:nvPr>
            <p:ph type="dt" sz="half" idx="10"/>
          </p:nvPr>
        </p:nvSpPr>
        <p:spPr/>
        <p:txBody>
          <a:bodyPr/>
          <a:lstStyle/>
          <a:p>
            <a:fld id="{5D8DDB32-36CC-4F27-8AF9-E3E3B9C9BBC0}" type="datetimeFigureOut">
              <a:rPr lang="en-IN" smtClean="0"/>
              <a:t>26-10-2021</a:t>
            </a:fld>
            <a:endParaRPr lang="en-IN"/>
          </a:p>
        </p:txBody>
      </p:sp>
      <p:sp>
        <p:nvSpPr>
          <p:cNvPr id="5" name="Footer Placeholder 4">
            <a:extLst>
              <a:ext uri="{FF2B5EF4-FFF2-40B4-BE49-F238E27FC236}">
                <a16:creationId xmlns:a16="http://schemas.microsoft.com/office/drawing/2014/main" id="{4CEEAD1B-75B5-4568-9966-01A3DCD2A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FB243F-568F-47B8-9BE1-52216C48255D}"/>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760521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D840-663F-4165-8457-5D95C69F0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1E4EE6-7EFB-465B-A9EE-E8AEF5747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52F7CD-0CD8-4584-A953-834FB16EA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39EA4-3B80-4E52-8F87-B9CD473B7F97}"/>
              </a:ext>
            </a:extLst>
          </p:cNvPr>
          <p:cNvSpPr>
            <a:spLocks noGrp="1"/>
          </p:cNvSpPr>
          <p:nvPr>
            <p:ph type="dt" sz="half" idx="10"/>
          </p:nvPr>
        </p:nvSpPr>
        <p:spPr/>
        <p:txBody>
          <a:bodyPr/>
          <a:lstStyle/>
          <a:p>
            <a:fld id="{2B9ECCAC-32BF-4535-A2F2-4A63F79E76AC}" type="datetimeFigureOut">
              <a:rPr lang="en-IN" smtClean="0"/>
              <a:t>26-10-2021</a:t>
            </a:fld>
            <a:endParaRPr lang="en-IN"/>
          </a:p>
        </p:txBody>
      </p:sp>
      <p:sp>
        <p:nvSpPr>
          <p:cNvPr id="6" name="Footer Placeholder 5">
            <a:extLst>
              <a:ext uri="{FF2B5EF4-FFF2-40B4-BE49-F238E27FC236}">
                <a16:creationId xmlns:a16="http://schemas.microsoft.com/office/drawing/2014/main" id="{4A40565F-2547-4EC4-A36C-BA66C8688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869F31-5325-461E-997E-35CF114C8249}"/>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2471167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3F8A-D13F-41C0-BC96-F745C97DD7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9B16DF-C062-47C3-86F4-F5648C1BE8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5139AB-B609-41F9-9C57-4DAFBE8FA2D0}"/>
              </a:ext>
            </a:extLst>
          </p:cNvPr>
          <p:cNvSpPr>
            <a:spLocks noGrp="1"/>
          </p:cNvSpPr>
          <p:nvPr>
            <p:ph type="dt" sz="half" idx="10"/>
          </p:nvPr>
        </p:nvSpPr>
        <p:spPr/>
        <p:txBody>
          <a:bodyPr/>
          <a:lstStyle/>
          <a:p>
            <a:fld id="{2B9ECCAC-32BF-4535-A2F2-4A63F79E76AC}" type="datetimeFigureOut">
              <a:rPr lang="en-IN" smtClean="0"/>
              <a:t>26-10-2021</a:t>
            </a:fld>
            <a:endParaRPr lang="en-IN"/>
          </a:p>
        </p:txBody>
      </p:sp>
      <p:sp>
        <p:nvSpPr>
          <p:cNvPr id="5" name="Footer Placeholder 4">
            <a:extLst>
              <a:ext uri="{FF2B5EF4-FFF2-40B4-BE49-F238E27FC236}">
                <a16:creationId xmlns:a16="http://schemas.microsoft.com/office/drawing/2014/main" id="{B2FE08BE-A9BE-49E0-9EBF-254CC98A4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192D99-9F32-458B-BB5E-42ADF4E8D5DA}"/>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1806419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DF8074-19F5-4F28-9C96-7446681870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2E39D4-8A66-4EE5-9223-4D0CB237B3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8695E4-2859-479B-B0D8-E0D57F505A51}"/>
              </a:ext>
            </a:extLst>
          </p:cNvPr>
          <p:cNvSpPr>
            <a:spLocks noGrp="1"/>
          </p:cNvSpPr>
          <p:nvPr>
            <p:ph type="dt" sz="half" idx="10"/>
          </p:nvPr>
        </p:nvSpPr>
        <p:spPr/>
        <p:txBody>
          <a:bodyPr/>
          <a:lstStyle/>
          <a:p>
            <a:fld id="{2B9ECCAC-32BF-4535-A2F2-4A63F79E76AC}" type="datetimeFigureOut">
              <a:rPr lang="en-IN" smtClean="0"/>
              <a:t>26-10-2021</a:t>
            </a:fld>
            <a:endParaRPr lang="en-IN"/>
          </a:p>
        </p:txBody>
      </p:sp>
      <p:sp>
        <p:nvSpPr>
          <p:cNvPr id="5" name="Footer Placeholder 4">
            <a:extLst>
              <a:ext uri="{FF2B5EF4-FFF2-40B4-BE49-F238E27FC236}">
                <a16:creationId xmlns:a16="http://schemas.microsoft.com/office/drawing/2014/main" id="{FF79BD6E-1196-4C1E-AFC7-7241DE1FE7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D78F0A-DB47-4F6F-A10E-6325200149EB}"/>
              </a:ext>
            </a:extLst>
          </p:cNvPr>
          <p:cNvSpPr>
            <a:spLocks noGrp="1"/>
          </p:cNvSpPr>
          <p:nvPr>
            <p:ph type="sldNum" sz="quarter" idx="12"/>
          </p:nvPr>
        </p:nvSpPr>
        <p:spPr/>
        <p:txBody>
          <a:bodyPr/>
          <a:lstStyle/>
          <a:p>
            <a:fld id="{9CF900AB-F399-4A80-9B7A-9F85F0BC6114}" type="slidenum">
              <a:rPr lang="en-IN" smtClean="0"/>
              <a:t>‹#›</a:t>
            </a:fld>
            <a:endParaRPr lang="en-IN"/>
          </a:p>
        </p:txBody>
      </p:sp>
    </p:spTree>
    <p:extLst>
      <p:ext uri="{BB962C8B-B14F-4D97-AF65-F5344CB8AC3E}">
        <p14:creationId xmlns:p14="http://schemas.microsoft.com/office/powerpoint/2010/main" val="156869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F1A5-75F4-4077-B348-C966B1B476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C8AF7D-BCCB-4DF3-A266-267B90903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2F6424-360E-4BC5-8FF2-9E610AF72702}"/>
              </a:ext>
            </a:extLst>
          </p:cNvPr>
          <p:cNvSpPr>
            <a:spLocks noGrp="1"/>
          </p:cNvSpPr>
          <p:nvPr>
            <p:ph type="dt" sz="half" idx="10"/>
          </p:nvPr>
        </p:nvSpPr>
        <p:spPr/>
        <p:txBody>
          <a:bodyPr/>
          <a:lstStyle/>
          <a:p>
            <a:fld id="{5D8DDB32-36CC-4F27-8AF9-E3E3B9C9BBC0}" type="datetimeFigureOut">
              <a:rPr lang="en-IN" smtClean="0"/>
              <a:t>26-10-2021</a:t>
            </a:fld>
            <a:endParaRPr lang="en-IN"/>
          </a:p>
        </p:txBody>
      </p:sp>
      <p:sp>
        <p:nvSpPr>
          <p:cNvPr id="5" name="Footer Placeholder 4">
            <a:extLst>
              <a:ext uri="{FF2B5EF4-FFF2-40B4-BE49-F238E27FC236}">
                <a16:creationId xmlns:a16="http://schemas.microsoft.com/office/drawing/2014/main" id="{F8BA91E0-AE4F-43A8-A893-5E3D788E4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F615D0-7233-450A-B4FA-4D61E9B0DDD1}"/>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173070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5400-0672-49FE-A05B-88EE452379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8AA460-879D-4FED-A1DD-45A436EF02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BA2408-0E66-4E11-8793-FCA33DEC9D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16FC97-A456-4684-AC88-1A6242B8753A}"/>
              </a:ext>
            </a:extLst>
          </p:cNvPr>
          <p:cNvSpPr>
            <a:spLocks noGrp="1"/>
          </p:cNvSpPr>
          <p:nvPr>
            <p:ph type="dt" sz="half" idx="10"/>
          </p:nvPr>
        </p:nvSpPr>
        <p:spPr/>
        <p:txBody>
          <a:bodyPr/>
          <a:lstStyle/>
          <a:p>
            <a:fld id="{5D8DDB32-36CC-4F27-8AF9-E3E3B9C9BBC0}" type="datetimeFigureOut">
              <a:rPr lang="en-IN" smtClean="0"/>
              <a:t>26-10-2021</a:t>
            </a:fld>
            <a:endParaRPr lang="en-IN"/>
          </a:p>
        </p:txBody>
      </p:sp>
      <p:sp>
        <p:nvSpPr>
          <p:cNvPr id="6" name="Footer Placeholder 5">
            <a:extLst>
              <a:ext uri="{FF2B5EF4-FFF2-40B4-BE49-F238E27FC236}">
                <a16:creationId xmlns:a16="http://schemas.microsoft.com/office/drawing/2014/main" id="{D9575E1F-D1BF-4DCE-89D3-575551726A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7889CD-61CE-4D06-BE5B-38881E73D854}"/>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172122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C410-9AB0-4E6D-A703-C9826A79D8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AB9561-87B9-49D4-8F9C-F9B74DF1E9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844FA-3654-4F33-98E5-67492AA981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26EA68-65AF-4E55-997C-922E29CEF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C9AB5-7A63-451C-84E5-3427DD4D90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E0F31E-FDDC-41E2-9DD0-C54410546702}"/>
              </a:ext>
            </a:extLst>
          </p:cNvPr>
          <p:cNvSpPr>
            <a:spLocks noGrp="1"/>
          </p:cNvSpPr>
          <p:nvPr>
            <p:ph type="dt" sz="half" idx="10"/>
          </p:nvPr>
        </p:nvSpPr>
        <p:spPr/>
        <p:txBody>
          <a:bodyPr/>
          <a:lstStyle/>
          <a:p>
            <a:fld id="{5D8DDB32-36CC-4F27-8AF9-E3E3B9C9BBC0}" type="datetimeFigureOut">
              <a:rPr lang="en-IN" smtClean="0"/>
              <a:t>26-10-2021</a:t>
            </a:fld>
            <a:endParaRPr lang="en-IN"/>
          </a:p>
        </p:txBody>
      </p:sp>
      <p:sp>
        <p:nvSpPr>
          <p:cNvPr id="8" name="Footer Placeholder 7">
            <a:extLst>
              <a:ext uri="{FF2B5EF4-FFF2-40B4-BE49-F238E27FC236}">
                <a16:creationId xmlns:a16="http://schemas.microsoft.com/office/drawing/2014/main" id="{590B5F07-F229-402D-A4E6-D594325044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4C1627-9E6C-4DF2-B4C4-940DDA16CDC6}"/>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94846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04AB-A6F4-4502-B0A5-F3BD3627A9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9CB2C7-091B-4A97-9365-400EEE5A1134}"/>
              </a:ext>
            </a:extLst>
          </p:cNvPr>
          <p:cNvSpPr>
            <a:spLocks noGrp="1"/>
          </p:cNvSpPr>
          <p:nvPr>
            <p:ph type="dt" sz="half" idx="10"/>
          </p:nvPr>
        </p:nvSpPr>
        <p:spPr/>
        <p:txBody>
          <a:bodyPr/>
          <a:lstStyle/>
          <a:p>
            <a:fld id="{5D8DDB32-36CC-4F27-8AF9-E3E3B9C9BBC0}" type="datetimeFigureOut">
              <a:rPr lang="en-IN" smtClean="0"/>
              <a:t>26-10-2021</a:t>
            </a:fld>
            <a:endParaRPr lang="en-IN"/>
          </a:p>
        </p:txBody>
      </p:sp>
      <p:sp>
        <p:nvSpPr>
          <p:cNvPr id="4" name="Footer Placeholder 3">
            <a:extLst>
              <a:ext uri="{FF2B5EF4-FFF2-40B4-BE49-F238E27FC236}">
                <a16:creationId xmlns:a16="http://schemas.microsoft.com/office/drawing/2014/main" id="{F2E8CCF2-3C53-4A3B-8551-CBD1E51A41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482420-A000-4CB3-91B0-10C8F5EA65D3}"/>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3226121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2ED2A-26DB-4C41-A2ED-F16E58F98CCC}"/>
              </a:ext>
            </a:extLst>
          </p:cNvPr>
          <p:cNvSpPr>
            <a:spLocks noGrp="1"/>
          </p:cNvSpPr>
          <p:nvPr>
            <p:ph type="dt" sz="half" idx="10"/>
          </p:nvPr>
        </p:nvSpPr>
        <p:spPr/>
        <p:txBody>
          <a:bodyPr/>
          <a:lstStyle/>
          <a:p>
            <a:fld id="{5D8DDB32-36CC-4F27-8AF9-E3E3B9C9BBC0}" type="datetimeFigureOut">
              <a:rPr lang="en-IN" smtClean="0"/>
              <a:t>26-10-2021</a:t>
            </a:fld>
            <a:endParaRPr lang="en-IN"/>
          </a:p>
        </p:txBody>
      </p:sp>
      <p:sp>
        <p:nvSpPr>
          <p:cNvPr id="3" name="Footer Placeholder 2">
            <a:extLst>
              <a:ext uri="{FF2B5EF4-FFF2-40B4-BE49-F238E27FC236}">
                <a16:creationId xmlns:a16="http://schemas.microsoft.com/office/drawing/2014/main" id="{DD33547E-896D-4E60-9B67-3C8286663D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A14E1D-314B-41B3-93EE-97A7A2917BA0}"/>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79027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9419-9BF0-4FAB-8FFC-46659DD2FA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CCF306-AE5E-46C9-B9CC-9B2E96E0C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F6336D-3D60-44EC-A0FD-2C35B6A07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7B133-BDB7-41F0-BEF2-0A0492721B89}"/>
              </a:ext>
            </a:extLst>
          </p:cNvPr>
          <p:cNvSpPr>
            <a:spLocks noGrp="1"/>
          </p:cNvSpPr>
          <p:nvPr>
            <p:ph type="dt" sz="half" idx="10"/>
          </p:nvPr>
        </p:nvSpPr>
        <p:spPr/>
        <p:txBody>
          <a:bodyPr/>
          <a:lstStyle/>
          <a:p>
            <a:fld id="{5D8DDB32-36CC-4F27-8AF9-E3E3B9C9BBC0}" type="datetimeFigureOut">
              <a:rPr lang="en-IN" smtClean="0"/>
              <a:t>26-10-2021</a:t>
            </a:fld>
            <a:endParaRPr lang="en-IN"/>
          </a:p>
        </p:txBody>
      </p:sp>
      <p:sp>
        <p:nvSpPr>
          <p:cNvPr id="6" name="Footer Placeholder 5">
            <a:extLst>
              <a:ext uri="{FF2B5EF4-FFF2-40B4-BE49-F238E27FC236}">
                <a16:creationId xmlns:a16="http://schemas.microsoft.com/office/drawing/2014/main" id="{8AF1D8E8-9F2F-41AF-B879-D859E66412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4407BA-E894-4FDF-A4B8-9F84065A7FE1}"/>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369414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0B86-092A-49D2-9CC4-D98249D5D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C972AA-8FDF-4D0E-8664-EE7684F014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1EC550-35C1-4F06-B219-1DD75436D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571AB-39E4-422A-B2A9-1F7CD65F7616}"/>
              </a:ext>
            </a:extLst>
          </p:cNvPr>
          <p:cNvSpPr>
            <a:spLocks noGrp="1"/>
          </p:cNvSpPr>
          <p:nvPr>
            <p:ph type="dt" sz="half" idx="10"/>
          </p:nvPr>
        </p:nvSpPr>
        <p:spPr/>
        <p:txBody>
          <a:bodyPr/>
          <a:lstStyle/>
          <a:p>
            <a:fld id="{5D8DDB32-36CC-4F27-8AF9-E3E3B9C9BBC0}" type="datetimeFigureOut">
              <a:rPr lang="en-IN" smtClean="0"/>
              <a:t>26-10-2021</a:t>
            </a:fld>
            <a:endParaRPr lang="en-IN"/>
          </a:p>
        </p:txBody>
      </p:sp>
      <p:sp>
        <p:nvSpPr>
          <p:cNvPr id="6" name="Footer Placeholder 5">
            <a:extLst>
              <a:ext uri="{FF2B5EF4-FFF2-40B4-BE49-F238E27FC236}">
                <a16:creationId xmlns:a16="http://schemas.microsoft.com/office/drawing/2014/main" id="{10F08BC4-6A33-4306-A225-B79B9DCF04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B60D43-E525-4BA5-BA42-980321E816C0}"/>
              </a:ext>
            </a:extLst>
          </p:cNvPr>
          <p:cNvSpPr>
            <a:spLocks noGrp="1"/>
          </p:cNvSpPr>
          <p:nvPr>
            <p:ph type="sldNum" sz="quarter" idx="12"/>
          </p:nvPr>
        </p:nvSpPr>
        <p:spPr/>
        <p:txBody>
          <a:bodyPr/>
          <a:lstStyle/>
          <a:p>
            <a:fld id="{731A1BAC-E991-46FA-B189-80DB1D1D668B}" type="slidenum">
              <a:rPr lang="en-IN" smtClean="0"/>
              <a:t>‹#›</a:t>
            </a:fld>
            <a:endParaRPr lang="en-IN"/>
          </a:p>
        </p:txBody>
      </p:sp>
    </p:spTree>
    <p:extLst>
      <p:ext uri="{BB962C8B-B14F-4D97-AF65-F5344CB8AC3E}">
        <p14:creationId xmlns:p14="http://schemas.microsoft.com/office/powerpoint/2010/main" val="1711624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457869-0CB3-43EA-8673-BE77E4AB9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27578F-81A9-41A3-B147-76B33CB9F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719F4-601C-45DE-A6F3-36DE283FA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DDB32-36CC-4F27-8AF9-E3E3B9C9BBC0}" type="datetimeFigureOut">
              <a:rPr lang="en-IN" smtClean="0"/>
              <a:t>26-10-2021</a:t>
            </a:fld>
            <a:endParaRPr lang="en-IN"/>
          </a:p>
        </p:txBody>
      </p:sp>
      <p:sp>
        <p:nvSpPr>
          <p:cNvPr id="5" name="Footer Placeholder 4">
            <a:extLst>
              <a:ext uri="{FF2B5EF4-FFF2-40B4-BE49-F238E27FC236}">
                <a16:creationId xmlns:a16="http://schemas.microsoft.com/office/drawing/2014/main" id="{3C686A4B-865F-48A5-857C-AF785FAE4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E80673-1E84-48A6-AD1B-CEB5D925BE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A1BAC-E991-46FA-B189-80DB1D1D668B}" type="slidenum">
              <a:rPr lang="en-IN" smtClean="0"/>
              <a:t>‹#›</a:t>
            </a:fld>
            <a:endParaRPr lang="en-IN"/>
          </a:p>
        </p:txBody>
      </p:sp>
    </p:spTree>
    <p:extLst>
      <p:ext uri="{BB962C8B-B14F-4D97-AF65-F5344CB8AC3E}">
        <p14:creationId xmlns:p14="http://schemas.microsoft.com/office/powerpoint/2010/main" val="4078884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76A90-98D3-4947-8FFE-44AB3663D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8D7FCC-A190-4838-82F4-C3D9B7504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D18D2-9D72-420F-841B-F5AE3E4A6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ECCAC-32BF-4535-A2F2-4A63F79E76AC}" type="datetimeFigureOut">
              <a:rPr lang="en-IN" smtClean="0"/>
              <a:t>26-10-2021</a:t>
            </a:fld>
            <a:endParaRPr lang="en-IN"/>
          </a:p>
        </p:txBody>
      </p:sp>
      <p:sp>
        <p:nvSpPr>
          <p:cNvPr id="5" name="Footer Placeholder 4">
            <a:extLst>
              <a:ext uri="{FF2B5EF4-FFF2-40B4-BE49-F238E27FC236}">
                <a16:creationId xmlns:a16="http://schemas.microsoft.com/office/drawing/2014/main" id="{04317460-522D-4EAE-855E-CBBE45682A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CBDD7E-D437-4768-9869-C4A80E5CDA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900AB-F399-4A80-9B7A-9F85F0BC6114}" type="slidenum">
              <a:rPr lang="en-IN" smtClean="0"/>
              <a:t>‹#›</a:t>
            </a:fld>
            <a:endParaRPr lang="en-IN"/>
          </a:p>
        </p:txBody>
      </p:sp>
    </p:spTree>
    <p:extLst>
      <p:ext uri="{BB962C8B-B14F-4D97-AF65-F5344CB8AC3E}">
        <p14:creationId xmlns:p14="http://schemas.microsoft.com/office/powerpoint/2010/main" val="3427073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famvin.org/en/2018/01/28/thank-goes-long-wa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1671782" y="1385455"/>
            <a:ext cx="9144000" cy="1265525"/>
          </a:xfrm>
        </p:spPr>
        <p:txBody>
          <a:bodyPr>
            <a:normAutofit/>
          </a:bodyPr>
          <a:lstStyle/>
          <a:p>
            <a:r>
              <a:rPr lang="en-IN" sz="4000" b="1" dirty="0">
                <a:solidFill>
                  <a:srgbClr val="FF0000"/>
                </a:solidFill>
                <a:latin typeface="Bookman Old Style" panose="02050604050505020204" pitchFamily="18" charset="0"/>
              </a:rPr>
              <a:t>SECA4002 – DEEP LEARNING NEURAL NETWORKS</a:t>
            </a:r>
          </a:p>
        </p:txBody>
      </p:sp>
      <p:sp>
        <p:nvSpPr>
          <p:cNvPr id="3" name="Subtitle 2">
            <a:extLst>
              <a:ext uri="{FF2B5EF4-FFF2-40B4-BE49-F238E27FC236}">
                <a16:creationId xmlns:a16="http://schemas.microsoft.com/office/drawing/2014/main" id="{BAEE2E5D-3EEF-4E73-B328-72ADF562C65E}"/>
              </a:ext>
            </a:extLst>
          </p:cNvPr>
          <p:cNvSpPr>
            <a:spLocks noGrp="1"/>
          </p:cNvSpPr>
          <p:nvPr>
            <p:ph type="subTitle" idx="1"/>
          </p:nvPr>
        </p:nvSpPr>
        <p:spPr>
          <a:xfrm>
            <a:off x="1524000" y="3121891"/>
            <a:ext cx="9144000" cy="2135909"/>
          </a:xfrm>
        </p:spPr>
        <p:txBody>
          <a:bodyPr>
            <a:normAutofit fontScale="25000" lnSpcReduction="20000"/>
          </a:bodyPr>
          <a:lstStyle/>
          <a:p>
            <a:endParaRPr lang="en-IN" dirty="0"/>
          </a:p>
          <a:p>
            <a:r>
              <a:rPr lang="en-IN" sz="9600" b="1" dirty="0">
                <a:solidFill>
                  <a:srgbClr val="002060"/>
                </a:solidFill>
                <a:latin typeface="Arial" panose="020B0604020202020204" pitchFamily="34" charset="0"/>
                <a:cs typeface="Arial" panose="020B0604020202020204" pitchFamily="34" charset="0"/>
              </a:rPr>
              <a:t>Dr. V. Vedanarayanan B.E., M.E., PhD</a:t>
            </a:r>
          </a:p>
          <a:p>
            <a:r>
              <a:rPr lang="en-IN" sz="9600" b="1" dirty="0">
                <a:solidFill>
                  <a:srgbClr val="002060"/>
                </a:solidFill>
                <a:latin typeface="Arial" panose="020B0604020202020204" pitchFamily="34" charset="0"/>
                <a:cs typeface="Arial" panose="020B0604020202020204" pitchFamily="34" charset="0"/>
              </a:rPr>
              <a:t>Course Co-ordinator</a:t>
            </a:r>
          </a:p>
          <a:p>
            <a:r>
              <a:rPr lang="en-IN" sz="9600" b="1" dirty="0">
                <a:solidFill>
                  <a:srgbClr val="002060"/>
                </a:solidFill>
                <a:latin typeface="Arial" panose="020B0604020202020204" pitchFamily="34" charset="0"/>
                <a:cs typeface="Arial" panose="020B0604020202020204" pitchFamily="34" charset="0"/>
              </a:rPr>
              <a:t>Assistant Professor, Department of ECE,</a:t>
            </a:r>
          </a:p>
          <a:p>
            <a:r>
              <a:rPr lang="en-IN" sz="9600" b="1" dirty="0">
                <a:solidFill>
                  <a:srgbClr val="002060"/>
                </a:solidFill>
                <a:latin typeface="Arial" panose="020B0604020202020204" pitchFamily="34" charset="0"/>
                <a:cs typeface="Arial" panose="020B0604020202020204" pitchFamily="34" charset="0"/>
              </a:rPr>
              <a:t>School of Electrical and Electronics</a:t>
            </a:r>
          </a:p>
          <a:p>
            <a:r>
              <a:rPr lang="en-IN" sz="9600" b="1" dirty="0">
                <a:solidFill>
                  <a:srgbClr val="002060"/>
                </a:solidFill>
                <a:latin typeface="Arial" panose="020B0604020202020204" pitchFamily="34" charset="0"/>
                <a:cs typeface="Arial" panose="020B0604020202020204" pitchFamily="34" charset="0"/>
              </a:rPr>
              <a:t>SATHYABAMA INSTITUTE OF SCIENCE AND TECHNOLOGY</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394692" cy="1521482"/>
          </a:xfrm>
          <a:prstGeom prst="rect">
            <a:avLst/>
          </a:prstGeom>
        </p:spPr>
      </p:pic>
    </p:spTree>
    <p:extLst>
      <p:ext uri="{BB962C8B-B14F-4D97-AF65-F5344CB8AC3E}">
        <p14:creationId xmlns:p14="http://schemas.microsoft.com/office/powerpoint/2010/main" val="618386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IN" sz="3643" b="1" spc="-5" dirty="0">
                <a:solidFill>
                  <a:srgbClr val="0000FF"/>
                </a:solidFill>
                <a:latin typeface="Bookman Old Style" panose="02050604050505020204" pitchFamily="18" charset="0"/>
                <a:ea typeface="+mn-ea"/>
                <a:cs typeface="Times New Roman"/>
              </a:rPr>
              <a:t>Non-Convex Optimization</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1139673"/>
          </a:xfrm>
          <a:prstGeom prst="rect">
            <a:avLst/>
          </a:prstGeom>
        </p:spPr>
      </p:pic>
      <p:sp>
        <p:nvSpPr>
          <p:cNvPr id="9" name="TextBox 8">
            <a:extLst>
              <a:ext uri="{FF2B5EF4-FFF2-40B4-BE49-F238E27FC236}">
                <a16:creationId xmlns:a16="http://schemas.microsoft.com/office/drawing/2014/main" id="{9E264C39-BBB4-445B-B137-6D0FF466377D}"/>
              </a:ext>
            </a:extLst>
          </p:cNvPr>
          <p:cNvSpPr txBox="1"/>
          <p:nvPr/>
        </p:nvSpPr>
        <p:spPr>
          <a:xfrm>
            <a:off x="198581" y="1139673"/>
            <a:ext cx="11794837" cy="400110"/>
          </a:xfrm>
          <a:prstGeom prst="rect">
            <a:avLst/>
          </a:prstGeom>
          <a:noFill/>
        </p:spPr>
        <p:txBody>
          <a:bodyPr wrap="square">
            <a:spAutoFit/>
          </a:bodyPr>
          <a:lstStyle/>
          <a:p>
            <a:pPr algn="just"/>
            <a:r>
              <a:rPr lang="en-US" sz="2000" dirty="0">
                <a:solidFill>
                  <a:srgbClr val="C00000"/>
                </a:solidFill>
                <a:latin typeface="Helvetica Neue"/>
              </a:rPr>
              <a:t>  Non Convex Optimization:  </a:t>
            </a:r>
            <a:r>
              <a:rPr lang="en-US" sz="2000" dirty="0">
                <a:latin typeface="Helvetica Neue"/>
              </a:rPr>
              <a:t>The objective function is a non convex function.</a:t>
            </a:r>
          </a:p>
        </p:txBody>
      </p:sp>
      <p:sp>
        <p:nvSpPr>
          <p:cNvPr id="3" name="TextBox 2">
            <a:extLst>
              <a:ext uri="{FF2B5EF4-FFF2-40B4-BE49-F238E27FC236}">
                <a16:creationId xmlns:a16="http://schemas.microsoft.com/office/drawing/2014/main" id="{09769C40-AC4A-4721-AA43-1FBBEDDBCE36}"/>
              </a:ext>
            </a:extLst>
          </p:cNvPr>
          <p:cNvSpPr txBox="1"/>
          <p:nvPr/>
        </p:nvSpPr>
        <p:spPr>
          <a:xfrm>
            <a:off x="914401" y="1749101"/>
            <a:ext cx="6151418" cy="2954655"/>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t>It has Multiple feasible regions and multiple locally optimal points.</a:t>
            </a:r>
          </a:p>
          <a:p>
            <a:pPr marL="342900" indent="-342900" algn="just">
              <a:buFont typeface="Arial" panose="020B0604020202020204" pitchFamily="34" charset="0"/>
              <a:buChar char="•"/>
            </a:pPr>
            <a:r>
              <a:rPr lang="en-US" sz="2400" dirty="0"/>
              <a:t>There can’t be a general algorithm to solve it efficiently in all cases</a:t>
            </a:r>
            <a:endParaRPr lang="en-IN" sz="2400" dirty="0"/>
          </a:p>
          <a:p>
            <a:pPr marL="342900" indent="-342900" algn="just">
              <a:buFont typeface="Arial" panose="020B0604020202020204" pitchFamily="34" charset="0"/>
              <a:buChar char="•"/>
            </a:pPr>
            <a:r>
              <a:rPr lang="en-US" sz="2400" dirty="0"/>
              <a:t>Neural networks are universal function approximators</a:t>
            </a:r>
            <a:r>
              <a:rPr lang="en-IN" sz="2400" dirty="0"/>
              <a:t>,</a:t>
            </a:r>
            <a:r>
              <a:rPr lang="en-US" sz="2400" dirty="0"/>
              <a:t> To do this, they need to be able to approximate non-convex functions.</a:t>
            </a:r>
            <a:endParaRPr lang="en-IN" sz="2400" dirty="0"/>
          </a:p>
          <a:p>
            <a:endParaRPr lang="en-IN" dirty="0"/>
          </a:p>
        </p:txBody>
      </p:sp>
      <p:grpSp>
        <p:nvGrpSpPr>
          <p:cNvPr id="11" name="Group 10">
            <a:extLst>
              <a:ext uri="{FF2B5EF4-FFF2-40B4-BE49-F238E27FC236}">
                <a16:creationId xmlns:a16="http://schemas.microsoft.com/office/drawing/2014/main" id="{57BA20B8-B484-4CCA-AFD1-90353611BE69}"/>
              </a:ext>
            </a:extLst>
          </p:cNvPr>
          <p:cNvGrpSpPr/>
          <p:nvPr/>
        </p:nvGrpSpPr>
        <p:grpSpPr>
          <a:xfrm>
            <a:off x="7741576" y="1621171"/>
            <a:ext cx="3788870" cy="2297356"/>
            <a:chOff x="7741576" y="1621171"/>
            <a:chExt cx="3788870" cy="2297356"/>
          </a:xfrm>
        </p:grpSpPr>
        <p:pic>
          <p:nvPicPr>
            <p:cNvPr id="8" name="Picture 7">
              <a:extLst>
                <a:ext uri="{FF2B5EF4-FFF2-40B4-BE49-F238E27FC236}">
                  <a16:creationId xmlns:a16="http://schemas.microsoft.com/office/drawing/2014/main" id="{D67B9911-C2F9-4DE6-99FC-AD0E2910585B}"/>
                </a:ext>
              </a:extLst>
            </p:cNvPr>
            <p:cNvPicPr>
              <a:picLocks noChangeAspect="1"/>
            </p:cNvPicPr>
            <p:nvPr/>
          </p:nvPicPr>
          <p:blipFill>
            <a:blip r:embed="rId3"/>
            <a:stretch>
              <a:fillRect/>
            </a:stretch>
          </p:blipFill>
          <p:spPr>
            <a:xfrm>
              <a:off x="7741576" y="1621171"/>
              <a:ext cx="3788870" cy="2297356"/>
            </a:xfrm>
            <a:prstGeom prst="rect">
              <a:avLst/>
            </a:prstGeom>
          </p:spPr>
        </p:pic>
        <p:sp>
          <p:nvSpPr>
            <p:cNvPr id="10" name="TextBox 9">
              <a:extLst>
                <a:ext uri="{FF2B5EF4-FFF2-40B4-BE49-F238E27FC236}">
                  <a16:creationId xmlns:a16="http://schemas.microsoft.com/office/drawing/2014/main" id="{82587E70-E3D7-4776-8CCC-17D3EEEC9913}"/>
                </a:ext>
              </a:extLst>
            </p:cNvPr>
            <p:cNvSpPr txBox="1"/>
            <p:nvPr/>
          </p:nvSpPr>
          <p:spPr>
            <a:xfrm>
              <a:off x="8913092" y="3501798"/>
              <a:ext cx="2152073" cy="369332"/>
            </a:xfrm>
            <a:prstGeom prst="rect">
              <a:avLst/>
            </a:prstGeom>
            <a:noFill/>
          </p:spPr>
          <p:txBody>
            <a:bodyPr wrap="square" rtlCol="0">
              <a:spAutoFit/>
            </a:bodyPr>
            <a:lstStyle/>
            <a:p>
              <a:r>
                <a:rPr lang="en-IN" dirty="0"/>
                <a:t>Non Convex Region</a:t>
              </a:r>
            </a:p>
          </p:txBody>
        </p:sp>
      </p:grpSp>
      <p:sp>
        <p:nvSpPr>
          <p:cNvPr id="13" name="TextBox 12">
            <a:extLst>
              <a:ext uri="{FF2B5EF4-FFF2-40B4-BE49-F238E27FC236}">
                <a16:creationId xmlns:a16="http://schemas.microsoft.com/office/drawing/2014/main" id="{9100A7D7-B777-4BC0-9BCF-2D79166FD8EE}"/>
              </a:ext>
            </a:extLst>
          </p:cNvPr>
          <p:cNvSpPr txBox="1"/>
          <p:nvPr/>
        </p:nvSpPr>
        <p:spPr>
          <a:xfrm>
            <a:off x="517236" y="4557535"/>
            <a:ext cx="6096000" cy="1938992"/>
          </a:xfrm>
          <a:prstGeom prst="rect">
            <a:avLst/>
          </a:prstGeom>
          <a:noFill/>
        </p:spPr>
        <p:txBody>
          <a:bodyPr wrap="square">
            <a:spAutoFit/>
          </a:bodyPr>
          <a:lstStyle/>
          <a:p>
            <a:r>
              <a:rPr lang="en-US" sz="2400" dirty="0"/>
              <a:t>How to solve non-convex problems?</a:t>
            </a:r>
          </a:p>
          <a:p>
            <a:pPr marL="285750" indent="74613">
              <a:buFont typeface="Arial" panose="020B0604020202020204" pitchFamily="34" charset="0"/>
              <a:buChar char="•"/>
            </a:pPr>
            <a:r>
              <a:rPr lang="en-IN" sz="2400" dirty="0"/>
              <a:t>  Stochastic gradient descent</a:t>
            </a:r>
          </a:p>
          <a:p>
            <a:pPr marL="285750" indent="74613">
              <a:buFont typeface="Arial" panose="020B0604020202020204" pitchFamily="34" charset="0"/>
              <a:buChar char="•"/>
            </a:pPr>
            <a:r>
              <a:rPr lang="en-IN" sz="2400" dirty="0"/>
              <a:t>  Mini-batching </a:t>
            </a:r>
          </a:p>
          <a:p>
            <a:pPr marL="285750" indent="74613">
              <a:buFont typeface="Arial" panose="020B0604020202020204" pitchFamily="34" charset="0"/>
              <a:buChar char="•"/>
            </a:pPr>
            <a:r>
              <a:rPr lang="en-IN" sz="2400" dirty="0"/>
              <a:t> SVRG </a:t>
            </a:r>
          </a:p>
          <a:p>
            <a:pPr marL="285750" indent="74613">
              <a:buFont typeface="Arial" panose="020B0604020202020204" pitchFamily="34" charset="0"/>
              <a:buChar char="•"/>
            </a:pPr>
            <a:r>
              <a:rPr lang="en-IN" sz="2400" dirty="0"/>
              <a:t> Momentum</a:t>
            </a:r>
          </a:p>
        </p:txBody>
      </p:sp>
      <p:sp>
        <p:nvSpPr>
          <p:cNvPr id="14" name="TextBox 13">
            <a:extLst>
              <a:ext uri="{FF2B5EF4-FFF2-40B4-BE49-F238E27FC236}">
                <a16:creationId xmlns:a16="http://schemas.microsoft.com/office/drawing/2014/main" id="{FFF57C9C-9B04-4714-953D-D715748CEA47}"/>
              </a:ext>
            </a:extLst>
          </p:cNvPr>
          <p:cNvSpPr txBox="1"/>
          <p:nvPr/>
        </p:nvSpPr>
        <p:spPr>
          <a:xfrm>
            <a:off x="6516253" y="4725829"/>
            <a:ext cx="5477165" cy="1938992"/>
          </a:xfrm>
          <a:prstGeom prst="rect">
            <a:avLst/>
          </a:prstGeom>
          <a:noFill/>
        </p:spPr>
        <p:txBody>
          <a:bodyPr wrap="square">
            <a:spAutoFit/>
          </a:bodyPr>
          <a:lstStyle/>
          <a:p>
            <a:pPr algn="just"/>
            <a:r>
              <a:rPr lang="en-US" sz="2000" dirty="0">
                <a:solidFill>
                  <a:srgbClr val="C00000"/>
                </a:solidFill>
                <a:latin typeface="Helvetica Neue"/>
              </a:rPr>
              <a:t>  </a:t>
            </a:r>
            <a:r>
              <a:rPr lang="en-US" sz="2000" u="sng" dirty="0">
                <a:solidFill>
                  <a:srgbClr val="C00000"/>
                </a:solidFill>
                <a:latin typeface="Helvetica Neue"/>
              </a:rPr>
              <a:t>Reasons For Non Convexity:</a:t>
            </a:r>
          </a:p>
          <a:p>
            <a:pPr marL="342900" indent="17463" algn="just">
              <a:buFont typeface="Arial" panose="020B0604020202020204" pitchFamily="34" charset="0"/>
              <a:buChar char="•"/>
            </a:pPr>
            <a:r>
              <a:rPr lang="en-US" sz="2000" dirty="0">
                <a:solidFill>
                  <a:srgbClr val="C00000"/>
                </a:solidFill>
                <a:latin typeface="Helvetica Neue"/>
              </a:rPr>
              <a:t>     </a:t>
            </a:r>
            <a:r>
              <a:rPr lang="en-US" sz="2000" dirty="0">
                <a:latin typeface="Helvetica Neue"/>
              </a:rPr>
              <a:t>Presence of many Local Minima</a:t>
            </a:r>
          </a:p>
          <a:p>
            <a:pPr marL="342900" indent="17463" algn="just">
              <a:buFont typeface="Arial" panose="020B0604020202020204" pitchFamily="34" charset="0"/>
              <a:buChar char="•"/>
            </a:pPr>
            <a:r>
              <a:rPr lang="en-US" sz="2000" dirty="0">
                <a:latin typeface="Helvetica Neue"/>
              </a:rPr>
              <a:t>     Prescence of Saddle Points </a:t>
            </a:r>
          </a:p>
          <a:p>
            <a:pPr marL="342900" indent="17463" algn="just">
              <a:buFont typeface="Arial" panose="020B0604020202020204" pitchFamily="34" charset="0"/>
              <a:buChar char="•"/>
            </a:pPr>
            <a:r>
              <a:rPr lang="en-US" sz="2000" dirty="0">
                <a:latin typeface="Helvetica Neue"/>
              </a:rPr>
              <a:t>     Very Flat Regions</a:t>
            </a:r>
          </a:p>
          <a:p>
            <a:pPr marL="342900" indent="17463" algn="just">
              <a:buFont typeface="Arial" panose="020B0604020202020204" pitchFamily="34" charset="0"/>
              <a:buChar char="•"/>
            </a:pPr>
            <a:r>
              <a:rPr lang="en-US" sz="2000" dirty="0">
                <a:latin typeface="Helvetica Neue"/>
              </a:rPr>
              <a:t>     Varying Curvature</a:t>
            </a:r>
          </a:p>
          <a:p>
            <a:pPr algn="just"/>
            <a:r>
              <a:rPr lang="en-US" sz="2000" dirty="0">
                <a:solidFill>
                  <a:srgbClr val="C00000"/>
                </a:solidFill>
                <a:latin typeface="Helvetica Neue"/>
              </a:rPr>
              <a:t> </a:t>
            </a:r>
            <a:endParaRPr lang="en-US" sz="2000" dirty="0">
              <a:latin typeface="Helvetica Neue"/>
            </a:endParaRPr>
          </a:p>
        </p:txBody>
      </p:sp>
    </p:spTree>
    <p:extLst>
      <p:ext uri="{BB962C8B-B14F-4D97-AF65-F5344CB8AC3E}">
        <p14:creationId xmlns:p14="http://schemas.microsoft.com/office/powerpoint/2010/main" val="362774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Spatial Transformer Networks</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1139673"/>
          </a:xfrm>
          <a:prstGeom prst="rect">
            <a:avLst/>
          </a:prstGeom>
        </p:spPr>
      </p:pic>
      <p:pic>
        <p:nvPicPr>
          <p:cNvPr id="8" name="Picture 7">
            <a:extLst>
              <a:ext uri="{FF2B5EF4-FFF2-40B4-BE49-F238E27FC236}">
                <a16:creationId xmlns:a16="http://schemas.microsoft.com/office/drawing/2014/main" id="{05A45B66-E675-4F47-B528-31F71756B0A9}"/>
              </a:ext>
            </a:extLst>
          </p:cNvPr>
          <p:cNvPicPr>
            <a:picLocks noChangeAspect="1"/>
          </p:cNvPicPr>
          <p:nvPr/>
        </p:nvPicPr>
        <p:blipFill>
          <a:blip r:embed="rId3"/>
          <a:stretch>
            <a:fillRect/>
          </a:stretch>
        </p:blipFill>
        <p:spPr>
          <a:xfrm>
            <a:off x="757382" y="2070028"/>
            <a:ext cx="10566400" cy="4360386"/>
          </a:xfrm>
          <a:prstGeom prst="rect">
            <a:avLst/>
          </a:prstGeom>
        </p:spPr>
      </p:pic>
      <p:sp>
        <p:nvSpPr>
          <p:cNvPr id="11" name="TextBox 10">
            <a:extLst>
              <a:ext uri="{FF2B5EF4-FFF2-40B4-BE49-F238E27FC236}">
                <a16:creationId xmlns:a16="http://schemas.microsoft.com/office/drawing/2014/main" id="{F33699D2-0855-4FDB-A988-BE757DD7A9FA}"/>
              </a:ext>
            </a:extLst>
          </p:cNvPr>
          <p:cNvSpPr txBox="1"/>
          <p:nvPr/>
        </p:nvSpPr>
        <p:spPr>
          <a:xfrm>
            <a:off x="757382" y="1139673"/>
            <a:ext cx="10326254" cy="1015663"/>
          </a:xfrm>
          <a:prstGeom prst="rect">
            <a:avLst/>
          </a:prstGeom>
          <a:noFill/>
        </p:spPr>
        <p:txBody>
          <a:bodyPr wrap="square">
            <a:spAutoFit/>
          </a:bodyPr>
          <a:lstStyle/>
          <a:p>
            <a:pPr algn="just"/>
            <a:r>
              <a:rPr lang="en-US" sz="2000" b="0" i="0" dirty="0">
                <a:solidFill>
                  <a:srgbClr val="FF0000"/>
                </a:solidFill>
                <a:effectLst/>
                <a:latin typeface="charter"/>
              </a:rPr>
              <a:t>Spatial Transformer Network (SSTN) </a:t>
            </a:r>
            <a:r>
              <a:rPr lang="en-US" sz="2000" b="0" i="0" dirty="0">
                <a:solidFill>
                  <a:srgbClr val="292929"/>
                </a:solidFill>
                <a:effectLst/>
                <a:latin typeface="charter"/>
              </a:rPr>
              <a:t>helps to crop out and scale-normalizes the appropriate region, which can simplify the subsequent classification task and lead to better classification performance</a:t>
            </a:r>
            <a:endParaRPr lang="en-IN" sz="2000" dirty="0"/>
          </a:p>
        </p:txBody>
      </p:sp>
    </p:spTree>
    <p:extLst>
      <p:ext uri="{BB962C8B-B14F-4D97-AF65-F5344CB8AC3E}">
        <p14:creationId xmlns:p14="http://schemas.microsoft.com/office/powerpoint/2010/main" val="212920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Spatial Transformer Networks</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1139673"/>
          </a:xfrm>
          <a:prstGeom prst="rect">
            <a:avLst/>
          </a:prstGeom>
        </p:spPr>
      </p:pic>
      <p:sp>
        <p:nvSpPr>
          <p:cNvPr id="11" name="TextBox 10">
            <a:extLst>
              <a:ext uri="{FF2B5EF4-FFF2-40B4-BE49-F238E27FC236}">
                <a16:creationId xmlns:a16="http://schemas.microsoft.com/office/drawing/2014/main" id="{F33699D2-0855-4FDB-A988-BE757DD7A9FA}"/>
              </a:ext>
            </a:extLst>
          </p:cNvPr>
          <p:cNvSpPr txBox="1"/>
          <p:nvPr/>
        </p:nvSpPr>
        <p:spPr>
          <a:xfrm>
            <a:off x="757382" y="1139673"/>
            <a:ext cx="10326254" cy="5324535"/>
          </a:xfrm>
          <a:prstGeom prst="rect">
            <a:avLst/>
          </a:prstGeom>
          <a:noFill/>
        </p:spPr>
        <p:txBody>
          <a:bodyPr wrap="square">
            <a:spAutoFit/>
          </a:bodyPr>
          <a:lstStyle/>
          <a:p>
            <a:pPr algn="l"/>
            <a:r>
              <a:rPr lang="en-US" sz="2000" b="0" i="0" dirty="0">
                <a:solidFill>
                  <a:srgbClr val="292929"/>
                </a:solidFill>
                <a:effectLst/>
                <a:latin typeface="charter"/>
              </a:rPr>
              <a:t>STN is composed of </a:t>
            </a:r>
            <a:r>
              <a:rPr lang="en-US" sz="2000" b="1" i="0" dirty="0">
                <a:solidFill>
                  <a:srgbClr val="292929"/>
                </a:solidFill>
                <a:effectLst/>
                <a:latin typeface="charter"/>
              </a:rPr>
              <a:t>Localization Net</a:t>
            </a:r>
            <a:r>
              <a:rPr lang="en-US" sz="2000" b="0" i="0" dirty="0">
                <a:solidFill>
                  <a:srgbClr val="292929"/>
                </a:solidFill>
                <a:effectLst/>
                <a:latin typeface="charter"/>
              </a:rPr>
              <a:t>, </a:t>
            </a:r>
            <a:r>
              <a:rPr lang="en-US" sz="2000" b="1" i="0" dirty="0">
                <a:solidFill>
                  <a:srgbClr val="292929"/>
                </a:solidFill>
                <a:effectLst/>
                <a:latin typeface="charter"/>
              </a:rPr>
              <a:t>Grid Generator </a:t>
            </a:r>
            <a:r>
              <a:rPr lang="en-US" sz="2000" b="0" i="0" dirty="0">
                <a:solidFill>
                  <a:srgbClr val="292929"/>
                </a:solidFill>
                <a:effectLst/>
                <a:latin typeface="charter"/>
              </a:rPr>
              <a:t>and </a:t>
            </a:r>
            <a:r>
              <a:rPr lang="en-US" sz="2000" b="1" i="0" dirty="0">
                <a:solidFill>
                  <a:srgbClr val="292929"/>
                </a:solidFill>
                <a:effectLst/>
                <a:latin typeface="charter"/>
              </a:rPr>
              <a:t>Sampler</a:t>
            </a:r>
            <a:r>
              <a:rPr lang="en-US" sz="2000" b="0" i="0" dirty="0">
                <a:solidFill>
                  <a:srgbClr val="292929"/>
                </a:solidFill>
                <a:effectLst/>
                <a:latin typeface="charter"/>
              </a:rPr>
              <a:t>.</a:t>
            </a:r>
          </a:p>
          <a:p>
            <a:r>
              <a:rPr lang="en-IN" sz="2000" b="1" i="0" dirty="0">
                <a:solidFill>
                  <a:srgbClr val="292929"/>
                </a:solidFill>
                <a:effectLst/>
                <a:latin typeface="sohne"/>
              </a:rPr>
              <a:t>Localisation Net</a:t>
            </a:r>
            <a:endParaRPr lang="en-IN" sz="2000" b="0" i="0" dirty="0">
              <a:solidFill>
                <a:srgbClr val="292929"/>
              </a:solidFill>
              <a:effectLst/>
              <a:latin typeface="sohne"/>
            </a:endParaRPr>
          </a:p>
          <a:p>
            <a:r>
              <a:rPr lang="en-US" sz="2000" b="0" i="0" dirty="0">
                <a:solidFill>
                  <a:srgbClr val="292929"/>
                </a:solidFill>
                <a:effectLst/>
                <a:latin typeface="charter"/>
              </a:rPr>
              <a:t>With</a:t>
            </a:r>
            <a:r>
              <a:rPr lang="en-US" sz="2000" b="1" i="0" dirty="0">
                <a:solidFill>
                  <a:srgbClr val="292929"/>
                </a:solidFill>
                <a:effectLst/>
                <a:latin typeface="charter"/>
              </a:rPr>
              <a:t> input feature map </a:t>
            </a:r>
            <a:r>
              <a:rPr lang="en-US" sz="2000" b="1" i="1" dirty="0">
                <a:solidFill>
                  <a:srgbClr val="292929"/>
                </a:solidFill>
                <a:effectLst/>
                <a:latin typeface="charter"/>
              </a:rPr>
              <a:t>U</a:t>
            </a:r>
            <a:r>
              <a:rPr lang="en-US" sz="2000" b="0" i="0" dirty="0">
                <a:solidFill>
                  <a:srgbClr val="292929"/>
                </a:solidFill>
                <a:effectLst/>
                <a:latin typeface="charter"/>
              </a:rPr>
              <a:t>, with width </a:t>
            </a:r>
            <a:r>
              <a:rPr lang="en-US" sz="2000" b="0" i="1" dirty="0">
                <a:solidFill>
                  <a:srgbClr val="292929"/>
                </a:solidFill>
                <a:effectLst/>
                <a:latin typeface="charter"/>
              </a:rPr>
              <a:t>W</a:t>
            </a:r>
            <a:r>
              <a:rPr lang="en-US" sz="2000" b="0" i="0" dirty="0">
                <a:solidFill>
                  <a:srgbClr val="292929"/>
                </a:solidFill>
                <a:effectLst/>
                <a:latin typeface="charter"/>
              </a:rPr>
              <a:t>, height </a:t>
            </a:r>
            <a:r>
              <a:rPr lang="en-US" sz="2000" b="0" i="1" dirty="0">
                <a:solidFill>
                  <a:srgbClr val="292929"/>
                </a:solidFill>
                <a:effectLst/>
                <a:latin typeface="charter"/>
              </a:rPr>
              <a:t>H</a:t>
            </a:r>
            <a:r>
              <a:rPr lang="en-US" sz="2000" b="0" i="0" dirty="0">
                <a:solidFill>
                  <a:srgbClr val="292929"/>
                </a:solidFill>
                <a:effectLst/>
                <a:latin typeface="charter"/>
              </a:rPr>
              <a:t> and </a:t>
            </a:r>
            <a:r>
              <a:rPr lang="en-US" sz="2000" b="0" i="1" dirty="0">
                <a:solidFill>
                  <a:srgbClr val="292929"/>
                </a:solidFill>
                <a:effectLst/>
                <a:latin typeface="charter"/>
              </a:rPr>
              <a:t>C</a:t>
            </a:r>
            <a:r>
              <a:rPr lang="en-US" sz="2000" b="0" i="0" dirty="0">
                <a:solidFill>
                  <a:srgbClr val="292929"/>
                </a:solidFill>
                <a:effectLst/>
                <a:latin typeface="charter"/>
              </a:rPr>
              <a:t> channels, </a:t>
            </a:r>
            <a:r>
              <a:rPr lang="en-US" sz="2000" b="1" i="0" dirty="0">
                <a:solidFill>
                  <a:srgbClr val="292929"/>
                </a:solidFill>
                <a:effectLst/>
                <a:latin typeface="charter"/>
              </a:rPr>
              <a:t>outputs are </a:t>
            </a:r>
            <a:r>
              <a:rPr lang="en-US" sz="2000" b="1" i="1" dirty="0">
                <a:solidFill>
                  <a:srgbClr val="292929"/>
                </a:solidFill>
                <a:effectLst/>
                <a:latin typeface="charter"/>
              </a:rPr>
              <a:t>θ</a:t>
            </a:r>
            <a:r>
              <a:rPr lang="en-US" sz="2000" b="0" i="0" dirty="0">
                <a:solidFill>
                  <a:srgbClr val="292929"/>
                </a:solidFill>
                <a:effectLst/>
                <a:latin typeface="charter"/>
              </a:rPr>
              <a:t>, the parameters of transformation </a:t>
            </a:r>
            <a:r>
              <a:rPr lang="en-US" sz="2000" b="0" i="1" dirty="0" err="1">
                <a:solidFill>
                  <a:srgbClr val="292929"/>
                </a:solidFill>
                <a:effectLst/>
                <a:latin typeface="charter"/>
              </a:rPr>
              <a:t>Tθ</a:t>
            </a:r>
            <a:r>
              <a:rPr lang="en-US" sz="2000" b="0" i="0" dirty="0">
                <a:solidFill>
                  <a:srgbClr val="292929"/>
                </a:solidFill>
                <a:effectLst/>
                <a:latin typeface="charter"/>
              </a:rPr>
              <a:t>. It can be learnt as affine transform </a:t>
            </a:r>
          </a:p>
          <a:p>
            <a:r>
              <a:rPr lang="en-US" sz="2000" b="1" dirty="0">
                <a:solidFill>
                  <a:srgbClr val="292929"/>
                </a:solidFill>
                <a:latin typeface="sohne"/>
              </a:rPr>
              <a:t>Grid Generator</a:t>
            </a:r>
          </a:p>
          <a:p>
            <a:pPr marL="360363" indent="-92075" algn="just">
              <a:buFont typeface="Arial" panose="020B0604020202020204" pitchFamily="34" charset="0"/>
              <a:buChar char="•"/>
            </a:pPr>
            <a:r>
              <a:rPr lang="en-US" sz="2000" b="0" i="0" dirty="0">
                <a:solidFill>
                  <a:srgbClr val="292929"/>
                </a:solidFill>
                <a:effectLst/>
                <a:latin typeface="charter"/>
              </a:rPr>
              <a:t>  Suppose we have a regular grid G, this G is a set of points with </a:t>
            </a:r>
            <a:r>
              <a:rPr lang="en-US" sz="2000" b="1" i="0" dirty="0">
                <a:solidFill>
                  <a:srgbClr val="292929"/>
                </a:solidFill>
                <a:effectLst/>
                <a:latin typeface="charter"/>
              </a:rPr>
              <a:t>target coordinates (</a:t>
            </a:r>
            <a:r>
              <a:rPr lang="en-US" sz="2000" b="1" i="0" dirty="0" err="1">
                <a:solidFill>
                  <a:srgbClr val="292929"/>
                </a:solidFill>
                <a:effectLst/>
                <a:latin typeface="charter"/>
              </a:rPr>
              <a:t>xt_i</a:t>
            </a:r>
            <a:r>
              <a:rPr lang="en-US" sz="2000" b="1" i="0" dirty="0">
                <a:solidFill>
                  <a:srgbClr val="292929"/>
                </a:solidFill>
                <a:effectLst/>
                <a:latin typeface="charter"/>
              </a:rPr>
              <a:t>, </a:t>
            </a:r>
            <a:r>
              <a:rPr lang="en-US" sz="2000" b="1" i="0" dirty="0" err="1">
                <a:solidFill>
                  <a:srgbClr val="292929"/>
                </a:solidFill>
                <a:effectLst/>
                <a:latin typeface="charter"/>
              </a:rPr>
              <a:t>yt_i</a:t>
            </a:r>
            <a:r>
              <a:rPr lang="en-US" sz="2000" b="1" i="0" dirty="0">
                <a:solidFill>
                  <a:srgbClr val="292929"/>
                </a:solidFill>
                <a:effectLst/>
                <a:latin typeface="charter"/>
              </a:rPr>
              <a:t>)</a:t>
            </a:r>
            <a:r>
              <a:rPr lang="en-US" sz="2000" b="0" i="0" dirty="0">
                <a:solidFill>
                  <a:srgbClr val="292929"/>
                </a:solidFill>
                <a:effectLst/>
                <a:latin typeface="charter"/>
              </a:rPr>
              <a:t>.</a:t>
            </a:r>
          </a:p>
          <a:p>
            <a:pPr marL="360363" indent="-92075" algn="just">
              <a:buFont typeface="Arial" panose="020B0604020202020204" pitchFamily="34" charset="0"/>
              <a:buChar char="•"/>
            </a:pPr>
            <a:r>
              <a:rPr lang="en-US" sz="2000" b="0" i="0" dirty="0">
                <a:solidFill>
                  <a:srgbClr val="292929"/>
                </a:solidFill>
                <a:effectLst/>
                <a:latin typeface="charter"/>
              </a:rPr>
              <a:t>  Then we </a:t>
            </a:r>
            <a:r>
              <a:rPr lang="en-US" sz="2000" b="1" i="0" dirty="0">
                <a:solidFill>
                  <a:srgbClr val="292929"/>
                </a:solidFill>
                <a:effectLst/>
                <a:latin typeface="charter"/>
              </a:rPr>
              <a:t>apply transformation </a:t>
            </a:r>
            <a:r>
              <a:rPr lang="en-US" sz="2000" b="1" i="1" dirty="0" err="1">
                <a:solidFill>
                  <a:srgbClr val="292929"/>
                </a:solidFill>
                <a:effectLst/>
                <a:latin typeface="charter"/>
              </a:rPr>
              <a:t>Tθ</a:t>
            </a:r>
            <a:r>
              <a:rPr lang="en-US" sz="2000" b="1" i="0" dirty="0">
                <a:solidFill>
                  <a:srgbClr val="292929"/>
                </a:solidFill>
                <a:effectLst/>
                <a:latin typeface="charter"/>
              </a:rPr>
              <a:t> on G</a:t>
            </a:r>
            <a:r>
              <a:rPr lang="en-US" sz="2000" b="0" i="0" dirty="0">
                <a:solidFill>
                  <a:srgbClr val="292929"/>
                </a:solidFill>
                <a:effectLst/>
                <a:latin typeface="charter"/>
              </a:rPr>
              <a:t>, i.e. </a:t>
            </a:r>
            <a:r>
              <a:rPr lang="en-US" sz="2000" b="0" i="1" dirty="0" err="1">
                <a:solidFill>
                  <a:srgbClr val="292929"/>
                </a:solidFill>
                <a:effectLst/>
                <a:latin typeface="charter"/>
              </a:rPr>
              <a:t>Tθ</a:t>
            </a:r>
            <a:r>
              <a:rPr lang="en-US" sz="2000" b="0" i="0" dirty="0">
                <a:solidFill>
                  <a:srgbClr val="292929"/>
                </a:solidFill>
                <a:effectLst/>
                <a:latin typeface="charter"/>
              </a:rPr>
              <a:t>(</a:t>
            </a:r>
            <a:r>
              <a:rPr lang="en-US" sz="2000" b="0" i="1" dirty="0">
                <a:solidFill>
                  <a:srgbClr val="292929"/>
                </a:solidFill>
                <a:effectLst/>
                <a:latin typeface="charter"/>
              </a:rPr>
              <a:t>G</a:t>
            </a:r>
            <a:r>
              <a:rPr lang="en-US" sz="2000" b="0" i="0" dirty="0">
                <a:solidFill>
                  <a:srgbClr val="292929"/>
                </a:solidFill>
                <a:effectLst/>
                <a:latin typeface="charter"/>
              </a:rPr>
              <a:t>).</a:t>
            </a:r>
          </a:p>
          <a:p>
            <a:pPr marL="360363" indent="-92075" algn="just">
              <a:buFont typeface="Arial" panose="020B0604020202020204" pitchFamily="34" charset="0"/>
              <a:buChar char="•"/>
            </a:pPr>
            <a:r>
              <a:rPr lang="en-US" sz="2000" b="0" i="0" dirty="0">
                <a:solidFill>
                  <a:srgbClr val="292929"/>
                </a:solidFill>
                <a:effectLst/>
                <a:latin typeface="charter"/>
              </a:rPr>
              <a:t>  After </a:t>
            </a:r>
            <a:r>
              <a:rPr lang="en-US" sz="2000" b="0" i="1" dirty="0" err="1">
                <a:solidFill>
                  <a:srgbClr val="292929"/>
                </a:solidFill>
                <a:effectLst/>
                <a:latin typeface="charter"/>
              </a:rPr>
              <a:t>Tθ</a:t>
            </a:r>
            <a:r>
              <a:rPr lang="en-US" sz="2000" b="0" i="0" dirty="0">
                <a:solidFill>
                  <a:srgbClr val="292929"/>
                </a:solidFill>
                <a:effectLst/>
                <a:latin typeface="charter"/>
              </a:rPr>
              <a:t>(</a:t>
            </a:r>
            <a:r>
              <a:rPr lang="en-US" sz="2000" b="0" i="1" dirty="0">
                <a:solidFill>
                  <a:srgbClr val="292929"/>
                </a:solidFill>
                <a:effectLst/>
                <a:latin typeface="charter"/>
              </a:rPr>
              <a:t>G</a:t>
            </a:r>
            <a:r>
              <a:rPr lang="en-US" sz="2000" b="0" i="0" dirty="0">
                <a:solidFill>
                  <a:srgbClr val="292929"/>
                </a:solidFill>
                <a:effectLst/>
                <a:latin typeface="charter"/>
              </a:rPr>
              <a:t>), a set of points with </a:t>
            </a:r>
            <a:r>
              <a:rPr lang="en-US" sz="2000" b="1" i="0" dirty="0">
                <a:solidFill>
                  <a:srgbClr val="292929"/>
                </a:solidFill>
                <a:effectLst/>
                <a:latin typeface="charter"/>
              </a:rPr>
              <a:t>destination coordinates (</a:t>
            </a:r>
            <a:r>
              <a:rPr lang="en-US" sz="2000" b="1" i="0" dirty="0" err="1">
                <a:solidFill>
                  <a:srgbClr val="292929"/>
                </a:solidFill>
                <a:effectLst/>
                <a:latin typeface="charter"/>
              </a:rPr>
              <a:t>xt_i</a:t>
            </a:r>
            <a:r>
              <a:rPr lang="en-US" sz="2000" b="1" i="0" dirty="0">
                <a:solidFill>
                  <a:srgbClr val="292929"/>
                </a:solidFill>
                <a:effectLst/>
                <a:latin typeface="charter"/>
              </a:rPr>
              <a:t>, </a:t>
            </a:r>
            <a:r>
              <a:rPr lang="en-US" sz="2000" b="1" i="0" dirty="0" err="1">
                <a:solidFill>
                  <a:srgbClr val="292929"/>
                </a:solidFill>
                <a:effectLst/>
                <a:latin typeface="charter"/>
              </a:rPr>
              <a:t>yt_i</a:t>
            </a:r>
            <a:r>
              <a:rPr lang="en-US" sz="2000" b="1" i="0" dirty="0">
                <a:solidFill>
                  <a:srgbClr val="292929"/>
                </a:solidFill>
                <a:effectLst/>
                <a:latin typeface="charter"/>
              </a:rPr>
              <a:t>) is outputted</a:t>
            </a:r>
            <a:r>
              <a:rPr lang="en-US" sz="2000" b="0" i="0" dirty="0">
                <a:solidFill>
                  <a:srgbClr val="292929"/>
                </a:solidFill>
                <a:effectLst/>
                <a:latin typeface="charter"/>
              </a:rPr>
              <a:t>. These points have been altered based on the transformation parameters. It can be Translation, Scale, Rotation or More Generic Warping depending on how we set </a:t>
            </a:r>
            <a:r>
              <a:rPr lang="en-US" sz="2000" b="0" i="1" dirty="0">
                <a:solidFill>
                  <a:srgbClr val="292929"/>
                </a:solidFill>
                <a:effectLst/>
                <a:latin typeface="charter"/>
              </a:rPr>
              <a:t>θ</a:t>
            </a:r>
            <a:r>
              <a:rPr lang="en-US" sz="2000" b="0" i="0" dirty="0">
                <a:solidFill>
                  <a:srgbClr val="292929"/>
                </a:solidFill>
                <a:effectLst/>
                <a:latin typeface="charter"/>
              </a:rPr>
              <a:t> as mentioned above.</a:t>
            </a:r>
          </a:p>
          <a:p>
            <a:r>
              <a:rPr lang="en-IN" sz="2000" b="1" dirty="0">
                <a:solidFill>
                  <a:srgbClr val="292929"/>
                </a:solidFill>
                <a:latin typeface="sohne"/>
              </a:rPr>
              <a:t>Sampler</a:t>
            </a:r>
          </a:p>
          <a:p>
            <a:pPr marL="268288" algn="just">
              <a:buFont typeface="Arial" panose="020B0604020202020204" pitchFamily="34" charset="0"/>
              <a:buChar char="•"/>
            </a:pPr>
            <a:r>
              <a:rPr lang="en-US" sz="2000" b="1" i="0" dirty="0">
                <a:solidFill>
                  <a:srgbClr val="292929"/>
                </a:solidFill>
                <a:effectLst/>
                <a:latin typeface="charter"/>
              </a:rPr>
              <a:t>  Based on the new set of coordinates (</a:t>
            </a:r>
            <a:r>
              <a:rPr lang="en-US" sz="2000" b="1" i="0" dirty="0" err="1">
                <a:solidFill>
                  <a:srgbClr val="292929"/>
                </a:solidFill>
                <a:effectLst/>
                <a:latin typeface="charter"/>
              </a:rPr>
              <a:t>xt_i</a:t>
            </a:r>
            <a:r>
              <a:rPr lang="en-US" sz="2000" b="1" i="0" dirty="0">
                <a:solidFill>
                  <a:srgbClr val="292929"/>
                </a:solidFill>
                <a:effectLst/>
                <a:latin typeface="charter"/>
              </a:rPr>
              <a:t>, </a:t>
            </a:r>
            <a:r>
              <a:rPr lang="en-US" sz="2000" b="1" i="0" dirty="0" err="1">
                <a:solidFill>
                  <a:srgbClr val="292929"/>
                </a:solidFill>
                <a:effectLst/>
                <a:latin typeface="charter"/>
              </a:rPr>
              <a:t>yt_i</a:t>
            </a:r>
            <a:r>
              <a:rPr lang="en-US" sz="2000" b="1" i="0" dirty="0">
                <a:solidFill>
                  <a:srgbClr val="292929"/>
                </a:solidFill>
                <a:effectLst/>
                <a:latin typeface="charter"/>
              </a:rPr>
              <a:t>), we generate a transformed output feature map </a:t>
            </a:r>
            <a:r>
              <a:rPr lang="en-US" sz="2000" b="1" i="1" dirty="0">
                <a:solidFill>
                  <a:srgbClr val="292929"/>
                </a:solidFill>
                <a:effectLst/>
                <a:latin typeface="charter"/>
              </a:rPr>
              <a:t>V</a:t>
            </a:r>
            <a:r>
              <a:rPr lang="en-US" sz="2000" b="0" i="0" dirty="0">
                <a:solidFill>
                  <a:srgbClr val="292929"/>
                </a:solidFill>
                <a:effectLst/>
                <a:latin typeface="charter"/>
              </a:rPr>
              <a:t>. This </a:t>
            </a:r>
            <a:r>
              <a:rPr lang="en-US" sz="2000" b="0" i="1" dirty="0">
                <a:solidFill>
                  <a:srgbClr val="292929"/>
                </a:solidFill>
                <a:effectLst/>
                <a:latin typeface="charter"/>
              </a:rPr>
              <a:t>V</a:t>
            </a:r>
            <a:r>
              <a:rPr lang="en-US" sz="2000" b="0" i="0" dirty="0">
                <a:solidFill>
                  <a:srgbClr val="292929"/>
                </a:solidFill>
                <a:effectLst/>
                <a:latin typeface="charter"/>
              </a:rPr>
              <a:t> is translated, scaled, rotated, warped, projective transformed or affined, whatever.</a:t>
            </a:r>
          </a:p>
          <a:p>
            <a:pPr marL="268288" algn="just">
              <a:buFont typeface="Arial" panose="020B0604020202020204" pitchFamily="34" charset="0"/>
              <a:buChar char="•"/>
            </a:pPr>
            <a:r>
              <a:rPr lang="en-US" sz="2000" b="0" i="0" dirty="0">
                <a:solidFill>
                  <a:srgbClr val="292929"/>
                </a:solidFill>
                <a:effectLst/>
                <a:latin typeface="charter"/>
              </a:rPr>
              <a:t>  It is noted that STN can be applied to not only input image, but also intermediate feature maps.</a:t>
            </a:r>
          </a:p>
          <a:p>
            <a:pPr algn="l"/>
            <a:endParaRPr lang="en-US" sz="2000" b="0" i="0" dirty="0">
              <a:solidFill>
                <a:srgbClr val="292929"/>
              </a:solidFill>
              <a:effectLst/>
              <a:latin typeface="charter"/>
            </a:endParaRPr>
          </a:p>
        </p:txBody>
      </p:sp>
    </p:spTree>
    <p:extLst>
      <p:ext uri="{BB962C8B-B14F-4D97-AF65-F5344CB8AC3E}">
        <p14:creationId xmlns:p14="http://schemas.microsoft.com/office/powerpoint/2010/main" val="1860205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Spatial Transformer Networks</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1139673"/>
          </a:xfrm>
          <a:prstGeom prst="rect">
            <a:avLst/>
          </a:prstGeom>
        </p:spPr>
      </p:pic>
      <p:sp>
        <p:nvSpPr>
          <p:cNvPr id="11" name="TextBox 10">
            <a:extLst>
              <a:ext uri="{FF2B5EF4-FFF2-40B4-BE49-F238E27FC236}">
                <a16:creationId xmlns:a16="http://schemas.microsoft.com/office/drawing/2014/main" id="{F33699D2-0855-4FDB-A988-BE757DD7A9FA}"/>
              </a:ext>
            </a:extLst>
          </p:cNvPr>
          <p:cNvSpPr txBox="1"/>
          <p:nvPr/>
        </p:nvSpPr>
        <p:spPr>
          <a:xfrm>
            <a:off x="600364" y="1259746"/>
            <a:ext cx="10326254" cy="5262979"/>
          </a:xfrm>
          <a:prstGeom prst="rect">
            <a:avLst/>
          </a:prstGeom>
          <a:noFill/>
        </p:spPr>
        <p:txBody>
          <a:bodyPr wrap="square">
            <a:spAutoFit/>
          </a:bodyPr>
          <a:lstStyle/>
          <a:p>
            <a:pPr marL="342900" indent="-342900" algn="just">
              <a:buFont typeface="Wingdings" panose="05000000000000000000" pitchFamily="2" charset="2"/>
              <a:buChar char="Ø"/>
            </a:pPr>
            <a:r>
              <a:rPr lang="en-US" sz="2400" b="1" i="0" dirty="0">
                <a:solidFill>
                  <a:srgbClr val="292929"/>
                </a:solidFill>
                <a:effectLst/>
              </a:rPr>
              <a:t>STN is a mechanism that rotates or scales an input image or a feature map in order to focus on the target object and to remove rotational variance</a:t>
            </a:r>
            <a:r>
              <a:rPr lang="en-US" sz="2400" b="0" i="0" dirty="0">
                <a:solidFill>
                  <a:srgbClr val="292929"/>
                </a:solidFill>
                <a:effectLst/>
              </a:rPr>
              <a:t> . </a:t>
            </a:r>
          </a:p>
          <a:p>
            <a:pPr algn="just"/>
            <a:endParaRPr lang="en-US" sz="2400" b="0" i="0" dirty="0">
              <a:solidFill>
                <a:srgbClr val="292929"/>
              </a:solidFill>
              <a:effectLst/>
            </a:endParaRPr>
          </a:p>
          <a:p>
            <a:pPr marL="342900" indent="-342900" algn="just">
              <a:buFont typeface="Wingdings" panose="05000000000000000000" pitchFamily="2" charset="2"/>
              <a:buChar char="q"/>
            </a:pPr>
            <a:r>
              <a:rPr lang="en-US" sz="2400" b="0" i="0" dirty="0">
                <a:solidFill>
                  <a:srgbClr val="292929"/>
                </a:solidFill>
                <a:effectLst/>
              </a:rPr>
              <a:t>One of the most notable features of STNs is their modularity (the module can be injected into any part of the model) and their ability to be trained with a single backprop algorithm without modification of the initial model.</a:t>
            </a:r>
          </a:p>
          <a:p>
            <a:pPr marL="342900" indent="-342900" algn="just">
              <a:buFont typeface="Wingdings" panose="05000000000000000000" pitchFamily="2" charset="2"/>
              <a:buChar char="q"/>
            </a:pPr>
            <a:endParaRPr lang="en-US" sz="2400" b="0" i="0" dirty="0">
              <a:solidFill>
                <a:srgbClr val="292929"/>
              </a:solidFill>
              <a:effectLst/>
            </a:endParaRPr>
          </a:p>
          <a:p>
            <a:pPr algn="just"/>
            <a:r>
              <a:rPr lang="en-US" sz="2400" b="1" dirty="0">
                <a:solidFill>
                  <a:srgbClr val="FF0000"/>
                </a:solidFill>
              </a:rPr>
              <a:t>Advantages:</a:t>
            </a:r>
          </a:p>
          <a:p>
            <a:pPr algn="just"/>
            <a:endParaRPr lang="en-US" sz="2400" b="1" dirty="0">
              <a:solidFill>
                <a:srgbClr val="FF0000"/>
              </a:solidFill>
            </a:endParaRPr>
          </a:p>
          <a:p>
            <a:pPr marL="342900" indent="-342900" algn="just">
              <a:buFont typeface="Wingdings" panose="05000000000000000000" pitchFamily="2" charset="2"/>
              <a:buChar char="v"/>
            </a:pPr>
            <a:r>
              <a:rPr lang="en-US" sz="2400" dirty="0"/>
              <a:t>Helps in learning explicit spatial transformations like translation, rotation, scaling, cropping, non-rigid deformations, etc. of features.</a:t>
            </a:r>
          </a:p>
          <a:p>
            <a:pPr marL="342900" indent="-342900" algn="just">
              <a:buFont typeface="Wingdings" panose="05000000000000000000" pitchFamily="2" charset="2"/>
              <a:buChar char="v"/>
            </a:pPr>
            <a:r>
              <a:rPr lang="en-US" sz="2400" dirty="0"/>
              <a:t> Can be used in any networks and at any layer and learnt in an end-to-end trainable manner. </a:t>
            </a:r>
          </a:p>
          <a:p>
            <a:pPr marL="342900" indent="-342900" algn="just">
              <a:buFont typeface="Wingdings" panose="05000000000000000000" pitchFamily="2" charset="2"/>
              <a:buChar char="v"/>
            </a:pPr>
            <a:r>
              <a:rPr lang="en-US" sz="2400" dirty="0"/>
              <a:t>Provides improvement in the performance of existing models.</a:t>
            </a:r>
            <a:endParaRPr lang="en-US" sz="2400" b="0" i="0" dirty="0">
              <a:solidFill>
                <a:srgbClr val="292929"/>
              </a:solidFill>
              <a:effectLst/>
            </a:endParaRPr>
          </a:p>
        </p:txBody>
      </p:sp>
    </p:spTree>
    <p:extLst>
      <p:ext uri="{BB962C8B-B14F-4D97-AF65-F5344CB8AC3E}">
        <p14:creationId xmlns:p14="http://schemas.microsoft.com/office/powerpoint/2010/main" val="93992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 Recurrent Neural Networks (RNN)</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7" name="Content Placeholder 4">
            <a:extLst>
              <a:ext uri="{FF2B5EF4-FFF2-40B4-BE49-F238E27FC236}">
                <a16:creationId xmlns:a16="http://schemas.microsoft.com/office/drawing/2014/main" id="{7DB8A67F-9F6F-426C-8812-F78AB989DB65}"/>
              </a:ext>
            </a:extLst>
          </p:cNvPr>
          <p:cNvSpPr txBox="1">
            <a:spLocks/>
          </p:cNvSpPr>
          <p:nvPr/>
        </p:nvSpPr>
        <p:spPr>
          <a:xfrm>
            <a:off x="461818" y="1195531"/>
            <a:ext cx="10842480" cy="53068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US" altLang="en-US" dirty="0"/>
              <a:t>RNNs are very powerful, because they combine two properties:</a:t>
            </a:r>
          </a:p>
          <a:p>
            <a:pPr marL="800100" lvl="1" indent="-342900" algn="l">
              <a:buFont typeface="Wingdings" panose="05000000000000000000" pitchFamily="2" charset="2"/>
              <a:buChar char="Ø"/>
            </a:pPr>
            <a:r>
              <a:rPr lang="en-US" altLang="en-US" dirty="0"/>
              <a:t>Distributed hidden state that allows them to store a lot of information about the past efficiently.</a:t>
            </a:r>
          </a:p>
          <a:p>
            <a:pPr marL="800100" lvl="1" indent="-342900" algn="l">
              <a:buFont typeface="Wingdings" panose="05000000000000000000" pitchFamily="2" charset="2"/>
              <a:buChar char="Ø"/>
            </a:pPr>
            <a:r>
              <a:rPr lang="en-US" altLang="en-US" dirty="0"/>
              <a:t>Non-linear dynamics that allows them to update their hidden state in complicated ways.</a:t>
            </a:r>
          </a:p>
          <a:p>
            <a:pPr marL="342900" indent="-342900" algn="l">
              <a:buFont typeface="Wingdings" panose="05000000000000000000" pitchFamily="2" charset="2"/>
              <a:buChar char="v"/>
            </a:pPr>
            <a:r>
              <a:rPr lang="en-US" altLang="en-US" dirty="0"/>
              <a:t>With enough neurons and time, RNNs can compute anything that can be computed by your computer. </a:t>
            </a:r>
          </a:p>
          <a:p>
            <a:pPr algn="l"/>
            <a:r>
              <a:rPr lang="en-US" dirty="0">
                <a:solidFill>
                  <a:srgbClr val="FF0000"/>
                </a:solidFill>
              </a:rPr>
              <a:t>RNN were created because there were a few issues in the feed-forward neural network:</a:t>
            </a:r>
          </a:p>
          <a:p>
            <a:pPr marL="342900" indent="17463" algn="l">
              <a:buFont typeface="Wingdings" panose="05000000000000000000" pitchFamily="2" charset="2"/>
              <a:buChar char="q"/>
            </a:pPr>
            <a:r>
              <a:rPr lang="en-US" dirty="0"/>
              <a:t>  Cannot handle sequential data</a:t>
            </a:r>
          </a:p>
          <a:p>
            <a:pPr marL="342900" indent="17463" algn="l">
              <a:buFont typeface="Wingdings" panose="05000000000000000000" pitchFamily="2" charset="2"/>
              <a:buChar char="q"/>
            </a:pPr>
            <a:r>
              <a:rPr lang="en-US" dirty="0"/>
              <a:t>  Considers only the current input</a:t>
            </a:r>
          </a:p>
          <a:p>
            <a:pPr marL="342900" indent="17463" algn="l">
              <a:buFont typeface="Wingdings" panose="05000000000000000000" pitchFamily="2" charset="2"/>
              <a:buChar char="q"/>
            </a:pPr>
            <a:r>
              <a:rPr lang="en-US" dirty="0"/>
              <a:t>  Cannot memorize previous inputs</a:t>
            </a:r>
          </a:p>
          <a:p>
            <a:pPr marL="342900" indent="17463" algn="l">
              <a:buFont typeface="Wingdings" panose="05000000000000000000" pitchFamily="2" charset="2"/>
              <a:buChar char="q"/>
            </a:pPr>
            <a:r>
              <a:rPr lang="en-US" dirty="0"/>
              <a:t>  The solution to these issues is the RNN</a:t>
            </a:r>
          </a:p>
          <a:p>
            <a:pPr marL="342900" indent="-342900" algn="l">
              <a:buFont typeface="Wingdings" panose="05000000000000000000" pitchFamily="2" charset="2"/>
              <a:buChar char="v"/>
            </a:pPr>
            <a:endParaRPr lang="en-US" altLang="en-US" dirty="0"/>
          </a:p>
          <a:p>
            <a:endParaRPr lang="en-US" altLang="en-US" dirty="0"/>
          </a:p>
        </p:txBody>
      </p:sp>
    </p:spTree>
    <p:extLst>
      <p:ext uri="{BB962C8B-B14F-4D97-AF65-F5344CB8AC3E}">
        <p14:creationId xmlns:p14="http://schemas.microsoft.com/office/powerpoint/2010/main" val="220095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 Recurrent Neural Networks (RNN)</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7" name="Content Placeholder 4">
            <a:extLst>
              <a:ext uri="{FF2B5EF4-FFF2-40B4-BE49-F238E27FC236}">
                <a16:creationId xmlns:a16="http://schemas.microsoft.com/office/drawing/2014/main" id="{7DB8A67F-9F6F-426C-8812-F78AB989DB65}"/>
              </a:ext>
            </a:extLst>
          </p:cNvPr>
          <p:cNvSpPr txBox="1">
            <a:spLocks/>
          </p:cNvSpPr>
          <p:nvPr/>
        </p:nvSpPr>
        <p:spPr>
          <a:xfrm>
            <a:off x="461818" y="1195532"/>
            <a:ext cx="10842480" cy="1205924"/>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What is a Recurrent Neural Network (RNN)?</a:t>
            </a:r>
          </a:p>
          <a:p>
            <a:pPr algn="l"/>
            <a:r>
              <a:rPr lang="en-US" dirty="0"/>
              <a:t>	RNN works on the principle of saving the output of a particular layer and feeding this back to the input in order to predict the output of the layer</a:t>
            </a:r>
          </a:p>
          <a:p>
            <a:pPr algn="l"/>
            <a:r>
              <a:rPr lang="en-US" dirty="0"/>
              <a:t>    We can convert a Feed-Forward Neural Network into a Recurrent Neural Network as below</a:t>
            </a:r>
          </a:p>
          <a:p>
            <a:endParaRPr lang="en-US" altLang="en-US" dirty="0"/>
          </a:p>
        </p:txBody>
      </p:sp>
      <p:pic>
        <p:nvPicPr>
          <p:cNvPr id="5" name="Picture 4">
            <a:extLst>
              <a:ext uri="{FF2B5EF4-FFF2-40B4-BE49-F238E27FC236}">
                <a16:creationId xmlns:a16="http://schemas.microsoft.com/office/drawing/2014/main" id="{FE1D6688-85FC-4437-8B46-E8FDB8230611}"/>
              </a:ext>
            </a:extLst>
          </p:cNvPr>
          <p:cNvPicPr>
            <a:picLocks noChangeAspect="1"/>
          </p:cNvPicPr>
          <p:nvPr/>
        </p:nvPicPr>
        <p:blipFill>
          <a:blip r:embed="rId3"/>
          <a:stretch>
            <a:fillRect/>
          </a:stretch>
        </p:blipFill>
        <p:spPr>
          <a:xfrm>
            <a:off x="1869353" y="2591521"/>
            <a:ext cx="8601075" cy="3152775"/>
          </a:xfrm>
          <a:prstGeom prst="rect">
            <a:avLst/>
          </a:prstGeom>
        </p:spPr>
      </p:pic>
    </p:spTree>
    <p:extLst>
      <p:ext uri="{BB962C8B-B14F-4D97-AF65-F5344CB8AC3E}">
        <p14:creationId xmlns:p14="http://schemas.microsoft.com/office/powerpoint/2010/main" val="3822527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 Recurrent Neural Networks (RNN)</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7" name="Content Placeholder 4">
            <a:extLst>
              <a:ext uri="{FF2B5EF4-FFF2-40B4-BE49-F238E27FC236}">
                <a16:creationId xmlns:a16="http://schemas.microsoft.com/office/drawing/2014/main" id="{7DB8A67F-9F6F-426C-8812-F78AB989DB65}"/>
              </a:ext>
            </a:extLst>
          </p:cNvPr>
          <p:cNvSpPr txBox="1">
            <a:spLocks/>
          </p:cNvSpPr>
          <p:nvPr/>
        </p:nvSpPr>
        <p:spPr>
          <a:xfrm>
            <a:off x="444357" y="1062943"/>
            <a:ext cx="10842480" cy="12059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b="0" i="0" dirty="0">
                <a:solidFill>
                  <a:srgbClr val="51565E"/>
                </a:solidFill>
                <a:effectLst/>
                <a:latin typeface="Roboto" panose="02000000000000000000" pitchFamily="2" charset="0"/>
              </a:rPr>
              <a:t>The nodes in different layers of the neural network are compressed to form a single layer of recurrent neural networks. A, B, and C are the parameters of the network.</a:t>
            </a:r>
            <a:endParaRPr lang="en-US" altLang="en-US" dirty="0"/>
          </a:p>
        </p:txBody>
      </p:sp>
      <p:pic>
        <p:nvPicPr>
          <p:cNvPr id="6" name="Picture 5">
            <a:extLst>
              <a:ext uri="{FF2B5EF4-FFF2-40B4-BE49-F238E27FC236}">
                <a16:creationId xmlns:a16="http://schemas.microsoft.com/office/drawing/2014/main" id="{3D8187DB-E4AF-4988-B4E2-7E2F9052AA51}"/>
              </a:ext>
            </a:extLst>
          </p:cNvPr>
          <p:cNvPicPr>
            <a:picLocks noChangeAspect="1"/>
          </p:cNvPicPr>
          <p:nvPr/>
        </p:nvPicPr>
        <p:blipFill>
          <a:blip r:embed="rId3"/>
          <a:stretch>
            <a:fillRect/>
          </a:stretch>
        </p:blipFill>
        <p:spPr>
          <a:xfrm>
            <a:off x="8220364" y="2050473"/>
            <a:ext cx="3756169" cy="4402570"/>
          </a:xfrm>
          <a:prstGeom prst="rect">
            <a:avLst/>
          </a:prstGeom>
        </p:spPr>
      </p:pic>
      <p:sp>
        <p:nvSpPr>
          <p:cNvPr id="9" name="TextBox 8">
            <a:extLst>
              <a:ext uri="{FF2B5EF4-FFF2-40B4-BE49-F238E27FC236}">
                <a16:creationId xmlns:a16="http://schemas.microsoft.com/office/drawing/2014/main" id="{925D6C97-6EFE-4067-A727-4032467074DD}"/>
              </a:ext>
            </a:extLst>
          </p:cNvPr>
          <p:cNvSpPr txBox="1"/>
          <p:nvPr/>
        </p:nvSpPr>
        <p:spPr>
          <a:xfrm>
            <a:off x="780474" y="2087419"/>
            <a:ext cx="7278254" cy="1477328"/>
          </a:xfrm>
          <a:prstGeom prst="rect">
            <a:avLst/>
          </a:prstGeom>
          <a:noFill/>
        </p:spPr>
        <p:txBody>
          <a:bodyPr wrap="square">
            <a:spAutoFit/>
          </a:bodyPr>
          <a:lstStyle/>
          <a:p>
            <a:pPr algn="just"/>
            <a:r>
              <a:rPr lang="en-US" b="0" i="0" dirty="0">
                <a:solidFill>
                  <a:srgbClr val="51565E"/>
                </a:solidFill>
                <a:effectLst/>
                <a:latin typeface="Roboto" panose="02000000000000000000" pitchFamily="2" charset="0"/>
              </a:rPr>
              <a:t>Here, “x” is the input layer, “h” is the hidden layer, and “y” is the output layer. A, B, and C are the network parameters used to improve the output of the model. At any given time t, the current input is a combination of input at x(t) and x(t-1). The output at any given time is fetched back to the network to improve on the output.</a:t>
            </a:r>
            <a:endParaRPr lang="en-IN" dirty="0"/>
          </a:p>
        </p:txBody>
      </p:sp>
      <p:pic>
        <p:nvPicPr>
          <p:cNvPr id="11" name="Picture 10">
            <a:extLst>
              <a:ext uri="{FF2B5EF4-FFF2-40B4-BE49-F238E27FC236}">
                <a16:creationId xmlns:a16="http://schemas.microsoft.com/office/drawing/2014/main" id="{44B65288-4520-4D52-A1B7-4787CFF5E832}"/>
              </a:ext>
            </a:extLst>
          </p:cNvPr>
          <p:cNvPicPr>
            <a:picLocks noChangeAspect="1"/>
          </p:cNvPicPr>
          <p:nvPr/>
        </p:nvPicPr>
        <p:blipFill>
          <a:blip r:embed="rId4"/>
          <a:stretch>
            <a:fillRect/>
          </a:stretch>
        </p:blipFill>
        <p:spPr>
          <a:xfrm>
            <a:off x="979308" y="3581970"/>
            <a:ext cx="6706106" cy="3003795"/>
          </a:xfrm>
          <a:prstGeom prst="rect">
            <a:avLst/>
          </a:prstGeom>
        </p:spPr>
      </p:pic>
      <p:sp>
        <p:nvSpPr>
          <p:cNvPr id="12" name="TextBox 11">
            <a:extLst>
              <a:ext uri="{FF2B5EF4-FFF2-40B4-BE49-F238E27FC236}">
                <a16:creationId xmlns:a16="http://schemas.microsoft.com/office/drawing/2014/main" id="{F991E665-DA69-401B-A05B-0032BC7294B8}"/>
              </a:ext>
            </a:extLst>
          </p:cNvPr>
          <p:cNvSpPr txBox="1"/>
          <p:nvPr/>
        </p:nvSpPr>
        <p:spPr>
          <a:xfrm>
            <a:off x="444357" y="6585765"/>
            <a:ext cx="9909607" cy="246221"/>
          </a:xfrm>
          <a:prstGeom prst="rect">
            <a:avLst/>
          </a:prstGeom>
          <a:noFill/>
        </p:spPr>
        <p:txBody>
          <a:bodyPr wrap="square" rtlCol="0">
            <a:spAutoFit/>
          </a:bodyPr>
          <a:lstStyle/>
          <a:p>
            <a:r>
              <a:rPr lang="en-IN" sz="1000" dirty="0"/>
              <a:t>Image &amp; Content: https://www.simplilearn.com/tutorials/deep-learning-tutorial/rnn#why_recurrent_neural_networks</a:t>
            </a:r>
          </a:p>
        </p:txBody>
      </p:sp>
    </p:spTree>
    <p:extLst>
      <p:ext uri="{BB962C8B-B14F-4D97-AF65-F5344CB8AC3E}">
        <p14:creationId xmlns:p14="http://schemas.microsoft.com/office/powerpoint/2010/main" val="234767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 Long Short Term Memory (LSTM)</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7" name="Content Placeholder 4">
            <a:extLst>
              <a:ext uri="{FF2B5EF4-FFF2-40B4-BE49-F238E27FC236}">
                <a16:creationId xmlns:a16="http://schemas.microsoft.com/office/drawing/2014/main" id="{7DB8A67F-9F6F-426C-8812-F78AB989DB65}"/>
              </a:ext>
            </a:extLst>
          </p:cNvPr>
          <p:cNvSpPr txBox="1">
            <a:spLocks/>
          </p:cNvSpPr>
          <p:nvPr/>
        </p:nvSpPr>
        <p:spPr>
          <a:xfrm>
            <a:off x="444357" y="1210724"/>
            <a:ext cx="11415134" cy="22990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51565E"/>
                </a:solidFill>
                <a:effectLst/>
              </a:rPr>
              <a:t>LSTMs are a special kind of RNN — capable of learning long-term dependencies by remembering information for long periods is the default behavior.</a:t>
            </a:r>
          </a:p>
          <a:p>
            <a:pPr algn="just"/>
            <a:r>
              <a:rPr lang="en-US" sz="2000" b="0" i="0" dirty="0">
                <a:solidFill>
                  <a:srgbClr val="51565E"/>
                </a:solidFill>
                <a:effectLst/>
              </a:rPr>
              <a:t>All RNN are in the form of a chain of repeating modules of a neural network. In standard RNNs, this repeating module will have a very simple structure, such as a single tanh layer.</a:t>
            </a:r>
          </a:p>
          <a:p>
            <a:pPr algn="just"/>
            <a:r>
              <a:rPr lang="en-US" sz="2000" b="0" i="0" dirty="0">
                <a:solidFill>
                  <a:srgbClr val="51565E"/>
                </a:solidFill>
                <a:effectLst/>
              </a:rPr>
              <a:t>LSTMs also have a chain-like structure, but the repeating module is a bit different structure. Instead of having a single neural network layer, four interacting layers are communicating extraordinarily.</a:t>
            </a:r>
          </a:p>
        </p:txBody>
      </p:sp>
      <p:sp>
        <p:nvSpPr>
          <p:cNvPr id="12" name="TextBox 11">
            <a:extLst>
              <a:ext uri="{FF2B5EF4-FFF2-40B4-BE49-F238E27FC236}">
                <a16:creationId xmlns:a16="http://schemas.microsoft.com/office/drawing/2014/main" id="{F991E665-DA69-401B-A05B-0032BC7294B8}"/>
              </a:ext>
            </a:extLst>
          </p:cNvPr>
          <p:cNvSpPr txBox="1"/>
          <p:nvPr/>
        </p:nvSpPr>
        <p:spPr>
          <a:xfrm>
            <a:off x="444357" y="6585765"/>
            <a:ext cx="9909607" cy="246221"/>
          </a:xfrm>
          <a:prstGeom prst="rect">
            <a:avLst/>
          </a:prstGeom>
          <a:noFill/>
        </p:spPr>
        <p:txBody>
          <a:bodyPr wrap="square" rtlCol="0">
            <a:spAutoFit/>
          </a:bodyPr>
          <a:lstStyle/>
          <a:p>
            <a:r>
              <a:rPr lang="en-IN" sz="1000" dirty="0"/>
              <a:t>Image &amp; Content: https://www.simplilearn.com/tutorials/deep-learning-tutorial/rnn#why_recurrent_neural_networks</a:t>
            </a:r>
          </a:p>
        </p:txBody>
      </p:sp>
      <p:pic>
        <p:nvPicPr>
          <p:cNvPr id="5" name="Picture 4">
            <a:extLst>
              <a:ext uri="{FF2B5EF4-FFF2-40B4-BE49-F238E27FC236}">
                <a16:creationId xmlns:a16="http://schemas.microsoft.com/office/drawing/2014/main" id="{CE772451-7E59-432E-9F1D-F717272C59A2}"/>
              </a:ext>
            </a:extLst>
          </p:cNvPr>
          <p:cNvPicPr>
            <a:picLocks noChangeAspect="1"/>
          </p:cNvPicPr>
          <p:nvPr/>
        </p:nvPicPr>
        <p:blipFill>
          <a:blip r:embed="rId3"/>
          <a:stretch>
            <a:fillRect/>
          </a:stretch>
        </p:blipFill>
        <p:spPr>
          <a:xfrm>
            <a:off x="1676832" y="3306619"/>
            <a:ext cx="9115425" cy="3027073"/>
          </a:xfrm>
          <a:prstGeom prst="rect">
            <a:avLst/>
          </a:prstGeom>
        </p:spPr>
      </p:pic>
    </p:spTree>
    <p:extLst>
      <p:ext uri="{BB962C8B-B14F-4D97-AF65-F5344CB8AC3E}">
        <p14:creationId xmlns:p14="http://schemas.microsoft.com/office/powerpoint/2010/main" val="231920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 Long Short Term Memory (LSTM)</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7" name="Content Placeholder 4">
            <a:extLst>
              <a:ext uri="{FF2B5EF4-FFF2-40B4-BE49-F238E27FC236}">
                <a16:creationId xmlns:a16="http://schemas.microsoft.com/office/drawing/2014/main" id="{7DB8A67F-9F6F-426C-8812-F78AB989DB65}"/>
              </a:ext>
            </a:extLst>
          </p:cNvPr>
          <p:cNvSpPr txBox="1">
            <a:spLocks/>
          </p:cNvSpPr>
          <p:nvPr/>
        </p:nvSpPr>
        <p:spPr>
          <a:xfrm>
            <a:off x="444357" y="1210724"/>
            <a:ext cx="11415134" cy="22990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51565E"/>
                </a:solidFill>
                <a:effectLst/>
              </a:rPr>
              <a:t>LSTMs are a special kind of RNN — capable of learning long-term dependencies by remembering information for long periods is the default behavior.</a:t>
            </a:r>
          </a:p>
          <a:p>
            <a:pPr algn="just"/>
            <a:r>
              <a:rPr lang="en-US" sz="2000" b="0" i="0" dirty="0">
                <a:solidFill>
                  <a:srgbClr val="51565E"/>
                </a:solidFill>
                <a:effectLst/>
              </a:rPr>
              <a:t>All RNN are in the form of a chain of repeating modules of a neural network. In standard RNNs, this repeating module will have a very simple structure, such as a single tanh layer.</a:t>
            </a:r>
          </a:p>
          <a:p>
            <a:pPr algn="just"/>
            <a:r>
              <a:rPr lang="en-US" sz="2000" b="0" i="0" dirty="0">
                <a:solidFill>
                  <a:srgbClr val="51565E"/>
                </a:solidFill>
                <a:effectLst/>
              </a:rPr>
              <a:t>LSTMs also have a chain-like structure, but the repeating module is a bit different structure. Instead of having a single neural network layer, four interacting layers are communicating extraordinarily.</a:t>
            </a:r>
          </a:p>
        </p:txBody>
      </p:sp>
      <p:sp>
        <p:nvSpPr>
          <p:cNvPr id="12" name="TextBox 11">
            <a:extLst>
              <a:ext uri="{FF2B5EF4-FFF2-40B4-BE49-F238E27FC236}">
                <a16:creationId xmlns:a16="http://schemas.microsoft.com/office/drawing/2014/main" id="{F991E665-DA69-401B-A05B-0032BC7294B8}"/>
              </a:ext>
            </a:extLst>
          </p:cNvPr>
          <p:cNvSpPr txBox="1"/>
          <p:nvPr/>
        </p:nvSpPr>
        <p:spPr>
          <a:xfrm>
            <a:off x="444357" y="6585765"/>
            <a:ext cx="9909607" cy="246221"/>
          </a:xfrm>
          <a:prstGeom prst="rect">
            <a:avLst/>
          </a:prstGeom>
          <a:noFill/>
        </p:spPr>
        <p:txBody>
          <a:bodyPr wrap="square" rtlCol="0">
            <a:spAutoFit/>
          </a:bodyPr>
          <a:lstStyle/>
          <a:p>
            <a:r>
              <a:rPr lang="en-IN" sz="1000" dirty="0"/>
              <a:t>Image &amp; Content: https://www.simplilearn.com/tutorials/deep-learning-tutorial/rnn#why_recurrent_neural_networks</a:t>
            </a:r>
          </a:p>
        </p:txBody>
      </p:sp>
      <p:pic>
        <p:nvPicPr>
          <p:cNvPr id="5" name="Picture 4">
            <a:extLst>
              <a:ext uri="{FF2B5EF4-FFF2-40B4-BE49-F238E27FC236}">
                <a16:creationId xmlns:a16="http://schemas.microsoft.com/office/drawing/2014/main" id="{CE772451-7E59-432E-9F1D-F717272C59A2}"/>
              </a:ext>
            </a:extLst>
          </p:cNvPr>
          <p:cNvPicPr>
            <a:picLocks noChangeAspect="1"/>
          </p:cNvPicPr>
          <p:nvPr/>
        </p:nvPicPr>
        <p:blipFill>
          <a:blip r:embed="rId3"/>
          <a:stretch>
            <a:fillRect/>
          </a:stretch>
        </p:blipFill>
        <p:spPr>
          <a:xfrm>
            <a:off x="1676832" y="3306619"/>
            <a:ext cx="9115425" cy="3027073"/>
          </a:xfrm>
          <a:prstGeom prst="rect">
            <a:avLst/>
          </a:prstGeom>
        </p:spPr>
      </p:pic>
    </p:spTree>
    <p:extLst>
      <p:ext uri="{BB962C8B-B14F-4D97-AF65-F5344CB8AC3E}">
        <p14:creationId xmlns:p14="http://schemas.microsoft.com/office/powerpoint/2010/main" val="4142104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 Long Short Term Memory (LSTM)</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7" name="Content Placeholder 4">
            <a:extLst>
              <a:ext uri="{FF2B5EF4-FFF2-40B4-BE49-F238E27FC236}">
                <a16:creationId xmlns:a16="http://schemas.microsoft.com/office/drawing/2014/main" id="{7DB8A67F-9F6F-426C-8812-F78AB989DB65}"/>
              </a:ext>
            </a:extLst>
          </p:cNvPr>
          <p:cNvSpPr txBox="1">
            <a:spLocks/>
          </p:cNvSpPr>
          <p:nvPr/>
        </p:nvSpPr>
        <p:spPr>
          <a:xfrm>
            <a:off x="444357" y="1155305"/>
            <a:ext cx="11415134" cy="18742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FF0000"/>
                </a:solidFill>
                <a:effectLst/>
              </a:rPr>
              <a:t>LSTMs  3-steps </a:t>
            </a:r>
          </a:p>
          <a:p>
            <a:pPr algn="just"/>
            <a:r>
              <a:rPr lang="en-US" sz="2000" dirty="0"/>
              <a:t> </a:t>
            </a:r>
            <a:r>
              <a:rPr lang="en-US" sz="2000" b="0" i="0" dirty="0">
                <a:effectLst/>
              </a:rPr>
              <a:t>Step 1: Decide how much past data it should remember</a:t>
            </a:r>
          </a:p>
          <a:p>
            <a:pPr algn="just"/>
            <a:r>
              <a:rPr lang="en-US" sz="2000" dirty="0"/>
              <a:t>      </a:t>
            </a:r>
            <a:r>
              <a:rPr lang="en-US" sz="2000" b="0" i="0" dirty="0">
                <a:effectLst/>
              </a:rPr>
              <a:t>The first step in the LSTM is to decide which information should be omitted from the cell in that particular time step. The sigmoid function determines this. It looks at the previous state (ht-1) along with the current input </a:t>
            </a:r>
            <a:r>
              <a:rPr lang="en-US" sz="2000" b="0" i="0" dirty="0" err="1">
                <a:effectLst/>
              </a:rPr>
              <a:t>xt</a:t>
            </a:r>
            <a:r>
              <a:rPr lang="en-US" sz="2000" b="0" i="0" dirty="0">
                <a:effectLst/>
              </a:rPr>
              <a:t> and computes the function.</a:t>
            </a:r>
          </a:p>
          <a:p>
            <a:br>
              <a:rPr lang="en-US" sz="1600" dirty="0"/>
            </a:br>
            <a:endParaRPr lang="en-US" sz="2000" b="0" i="0" dirty="0">
              <a:solidFill>
                <a:srgbClr val="51565E"/>
              </a:solidFill>
              <a:effectLst/>
            </a:endParaRPr>
          </a:p>
        </p:txBody>
      </p:sp>
      <p:sp>
        <p:nvSpPr>
          <p:cNvPr id="12" name="TextBox 11">
            <a:extLst>
              <a:ext uri="{FF2B5EF4-FFF2-40B4-BE49-F238E27FC236}">
                <a16:creationId xmlns:a16="http://schemas.microsoft.com/office/drawing/2014/main" id="{F991E665-DA69-401B-A05B-0032BC7294B8}"/>
              </a:ext>
            </a:extLst>
          </p:cNvPr>
          <p:cNvSpPr txBox="1"/>
          <p:nvPr/>
        </p:nvSpPr>
        <p:spPr>
          <a:xfrm>
            <a:off x="444357" y="6585765"/>
            <a:ext cx="9909607" cy="246221"/>
          </a:xfrm>
          <a:prstGeom prst="rect">
            <a:avLst/>
          </a:prstGeom>
          <a:noFill/>
        </p:spPr>
        <p:txBody>
          <a:bodyPr wrap="square" rtlCol="0">
            <a:spAutoFit/>
          </a:bodyPr>
          <a:lstStyle/>
          <a:p>
            <a:r>
              <a:rPr lang="en-IN" sz="1000" dirty="0"/>
              <a:t>Image &amp; Content: https://www.simplilearn.com/tutorials/deep-learning-tutorial/rnn#why_recurrent_neural_networks</a:t>
            </a:r>
          </a:p>
        </p:txBody>
      </p:sp>
      <p:pic>
        <p:nvPicPr>
          <p:cNvPr id="6" name="Picture 5">
            <a:extLst>
              <a:ext uri="{FF2B5EF4-FFF2-40B4-BE49-F238E27FC236}">
                <a16:creationId xmlns:a16="http://schemas.microsoft.com/office/drawing/2014/main" id="{69804F3C-AC82-4E43-8384-266E5CD7DE1D}"/>
              </a:ext>
            </a:extLst>
          </p:cNvPr>
          <p:cNvPicPr>
            <a:picLocks noChangeAspect="1"/>
          </p:cNvPicPr>
          <p:nvPr/>
        </p:nvPicPr>
        <p:blipFill>
          <a:blip r:embed="rId3"/>
          <a:stretch>
            <a:fillRect/>
          </a:stretch>
        </p:blipFill>
        <p:spPr>
          <a:xfrm>
            <a:off x="2898918" y="3107026"/>
            <a:ext cx="5876925" cy="2089439"/>
          </a:xfrm>
          <a:prstGeom prst="rect">
            <a:avLst/>
          </a:prstGeom>
        </p:spPr>
      </p:pic>
      <p:sp>
        <p:nvSpPr>
          <p:cNvPr id="9" name="Content Placeholder 4">
            <a:extLst>
              <a:ext uri="{FF2B5EF4-FFF2-40B4-BE49-F238E27FC236}">
                <a16:creationId xmlns:a16="http://schemas.microsoft.com/office/drawing/2014/main" id="{E002122F-4438-4961-9628-096230E1B775}"/>
              </a:ext>
            </a:extLst>
          </p:cNvPr>
          <p:cNvSpPr txBox="1">
            <a:spLocks/>
          </p:cNvSpPr>
          <p:nvPr/>
        </p:nvSpPr>
        <p:spPr>
          <a:xfrm>
            <a:off x="388433" y="5196465"/>
            <a:ext cx="11415134" cy="13382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effectLst/>
              </a:rPr>
              <a:t>Step </a:t>
            </a:r>
            <a:r>
              <a:rPr lang="en-US" sz="2000" dirty="0"/>
              <a:t>2</a:t>
            </a:r>
            <a:r>
              <a:rPr lang="en-US" sz="2000" b="0" i="0" dirty="0">
                <a:effectLst/>
              </a:rPr>
              <a:t>: Decide how much this unit adds to the current state </a:t>
            </a:r>
          </a:p>
          <a:p>
            <a:pPr algn="just"/>
            <a:r>
              <a:rPr lang="en-US" sz="2000" b="0" i="0" dirty="0">
                <a:effectLst/>
              </a:rPr>
              <a:t>	In the second layer, there are two parts. One is the sigmoid function, and the other is the tanh function. In the </a:t>
            </a:r>
            <a:r>
              <a:rPr lang="en-US" sz="2000" b="0" i="1" dirty="0">
                <a:effectLst/>
              </a:rPr>
              <a:t>sigmoid</a:t>
            </a:r>
            <a:r>
              <a:rPr lang="en-US" sz="2000" b="0" i="0" dirty="0">
                <a:effectLst/>
              </a:rPr>
              <a:t> function, it decides which values to let through (0 or 1). </a:t>
            </a:r>
            <a:r>
              <a:rPr lang="en-US" sz="2000" b="0" i="1" dirty="0">
                <a:effectLst/>
              </a:rPr>
              <a:t>tanh</a:t>
            </a:r>
            <a:r>
              <a:rPr lang="en-US" sz="2000" b="0" i="0" dirty="0">
                <a:effectLst/>
              </a:rPr>
              <a:t> function gives weightage to the values which are passed, deciding their level of importance (-1 to 1).</a:t>
            </a:r>
            <a:br>
              <a:rPr lang="en-US" sz="2000" dirty="0"/>
            </a:br>
            <a:endParaRPr lang="en-US" sz="2000" b="0" i="0" dirty="0">
              <a:effectLst/>
            </a:endParaRPr>
          </a:p>
        </p:txBody>
      </p:sp>
    </p:spTree>
    <p:extLst>
      <p:ext uri="{BB962C8B-B14F-4D97-AF65-F5344CB8AC3E}">
        <p14:creationId xmlns:p14="http://schemas.microsoft.com/office/powerpoint/2010/main" val="204079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92366" y="0"/>
            <a:ext cx="1348503" cy="1177781"/>
          </a:xfrm>
          <a:prstGeom prst="rect">
            <a:avLst/>
          </a:prstGeom>
        </p:spPr>
      </p:pic>
      <p:sp>
        <p:nvSpPr>
          <p:cNvPr id="6" name="Title 1">
            <a:extLst>
              <a:ext uri="{FF2B5EF4-FFF2-40B4-BE49-F238E27FC236}">
                <a16:creationId xmlns:a16="http://schemas.microsoft.com/office/drawing/2014/main" id="{0453C709-3226-4017-A4B1-B65E1924CA6B}"/>
              </a:ext>
            </a:extLst>
          </p:cNvPr>
          <p:cNvSpPr>
            <a:spLocks noGrp="1"/>
          </p:cNvSpPr>
          <p:nvPr>
            <p:ph type="ctrTitle"/>
          </p:nvPr>
        </p:nvSpPr>
        <p:spPr>
          <a:xfrm>
            <a:off x="674257" y="179600"/>
            <a:ext cx="9910616" cy="780764"/>
          </a:xfrm>
        </p:spPr>
        <p:txBody>
          <a:bodyPr>
            <a:normAutofit/>
          </a:bodyPr>
          <a:lstStyle/>
          <a:p>
            <a:r>
              <a:rPr lang="en-IN" sz="5000" dirty="0">
                <a:solidFill>
                  <a:srgbClr val="FF0000"/>
                </a:solidFill>
                <a:latin typeface="Arial" panose="020B0604020202020204" pitchFamily="34" charset="0"/>
                <a:cs typeface="Arial" panose="020B0604020202020204" pitchFamily="34" charset="0"/>
              </a:rPr>
              <a:t>Course Outcomes</a:t>
            </a:r>
          </a:p>
        </p:txBody>
      </p:sp>
      <p:sp>
        <p:nvSpPr>
          <p:cNvPr id="4" name="Subtitle 2">
            <a:extLst>
              <a:ext uri="{FF2B5EF4-FFF2-40B4-BE49-F238E27FC236}">
                <a16:creationId xmlns:a16="http://schemas.microsoft.com/office/drawing/2014/main" id="{C7B09553-9157-46E7-B27C-8A4514C6AD7D}"/>
              </a:ext>
            </a:extLst>
          </p:cNvPr>
          <p:cNvSpPr txBox="1">
            <a:spLocks/>
          </p:cNvSpPr>
          <p:nvPr/>
        </p:nvSpPr>
        <p:spPr>
          <a:xfrm>
            <a:off x="766618" y="1054422"/>
            <a:ext cx="10658764" cy="1023760"/>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5000"/>
              </a:lnSpc>
              <a:spcAft>
                <a:spcPts val="1000"/>
              </a:spcAft>
            </a:pPr>
            <a:r>
              <a:rPr lang="en-IN" b="1" dirty="0">
                <a:solidFill>
                  <a:srgbClr val="0070C0"/>
                </a:solidFill>
                <a:latin typeface="Arial" panose="020B0604020202020204" pitchFamily="34" charset="0"/>
                <a:cs typeface="Arial" panose="020B0604020202020204" pitchFamily="34" charset="0"/>
              </a:rPr>
              <a:t>SECA4002 – DEEP LEARNING NEURAL NETWORKS</a:t>
            </a:r>
          </a:p>
          <a:p>
            <a:pPr algn="just">
              <a:lnSpc>
                <a:spcPct val="115000"/>
              </a:lnSpc>
              <a:spcAft>
                <a:spcPts val="1000"/>
              </a:spcAft>
            </a:pPr>
            <a:r>
              <a:rPr lang="en-US" b="1" dirty="0">
                <a:solidFill>
                  <a:srgbClr val="FF0000"/>
                </a:solidFill>
                <a:latin typeface="Arial" panose="020B0604020202020204" pitchFamily="34" charset="0"/>
                <a:ea typeface="Calibri" panose="020F0502020204030204" pitchFamily="34" charset="0"/>
                <a:cs typeface="Arial" panose="020B0604020202020204" pitchFamily="34" charset="0"/>
              </a:rPr>
              <a:t>At The end of this Course, Student will be able to </a:t>
            </a:r>
          </a:p>
          <a:p>
            <a:pPr algn="just">
              <a:lnSpc>
                <a:spcPct val="115000"/>
              </a:lnSpc>
              <a:spcAft>
                <a:spcPts val="1000"/>
              </a:spcAft>
            </a:pPr>
            <a:endParaRPr lang="en-IN" dirty="0"/>
          </a:p>
        </p:txBody>
      </p:sp>
      <p:graphicFrame>
        <p:nvGraphicFramePr>
          <p:cNvPr id="9" name="Table 8">
            <a:extLst>
              <a:ext uri="{FF2B5EF4-FFF2-40B4-BE49-F238E27FC236}">
                <a16:creationId xmlns:a16="http://schemas.microsoft.com/office/drawing/2014/main" id="{2AD0B9CB-1AB8-4F43-A24C-67449E0D81BC}"/>
              </a:ext>
            </a:extLst>
          </p:cNvPr>
          <p:cNvGraphicFramePr>
            <a:graphicFrameLocks noGrp="1"/>
          </p:cNvGraphicFramePr>
          <p:nvPr>
            <p:extLst>
              <p:ext uri="{D42A27DB-BD31-4B8C-83A1-F6EECF244321}">
                <p14:modId xmlns:p14="http://schemas.microsoft.com/office/powerpoint/2010/main" val="1534622882"/>
              </p:ext>
            </p:extLst>
          </p:nvPr>
        </p:nvGraphicFramePr>
        <p:xfrm>
          <a:off x="1459346" y="2172240"/>
          <a:ext cx="10150763" cy="4267092"/>
        </p:xfrm>
        <a:graphic>
          <a:graphicData uri="http://schemas.openxmlformats.org/drawingml/2006/table">
            <a:tbl>
              <a:tblPr firstRow="1" firstCol="1" bandRow="1">
                <a:tableStyleId>{5940675A-B579-460E-94D1-54222C63F5DA}</a:tableStyleId>
              </a:tblPr>
              <a:tblGrid>
                <a:gridCol w="950706">
                  <a:extLst>
                    <a:ext uri="{9D8B030D-6E8A-4147-A177-3AD203B41FA5}">
                      <a16:colId xmlns:a16="http://schemas.microsoft.com/office/drawing/2014/main" val="2539621350"/>
                    </a:ext>
                  </a:extLst>
                </a:gridCol>
                <a:gridCol w="9200057">
                  <a:extLst>
                    <a:ext uri="{9D8B030D-6E8A-4147-A177-3AD203B41FA5}">
                      <a16:colId xmlns:a16="http://schemas.microsoft.com/office/drawing/2014/main" val="2457656867"/>
                    </a:ext>
                  </a:extLst>
                </a:gridCol>
              </a:tblGrid>
              <a:tr h="304677">
                <a:tc>
                  <a:txBody>
                    <a:bodyPr/>
                    <a:lstStyle/>
                    <a:p>
                      <a:pPr>
                        <a:lnSpc>
                          <a:spcPct val="115000"/>
                        </a:lnSpc>
                        <a:spcAft>
                          <a:spcPts val="1000"/>
                        </a:spcAft>
                      </a:pPr>
                      <a:r>
                        <a:rPr lang="en-US" sz="2600" dirty="0">
                          <a:effectLst/>
                          <a:latin typeface="Arial" panose="020B0604020202020204" pitchFamily="34" charset="0"/>
                          <a:cs typeface="Arial" panose="020B0604020202020204" pitchFamily="34" charset="0"/>
                        </a:rPr>
                        <a:t>CO1</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Select suitable model parameters for different machine learning techniques</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8608721"/>
                  </a:ext>
                </a:extLst>
              </a:tr>
              <a:tr h="628415">
                <a:tc>
                  <a:txBody>
                    <a:bodyPr/>
                    <a:lstStyle/>
                    <a:p>
                      <a:pPr>
                        <a:lnSpc>
                          <a:spcPct val="115000"/>
                        </a:lnSpc>
                        <a:spcAft>
                          <a:spcPts val="1000"/>
                        </a:spcAft>
                      </a:pPr>
                      <a:r>
                        <a:rPr lang="en-US" sz="2600" dirty="0">
                          <a:effectLst/>
                          <a:latin typeface="Arial" panose="020B0604020202020204" pitchFamily="34" charset="0"/>
                          <a:cs typeface="Arial" panose="020B0604020202020204" pitchFamily="34" charset="0"/>
                        </a:rPr>
                        <a:t>CO2</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Evaluate the performance of existing deep learning models for various applications</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11757540"/>
                  </a:ext>
                </a:extLst>
              </a:tr>
              <a:tr h="628415">
                <a:tc>
                  <a:txBody>
                    <a:bodyPr/>
                    <a:lstStyle/>
                    <a:p>
                      <a:pPr>
                        <a:lnSpc>
                          <a:spcPct val="115000"/>
                        </a:lnSpc>
                        <a:spcAft>
                          <a:spcPts val="1000"/>
                        </a:spcAft>
                      </a:pPr>
                      <a:r>
                        <a:rPr lang="en-US" sz="2600" dirty="0">
                          <a:effectLst/>
                          <a:latin typeface="Arial" panose="020B0604020202020204" pitchFamily="34" charset="0"/>
                          <a:cs typeface="Arial" panose="020B0604020202020204" pitchFamily="34" charset="0"/>
                        </a:rPr>
                        <a:t>CO3</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Realign high dimensional data using reduction techniques</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99011280"/>
                  </a:ext>
                </a:extLst>
              </a:tr>
              <a:tr h="304677">
                <a:tc>
                  <a:txBody>
                    <a:bodyPr/>
                    <a:lstStyle/>
                    <a:p>
                      <a:pPr>
                        <a:lnSpc>
                          <a:spcPct val="115000"/>
                        </a:lnSpc>
                        <a:spcAft>
                          <a:spcPts val="1000"/>
                        </a:spcAft>
                      </a:pPr>
                      <a:r>
                        <a:rPr lang="en-US" sz="2600" dirty="0">
                          <a:effectLst/>
                          <a:latin typeface="Arial" panose="020B0604020202020204" pitchFamily="34" charset="0"/>
                          <a:cs typeface="Arial" panose="020B0604020202020204" pitchFamily="34" charset="0"/>
                        </a:rPr>
                        <a:t>CO4</a:t>
                      </a:r>
                      <a:endParaRPr lang="en-IN" sz="2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15000"/>
                        </a:lnSpc>
                        <a:spcBef>
                          <a:spcPts val="0"/>
                        </a:spcBef>
                        <a:spcAft>
                          <a:spcPts val="1000"/>
                        </a:spcAft>
                        <a:buClrTx/>
                        <a:buSzTx/>
                        <a:buFontTx/>
                        <a:buNone/>
                        <a:tabLst/>
                        <a:defRPr/>
                      </a:pPr>
                      <a:r>
                        <a:rPr lang="en-US" sz="2400" kern="1200" dirty="0">
                          <a:solidFill>
                            <a:schemeClr val="tx1"/>
                          </a:solidFill>
                          <a:effectLst/>
                          <a:latin typeface="Arial" panose="020B0604020202020204" pitchFamily="34" charset="0"/>
                          <a:ea typeface="+mn-ea"/>
                          <a:cs typeface="Arial" panose="020B0604020202020204" pitchFamily="34" charset="0"/>
                        </a:rPr>
                        <a:t>Analyze the performance of various optimization and generalization techniques in deep learning</a:t>
                      </a:r>
                      <a:endParaRPr lang="en-IN" sz="2400" dirty="0">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6624405"/>
                  </a:ext>
                </a:extLst>
              </a:tr>
              <a:tr h="304677">
                <a:tc>
                  <a:txBody>
                    <a:bodyPr/>
                    <a:lstStyle/>
                    <a:p>
                      <a:pPr>
                        <a:lnSpc>
                          <a:spcPct val="115000"/>
                        </a:lnSpc>
                        <a:spcAft>
                          <a:spcPts val="1000"/>
                        </a:spcAft>
                      </a:pPr>
                      <a:r>
                        <a:rPr lang="en-US" sz="2600">
                          <a:effectLst/>
                          <a:latin typeface="Arial" panose="020B0604020202020204" pitchFamily="34" charset="0"/>
                          <a:cs typeface="Arial" panose="020B0604020202020204" pitchFamily="34" charset="0"/>
                        </a:rPr>
                        <a:t>CO5</a:t>
                      </a:r>
                      <a:endParaRPr lang="en-IN" sz="2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Modify the existing architectures for domain specific applications </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45935016"/>
                  </a:ext>
                </a:extLst>
              </a:tr>
              <a:tr h="628415">
                <a:tc>
                  <a:txBody>
                    <a:bodyPr/>
                    <a:lstStyle/>
                    <a:p>
                      <a:pPr>
                        <a:lnSpc>
                          <a:spcPct val="115000"/>
                        </a:lnSpc>
                        <a:spcAft>
                          <a:spcPts val="1000"/>
                        </a:spcAft>
                      </a:pPr>
                      <a:r>
                        <a:rPr lang="en-US" sz="2600">
                          <a:effectLst/>
                          <a:latin typeface="Arial" panose="020B0604020202020204" pitchFamily="34" charset="0"/>
                          <a:cs typeface="Arial" panose="020B0604020202020204" pitchFamily="34" charset="0"/>
                        </a:rPr>
                        <a:t>CO6</a:t>
                      </a:r>
                      <a:endParaRPr lang="en-IN" sz="2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just" defTabSz="914400" rtl="0" eaLnBrk="1" latinLnBrk="0" hangingPunct="1">
                        <a:lnSpc>
                          <a:spcPct val="115000"/>
                        </a:lnSpc>
                        <a:spcAft>
                          <a:spcPts val="1000"/>
                        </a:spcAft>
                      </a:pPr>
                      <a:r>
                        <a:rPr lang="en-US" sz="2400" kern="1200" dirty="0">
                          <a:solidFill>
                            <a:schemeClr val="tx1"/>
                          </a:solidFill>
                          <a:effectLst/>
                          <a:latin typeface="Arial" panose="020B0604020202020204" pitchFamily="34" charset="0"/>
                          <a:ea typeface="+mn-ea"/>
                          <a:cs typeface="Arial" panose="020B0604020202020204" pitchFamily="34" charset="0"/>
                        </a:rPr>
                        <a:t>Develop a real time application using deep learning neural networks</a:t>
                      </a:r>
                      <a:endParaRPr lang="en-IN" sz="2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59759753"/>
                  </a:ext>
                </a:extLst>
              </a:tr>
            </a:tbl>
          </a:graphicData>
        </a:graphic>
      </p:graphicFrame>
      <p:sp>
        <p:nvSpPr>
          <p:cNvPr id="2" name="Slide Number Placeholder 1">
            <a:extLst>
              <a:ext uri="{FF2B5EF4-FFF2-40B4-BE49-F238E27FC236}">
                <a16:creationId xmlns:a16="http://schemas.microsoft.com/office/drawing/2014/main" id="{3FDEABD4-C210-469A-B23A-E0A6424003AA}"/>
              </a:ext>
            </a:extLst>
          </p:cNvPr>
          <p:cNvSpPr>
            <a:spLocks noGrp="1"/>
          </p:cNvSpPr>
          <p:nvPr>
            <p:ph type="sldNum" sz="quarter" idx="12"/>
          </p:nvPr>
        </p:nvSpPr>
        <p:spPr/>
        <p:txBody>
          <a:bodyPr/>
          <a:lstStyle/>
          <a:p>
            <a:fld id="{CFB90EB3-43DD-4781-AA94-EC840833DA96}" type="slidenum">
              <a:rPr lang="en-IN" smtClean="0"/>
              <a:t>2</a:t>
            </a:fld>
            <a:endParaRPr lang="en-IN"/>
          </a:p>
        </p:txBody>
      </p:sp>
    </p:spTree>
    <p:extLst>
      <p:ext uri="{BB962C8B-B14F-4D97-AF65-F5344CB8AC3E}">
        <p14:creationId xmlns:p14="http://schemas.microsoft.com/office/powerpoint/2010/main" val="233143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 Long Short Term Memory (LSTM)</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12" name="TextBox 11">
            <a:extLst>
              <a:ext uri="{FF2B5EF4-FFF2-40B4-BE49-F238E27FC236}">
                <a16:creationId xmlns:a16="http://schemas.microsoft.com/office/drawing/2014/main" id="{F991E665-DA69-401B-A05B-0032BC7294B8}"/>
              </a:ext>
            </a:extLst>
          </p:cNvPr>
          <p:cNvSpPr txBox="1"/>
          <p:nvPr/>
        </p:nvSpPr>
        <p:spPr>
          <a:xfrm>
            <a:off x="444357" y="6585765"/>
            <a:ext cx="9909607" cy="246221"/>
          </a:xfrm>
          <a:prstGeom prst="rect">
            <a:avLst/>
          </a:prstGeom>
          <a:noFill/>
        </p:spPr>
        <p:txBody>
          <a:bodyPr wrap="square" rtlCol="0">
            <a:spAutoFit/>
          </a:bodyPr>
          <a:lstStyle/>
          <a:p>
            <a:r>
              <a:rPr lang="en-IN" sz="1000" dirty="0"/>
              <a:t>Image &amp; Content: https://www.simplilearn.com/tutorials/deep-learning-tutorial/rnn#why_recurrent_neural_networks</a:t>
            </a:r>
          </a:p>
        </p:txBody>
      </p:sp>
      <p:sp>
        <p:nvSpPr>
          <p:cNvPr id="9" name="Content Placeholder 4">
            <a:extLst>
              <a:ext uri="{FF2B5EF4-FFF2-40B4-BE49-F238E27FC236}">
                <a16:creationId xmlns:a16="http://schemas.microsoft.com/office/drawing/2014/main" id="{E002122F-4438-4961-9628-096230E1B775}"/>
              </a:ext>
            </a:extLst>
          </p:cNvPr>
          <p:cNvSpPr txBox="1">
            <a:spLocks/>
          </p:cNvSpPr>
          <p:nvPr/>
        </p:nvSpPr>
        <p:spPr>
          <a:xfrm>
            <a:off x="388433" y="4650430"/>
            <a:ext cx="11415134" cy="13382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effectLst/>
              </a:rPr>
              <a:t>Step 3: </a:t>
            </a:r>
            <a:r>
              <a:rPr lang="en-US" sz="2000" b="0" i="0" dirty="0">
                <a:solidFill>
                  <a:srgbClr val="272C37"/>
                </a:solidFill>
                <a:effectLst/>
              </a:rPr>
              <a:t>Decide what part of the current cell state makes it to the output</a:t>
            </a:r>
          </a:p>
          <a:p>
            <a:pPr algn="l"/>
            <a:r>
              <a:rPr lang="en-US" sz="2000" b="0" i="0" dirty="0">
                <a:solidFill>
                  <a:srgbClr val="51565E"/>
                </a:solidFill>
                <a:effectLst/>
              </a:rPr>
              <a:t>	The third step is to decide what the output will be. First, we run a sigmoid layer, which decides what parts of the cell state make it to the output. Then, we put the cell state through tanh to push the values to be between -1 and 1 and multiply it by the output of the sigmoid gate.</a:t>
            </a:r>
            <a:br>
              <a:rPr lang="en-US" sz="2000" dirty="0"/>
            </a:br>
            <a:endParaRPr lang="en-US" sz="2000" b="0" i="0" dirty="0">
              <a:effectLst/>
            </a:endParaRPr>
          </a:p>
        </p:txBody>
      </p:sp>
      <p:pic>
        <p:nvPicPr>
          <p:cNvPr id="5" name="Picture 4">
            <a:extLst>
              <a:ext uri="{FF2B5EF4-FFF2-40B4-BE49-F238E27FC236}">
                <a16:creationId xmlns:a16="http://schemas.microsoft.com/office/drawing/2014/main" id="{4083E4FB-BF8E-4580-853C-CDEC581D4D47}"/>
              </a:ext>
            </a:extLst>
          </p:cNvPr>
          <p:cNvPicPr>
            <a:picLocks noChangeAspect="1"/>
          </p:cNvPicPr>
          <p:nvPr/>
        </p:nvPicPr>
        <p:blipFill>
          <a:blip r:embed="rId3"/>
          <a:stretch>
            <a:fillRect/>
          </a:stretch>
        </p:blipFill>
        <p:spPr>
          <a:xfrm>
            <a:off x="2636910" y="1538432"/>
            <a:ext cx="5524500" cy="2857500"/>
          </a:xfrm>
          <a:prstGeom prst="rect">
            <a:avLst/>
          </a:prstGeom>
        </p:spPr>
      </p:pic>
      <p:sp>
        <p:nvSpPr>
          <p:cNvPr id="8" name="TextBox 7">
            <a:extLst>
              <a:ext uri="{FF2B5EF4-FFF2-40B4-BE49-F238E27FC236}">
                <a16:creationId xmlns:a16="http://schemas.microsoft.com/office/drawing/2014/main" id="{1E7DA4F1-61D1-47C0-844D-48E3D352AADC}"/>
              </a:ext>
            </a:extLst>
          </p:cNvPr>
          <p:cNvSpPr txBox="1"/>
          <p:nvPr/>
        </p:nvSpPr>
        <p:spPr>
          <a:xfrm>
            <a:off x="1034473" y="981379"/>
            <a:ext cx="2613891" cy="369332"/>
          </a:xfrm>
          <a:prstGeom prst="rect">
            <a:avLst/>
          </a:prstGeom>
          <a:noFill/>
        </p:spPr>
        <p:txBody>
          <a:bodyPr wrap="square" rtlCol="0">
            <a:spAutoFit/>
          </a:bodyPr>
          <a:lstStyle/>
          <a:p>
            <a:r>
              <a:rPr lang="en-IN" dirty="0"/>
              <a:t>Step 2:</a:t>
            </a:r>
          </a:p>
        </p:txBody>
      </p:sp>
    </p:spTree>
    <p:extLst>
      <p:ext uri="{BB962C8B-B14F-4D97-AF65-F5344CB8AC3E}">
        <p14:creationId xmlns:p14="http://schemas.microsoft.com/office/powerpoint/2010/main" val="323290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US" sz="3700" b="1" spc="-5" dirty="0">
                <a:solidFill>
                  <a:srgbClr val="0000FF"/>
                </a:solidFill>
                <a:latin typeface="Bookman Old Style" panose="02050604050505020204" pitchFamily="18" charset="0"/>
                <a:ea typeface="+mn-ea"/>
                <a:cs typeface="Times New Roman"/>
              </a:rPr>
              <a:t> Long Short Term Memory (LSTM)</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12" name="TextBox 11">
            <a:extLst>
              <a:ext uri="{FF2B5EF4-FFF2-40B4-BE49-F238E27FC236}">
                <a16:creationId xmlns:a16="http://schemas.microsoft.com/office/drawing/2014/main" id="{F991E665-DA69-401B-A05B-0032BC7294B8}"/>
              </a:ext>
            </a:extLst>
          </p:cNvPr>
          <p:cNvSpPr txBox="1"/>
          <p:nvPr/>
        </p:nvSpPr>
        <p:spPr>
          <a:xfrm>
            <a:off x="444357" y="6585765"/>
            <a:ext cx="9909607" cy="246221"/>
          </a:xfrm>
          <a:prstGeom prst="rect">
            <a:avLst/>
          </a:prstGeom>
          <a:noFill/>
        </p:spPr>
        <p:txBody>
          <a:bodyPr wrap="square" rtlCol="0">
            <a:spAutoFit/>
          </a:bodyPr>
          <a:lstStyle/>
          <a:p>
            <a:r>
              <a:rPr lang="en-IN" sz="1000" dirty="0"/>
              <a:t>Image &amp; Content: https://www.simplilearn.com/tutorials/deep-learning-tutorial/rnn#why_recurrent_neural_networks</a:t>
            </a:r>
          </a:p>
        </p:txBody>
      </p:sp>
      <p:sp>
        <p:nvSpPr>
          <p:cNvPr id="9" name="Content Placeholder 4">
            <a:extLst>
              <a:ext uri="{FF2B5EF4-FFF2-40B4-BE49-F238E27FC236}">
                <a16:creationId xmlns:a16="http://schemas.microsoft.com/office/drawing/2014/main" id="{E002122F-4438-4961-9628-096230E1B775}"/>
              </a:ext>
            </a:extLst>
          </p:cNvPr>
          <p:cNvSpPr txBox="1">
            <a:spLocks/>
          </p:cNvSpPr>
          <p:nvPr/>
        </p:nvSpPr>
        <p:spPr>
          <a:xfrm>
            <a:off x="517236" y="1269921"/>
            <a:ext cx="11415134" cy="5404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effectLst/>
              </a:rPr>
              <a:t>Step 3: </a:t>
            </a:r>
            <a:r>
              <a:rPr lang="en-US" sz="2000" b="0" i="0" dirty="0">
                <a:solidFill>
                  <a:srgbClr val="272C37"/>
                </a:solidFill>
                <a:effectLst/>
              </a:rPr>
              <a:t>Decide what part of the current cell state makes it to the output</a:t>
            </a:r>
          </a:p>
          <a:p>
            <a:pPr algn="l"/>
            <a:r>
              <a:rPr lang="en-US" sz="2000" b="0" i="0" dirty="0">
                <a:solidFill>
                  <a:srgbClr val="51565E"/>
                </a:solidFill>
                <a:effectLst/>
              </a:rPr>
              <a:t>	</a:t>
            </a:r>
            <a:endParaRPr lang="en-US" sz="2000" b="0" i="0" dirty="0">
              <a:effectLst/>
            </a:endParaRPr>
          </a:p>
        </p:txBody>
      </p:sp>
      <p:pic>
        <p:nvPicPr>
          <p:cNvPr id="6" name="Picture 5">
            <a:extLst>
              <a:ext uri="{FF2B5EF4-FFF2-40B4-BE49-F238E27FC236}">
                <a16:creationId xmlns:a16="http://schemas.microsoft.com/office/drawing/2014/main" id="{8F30A27B-3F6D-4294-AB24-EABA49C36394}"/>
              </a:ext>
            </a:extLst>
          </p:cNvPr>
          <p:cNvPicPr>
            <a:picLocks noChangeAspect="1"/>
          </p:cNvPicPr>
          <p:nvPr/>
        </p:nvPicPr>
        <p:blipFill>
          <a:blip r:embed="rId3"/>
          <a:stretch>
            <a:fillRect/>
          </a:stretch>
        </p:blipFill>
        <p:spPr>
          <a:xfrm>
            <a:off x="2493674" y="1810327"/>
            <a:ext cx="6410325" cy="2705100"/>
          </a:xfrm>
          <a:prstGeom prst="rect">
            <a:avLst/>
          </a:prstGeom>
        </p:spPr>
      </p:pic>
      <p:sp>
        <p:nvSpPr>
          <p:cNvPr id="11" name="TextBox 10">
            <a:extLst>
              <a:ext uri="{FF2B5EF4-FFF2-40B4-BE49-F238E27FC236}">
                <a16:creationId xmlns:a16="http://schemas.microsoft.com/office/drawing/2014/main" id="{3A8D3CB1-7F09-48D6-8D08-DA4B858C332F}"/>
              </a:ext>
            </a:extLst>
          </p:cNvPr>
          <p:cNvSpPr txBox="1"/>
          <p:nvPr/>
        </p:nvSpPr>
        <p:spPr>
          <a:xfrm>
            <a:off x="785091" y="4277441"/>
            <a:ext cx="6096000" cy="2308324"/>
          </a:xfrm>
          <a:prstGeom prst="rect">
            <a:avLst/>
          </a:prstGeom>
          <a:noFill/>
        </p:spPr>
        <p:txBody>
          <a:bodyPr wrap="square">
            <a:spAutoFit/>
          </a:bodyPr>
          <a:lstStyle/>
          <a:p>
            <a:pPr algn="l"/>
            <a:r>
              <a:rPr lang="en-US" b="0" i="0" dirty="0">
                <a:solidFill>
                  <a:srgbClr val="202122"/>
                </a:solidFill>
                <a:effectLst/>
                <a:latin typeface="Arial" panose="020B0604020202020204" pitchFamily="34" charset="0"/>
              </a:rPr>
              <a:t>Applications of LSTM include:</a:t>
            </a:r>
          </a:p>
          <a:p>
            <a:pPr algn="l">
              <a:buFont typeface="Arial" panose="020B0604020202020204" pitchFamily="34" charset="0"/>
              <a:buChar char="•"/>
            </a:pPr>
            <a:r>
              <a:rPr lang="en-US" dirty="0">
                <a:solidFill>
                  <a:srgbClr val="0563C1"/>
                </a:solidFill>
                <a:latin typeface="Arial" panose="020B0604020202020204" pitchFamily="34" charset="0"/>
              </a:rPr>
              <a:t>   </a:t>
            </a:r>
            <a:r>
              <a:rPr lang="en-US" b="0" i="0" u="none" strike="noStrike" dirty="0">
                <a:effectLst/>
                <a:latin typeface="Arial" panose="020B0604020202020204" pitchFamily="34" charset="0"/>
              </a:rPr>
              <a:t>Robot control</a:t>
            </a:r>
            <a:endParaRPr lang="en-US" b="0" i="0" dirty="0">
              <a:effectLst/>
              <a:latin typeface="Arial" panose="020B0604020202020204" pitchFamily="34" charset="0"/>
            </a:endParaRPr>
          </a:p>
          <a:p>
            <a:pPr algn="l">
              <a:buFont typeface="Arial" panose="020B0604020202020204" pitchFamily="34" charset="0"/>
              <a:buChar char="•"/>
            </a:pPr>
            <a:r>
              <a:rPr lang="en-US" b="0" i="0" u="none" strike="noStrike" dirty="0">
                <a:solidFill>
                  <a:srgbClr val="0563C1"/>
                </a:solidFill>
                <a:effectLst/>
                <a:latin typeface="Arial" panose="020B0604020202020204" pitchFamily="34" charset="0"/>
              </a:rPr>
              <a:t>  </a:t>
            </a:r>
            <a:r>
              <a:rPr lang="en-US" b="0" i="0" u="none" strike="noStrike" dirty="0">
                <a:effectLst/>
                <a:latin typeface="Arial" panose="020B0604020202020204" pitchFamily="34" charset="0"/>
              </a:rPr>
              <a:t>Time series prediction</a:t>
            </a:r>
            <a:endParaRPr lang="en-US" b="0" i="0" dirty="0">
              <a:effectLst/>
              <a:latin typeface="Arial" panose="020B0604020202020204" pitchFamily="34" charset="0"/>
            </a:endParaRPr>
          </a:p>
          <a:p>
            <a:pPr algn="l">
              <a:buFont typeface="Arial" panose="020B0604020202020204" pitchFamily="34" charset="0"/>
              <a:buChar char="•"/>
            </a:pPr>
            <a:r>
              <a:rPr lang="en-US" b="0" i="0" u="none" strike="noStrike" dirty="0">
                <a:effectLst/>
                <a:latin typeface="Arial" panose="020B0604020202020204" pitchFamily="34" charset="0"/>
              </a:rPr>
              <a:t>  Speech recognition</a:t>
            </a:r>
            <a:endParaRPr lang="en-US" b="0" i="0" dirty="0">
              <a:effectLst/>
              <a:latin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rPr>
              <a:t>  Rhythm learning</a:t>
            </a:r>
          </a:p>
          <a:p>
            <a:pPr algn="l">
              <a:buFont typeface="Arial" panose="020B0604020202020204" pitchFamily="34" charset="0"/>
              <a:buChar char="•"/>
            </a:pPr>
            <a:r>
              <a:rPr lang="en-US" b="0" i="0" dirty="0">
                <a:effectLst/>
                <a:latin typeface="Arial" panose="020B0604020202020204" pitchFamily="34" charset="0"/>
              </a:rPr>
              <a:t>  Music composition</a:t>
            </a:r>
          </a:p>
          <a:p>
            <a:pPr algn="l">
              <a:buFont typeface="Arial" panose="020B0604020202020204" pitchFamily="34" charset="0"/>
              <a:buChar char="•"/>
            </a:pPr>
            <a:r>
              <a:rPr lang="en-US" b="0" i="0" dirty="0">
                <a:effectLst/>
                <a:latin typeface="Arial" panose="020B0604020202020204" pitchFamily="34" charset="0"/>
              </a:rPr>
              <a:t>  Grammar learning</a:t>
            </a:r>
          </a:p>
          <a:p>
            <a:pPr algn="l">
              <a:buFont typeface="Arial" panose="020B0604020202020204" pitchFamily="34" charset="0"/>
              <a:buChar char="•"/>
            </a:pPr>
            <a:r>
              <a:rPr lang="en-US" dirty="0">
                <a:latin typeface="Arial" panose="020B0604020202020204" pitchFamily="34" charset="0"/>
              </a:rPr>
              <a:t>  </a:t>
            </a:r>
            <a:r>
              <a:rPr lang="en-US" b="0" i="0" u="none" strike="noStrike" dirty="0">
                <a:effectLst/>
                <a:latin typeface="Arial" panose="020B0604020202020204" pitchFamily="34" charset="0"/>
              </a:rPr>
              <a:t>Handwriting recognition</a:t>
            </a:r>
            <a:endParaRPr lang="en-US" b="0" i="0" dirty="0">
              <a:effectLst/>
              <a:latin typeface="Arial" panose="020B0604020202020204" pitchFamily="34" charset="0"/>
            </a:endParaRPr>
          </a:p>
        </p:txBody>
      </p:sp>
    </p:spTree>
    <p:extLst>
      <p:ext uri="{BB962C8B-B14F-4D97-AF65-F5344CB8AC3E}">
        <p14:creationId xmlns:p14="http://schemas.microsoft.com/office/powerpoint/2010/main" val="454067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US" sz="3700" b="1" spc="-5" dirty="0">
                <a:solidFill>
                  <a:srgbClr val="0000FF"/>
                </a:solidFill>
                <a:latin typeface="Bookman Old Style" panose="02050604050505020204" pitchFamily="18" charset="0"/>
                <a:ea typeface="+mn-ea"/>
                <a:cs typeface="Times New Roman"/>
              </a:rPr>
              <a:t> Computational &amp; Artificial Neuro Science </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sp>
        <p:nvSpPr>
          <p:cNvPr id="9" name="Content Placeholder 4">
            <a:extLst>
              <a:ext uri="{FF2B5EF4-FFF2-40B4-BE49-F238E27FC236}">
                <a16:creationId xmlns:a16="http://schemas.microsoft.com/office/drawing/2014/main" id="{E002122F-4438-4961-9628-096230E1B775}"/>
              </a:ext>
            </a:extLst>
          </p:cNvPr>
          <p:cNvSpPr txBox="1">
            <a:spLocks/>
          </p:cNvSpPr>
          <p:nvPr/>
        </p:nvSpPr>
        <p:spPr>
          <a:xfrm>
            <a:off x="388432" y="930355"/>
            <a:ext cx="11415134" cy="18682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222222"/>
                </a:solidFill>
                <a:effectLst/>
              </a:rPr>
              <a:t>Computational neuroscience is the field of study in which mathematical tools and theories are used to investigate brain function.</a:t>
            </a:r>
          </a:p>
          <a:p>
            <a:pPr algn="just"/>
            <a:r>
              <a:rPr lang="en-US" sz="2000" dirty="0">
                <a:solidFill>
                  <a:srgbClr val="222222"/>
                </a:solidFill>
              </a:rPr>
              <a:t>The</a:t>
            </a:r>
            <a:r>
              <a:rPr lang="en-US" sz="1600" dirty="0"/>
              <a:t> </a:t>
            </a:r>
            <a:r>
              <a:rPr lang="en-US" sz="2000" dirty="0">
                <a:solidFill>
                  <a:srgbClr val="222222"/>
                </a:solidFill>
              </a:rPr>
              <a:t>term “computational neuroscience” has two different definitions: </a:t>
            </a:r>
          </a:p>
          <a:p>
            <a:pPr algn="just"/>
            <a:r>
              <a:rPr lang="en-US" sz="2000" dirty="0">
                <a:solidFill>
                  <a:srgbClr val="222222"/>
                </a:solidFill>
              </a:rPr>
              <a:t>          1. using a computer to study the brain  </a:t>
            </a:r>
          </a:p>
          <a:p>
            <a:pPr algn="just"/>
            <a:r>
              <a:rPr lang="en-US" sz="2000" dirty="0">
                <a:solidFill>
                  <a:srgbClr val="222222"/>
                </a:solidFill>
              </a:rPr>
              <a:t>          2. studying the brain as a computer</a:t>
            </a:r>
          </a:p>
          <a:p>
            <a:pPr algn="l"/>
            <a:r>
              <a:rPr lang="en-US" sz="2000" dirty="0">
                <a:solidFill>
                  <a:srgbClr val="222222"/>
                </a:solidFill>
              </a:rPr>
              <a:t>	</a:t>
            </a:r>
          </a:p>
        </p:txBody>
      </p:sp>
      <p:pic>
        <p:nvPicPr>
          <p:cNvPr id="5" name="Picture 4">
            <a:extLst>
              <a:ext uri="{FF2B5EF4-FFF2-40B4-BE49-F238E27FC236}">
                <a16:creationId xmlns:a16="http://schemas.microsoft.com/office/drawing/2014/main" id="{7C1BC068-0140-474D-BB1D-3167847B86D3}"/>
              </a:ext>
            </a:extLst>
          </p:cNvPr>
          <p:cNvPicPr>
            <a:picLocks noChangeAspect="1"/>
          </p:cNvPicPr>
          <p:nvPr/>
        </p:nvPicPr>
        <p:blipFill>
          <a:blip r:embed="rId3"/>
          <a:stretch>
            <a:fillRect/>
          </a:stretch>
        </p:blipFill>
        <p:spPr>
          <a:xfrm>
            <a:off x="1747837" y="2798618"/>
            <a:ext cx="8696325" cy="3906982"/>
          </a:xfrm>
          <a:prstGeom prst="rect">
            <a:avLst/>
          </a:prstGeom>
        </p:spPr>
      </p:pic>
    </p:spTree>
    <p:extLst>
      <p:ext uri="{BB962C8B-B14F-4D97-AF65-F5344CB8AC3E}">
        <p14:creationId xmlns:p14="http://schemas.microsoft.com/office/powerpoint/2010/main" val="3782100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US" sz="3700" b="1" spc="-5" dirty="0">
                <a:solidFill>
                  <a:srgbClr val="0000FF"/>
                </a:solidFill>
                <a:latin typeface="Bookman Old Style" panose="02050604050505020204" pitchFamily="18" charset="0"/>
                <a:ea typeface="+mn-ea"/>
                <a:cs typeface="Times New Roman"/>
              </a:rPr>
              <a:t> Computational &amp; Artificial Neuro Science </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pic>
        <p:nvPicPr>
          <p:cNvPr id="6" name="Picture 5">
            <a:extLst>
              <a:ext uri="{FF2B5EF4-FFF2-40B4-BE49-F238E27FC236}">
                <a16:creationId xmlns:a16="http://schemas.microsoft.com/office/drawing/2014/main" id="{E53CB65D-52BF-4893-9F9E-2D5FF044C131}"/>
              </a:ext>
            </a:extLst>
          </p:cNvPr>
          <p:cNvPicPr>
            <a:picLocks noChangeAspect="1"/>
          </p:cNvPicPr>
          <p:nvPr/>
        </p:nvPicPr>
        <p:blipFill>
          <a:blip r:embed="rId3"/>
          <a:stretch>
            <a:fillRect/>
          </a:stretch>
        </p:blipFill>
        <p:spPr>
          <a:xfrm>
            <a:off x="177656" y="1006764"/>
            <a:ext cx="5650489" cy="3535008"/>
          </a:xfrm>
          <a:prstGeom prst="rect">
            <a:avLst/>
          </a:prstGeom>
        </p:spPr>
      </p:pic>
      <p:pic>
        <p:nvPicPr>
          <p:cNvPr id="8" name="Picture 7">
            <a:extLst>
              <a:ext uri="{FF2B5EF4-FFF2-40B4-BE49-F238E27FC236}">
                <a16:creationId xmlns:a16="http://schemas.microsoft.com/office/drawing/2014/main" id="{34917BB7-7948-44DA-9B5D-665B996FB641}"/>
              </a:ext>
            </a:extLst>
          </p:cNvPr>
          <p:cNvPicPr>
            <a:picLocks noChangeAspect="1"/>
          </p:cNvPicPr>
          <p:nvPr/>
        </p:nvPicPr>
        <p:blipFill>
          <a:blip r:embed="rId4"/>
          <a:stretch>
            <a:fillRect/>
          </a:stretch>
        </p:blipFill>
        <p:spPr>
          <a:xfrm>
            <a:off x="6684962" y="1006764"/>
            <a:ext cx="5218546" cy="3535008"/>
          </a:xfrm>
          <a:prstGeom prst="rect">
            <a:avLst/>
          </a:prstGeom>
        </p:spPr>
      </p:pic>
      <p:pic>
        <p:nvPicPr>
          <p:cNvPr id="11" name="Picture 10">
            <a:extLst>
              <a:ext uri="{FF2B5EF4-FFF2-40B4-BE49-F238E27FC236}">
                <a16:creationId xmlns:a16="http://schemas.microsoft.com/office/drawing/2014/main" id="{80C21F19-B628-4AB2-9075-C534AB55001D}"/>
              </a:ext>
            </a:extLst>
          </p:cNvPr>
          <p:cNvPicPr>
            <a:picLocks noChangeAspect="1"/>
          </p:cNvPicPr>
          <p:nvPr/>
        </p:nvPicPr>
        <p:blipFill>
          <a:blip r:embed="rId5"/>
          <a:stretch>
            <a:fillRect/>
          </a:stretch>
        </p:blipFill>
        <p:spPr>
          <a:xfrm>
            <a:off x="1034473" y="3777672"/>
            <a:ext cx="4871897" cy="2775527"/>
          </a:xfrm>
          <a:prstGeom prst="rect">
            <a:avLst/>
          </a:prstGeom>
        </p:spPr>
      </p:pic>
      <p:pic>
        <p:nvPicPr>
          <p:cNvPr id="13" name="Picture 12">
            <a:extLst>
              <a:ext uri="{FF2B5EF4-FFF2-40B4-BE49-F238E27FC236}">
                <a16:creationId xmlns:a16="http://schemas.microsoft.com/office/drawing/2014/main" id="{04BAF431-8149-45F4-9B6D-BFF5349A7490}"/>
              </a:ext>
            </a:extLst>
          </p:cNvPr>
          <p:cNvPicPr>
            <a:picLocks noChangeAspect="1"/>
          </p:cNvPicPr>
          <p:nvPr/>
        </p:nvPicPr>
        <p:blipFill>
          <a:blip r:embed="rId6"/>
          <a:stretch>
            <a:fillRect/>
          </a:stretch>
        </p:blipFill>
        <p:spPr>
          <a:xfrm>
            <a:off x="6079695" y="4313382"/>
            <a:ext cx="5650488" cy="2461057"/>
          </a:xfrm>
          <a:prstGeom prst="rect">
            <a:avLst/>
          </a:prstGeom>
        </p:spPr>
      </p:pic>
    </p:spTree>
    <p:extLst>
      <p:ext uri="{BB962C8B-B14F-4D97-AF65-F5344CB8AC3E}">
        <p14:creationId xmlns:p14="http://schemas.microsoft.com/office/powerpoint/2010/main" val="236904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US" sz="3700" b="1" spc="-5" dirty="0">
                <a:solidFill>
                  <a:srgbClr val="0000FF"/>
                </a:solidFill>
                <a:latin typeface="Bookman Old Style" panose="02050604050505020204" pitchFamily="18" charset="0"/>
                <a:ea typeface="+mn-ea"/>
                <a:cs typeface="Times New Roman"/>
              </a:rPr>
              <a:t> Computational &amp; Artificial Neuro Science </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pic>
        <p:nvPicPr>
          <p:cNvPr id="5" name="Picture 4">
            <a:extLst>
              <a:ext uri="{FF2B5EF4-FFF2-40B4-BE49-F238E27FC236}">
                <a16:creationId xmlns:a16="http://schemas.microsoft.com/office/drawing/2014/main" id="{B0004629-CEB0-44C0-A8EB-8163F5548236}"/>
              </a:ext>
            </a:extLst>
          </p:cNvPr>
          <p:cNvPicPr>
            <a:picLocks noChangeAspect="1"/>
          </p:cNvPicPr>
          <p:nvPr/>
        </p:nvPicPr>
        <p:blipFill>
          <a:blip r:embed="rId3"/>
          <a:stretch>
            <a:fillRect/>
          </a:stretch>
        </p:blipFill>
        <p:spPr>
          <a:xfrm>
            <a:off x="1357486" y="930355"/>
            <a:ext cx="8812008" cy="5740400"/>
          </a:xfrm>
          <a:prstGeom prst="rect">
            <a:avLst/>
          </a:prstGeom>
        </p:spPr>
      </p:pic>
    </p:spTree>
    <p:extLst>
      <p:ext uri="{BB962C8B-B14F-4D97-AF65-F5344CB8AC3E}">
        <p14:creationId xmlns:p14="http://schemas.microsoft.com/office/powerpoint/2010/main" val="844625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US" sz="3700" b="1" spc="-5" dirty="0">
                <a:solidFill>
                  <a:srgbClr val="0000FF"/>
                </a:solidFill>
                <a:latin typeface="Bookman Old Style" panose="02050604050505020204" pitchFamily="18" charset="0"/>
                <a:ea typeface="+mn-ea"/>
                <a:cs typeface="Times New Roman"/>
              </a:rPr>
              <a:t> Computational &amp; Artificial Neuro Science </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pic>
        <p:nvPicPr>
          <p:cNvPr id="6" name="Picture 5">
            <a:extLst>
              <a:ext uri="{FF2B5EF4-FFF2-40B4-BE49-F238E27FC236}">
                <a16:creationId xmlns:a16="http://schemas.microsoft.com/office/drawing/2014/main" id="{52398777-33EC-48F3-A3BC-44F8EC087770}"/>
              </a:ext>
            </a:extLst>
          </p:cNvPr>
          <p:cNvPicPr>
            <a:picLocks noChangeAspect="1"/>
          </p:cNvPicPr>
          <p:nvPr/>
        </p:nvPicPr>
        <p:blipFill>
          <a:blip r:embed="rId3"/>
          <a:stretch>
            <a:fillRect/>
          </a:stretch>
        </p:blipFill>
        <p:spPr>
          <a:xfrm>
            <a:off x="1034473" y="1025235"/>
            <a:ext cx="9125029" cy="5518727"/>
          </a:xfrm>
          <a:prstGeom prst="rect">
            <a:avLst/>
          </a:prstGeom>
        </p:spPr>
      </p:pic>
    </p:spTree>
    <p:extLst>
      <p:ext uri="{BB962C8B-B14F-4D97-AF65-F5344CB8AC3E}">
        <p14:creationId xmlns:p14="http://schemas.microsoft.com/office/powerpoint/2010/main" val="701525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US" sz="3700" b="1" spc="-5" dirty="0">
                <a:solidFill>
                  <a:srgbClr val="0000FF"/>
                </a:solidFill>
                <a:latin typeface="Bookman Old Style" panose="02050604050505020204" pitchFamily="18" charset="0"/>
                <a:ea typeface="+mn-ea"/>
                <a:cs typeface="Times New Roman"/>
              </a:rPr>
              <a:t> Computational &amp; Artificial Neuro Science </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pic>
        <p:nvPicPr>
          <p:cNvPr id="5" name="Picture 4">
            <a:extLst>
              <a:ext uri="{FF2B5EF4-FFF2-40B4-BE49-F238E27FC236}">
                <a16:creationId xmlns:a16="http://schemas.microsoft.com/office/drawing/2014/main" id="{9D17AF98-AD54-43D3-928A-041549F654CB}"/>
              </a:ext>
            </a:extLst>
          </p:cNvPr>
          <p:cNvPicPr>
            <a:picLocks noChangeAspect="1"/>
          </p:cNvPicPr>
          <p:nvPr/>
        </p:nvPicPr>
        <p:blipFill>
          <a:blip r:embed="rId3"/>
          <a:stretch>
            <a:fillRect/>
          </a:stretch>
        </p:blipFill>
        <p:spPr>
          <a:xfrm>
            <a:off x="352425" y="1133475"/>
            <a:ext cx="11487150" cy="4591050"/>
          </a:xfrm>
          <a:prstGeom prst="rect">
            <a:avLst/>
          </a:prstGeom>
        </p:spPr>
      </p:pic>
    </p:spTree>
    <p:extLst>
      <p:ext uri="{BB962C8B-B14F-4D97-AF65-F5344CB8AC3E}">
        <p14:creationId xmlns:p14="http://schemas.microsoft.com/office/powerpoint/2010/main" val="2874452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US" sz="3700" b="1" spc="-5" dirty="0">
                <a:solidFill>
                  <a:srgbClr val="0000FF"/>
                </a:solidFill>
                <a:latin typeface="Bookman Old Style" panose="02050604050505020204" pitchFamily="18" charset="0"/>
                <a:ea typeface="+mn-ea"/>
                <a:cs typeface="Times New Roman"/>
              </a:rPr>
              <a:t> Computational &amp; Artificial Neuro Science </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pic>
        <p:nvPicPr>
          <p:cNvPr id="6" name="Picture 5">
            <a:extLst>
              <a:ext uri="{FF2B5EF4-FFF2-40B4-BE49-F238E27FC236}">
                <a16:creationId xmlns:a16="http://schemas.microsoft.com/office/drawing/2014/main" id="{ABAB96FB-33C8-4F47-B66D-AD0BB0ACBC58}"/>
              </a:ext>
            </a:extLst>
          </p:cNvPr>
          <p:cNvPicPr>
            <a:picLocks noChangeAspect="1"/>
          </p:cNvPicPr>
          <p:nvPr/>
        </p:nvPicPr>
        <p:blipFill>
          <a:blip r:embed="rId3"/>
          <a:stretch>
            <a:fillRect/>
          </a:stretch>
        </p:blipFill>
        <p:spPr>
          <a:xfrm>
            <a:off x="701530" y="1060882"/>
            <a:ext cx="5819775" cy="542925"/>
          </a:xfrm>
          <a:prstGeom prst="rect">
            <a:avLst/>
          </a:prstGeom>
        </p:spPr>
      </p:pic>
      <p:pic>
        <p:nvPicPr>
          <p:cNvPr id="7" name="Picture 6">
            <a:extLst>
              <a:ext uri="{FF2B5EF4-FFF2-40B4-BE49-F238E27FC236}">
                <a16:creationId xmlns:a16="http://schemas.microsoft.com/office/drawing/2014/main" id="{C57887CE-B5BC-4F33-850C-6692C92DCF97}"/>
              </a:ext>
            </a:extLst>
          </p:cNvPr>
          <p:cNvPicPr>
            <a:picLocks noChangeAspect="1"/>
          </p:cNvPicPr>
          <p:nvPr/>
        </p:nvPicPr>
        <p:blipFill>
          <a:blip r:embed="rId4"/>
          <a:stretch>
            <a:fillRect/>
          </a:stretch>
        </p:blipFill>
        <p:spPr>
          <a:xfrm>
            <a:off x="2379518" y="1592119"/>
            <a:ext cx="7992918" cy="4956464"/>
          </a:xfrm>
          <a:prstGeom prst="rect">
            <a:avLst/>
          </a:prstGeom>
        </p:spPr>
      </p:pic>
    </p:spTree>
    <p:extLst>
      <p:ext uri="{BB962C8B-B14F-4D97-AF65-F5344CB8AC3E}">
        <p14:creationId xmlns:p14="http://schemas.microsoft.com/office/powerpoint/2010/main" val="1473876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US" sz="3700" b="1" spc="-5" dirty="0">
                <a:solidFill>
                  <a:srgbClr val="0000FF"/>
                </a:solidFill>
                <a:latin typeface="Bookman Old Style" panose="02050604050505020204" pitchFamily="18" charset="0"/>
                <a:ea typeface="+mn-ea"/>
                <a:cs typeface="Times New Roman"/>
              </a:rPr>
              <a:t> Computational &amp; Artificial Neuro Science </a:t>
            </a:r>
            <a:endParaRPr lang="en-IN" sz="3643" b="1" spc="-5" dirty="0">
              <a:solidFill>
                <a:srgbClr val="0000FF"/>
              </a:solidFill>
              <a:latin typeface="Bookman Old Style" panose="02050604050505020204" pitchFamily="18" charset="0"/>
              <a:ea typeface="+mn-ea"/>
              <a:cs typeface="Times New Roman"/>
            </a:endParaRP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34474" cy="930355"/>
          </a:xfrm>
          <a:prstGeom prst="rect">
            <a:avLst/>
          </a:prstGeom>
        </p:spPr>
      </p:pic>
      <p:pic>
        <p:nvPicPr>
          <p:cNvPr id="5" name="Picture 4">
            <a:extLst>
              <a:ext uri="{FF2B5EF4-FFF2-40B4-BE49-F238E27FC236}">
                <a16:creationId xmlns:a16="http://schemas.microsoft.com/office/drawing/2014/main" id="{0200A299-FFF3-4B1F-9715-8EB595DF6281}"/>
              </a:ext>
            </a:extLst>
          </p:cNvPr>
          <p:cNvPicPr>
            <a:picLocks noChangeAspect="1"/>
          </p:cNvPicPr>
          <p:nvPr/>
        </p:nvPicPr>
        <p:blipFill>
          <a:blip r:embed="rId3"/>
          <a:stretch>
            <a:fillRect/>
          </a:stretch>
        </p:blipFill>
        <p:spPr>
          <a:xfrm>
            <a:off x="1034473" y="1184275"/>
            <a:ext cx="9620250" cy="5505450"/>
          </a:xfrm>
          <a:prstGeom prst="rect">
            <a:avLst/>
          </a:prstGeom>
        </p:spPr>
      </p:pic>
    </p:spTree>
    <p:extLst>
      <p:ext uri="{BB962C8B-B14F-4D97-AF65-F5344CB8AC3E}">
        <p14:creationId xmlns:p14="http://schemas.microsoft.com/office/powerpoint/2010/main" val="3761754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80654" cy="979055"/>
          </a:xfrm>
          <a:prstGeom prst="rect">
            <a:avLst/>
          </a:prstGeom>
        </p:spPr>
      </p:pic>
      <p:sp>
        <p:nvSpPr>
          <p:cNvPr id="6" name="TextBox 5">
            <a:extLst>
              <a:ext uri="{FF2B5EF4-FFF2-40B4-BE49-F238E27FC236}">
                <a16:creationId xmlns:a16="http://schemas.microsoft.com/office/drawing/2014/main" id="{5B8EFC95-F298-4D43-B33D-62E40E0AAF9F}"/>
              </a:ext>
            </a:extLst>
          </p:cNvPr>
          <p:cNvSpPr txBox="1"/>
          <p:nvPr/>
        </p:nvSpPr>
        <p:spPr>
          <a:xfrm>
            <a:off x="3038764" y="6506344"/>
            <a:ext cx="8968509" cy="261610"/>
          </a:xfrm>
          <a:prstGeom prst="rect">
            <a:avLst/>
          </a:prstGeom>
          <a:noFill/>
        </p:spPr>
        <p:txBody>
          <a:bodyPr wrap="square" rtlCol="0">
            <a:spAutoFit/>
          </a:bodyPr>
          <a:lstStyle/>
          <a:p>
            <a:r>
              <a:rPr lang="en-IN" sz="1100" dirty="0"/>
              <a:t>Image &amp; Content Source: https://www.researchgate.net/figure/Infrared-image-from-the-anterior-view-of-the-knees-TRIATHLON_fig2_221924974</a:t>
            </a:r>
          </a:p>
        </p:txBody>
      </p:sp>
      <p:sp>
        <p:nvSpPr>
          <p:cNvPr id="9" name="Title 1">
            <a:extLst>
              <a:ext uri="{FF2B5EF4-FFF2-40B4-BE49-F238E27FC236}">
                <a16:creationId xmlns:a16="http://schemas.microsoft.com/office/drawing/2014/main" id="{16AFD319-4DBD-4314-8CAD-1EA79ACDAFFB}"/>
              </a:ext>
            </a:extLst>
          </p:cNvPr>
          <p:cNvSpPr>
            <a:spLocks noGrp="1"/>
          </p:cNvSpPr>
          <p:nvPr>
            <p:ph type="ctrTitle"/>
          </p:nvPr>
        </p:nvSpPr>
        <p:spPr>
          <a:xfrm>
            <a:off x="1653310" y="90046"/>
            <a:ext cx="9144000" cy="979054"/>
          </a:xfrm>
        </p:spPr>
        <p:txBody>
          <a:bodyPr>
            <a:normAutofit fontScale="90000"/>
          </a:bodyPr>
          <a:lstStyle/>
          <a:p>
            <a:r>
              <a:rPr lang="en-IN" sz="3643" b="1" spc="-5" dirty="0">
                <a:solidFill>
                  <a:srgbClr val="0000FF"/>
                </a:solidFill>
                <a:latin typeface="Bookman Old Style" panose="02050604050505020204" pitchFamily="18" charset="0"/>
                <a:ea typeface="+mn-ea"/>
                <a:cs typeface="Times New Roman"/>
              </a:rPr>
              <a:t>Application of Deep Learning Neural Network- Joint Detection</a:t>
            </a:r>
          </a:p>
        </p:txBody>
      </p:sp>
      <p:pic>
        <p:nvPicPr>
          <p:cNvPr id="3" name="Picture 2">
            <a:extLst>
              <a:ext uri="{FF2B5EF4-FFF2-40B4-BE49-F238E27FC236}">
                <a16:creationId xmlns:a16="http://schemas.microsoft.com/office/drawing/2014/main" id="{F388253A-65F3-442D-ABCC-87E155AFE857}"/>
              </a:ext>
            </a:extLst>
          </p:cNvPr>
          <p:cNvPicPr>
            <a:picLocks noChangeAspect="1"/>
          </p:cNvPicPr>
          <p:nvPr/>
        </p:nvPicPr>
        <p:blipFill>
          <a:blip r:embed="rId3"/>
          <a:stretch>
            <a:fillRect/>
          </a:stretch>
        </p:blipFill>
        <p:spPr>
          <a:xfrm>
            <a:off x="867641" y="1487055"/>
            <a:ext cx="3002395" cy="2521671"/>
          </a:xfrm>
          <a:prstGeom prst="rect">
            <a:avLst/>
          </a:prstGeom>
        </p:spPr>
      </p:pic>
      <p:pic>
        <p:nvPicPr>
          <p:cNvPr id="8" name="Picture 7">
            <a:extLst>
              <a:ext uri="{FF2B5EF4-FFF2-40B4-BE49-F238E27FC236}">
                <a16:creationId xmlns:a16="http://schemas.microsoft.com/office/drawing/2014/main" id="{EB5EB3D8-EA5D-4CE1-85AA-C5297356DF1D}"/>
              </a:ext>
            </a:extLst>
          </p:cNvPr>
          <p:cNvPicPr>
            <a:picLocks noChangeAspect="1"/>
          </p:cNvPicPr>
          <p:nvPr/>
        </p:nvPicPr>
        <p:blipFill>
          <a:blip r:embed="rId4"/>
          <a:stretch>
            <a:fillRect/>
          </a:stretch>
        </p:blipFill>
        <p:spPr>
          <a:xfrm>
            <a:off x="1020329" y="4161157"/>
            <a:ext cx="2849707" cy="2255142"/>
          </a:xfrm>
          <a:prstGeom prst="rect">
            <a:avLst/>
          </a:prstGeom>
        </p:spPr>
      </p:pic>
      <p:grpSp>
        <p:nvGrpSpPr>
          <p:cNvPr id="7" name="Group 6">
            <a:extLst>
              <a:ext uri="{FF2B5EF4-FFF2-40B4-BE49-F238E27FC236}">
                <a16:creationId xmlns:a16="http://schemas.microsoft.com/office/drawing/2014/main" id="{14511F7E-7B9C-4428-B086-9112EF8A8842}"/>
              </a:ext>
            </a:extLst>
          </p:cNvPr>
          <p:cNvGrpSpPr/>
          <p:nvPr/>
        </p:nvGrpSpPr>
        <p:grpSpPr>
          <a:xfrm>
            <a:off x="4664364" y="2535557"/>
            <a:ext cx="3121891" cy="1625600"/>
            <a:chOff x="5301673" y="2115127"/>
            <a:chExt cx="3121891" cy="1625600"/>
          </a:xfrm>
        </p:grpSpPr>
        <p:sp>
          <p:nvSpPr>
            <p:cNvPr id="2" name="Rectangle 1">
              <a:extLst>
                <a:ext uri="{FF2B5EF4-FFF2-40B4-BE49-F238E27FC236}">
                  <a16:creationId xmlns:a16="http://schemas.microsoft.com/office/drawing/2014/main" id="{165278D4-F95B-4950-9FB2-EDFC58233DB7}"/>
                </a:ext>
              </a:extLst>
            </p:cNvPr>
            <p:cNvSpPr/>
            <p:nvPr/>
          </p:nvSpPr>
          <p:spPr>
            <a:xfrm>
              <a:off x="5301673" y="2115127"/>
              <a:ext cx="3121891" cy="162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7F2332A-227A-4D6F-A6CC-0665AFF3F8FF}"/>
                </a:ext>
              </a:extLst>
            </p:cNvPr>
            <p:cNvSpPr txBox="1"/>
            <p:nvPr/>
          </p:nvSpPr>
          <p:spPr>
            <a:xfrm>
              <a:off x="5975927" y="2641600"/>
              <a:ext cx="1597891" cy="369332"/>
            </a:xfrm>
            <a:prstGeom prst="rect">
              <a:avLst/>
            </a:prstGeom>
            <a:noFill/>
          </p:spPr>
          <p:txBody>
            <a:bodyPr wrap="square" rtlCol="0">
              <a:spAutoFit/>
            </a:bodyPr>
            <a:lstStyle/>
            <a:p>
              <a:r>
                <a:rPr lang="en-IN" dirty="0">
                  <a:solidFill>
                    <a:srgbClr val="FF0000"/>
                  </a:solidFill>
                </a:rPr>
                <a:t>DLNN MODEL</a:t>
              </a:r>
            </a:p>
          </p:txBody>
        </p:sp>
      </p:grpSp>
      <p:sp>
        <p:nvSpPr>
          <p:cNvPr id="10" name="TextBox 9">
            <a:extLst>
              <a:ext uri="{FF2B5EF4-FFF2-40B4-BE49-F238E27FC236}">
                <a16:creationId xmlns:a16="http://schemas.microsoft.com/office/drawing/2014/main" id="{1D0048DF-EF87-436F-8FFE-8C45BA6CDAD1}"/>
              </a:ext>
            </a:extLst>
          </p:cNvPr>
          <p:cNvSpPr txBox="1"/>
          <p:nvPr/>
        </p:nvSpPr>
        <p:spPr>
          <a:xfrm>
            <a:off x="8654473" y="2337050"/>
            <a:ext cx="2050473" cy="646331"/>
          </a:xfrm>
          <a:prstGeom prst="rect">
            <a:avLst/>
          </a:prstGeom>
          <a:noFill/>
        </p:spPr>
        <p:txBody>
          <a:bodyPr wrap="square" rtlCol="0">
            <a:spAutoFit/>
          </a:bodyPr>
          <a:lstStyle/>
          <a:p>
            <a:r>
              <a:rPr lang="en-IN" dirty="0"/>
              <a:t>Rheumatoid Arthritis Present</a:t>
            </a:r>
          </a:p>
        </p:txBody>
      </p:sp>
      <p:sp>
        <p:nvSpPr>
          <p:cNvPr id="13" name="TextBox 12">
            <a:extLst>
              <a:ext uri="{FF2B5EF4-FFF2-40B4-BE49-F238E27FC236}">
                <a16:creationId xmlns:a16="http://schemas.microsoft.com/office/drawing/2014/main" id="{28072864-5891-4BB3-A99C-CAB709FF5AAE}"/>
              </a:ext>
            </a:extLst>
          </p:cNvPr>
          <p:cNvSpPr txBox="1"/>
          <p:nvPr/>
        </p:nvSpPr>
        <p:spPr>
          <a:xfrm>
            <a:off x="8562108" y="3874619"/>
            <a:ext cx="2050473" cy="646331"/>
          </a:xfrm>
          <a:prstGeom prst="rect">
            <a:avLst/>
          </a:prstGeom>
          <a:noFill/>
        </p:spPr>
        <p:txBody>
          <a:bodyPr wrap="square" rtlCol="0">
            <a:spAutoFit/>
          </a:bodyPr>
          <a:lstStyle/>
          <a:p>
            <a:r>
              <a:rPr lang="en-IN" dirty="0"/>
              <a:t>Rheumatoid Arthritis Absent</a:t>
            </a:r>
          </a:p>
        </p:txBody>
      </p:sp>
      <p:cxnSp>
        <p:nvCxnSpPr>
          <p:cNvPr id="15" name="Straight Arrow Connector 14">
            <a:extLst>
              <a:ext uri="{FF2B5EF4-FFF2-40B4-BE49-F238E27FC236}">
                <a16:creationId xmlns:a16="http://schemas.microsoft.com/office/drawing/2014/main" id="{4C8B5BD7-FFFC-4833-9EC5-99ABFCCD8943}"/>
              </a:ext>
            </a:extLst>
          </p:cNvPr>
          <p:cNvCxnSpPr/>
          <p:nvPr/>
        </p:nvCxnSpPr>
        <p:spPr>
          <a:xfrm>
            <a:off x="4100945" y="3246696"/>
            <a:ext cx="4618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503848-039C-4F25-BFDE-D9861E5E35BA}"/>
              </a:ext>
            </a:extLst>
          </p:cNvPr>
          <p:cNvCxnSpPr>
            <a:cxnSpLocks/>
          </p:cNvCxnSpPr>
          <p:nvPr/>
        </p:nvCxnSpPr>
        <p:spPr>
          <a:xfrm flipV="1">
            <a:off x="3943927" y="3611304"/>
            <a:ext cx="618837" cy="1293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6B7FED6-31BA-4584-ADD5-55D4D020EA50}"/>
              </a:ext>
            </a:extLst>
          </p:cNvPr>
          <p:cNvCxnSpPr>
            <a:cxnSpLocks/>
          </p:cNvCxnSpPr>
          <p:nvPr/>
        </p:nvCxnSpPr>
        <p:spPr>
          <a:xfrm flipV="1">
            <a:off x="7920182" y="2858722"/>
            <a:ext cx="484909" cy="166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37AD95D-865E-4735-BB84-14F1DAEB130E}"/>
              </a:ext>
            </a:extLst>
          </p:cNvPr>
          <p:cNvCxnSpPr>
            <a:cxnSpLocks/>
            <a:endCxn id="13" idx="1"/>
          </p:cNvCxnSpPr>
          <p:nvPr/>
        </p:nvCxnSpPr>
        <p:spPr>
          <a:xfrm>
            <a:off x="7920182" y="3828727"/>
            <a:ext cx="641926" cy="369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63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0"/>
            <a:ext cx="1348503" cy="1177781"/>
          </a:xfrm>
          <a:prstGeom prst="rect">
            <a:avLst/>
          </a:prstGeom>
        </p:spPr>
      </p:pic>
      <p:sp>
        <p:nvSpPr>
          <p:cNvPr id="3" name="Subtitle 2">
            <a:extLst>
              <a:ext uri="{FF2B5EF4-FFF2-40B4-BE49-F238E27FC236}">
                <a16:creationId xmlns:a16="http://schemas.microsoft.com/office/drawing/2014/main" id="{70401BF6-2661-44D9-BC51-B32EAFC730E6}"/>
              </a:ext>
            </a:extLst>
          </p:cNvPr>
          <p:cNvSpPr>
            <a:spLocks noGrp="1"/>
          </p:cNvSpPr>
          <p:nvPr>
            <p:ph type="subTitle" idx="1"/>
          </p:nvPr>
        </p:nvSpPr>
        <p:spPr>
          <a:xfrm>
            <a:off x="1265375" y="1859090"/>
            <a:ext cx="10566407" cy="4498108"/>
          </a:xfrm>
        </p:spPr>
        <p:txBody>
          <a:bodyPr>
            <a:normAutofit/>
          </a:bodyPr>
          <a:lstStyle/>
          <a:p>
            <a:pPr algn="just">
              <a:lnSpc>
                <a:spcPct val="115000"/>
              </a:lnSpc>
              <a:spcAft>
                <a:spcPts val="1000"/>
              </a:spcAft>
            </a:pPr>
            <a:r>
              <a:rPr lang="en-US" sz="2800" b="1" dirty="0">
                <a:solidFill>
                  <a:srgbClr val="C00000"/>
                </a:solidFill>
                <a:effectLst/>
                <a:latin typeface="Arial" panose="020B0604020202020204" pitchFamily="34" charset="0"/>
                <a:ea typeface="Calibri" panose="020F0502020204030204" pitchFamily="34" charset="0"/>
                <a:cs typeface="Arial" panose="020B0604020202020204" pitchFamily="34" charset="0"/>
              </a:rPr>
              <a:t>Course Objectives</a:t>
            </a:r>
            <a:r>
              <a:rPr lang="en-US" sz="2800" dirty="0">
                <a:solidFill>
                  <a:srgbClr val="C00000"/>
                </a:solidFill>
                <a:effectLst/>
                <a:latin typeface="Arial" panose="020B0604020202020204" pitchFamily="34" charset="0"/>
                <a:ea typeface="Calibri" panose="020F0502020204030204" pitchFamily="34" charset="0"/>
                <a:cs typeface="Arial" panose="020B0604020202020204" pitchFamily="34" charset="0"/>
              </a:rPr>
              <a:t>:</a:t>
            </a:r>
            <a:endParaRPr lang="en-IN" sz="2800" dirty="0">
              <a:solidFill>
                <a:srgbClr val="C0000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spcAft>
                <a:spcPts val="800"/>
              </a:spcAft>
              <a:buFont typeface="Arial" panose="020B0604020202020204" pitchFamily="34" charset="0"/>
              <a:buChar char="•"/>
            </a:pPr>
            <a:r>
              <a:rPr lang="en-US" sz="2800" dirty="0"/>
              <a:t>To present the </a:t>
            </a:r>
            <a:r>
              <a:rPr lang="en-US" sz="2800" dirty="0">
                <a:solidFill>
                  <a:srgbClr val="FF0000"/>
                </a:solidFill>
              </a:rPr>
              <a:t>mathematical, statistical and computational </a:t>
            </a:r>
            <a:r>
              <a:rPr lang="en-US" sz="2800" dirty="0"/>
              <a:t>challenges of building neural networks</a:t>
            </a:r>
            <a:endParaRPr lang="en-IN" sz="2800" dirty="0"/>
          </a:p>
          <a:p>
            <a:pPr marL="342900" lvl="0" indent="-342900" algn="just">
              <a:spcAft>
                <a:spcPts val="800"/>
              </a:spcAft>
              <a:buFont typeface="Arial" panose="020B0604020202020204" pitchFamily="34" charset="0"/>
              <a:buChar char="•"/>
            </a:pPr>
            <a:r>
              <a:rPr lang="en-US" sz="2800" dirty="0"/>
              <a:t>To study the </a:t>
            </a:r>
            <a:r>
              <a:rPr lang="en-US" sz="2800" dirty="0">
                <a:solidFill>
                  <a:srgbClr val="FF0000"/>
                </a:solidFill>
              </a:rPr>
              <a:t>concepts</a:t>
            </a:r>
            <a:r>
              <a:rPr lang="en-US" sz="2800" dirty="0">
                <a:solidFill>
                  <a:srgbClr val="C00000"/>
                </a:solidFill>
              </a:rPr>
              <a:t> </a:t>
            </a:r>
            <a:r>
              <a:rPr lang="en-US" sz="2800" dirty="0"/>
              <a:t>of deep learning</a:t>
            </a:r>
            <a:endParaRPr lang="en-IN" sz="2800" dirty="0"/>
          </a:p>
          <a:p>
            <a:pPr marL="342900" lvl="0" indent="-342900" algn="just">
              <a:spcAft>
                <a:spcPts val="800"/>
              </a:spcAft>
              <a:buFont typeface="Arial" panose="020B0604020202020204" pitchFamily="34" charset="0"/>
              <a:buChar char="•"/>
            </a:pPr>
            <a:r>
              <a:rPr lang="en-US" sz="2800" dirty="0"/>
              <a:t>To introduce </a:t>
            </a:r>
            <a:r>
              <a:rPr lang="en-US" sz="2800" dirty="0">
                <a:solidFill>
                  <a:srgbClr val="FF0000"/>
                </a:solidFill>
              </a:rPr>
              <a:t>dimensionality reduction </a:t>
            </a:r>
            <a:r>
              <a:rPr lang="en-US" sz="2800" dirty="0"/>
              <a:t>techniques</a:t>
            </a:r>
            <a:endParaRPr lang="en-IN" sz="2800" dirty="0"/>
          </a:p>
          <a:p>
            <a:pPr marL="342900" lvl="0" indent="-342900" algn="just">
              <a:spcAft>
                <a:spcPts val="800"/>
              </a:spcAft>
              <a:buFont typeface="Arial" panose="020B0604020202020204" pitchFamily="34" charset="0"/>
              <a:buChar char="•"/>
            </a:pPr>
            <a:r>
              <a:rPr lang="en-US" sz="2800" dirty="0"/>
              <a:t>To enable the students to know deep learning techniques to </a:t>
            </a:r>
            <a:r>
              <a:rPr lang="en-US" sz="2800" dirty="0">
                <a:solidFill>
                  <a:srgbClr val="FF0000"/>
                </a:solidFill>
              </a:rPr>
              <a:t>support</a:t>
            </a:r>
            <a:r>
              <a:rPr lang="en-US" sz="2800" dirty="0">
                <a:solidFill>
                  <a:srgbClr val="C00000"/>
                </a:solidFill>
              </a:rPr>
              <a:t> </a:t>
            </a:r>
            <a:r>
              <a:rPr lang="en-US" sz="2800" dirty="0"/>
              <a:t>real-time applications</a:t>
            </a:r>
            <a:endParaRPr lang="en-IN" sz="2800" dirty="0"/>
          </a:p>
          <a:p>
            <a:pPr marL="342900" lvl="0" indent="-342900" algn="just">
              <a:spcAft>
                <a:spcPts val="800"/>
              </a:spcAft>
              <a:buFont typeface="Arial" panose="020B0604020202020204" pitchFamily="34" charset="0"/>
              <a:buChar char="•"/>
            </a:pPr>
            <a:r>
              <a:rPr lang="en-US" sz="2800" dirty="0"/>
              <a:t>To examine the </a:t>
            </a:r>
            <a:r>
              <a:rPr lang="en-US" sz="2800" dirty="0">
                <a:solidFill>
                  <a:srgbClr val="FF0000"/>
                </a:solidFill>
              </a:rPr>
              <a:t>case studies </a:t>
            </a:r>
            <a:r>
              <a:rPr lang="en-US" sz="2800" dirty="0"/>
              <a:t>of deep learning techniques</a:t>
            </a:r>
            <a:endParaRPr lang="en-IN" sz="2800" dirty="0"/>
          </a:p>
        </p:txBody>
      </p:sp>
      <p:sp>
        <p:nvSpPr>
          <p:cNvPr id="6" name="Title 1">
            <a:extLst>
              <a:ext uri="{FF2B5EF4-FFF2-40B4-BE49-F238E27FC236}">
                <a16:creationId xmlns:a16="http://schemas.microsoft.com/office/drawing/2014/main" id="{D20A270E-D79F-4BB1-9B7F-2899A537A7DF}"/>
              </a:ext>
            </a:extLst>
          </p:cNvPr>
          <p:cNvSpPr>
            <a:spLocks noGrp="1"/>
          </p:cNvSpPr>
          <p:nvPr>
            <p:ph type="ctrTitle"/>
          </p:nvPr>
        </p:nvSpPr>
        <p:spPr>
          <a:xfrm>
            <a:off x="674257" y="179600"/>
            <a:ext cx="9910616" cy="780764"/>
          </a:xfrm>
        </p:spPr>
        <p:txBody>
          <a:bodyPr>
            <a:normAutofit/>
          </a:bodyPr>
          <a:lstStyle/>
          <a:p>
            <a:r>
              <a:rPr lang="en-IN" sz="5000" dirty="0">
                <a:solidFill>
                  <a:srgbClr val="FF0000"/>
                </a:solidFill>
                <a:latin typeface="Arial" panose="020B0604020202020204" pitchFamily="34" charset="0"/>
                <a:cs typeface="Arial" panose="020B0604020202020204" pitchFamily="34" charset="0"/>
              </a:rPr>
              <a:t>Course Objectives</a:t>
            </a:r>
          </a:p>
        </p:txBody>
      </p:sp>
      <p:sp>
        <p:nvSpPr>
          <p:cNvPr id="7" name="Subtitle 2">
            <a:extLst>
              <a:ext uri="{FF2B5EF4-FFF2-40B4-BE49-F238E27FC236}">
                <a16:creationId xmlns:a16="http://schemas.microsoft.com/office/drawing/2014/main" id="{ABCCAC6C-C1EC-4CED-A336-89B9082DCE0C}"/>
              </a:ext>
            </a:extLst>
          </p:cNvPr>
          <p:cNvSpPr txBox="1">
            <a:spLocks/>
          </p:cNvSpPr>
          <p:nvPr/>
        </p:nvSpPr>
        <p:spPr>
          <a:xfrm>
            <a:off x="1173018" y="1148480"/>
            <a:ext cx="10658764" cy="7114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5000"/>
              </a:lnSpc>
              <a:spcAft>
                <a:spcPts val="1000"/>
              </a:spcAft>
            </a:pPr>
            <a:r>
              <a:rPr lang="en-IN" b="1" dirty="0">
                <a:solidFill>
                  <a:srgbClr val="0070C0"/>
                </a:solidFill>
                <a:latin typeface="Arial" panose="020B0604020202020204" pitchFamily="34" charset="0"/>
                <a:cs typeface="Arial" panose="020B0604020202020204" pitchFamily="34" charset="0"/>
              </a:rPr>
              <a:t>SECA4002 – DEEP LEARNING NEURAL NETWORKS</a:t>
            </a:r>
          </a:p>
        </p:txBody>
      </p:sp>
      <p:sp>
        <p:nvSpPr>
          <p:cNvPr id="2" name="Slide Number Placeholder 1">
            <a:extLst>
              <a:ext uri="{FF2B5EF4-FFF2-40B4-BE49-F238E27FC236}">
                <a16:creationId xmlns:a16="http://schemas.microsoft.com/office/drawing/2014/main" id="{E9B07E86-C56F-437E-A940-CBC5634F551A}"/>
              </a:ext>
            </a:extLst>
          </p:cNvPr>
          <p:cNvSpPr>
            <a:spLocks noGrp="1"/>
          </p:cNvSpPr>
          <p:nvPr>
            <p:ph type="sldNum" sz="quarter" idx="12"/>
          </p:nvPr>
        </p:nvSpPr>
        <p:spPr/>
        <p:txBody>
          <a:bodyPr/>
          <a:lstStyle/>
          <a:p>
            <a:fld id="{CFB90EB3-43DD-4781-AA94-EC840833DA96}" type="slidenum">
              <a:rPr lang="en-IN" smtClean="0"/>
              <a:t>3</a:t>
            </a:fld>
            <a:endParaRPr lang="en-IN" dirty="0"/>
          </a:p>
        </p:txBody>
      </p:sp>
    </p:spTree>
    <p:extLst>
      <p:ext uri="{BB962C8B-B14F-4D97-AF65-F5344CB8AC3E}">
        <p14:creationId xmlns:p14="http://schemas.microsoft.com/office/powerpoint/2010/main" val="258366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80654" cy="979055"/>
          </a:xfrm>
          <a:prstGeom prst="rect">
            <a:avLst/>
          </a:prstGeom>
        </p:spPr>
      </p:pic>
      <p:sp>
        <p:nvSpPr>
          <p:cNvPr id="6" name="TextBox 5">
            <a:extLst>
              <a:ext uri="{FF2B5EF4-FFF2-40B4-BE49-F238E27FC236}">
                <a16:creationId xmlns:a16="http://schemas.microsoft.com/office/drawing/2014/main" id="{5B8EFC95-F298-4D43-B33D-62E40E0AAF9F}"/>
              </a:ext>
            </a:extLst>
          </p:cNvPr>
          <p:cNvSpPr txBox="1"/>
          <p:nvPr/>
        </p:nvSpPr>
        <p:spPr>
          <a:xfrm>
            <a:off x="3038764" y="6506344"/>
            <a:ext cx="8968509" cy="261610"/>
          </a:xfrm>
          <a:prstGeom prst="rect">
            <a:avLst/>
          </a:prstGeom>
          <a:noFill/>
        </p:spPr>
        <p:txBody>
          <a:bodyPr wrap="square" rtlCol="0">
            <a:spAutoFit/>
          </a:bodyPr>
          <a:lstStyle/>
          <a:p>
            <a:r>
              <a:rPr lang="en-IN" sz="1100" dirty="0"/>
              <a:t>Image &amp; Content Source: https://www.researchgate.net/figure/Infrared-image-from-the-anterior-view-of-the-knees-TRIATHLON_fig2_221924974</a:t>
            </a:r>
          </a:p>
        </p:txBody>
      </p:sp>
      <p:sp>
        <p:nvSpPr>
          <p:cNvPr id="9" name="Title 1">
            <a:extLst>
              <a:ext uri="{FF2B5EF4-FFF2-40B4-BE49-F238E27FC236}">
                <a16:creationId xmlns:a16="http://schemas.microsoft.com/office/drawing/2014/main" id="{16AFD319-4DBD-4314-8CAD-1EA79ACDAFFB}"/>
              </a:ext>
            </a:extLst>
          </p:cNvPr>
          <p:cNvSpPr>
            <a:spLocks noGrp="1"/>
          </p:cNvSpPr>
          <p:nvPr>
            <p:ph type="ctrTitle"/>
          </p:nvPr>
        </p:nvSpPr>
        <p:spPr>
          <a:xfrm>
            <a:off x="1653310" y="90046"/>
            <a:ext cx="9144000" cy="979054"/>
          </a:xfrm>
        </p:spPr>
        <p:txBody>
          <a:bodyPr>
            <a:normAutofit fontScale="90000"/>
          </a:bodyPr>
          <a:lstStyle/>
          <a:p>
            <a:r>
              <a:rPr lang="en-IN" sz="3643" b="1" spc="-5" dirty="0">
                <a:solidFill>
                  <a:srgbClr val="0000FF"/>
                </a:solidFill>
                <a:latin typeface="Bookman Old Style" panose="02050604050505020204" pitchFamily="18" charset="0"/>
                <a:ea typeface="+mn-ea"/>
                <a:cs typeface="Times New Roman"/>
              </a:rPr>
              <a:t>Application of Deep Learning Neural Network- Joint Detection</a:t>
            </a:r>
          </a:p>
        </p:txBody>
      </p:sp>
      <p:grpSp>
        <p:nvGrpSpPr>
          <p:cNvPr id="12" name="Group 11">
            <a:extLst>
              <a:ext uri="{FF2B5EF4-FFF2-40B4-BE49-F238E27FC236}">
                <a16:creationId xmlns:a16="http://schemas.microsoft.com/office/drawing/2014/main" id="{7ADEB19A-45CB-4B7D-B985-6640C59CFACA}"/>
              </a:ext>
            </a:extLst>
          </p:cNvPr>
          <p:cNvGrpSpPr/>
          <p:nvPr/>
        </p:nvGrpSpPr>
        <p:grpSpPr>
          <a:xfrm>
            <a:off x="307916" y="1590675"/>
            <a:ext cx="11798937" cy="3676650"/>
            <a:chOff x="307916" y="1590675"/>
            <a:chExt cx="11798937" cy="3676650"/>
          </a:xfrm>
        </p:grpSpPr>
        <p:pic>
          <p:nvPicPr>
            <p:cNvPr id="11" name="Picture 10">
              <a:extLst>
                <a:ext uri="{FF2B5EF4-FFF2-40B4-BE49-F238E27FC236}">
                  <a16:creationId xmlns:a16="http://schemas.microsoft.com/office/drawing/2014/main" id="{F6E59815-FDB3-41E8-88E6-5992D96952AD}"/>
                </a:ext>
              </a:extLst>
            </p:cNvPr>
            <p:cNvPicPr>
              <a:picLocks noChangeAspect="1"/>
            </p:cNvPicPr>
            <p:nvPr/>
          </p:nvPicPr>
          <p:blipFill>
            <a:blip r:embed="rId3"/>
            <a:stretch>
              <a:fillRect/>
            </a:stretch>
          </p:blipFill>
          <p:spPr>
            <a:xfrm>
              <a:off x="1877003" y="1590675"/>
              <a:ext cx="10229850" cy="3676650"/>
            </a:xfrm>
            <a:prstGeom prst="rect">
              <a:avLst/>
            </a:prstGeom>
          </p:spPr>
        </p:pic>
        <p:pic>
          <p:nvPicPr>
            <p:cNvPr id="3" name="Picture 2">
              <a:extLst>
                <a:ext uri="{FF2B5EF4-FFF2-40B4-BE49-F238E27FC236}">
                  <a16:creationId xmlns:a16="http://schemas.microsoft.com/office/drawing/2014/main" id="{F388253A-65F3-442D-ABCC-87E155AFE857}"/>
                </a:ext>
              </a:extLst>
            </p:cNvPr>
            <p:cNvPicPr>
              <a:picLocks noChangeAspect="1"/>
            </p:cNvPicPr>
            <p:nvPr/>
          </p:nvPicPr>
          <p:blipFill>
            <a:blip r:embed="rId4"/>
            <a:stretch>
              <a:fillRect/>
            </a:stretch>
          </p:blipFill>
          <p:spPr>
            <a:xfrm>
              <a:off x="307916" y="1590676"/>
              <a:ext cx="2988644" cy="3036742"/>
            </a:xfrm>
            <a:prstGeom prst="rect">
              <a:avLst/>
            </a:prstGeom>
          </p:spPr>
        </p:pic>
      </p:grpSp>
    </p:spTree>
    <p:extLst>
      <p:ext uri="{BB962C8B-B14F-4D97-AF65-F5344CB8AC3E}">
        <p14:creationId xmlns:p14="http://schemas.microsoft.com/office/powerpoint/2010/main" val="3104568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80654" cy="979055"/>
          </a:xfrm>
          <a:prstGeom prst="rect">
            <a:avLst/>
          </a:prstGeom>
        </p:spPr>
      </p:pic>
      <p:sp>
        <p:nvSpPr>
          <p:cNvPr id="6" name="TextBox 5">
            <a:extLst>
              <a:ext uri="{FF2B5EF4-FFF2-40B4-BE49-F238E27FC236}">
                <a16:creationId xmlns:a16="http://schemas.microsoft.com/office/drawing/2014/main" id="{5B8EFC95-F298-4D43-B33D-62E40E0AAF9F}"/>
              </a:ext>
            </a:extLst>
          </p:cNvPr>
          <p:cNvSpPr txBox="1"/>
          <p:nvPr/>
        </p:nvSpPr>
        <p:spPr>
          <a:xfrm>
            <a:off x="3038764" y="6506344"/>
            <a:ext cx="8968509" cy="261610"/>
          </a:xfrm>
          <a:prstGeom prst="rect">
            <a:avLst/>
          </a:prstGeom>
          <a:noFill/>
        </p:spPr>
        <p:txBody>
          <a:bodyPr wrap="square" rtlCol="0">
            <a:spAutoFit/>
          </a:bodyPr>
          <a:lstStyle/>
          <a:p>
            <a:r>
              <a:rPr lang="en-IN" sz="1100" dirty="0"/>
              <a:t>Image &amp; Content Source: https://openaccess.thecvf.com/content_cvpr_2017/papers/Xiao_Joint_Detection_and_CVPR_2017_paper.pdf</a:t>
            </a:r>
          </a:p>
        </p:txBody>
      </p:sp>
      <p:sp>
        <p:nvSpPr>
          <p:cNvPr id="9" name="Title 1">
            <a:extLst>
              <a:ext uri="{FF2B5EF4-FFF2-40B4-BE49-F238E27FC236}">
                <a16:creationId xmlns:a16="http://schemas.microsoft.com/office/drawing/2014/main" id="{16AFD319-4DBD-4314-8CAD-1EA79ACDAFFB}"/>
              </a:ext>
            </a:extLst>
          </p:cNvPr>
          <p:cNvSpPr>
            <a:spLocks noGrp="1"/>
          </p:cNvSpPr>
          <p:nvPr>
            <p:ph type="ctrTitle"/>
          </p:nvPr>
        </p:nvSpPr>
        <p:spPr>
          <a:xfrm>
            <a:off x="1653310" y="90046"/>
            <a:ext cx="9144000" cy="979054"/>
          </a:xfrm>
        </p:spPr>
        <p:txBody>
          <a:bodyPr>
            <a:normAutofit fontScale="90000"/>
          </a:bodyPr>
          <a:lstStyle/>
          <a:p>
            <a:r>
              <a:rPr lang="en-IN" sz="3643" b="1" spc="-5" dirty="0">
                <a:solidFill>
                  <a:srgbClr val="0000FF"/>
                </a:solidFill>
                <a:latin typeface="Bookman Old Style" panose="02050604050505020204" pitchFamily="18" charset="0"/>
                <a:ea typeface="+mn-ea"/>
                <a:cs typeface="Times New Roman"/>
              </a:rPr>
              <a:t>Application of Deep Learning Neural Network- Joint Detection</a:t>
            </a:r>
          </a:p>
        </p:txBody>
      </p:sp>
      <p:pic>
        <p:nvPicPr>
          <p:cNvPr id="10" name="Picture 9">
            <a:extLst>
              <a:ext uri="{FF2B5EF4-FFF2-40B4-BE49-F238E27FC236}">
                <a16:creationId xmlns:a16="http://schemas.microsoft.com/office/drawing/2014/main" id="{956AF34C-E72C-4D0D-94AD-665F3C7FC579}"/>
              </a:ext>
            </a:extLst>
          </p:cNvPr>
          <p:cNvPicPr>
            <a:picLocks noChangeAspect="1"/>
          </p:cNvPicPr>
          <p:nvPr/>
        </p:nvPicPr>
        <p:blipFill>
          <a:blip r:embed="rId3"/>
          <a:stretch>
            <a:fillRect/>
          </a:stretch>
        </p:blipFill>
        <p:spPr>
          <a:xfrm>
            <a:off x="0" y="1849321"/>
            <a:ext cx="12090420" cy="3696711"/>
          </a:xfrm>
          <a:prstGeom prst="rect">
            <a:avLst/>
          </a:prstGeom>
        </p:spPr>
      </p:pic>
      <p:sp>
        <p:nvSpPr>
          <p:cNvPr id="11" name="TextBox 10">
            <a:extLst>
              <a:ext uri="{FF2B5EF4-FFF2-40B4-BE49-F238E27FC236}">
                <a16:creationId xmlns:a16="http://schemas.microsoft.com/office/drawing/2014/main" id="{4995AE9A-26B3-4ABB-B21C-9DCE3B6D20A9}"/>
              </a:ext>
            </a:extLst>
          </p:cNvPr>
          <p:cNvSpPr txBox="1"/>
          <p:nvPr/>
        </p:nvSpPr>
        <p:spPr>
          <a:xfrm>
            <a:off x="1413164" y="1325419"/>
            <a:ext cx="3463636" cy="369332"/>
          </a:xfrm>
          <a:prstGeom prst="rect">
            <a:avLst/>
          </a:prstGeom>
          <a:noFill/>
        </p:spPr>
        <p:txBody>
          <a:bodyPr wrap="square" rtlCol="0">
            <a:spAutoFit/>
          </a:bodyPr>
          <a:lstStyle/>
          <a:p>
            <a:r>
              <a:rPr lang="en-IN" dirty="0"/>
              <a:t>For Detection of Pedestrian</a:t>
            </a:r>
          </a:p>
        </p:txBody>
      </p:sp>
    </p:spTree>
    <p:extLst>
      <p:ext uri="{BB962C8B-B14F-4D97-AF65-F5344CB8AC3E}">
        <p14:creationId xmlns:p14="http://schemas.microsoft.com/office/powerpoint/2010/main" val="2080287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80654" cy="979055"/>
          </a:xfrm>
          <a:prstGeom prst="rect">
            <a:avLst/>
          </a:prstGeom>
        </p:spPr>
      </p:pic>
      <p:sp>
        <p:nvSpPr>
          <p:cNvPr id="6" name="TextBox 5">
            <a:extLst>
              <a:ext uri="{FF2B5EF4-FFF2-40B4-BE49-F238E27FC236}">
                <a16:creationId xmlns:a16="http://schemas.microsoft.com/office/drawing/2014/main" id="{5B8EFC95-F298-4D43-B33D-62E40E0AAF9F}"/>
              </a:ext>
            </a:extLst>
          </p:cNvPr>
          <p:cNvSpPr txBox="1"/>
          <p:nvPr/>
        </p:nvSpPr>
        <p:spPr>
          <a:xfrm>
            <a:off x="3038764" y="6506344"/>
            <a:ext cx="8968509" cy="261610"/>
          </a:xfrm>
          <a:prstGeom prst="rect">
            <a:avLst/>
          </a:prstGeom>
          <a:noFill/>
        </p:spPr>
        <p:txBody>
          <a:bodyPr wrap="square" rtlCol="0">
            <a:spAutoFit/>
          </a:bodyPr>
          <a:lstStyle/>
          <a:p>
            <a:r>
              <a:rPr lang="en-IN" sz="1100" dirty="0"/>
              <a:t>Image &amp; Content Source: https://towardsdatascience.com/facial-recognition-using-deep-learning-a74e9059a150#</a:t>
            </a:r>
          </a:p>
        </p:txBody>
      </p:sp>
      <p:sp>
        <p:nvSpPr>
          <p:cNvPr id="9" name="Title 1">
            <a:extLst>
              <a:ext uri="{FF2B5EF4-FFF2-40B4-BE49-F238E27FC236}">
                <a16:creationId xmlns:a16="http://schemas.microsoft.com/office/drawing/2014/main" id="{16AFD319-4DBD-4314-8CAD-1EA79ACDAFFB}"/>
              </a:ext>
            </a:extLst>
          </p:cNvPr>
          <p:cNvSpPr>
            <a:spLocks noGrp="1"/>
          </p:cNvSpPr>
          <p:nvPr>
            <p:ph type="ctrTitle"/>
          </p:nvPr>
        </p:nvSpPr>
        <p:spPr>
          <a:xfrm>
            <a:off x="1653310" y="90046"/>
            <a:ext cx="9144000" cy="979054"/>
          </a:xfrm>
        </p:spPr>
        <p:txBody>
          <a:bodyPr>
            <a:normAutofit fontScale="90000"/>
          </a:bodyPr>
          <a:lstStyle/>
          <a:p>
            <a:r>
              <a:rPr lang="en-IN" sz="3643" b="1" spc="-5" dirty="0">
                <a:solidFill>
                  <a:srgbClr val="0000FF"/>
                </a:solidFill>
                <a:latin typeface="Bookman Old Style" panose="02050604050505020204" pitchFamily="18" charset="0"/>
                <a:ea typeface="+mn-ea"/>
                <a:cs typeface="Times New Roman"/>
              </a:rPr>
              <a:t>Application of Deep Learning Neural Network- </a:t>
            </a:r>
            <a:r>
              <a:rPr lang="en-US" sz="3700" b="1" spc="-5" dirty="0">
                <a:solidFill>
                  <a:srgbClr val="0000FF"/>
                </a:solidFill>
                <a:latin typeface="Bookman Old Style" panose="02050604050505020204" pitchFamily="18" charset="0"/>
                <a:ea typeface="+mn-ea"/>
                <a:cs typeface="Times New Roman"/>
              </a:rPr>
              <a:t>Face Recognition</a:t>
            </a:r>
            <a:endParaRPr lang="en-IN" sz="3643" b="1" spc="-5" dirty="0">
              <a:solidFill>
                <a:srgbClr val="0000FF"/>
              </a:solidFill>
              <a:latin typeface="Bookman Old Style" panose="02050604050505020204" pitchFamily="18" charset="0"/>
              <a:ea typeface="+mn-ea"/>
              <a:cs typeface="Times New Roman"/>
            </a:endParaRPr>
          </a:p>
        </p:txBody>
      </p:sp>
      <p:pic>
        <p:nvPicPr>
          <p:cNvPr id="3" name="Picture 2">
            <a:extLst>
              <a:ext uri="{FF2B5EF4-FFF2-40B4-BE49-F238E27FC236}">
                <a16:creationId xmlns:a16="http://schemas.microsoft.com/office/drawing/2014/main" id="{7F205612-A066-4B99-A65C-F29F6714D1D2}"/>
              </a:ext>
            </a:extLst>
          </p:cNvPr>
          <p:cNvPicPr>
            <a:picLocks noChangeAspect="1"/>
          </p:cNvPicPr>
          <p:nvPr/>
        </p:nvPicPr>
        <p:blipFill>
          <a:blip r:embed="rId3"/>
          <a:stretch>
            <a:fillRect/>
          </a:stretch>
        </p:blipFill>
        <p:spPr>
          <a:xfrm>
            <a:off x="323272" y="1372705"/>
            <a:ext cx="11545455" cy="4910813"/>
          </a:xfrm>
          <a:prstGeom prst="rect">
            <a:avLst/>
          </a:prstGeom>
        </p:spPr>
      </p:pic>
    </p:spTree>
    <p:extLst>
      <p:ext uri="{BB962C8B-B14F-4D97-AF65-F5344CB8AC3E}">
        <p14:creationId xmlns:p14="http://schemas.microsoft.com/office/powerpoint/2010/main" val="2152797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80654" cy="979055"/>
          </a:xfrm>
          <a:prstGeom prst="rect">
            <a:avLst/>
          </a:prstGeom>
        </p:spPr>
      </p:pic>
      <p:sp>
        <p:nvSpPr>
          <p:cNvPr id="6" name="TextBox 5">
            <a:extLst>
              <a:ext uri="{FF2B5EF4-FFF2-40B4-BE49-F238E27FC236}">
                <a16:creationId xmlns:a16="http://schemas.microsoft.com/office/drawing/2014/main" id="{5B8EFC95-F298-4D43-B33D-62E40E0AAF9F}"/>
              </a:ext>
            </a:extLst>
          </p:cNvPr>
          <p:cNvSpPr txBox="1"/>
          <p:nvPr/>
        </p:nvSpPr>
        <p:spPr>
          <a:xfrm>
            <a:off x="3038764" y="6506344"/>
            <a:ext cx="8968509" cy="261610"/>
          </a:xfrm>
          <a:prstGeom prst="rect">
            <a:avLst/>
          </a:prstGeom>
          <a:noFill/>
        </p:spPr>
        <p:txBody>
          <a:bodyPr wrap="square" rtlCol="0">
            <a:spAutoFit/>
          </a:bodyPr>
          <a:lstStyle/>
          <a:p>
            <a:r>
              <a:rPr lang="en-IN" sz="1100" dirty="0"/>
              <a:t>Image &amp; Content Source: https://machinelearningmastery.com/introduction-to-deep-learning-for-face-recognition/</a:t>
            </a:r>
          </a:p>
        </p:txBody>
      </p:sp>
      <p:sp>
        <p:nvSpPr>
          <p:cNvPr id="9" name="Title 1">
            <a:extLst>
              <a:ext uri="{FF2B5EF4-FFF2-40B4-BE49-F238E27FC236}">
                <a16:creationId xmlns:a16="http://schemas.microsoft.com/office/drawing/2014/main" id="{16AFD319-4DBD-4314-8CAD-1EA79ACDAFFB}"/>
              </a:ext>
            </a:extLst>
          </p:cNvPr>
          <p:cNvSpPr>
            <a:spLocks noGrp="1"/>
          </p:cNvSpPr>
          <p:nvPr>
            <p:ph type="ctrTitle"/>
          </p:nvPr>
        </p:nvSpPr>
        <p:spPr>
          <a:xfrm>
            <a:off x="1653310" y="90046"/>
            <a:ext cx="9144000" cy="979054"/>
          </a:xfrm>
        </p:spPr>
        <p:txBody>
          <a:bodyPr>
            <a:normAutofit fontScale="90000"/>
          </a:bodyPr>
          <a:lstStyle/>
          <a:p>
            <a:r>
              <a:rPr lang="en-IN" sz="3643" b="1" spc="-5" dirty="0">
                <a:solidFill>
                  <a:srgbClr val="0000FF"/>
                </a:solidFill>
                <a:latin typeface="Bookman Old Style" panose="02050604050505020204" pitchFamily="18" charset="0"/>
                <a:ea typeface="+mn-ea"/>
                <a:cs typeface="Times New Roman"/>
              </a:rPr>
              <a:t>Application of Deep Learning Neural Network- </a:t>
            </a:r>
            <a:r>
              <a:rPr lang="en-US" sz="3700" b="1" spc="-5" dirty="0">
                <a:solidFill>
                  <a:srgbClr val="0000FF"/>
                </a:solidFill>
                <a:latin typeface="Bookman Old Style" panose="02050604050505020204" pitchFamily="18" charset="0"/>
                <a:ea typeface="+mn-ea"/>
                <a:cs typeface="Times New Roman"/>
              </a:rPr>
              <a:t>Face Recognition</a:t>
            </a:r>
            <a:endParaRPr lang="en-IN" sz="3643" b="1" spc="-5" dirty="0">
              <a:solidFill>
                <a:srgbClr val="0000FF"/>
              </a:solidFill>
              <a:latin typeface="Bookman Old Style" panose="02050604050505020204" pitchFamily="18" charset="0"/>
              <a:ea typeface="+mn-ea"/>
              <a:cs typeface="Times New Roman"/>
            </a:endParaRPr>
          </a:p>
        </p:txBody>
      </p:sp>
      <p:pic>
        <p:nvPicPr>
          <p:cNvPr id="5" name="Picture 4">
            <a:extLst>
              <a:ext uri="{FF2B5EF4-FFF2-40B4-BE49-F238E27FC236}">
                <a16:creationId xmlns:a16="http://schemas.microsoft.com/office/drawing/2014/main" id="{F59A2B4E-FF93-4AB7-9DAC-B90E0D1C09A9}"/>
              </a:ext>
            </a:extLst>
          </p:cNvPr>
          <p:cNvPicPr>
            <a:picLocks noChangeAspect="1"/>
          </p:cNvPicPr>
          <p:nvPr/>
        </p:nvPicPr>
        <p:blipFill>
          <a:blip r:embed="rId3"/>
          <a:stretch>
            <a:fillRect/>
          </a:stretch>
        </p:blipFill>
        <p:spPr>
          <a:xfrm>
            <a:off x="529261" y="1503506"/>
            <a:ext cx="11133478" cy="3850987"/>
          </a:xfrm>
          <a:prstGeom prst="rect">
            <a:avLst/>
          </a:prstGeom>
        </p:spPr>
      </p:pic>
    </p:spTree>
    <p:extLst>
      <p:ext uri="{BB962C8B-B14F-4D97-AF65-F5344CB8AC3E}">
        <p14:creationId xmlns:p14="http://schemas.microsoft.com/office/powerpoint/2010/main" val="2049182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80654" cy="979055"/>
          </a:xfrm>
          <a:prstGeom prst="rect">
            <a:avLst/>
          </a:prstGeom>
        </p:spPr>
      </p:pic>
      <p:sp>
        <p:nvSpPr>
          <p:cNvPr id="6" name="TextBox 5">
            <a:extLst>
              <a:ext uri="{FF2B5EF4-FFF2-40B4-BE49-F238E27FC236}">
                <a16:creationId xmlns:a16="http://schemas.microsoft.com/office/drawing/2014/main" id="{5B8EFC95-F298-4D43-B33D-62E40E0AAF9F}"/>
              </a:ext>
            </a:extLst>
          </p:cNvPr>
          <p:cNvSpPr txBox="1"/>
          <p:nvPr/>
        </p:nvSpPr>
        <p:spPr>
          <a:xfrm>
            <a:off x="3038764" y="6506344"/>
            <a:ext cx="8968509" cy="261610"/>
          </a:xfrm>
          <a:prstGeom prst="rect">
            <a:avLst/>
          </a:prstGeom>
          <a:noFill/>
        </p:spPr>
        <p:txBody>
          <a:bodyPr wrap="square" rtlCol="0">
            <a:spAutoFit/>
          </a:bodyPr>
          <a:lstStyle/>
          <a:p>
            <a:r>
              <a:rPr lang="en-IN" sz="1100" dirty="0"/>
              <a:t>Image &amp; Content Source: https://machinelearningmastery.com/introduction-to-deep-learning-for-face-recognition/</a:t>
            </a:r>
          </a:p>
        </p:txBody>
      </p:sp>
      <p:sp>
        <p:nvSpPr>
          <p:cNvPr id="9" name="Title 1">
            <a:extLst>
              <a:ext uri="{FF2B5EF4-FFF2-40B4-BE49-F238E27FC236}">
                <a16:creationId xmlns:a16="http://schemas.microsoft.com/office/drawing/2014/main" id="{16AFD319-4DBD-4314-8CAD-1EA79ACDAFFB}"/>
              </a:ext>
            </a:extLst>
          </p:cNvPr>
          <p:cNvSpPr>
            <a:spLocks noGrp="1"/>
          </p:cNvSpPr>
          <p:nvPr>
            <p:ph type="ctrTitle"/>
          </p:nvPr>
        </p:nvSpPr>
        <p:spPr>
          <a:xfrm>
            <a:off x="1653310" y="90046"/>
            <a:ext cx="9144000" cy="979054"/>
          </a:xfrm>
        </p:spPr>
        <p:txBody>
          <a:bodyPr>
            <a:normAutofit fontScale="90000"/>
          </a:bodyPr>
          <a:lstStyle/>
          <a:p>
            <a:r>
              <a:rPr lang="en-IN" sz="3643" b="1" spc="-5" dirty="0">
                <a:solidFill>
                  <a:srgbClr val="0000FF"/>
                </a:solidFill>
                <a:latin typeface="Bookman Old Style" panose="02050604050505020204" pitchFamily="18" charset="0"/>
                <a:ea typeface="+mn-ea"/>
                <a:cs typeface="Times New Roman"/>
              </a:rPr>
              <a:t>Application of Deep Learning Neural Network- </a:t>
            </a:r>
            <a:r>
              <a:rPr lang="en-US" sz="3700" b="1" spc="-5" dirty="0">
                <a:solidFill>
                  <a:srgbClr val="0000FF"/>
                </a:solidFill>
                <a:latin typeface="Bookman Old Style" panose="02050604050505020204" pitchFamily="18" charset="0"/>
                <a:ea typeface="+mn-ea"/>
                <a:cs typeface="Times New Roman"/>
              </a:rPr>
              <a:t>Object Recognition</a:t>
            </a:r>
            <a:endParaRPr lang="en-IN" sz="3643" b="1" spc="-5" dirty="0">
              <a:solidFill>
                <a:srgbClr val="0000FF"/>
              </a:solidFill>
              <a:latin typeface="Bookman Old Style" panose="02050604050505020204" pitchFamily="18" charset="0"/>
              <a:ea typeface="+mn-ea"/>
              <a:cs typeface="Times New Roman"/>
            </a:endParaRPr>
          </a:p>
        </p:txBody>
      </p:sp>
      <p:sp>
        <p:nvSpPr>
          <p:cNvPr id="2" name="TextBox 1">
            <a:extLst>
              <a:ext uri="{FF2B5EF4-FFF2-40B4-BE49-F238E27FC236}">
                <a16:creationId xmlns:a16="http://schemas.microsoft.com/office/drawing/2014/main" id="{13E4D0BF-E471-4004-8951-487501C51E4B}"/>
              </a:ext>
            </a:extLst>
          </p:cNvPr>
          <p:cNvSpPr txBox="1"/>
          <p:nvPr/>
        </p:nvSpPr>
        <p:spPr>
          <a:xfrm>
            <a:off x="1173018" y="1437573"/>
            <a:ext cx="10455564" cy="4801314"/>
          </a:xfrm>
          <a:prstGeom prst="rect">
            <a:avLst/>
          </a:prstGeom>
          <a:noFill/>
        </p:spPr>
        <p:txBody>
          <a:bodyPr wrap="square" rtlCol="0">
            <a:spAutoFit/>
          </a:bodyPr>
          <a:lstStyle/>
          <a:p>
            <a:r>
              <a:rPr lang="en-IN" dirty="0"/>
              <a:t>Clear;</a:t>
            </a:r>
          </a:p>
          <a:p>
            <a:r>
              <a:rPr lang="en-IN" dirty="0"/>
              <a:t>Load </a:t>
            </a:r>
            <a:r>
              <a:rPr lang="en-IN" dirty="0" err="1"/>
              <a:t>pathToPetFaces.mat</a:t>
            </a:r>
            <a:r>
              <a:rPr lang="en-IN" dirty="0"/>
              <a:t>;</a:t>
            </a:r>
          </a:p>
          <a:p>
            <a:r>
              <a:rPr lang="en-IN" dirty="0" err="1"/>
              <a:t>Petds</a:t>
            </a:r>
            <a:r>
              <a:rPr lang="en-IN" dirty="0"/>
              <a:t>=image datastore(</a:t>
            </a:r>
            <a:r>
              <a:rPr lang="en-IN" dirty="0" err="1"/>
              <a:t>pathToPetFaces</a:t>
            </a:r>
            <a:r>
              <a:rPr lang="en-IN" dirty="0"/>
              <a:t>,”</a:t>
            </a:r>
            <a:r>
              <a:rPr lang="en-IN" dirty="0" err="1"/>
              <a:t>IncludeSubFolders</a:t>
            </a:r>
            <a:r>
              <a:rPr lang="en-IN" dirty="0"/>
              <a:t>”,true);</a:t>
            </a:r>
          </a:p>
          <a:p>
            <a:r>
              <a:rPr lang="en-IN" dirty="0"/>
              <a:t>Load </a:t>
            </a:r>
            <a:r>
              <a:rPr lang="en-IN" dirty="0" err="1"/>
              <a:t>petGT.mat</a:t>
            </a:r>
            <a:r>
              <a:rPr lang="en-IN" dirty="0"/>
              <a:t>;</a:t>
            </a:r>
          </a:p>
          <a:p>
            <a:r>
              <a:rPr lang="en-IN" dirty="0" err="1"/>
              <a:t>Fn</a:t>
            </a:r>
            <a:r>
              <a:rPr lang="en-IN" dirty="0"/>
              <a:t> = </a:t>
            </a:r>
            <a:r>
              <a:rPr lang="en-IN" dirty="0" err="1"/>
              <a:t>petGT.ImageFilename</a:t>
            </a:r>
            <a:r>
              <a:rPr lang="en-IN" dirty="0"/>
              <a:t>{};</a:t>
            </a:r>
          </a:p>
          <a:p>
            <a:r>
              <a:rPr lang="en-IN" dirty="0" err="1"/>
              <a:t>Im</a:t>
            </a:r>
            <a:r>
              <a:rPr lang="en-IN" dirty="0"/>
              <a:t>=</a:t>
            </a:r>
            <a:r>
              <a:rPr lang="en-IN" dirty="0" err="1"/>
              <a:t>imread</a:t>
            </a:r>
            <a:r>
              <a:rPr lang="en-IN" dirty="0"/>
              <a:t>(</a:t>
            </a:r>
            <a:r>
              <a:rPr lang="en-IN" dirty="0" err="1"/>
              <a:t>fn</a:t>
            </a:r>
            <a:r>
              <a:rPr lang="en-IN" dirty="0"/>
              <a:t>);</a:t>
            </a:r>
          </a:p>
          <a:p>
            <a:r>
              <a:rPr lang="en-IN" dirty="0" err="1"/>
              <a:t>Imshow</a:t>
            </a:r>
            <a:r>
              <a:rPr lang="en-IN" dirty="0"/>
              <a:t>(</a:t>
            </a:r>
            <a:r>
              <a:rPr lang="en-IN" dirty="0" err="1"/>
              <a:t>im</a:t>
            </a:r>
            <a:r>
              <a:rPr lang="en-IN" dirty="0"/>
              <a:t>);</a:t>
            </a:r>
          </a:p>
          <a:p>
            <a:r>
              <a:rPr lang="en-IN" dirty="0" err="1"/>
              <a:t>Bbox</a:t>
            </a:r>
            <a:r>
              <a:rPr lang="en-IN" dirty="0"/>
              <a:t>= </a:t>
            </a:r>
            <a:r>
              <a:rPr lang="en-IN" dirty="0" err="1"/>
              <a:t>petGT.Madeline</a:t>
            </a:r>
            <a:r>
              <a:rPr lang="en-IN" dirty="0"/>
              <a:t>{1};</a:t>
            </a:r>
          </a:p>
          <a:p>
            <a:r>
              <a:rPr lang="en-IN" dirty="0"/>
              <a:t>Label=‘</a:t>
            </a:r>
            <a:r>
              <a:rPr lang="en-IN" dirty="0" err="1"/>
              <a:t>Madaline</a:t>
            </a:r>
            <a:r>
              <a:rPr lang="en-IN" dirty="0"/>
              <a:t>’;</a:t>
            </a:r>
          </a:p>
          <a:p>
            <a:r>
              <a:rPr lang="en-IN" dirty="0" err="1"/>
              <a:t>Im</a:t>
            </a:r>
            <a:r>
              <a:rPr lang="en-IN" dirty="0"/>
              <a:t>=</a:t>
            </a:r>
            <a:r>
              <a:rPr lang="en-IN" dirty="0" err="1"/>
              <a:t>insertObjectAnnotation</a:t>
            </a:r>
            <a:r>
              <a:rPr lang="en-IN" dirty="0"/>
              <a:t>(</a:t>
            </a:r>
            <a:r>
              <a:rPr lang="en-IN" dirty="0" err="1"/>
              <a:t>im</a:t>
            </a:r>
            <a:r>
              <a:rPr lang="en-IN" dirty="0"/>
              <a:t>,’rectangle’,</a:t>
            </a:r>
            <a:r>
              <a:rPr lang="en-IN" dirty="0" err="1"/>
              <a:t>bbox,label</a:t>
            </a:r>
            <a:r>
              <a:rPr lang="en-IN" dirty="0"/>
              <a:t>);</a:t>
            </a:r>
          </a:p>
          <a:p>
            <a:r>
              <a:rPr lang="en-IN" dirty="0" err="1"/>
              <a:t>Imshow</a:t>
            </a:r>
            <a:r>
              <a:rPr lang="en-IN" dirty="0"/>
              <a:t>(</a:t>
            </a:r>
            <a:r>
              <a:rPr lang="en-IN" dirty="0" err="1"/>
              <a:t>im</a:t>
            </a:r>
            <a:r>
              <a:rPr lang="en-IN" dirty="0"/>
              <a:t>);</a:t>
            </a:r>
          </a:p>
          <a:p>
            <a:r>
              <a:rPr lang="en-IN" dirty="0" err="1"/>
              <a:t>Opts</a:t>
            </a:r>
            <a:r>
              <a:rPr lang="en-IN" dirty="0"/>
              <a:t>=</a:t>
            </a:r>
            <a:r>
              <a:rPr lang="en-IN" dirty="0" err="1"/>
              <a:t>trainingOptions</a:t>
            </a:r>
            <a:r>
              <a:rPr lang="en-IN" dirty="0"/>
              <a:t>(‘sdgm’,’InitialLearnRate’,0.0001,…</a:t>
            </a:r>
          </a:p>
          <a:p>
            <a:r>
              <a:rPr lang="en-IN" dirty="0"/>
              <a:t>             ‘MaxEpochs’,5,’MiniBatchSize’,1);</a:t>
            </a:r>
          </a:p>
          <a:p>
            <a:r>
              <a:rPr lang="en-IN" dirty="0"/>
              <a:t>Detector=</a:t>
            </a:r>
            <a:r>
              <a:rPr lang="en-IN" dirty="0" err="1"/>
              <a:t>trainFastRCNNObjectDetector</a:t>
            </a:r>
            <a:r>
              <a:rPr lang="en-IN" dirty="0"/>
              <a:t>(</a:t>
            </a:r>
            <a:r>
              <a:rPr lang="en-IN" dirty="0" err="1"/>
              <a:t>petGT</a:t>
            </a:r>
            <a:r>
              <a:rPr lang="en-IN" dirty="0"/>
              <a:t>,’</a:t>
            </a:r>
            <a:r>
              <a:rPr lang="en-IN" dirty="0" err="1"/>
              <a:t>alexnet</a:t>
            </a:r>
            <a:r>
              <a:rPr lang="en-IN" dirty="0"/>
              <a:t>’,opts);</a:t>
            </a:r>
          </a:p>
          <a:p>
            <a:r>
              <a:rPr lang="en-IN" dirty="0" err="1"/>
              <a:t>Dogim</a:t>
            </a:r>
            <a:r>
              <a:rPr lang="en-IN" dirty="0"/>
              <a:t>=</a:t>
            </a:r>
            <a:r>
              <a:rPr lang="en-IN" dirty="0" err="1"/>
              <a:t>imread</a:t>
            </a:r>
            <a:r>
              <a:rPr lang="en-IN" dirty="0"/>
              <a:t>(‘Ginny43.jpg’)</a:t>
            </a:r>
          </a:p>
          <a:p>
            <a:r>
              <a:rPr lang="en-IN" dirty="0" err="1"/>
              <a:t>Imshow</a:t>
            </a:r>
            <a:r>
              <a:rPr lang="en-IN" dirty="0"/>
              <a:t>(</a:t>
            </a:r>
            <a:r>
              <a:rPr lang="en-IN" dirty="0" err="1"/>
              <a:t>dogim</a:t>
            </a:r>
            <a:r>
              <a:rPr lang="en-IN" dirty="0"/>
              <a:t>)</a:t>
            </a:r>
          </a:p>
          <a:p>
            <a:r>
              <a:rPr lang="en-IN" dirty="0"/>
              <a:t>[</a:t>
            </a:r>
            <a:r>
              <a:rPr lang="en-IN" dirty="0" err="1"/>
              <a:t>bones,scores,labels</a:t>
            </a:r>
            <a:r>
              <a:rPr lang="en-IN" dirty="0"/>
              <a:t>]=(</a:t>
            </a:r>
            <a:r>
              <a:rPr lang="en-IN" dirty="0" err="1"/>
              <a:t>detector,dogim</a:t>
            </a:r>
            <a:r>
              <a:rPr lang="en-IN" dirty="0"/>
              <a:t>)</a:t>
            </a:r>
          </a:p>
        </p:txBody>
      </p:sp>
    </p:spTree>
    <p:extLst>
      <p:ext uri="{BB962C8B-B14F-4D97-AF65-F5344CB8AC3E}">
        <p14:creationId xmlns:p14="http://schemas.microsoft.com/office/powerpoint/2010/main" val="1724783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80654" cy="979055"/>
          </a:xfrm>
          <a:prstGeom prst="rect">
            <a:avLst/>
          </a:prstGeom>
        </p:spPr>
      </p:pic>
      <p:sp>
        <p:nvSpPr>
          <p:cNvPr id="6" name="TextBox 5">
            <a:extLst>
              <a:ext uri="{FF2B5EF4-FFF2-40B4-BE49-F238E27FC236}">
                <a16:creationId xmlns:a16="http://schemas.microsoft.com/office/drawing/2014/main" id="{5B8EFC95-F298-4D43-B33D-62E40E0AAF9F}"/>
              </a:ext>
            </a:extLst>
          </p:cNvPr>
          <p:cNvSpPr txBox="1"/>
          <p:nvPr/>
        </p:nvSpPr>
        <p:spPr>
          <a:xfrm>
            <a:off x="3038764" y="6506344"/>
            <a:ext cx="8968509" cy="261610"/>
          </a:xfrm>
          <a:prstGeom prst="rect">
            <a:avLst/>
          </a:prstGeom>
          <a:noFill/>
        </p:spPr>
        <p:txBody>
          <a:bodyPr wrap="square" rtlCol="0">
            <a:spAutoFit/>
          </a:bodyPr>
          <a:lstStyle/>
          <a:p>
            <a:r>
              <a:rPr lang="en-IN" sz="1100" dirty="0"/>
              <a:t>Image &amp; Content Source: https://machinelearningmastery.com/introduction-to-deep-learning-for-face-recognition/</a:t>
            </a:r>
          </a:p>
        </p:txBody>
      </p:sp>
      <p:sp>
        <p:nvSpPr>
          <p:cNvPr id="9" name="Title 1">
            <a:extLst>
              <a:ext uri="{FF2B5EF4-FFF2-40B4-BE49-F238E27FC236}">
                <a16:creationId xmlns:a16="http://schemas.microsoft.com/office/drawing/2014/main" id="{16AFD319-4DBD-4314-8CAD-1EA79ACDAFFB}"/>
              </a:ext>
            </a:extLst>
          </p:cNvPr>
          <p:cNvSpPr>
            <a:spLocks noGrp="1"/>
          </p:cNvSpPr>
          <p:nvPr>
            <p:ph type="ctrTitle"/>
          </p:nvPr>
        </p:nvSpPr>
        <p:spPr>
          <a:xfrm>
            <a:off x="1653310" y="90046"/>
            <a:ext cx="9144000" cy="979054"/>
          </a:xfrm>
        </p:spPr>
        <p:txBody>
          <a:bodyPr>
            <a:normAutofit fontScale="90000"/>
          </a:bodyPr>
          <a:lstStyle/>
          <a:p>
            <a:r>
              <a:rPr lang="en-IN" sz="3643" b="1" spc="-5" dirty="0">
                <a:solidFill>
                  <a:srgbClr val="0000FF"/>
                </a:solidFill>
                <a:latin typeface="Bookman Old Style" panose="02050604050505020204" pitchFamily="18" charset="0"/>
                <a:ea typeface="+mn-ea"/>
                <a:cs typeface="Times New Roman"/>
              </a:rPr>
              <a:t>Application of Deep Learning Neural Network- </a:t>
            </a:r>
            <a:r>
              <a:rPr lang="en-US" sz="3700" b="1" spc="-5" dirty="0">
                <a:solidFill>
                  <a:srgbClr val="0000FF"/>
                </a:solidFill>
                <a:latin typeface="Bookman Old Style" panose="02050604050505020204" pitchFamily="18" charset="0"/>
                <a:ea typeface="+mn-ea"/>
                <a:cs typeface="Times New Roman"/>
              </a:rPr>
              <a:t>Object Recognition</a:t>
            </a:r>
            <a:endParaRPr lang="en-IN" sz="3643" b="1" spc="-5" dirty="0">
              <a:solidFill>
                <a:srgbClr val="0000FF"/>
              </a:solidFill>
              <a:latin typeface="Bookman Old Style" panose="02050604050505020204" pitchFamily="18" charset="0"/>
              <a:ea typeface="+mn-ea"/>
              <a:cs typeface="Times New Roman"/>
            </a:endParaRPr>
          </a:p>
        </p:txBody>
      </p:sp>
      <p:sp>
        <p:nvSpPr>
          <p:cNvPr id="2" name="TextBox 1">
            <a:extLst>
              <a:ext uri="{FF2B5EF4-FFF2-40B4-BE49-F238E27FC236}">
                <a16:creationId xmlns:a16="http://schemas.microsoft.com/office/drawing/2014/main" id="{13E4D0BF-E471-4004-8951-487501C51E4B}"/>
              </a:ext>
            </a:extLst>
          </p:cNvPr>
          <p:cNvSpPr txBox="1"/>
          <p:nvPr/>
        </p:nvSpPr>
        <p:spPr>
          <a:xfrm>
            <a:off x="1173018" y="1437573"/>
            <a:ext cx="10455564" cy="1200329"/>
          </a:xfrm>
          <a:prstGeom prst="rect">
            <a:avLst/>
          </a:prstGeom>
          <a:noFill/>
        </p:spPr>
        <p:txBody>
          <a:bodyPr wrap="square" rtlCol="0">
            <a:spAutoFit/>
          </a:bodyPr>
          <a:lstStyle/>
          <a:p>
            <a:r>
              <a:rPr lang="en-IN" dirty="0"/>
              <a:t>For k=1:length(labels)</a:t>
            </a:r>
          </a:p>
          <a:p>
            <a:r>
              <a:rPr lang="en-IN" dirty="0"/>
              <a:t>Label{str}=[char(label),’:’,num2str(scores)]</a:t>
            </a:r>
          </a:p>
          <a:p>
            <a:r>
              <a:rPr lang="en-IN" dirty="0" err="1"/>
              <a:t>Detectedim</a:t>
            </a:r>
            <a:r>
              <a:rPr lang="en-IN" dirty="0"/>
              <a:t>=</a:t>
            </a:r>
            <a:r>
              <a:rPr lang="en-IN" dirty="0" err="1"/>
              <a:t>InsertObjectAnnotation</a:t>
            </a:r>
            <a:r>
              <a:rPr lang="en-IN" dirty="0"/>
              <a:t>(</a:t>
            </a:r>
            <a:r>
              <a:rPr lang="en-IN" dirty="0" err="1"/>
              <a:t>dogmim</a:t>
            </a:r>
            <a:r>
              <a:rPr lang="en-IN" dirty="0"/>
              <a:t>,’rectangles’,</a:t>
            </a:r>
            <a:r>
              <a:rPr lang="en-IN" dirty="0" err="1"/>
              <a:t>bboxes,labelstr</a:t>
            </a:r>
            <a:r>
              <a:rPr lang="en-IN" dirty="0"/>
              <a:t>);</a:t>
            </a:r>
          </a:p>
          <a:p>
            <a:r>
              <a:rPr lang="en-IN" dirty="0" err="1"/>
              <a:t>Imshow</a:t>
            </a:r>
            <a:r>
              <a:rPr lang="en-IN" dirty="0"/>
              <a:t>(</a:t>
            </a:r>
            <a:r>
              <a:rPr lang="en-IN" dirty="0" err="1"/>
              <a:t>detectedim</a:t>
            </a:r>
            <a:r>
              <a:rPr lang="en-IN" dirty="0"/>
              <a:t>)</a:t>
            </a:r>
          </a:p>
        </p:txBody>
      </p:sp>
    </p:spTree>
    <p:extLst>
      <p:ext uri="{BB962C8B-B14F-4D97-AF65-F5344CB8AC3E}">
        <p14:creationId xmlns:p14="http://schemas.microsoft.com/office/powerpoint/2010/main" val="1549442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432D9F-A35F-41D8-A684-5C971BD070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193942" cy="1135464"/>
          </a:xfrm>
          <a:prstGeom prst="rect">
            <a:avLst/>
          </a:prstGeom>
        </p:spPr>
      </p:pic>
      <p:pic>
        <p:nvPicPr>
          <p:cNvPr id="9" name="Picture 8">
            <a:extLst>
              <a:ext uri="{FF2B5EF4-FFF2-40B4-BE49-F238E27FC236}">
                <a16:creationId xmlns:a16="http://schemas.microsoft.com/office/drawing/2014/main" id="{BCE0C9ED-5132-45EA-9D1D-B63EF6B0FCA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0961351">
            <a:off x="361466" y="1508184"/>
            <a:ext cx="6160481" cy="4487789"/>
          </a:xfrm>
          <a:prstGeom prst="rect">
            <a:avLst/>
          </a:prstGeom>
        </p:spPr>
      </p:pic>
      <p:sp>
        <p:nvSpPr>
          <p:cNvPr id="10" name="TextBox 9">
            <a:extLst>
              <a:ext uri="{FF2B5EF4-FFF2-40B4-BE49-F238E27FC236}">
                <a16:creationId xmlns:a16="http://schemas.microsoft.com/office/drawing/2014/main" id="{032E6F05-8978-4422-B409-0EF9FB1661C0}"/>
              </a:ext>
            </a:extLst>
          </p:cNvPr>
          <p:cNvSpPr txBox="1"/>
          <p:nvPr/>
        </p:nvSpPr>
        <p:spPr>
          <a:xfrm rot="20961351">
            <a:off x="1026448" y="5844523"/>
            <a:ext cx="7765331" cy="230832"/>
          </a:xfrm>
          <a:prstGeom prst="rect">
            <a:avLst/>
          </a:prstGeom>
          <a:noFill/>
        </p:spPr>
        <p:txBody>
          <a:bodyPr wrap="square" rtlCol="0">
            <a:spAutoFit/>
          </a:bodyPr>
          <a:lstStyle/>
          <a:p>
            <a:r>
              <a:rPr lang="en-IN" sz="900">
                <a:hlinkClick r:id="rId4" tooltip="https://famvin.org/en/2018/01/28/thank-goes-long-way/"/>
              </a:rPr>
              <a:t>This Photo</a:t>
            </a:r>
            <a:r>
              <a:rPr lang="en-IN" sz="900"/>
              <a:t> by Unknown Author is licensed under </a:t>
            </a:r>
            <a:r>
              <a:rPr lang="en-IN" sz="900">
                <a:hlinkClick r:id="rId5" tooltip="https://creativecommons.org/licenses/by/3.0/"/>
              </a:rPr>
              <a:t>CC BY</a:t>
            </a:r>
            <a:endParaRPr lang="en-IN" sz="900"/>
          </a:p>
        </p:txBody>
      </p:sp>
      <p:sp>
        <p:nvSpPr>
          <p:cNvPr id="11" name="Subtitle 2">
            <a:extLst>
              <a:ext uri="{FF2B5EF4-FFF2-40B4-BE49-F238E27FC236}">
                <a16:creationId xmlns:a16="http://schemas.microsoft.com/office/drawing/2014/main" id="{D3FCBBBE-B910-4497-8589-0787502596EF}"/>
              </a:ext>
            </a:extLst>
          </p:cNvPr>
          <p:cNvSpPr txBox="1">
            <a:spLocks/>
          </p:cNvSpPr>
          <p:nvPr/>
        </p:nvSpPr>
        <p:spPr>
          <a:xfrm>
            <a:off x="6664752" y="2212633"/>
            <a:ext cx="5341404" cy="2135909"/>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pPr marL="0" indent="0">
              <a:lnSpc>
                <a:spcPct val="120000"/>
              </a:lnSpc>
              <a:spcBef>
                <a:spcPts val="0"/>
              </a:spcBef>
              <a:buNone/>
            </a:pPr>
            <a:r>
              <a:rPr lang="en-IN" sz="3800" dirty="0">
                <a:latin typeface="Arial" panose="020B0604020202020204" pitchFamily="34" charset="0"/>
                <a:cs typeface="Arial" panose="020B0604020202020204" pitchFamily="34" charset="0"/>
              </a:rPr>
              <a:t>Dr. V. Vedanarayanan B.E., M.E., PhD</a:t>
            </a:r>
          </a:p>
          <a:p>
            <a:pPr marL="0" indent="0">
              <a:lnSpc>
                <a:spcPct val="120000"/>
              </a:lnSpc>
              <a:spcBef>
                <a:spcPts val="0"/>
              </a:spcBef>
              <a:buNone/>
            </a:pPr>
            <a:r>
              <a:rPr lang="en-IN" sz="3800" dirty="0">
                <a:latin typeface="Arial" panose="020B0604020202020204" pitchFamily="34" charset="0"/>
                <a:cs typeface="Arial" panose="020B0604020202020204" pitchFamily="34" charset="0"/>
              </a:rPr>
              <a:t>Assistant Professor, Department of ECE,</a:t>
            </a:r>
          </a:p>
          <a:p>
            <a:pPr marL="0" indent="0">
              <a:lnSpc>
                <a:spcPct val="120000"/>
              </a:lnSpc>
              <a:spcBef>
                <a:spcPts val="0"/>
              </a:spcBef>
              <a:buNone/>
            </a:pPr>
            <a:r>
              <a:rPr lang="en-IN" sz="3800" dirty="0">
                <a:latin typeface="Arial" panose="020B0604020202020204" pitchFamily="34" charset="0"/>
                <a:cs typeface="Arial" panose="020B0604020202020204" pitchFamily="34" charset="0"/>
              </a:rPr>
              <a:t>School of Electrical and Electronics</a:t>
            </a:r>
          </a:p>
          <a:p>
            <a:pPr marL="0" indent="0">
              <a:lnSpc>
                <a:spcPct val="120000"/>
              </a:lnSpc>
              <a:spcBef>
                <a:spcPts val="0"/>
              </a:spcBef>
              <a:buNone/>
            </a:pPr>
            <a:r>
              <a:rPr lang="en-IN" sz="3800" dirty="0">
                <a:latin typeface="Arial" panose="020B0604020202020204" pitchFamily="34" charset="0"/>
                <a:cs typeface="Arial" panose="020B0604020202020204" pitchFamily="34" charset="0"/>
              </a:rPr>
              <a:t>Sathyabama Institute of Science and technology</a:t>
            </a:r>
          </a:p>
          <a:p>
            <a:pPr marL="0" indent="0">
              <a:lnSpc>
                <a:spcPct val="120000"/>
              </a:lnSpc>
              <a:spcBef>
                <a:spcPts val="0"/>
              </a:spcBef>
              <a:buNone/>
            </a:pPr>
            <a:r>
              <a:rPr lang="en-IN" sz="3800" dirty="0">
                <a:latin typeface="Arial" panose="020B0604020202020204" pitchFamily="34" charset="0"/>
                <a:cs typeface="Arial" panose="020B0604020202020204" pitchFamily="34" charset="0"/>
              </a:rPr>
              <a:t>Vedanarayanan.etc@sathyabama.ac.in</a:t>
            </a:r>
          </a:p>
        </p:txBody>
      </p:sp>
    </p:spTree>
    <p:extLst>
      <p:ext uri="{BB962C8B-B14F-4D97-AF65-F5344CB8AC3E}">
        <p14:creationId xmlns:p14="http://schemas.microsoft.com/office/powerpoint/2010/main" val="33155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0" y="0"/>
            <a:ext cx="1348503" cy="1177781"/>
          </a:xfrm>
          <a:prstGeom prst="rect">
            <a:avLst/>
          </a:prstGeom>
        </p:spPr>
      </p:pic>
      <p:sp>
        <p:nvSpPr>
          <p:cNvPr id="4" name="Subtitle 2">
            <a:extLst>
              <a:ext uri="{FF2B5EF4-FFF2-40B4-BE49-F238E27FC236}">
                <a16:creationId xmlns:a16="http://schemas.microsoft.com/office/drawing/2014/main" id="{E892CF5D-1281-4D15-820D-E4789AD6324E}"/>
              </a:ext>
            </a:extLst>
          </p:cNvPr>
          <p:cNvSpPr txBox="1">
            <a:spLocks/>
          </p:cNvSpPr>
          <p:nvPr/>
        </p:nvSpPr>
        <p:spPr>
          <a:xfrm>
            <a:off x="193963" y="140022"/>
            <a:ext cx="11813309" cy="1047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spcBef>
                <a:spcPts val="600"/>
              </a:spcBef>
              <a:spcAft>
                <a:spcPts val="600"/>
              </a:spcAft>
            </a:pPr>
            <a:r>
              <a:rPr lang="en-IN" sz="3800" b="1" dirty="0">
                <a:solidFill>
                  <a:srgbClr val="FF0000"/>
                </a:solidFill>
                <a:latin typeface="Arial" panose="020B0604020202020204" pitchFamily="34" charset="0"/>
                <a:cs typeface="Arial" panose="020B0604020202020204" pitchFamily="34" charset="0"/>
              </a:rPr>
              <a:t>SECA4002 – DEEP LEARNING NEURAL NETWORKS</a:t>
            </a:r>
          </a:p>
        </p:txBody>
      </p:sp>
      <p:sp>
        <p:nvSpPr>
          <p:cNvPr id="8" name="Title 1">
            <a:extLst>
              <a:ext uri="{FF2B5EF4-FFF2-40B4-BE49-F238E27FC236}">
                <a16:creationId xmlns:a16="http://schemas.microsoft.com/office/drawing/2014/main" id="{FEAC3975-9F3D-4011-92B6-4C8C3D81E884}"/>
              </a:ext>
            </a:extLst>
          </p:cNvPr>
          <p:cNvSpPr txBox="1">
            <a:spLocks/>
          </p:cNvSpPr>
          <p:nvPr/>
        </p:nvSpPr>
        <p:spPr>
          <a:xfrm>
            <a:off x="4045669" y="2170669"/>
            <a:ext cx="3344945" cy="691636"/>
          </a:xfrm>
          <a:prstGeom prst="rect">
            <a:avLst/>
          </a:prstGeom>
        </p:spPr>
        <p:txBody>
          <a:bodyPr vert="horz" lIns="91440" tIns="45720" rIns="91440" bIns="45720" rtlCol="0" anchor="b">
            <a:noAutofit/>
          </a:bodyPr>
          <a:lstStyle>
            <a:defPPr>
              <a:defRPr lang="en-US"/>
            </a:defPPr>
            <a:lvl1pPr marL="70484" defTabSz="914377">
              <a:lnSpc>
                <a:spcPct val="90000"/>
              </a:lnSpc>
              <a:spcBef>
                <a:spcPct val="0"/>
              </a:spcBef>
              <a:buNone/>
              <a:tabLst>
                <a:tab pos="810874" algn="l"/>
                <a:tab pos="5734542" algn="l"/>
              </a:tabLst>
              <a:defRPr sz="2800">
                <a:solidFill>
                  <a:srgbClr val="0070C0"/>
                </a:solidFill>
                <a:latin typeface="Arial" panose="020B0604020202020204" pitchFamily="34" charset="0"/>
                <a:ea typeface="+mj-ea"/>
                <a:cs typeface="Arial" panose="020B0604020202020204" pitchFamily="34" charset="0"/>
              </a:defRPr>
            </a:lvl1pPr>
          </a:lstStyle>
          <a:p>
            <a:endParaRPr lang="en-IN" dirty="0"/>
          </a:p>
          <a:p>
            <a:endParaRPr lang="en-IN" dirty="0"/>
          </a:p>
          <a:p>
            <a:r>
              <a:rPr lang="en-IN" b="1" dirty="0"/>
              <a:t>Detailed Syllabus:</a:t>
            </a:r>
          </a:p>
          <a:p>
            <a:br>
              <a:rPr lang="en-IN" dirty="0"/>
            </a:br>
            <a:endParaRPr lang="en-IN" dirty="0"/>
          </a:p>
        </p:txBody>
      </p:sp>
      <p:sp>
        <p:nvSpPr>
          <p:cNvPr id="10" name="TextBox 9">
            <a:extLst>
              <a:ext uri="{FF2B5EF4-FFF2-40B4-BE49-F238E27FC236}">
                <a16:creationId xmlns:a16="http://schemas.microsoft.com/office/drawing/2014/main" id="{DF697086-BEE2-45E4-8BC4-354C919BEE98}"/>
              </a:ext>
            </a:extLst>
          </p:cNvPr>
          <p:cNvSpPr txBox="1"/>
          <p:nvPr/>
        </p:nvSpPr>
        <p:spPr>
          <a:xfrm>
            <a:off x="838200" y="2862305"/>
            <a:ext cx="10515600" cy="2871940"/>
          </a:xfrm>
          <a:prstGeom prst="rect">
            <a:avLst/>
          </a:prstGeom>
          <a:noFill/>
        </p:spPr>
        <p:txBody>
          <a:bodyPr wrap="square">
            <a:spAutoFit/>
          </a:bodyPr>
          <a:lstStyle/>
          <a:p>
            <a:pPr algn="just">
              <a:lnSpc>
                <a:spcPct val="107000"/>
              </a:lnSpc>
              <a:spcAft>
                <a:spcPts val="800"/>
              </a:spcAft>
            </a:pPr>
            <a:r>
              <a:rPr lang="en-US" sz="2800" b="1" spc="-15" dirty="0">
                <a:effectLst/>
                <a:latin typeface="Bookman Old Style" panose="02050604050505020204" pitchFamily="18" charset="0"/>
                <a:ea typeface="Calibri" panose="020F0502020204030204" pitchFamily="34" charset="0"/>
                <a:cs typeface="Arial" panose="020B0604020202020204" pitchFamily="34" charset="0"/>
              </a:rPr>
              <a:t>UNIT 4: </a:t>
            </a:r>
            <a:r>
              <a:rPr lang="en-US" sz="2800" b="1" spc="-15" dirty="0">
                <a:latin typeface="Bookman Old Style" panose="02050604050505020204" pitchFamily="18" charset="0"/>
                <a:cs typeface="Arial" panose="020B0604020202020204" pitchFamily="34" charset="0"/>
              </a:rPr>
              <a:t>OPTIMIZATION AND GENERALIZATION </a:t>
            </a:r>
            <a:endParaRPr lang="en-IN" sz="2800" b="1" spc="-15" dirty="0">
              <a:latin typeface="Bookman Old Style" panose="02050604050505020204" pitchFamily="18" charset="0"/>
              <a:cs typeface="Arial" panose="020B0604020202020204" pitchFamily="34" charset="0"/>
            </a:endParaRPr>
          </a:p>
          <a:p>
            <a:pPr algn="just"/>
            <a:r>
              <a:rPr lang="en-US" sz="2400" spc="-15" dirty="0">
                <a:latin typeface="Bookman Old Style" panose="02050604050505020204" pitchFamily="18" charset="0"/>
                <a:cs typeface="Arial" panose="020B0604020202020204" pitchFamily="34" charset="0"/>
              </a:rPr>
              <a:t>	Optimization in deep learning– Non-convex optimization for deep networks- Stochastic Optimization Generalization in neural networks- Spatial Transformer Networks- Recurrent networks, LSTM Recurrent Neural Network Language Models- Word-Level RNNs &amp; Deep Reinforcement Learning - Computational &amp; Artificial Neuroscience.</a:t>
            </a:r>
          </a:p>
        </p:txBody>
      </p:sp>
      <p:sp>
        <p:nvSpPr>
          <p:cNvPr id="2" name="Slide Number Placeholder 1">
            <a:extLst>
              <a:ext uri="{FF2B5EF4-FFF2-40B4-BE49-F238E27FC236}">
                <a16:creationId xmlns:a16="http://schemas.microsoft.com/office/drawing/2014/main" id="{BC6CEC93-7A24-4646-A297-8A1CC4A4D243}"/>
              </a:ext>
            </a:extLst>
          </p:cNvPr>
          <p:cNvSpPr>
            <a:spLocks noGrp="1"/>
          </p:cNvSpPr>
          <p:nvPr>
            <p:ph type="sldNum" sz="quarter" idx="12"/>
          </p:nvPr>
        </p:nvSpPr>
        <p:spPr/>
        <p:txBody>
          <a:bodyPr/>
          <a:lstStyle/>
          <a:p>
            <a:fld id="{CFB90EB3-43DD-4781-AA94-EC840833DA96}" type="slidenum">
              <a:rPr lang="en-IN" smtClean="0"/>
              <a:t>4</a:t>
            </a:fld>
            <a:endParaRPr lang="en-IN"/>
          </a:p>
        </p:txBody>
      </p:sp>
    </p:spTree>
    <p:extLst>
      <p:ext uri="{BB962C8B-B14F-4D97-AF65-F5344CB8AC3E}">
        <p14:creationId xmlns:p14="http://schemas.microsoft.com/office/powerpoint/2010/main" val="62503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EB4AF-C059-46F8-95B6-56BB7A0D3CBB}"/>
              </a:ext>
            </a:extLst>
          </p:cNvPr>
          <p:cNvPicPr>
            <a:picLocks noChangeAspect="1"/>
          </p:cNvPicPr>
          <p:nvPr/>
        </p:nvPicPr>
        <p:blipFill>
          <a:blip r:embed="rId2"/>
          <a:stretch>
            <a:fillRect/>
          </a:stretch>
        </p:blipFill>
        <p:spPr>
          <a:xfrm>
            <a:off x="6" y="5680220"/>
            <a:ext cx="1348503" cy="1177781"/>
          </a:xfrm>
          <a:prstGeom prst="rect">
            <a:avLst/>
          </a:prstGeom>
        </p:spPr>
      </p:pic>
      <p:sp>
        <p:nvSpPr>
          <p:cNvPr id="4" name="Subtitle 2">
            <a:extLst>
              <a:ext uri="{FF2B5EF4-FFF2-40B4-BE49-F238E27FC236}">
                <a16:creationId xmlns:a16="http://schemas.microsoft.com/office/drawing/2014/main" id="{E892CF5D-1281-4D15-820D-E4789AD6324E}"/>
              </a:ext>
            </a:extLst>
          </p:cNvPr>
          <p:cNvSpPr txBox="1">
            <a:spLocks/>
          </p:cNvSpPr>
          <p:nvPr/>
        </p:nvSpPr>
        <p:spPr>
          <a:xfrm>
            <a:off x="193963" y="140022"/>
            <a:ext cx="11813309" cy="10477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spcBef>
                <a:spcPts val="600"/>
              </a:spcBef>
              <a:spcAft>
                <a:spcPts val="600"/>
              </a:spcAft>
            </a:pPr>
            <a:r>
              <a:rPr lang="en-IN" sz="3800" b="1" dirty="0">
                <a:solidFill>
                  <a:srgbClr val="FF0000"/>
                </a:solidFill>
                <a:latin typeface="Arial" panose="020B0604020202020204" pitchFamily="34" charset="0"/>
                <a:cs typeface="Arial" panose="020B0604020202020204" pitchFamily="34" charset="0"/>
              </a:rPr>
              <a:t>SECA4002 – DEEP LEARNING NEURAL NETWORKS</a:t>
            </a:r>
          </a:p>
        </p:txBody>
      </p:sp>
      <p:sp>
        <p:nvSpPr>
          <p:cNvPr id="8" name="Title 1">
            <a:extLst>
              <a:ext uri="{FF2B5EF4-FFF2-40B4-BE49-F238E27FC236}">
                <a16:creationId xmlns:a16="http://schemas.microsoft.com/office/drawing/2014/main" id="{FEAC3975-9F3D-4011-92B6-4C8C3D81E884}"/>
              </a:ext>
            </a:extLst>
          </p:cNvPr>
          <p:cNvSpPr txBox="1">
            <a:spLocks/>
          </p:cNvSpPr>
          <p:nvPr/>
        </p:nvSpPr>
        <p:spPr>
          <a:xfrm>
            <a:off x="438586" y="1258759"/>
            <a:ext cx="10515600" cy="947113"/>
          </a:xfrm>
          <a:prstGeom prst="rect">
            <a:avLst/>
          </a:prstGeom>
        </p:spPr>
        <p:txBody>
          <a:bodyPr vert="horz" lIns="91440" tIns="45720" rIns="91440" bIns="45720" rtlCol="0" anchor="b">
            <a:noAutofit/>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marL="70484" algn="l">
              <a:tabLst>
                <a:tab pos="810874" algn="l"/>
                <a:tab pos="5734542" algn="l"/>
              </a:tabLst>
            </a:pPr>
            <a:r>
              <a:rPr lang="en-IN" sz="2800" dirty="0">
                <a:solidFill>
                  <a:srgbClr val="0070C0"/>
                </a:solidFill>
                <a:latin typeface="Arial" panose="020B0604020202020204" pitchFamily="34" charset="0"/>
                <a:cs typeface="Arial" panose="020B0604020202020204" pitchFamily="34" charset="0"/>
              </a:rPr>
              <a:t>Recommended Text Books/ Reference Books</a:t>
            </a:r>
            <a:br>
              <a:rPr lang="en-IN" sz="2600" dirty="0">
                <a:solidFill>
                  <a:srgbClr val="FF0000"/>
                </a:solidFill>
                <a:latin typeface="Arial" panose="020B0604020202020204" pitchFamily="34" charset="0"/>
              </a:rPr>
            </a:br>
            <a:endParaRPr lang="en-IN" sz="2600" dirty="0">
              <a:solidFill>
                <a:srgbClr val="FF0000"/>
              </a:solidFill>
              <a:latin typeface="Arial" panose="020B0604020202020204" pitchFamily="34" charset="0"/>
            </a:endParaRPr>
          </a:p>
        </p:txBody>
      </p:sp>
      <p:sp>
        <p:nvSpPr>
          <p:cNvPr id="10" name="TextBox 9">
            <a:extLst>
              <a:ext uri="{FF2B5EF4-FFF2-40B4-BE49-F238E27FC236}">
                <a16:creationId xmlns:a16="http://schemas.microsoft.com/office/drawing/2014/main" id="{DF697086-BEE2-45E4-8BC4-354C919BEE98}"/>
              </a:ext>
            </a:extLst>
          </p:cNvPr>
          <p:cNvSpPr txBox="1"/>
          <p:nvPr/>
        </p:nvSpPr>
        <p:spPr>
          <a:xfrm>
            <a:off x="1237814" y="2000698"/>
            <a:ext cx="10282071" cy="4436471"/>
          </a:xfrm>
          <a:prstGeom prst="rect">
            <a:avLst/>
          </a:prstGeom>
          <a:noFill/>
        </p:spPr>
        <p:txBody>
          <a:bodyPr wrap="square">
            <a:spAutoFit/>
          </a:bodyPr>
          <a:lstStyle/>
          <a:p>
            <a:pPr marL="523875" indent="-457200" algn="just">
              <a:lnSpc>
                <a:spcPct val="115000"/>
              </a:lnSpc>
              <a:spcBef>
                <a:spcPts val="180"/>
              </a:spcBef>
              <a:spcAft>
                <a:spcPts val="800"/>
              </a:spcAft>
              <a:buFont typeface="Wingdings" panose="05000000000000000000" pitchFamily="2" charset="2"/>
              <a:buChar char="v"/>
              <a:tabLst>
                <a:tab pos="5562600" algn="l"/>
              </a:tabLst>
            </a:pPr>
            <a:r>
              <a:rPr lang="en-US" sz="2600" dirty="0" err="1">
                <a:effectLst/>
                <a:latin typeface="Arial" panose="020B0604020202020204" pitchFamily="34" charset="0"/>
                <a:ea typeface="Liberation Sans Narrow"/>
                <a:cs typeface="Arial" panose="020B0604020202020204" pitchFamily="34" charset="0"/>
              </a:rPr>
              <a:t>Cosma</a:t>
            </a:r>
            <a:r>
              <a:rPr lang="en-US" sz="2600" dirty="0">
                <a:effectLst/>
                <a:latin typeface="Arial" panose="020B0604020202020204" pitchFamily="34" charset="0"/>
                <a:ea typeface="Liberation Sans Narrow"/>
                <a:cs typeface="Arial" panose="020B0604020202020204" pitchFamily="34" charset="0"/>
              </a:rPr>
              <a:t> </a:t>
            </a:r>
            <a:r>
              <a:rPr lang="en-US" sz="2600" dirty="0" err="1">
                <a:effectLst/>
                <a:latin typeface="Arial" panose="020B0604020202020204" pitchFamily="34" charset="0"/>
                <a:ea typeface="Liberation Sans Narrow"/>
                <a:cs typeface="Arial" panose="020B0604020202020204" pitchFamily="34" charset="0"/>
              </a:rPr>
              <a:t>Rohilla</a:t>
            </a:r>
            <a:r>
              <a:rPr lang="en-US" sz="2600" dirty="0">
                <a:effectLst/>
                <a:latin typeface="Arial" panose="020B0604020202020204" pitchFamily="34" charset="0"/>
                <a:ea typeface="Liberation Sans Narrow"/>
                <a:cs typeface="Arial" panose="020B0604020202020204" pitchFamily="34" charset="0"/>
              </a:rPr>
              <a:t> </a:t>
            </a:r>
            <a:r>
              <a:rPr lang="en-US" sz="2600" dirty="0" err="1">
                <a:effectLst/>
                <a:latin typeface="Arial" panose="020B0604020202020204" pitchFamily="34" charset="0"/>
                <a:ea typeface="Liberation Sans Narrow"/>
                <a:cs typeface="Arial" panose="020B0604020202020204" pitchFamily="34" charset="0"/>
              </a:rPr>
              <a:t>Shalizi</a:t>
            </a:r>
            <a:r>
              <a:rPr lang="en-US" sz="2600" dirty="0">
                <a:effectLst/>
                <a:latin typeface="Arial" panose="020B0604020202020204" pitchFamily="34" charset="0"/>
                <a:ea typeface="Liberation Sans Narrow"/>
                <a:cs typeface="Arial" panose="020B0604020202020204" pitchFamily="34" charset="0"/>
              </a:rPr>
              <a:t>, Advanced Data Analysis from an Elementary Point of View, 2015.</a:t>
            </a:r>
            <a:endParaRPr lang="en-IN" sz="2600" dirty="0">
              <a:effectLst/>
              <a:latin typeface="Arial" panose="020B0604020202020204" pitchFamily="34" charset="0"/>
              <a:ea typeface="Calibri" panose="020F0502020204030204" pitchFamily="34" charset="0"/>
              <a:cs typeface="Arial" panose="020B0604020202020204" pitchFamily="34" charset="0"/>
            </a:endParaRPr>
          </a:p>
          <a:p>
            <a:pPr marL="523875" indent="-457200" algn="just">
              <a:lnSpc>
                <a:spcPct val="115000"/>
              </a:lnSpc>
              <a:spcBef>
                <a:spcPts val="180"/>
              </a:spcBef>
              <a:spcAft>
                <a:spcPts val="800"/>
              </a:spcAft>
              <a:buFont typeface="Wingdings" panose="05000000000000000000" pitchFamily="2" charset="2"/>
              <a:buChar char="v"/>
              <a:tabLst>
                <a:tab pos="5562600" algn="l"/>
              </a:tabLst>
            </a:pPr>
            <a:r>
              <a:rPr lang="en-US" sz="2600" dirty="0">
                <a:solidFill>
                  <a:srgbClr val="FF0000"/>
                </a:solidFill>
                <a:effectLst/>
                <a:latin typeface="Arial" panose="020B0604020202020204" pitchFamily="34" charset="0"/>
                <a:ea typeface="Liberation Sans Narrow"/>
                <a:cs typeface="Arial" panose="020B0604020202020204" pitchFamily="34" charset="0"/>
              </a:rPr>
              <a:t>Deng &amp; Yu, Deep Learning: Methods and Applications, Now Publishers, 2013.</a:t>
            </a:r>
            <a:endParaRPr lang="en-IN" sz="26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p>
            <a:pPr marL="523875" indent="-457200" algn="just">
              <a:lnSpc>
                <a:spcPct val="115000"/>
              </a:lnSpc>
              <a:spcBef>
                <a:spcPts val="180"/>
              </a:spcBef>
              <a:spcAft>
                <a:spcPts val="800"/>
              </a:spcAft>
              <a:buFont typeface="Wingdings" panose="05000000000000000000" pitchFamily="2" charset="2"/>
              <a:buChar char="v"/>
              <a:tabLst>
                <a:tab pos="5562600" algn="l"/>
              </a:tabLst>
            </a:pPr>
            <a:r>
              <a:rPr lang="en-US" sz="2600" dirty="0">
                <a:solidFill>
                  <a:srgbClr val="FF0000"/>
                </a:solidFill>
                <a:effectLst/>
                <a:latin typeface="Arial" panose="020B0604020202020204" pitchFamily="34" charset="0"/>
                <a:ea typeface="Liberation Sans Narrow"/>
                <a:cs typeface="Arial" panose="020B0604020202020204" pitchFamily="34" charset="0"/>
              </a:rPr>
              <a:t>Ian Goodfellow, </a:t>
            </a:r>
            <a:r>
              <a:rPr lang="en-US" sz="2600" dirty="0" err="1">
                <a:solidFill>
                  <a:srgbClr val="FF0000"/>
                </a:solidFill>
                <a:effectLst/>
                <a:latin typeface="Arial" panose="020B0604020202020204" pitchFamily="34" charset="0"/>
                <a:ea typeface="Liberation Sans Narrow"/>
                <a:cs typeface="Arial" panose="020B0604020202020204" pitchFamily="34" charset="0"/>
              </a:rPr>
              <a:t>Yoshua</a:t>
            </a:r>
            <a:r>
              <a:rPr lang="en-US" sz="2600" dirty="0">
                <a:solidFill>
                  <a:srgbClr val="FF0000"/>
                </a:solidFill>
                <a:effectLst/>
                <a:latin typeface="Arial" panose="020B0604020202020204" pitchFamily="34" charset="0"/>
                <a:ea typeface="Liberation Sans Narrow"/>
                <a:cs typeface="Arial" panose="020B0604020202020204" pitchFamily="34" charset="0"/>
              </a:rPr>
              <a:t> </a:t>
            </a:r>
            <a:r>
              <a:rPr lang="en-US" sz="2600" dirty="0" err="1">
                <a:solidFill>
                  <a:srgbClr val="FF0000"/>
                </a:solidFill>
                <a:effectLst/>
                <a:latin typeface="Arial" panose="020B0604020202020204" pitchFamily="34" charset="0"/>
                <a:ea typeface="Liberation Sans Narrow"/>
                <a:cs typeface="Arial" panose="020B0604020202020204" pitchFamily="34" charset="0"/>
              </a:rPr>
              <a:t>Bengio</a:t>
            </a:r>
            <a:r>
              <a:rPr lang="en-US" sz="2600" dirty="0">
                <a:solidFill>
                  <a:srgbClr val="FF0000"/>
                </a:solidFill>
                <a:effectLst/>
                <a:latin typeface="Arial" panose="020B0604020202020204" pitchFamily="34" charset="0"/>
                <a:ea typeface="Liberation Sans Narrow"/>
                <a:cs typeface="Arial" panose="020B0604020202020204" pitchFamily="34" charset="0"/>
              </a:rPr>
              <a:t>, Aaron Courville, Deep Learning, MIT Press, 2016</a:t>
            </a:r>
            <a:r>
              <a:rPr lang="en-US" sz="2600" dirty="0">
                <a:effectLst/>
                <a:latin typeface="Arial" panose="020B0604020202020204" pitchFamily="34" charset="0"/>
                <a:ea typeface="Liberation Sans Narrow"/>
                <a:cs typeface="Arial" panose="020B0604020202020204" pitchFamily="34" charset="0"/>
              </a:rPr>
              <a:t>.</a:t>
            </a:r>
            <a:endParaRPr lang="en-IN" sz="2600" dirty="0">
              <a:effectLst/>
              <a:latin typeface="Arial" panose="020B0604020202020204" pitchFamily="34" charset="0"/>
              <a:ea typeface="Calibri" panose="020F0502020204030204" pitchFamily="34" charset="0"/>
              <a:cs typeface="Arial" panose="020B0604020202020204" pitchFamily="34" charset="0"/>
            </a:endParaRPr>
          </a:p>
          <a:p>
            <a:pPr marL="523875" indent="-457200" algn="just">
              <a:lnSpc>
                <a:spcPct val="115000"/>
              </a:lnSpc>
              <a:spcBef>
                <a:spcPts val="180"/>
              </a:spcBef>
              <a:spcAft>
                <a:spcPts val="800"/>
              </a:spcAft>
              <a:buFont typeface="Wingdings" panose="05000000000000000000" pitchFamily="2" charset="2"/>
              <a:buChar char="v"/>
              <a:tabLst>
                <a:tab pos="5562600" algn="l"/>
              </a:tabLst>
            </a:pPr>
            <a:r>
              <a:rPr lang="en-US" sz="2600" dirty="0">
                <a:effectLst/>
                <a:latin typeface="Arial" panose="020B0604020202020204" pitchFamily="34" charset="0"/>
                <a:ea typeface="Liberation Sans Narrow"/>
                <a:cs typeface="Arial" panose="020B0604020202020204" pitchFamily="34" charset="0"/>
              </a:rPr>
              <a:t>Michael Nielsen, Neural Networks and Deep Learning, Determination Press, 2015.</a:t>
            </a:r>
            <a:endParaRPr lang="en-IN" sz="2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ts val="1140"/>
              </a:lnSpc>
              <a:buClr>
                <a:srgbClr val="231F20"/>
              </a:buClr>
              <a:buSzPts val="1000"/>
              <a:buFont typeface="Arial" panose="020B0604020202020204" pitchFamily="34" charset="0"/>
              <a:buAutoNum type="arabicPeriod"/>
              <a:tabLst>
                <a:tab pos="254000" algn="l"/>
              </a:tabLst>
            </a:pPr>
            <a:endParaRPr lang="en-US" sz="2400" dirty="0">
              <a:solidFill>
                <a:srgbClr val="231F20"/>
              </a:solidFill>
              <a:effectLst/>
              <a:latin typeface="Arial" panose="020B0604020202020204" pitchFamily="34" charset="0"/>
              <a:ea typeface="Arial" panose="020B0604020202020204" pitchFamily="34" charset="0"/>
            </a:endParaRPr>
          </a:p>
        </p:txBody>
      </p:sp>
      <p:sp>
        <p:nvSpPr>
          <p:cNvPr id="2" name="Slide Number Placeholder 1">
            <a:extLst>
              <a:ext uri="{FF2B5EF4-FFF2-40B4-BE49-F238E27FC236}">
                <a16:creationId xmlns:a16="http://schemas.microsoft.com/office/drawing/2014/main" id="{BC6CEC93-7A24-4646-A297-8A1CC4A4D243}"/>
              </a:ext>
            </a:extLst>
          </p:cNvPr>
          <p:cNvSpPr>
            <a:spLocks noGrp="1"/>
          </p:cNvSpPr>
          <p:nvPr>
            <p:ph type="sldNum" sz="quarter" idx="12"/>
          </p:nvPr>
        </p:nvSpPr>
        <p:spPr/>
        <p:txBody>
          <a:bodyPr/>
          <a:lstStyle/>
          <a:p>
            <a:fld id="{CFB90EB3-43DD-4781-AA94-EC840833DA96}" type="slidenum">
              <a:rPr lang="en-IN" smtClean="0"/>
              <a:t>5</a:t>
            </a:fld>
            <a:endParaRPr lang="en-IN"/>
          </a:p>
        </p:txBody>
      </p:sp>
    </p:spTree>
    <p:extLst>
      <p:ext uri="{BB962C8B-B14F-4D97-AF65-F5344CB8AC3E}">
        <p14:creationId xmlns:p14="http://schemas.microsoft.com/office/powerpoint/2010/main" val="1703735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IN" sz="3643" b="1" spc="-5" dirty="0">
                <a:solidFill>
                  <a:srgbClr val="0000FF"/>
                </a:solidFill>
                <a:latin typeface="Bookman Old Style" panose="02050604050505020204" pitchFamily="18" charset="0"/>
                <a:ea typeface="+mn-ea"/>
                <a:cs typeface="Times New Roman"/>
              </a:rPr>
              <a:t>Optimization In Deep Learning Network</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56146" cy="1383888"/>
          </a:xfrm>
          <a:prstGeom prst="rect">
            <a:avLst/>
          </a:prstGeom>
        </p:spPr>
      </p:pic>
      <p:sp>
        <p:nvSpPr>
          <p:cNvPr id="9" name="TextBox 8">
            <a:extLst>
              <a:ext uri="{FF2B5EF4-FFF2-40B4-BE49-F238E27FC236}">
                <a16:creationId xmlns:a16="http://schemas.microsoft.com/office/drawing/2014/main" id="{9E264C39-BBB4-445B-B137-6D0FF466377D}"/>
              </a:ext>
            </a:extLst>
          </p:cNvPr>
          <p:cNvSpPr txBox="1"/>
          <p:nvPr/>
        </p:nvSpPr>
        <p:spPr>
          <a:xfrm>
            <a:off x="517236" y="1850873"/>
            <a:ext cx="10991275" cy="4708981"/>
          </a:xfrm>
          <a:prstGeom prst="rect">
            <a:avLst/>
          </a:prstGeom>
          <a:noFill/>
        </p:spPr>
        <p:txBody>
          <a:bodyPr wrap="square">
            <a:spAutoFit/>
          </a:bodyPr>
          <a:lstStyle/>
          <a:p>
            <a:pPr marL="342900" indent="-342900" algn="just">
              <a:buFont typeface="Wingdings" panose="05000000000000000000" pitchFamily="2" charset="2"/>
              <a:buChar char="v"/>
            </a:pPr>
            <a:r>
              <a:rPr lang="en-US" sz="2000" dirty="0">
                <a:latin typeface="Helvetica Neue"/>
              </a:rPr>
              <a:t>In Deep Learning, with the help of loss function, the performance of the model is estimated/ evaluated.</a:t>
            </a:r>
          </a:p>
          <a:p>
            <a:pPr marL="342900" indent="-342900" algn="just">
              <a:buFont typeface="Wingdings" panose="05000000000000000000" pitchFamily="2" charset="2"/>
              <a:buChar char="v"/>
            </a:pPr>
            <a:r>
              <a:rPr lang="en-US" sz="2000" dirty="0">
                <a:latin typeface="Helvetica Neue"/>
              </a:rPr>
              <a:t>This loss is used to train the network so that it performs better. </a:t>
            </a:r>
          </a:p>
          <a:p>
            <a:pPr marL="342900" indent="-342900" algn="just">
              <a:buFont typeface="Wingdings" panose="05000000000000000000" pitchFamily="2" charset="2"/>
              <a:buChar char="v"/>
            </a:pPr>
            <a:r>
              <a:rPr lang="en-US" sz="2000" dirty="0">
                <a:latin typeface="Helvetica Neue"/>
              </a:rPr>
              <a:t>Essentially we try to minimize  the Loss function .Lower Loss means the model performs better. </a:t>
            </a:r>
          </a:p>
          <a:p>
            <a:pPr marL="342900" indent="-342900" algn="just">
              <a:buFont typeface="Wingdings" panose="05000000000000000000" pitchFamily="2" charset="2"/>
              <a:buChar char="v"/>
            </a:pPr>
            <a:r>
              <a:rPr lang="en-US" sz="2000" dirty="0">
                <a:highlight>
                  <a:srgbClr val="FFFF00"/>
                </a:highlight>
                <a:latin typeface="Helvetica Neue"/>
              </a:rPr>
              <a:t>The process of minimizing (or maximizing) any mathematical expression is called optimization.</a:t>
            </a:r>
          </a:p>
          <a:p>
            <a:pPr marL="342900" indent="-342900" algn="just">
              <a:buFont typeface="Wingdings" panose="05000000000000000000" pitchFamily="2" charset="2"/>
              <a:buChar char="v"/>
            </a:pPr>
            <a:r>
              <a:rPr lang="en-US" sz="2000" dirty="0">
                <a:solidFill>
                  <a:srgbClr val="C00000"/>
                </a:solidFill>
                <a:latin typeface="Helvetica Neue"/>
              </a:rPr>
              <a:t>Optimizers are algorithms or methods used to change the features of the neural network such as weights and learning rate so that the loss is reduced</a:t>
            </a:r>
            <a:r>
              <a:rPr lang="en-US" sz="2000" dirty="0">
                <a:latin typeface="Helvetica Neue"/>
              </a:rPr>
              <a:t>. </a:t>
            </a:r>
          </a:p>
          <a:p>
            <a:pPr marL="342900" indent="-342900" algn="just">
              <a:buFont typeface="Wingdings" panose="05000000000000000000" pitchFamily="2" charset="2"/>
              <a:buChar char="v"/>
            </a:pPr>
            <a:r>
              <a:rPr lang="en-US" sz="2000" dirty="0">
                <a:latin typeface="Helvetica Neue"/>
              </a:rPr>
              <a:t>Optimizers are used to solve optimization problems by minimizing the function</a:t>
            </a:r>
            <a:endParaRPr lang="en-US" b="0" i="0" dirty="0">
              <a:solidFill>
                <a:srgbClr val="111111"/>
              </a:solidFill>
              <a:effectLst/>
              <a:latin typeface="Open Sans" panose="020B0606030504020204" pitchFamily="34" charset="0"/>
            </a:endParaRPr>
          </a:p>
          <a:p>
            <a:pPr marL="342900" indent="-342900" algn="just">
              <a:buFont typeface="Wingdings" panose="05000000000000000000" pitchFamily="2" charset="2"/>
              <a:buChar char="v"/>
            </a:pPr>
            <a:r>
              <a:rPr lang="en-US" dirty="0">
                <a:solidFill>
                  <a:srgbClr val="111111"/>
                </a:solidFill>
                <a:latin typeface="Open Sans" panose="020B0606030504020204" pitchFamily="34" charset="0"/>
              </a:rPr>
              <a:t> </a:t>
            </a:r>
            <a:r>
              <a:rPr lang="en-US" sz="2000" dirty="0">
                <a:latin typeface="Helvetica Neue"/>
              </a:rPr>
              <a:t>The Goal of an Optimizer is to minimize the Objective Function(Loss Function based on the Training Data set)</a:t>
            </a:r>
          </a:p>
          <a:p>
            <a:pPr marL="342900" indent="-342900" algn="just">
              <a:buFont typeface="Wingdings" panose="05000000000000000000" pitchFamily="2" charset="2"/>
              <a:buChar char="v"/>
            </a:pPr>
            <a:r>
              <a:rPr lang="en-US" sz="2000" dirty="0">
                <a:latin typeface="Helvetica Neue"/>
              </a:rPr>
              <a:t>Simply </a:t>
            </a:r>
            <a:r>
              <a:rPr lang="en-US" sz="2000" dirty="0">
                <a:solidFill>
                  <a:srgbClr val="C00000"/>
                </a:solidFill>
                <a:highlight>
                  <a:srgbClr val="FFFF00"/>
                </a:highlight>
                <a:latin typeface="Helvetica Neue"/>
              </a:rPr>
              <a:t>Optimization is to minimize the Training Error</a:t>
            </a:r>
          </a:p>
          <a:p>
            <a:pPr algn="just"/>
            <a:endParaRPr lang="en-US" sz="2000" dirty="0">
              <a:solidFill>
                <a:srgbClr val="C00000"/>
              </a:solidFill>
              <a:highlight>
                <a:srgbClr val="FFFF00"/>
              </a:highlight>
              <a:latin typeface="Helvetica Neue"/>
            </a:endParaRPr>
          </a:p>
          <a:p>
            <a:pPr algn="just"/>
            <a:r>
              <a:rPr lang="en-US" sz="2000" dirty="0">
                <a:solidFill>
                  <a:srgbClr val="C00000"/>
                </a:solidFill>
                <a:latin typeface="Helvetica Neue"/>
              </a:rPr>
              <a:t> </a:t>
            </a:r>
            <a:endParaRPr lang="en-US" sz="2000" dirty="0">
              <a:latin typeface="Helvetica Neue"/>
            </a:endParaRPr>
          </a:p>
        </p:txBody>
      </p:sp>
    </p:spTree>
    <p:extLst>
      <p:ext uri="{BB962C8B-B14F-4D97-AF65-F5344CB8AC3E}">
        <p14:creationId xmlns:p14="http://schemas.microsoft.com/office/powerpoint/2010/main" val="411973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B731255-5C0E-4658-8B4B-76BCA72FAD0D}"/>
              </a:ext>
            </a:extLst>
          </p:cNvPr>
          <p:cNvPicPr>
            <a:picLocks noChangeAspect="1"/>
          </p:cNvPicPr>
          <p:nvPr/>
        </p:nvPicPr>
        <p:blipFill>
          <a:blip r:embed="rId2"/>
          <a:stretch>
            <a:fillRect/>
          </a:stretch>
        </p:blipFill>
        <p:spPr>
          <a:xfrm>
            <a:off x="6595033" y="2379984"/>
            <a:ext cx="5495366" cy="3115154"/>
          </a:xfrm>
          <a:prstGeom prst="rect">
            <a:avLst/>
          </a:prstGeom>
        </p:spPr>
      </p:pic>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IN" sz="3643" b="1" spc="-5" dirty="0">
                <a:solidFill>
                  <a:srgbClr val="0000FF"/>
                </a:solidFill>
                <a:latin typeface="Bookman Old Style" panose="02050604050505020204" pitchFamily="18" charset="0"/>
                <a:ea typeface="+mn-ea"/>
                <a:cs typeface="Times New Roman"/>
              </a:rPr>
              <a:t>Need for Optimization In Deep Learning Network</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034474" cy="1139673"/>
          </a:xfrm>
          <a:prstGeom prst="rect">
            <a:avLst/>
          </a:prstGeom>
        </p:spPr>
      </p:pic>
      <p:sp>
        <p:nvSpPr>
          <p:cNvPr id="9" name="TextBox 8">
            <a:extLst>
              <a:ext uri="{FF2B5EF4-FFF2-40B4-BE49-F238E27FC236}">
                <a16:creationId xmlns:a16="http://schemas.microsoft.com/office/drawing/2014/main" id="{9E264C39-BBB4-445B-B137-6D0FF466377D}"/>
              </a:ext>
            </a:extLst>
          </p:cNvPr>
          <p:cNvSpPr txBox="1"/>
          <p:nvPr/>
        </p:nvSpPr>
        <p:spPr>
          <a:xfrm>
            <a:off x="295562" y="1139673"/>
            <a:ext cx="11794837" cy="1323439"/>
          </a:xfrm>
          <a:prstGeom prst="rect">
            <a:avLst/>
          </a:prstGeom>
          <a:noFill/>
        </p:spPr>
        <p:txBody>
          <a:bodyPr wrap="square">
            <a:spAutoFit/>
          </a:bodyPr>
          <a:lstStyle/>
          <a:p>
            <a:pPr algn="just"/>
            <a:r>
              <a:rPr lang="en-US" sz="2000" dirty="0">
                <a:solidFill>
                  <a:srgbClr val="C00000"/>
                </a:solidFill>
                <a:latin typeface="Helvetica Neue"/>
              </a:rPr>
              <a:t> </a:t>
            </a:r>
            <a:r>
              <a:rPr lang="en-US" sz="2000" b="1" u="sng" dirty="0">
                <a:solidFill>
                  <a:srgbClr val="C00000"/>
                </a:solidFill>
                <a:latin typeface="Helvetica Neue"/>
              </a:rPr>
              <a:t>Local Minima:</a:t>
            </a:r>
          </a:p>
          <a:p>
            <a:pPr algn="just"/>
            <a:r>
              <a:rPr lang="en-US" sz="2000" dirty="0">
                <a:latin typeface="Helvetica Neue"/>
              </a:rPr>
              <a:t>     For any Objective function f(x), if the value of f(x) at x is is smaller than f(x) at any other points near x, f(x) is termed as local minimum. If f(x) at x is minimum over the entire region then its called global minimum.</a:t>
            </a:r>
          </a:p>
        </p:txBody>
      </p:sp>
      <p:sp>
        <p:nvSpPr>
          <p:cNvPr id="7" name="TextBox 6">
            <a:extLst>
              <a:ext uri="{FF2B5EF4-FFF2-40B4-BE49-F238E27FC236}">
                <a16:creationId xmlns:a16="http://schemas.microsoft.com/office/drawing/2014/main" id="{924AFC13-9F41-4DDD-AB62-44FE1B5FB25B}"/>
              </a:ext>
            </a:extLst>
          </p:cNvPr>
          <p:cNvSpPr txBox="1"/>
          <p:nvPr/>
        </p:nvSpPr>
        <p:spPr>
          <a:xfrm>
            <a:off x="415635" y="2463112"/>
            <a:ext cx="6096000" cy="707886"/>
          </a:xfrm>
          <a:prstGeom prst="rect">
            <a:avLst/>
          </a:prstGeom>
          <a:noFill/>
        </p:spPr>
        <p:txBody>
          <a:bodyPr wrap="square">
            <a:spAutoFit/>
          </a:bodyPr>
          <a:lstStyle/>
          <a:p>
            <a:pPr marL="342900" indent="-342900">
              <a:buFont typeface="Wingdings" panose="05000000000000000000" pitchFamily="2" charset="2"/>
              <a:buChar char="q"/>
            </a:pPr>
            <a:r>
              <a:rPr lang="en-US" sz="2000" dirty="0">
                <a:latin typeface="Helvetica Neue"/>
              </a:rPr>
              <a:t>The</a:t>
            </a:r>
            <a:r>
              <a:rPr lang="en-US" b="0" i="0" dirty="0">
                <a:effectLst/>
                <a:latin typeface="Roboto" panose="02000000000000000000" pitchFamily="2" charset="0"/>
              </a:rPr>
              <a:t> </a:t>
            </a:r>
            <a:r>
              <a:rPr lang="en-US" sz="2000" dirty="0">
                <a:latin typeface="Helvetica Neue"/>
              </a:rPr>
              <a:t>objective function of deep learning models usually has many local optima. </a:t>
            </a:r>
            <a:endParaRPr lang="en-IN" sz="2000" dirty="0">
              <a:latin typeface="Helvetica Neue"/>
            </a:endParaRPr>
          </a:p>
        </p:txBody>
      </p:sp>
      <p:sp>
        <p:nvSpPr>
          <p:cNvPr id="11" name="TextBox 10">
            <a:extLst>
              <a:ext uri="{FF2B5EF4-FFF2-40B4-BE49-F238E27FC236}">
                <a16:creationId xmlns:a16="http://schemas.microsoft.com/office/drawing/2014/main" id="{6C0A94D2-5407-4033-AFD2-625E0E90CF7A}"/>
              </a:ext>
            </a:extLst>
          </p:cNvPr>
          <p:cNvSpPr txBox="1"/>
          <p:nvPr/>
        </p:nvSpPr>
        <p:spPr>
          <a:xfrm>
            <a:off x="295561" y="5618248"/>
            <a:ext cx="11508511" cy="923330"/>
          </a:xfrm>
          <a:prstGeom prst="rect">
            <a:avLst/>
          </a:prstGeom>
          <a:noFill/>
        </p:spPr>
        <p:txBody>
          <a:bodyPr wrap="square">
            <a:spAutoFit/>
          </a:bodyPr>
          <a:lstStyle/>
          <a:p>
            <a:r>
              <a:rPr lang="en-US" sz="1800" b="1" u="sng" dirty="0">
                <a:solidFill>
                  <a:srgbClr val="C00000"/>
                </a:solidFill>
                <a:latin typeface="Helvetica Neue"/>
              </a:rPr>
              <a:t>SADDLE POINT :</a:t>
            </a:r>
          </a:p>
          <a:p>
            <a:pPr marL="285750" indent="-285750">
              <a:buFont typeface="Wingdings" panose="05000000000000000000" pitchFamily="2" charset="2"/>
              <a:buChar char="§"/>
            </a:pPr>
            <a:r>
              <a:rPr lang="en-US" b="0" i="0" dirty="0">
                <a:effectLst/>
                <a:latin typeface="Roboto" panose="02000000000000000000" pitchFamily="2" charset="0"/>
              </a:rPr>
              <a:t>saddle points are another reason for gradients to vanish. </a:t>
            </a:r>
            <a:r>
              <a:rPr lang="en-US" b="0" i="0" dirty="0">
                <a:effectLst/>
                <a:highlight>
                  <a:srgbClr val="FFFF00"/>
                </a:highlight>
                <a:latin typeface="Roboto" panose="02000000000000000000" pitchFamily="2" charset="0"/>
              </a:rPr>
              <a:t>A </a:t>
            </a:r>
            <a:r>
              <a:rPr lang="en-US" b="0" i="1" dirty="0">
                <a:effectLst/>
                <a:highlight>
                  <a:srgbClr val="FFFF00"/>
                </a:highlight>
                <a:latin typeface="Roboto" panose="02000000000000000000" pitchFamily="2" charset="0"/>
              </a:rPr>
              <a:t>saddle point</a:t>
            </a:r>
            <a:r>
              <a:rPr lang="en-US" b="0" i="0" dirty="0">
                <a:effectLst/>
                <a:highlight>
                  <a:srgbClr val="FFFF00"/>
                </a:highlight>
                <a:latin typeface="Roboto" panose="02000000000000000000" pitchFamily="2" charset="0"/>
              </a:rPr>
              <a:t> is any location where all gradients of a function vanish but which is neither a global nor a local minimum</a:t>
            </a:r>
            <a:endParaRPr lang="en-IN" dirty="0">
              <a:highlight>
                <a:srgbClr val="FFFF00"/>
              </a:highlight>
            </a:endParaRPr>
          </a:p>
        </p:txBody>
      </p:sp>
      <p:pic>
        <p:nvPicPr>
          <p:cNvPr id="13" name="Picture 12">
            <a:extLst>
              <a:ext uri="{FF2B5EF4-FFF2-40B4-BE49-F238E27FC236}">
                <a16:creationId xmlns:a16="http://schemas.microsoft.com/office/drawing/2014/main" id="{4DBF9935-8180-4B43-AA21-79743EAE1ADF}"/>
              </a:ext>
            </a:extLst>
          </p:cNvPr>
          <p:cNvPicPr>
            <a:picLocks noChangeAspect="1"/>
          </p:cNvPicPr>
          <p:nvPr/>
        </p:nvPicPr>
        <p:blipFill>
          <a:blip r:embed="rId4"/>
          <a:stretch>
            <a:fillRect/>
          </a:stretch>
        </p:blipFill>
        <p:spPr>
          <a:xfrm>
            <a:off x="1431637" y="3194967"/>
            <a:ext cx="4375212" cy="2049190"/>
          </a:xfrm>
          <a:prstGeom prst="rect">
            <a:avLst/>
          </a:prstGeom>
        </p:spPr>
      </p:pic>
    </p:spTree>
    <p:extLst>
      <p:ext uri="{BB962C8B-B14F-4D97-AF65-F5344CB8AC3E}">
        <p14:creationId xmlns:p14="http://schemas.microsoft.com/office/powerpoint/2010/main" val="370973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66FF41-3F8E-4CE8-96AC-08F290B74355}"/>
              </a:ext>
            </a:extLst>
          </p:cNvPr>
          <p:cNvPicPr>
            <a:picLocks noChangeAspect="1"/>
          </p:cNvPicPr>
          <p:nvPr/>
        </p:nvPicPr>
        <p:blipFill>
          <a:blip r:embed="rId2"/>
          <a:stretch>
            <a:fillRect/>
          </a:stretch>
        </p:blipFill>
        <p:spPr>
          <a:xfrm>
            <a:off x="8542482" y="4521100"/>
            <a:ext cx="3520209" cy="2288136"/>
          </a:xfrm>
          <a:prstGeom prst="rect">
            <a:avLst/>
          </a:prstGeom>
        </p:spPr>
      </p:pic>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fontScale="90000"/>
          </a:bodyPr>
          <a:lstStyle/>
          <a:p>
            <a:r>
              <a:rPr lang="en-IN" sz="3643" b="1" spc="-5" dirty="0">
                <a:solidFill>
                  <a:srgbClr val="0000FF"/>
                </a:solidFill>
                <a:latin typeface="Bookman Old Style" panose="02050604050505020204" pitchFamily="18" charset="0"/>
                <a:ea typeface="+mn-ea"/>
                <a:cs typeface="Times New Roman"/>
              </a:rPr>
              <a:t>Need for Optimization In Deep Learning Network</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034474" cy="1139673"/>
          </a:xfrm>
          <a:prstGeom prst="rect">
            <a:avLst/>
          </a:prstGeom>
        </p:spPr>
      </p:pic>
      <p:sp>
        <p:nvSpPr>
          <p:cNvPr id="9" name="TextBox 8">
            <a:extLst>
              <a:ext uri="{FF2B5EF4-FFF2-40B4-BE49-F238E27FC236}">
                <a16:creationId xmlns:a16="http://schemas.microsoft.com/office/drawing/2014/main" id="{9E264C39-BBB4-445B-B137-6D0FF466377D}"/>
              </a:ext>
            </a:extLst>
          </p:cNvPr>
          <p:cNvSpPr txBox="1"/>
          <p:nvPr/>
        </p:nvSpPr>
        <p:spPr>
          <a:xfrm>
            <a:off x="355599" y="1115564"/>
            <a:ext cx="11480801" cy="4093428"/>
          </a:xfrm>
          <a:prstGeom prst="rect">
            <a:avLst/>
          </a:prstGeom>
          <a:noFill/>
        </p:spPr>
        <p:txBody>
          <a:bodyPr wrap="square">
            <a:spAutoFit/>
          </a:bodyPr>
          <a:lstStyle/>
          <a:p>
            <a:pPr algn="just"/>
            <a:r>
              <a:rPr lang="en-US" sz="2000" dirty="0">
                <a:solidFill>
                  <a:srgbClr val="C00000"/>
                </a:solidFill>
                <a:latin typeface="Helvetica Neue"/>
              </a:rPr>
              <a:t> Need for optimization:</a:t>
            </a:r>
          </a:p>
          <a:p>
            <a:pPr marL="803275" algn="just"/>
            <a:r>
              <a:rPr lang="en-US" sz="2000" dirty="0">
                <a:solidFill>
                  <a:srgbClr val="C00000"/>
                </a:solidFill>
                <a:latin typeface="Helvetica Neue"/>
              </a:rPr>
              <a:t> </a:t>
            </a:r>
            <a:r>
              <a:rPr lang="en-US" sz="2000" dirty="0">
                <a:latin typeface="Helvetica Neue"/>
              </a:rPr>
              <a:t>To reduce Local Minima</a:t>
            </a:r>
          </a:p>
          <a:p>
            <a:pPr marL="803275" algn="just"/>
            <a:r>
              <a:rPr lang="en-US" sz="2000" dirty="0">
                <a:latin typeface="Helvetica Neue"/>
              </a:rPr>
              <a:t> To avoid Vanishing Gradients or Exploding Gradients</a:t>
            </a:r>
          </a:p>
          <a:p>
            <a:pPr marL="803275" algn="just"/>
            <a:r>
              <a:rPr lang="en-US" sz="2000" dirty="0">
                <a:latin typeface="Helvetica Neue"/>
              </a:rPr>
              <a:t> To select appropriate weight values and other associated model parameters</a:t>
            </a:r>
          </a:p>
          <a:p>
            <a:pPr marL="803275" algn="just"/>
            <a:r>
              <a:rPr lang="en-US" sz="2000" dirty="0">
                <a:latin typeface="Helvetica Neue"/>
              </a:rPr>
              <a:t> To minimize the loss value (Training error)</a:t>
            </a:r>
          </a:p>
          <a:p>
            <a:pPr algn="just"/>
            <a:r>
              <a:rPr lang="en-US" sz="2000" b="1" u="sng" dirty="0">
                <a:solidFill>
                  <a:srgbClr val="C00000"/>
                </a:solidFill>
                <a:latin typeface="Helvetica Neue"/>
              </a:rPr>
              <a:t>Convex Optimization:</a:t>
            </a:r>
          </a:p>
          <a:p>
            <a:pPr algn="just"/>
            <a:r>
              <a:rPr lang="en-US" sz="2000" i="0" dirty="0">
                <a:solidFill>
                  <a:srgbClr val="C00000"/>
                </a:solidFill>
                <a:effectLst/>
                <a:latin typeface="Helvetica Neue"/>
              </a:rPr>
              <a:t>        </a:t>
            </a:r>
            <a:r>
              <a:rPr lang="en-US" sz="2000" b="1" i="0" dirty="0">
                <a:solidFill>
                  <a:srgbClr val="202122"/>
                </a:solidFill>
                <a:effectLst/>
                <a:latin typeface="Arial" panose="020B0604020202020204" pitchFamily="34" charset="0"/>
              </a:rPr>
              <a:t>Convex optimization</a:t>
            </a:r>
            <a:r>
              <a:rPr lang="en-US" sz="2000" b="0" i="0" dirty="0">
                <a:solidFill>
                  <a:srgbClr val="202122"/>
                </a:solidFill>
                <a:effectLst/>
                <a:latin typeface="Arial" panose="020B0604020202020204" pitchFamily="34" charset="0"/>
              </a:rPr>
              <a:t> is a kind of optimization which deals with the study of problem of minimizing </a:t>
            </a:r>
            <a:r>
              <a:rPr lang="en-US" sz="2000" dirty="0">
                <a:solidFill>
                  <a:srgbClr val="202122"/>
                </a:solidFill>
                <a:latin typeface="Arial" panose="020B0604020202020204" pitchFamily="34" charset="0"/>
              </a:rPr>
              <a:t>convex functions </a:t>
            </a:r>
            <a:r>
              <a:rPr lang="en-US" sz="2000" b="0" i="0" dirty="0">
                <a:solidFill>
                  <a:srgbClr val="202122"/>
                </a:solidFill>
                <a:effectLst/>
                <a:latin typeface="Arial" panose="020B0604020202020204" pitchFamily="34" charset="0"/>
              </a:rPr>
              <a:t>. </a:t>
            </a:r>
          </a:p>
          <a:p>
            <a:pPr algn="just"/>
            <a:r>
              <a:rPr lang="en-US" sz="2000" dirty="0">
                <a:solidFill>
                  <a:srgbClr val="202122"/>
                </a:solidFill>
                <a:latin typeface="Arial" panose="020B0604020202020204" pitchFamily="34" charset="0"/>
              </a:rPr>
              <a:t>        Here the optimization function is Convex function..</a:t>
            </a:r>
          </a:p>
          <a:p>
            <a:pPr algn="just"/>
            <a:r>
              <a:rPr lang="en-US" sz="2000" dirty="0">
                <a:solidFill>
                  <a:srgbClr val="202122"/>
                </a:solidFill>
                <a:latin typeface="Arial" panose="020B0604020202020204" pitchFamily="34" charset="0"/>
              </a:rPr>
              <a:t>        All Linear functions are convex, so linear programming problems are convex problems</a:t>
            </a:r>
          </a:p>
          <a:p>
            <a:pPr algn="just"/>
            <a:r>
              <a:rPr lang="en-US" sz="2000" dirty="0">
                <a:solidFill>
                  <a:srgbClr val="202122"/>
                </a:solidFill>
                <a:latin typeface="Arial" panose="020B0604020202020204" pitchFamily="34" charset="0"/>
              </a:rPr>
              <a:t>        When we have a convex objective and a convex feasible region, then there can be only one optimal solution, which is globally optimal.</a:t>
            </a:r>
          </a:p>
          <a:p>
            <a:pPr algn="just"/>
            <a:endParaRPr lang="en-US" sz="2000" dirty="0">
              <a:solidFill>
                <a:srgbClr val="202122"/>
              </a:solidFill>
              <a:latin typeface="Arial" panose="020B0604020202020204" pitchFamily="34" charset="0"/>
            </a:endParaRPr>
          </a:p>
        </p:txBody>
      </p:sp>
      <p:sp>
        <p:nvSpPr>
          <p:cNvPr id="6" name="TextBox 5">
            <a:extLst>
              <a:ext uri="{FF2B5EF4-FFF2-40B4-BE49-F238E27FC236}">
                <a16:creationId xmlns:a16="http://schemas.microsoft.com/office/drawing/2014/main" id="{7F63C18C-4DE8-4051-9BE9-E0CBF61825CF}"/>
              </a:ext>
            </a:extLst>
          </p:cNvPr>
          <p:cNvSpPr txBox="1"/>
          <p:nvPr/>
        </p:nvSpPr>
        <p:spPr>
          <a:xfrm>
            <a:off x="355599" y="5034550"/>
            <a:ext cx="10270838" cy="707886"/>
          </a:xfrm>
          <a:prstGeom prst="rect">
            <a:avLst/>
          </a:prstGeom>
          <a:noFill/>
        </p:spPr>
        <p:txBody>
          <a:bodyPr wrap="square">
            <a:spAutoFit/>
          </a:bodyPr>
          <a:lstStyle/>
          <a:p>
            <a:r>
              <a:rPr lang="en-US" sz="2000" dirty="0">
                <a:solidFill>
                  <a:srgbClr val="202122"/>
                </a:solidFill>
                <a:latin typeface="Arial" panose="020B0604020202020204" pitchFamily="34" charset="0"/>
              </a:rPr>
              <a:t>Definition:    A set C ⊆ Rn is convex if for x, y ∈ C and any α ∈ [0, 1],</a:t>
            </a:r>
            <a:r>
              <a:rPr lang="es-ES" sz="2000" dirty="0">
                <a:solidFill>
                  <a:srgbClr val="202122"/>
                </a:solidFill>
                <a:latin typeface="Arial" panose="020B0604020202020204" pitchFamily="34" charset="0"/>
              </a:rPr>
              <a:t>                                                     </a:t>
            </a:r>
          </a:p>
          <a:p>
            <a:r>
              <a:rPr lang="es-ES" sz="2000" dirty="0">
                <a:solidFill>
                  <a:srgbClr val="202122"/>
                </a:solidFill>
                <a:latin typeface="Arial" panose="020B0604020202020204" pitchFamily="34" charset="0"/>
              </a:rPr>
              <a:t>                                     αx + (1 − α)y ∈ C</a:t>
            </a:r>
            <a:r>
              <a:rPr lang="en-US" sz="2000" dirty="0">
                <a:solidFill>
                  <a:srgbClr val="202122"/>
                </a:solidFill>
                <a:latin typeface="Arial" panose="020B0604020202020204" pitchFamily="34" charset="0"/>
              </a:rPr>
              <a:t> </a:t>
            </a:r>
            <a:endParaRPr lang="en-IN" sz="2000" dirty="0">
              <a:solidFill>
                <a:srgbClr val="202122"/>
              </a:solidFill>
              <a:latin typeface="Arial" panose="020B0604020202020204" pitchFamily="34" charset="0"/>
            </a:endParaRPr>
          </a:p>
        </p:txBody>
      </p:sp>
    </p:spTree>
    <p:extLst>
      <p:ext uri="{BB962C8B-B14F-4D97-AF65-F5344CB8AC3E}">
        <p14:creationId xmlns:p14="http://schemas.microsoft.com/office/powerpoint/2010/main" val="281254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0ACFBA-68F2-4940-A606-CB3DAE0E56BE}"/>
              </a:ext>
            </a:extLst>
          </p:cNvPr>
          <p:cNvPicPr>
            <a:picLocks noChangeAspect="1"/>
          </p:cNvPicPr>
          <p:nvPr/>
        </p:nvPicPr>
        <p:blipFill>
          <a:blip r:embed="rId2"/>
          <a:stretch>
            <a:fillRect/>
          </a:stretch>
        </p:blipFill>
        <p:spPr>
          <a:xfrm>
            <a:off x="754928" y="3943927"/>
            <a:ext cx="9669442" cy="2816802"/>
          </a:xfrm>
          <a:prstGeom prst="rect">
            <a:avLst/>
          </a:prstGeom>
        </p:spPr>
      </p:pic>
      <p:sp>
        <p:nvSpPr>
          <p:cNvPr id="2" name="Title 1">
            <a:extLst>
              <a:ext uri="{FF2B5EF4-FFF2-40B4-BE49-F238E27FC236}">
                <a16:creationId xmlns:a16="http://schemas.microsoft.com/office/drawing/2014/main" id="{838F8C1A-1837-434B-83AF-32B90916E457}"/>
              </a:ext>
            </a:extLst>
          </p:cNvPr>
          <p:cNvSpPr>
            <a:spLocks noGrp="1"/>
          </p:cNvSpPr>
          <p:nvPr>
            <p:ph type="ctrTitle"/>
          </p:nvPr>
        </p:nvSpPr>
        <p:spPr>
          <a:xfrm>
            <a:off x="2142837" y="0"/>
            <a:ext cx="9144000" cy="930355"/>
          </a:xfrm>
        </p:spPr>
        <p:txBody>
          <a:bodyPr>
            <a:normAutofit/>
          </a:bodyPr>
          <a:lstStyle/>
          <a:p>
            <a:r>
              <a:rPr lang="en-IN" sz="3643" b="1" spc="-5" dirty="0">
                <a:solidFill>
                  <a:srgbClr val="0000FF"/>
                </a:solidFill>
                <a:latin typeface="Bookman Old Style" panose="02050604050505020204" pitchFamily="18" charset="0"/>
                <a:ea typeface="+mn-ea"/>
                <a:cs typeface="Times New Roman"/>
              </a:rPr>
              <a:t>Convexity</a:t>
            </a:r>
          </a:p>
        </p:txBody>
      </p:sp>
      <p:pic>
        <p:nvPicPr>
          <p:cNvPr id="4" name="Picture 3">
            <a:extLst>
              <a:ext uri="{FF2B5EF4-FFF2-40B4-BE49-F238E27FC236}">
                <a16:creationId xmlns:a16="http://schemas.microsoft.com/office/drawing/2014/main" id="{F7F2D7CE-40A9-4EB2-BAAB-AFA5B2FF8F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034474" cy="1139673"/>
          </a:xfrm>
          <a:prstGeom prst="rect">
            <a:avLst/>
          </a:prstGeom>
        </p:spPr>
      </p:pic>
      <p:sp>
        <p:nvSpPr>
          <p:cNvPr id="9" name="TextBox 8">
            <a:extLst>
              <a:ext uri="{FF2B5EF4-FFF2-40B4-BE49-F238E27FC236}">
                <a16:creationId xmlns:a16="http://schemas.microsoft.com/office/drawing/2014/main" id="{9E264C39-BBB4-445B-B137-6D0FF466377D}"/>
              </a:ext>
            </a:extLst>
          </p:cNvPr>
          <p:cNvSpPr txBox="1"/>
          <p:nvPr/>
        </p:nvSpPr>
        <p:spPr>
          <a:xfrm>
            <a:off x="295562" y="1139673"/>
            <a:ext cx="11794837" cy="707886"/>
          </a:xfrm>
          <a:prstGeom prst="rect">
            <a:avLst/>
          </a:prstGeom>
          <a:noFill/>
        </p:spPr>
        <p:txBody>
          <a:bodyPr wrap="square">
            <a:spAutoFit/>
          </a:bodyPr>
          <a:lstStyle/>
          <a:p>
            <a:pPr algn="just"/>
            <a:r>
              <a:rPr lang="en-US" sz="2000" dirty="0">
                <a:solidFill>
                  <a:srgbClr val="C00000"/>
                </a:solidFill>
                <a:latin typeface="Helvetica Neue"/>
              </a:rPr>
              <a:t> </a:t>
            </a:r>
            <a:r>
              <a:rPr lang="en-US" sz="2000" b="0" i="0" dirty="0">
                <a:effectLst/>
                <a:latin typeface="Roboto" panose="02000000000000000000" pitchFamily="2" charset="0"/>
              </a:rPr>
              <a:t>Convexity plays a vital role in the design of optimization algorithms. This is largely due to the fact that it is much easier to analyze and test algorithms in such a context.</a:t>
            </a:r>
            <a:endParaRPr lang="en-US" sz="2000" dirty="0">
              <a:latin typeface="Helvetica Neue"/>
            </a:endParaRPr>
          </a:p>
        </p:txBody>
      </p:sp>
      <p:pic>
        <p:nvPicPr>
          <p:cNvPr id="5" name="Picture 4">
            <a:extLst>
              <a:ext uri="{FF2B5EF4-FFF2-40B4-BE49-F238E27FC236}">
                <a16:creationId xmlns:a16="http://schemas.microsoft.com/office/drawing/2014/main" id="{1C14DAF8-DB01-402A-9903-A33E604FD087}"/>
              </a:ext>
            </a:extLst>
          </p:cNvPr>
          <p:cNvPicPr>
            <a:picLocks noChangeAspect="1"/>
          </p:cNvPicPr>
          <p:nvPr/>
        </p:nvPicPr>
        <p:blipFill>
          <a:blip r:embed="rId4"/>
          <a:stretch>
            <a:fillRect/>
          </a:stretch>
        </p:blipFill>
        <p:spPr>
          <a:xfrm>
            <a:off x="7028873" y="1988311"/>
            <a:ext cx="4775199" cy="2266950"/>
          </a:xfrm>
          <a:prstGeom prst="rect">
            <a:avLst/>
          </a:prstGeom>
        </p:spPr>
      </p:pic>
      <p:sp>
        <p:nvSpPr>
          <p:cNvPr id="3" name="TextBox 2">
            <a:extLst>
              <a:ext uri="{FF2B5EF4-FFF2-40B4-BE49-F238E27FC236}">
                <a16:creationId xmlns:a16="http://schemas.microsoft.com/office/drawing/2014/main" id="{09769C40-AC4A-4721-AA43-1FBBEDDBCE36}"/>
              </a:ext>
            </a:extLst>
          </p:cNvPr>
          <p:cNvSpPr txBox="1"/>
          <p:nvPr/>
        </p:nvSpPr>
        <p:spPr>
          <a:xfrm>
            <a:off x="1145309" y="2228671"/>
            <a:ext cx="5301673" cy="1200329"/>
          </a:xfrm>
          <a:prstGeom prst="rect">
            <a:avLst/>
          </a:prstGeom>
          <a:noFill/>
        </p:spPr>
        <p:txBody>
          <a:bodyPr wrap="square" rtlCol="0">
            <a:spAutoFit/>
          </a:bodyPr>
          <a:lstStyle/>
          <a:p>
            <a:r>
              <a:rPr lang="en-IN" dirty="0"/>
              <a:t>Select any to points in the region and join them by a straight Line. If the line and the selected points all lie inside the region then we call that region as Convex Region (as Shown in the diagram)</a:t>
            </a:r>
          </a:p>
        </p:txBody>
      </p:sp>
    </p:spTree>
    <p:extLst>
      <p:ext uri="{BB962C8B-B14F-4D97-AF65-F5344CB8AC3E}">
        <p14:creationId xmlns:p14="http://schemas.microsoft.com/office/powerpoint/2010/main" val="1435168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3200</TotalTime>
  <Words>2742</Words>
  <Application>Microsoft Office PowerPoint</Application>
  <PresentationFormat>Widescreen</PresentationFormat>
  <Paragraphs>231</Paragraphs>
  <Slides>36</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36</vt:i4>
      </vt:variant>
    </vt:vector>
  </HeadingPairs>
  <TitlesOfParts>
    <vt:vector size="48" baseType="lpstr">
      <vt:lpstr>Arial</vt:lpstr>
      <vt:lpstr>Bookman Old Style</vt:lpstr>
      <vt:lpstr>Calibri</vt:lpstr>
      <vt:lpstr>Calibri Light</vt:lpstr>
      <vt:lpstr>charter</vt:lpstr>
      <vt:lpstr>Helvetica Neue</vt:lpstr>
      <vt:lpstr>Open Sans</vt:lpstr>
      <vt:lpstr>Roboto</vt:lpstr>
      <vt:lpstr>sohne</vt:lpstr>
      <vt:lpstr>Wingdings</vt:lpstr>
      <vt:lpstr>Office Theme</vt:lpstr>
      <vt:lpstr>Custom Design</vt:lpstr>
      <vt:lpstr>SECA4002 – DEEP LEARNING NEURAL NETWORKS</vt:lpstr>
      <vt:lpstr>Course Outcomes</vt:lpstr>
      <vt:lpstr>Course Objectives</vt:lpstr>
      <vt:lpstr>PowerPoint Presentation</vt:lpstr>
      <vt:lpstr>PowerPoint Presentation</vt:lpstr>
      <vt:lpstr>Optimization In Deep Learning Network</vt:lpstr>
      <vt:lpstr>Need for Optimization In Deep Learning Network</vt:lpstr>
      <vt:lpstr>Need for Optimization In Deep Learning Network</vt:lpstr>
      <vt:lpstr>Convexity</vt:lpstr>
      <vt:lpstr>Non-Convex Optimization</vt:lpstr>
      <vt:lpstr>Spatial Transformer Networks</vt:lpstr>
      <vt:lpstr>Spatial Transformer Networks</vt:lpstr>
      <vt:lpstr>Spatial Transformer Networks</vt:lpstr>
      <vt:lpstr> Recurrent Neural Networks (RNN)</vt:lpstr>
      <vt:lpstr> Recurrent Neural Networks (RNN)</vt:lpstr>
      <vt:lpstr> Recurrent Neural Networks (RNN)</vt:lpstr>
      <vt:lpstr> Long Short Term Memory (LSTM)</vt:lpstr>
      <vt:lpstr> Long Short Term Memory (LSTM)</vt:lpstr>
      <vt:lpstr> Long Short Term Memory (LSTM)</vt:lpstr>
      <vt:lpstr> Long Short Term Memory (LSTM)</vt:lpstr>
      <vt:lpstr> Long Short Term Memory (LSTM)</vt:lpstr>
      <vt:lpstr> Computational &amp; Artificial Neuro Science </vt:lpstr>
      <vt:lpstr> Computational &amp; Artificial Neuro Science </vt:lpstr>
      <vt:lpstr> Computational &amp; Artificial Neuro Science </vt:lpstr>
      <vt:lpstr> Computational &amp; Artificial Neuro Science </vt:lpstr>
      <vt:lpstr> Computational &amp; Artificial Neuro Science </vt:lpstr>
      <vt:lpstr> Computational &amp; Artificial Neuro Science </vt:lpstr>
      <vt:lpstr> Computational &amp; Artificial Neuro Science </vt:lpstr>
      <vt:lpstr>Application of Deep Learning Neural Network- Joint Detection</vt:lpstr>
      <vt:lpstr>Application of Deep Learning Neural Network- Joint Detection</vt:lpstr>
      <vt:lpstr>Application of Deep Learning Neural Network- Joint Detection</vt:lpstr>
      <vt:lpstr>Application of Deep Learning Neural Network- Face Recognition</vt:lpstr>
      <vt:lpstr>Application of Deep Learning Neural Network- Face Recognition</vt:lpstr>
      <vt:lpstr>Application of Deep Learning Neural Network- Object Recognition</vt:lpstr>
      <vt:lpstr>Application of Deep Learning Neural Network- Object Recognition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SECA4002 – DEEP LEARNING NEURAL NETWORKS</dc:title>
  <dc:creator>vedanarayanan venugopal</dc:creator>
  <cp:lastModifiedBy>vedanarayanan venugopal</cp:lastModifiedBy>
  <cp:revision>132</cp:revision>
  <dcterms:created xsi:type="dcterms:W3CDTF">2021-07-05T04:49:38Z</dcterms:created>
  <dcterms:modified xsi:type="dcterms:W3CDTF">2021-10-26T03:23:53Z</dcterms:modified>
</cp:coreProperties>
</file>