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1B5A-9B59-47B6-BF5D-6D3E4688EAA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A2284-1FF1-4147-A440-DA337AA54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1006" y="2210511"/>
            <a:ext cx="7161987" cy="1271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Dr.K.Ashok</a:t>
            </a:r>
            <a:r>
              <a:rPr spc="-5" dirty="0"/>
              <a:t> </a:t>
            </a:r>
            <a:r>
              <a:rPr spc="-25" dirty="0"/>
              <a:t>kumar,</a:t>
            </a:r>
            <a:r>
              <a:rPr dirty="0"/>
              <a:t> </a:t>
            </a:r>
            <a:r>
              <a:rPr spc="-15" dirty="0"/>
              <a:t>Asso.Professor,</a:t>
            </a:r>
            <a:r>
              <a:rPr spc="25" dirty="0"/>
              <a:t> </a:t>
            </a:r>
            <a:r>
              <a:rPr spc="-5" dirty="0"/>
              <a:t>CSE,</a:t>
            </a:r>
            <a:r>
              <a:rPr dirty="0"/>
              <a:t> </a:t>
            </a:r>
            <a:r>
              <a:rPr spc="-5" dirty="0"/>
              <a:t>SIST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06CC8-DF4D-48ED-99EE-B038C5A3F715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Dr.K.Ashok</a:t>
            </a:r>
            <a:r>
              <a:rPr spc="-5" dirty="0"/>
              <a:t> </a:t>
            </a:r>
            <a:r>
              <a:rPr spc="-25" dirty="0"/>
              <a:t>kumar,</a:t>
            </a:r>
            <a:r>
              <a:rPr dirty="0"/>
              <a:t> </a:t>
            </a:r>
            <a:r>
              <a:rPr spc="-15" dirty="0"/>
              <a:t>Asso.Professor,</a:t>
            </a:r>
            <a:r>
              <a:rPr spc="25" dirty="0"/>
              <a:t> </a:t>
            </a:r>
            <a:r>
              <a:rPr spc="-5" dirty="0"/>
              <a:t>CSE,</a:t>
            </a:r>
            <a:r>
              <a:rPr dirty="0"/>
              <a:t> </a:t>
            </a:r>
            <a:r>
              <a:rPr spc="-5" dirty="0"/>
              <a:t>SIST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F0CC5-444F-4C05-81A6-D5A38B1B6B9C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Dr.K.Ashok</a:t>
            </a:r>
            <a:r>
              <a:rPr spc="-5" dirty="0"/>
              <a:t> </a:t>
            </a:r>
            <a:r>
              <a:rPr spc="-25" dirty="0"/>
              <a:t>kumar,</a:t>
            </a:r>
            <a:r>
              <a:rPr dirty="0"/>
              <a:t> </a:t>
            </a:r>
            <a:r>
              <a:rPr spc="-15" dirty="0"/>
              <a:t>Asso.Professor,</a:t>
            </a:r>
            <a:r>
              <a:rPr spc="25" dirty="0"/>
              <a:t> </a:t>
            </a:r>
            <a:r>
              <a:rPr spc="-5" dirty="0"/>
              <a:t>CSE,</a:t>
            </a:r>
            <a:r>
              <a:rPr dirty="0"/>
              <a:t> </a:t>
            </a:r>
            <a:r>
              <a:rPr spc="-5" dirty="0"/>
              <a:t>SIST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C112-EBA9-46F8-B180-85667BF30BF7}" type="datetime1">
              <a:rPr lang="en-US" smtClean="0"/>
              <a:t>7/2/2021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Dr.K.Ashok</a:t>
            </a:r>
            <a:r>
              <a:rPr spc="-5" dirty="0"/>
              <a:t> </a:t>
            </a:r>
            <a:r>
              <a:rPr spc="-25" dirty="0"/>
              <a:t>kumar,</a:t>
            </a:r>
            <a:r>
              <a:rPr dirty="0"/>
              <a:t> </a:t>
            </a:r>
            <a:r>
              <a:rPr spc="-15" dirty="0"/>
              <a:t>Asso.Professor,</a:t>
            </a:r>
            <a:r>
              <a:rPr spc="25" dirty="0"/>
              <a:t> </a:t>
            </a:r>
            <a:r>
              <a:rPr spc="-5" dirty="0"/>
              <a:t>CSE,</a:t>
            </a:r>
            <a:r>
              <a:rPr dirty="0"/>
              <a:t> </a:t>
            </a:r>
            <a:r>
              <a:rPr spc="-5" dirty="0"/>
              <a:t>SIST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078ED-80D1-47BD-9607-E969C54F8433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Dr.K.Ashok</a:t>
            </a:r>
            <a:r>
              <a:rPr spc="-5" dirty="0"/>
              <a:t> </a:t>
            </a:r>
            <a:r>
              <a:rPr spc="-25" dirty="0"/>
              <a:t>kumar,</a:t>
            </a:r>
            <a:r>
              <a:rPr dirty="0"/>
              <a:t> </a:t>
            </a:r>
            <a:r>
              <a:rPr spc="-15" dirty="0"/>
              <a:t>Asso.Professor,</a:t>
            </a:r>
            <a:r>
              <a:rPr spc="25" dirty="0"/>
              <a:t> </a:t>
            </a:r>
            <a:r>
              <a:rPr spc="-5" dirty="0"/>
              <a:t>CSE,</a:t>
            </a:r>
            <a:r>
              <a:rPr dirty="0"/>
              <a:t> </a:t>
            </a:r>
            <a:r>
              <a:rPr spc="-5" dirty="0"/>
              <a:t>SIST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4C097-2183-4878-A3EA-153F6D487D3B}" type="datetime1">
              <a:rPr lang="en-US" smtClean="0"/>
              <a:t>7/2/2021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75387" y="152611"/>
            <a:ext cx="1373030" cy="15261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739" y="498729"/>
            <a:ext cx="7570520" cy="636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2939288"/>
            <a:ext cx="8076565" cy="299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19957" y="6466738"/>
            <a:ext cx="270382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Dr.K.Ashok</a:t>
            </a:r>
            <a:r>
              <a:rPr spc="-5" dirty="0"/>
              <a:t> </a:t>
            </a:r>
            <a:r>
              <a:rPr spc="-25" dirty="0"/>
              <a:t>kumar,</a:t>
            </a:r>
            <a:r>
              <a:rPr dirty="0"/>
              <a:t> </a:t>
            </a:r>
            <a:r>
              <a:rPr spc="-15" dirty="0"/>
              <a:t>Asso.Professor,</a:t>
            </a:r>
            <a:r>
              <a:rPr spc="25" dirty="0"/>
              <a:t> </a:t>
            </a:r>
            <a:r>
              <a:rPr spc="-5" dirty="0"/>
              <a:t>CSE,</a:t>
            </a:r>
            <a:r>
              <a:rPr dirty="0"/>
              <a:t> </a:t>
            </a:r>
            <a:r>
              <a:rPr spc="-5" dirty="0"/>
              <a:t>SIST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8E47-CB00-42BB-9A75-A507134EB90E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7907" y="6466738"/>
            <a:ext cx="2413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kinvest.com/wiki/Concur_Technologies_(CNQR)" TargetMode="External"/><Relationship Id="rId3" Type="http://schemas.openxmlformats.org/officeDocument/2006/relationships/hyperlink" Target="http://www.wikinvest.com/wiki/Salesforce.com_(CRM)" TargetMode="External"/><Relationship Id="rId7" Type="http://schemas.openxmlformats.org/officeDocument/2006/relationships/hyperlink" Target="http://www.wikinvest.com/wiki/Taleo_(TLEO)" TargetMode="External"/><Relationship Id="rId2" Type="http://schemas.openxmlformats.org/officeDocument/2006/relationships/hyperlink" Target="http://www.wikinvest.com/wiki/International_Business_Machines_(IBM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kinvest.com/wiki/NetSuite_(N)" TargetMode="External"/><Relationship Id="rId5" Type="http://schemas.openxmlformats.org/officeDocument/2006/relationships/hyperlink" Target="http://www.wikinvest.com/wiki/Google_(GOOG)" TargetMode="External"/><Relationship Id="rId4" Type="http://schemas.openxmlformats.org/officeDocument/2006/relationships/hyperlink" Target="http://www.wikinvest.com/wiki/EfroTech.com_(HRIS)?action=ed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kinvest.com/wiki/Terremark_Worldwide_(TMRK)" TargetMode="External"/><Relationship Id="rId3" Type="http://schemas.openxmlformats.org/officeDocument/2006/relationships/hyperlink" Target="http://www.wikinvest.com/wiki/Google_(GOOG)" TargetMode="External"/><Relationship Id="rId7" Type="http://schemas.openxmlformats.org/officeDocument/2006/relationships/hyperlink" Target="http://www.wikinvest.com/wiki/SAVVIS_(SVVS)" TargetMode="External"/><Relationship Id="rId12" Type="http://schemas.openxmlformats.org/officeDocument/2006/relationships/hyperlink" Target="http://www.metrisoft.com/" TargetMode="External"/><Relationship Id="rId2" Type="http://schemas.openxmlformats.org/officeDocument/2006/relationships/hyperlink" Target="http://www.wikinvest.com/wiki/International_Business_Machines_(IBM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kinvest.com/wiki/Logicworks_(www.logicworks.net)?action=edit" TargetMode="External"/><Relationship Id="rId11" Type="http://schemas.openxmlformats.org/officeDocument/2006/relationships/hyperlink" Target="http://www.rackspacecloud.com/" TargetMode="External"/><Relationship Id="rId5" Type="http://schemas.openxmlformats.org/officeDocument/2006/relationships/hyperlink" Target="http://www.wikinvest.com/wiki/Microsoft_(MSFT)" TargetMode="External"/><Relationship Id="rId10" Type="http://schemas.openxmlformats.org/officeDocument/2006/relationships/hyperlink" Target="http://www.wikinvest.com/wiki/NetSuite_(N)" TargetMode="External"/><Relationship Id="rId4" Type="http://schemas.openxmlformats.org/officeDocument/2006/relationships/hyperlink" Target="http://www.wikinvest.com/wiki/Amazon.com_(AMZN)" TargetMode="External"/><Relationship Id="rId9" Type="http://schemas.openxmlformats.org/officeDocument/2006/relationships/hyperlink" Target="http://www.wikinvest.com/wiki/Salesforce.com_(CRM)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nvest.com/wiki/International_Business_Machines_(IBM)" TargetMode="External"/><Relationship Id="rId7" Type="http://schemas.openxmlformats.org/officeDocument/2006/relationships/hyperlink" Target="http://www.wikinvest.com/wiki/Rackspace_Hosting_(RAX)" TargetMode="External"/><Relationship Id="rId2" Type="http://schemas.openxmlformats.org/officeDocument/2006/relationships/hyperlink" Target="http://www.wikinvest.com/wiki/Google_(GOOG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kinvest.com/wiki/Amazon.com_(AMZN)" TargetMode="External"/><Relationship Id="rId5" Type="http://schemas.openxmlformats.org/officeDocument/2006/relationships/hyperlink" Target="http://www.wikinvest.com/wiki/Terremark_Worldwide_(TMRK)" TargetMode="External"/><Relationship Id="rId4" Type="http://schemas.openxmlformats.org/officeDocument/2006/relationships/hyperlink" Target="http://www.wikinvest.com/wiki/SAVVIS_(SVVS)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aas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omputer.howstuffworks.com/cloud-computing1.htm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uter.howstuffworks.com/hacker.htm" TargetMode="External"/><Relationship Id="rId2" Type="http://schemas.openxmlformats.org/officeDocument/2006/relationships/hyperlink" Target="http://computer.howstuffworks.com/computer-user-authentication-channel.ht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andyandrews/cloud-computing-ppt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arccaltabiano/ea2009-enterprise-architecture-keynot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CP92iUP4D2nFjaK6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/>
              <a:t>S</a:t>
            </a:r>
            <a:r>
              <a:rPr lang="en-US" dirty="0"/>
              <a:t>ITA1503 </a:t>
            </a:r>
            <a:endParaRPr dirty="0"/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b="1" spc="-185" dirty="0">
                <a:latin typeface="Arial"/>
                <a:cs typeface="Arial"/>
              </a:rPr>
              <a:t>FO</a:t>
            </a:r>
            <a:r>
              <a:rPr b="1" spc="-200" dirty="0">
                <a:latin typeface="Arial"/>
                <a:cs typeface="Arial"/>
              </a:rPr>
              <a:t>G</a:t>
            </a:r>
            <a:r>
              <a:rPr b="1" spc="-13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AND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355" dirty="0">
                <a:latin typeface="Arial"/>
                <a:cs typeface="Arial"/>
              </a:rPr>
              <a:t>C</a:t>
            </a:r>
            <a:r>
              <a:rPr b="1" spc="-310" dirty="0">
                <a:latin typeface="Arial"/>
                <a:cs typeface="Arial"/>
              </a:rPr>
              <a:t>L</a:t>
            </a:r>
            <a:r>
              <a:rPr b="1" spc="-140" dirty="0">
                <a:latin typeface="Arial"/>
                <a:cs typeface="Arial"/>
              </a:rPr>
              <a:t>O</a:t>
            </a:r>
            <a:r>
              <a:rPr b="1" spc="-155" dirty="0">
                <a:latin typeface="Arial"/>
                <a:cs typeface="Arial"/>
              </a:rPr>
              <a:t>U</a:t>
            </a:r>
            <a:r>
              <a:rPr b="1" spc="-30" dirty="0">
                <a:latin typeface="Arial"/>
                <a:cs typeface="Arial"/>
              </a:rPr>
              <a:t>D</a:t>
            </a:r>
            <a:r>
              <a:rPr b="1" spc="-130" dirty="0">
                <a:latin typeface="Arial"/>
                <a:cs typeface="Arial"/>
              </a:rPr>
              <a:t> </a:t>
            </a:r>
            <a:r>
              <a:rPr b="1" spc="-245" dirty="0">
                <a:latin typeface="Arial"/>
                <a:cs typeface="Arial"/>
              </a:rPr>
              <a:t>C</a:t>
            </a:r>
            <a:r>
              <a:rPr b="1" spc="-275" dirty="0">
                <a:latin typeface="Arial"/>
                <a:cs typeface="Arial"/>
              </a:rPr>
              <a:t>O</a:t>
            </a:r>
            <a:r>
              <a:rPr b="1" spc="-70" dirty="0">
                <a:latin typeface="Arial"/>
                <a:cs typeface="Arial"/>
              </a:rPr>
              <a:t>MPUTI</a:t>
            </a:r>
            <a:r>
              <a:rPr b="1" spc="-100" dirty="0">
                <a:latin typeface="Arial"/>
                <a:cs typeface="Arial"/>
              </a:rPr>
              <a:t>N</a:t>
            </a:r>
            <a:r>
              <a:rPr b="1" spc="-265" dirty="0">
                <a:latin typeface="Arial"/>
                <a:cs typeface="Arial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6220" y="3886200"/>
            <a:ext cx="10515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888888"/>
                </a:solidFill>
                <a:latin typeface="Times New Roman"/>
                <a:cs typeface="Times New Roman"/>
              </a:rPr>
              <a:t>Unit</a:t>
            </a:r>
            <a:r>
              <a:rPr sz="3200" spc="-8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0"/>
            <a:ext cx="8991599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3428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8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28320"/>
            <a:ext cx="2362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latin typeface="Calibri"/>
                <a:cs typeface="Calibri"/>
              </a:rPr>
              <a:t>What</a:t>
            </a:r>
            <a:r>
              <a:rPr sz="4800" spc="-4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is</a:t>
            </a:r>
            <a:r>
              <a:rPr sz="4800" spc="-4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?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3776" y="228600"/>
            <a:ext cx="1703831" cy="1981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0044" y="2518664"/>
            <a:ext cx="79228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"/>
                <a:cs typeface="Calibri"/>
              </a:rPr>
              <a:t>Cloud </a:t>
            </a:r>
            <a:r>
              <a:rPr sz="3600" b="1" dirty="0">
                <a:latin typeface="Calibri"/>
                <a:cs typeface="Calibri"/>
              </a:rPr>
              <a:t>computing </a:t>
            </a:r>
            <a:r>
              <a:rPr sz="3600" spc="-5" dirty="0">
                <a:latin typeface="Calibri"/>
                <a:cs typeface="Calibri"/>
              </a:rPr>
              <a:t>is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10" dirty="0">
                <a:latin typeface="Calibri"/>
                <a:cs typeface="Calibri"/>
              </a:rPr>
              <a:t>technology </a:t>
            </a:r>
            <a:r>
              <a:rPr sz="3600" spc="-5" dirty="0">
                <a:latin typeface="Calibri"/>
                <a:cs typeface="Calibri"/>
              </a:rPr>
              <a:t>that </a:t>
            </a:r>
            <a:r>
              <a:rPr sz="3600" dirty="0">
                <a:latin typeface="Calibri"/>
                <a:cs typeface="Calibri"/>
              </a:rPr>
              <a:t>uses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15" dirty="0">
                <a:latin typeface="Calibri"/>
                <a:cs typeface="Calibri"/>
              </a:rPr>
              <a:t>internet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20" dirty="0">
                <a:latin typeface="Calibri"/>
                <a:cs typeface="Calibri"/>
              </a:rPr>
              <a:t>central remote </a:t>
            </a:r>
            <a:r>
              <a:rPr sz="3600" spc="-15" dirty="0">
                <a:latin typeface="Calibri"/>
                <a:cs typeface="Calibri"/>
              </a:rPr>
              <a:t>servers </a:t>
            </a:r>
            <a:r>
              <a:rPr sz="3600" spc="-20" dirty="0">
                <a:latin typeface="Calibri"/>
                <a:cs typeface="Calibri"/>
              </a:rPr>
              <a:t>to 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maintain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data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applications.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044" y="4726304"/>
            <a:ext cx="8214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cloud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computing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Yahoo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Gmail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etc,.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439" y="0"/>
            <a:ext cx="6638925" cy="1234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2386965">
              <a:lnSpc>
                <a:spcPts val="4710"/>
              </a:lnSpc>
              <a:spcBef>
                <a:spcPts val="295"/>
              </a:spcBef>
            </a:pPr>
            <a:r>
              <a:rPr spc="5" dirty="0"/>
              <a:t>CLOUD </a:t>
            </a:r>
            <a:r>
              <a:rPr spc="10" dirty="0"/>
              <a:t> </a:t>
            </a:r>
            <a:r>
              <a:rPr spc="5" dirty="0"/>
              <a:t>CO</a:t>
            </a:r>
            <a:r>
              <a:rPr spc="20" dirty="0"/>
              <a:t>M</a:t>
            </a:r>
            <a:r>
              <a:rPr dirty="0"/>
              <a:t>PUTING:</a:t>
            </a:r>
            <a:r>
              <a:rPr spc="-15" dirty="0"/>
              <a:t>D</a:t>
            </a:r>
            <a:r>
              <a:rPr spc="5" dirty="0"/>
              <a:t>EF</a:t>
            </a:r>
            <a:r>
              <a:rPr spc="-15" dirty="0"/>
              <a:t>E</a:t>
            </a:r>
            <a:r>
              <a:rPr spc="-10" dirty="0"/>
              <a:t>N</a:t>
            </a:r>
            <a:r>
              <a:rPr dirty="0"/>
              <a:t>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1612"/>
            <a:ext cx="806958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Times New Roman"/>
                <a:cs typeface="Times New Roman"/>
              </a:rPr>
              <a:t>Cloud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computing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means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on</a:t>
            </a:r>
            <a:r>
              <a:rPr sz="3200" i="1" spc="-3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demand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delivery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of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IT</a:t>
            </a:r>
            <a:r>
              <a:rPr sz="3200" i="1" spc="-65" dirty="0">
                <a:latin typeface="Times New Roman"/>
                <a:cs typeface="Times New Roman"/>
              </a:rPr>
              <a:t> </a:t>
            </a:r>
            <a:r>
              <a:rPr sz="3200" i="1" spc="-30" dirty="0">
                <a:latin typeface="Times New Roman"/>
                <a:cs typeface="Times New Roman"/>
              </a:rPr>
              <a:t>resources</a:t>
            </a:r>
            <a:r>
              <a:rPr sz="3200" i="1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via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internet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pay-as-you- </a:t>
            </a:r>
            <a:r>
              <a:rPr sz="3200" spc="-5" dirty="0">
                <a:latin typeface="Times New Roman"/>
                <a:cs typeface="Times New Roman"/>
              </a:rPr>
              <a:t> go pricing. It provides a solution of IT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infrastructure 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low cost.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609420"/>
            <a:ext cx="799084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style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computing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where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massively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scalable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(and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elastic)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IT-related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capabilities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endParaRPr sz="3200">
              <a:latin typeface="Calibri"/>
              <a:cs typeface="Calibri"/>
            </a:endParaRPr>
          </a:p>
          <a:p>
            <a:pPr marL="356870" marR="174625">
              <a:lnSpc>
                <a:spcPct val="100000"/>
              </a:lnSpc>
              <a:spcBef>
                <a:spcPts val="5"/>
              </a:spcBef>
            </a:pPr>
            <a:r>
              <a:rPr sz="3200" spc="-15" dirty="0">
                <a:latin typeface="Calibri"/>
                <a:cs typeface="Calibri"/>
              </a:rPr>
              <a:t>provided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“as</a:t>
            </a:r>
            <a:r>
              <a:rPr sz="3200" spc="-5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service”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external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customers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Internet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technologies.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609420"/>
            <a:ext cx="790892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analogy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, </a:t>
            </a:r>
            <a:r>
              <a:rPr sz="3200" spc="-10" dirty="0">
                <a:latin typeface="Calibri"/>
                <a:cs typeface="Calibri"/>
              </a:rPr>
              <a:t>'</a:t>
            </a:r>
            <a:r>
              <a:rPr sz="3200" b="1" i="1" spc="-10" dirty="0">
                <a:latin typeface="Calibri"/>
                <a:cs typeface="Calibri"/>
              </a:rPr>
              <a:t>If</a:t>
            </a:r>
            <a:r>
              <a:rPr sz="3200" b="1" i="1" spc="30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you</a:t>
            </a:r>
            <a:r>
              <a:rPr sz="3200" b="1" i="1" spc="-10" dirty="0">
                <a:latin typeface="Calibri"/>
                <a:cs typeface="Calibri"/>
              </a:rPr>
              <a:t> only</a:t>
            </a:r>
            <a:r>
              <a:rPr sz="3200" b="1" i="1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need</a:t>
            </a:r>
            <a:r>
              <a:rPr sz="3200" b="1" i="1" spc="4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milk</a:t>
            </a:r>
            <a:r>
              <a:rPr sz="3200" b="1" i="1" spc="-10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,</a:t>
            </a:r>
            <a:r>
              <a:rPr sz="3200" b="1" i="1" spc="-10" dirty="0">
                <a:latin typeface="Calibri"/>
                <a:cs typeface="Calibri"/>
              </a:rPr>
              <a:t> would </a:t>
            </a:r>
            <a:r>
              <a:rPr sz="3200" b="1" i="1" spc="-705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you</a:t>
            </a:r>
            <a:r>
              <a:rPr sz="3200" b="1" i="1" spc="-10" dirty="0">
                <a:latin typeface="Calibri"/>
                <a:cs typeface="Calibri"/>
              </a:rPr>
              <a:t> buy</a:t>
            </a:r>
            <a:r>
              <a:rPr sz="3200" b="1" i="1" spc="15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a</a:t>
            </a:r>
            <a:r>
              <a:rPr sz="3200" b="1" i="1" spc="-10" dirty="0">
                <a:latin typeface="Calibri"/>
                <a:cs typeface="Calibri"/>
              </a:rPr>
              <a:t> </a:t>
            </a:r>
            <a:r>
              <a:rPr sz="3200" b="1" i="1" spc="-25" dirty="0">
                <a:latin typeface="Calibri"/>
                <a:cs typeface="Calibri"/>
              </a:rPr>
              <a:t>cow</a:t>
            </a:r>
            <a:r>
              <a:rPr sz="3200" b="1" i="1" spc="25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?'</a:t>
            </a:r>
            <a:r>
              <a:rPr sz="3200" b="1" i="1" spc="1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All</a:t>
            </a:r>
            <a:r>
              <a:rPr sz="3200" i="1" spc="-2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the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users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or consumers 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need</a:t>
            </a:r>
            <a:r>
              <a:rPr sz="3200" i="1" dirty="0">
                <a:latin typeface="Calibri"/>
                <a:cs typeface="Calibri"/>
              </a:rPr>
              <a:t> is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Calibri"/>
                <a:cs typeface="Calibri"/>
              </a:rPr>
              <a:t>to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i="1" spc="-20" dirty="0">
                <a:latin typeface="Calibri"/>
                <a:cs typeface="Calibri"/>
              </a:rPr>
              <a:t>get</a:t>
            </a:r>
            <a:r>
              <a:rPr sz="3200" i="1" spc="2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the benefits </a:t>
            </a:r>
            <a:r>
              <a:rPr sz="3200" i="1" spc="-10" dirty="0">
                <a:latin typeface="Calibri"/>
                <a:cs typeface="Calibri"/>
              </a:rPr>
              <a:t>of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using</a:t>
            </a:r>
            <a:r>
              <a:rPr sz="3200" i="1" spc="4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the </a:t>
            </a:r>
            <a:r>
              <a:rPr sz="3200" i="1" spc="-5" dirty="0">
                <a:latin typeface="Calibri"/>
                <a:cs typeface="Calibri"/>
              </a:rPr>
              <a:t> software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or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hardware</a:t>
            </a:r>
            <a:r>
              <a:rPr sz="3200" i="1" spc="5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of</a:t>
            </a:r>
            <a:r>
              <a:rPr sz="3200" i="1" spc="-10" dirty="0">
                <a:latin typeface="Calibri"/>
                <a:cs typeface="Calibri"/>
              </a:rPr>
              <a:t> the</a:t>
            </a:r>
            <a:r>
              <a:rPr sz="3200" i="1" spc="30" dirty="0">
                <a:latin typeface="Calibri"/>
                <a:cs typeface="Calibri"/>
              </a:rPr>
              <a:t> </a:t>
            </a:r>
            <a:r>
              <a:rPr sz="3200" i="1" spc="-20" dirty="0">
                <a:latin typeface="Calibri"/>
                <a:cs typeface="Calibri"/>
              </a:rPr>
              <a:t>computer</a:t>
            </a:r>
            <a:r>
              <a:rPr sz="3200" i="1" spc="50" dirty="0">
                <a:latin typeface="Calibri"/>
                <a:cs typeface="Calibri"/>
              </a:rPr>
              <a:t> </a:t>
            </a:r>
            <a:r>
              <a:rPr sz="3200" i="1" spc="-30" dirty="0">
                <a:latin typeface="Calibri"/>
                <a:cs typeface="Calibri"/>
              </a:rPr>
              <a:t>like </a:t>
            </a:r>
            <a:r>
              <a:rPr sz="3200" i="1" spc="-2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sending</a:t>
            </a:r>
            <a:r>
              <a:rPr sz="3200" i="1" spc="5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emails </a:t>
            </a:r>
            <a:r>
              <a:rPr sz="3200" i="1" spc="-20" dirty="0">
                <a:latin typeface="Calibri"/>
                <a:cs typeface="Calibri"/>
              </a:rPr>
              <a:t>etc.</a:t>
            </a:r>
            <a:r>
              <a:rPr sz="3200" i="1" spc="20" dirty="0">
                <a:latin typeface="Calibri"/>
                <a:cs typeface="Calibri"/>
              </a:rPr>
              <a:t> </a:t>
            </a:r>
            <a:r>
              <a:rPr sz="3200" i="1" spc="-20" dirty="0">
                <a:latin typeface="Calibri"/>
                <a:cs typeface="Calibri"/>
              </a:rPr>
              <a:t>Just</a:t>
            </a:r>
            <a:r>
              <a:rPr sz="3200" i="1" spc="45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Calibri"/>
                <a:cs typeface="Calibri"/>
              </a:rPr>
              <a:t>to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get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this</a:t>
            </a:r>
            <a:r>
              <a:rPr sz="3200" i="1" spc="2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benefit 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(milk)</a:t>
            </a:r>
            <a:r>
              <a:rPr sz="3200" i="1" spc="25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Calibri"/>
                <a:cs typeface="Calibri"/>
              </a:rPr>
              <a:t>why</a:t>
            </a:r>
            <a:r>
              <a:rPr sz="3200" i="1" spc="2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should</a:t>
            </a:r>
            <a:r>
              <a:rPr sz="3200" i="1" spc="3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consumer</a:t>
            </a:r>
            <a:r>
              <a:rPr sz="3200" i="1" spc="65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buy</a:t>
            </a:r>
            <a:r>
              <a:rPr sz="3200" i="1" spc="5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20" dirty="0">
                <a:latin typeface="Calibri"/>
                <a:cs typeface="Calibri"/>
              </a:rPr>
              <a:t>(cow) 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software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/hardware</a:t>
            </a:r>
            <a:r>
              <a:rPr sz="3200" i="1" spc="9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609420"/>
            <a:ext cx="7178675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Cloud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computing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35" dirty="0">
                <a:latin typeface="Calibri"/>
                <a:cs typeface="Calibri"/>
              </a:rPr>
              <a:t>broken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down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into</a:t>
            </a:r>
            <a:r>
              <a:rPr sz="3200" spc="-15" dirty="0">
                <a:latin typeface="Calibri"/>
                <a:cs typeface="Calibri"/>
              </a:rPr>
              <a:t> three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segments:</a:t>
            </a:r>
            <a:endParaRPr sz="3200">
              <a:latin typeface="Calibri"/>
              <a:cs typeface="Calibri"/>
            </a:endParaRPr>
          </a:p>
          <a:p>
            <a:pPr marL="448309" indent="-43624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8309" algn="l"/>
                <a:tab pos="448945" algn="l"/>
              </a:tabLst>
            </a:pPr>
            <a:r>
              <a:rPr sz="3200" spc="-30" dirty="0">
                <a:latin typeface="Calibri"/>
                <a:cs typeface="Calibri"/>
              </a:rPr>
              <a:t>"applications,“</a:t>
            </a:r>
            <a:endParaRPr sz="3200">
              <a:latin typeface="Calibri"/>
              <a:cs typeface="Calibri"/>
            </a:endParaRPr>
          </a:p>
          <a:p>
            <a:pPr marL="448309" indent="-43624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48309" algn="l"/>
                <a:tab pos="448945" algn="l"/>
              </a:tabLst>
            </a:pPr>
            <a:r>
              <a:rPr sz="3200" spc="-15" dirty="0">
                <a:latin typeface="Calibri"/>
                <a:cs typeface="Calibri"/>
              </a:rPr>
              <a:t>"platforms,"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libri"/>
                <a:cs typeface="Calibri"/>
              </a:rPr>
              <a:t>"infrastructure."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642" y="190322"/>
            <a:ext cx="57289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spc="-5" dirty="0">
                <a:latin typeface="Calibri"/>
                <a:cs typeface="Calibri"/>
              </a:rPr>
              <a:t>Cloud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Computing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Segments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77502"/>
            <a:ext cx="6511290" cy="51555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Applications:</a:t>
            </a:r>
            <a:r>
              <a:rPr sz="32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It's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all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On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Demand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Demand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software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services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dirty="0">
                <a:latin typeface="Calibri"/>
                <a:cs typeface="Calibri"/>
              </a:rPr>
              <a:t>Who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Offering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Demand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Software?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Arial"/>
              <a:buChar char="•"/>
              <a:tabLst>
                <a:tab pos="1156335" algn="l"/>
              </a:tabLst>
            </a:pPr>
            <a:r>
              <a:rPr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International</a:t>
            </a:r>
            <a:r>
              <a:rPr sz="2400" u="sng" spc="-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Business</a:t>
            </a:r>
            <a:r>
              <a:rPr sz="2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Machines</a:t>
            </a:r>
            <a:r>
              <a:rPr sz="24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(IBM)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  <a:tabLst>
                <a:tab pos="1156335" algn="l"/>
              </a:tabLst>
            </a:pPr>
            <a:r>
              <a:rPr sz="2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Salesforce.com</a:t>
            </a:r>
            <a:r>
              <a:rPr sz="24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(CRM)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Font typeface="Arial"/>
              <a:buChar char="•"/>
              <a:tabLst>
                <a:tab pos="1156335" algn="l"/>
              </a:tabLst>
            </a:pPr>
            <a:r>
              <a:rPr sz="24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EfroTech.com</a:t>
            </a:r>
            <a:r>
              <a:rPr sz="24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(HRIS)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Font typeface="Arial"/>
              <a:buChar char="•"/>
              <a:tabLst>
                <a:tab pos="1156335" algn="l"/>
              </a:tabLst>
            </a:pP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Google</a:t>
            </a:r>
            <a:r>
              <a:rPr sz="2400" u="sng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(GOOG)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  <a:tabLst>
                <a:tab pos="1156335" algn="l"/>
              </a:tabLst>
            </a:pPr>
            <a:r>
              <a:rPr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NetSuite</a:t>
            </a:r>
            <a:r>
              <a:rPr sz="2400" u="sng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(N)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Cordys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Font typeface="Arial"/>
              <a:buChar char="•"/>
              <a:tabLst>
                <a:tab pos="1156335" algn="l"/>
              </a:tabLst>
            </a:pPr>
            <a:r>
              <a:rPr sz="24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Taleo</a:t>
            </a:r>
            <a:r>
              <a:rPr sz="24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 </a:t>
            </a:r>
            <a:r>
              <a:rPr sz="2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(TLEO)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•"/>
              <a:tabLst>
                <a:tab pos="1156335" algn="l"/>
              </a:tabLst>
            </a:pPr>
            <a:r>
              <a:rPr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Concur</a:t>
            </a:r>
            <a:r>
              <a:rPr sz="24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2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Technologies</a:t>
            </a:r>
            <a:r>
              <a:rPr sz="2400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(CNQR)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676400"/>
            <a:ext cx="6858000" cy="449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1335" y="658444"/>
            <a:ext cx="40233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solidFill>
                  <a:srgbClr val="006FC0"/>
                </a:solidFill>
                <a:latin typeface="Calibri"/>
                <a:cs typeface="Calibri"/>
              </a:rPr>
              <a:t>Cloud</a:t>
            </a:r>
            <a:r>
              <a:rPr sz="4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006FC0"/>
                </a:solidFill>
                <a:latin typeface="Calibri"/>
                <a:cs typeface="Calibri"/>
              </a:rPr>
              <a:t>Computing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0"/>
            <a:ext cx="572897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Calibri"/>
                <a:cs typeface="Calibri"/>
              </a:rPr>
              <a:t>Cloud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Computing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Segments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Platforms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06246"/>
            <a:ext cx="7745730" cy="491363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6870" marR="1386205" indent="-344805">
              <a:lnSpc>
                <a:spcPts val="3240"/>
              </a:lnSpc>
              <a:spcBef>
                <a:spcPts val="509"/>
              </a:spcBef>
              <a:buFont typeface="Arial"/>
              <a:buChar char="•"/>
              <a:tabLst>
                <a:tab pos="356870" algn="l"/>
                <a:tab pos="357505" algn="l"/>
                <a:tab pos="3408679" algn="l"/>
              </a:tabLst>
            </a:pPr>
            <a:r>
              <a:rPr sz="3000" dirty="0">
                <a:latin typeface="Calibri"/>
                <a:cs typeface="Calibri"/>
              </a:rPr>
              <a:t>allow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users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access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applications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centralized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servers	</a:t>
            </a:r>
            <a:r>
              <a:rPr sz="3000" dirty="0">
                <a:latin typeface="Calibri"/>
                <a:cs typeface="Calibri"/>
              </a:rPr>
              <a:t>using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internet.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b="1" spc="-5" dirty="0">
                <a:latin typeface="Calibri"/>
                <a:cs typeface="Calibri"/>
              </a:rPr>
              <a:t>Active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platforms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</a:t>
            </a:r>
            <a:endParaRPr sz="30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Font typeface="Arial"/>
              <a:buChar char="–"/>
              <a:tabLst>
                <a:tab pos="1613535" algn="l"/>
              </a:tabLst>
            </a:pPr>
            <a:r>
              <a:rPr sz="1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International</a:t>
            </a:r>
            <a:r>
              <a:rPr sz="19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Business</a:t>
            </a:r>
            <a:r>
              <a:rPr sz="19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9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Machines</a:t>
            </a:r>
            <a:r>
              <a:rPr sz="19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9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(IBM)</a:t>
            </a:r>
            <a:r>
              <a:rPr sz="1900" spc="-7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900" spc="-5" dirty="0">
                <a:latin typeface="Calibri"/>
                <a:cs typeface="Calibri"/>
              </a:rPr>
              <a:t>- IBM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Cloud -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Lotus </a:t>
            </a:r>
            <a:r>
              <a:rPr sz="1900" spc="-10" dirty="0">
                <a:latin typeface="Calibri"/>
                <a:cs typeface="Calibri"/>
              </a:rPr>
              <a:t>Live</a:t>
            </a:r>
            <a:endParaRPr sz="19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Font typeface="Arial"/>
              <a:buChar char="–"/>
              <a:tabLst>
                <a:tab pos="1613535" algn="l"/>
              </a:tabLst>
            </a:pPr>
            <a:r>
              <a:rPr sz="1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Google</a:t>
            </a:r>
            <a:r>
              <a:rPr sz="19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(GOOG)</a:t>
            </a:r>
            <a:r>
              <a:rPr sz="1900" spc="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900" spc="-5" dirty="0">
                <a:latin typeface="Calibri"/>
                <a:cs typeface="Calibri"/>
              </a:rPr>
              <a:t>-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Apps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Engine</a:t>
            </a:r>
            <a:endParaRPr sz="19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/>
              <a:buChar char="–"/>
              <a:tabLst>
                <a:tab pos="1613535" algn="l"/>
              </a:tabLst>
            </a:pPr>
            <a:r>
              <a:rPr sz="19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Amazon.com </a:t>
            </a:r>
            <a:r>
              <a:rPr sz="1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(AMZN)</a:t>
            </a:r>
            <a:r>
              <a:rPr sz="1900" spc="-4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900" spc="-5" dirty="0">
                <a:latin typeface="Calibri"/>
                <a:cs typeface="Calibri"/>
              </a:rPr>
              <a:t>-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EC2</a:t>
            </a:r>
            <a:endParaRPr sz="19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Font typeface="Arial"/>
              <a:buChar char="–"/>
              <a:tabLst>
                <a:tab pos="1613535" algn="l"/>
              </a:tabLst>
            </a:pPr>
            <a:r>
              <a:rPr sz="1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Microsoft</a:t>
            </a:r>
            <a:r>
              <a:rPr sz="19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(MSFT)</a:t>
            </a:r>
            <a:r>
              <a:rPr sz="1900" spc="-2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900" spc="-5" dirty="0">
                <a:latin typeface="Calibri"/>
                <a:cs typeface="Calibri"/>
              </a:rPr>
              <a:t>- </a:t>
            </a:r>
            <a:r>
              <a:rPr sz="1900" spc="-10" dirty="0">
                <a:latin typeface="Calibri"/>
                <a:cs typeface="Calibri"/>
              </a:rPr>
              <a:t>Windows</a:t>
            </a:r>
            <a:r>
              <a:rPr sz="1900" spc="-5" dirty="0">
                <a:latin typeface="Calibri"/>
                <a:cs typeface="Calibri"/>
              </a:rPr>
              <a:t> Azure</a:t>
            </a:r>
            <a:endParaRPr sz="19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/>
              <a:buChar char="–"/>
              <a:tabLst>
                <a:tab pos="1613535" algn="l"/>
              </a:tabLst>
            </a:pPr>
            <a:r>
              <a:rPr sz="19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Logicworks</a:t>
            </a:r>
            <a:r>
              <a:rPr sz="1900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9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(www.logicworks.net)</a:t>
            </a:r>
            <a:r>
              <a:rPr sz="1900" spc="6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900" spc="-5" dirty="0">
                <a:latin typeface="Calibri"/>
                <a:cs typeface="Calibri"/>
              </a:rPr>
              <a:t>- infiniCloud</a:t>
            </a:r>
            <a:endParaRPr sz="19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Font typeface="Arial"/>
              <a:buChar char="–"/>
              <a:tabLst>
                <a:tab pos="1613535" algn="l"/>
              </a:tabLst>
            </a:pPr>
            <a:r>
              <a:rPr sz="19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SAVVIS</a:t>
            </a:r>
            <a:r>
              <a:rPr sz="19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 </a:t>
            </a:r>
            <a:r>
              <a:rPr sz="19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(SVVS)</a:t>
            </a:r>
            <a:r>
              <a:rPr sz="1900" spc="5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900" spc="-5" dirty="0">
                <a:latin typeface="Calibri"/>
                <a:cs typeface="Calibri"/>
              </a:rPr>
              <a:t>- </a:t>
            </a:r>
            <a:r>
              <a:rPr sz="1900" spc="-10" dirty="0">
                <a:latin typeface="Calibri"/>
                <a:cs typeface="Calibri"/>
              </a:rPr>
              <a:t>Symphony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VPDC</a:t>
            </a:r>
            <a:endParaRPr sz="19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/>
              <a:buChar char="–"/>
              <a:tabLst>
                <a:tab pos="1613535" algn="l"/>
              </a:tabLst>
            </a:pPr>
            <a:r>
              <a:rPr sz="19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Terremark</a:t>
            </a:r>
            <a:r>
              <a:rPr sz="19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19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Worldwide</a:t>
            </a:r>
            <a:r>
              <a:rPr sz="1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19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(TMRK)</a:t>
            </a:r>
            <a:r>
              <a:rPr sz="1900" spc="-55" dirty="0">
                <a:solidFill>
                  <a:srgbClr val="0000FF"/>
                </a:solidFill>
                <a:latin typeface="Calibri"/>
                <a:cs typeface="Calibri"/>
                <a:hlinkClick r:id="rId8"/>
              </a:rPr>
              <a:t> </a:t>
            </a:r>
            <a:r>
              <a:rPr sz="1900" spc="-5" dirty="0">
                <a:latin typeface="Calibri"/>
                <a:cs typeface="Calibri"/>
              </a:rPr>
              <a:t>-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Enterprise </a:t>
            </a:r>
            <a:r>
              <a:rPr sz="1900" spc="-5" dirty="0">
                <a:latin typeface="Calibri"/>
                <a:cs typeface="Calibri"/>
              </a:rPr>
              <a:t>Cloud</a:t>
            </a:r>
            <a:endParaRPr sz="19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Font typeface="Arial"/>
              <a:buChar char="–"/>
              <a:tabLst>
                <a:tab pos="1613535" algn="l"/>
              </a:tabLst>
            </a:pPr>
            <a:r>
              <a:rPr sz="19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Salesforce.com</a:t>
            </a:r>
            <a:r>
              <a:rPr sz="190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 </a:t>
            </a:r>
            <a:r>
              <a:rPr sz="1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(CRM)</a:t>
            </a:r>
            <a:r>
              <a:rPr sz="1900" spc="-30" dirty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900" spc="-5" dirty="0">
                <a:latin typeface="Calibri"/>
                <a:cs typeface="Calibri"/>
              </a:rPr>
              <a:t>-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Force.com</a:t>
            </a:r>
            <a:endParaRPr sz="19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/>
              <a:buChar char="–"/>
              <a:tabLst>
                <a:tab pos="1613535" algn="l"/>
              </a:tabLst>
            </a:pPr>
            <a:r>
              <a:rPr sz="19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NetSuite</a:t>
            </a:r>
            <a:r>
              <a:rPr sz="1900" u="sng" spc="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 </a:t>
            </a:r>
            <a:r>
              <a:rPr sz="1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(N)</a:t>
            </a:r>
            <a:r>
              <a:rPr sz="1900" spc="-20" dirty="0">
                <a:solidFill>
                  <a:srgbClr val="0000FF"/>
                </a:solidFill>
                <a:latin typeface="Calibri"/>
                <a:cs typeface="Calibri"/>
                <a:hlinkClick r:id="rId10"/>
              </a:rPr>
              <a:t> </a:t>
            </a:r>
            <a:r>
              <a:rPr sz="1900" spc="-5" dirty="0">
                <a:latin typeface="Calibri"/>
                <a:cs typeface="Calibri"/>
              </a:rPr>
              <a:t>-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Suiteflex</a:t>
            </a:r>
            <a:endParaRPr sz="19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220"/>
              </a:spcBef>
              <a:buClr>
                <a:srgbClr val="000000"/>
              </a:buClr>
              <a:buFont typeface="Arial"/>
              <a:buChar char="–"/>
              <a:tabLst>
                <a:tab pos="1613535" algn="l"/>
              </a:tabLst>
            </a:pPr>
            <a:r>
              <a:rPr sz="19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Rackspace</a:t>
            </a:r>
            <a:r>
              <a:rPr sz="1900" u="sng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 </a:t>
            </a:r>
            <a:r>
              <a:rPr sz="19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Cloud</a:t>
            </a:r>
            <a:r>
              <a:rPr sz="1900" spc="-20" dirty="0">
                <a:solidFill>
                  <a:srgbClr val="0000FF"/>
                </a:solidFill>
                <a:latin typeface="Calibri"/>
                <a:cs typeface="Calibri"/>
                <a:hlinkClick r:id="rId11"/>
              </a:rPr>
              <a:t> </a:t>
            </a:r>
            <a:r>
              <a:rPr sz="1900" spc="-5" dirty="0">
                <a:latin typeface="Calibri"/>
                <a:cs typeface="Calibri"/>
              </a:rPr>
              <a:t>-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cloudservers, </a:t>
            </a:r>
            <a:r>
              <a:rPr sz="1900" spc="-10" dirty="0">
                <a:latin typeface="Calibri"/>
                <a:cs typeface="Calibri"/>
              </a:rPr>
              <a:t>cloudsites,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cloudfiles</a:t>
            </a:r>
            <a:endParaRPr sz="19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1613535" algn="l"/>
              </a:tabLst>
            </a:pPr>
            <a:r>
              <a:rPr sz="1900" spc="-15" dirty="0">
                <a:latin typeface="Calibri"/>
                <a:cs typeface="Calibri"/>
              </a:rPr>
              <a:t>[</a:t>
            </a:r>
            <a:r>
              <a:rPr sz="19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2"/>
              </a:rPr>
              <a:t>http://www.metrisoft.com</a:t>
            </a:r>
            <a:r>
              <a:rPr sz="1900" spc="80" dirty="0">
                <a:solidFill>
                  <a:srgbClr val="0000FF"/>
                </a:solidFill>
                <a:latin typeface="Calibri"/>
                <a:cs typeface="Calibri"/>
                <a:hlinkClick r:id="rId12"/>
              </a:rPr>
              <a:t> </a:t>
            </a:r>
            <a:r>
              <a:rPr sz="1900" spc="-5" dirty="0">
                <a:latin typeface="Calibri"/>
                <a:cs typeface="Calibri"/>
              </a:rPr>
              <a:t>Metrisoft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0"/>
            <a:ext cx="5728970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spc="-5" dirty="0">
                <a:latin typeface="Calibri"/>
                <a:cs typeface="Calibri"/>
              </a:rPr>
              <a:t>Cloud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Computing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Segments</a:t>
            </a:r>
          </a:p>
          <a:p>
            <a:pPr marL="12700">
              <a:lnSpc>
                <a:spcPct val="100000"/>
              </a:lnSpc>
            </a:pP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Infrastructure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30348"/>
            <a:ext cx="8280400" cy="39554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allow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users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build</a:t>
            </a:r>
            <a:r>
              <a:rPr sz="3200" spc="-10" dirty="0">
                <a:latin typeface="Calibri"/>
                <a:cs typeface="Calibri"/>
              </a:rPr>
              <a:t> applications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0" dirty="0">
                <a:latin typeface="Calibri"/>
                <a:cs typeface="Calibri"/>
              </a:rPr>
              <a:t>Major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Infrastructure</a:t>
            </a:r>
            <a:r>
              <a:rPr sz="3200" b="1" spc="75" dirty="0">
                <a:latin typeface="Calibri"/>
                <a:cs typeface="Calibri"/>
              </a:rPr>
              <a:t> </a:t>
            </a:r>
            <a:r>
              <a:rPr sz="3200" b="1" spc="-40" dirty="0">
                <a:latin typeface="Calibri"/>
                <a:cs typeface="Calibri"/>
              </a:rPr>
              <a:t>Vendors</a:t>
            </a:r>
            <a:endParaRPr sz="3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95"/>
              </a:spcBef>
              <a:buClr>
                <a:srgbClr val="000000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Google</a:t>
            </a:r>
            <a:r>
              <a:rPr sz="220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(GOOG)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Managed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hosting,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development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environment</a:t>
            </a:r>
            <a:endParaRPr sz="2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International</a:t>
            </a:r>
            <a:r>
              <a:rPr sz="2200" u="sng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Business</a:t>
            </a:r>
            <a:r>
              <a:rPr sz="220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Machines</a:t>
            </a:r>
            <a:r>
              <a:rPr sz="2200" u="sng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(IBM)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Managed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hosting</a:t>
            </a:r>
            <a:endParaRPr sz="2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25"/>
              </a:spcBef>
              <a:buClr>
                <a:srgbClr val="000000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SAVVIS</a:t>
            </a:r>
            <a:r>
              <a:rPr sz="2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(SVVS)</a:t>
            </a:r>
            <a:r>
              <a:rPr sz="2200" spc="3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200" dirty="0">
                <a:latin typeface="Calibri"/>
                <a:cs typeface="Calibri"/>
              </a:rPr>
              <a:t>- </a:t>
            </a:r>
            <a:r>
              <a:rPr sz="2200" spc="-5" dirty="0">
                <a:latin typeface="Calibri"/>
                <a:cs typeface="Calibri"/>
              </a:rPr>
              <a:t>Managed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hosting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&amp; </a:t>
            </a:r>
            <a:r>
              <a:rPr sz="2200" dirty="0">
                <a:latin typeface="Calibri"/>
                <a:cs typeface="Calibri"/>
              </a:rPr>
              <a:t>cloud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computing</a:t>
            </a:r>
            <a:endParaRPr sz="2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Terremark</a:t>
            </a:r>
            <a:r>
              <a:rPr sz="2200" u="sng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Worldwide</a:t>
            </a:r>
            <a:r>
              <a:rPr sz="2200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(TMRK)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200" dirty="0">
                <a:latin typeface="Calibri"/>
                <a:cs typeface="Calibri"/>
              </a:rPr>
              <a:t>- </a:t>
            </a:r>
            <a:r>
              <a:rPr sz="2200" spc="-5" dirty="0">
                <a:latin typeface="Calibri"/>
                <a:cs typeface="Calibri"/>
              </a:rPr>
              <a:t>Managed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hosting</a:t>
            </a:r>
            <a:endParaRPr sz="2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Amazon.com</a:t>
            </a:r>
            <a:r>
              <a:rPr sz="2200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(AMZN)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Cloud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storage</a:t>
            </a:r>
            <a:endParaRPr sz="2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Rackspace</a:t>
            </a:r>
            <a:r>
              <a:rPr sz="22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 </a:t>
            </a:r>
            <a:r>
              <a:rPr sz="2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Hosting</a:t>
            </a:r>
            <a:r>
              <a:rPr sz="22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 </a:t>
            </a:r>
            <a:r>
              <a:rPr sz="2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(RAX)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2200" dirty="0">
                <a:latin typeface="Calibri"/>
                <a:cs typeface="Calibri"/>
              </a:rPr>
              <a:t>- </a:t>
            </a:r>
            <a:r>
              <a:rPr sz="2200" spc="-5" dirty="0">
                <a:latin typeface="Calibri"/>
                <a:cs typeface="Calibri"/>
              </a:rPr>
              <a:t>Managed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hosting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&amp;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cloud</a:t>
            </a:r>
            <a:endParaRPr sz="22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computing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2694" y="342341"/>
            <a:ext cx="31248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4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400" b="0" spc="-10" dirty="0">
                <a:latin typeface="Calibri"/>
                <a:cs typeface="Calibri"/>
              </a:rPr>
              <a:t>s</a:t>
            </a:r>
            <a:r>
              <a:rPr sz="4400" b="0" dirty="0"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4400" b="0" spc="5" dirty="0">
                <a:latin typeface="Calibri"/>
                <a:cs typeface="Calibri"/>
              </a:rPr>
              <a:t>ervice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259204"/>
            <a:ext cx="8181975" cy="52031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85470" marR="600075" indent="-344805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3000" spc="-5" dirty="0">
                <a:latin typeface="Calibri"/>
                <a:cs typeface="Calibri"/>
              </a:rPr>
              <a:t>"</a:t>
            </a: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X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a S</a:t>
            </a:r>
            <a:r>
              <a:rPr sz="3000" dirty="0">
                <a:solidFill>
                  <a:srgbClr val="00AF50"/>
                </a:solidFill>
                <a:latin typeface="Calibri"/>
                <a:cs typeface="Calibri"/>
              </a:rPr>
              <a:t>ervice</a:t>
            </a:r>
            <a:r>
              <a:rPr sz="3000" dirty="0">
                <a:latin typeface="Calibri"/>
                <a:cs typeface="Calibri"/>
              </a:rPr>
              <a:t>"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"Anything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Service</a:t>
            </a:r>
            <a:r>
              <a:rPr sz="3000" dirty="0">
                <a:latin typeface="Calibri"/>
                <a:cs typeface="Calibri"/>
              </a:rPr>
              <a:t> "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"Everything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 a </a:t>
            </a:r>
            <a:r>
              <a:rPr sz="3000" spc="-5" dirty="0">
                <a:latin typeface="Calibri"/>
                <a:cs typeface="Calibri"/>
              </a:rPr>
              <a:t>Service.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“</a:t>
            </a:r>
            <a:endParaRPr sz="3000">
              <a:latin typeface="Calibri"/>
              <a:cs typeface="Calibri"/>
            </a:endParaRPr>
          </a:p>
          <a:p>
            <a:pPr marL="585470" indent="-34480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3000" spc="-5" dirty="0">
                <a:latin typeface="Calibri"/>
                <a:cs typeface="Calibri"/>
              </a:rPr>
              <a:t>XaaS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encompasses</a:t>
            </a:r>
            <a:endParaRPr sz="3000">
              <a:latin typeface="Calibri"/>
              <a:cs typeface="Calibri"/>
            </a:endParaRPr>
          </a:p>
          <a:p>
            <a:pPr marL="984885" lvl="1" indent="-287020">
              <a:lnSpc>
                <a:spcPct val="100000"/>
              </a:lnSpc>
              <a:spcBef>
                <a:spcPts val="330"/>
              </a:spcBef>
              <a:buFont typeface="Arial"/>
              <a:buChar char="–"/>
              <a:tabLst>
                <a:tab pos="985519" algn="l"/>
              </a:tabLst>
            </a:pPr>
            <a:r>
              <a:rPr sz="2600" dirty="0">
                <a:solidFill>
                  <a:srgbClr val="6F2F9F"/>
                </a:solidFill>
                <a:latin typeface="Calibri"/>
                <a:cs typeface="Calibri"/>
              </a:rPr>
              <a:t>SaaS</a:t>
            </a:r>
            <a:r>
              <a:rPr sz="26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(Software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 Service),</a:t>
            </a:r>
            <a:endParaRPr sz="2600">
              <a:latin typeface="Calibri"/>
              <a:cs typeface="Calibri"/>
            </a:endParaRPr>
          </a:p>
          <a:p>
            <a:pPr marL="1058545" lvl="1" indent="-36068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Arial"/>
              <a:buChar char="–"/>
              <a:tabLst>
                <a:tab pos="1058545" algn="l"/>
                <a:tab pos="1059180" algn="l"/>
              </a:tabLst>
            </a:pPr>
            <a:r>
              <a:rPr sz="2600" spc="-15" dirty="0">
                <a:solidFill>
                  <a:srgbClr val="6F2F9F"/>
                </a:solidFill>
                <a:latin typeface="Calibri"/>
                <a:cs typeface="Calibri"/>
              </a:rPr>
              <a:t>PaaS</a:t>
            </a:r>
            <a:r>
              <a:rPr sz="26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(Platform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Service),</a:t>
            </a:r>
            <a:endParaRPr sz="2600">
              <a:latin typeface="Calibri"/>
              <a:cs typeface="Calibri"/>
            </a:endParaRPr>
          </a:p>
          <a:p>
            <a:pPr marL="984885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985519" algn="l"/>
              </a:tabLst>
            </a:pPr>
            <a:r>
              <a:rPr sz="2600" spc="-5" dirty="0">
                <a:solidFill>
                  <a:srgbClr val="6F2F9F"/>
                </a:solidFill>
                <a:latin typeface="Calibri"/>
                <a:cs typeface="Calibri"/>
              </a:rPr>
              <a:t>IaaS</a:t>
            </a:r>
            <a:r>
              <a:rPr sz="26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(Infrastructure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Service),</a:t>
            </a:r>
            <a:endParaRPr sz="2600">
              <a:latin typeface="Calibri"/>
              <a:cs typeface="Calibri"/>
            </a:endParaRPr>
          </a:p>
          <a:p>
            <a:pPr marL="984885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985519" algn="l"/>
              </a:tabLst>
            </a:pPr>
            <a:r>
              <a:rPr sz="2600" spc="-5" dirty="0">
                <a:solidFill>
                  <a:srgbClr val="6F2F9F"/>
                </a:solidFill>
                <a:latin typeface="Calibri"/>
                <a:cs typeface="Calibri"/>
              </a:rPr>
              <a:t>HaaS</a:t>
            </a:r>
            <a:r>
              <a:rPr sz="26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(Hardware 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 Service),</a:t>
            </a:r>
            <a:endParaRPr sz="2600">
              <a:latin typeface="Calibri"/>
              <a:cs typeface="Calibri"/>
            </a:endParaRPr>
          </a:p>
          <a:p>
            <a:pPr marL="984885" lvl="1" indent="-28702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985519" algn="l"/>
              </a:tabLst>
            </a:pPr>
            <a:r>
              <a:rPr sz="2600" spc="-5" dirty="0">
                <a:solidFill>
                  <a:srgbClr val="6F2F9F"/>
                </a:solidFill>
                <a:latin typeface="Calibri"/>
                <a:cs typeface="Calibri"/>
              </a:rPr>
              <a:t>MaaS</a:t>
            </a:r>
            <a:r>
              <a:rPr sz="26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(Management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Service),</a:t>
            </a:r>
            <a:endParaRPr sz="2600">
              <a:latin typeface="Calibri"/>
              <a:cs typeface="Calibri"/>
            </a:endParaRPr>
          </a:p>
          <a:p>
            <a:pPr marL="984885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985519" algn="l"/>
              </a:tabLst>
            </a:pPr>
            <a:r>
              <a:rPr sz="2600" spc="-5" dirty="0">
                <a:solidFill>
                  <a:srgbClr val="6F2F9F"/>
                </a:solidFill>
                <a:latin typeface="Calibri"/>
                <a:cs typeface="Calibri"/>
              </a:rPr>
              <a:t>CaaS </a:t>
            </a:r>
            <a:r>
              <a:rPr sz="2600" spc="-10" dirty="0">
                <a:latin typeface="Calibri"/>
                <a:cs typeface="Calibri"/>
              </a:rPr>
              <a:t>(Communications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Service)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</a:t>
            </a:r>
            <a:endParaRPr sz="2600">
              <a:latin typeface="Calibri"/>
              <a:cs typeface="Calibri"/>
            </a:endParaRPr>
          </a:p>
          <a:p>
            <a:pPr marL="1058545" lvl="1" indent="-36068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Arial"/>
              <a:buChar char="–"/>
              <a:tabLst>
                <a:tab pos="1058545" algn="l"/>
                <a:tab pos="1059180" algn="l"/>
              </a:tabLst>
            </a:pPr>
            <a:r>
              <a:rPr sz="2600" spc="-10" dirty="0">
                <a:solidFill>
                  <a:srgbClr val="6F2F9F"/>
                </a:solidFill>
                <a:latin typeface="Calibri"/>
                <a:cs typeface="Calibri"/>
              </a:rPr>
              <a:t>DaaS</a:t>
            </a:r>
            <a:r>
              <a:rPr sz="2600" spc="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(Data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Database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Desktop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Service).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Unified</a:t>
            </a:r>
            <a:r>
              <a:rPr sz="1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public</a:t>
            </a:r>
            <a:r>
              <a:rPr sz="18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private</a:t>
            </a:r>
            <a:r>
              <a:rPr sz="18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(on-premises)</a:t>
            </a:r>
            <a:r>
              <a:rPr sz="18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cloud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800" spc="40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Military</a:t>
            </a:r>
            <a:r>
              <a:rPr sz="18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grade</a:t>
            </a:r>
            <a:r>
              <a:rPr sz="18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security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full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Breakthrough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workforce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efficiency</a:t>
            </a:r>
            <a:r>
              <a:rPr sz="18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8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http://www.xaas.com/</a:t>
            </a:r>
            <a:r>
              <a:rPr sz="1800" spc="-1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266" y="76911"/>
            <a:ext cx="56527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typical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cloud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4255" y="600455"/>
            <a:ext cx="8248015" cy="5581015"/>
            <a:chOff x="524255" y="600455"/>
            <a:chExt cx="8248015" cy="55810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399" y="609599"/>
              <a:ext cx="8229600" cy="5562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8827" y="605027"/>
              <a:ext cx="8239125" cy="5572125"/>
            </a:xfrm>
            <a:custGeom>
              <a:avLst/>
              <a:gdLst/>
              <a:ahLst/>
              <a:cxnLst/>
              <a:rect l="l" t="t" r="r" b="b"/>
              <a:pathLst>
                <a:path w="8239125" h="5572125">
                  <a:moveTo>
                    <a:pt x="0" y="5571744"/>
                  </a:moveTo>
                  <a:lnTo>
                    <a:pt x="8238744" y="5571744"/>
                  </a:lnTo>
                  <a:lnTo>
                    <a:pt x="8238744" y="0"/>
                  </a:lnTo>
                  <a:lnTo>
                    <a:pt x="0" y="0"/>
                  </a:lnTo>
                  <a:lnTo>
                    <a:pt x="0" y="5571744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03172" y="6269228"/>
            <a:ext cx="1275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front </a:t>
            </a:r>
            <a:r>
              <a:rPr sz="1800" b="1" spc="-5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044" y="6543243"/>
            <a:ext cx="5620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  <a:hlinkClick r:id="rId3"/>
              </a:rPr>
              <a:t>http://computer.howstuffworks.com/cloud-computing1.htm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4557" y="6352438"/>
            <a:ext cx="3191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25" dirty="0">
                <a:solidFill>
                  <a:srgbClr val="888888"/>
                </a:solidFill>
                <a:latin typeface="Calibri"/>
                <a:cs typeface="Calibri"/>
              </a:rPr>
              <a:t>Dr.K</a:t>
            </a:r>
            <a:r>
              <a:rPr sz="2700" spc="-337" baseline="20061" dirty="0">
                <a:latin typeface="Calibri"/>
                <a:cs typeface="Calibri"/>
              </a:rPr>
              <a:t>a</a:t>
            </a:r>
            <a:r>
              <a:rPr sz="1200" spc="-225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2700" spc="-337" baseline="20061" dirty="0">
                <a:latin typeface="Calibri"/>
                <a:cs typeface="Calibri"/>
              </a:rPr>
              <a:t>n</a:t>
            </a:r>
            <a:r>
              <a:rPr sz="1200" spc="-225" dirty="0">
                <a:solidFill>
                  <a:srgbClr val="888888"/>
                </a:solidFill>
                <a:latin typeface="Calibri"/>
                <a:cs typeface="Calibri"/>
              </a:rPr>
              <a:t>As</a:t>
            </a:r>
            <a:r>
              <a:rPr sz="2700" spc="-337" baseline="20061" dirty="0">
                <a:latin typeface="Calibri"/>
                <a:cs typeface="Calibri"/>
              </a:rPr>
              <a:t>d</a:t>
            </a:r>
            <a:r>
              <a:rPr sz="1200" spc="-225" dirty="0">
                <a:solidFill>
                  <a:srgbClr val="888888"/>
                </a:solidFill>
                <a:latin typeface="Calibri"/>
                <a:cs typeface="Calibri"/>
              </a:rPr>
              <a:t>hok</a:t>
            </a:r>
            <a:r>
              <a:rPr sz="1200" spc="-8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kumar,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80" dirty="0">
                <a:solidFill>
                  <a:srgbClr val="888888"/>
                </a:solidFill>
                <a:latin typeface="Calibri"/>
                <a:cs typeface="Calibri"/>
              </a:rPr>
              <a:t>Asso.Profess</a:t>
            </a:r>
            <a:r>
              <a:rPr sz="2700" spc="-270" baseline="20061" dirty="0">
                <a:latin typeface="Calibri"/>
                <a:cs typeface="Calibri"/>
              </a:rPr>
              <a:t>t</a:t>
            </a:r>
            <a:r>
              <a:rPr sz="1200" spc="-180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2700" spc="-270" baseline="20061" dirty="0">
                <a:latin typeface="Calibri"/>
                <a:cs typeface="Calibri"/>
              </a:rPr>
              <a:t>h</a:t>
            </a:r>
            <a:r>
              <a:rPr sz="1200" spc="-180" dirty="0">
                <a:solidFill>
                  <a:srgbClr val="888888"/>
                </a:solidFill>
                <a:latin typeface="Calibri"/>
                <a:cs typeface="Calibri"/>
              </a:rPr>
              <a:t>r,</a:t>
            </a:r>
            <a:r>
              <a:rPr sz="2700" spc="-270" baseline="20061" dirty="0">
                <a:latin typeface="Calibri"/>
                <a:cs typeface="Calibri"/>
              </a:rPr>
              <a:t>e</a:t>
            </a:r>
            <a:r>
              <a:rPr sz="1200" spc="-180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2700" b="1" spc="-270" baseline="20061" dirty="0">
                <a:latin typeface="Calibri"/>
                <a:cs typeface="Calibri"/>
              </a:rPr>
              <a:t>b</a:t>
            </a:r>
            <a:r>
              <a:rPr sz="1200" spc="-180" dirty="0">
                <a:solidFill>
                  <a:srgbClr val="888888"/>
                </a:solidFill>
                <a:latin typeface="Calibri"/>
                <a:cs typeface="Calibri"/>
              </a:rPr>
              <a:t>SE</a:t>
            </a:r>
            <a:r>
              <a:rPr sz="2700" b="1" spc="-270" baseline="20061" dirty="0">
                <a:latin typeface="Calibri"/>
                <a:cs typeface="Calibri"/>
              </a:rPr>
              <a:t>a</a:t>
            </a:r>
            <a:r>
              <a:rPr sz="1200" spc="-180" dirty="0">
                <a:solidFill>
                  <a:srgbClr val="888888"/>
                </a:solidFill>
                <a:latin typeface="Calibri"/>
                <a:cs typeface="Calibri"/>
              </a:rPr>
              <a:t>,</a:t>
            </a:r>
            <a:r>
              <a:rPr sz="1200" spc="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7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2700" b="1" spc="-405" baseline="20061" dirty="0">
                <a:latin typeface="Calibri"/>
                <a:cs typeface="Calibri"/>
              </a:rPr>
              <a:t>c</a:t>
            </a:r>
            <a:r>
              <a:rPr sz="1200" spc="-27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2700" b="1" spc="-405" baseline="20061" dirty="0">
                <a:latin typeface="Calibri"/>
                <a:cs typeface="Calibri"/>
              </a:rPr>
              <a:t>k</a:t>
            </a:r>
            <a:r>
              <a:rPr sz="1200" spc="-270" dirty="0">
                <a:solidFill>
                  <a:srgbClr val="888888"/>
                </a:solidFill>
                <a:latin typeface="Calibri"/>
                <a:cs typeface="Calibri"/>
              </a:rPr>
              <a:t>ST</a:t>
            </a:r>
            <a:r>
              <a:rPr sz="1200" spc="-2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700" b="1" spc="-7" baseline="20061" dirty="0">
                <a:latin typeface="Calibri"/>
                <a:cs typeface="Calibri"/>
              </a:rPr>
              <a:t>end</a:t>
            </a:r>
            <a:r>
              <a:rPr sz="2700" spc="-7" baseline="20061" dirty="0">
                <a:latin typeface="Calibri"/>
                <a:cs typeface="Calibri"/>
              </a:rPr>
              <a:t>.</a:t>
            </a:r>
            <a:endParaRPr sz="2700" baseline="2006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04800"/>
            <a:ext cx="81534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294" y="480441"/>
            <a:ext cx="788733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10" dirty="0">
                <a:latin typeface="Times New Roman"/>
                <a:cs typeface="Times New Roman"/>
              </a:rPr>
              <a:t>NEED OF</a:t>
            </a:r>
            <a:r>
              <a:rPr sz="4400" b="0" spc="25" dirty="0">
                <a:latin typeface="Times New Roman"/>
                <a:cs typeface="Times New Roman"/>
              </a:rPr>
              <a:t> </a:t>
            </a:r>
            <a:r>
              <a:rPr sz="4400" b="0" spc="-10" dirty="0">
                <a:latin typeface="Times New Roman"/>
                <a:cs typeface="Times New Roman"/>
              </a:rPr>
              <a:t>CLOUD</a:t>
            </a:r>
            <a:r>
              <a:rPr sz="4400" b="0" spc="10" dirty="0">
                <a:latin typeface="Times New Roman"/>
                <a:cs typeface="Times New Roman"/>
              </a:rPr>
              <a:t> </a:t>
            </a:r>
            <a:r>
              <a:rPr sz="4400" b="0" spc="-10" dirty="0">
                <a:latin typeface="Times New Roman"/>
                <a:cs typeface="Times New Roman"/>
              </a:rPr>
              <a:t>COMPUTING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39621"/>
            <a:ext cx="8079105" cy="42233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6870" marR="6350" indent="-344805" algn="just">
              <a:lnSpc>
                <a:spcPct val="80000"/>
              </a:lnSpc>
              <a:spcBef>
                <a:spcPts val="760"/>
              </a:spcBef>
              <a:buFont typeface="Arial"/>
              <a:buChar char="•"/>
              <a:tabLst>
                <a:tab pos="357505" algn="l"/>
              </a:tabLst>
            </a:pPr>
            <a:r>
              <a:rPr sz="2700" spc="-5" dirty="0">
                <a:latin typeface="Times New Roman"/>
                <a:cs typeface="Times New Roman"/>
              </a:rPr>
              <a:t>Small </a:t>
            </a:r>
            <a:r>
              <a:rPr sz="2700" dirty="0">
                <a:latin typeface="Times New Roman"/>
                <a:cs typeface="Times New Roman"/>
              </a:rPr>
              <a:t>as well as some </a:t>
            </a:r>
            <a:r>
              <a:rPr sz="2700" spc="-10" dirty="0">
                <a:latin typeface="Times New Roman"/>
                <a:cs typeface="Times New Roman"/>
              </a:rPr>
              <a:t>large </a:t>
            </a:r>
            <a:r>
              <a:rPr sz="2700" spc="5" dirty="0">
                <a:latin typeface="Times New Roman"/>
                <a:cs typeface="Times New Roman"/>
              </a:rPr>
              <a:t>IT </a:t>
            </a:r>
            <a:r>
              <a:rPr sz="2700" spc="-5" dirty="0">
                <a:latin typeface="Times New Roman"/>
                <a:cs typeface="Times New Roman"/>
              </a:rPr>
              <a:t>companies </a:t>
            </a:r>
            <a:r>
              <a:rPr sz="2700" dirty="0">
                <a:latin typeface="Times New Roman"/>
                <a:cs typeface="Times New Roman"/>
              </a:rPr>
              <a:t>follows </a:t>
            </a:r>
            <a:r>
              <a:rPr sz="2700" spc="-1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traditional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methods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to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provide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IT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infrastructure</a:t>
            </a:r>
            <a:endParaRPr sz="27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7505" algn="l"/>
              </a:tabLst>
            </a:pPr>
            <a:r>
              <a:rPr sz="2700" spc="5" dirty="0">
                <a:latin typeface="Times New Roman"/>
                <a:cs typeface="Times New Roman"/>
              </a:rPr>
              <a:t>In </a:t>
            </a:r>
            <a:r>
              <a:rPr sz="2700" spc="-5" dirty="0">
                <a:latin typeface="Times New Roman"/>
                <a:cs typeface="Times New Roman"/>
              </a:rPr>
              <a:t>their </a:t>
            </a:r>
            <a:r>
              <a:rPr sz="2700" dirty="0">
                <a:latin typeface="Times New Roman"/>
                <a:cs typeface="Times New Roman"/>
              </a:rPr>
              <a:t>server </a:t>
            </a:r>
            <a:r>
              <a:rPr sz="2700" spc="-5" dirty="0">
                <a:latin typeface="Times New Roman"/>
                <a:cs typeface="Times New Roman"/>
              </a:rPr>
              <a:t>room, </a:t>
            </a:r>
            <a:r>
              <a:rPr sz="2700" spc="5" dirty="0">
                <a:latin typeface="Times New Roman"/>
                <a:cs typeface="Times New Roman"/>
              </a:rPr>
              <a:t>there </a:t>
            </a:r>
            <a:r>
              <a:rPr sz="2700" spc="-5" dirty="0">
                <a:latin typeface="Times New Roman"/>
                <a:cs typeface="Times New Roman"/>
              </a:rPr>
              <a:t>should </a:t>
            </a:r>
            <a:r>
              <a:rPr sz="2700" spc="10" dirty="0">
                <a:latin typeface="Times New Roman"/>
                <a:cs typeface="Times New Roman"/>
              </a:rPr>
              <a:t>be </a:t>
            </a:r>
            <a:r>
              <a:rPr sz="2700" spc="5" dirty="0">
                <a:latin typeface="Times New Roman"/>
                <a:cs typeface="Times New Roman"/>
              </a:rPr>
              <a:t>a </a:t>
            </a:r>
            <a:r>
              <a:rPr sz="2700" dirty="0">
                <a:latin typeface="Times New Roman"/>
                <a:cs typeface="Times New Roman"/>
              </a:rPr>
              <a:t>database </a:t>
            </a:r>
            <a:r>
              <a:rPr sz="2700" spc="-15" dirty="0">
                <a:latin typeface="Times New Roman"/>
                <a:cs typeface="Times New Roman"/>
              </a:rPr>
              <a:t>server, 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mail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server,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networking,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firewalls,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routers,</a:t>
            </a:r>
            <a:r>
              <a:rPr sz="2700" dirty="0">
                <a:latin typeface="Times New Roman"/>
                <a:cs typeface="Times New Roman"/>
              </a:rPr>
              <a:t> modem,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switches, QPS </a:t>
            </a:r>
            <a:r>
              <a:rPr sz="2700" spc="-5" dirty="0">
                <a:latin typeface="Times New Roman"/>
                <a:cs typeface="Times New Roman"/>
              </a:rPr>
              <a:t>(Query </a:t>
            </a:r>
            <a:r>
              <a:rPr sz="2700" spc="5" dirty="0">
                <a:latin typeface="Times New Roman"/>
                <a:cs typeface="Times New Roman"/>
              </a:rPr>
              <a:t>Per </a:t>
            </a:r>
            <a:r>
              <a:rPr sz="2700" spc="-5" dirty="0">
                <a:latin typeface="Times New Roman"/>
                <a:cs typeface="Times New Roman"/>
              </a:rPr>
              <a:t>Second </a:t>
            </a:r>
            <a:r>
              <a:rPr sz="2700" dirty="0">
                <a:latin typeface="Times New Roman"/>
                <a:cs typeface="Times New Roman"/>
              </a:rPr>
              <a:t>means how much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queries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or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load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will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be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handled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by</a:t>
            </a:r>
            <a:r>
              <a:rPr sz="2700" dirty="0">
                <a:latin typeface="Times New Roman"/>
                <a:cs typeface="Times New Roman"/>
              </a:rPr>
              <a:t> 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server)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,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configurable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system,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high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net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speed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maintenance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engineers.</a:t>
            </a:r>
            <a:endParaRPr sz="2700">
              <a:latin typeface="Times New Roman"/>
              <a:cs typeface="Times New Roman"/>
            </a:endParaRPr>
          </a:p>
          <a:p>
            <a:pPr marL="356870" marR="8255" indent="-344805" algn="just">
              <a:lnSpc>
                <a:spcPct val="79800"/>
              </a:lnSpc>
              <a:spcBef>
                <a:spcPts val="655"/>
              </a:spcBef>
              <a:buFont typeface="Arial"/>
              <a:buChar char="•"/>
              <a:tabLst>
                <a:tab pos="357505" algn="l"/>
              </a:tabLst>
            </a:pPr>
            <a:r>
              <a:rPr sz="2700" spc="-90" dirty="0">
                <a:latin typeface="Times New Roman"/>
                <a:cs typeface="Times New Roman"/>
              </a:rPr>
              <a:t>To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establish </a:t>
            </a:r>
            <a:r>
              <a:rPr sz="2700" dirty="0">
                <a:latin typeface="Times New Roman"/>
                <a:cs typeface="Times New Roman"/>
              </a:rPr>
              <a:t>such </a:t>
            </a:r>
            <a:r>
              <a:rPr sz="2700" spc="5" dirty="0">
                <a:latin typeface="Times New Roman"/>
                <a:cs typeface="Times New Roman"/>
              </a:rPr>
              <a:t>IT </a:t>
            </a:r>
            <a:r>
              <a:rPr sz="2700" spc="-5" dirty="0">
                <a:latin typeface="Times New Roman"/>
                <a:cs typeface="Times New Roman"/>
              </a:rPr>
              <a:t>infrastructure, </a:t>
            </a:r>
            <a:r>
              <a:rPr sz="2700" spc="10" dirty="0">
                <a:latin typeface="Times New Roman"/>
                <a:cs typeface="Times New Roman"/>
              </a:rPr>
              <a:t>we </a:t>
            </a:r>
            <a:r>
              <a:rPr sz="2700" dirty="0">
                <a:latin typeface="Times New Roman"/>
                <a:cs typeface="Times New Roman"/>
              </a:rPr>
              <a:t>need to </a:t>
            </a:r>
            <a:r>
              <a:rPr sz="2700" spc="-5" dirty="0">
                <a:latin typeface="Times New Roman"/>
                <a:cs typeface="Times New Roman"/>
              </a:rPr>
              <a:t>spend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lots </a:t>
            </a:r>
            <a:r>
              <a:rPr sz="2700" spc="10" dirty="0">
                <a:latin typeface="Times New Roman"/>
                <a:cs typeface="Times New Roman"/>
              </a:rPr>
              <a:t>of </a:t>
            </a:r>
            <a:r>
              <a:rPr sz="2700" spc="-30" dirty="0">
                <a:latin typeface="Times New Roman"/>
                <a:cs typeface="Times New Roman"/>
              </a:rPr>
              <a:t>money. </a:t>
            </a:r>
            <a:r>
              <a:rPr sz="2700" spc="-95" dirty="0">
                <a:latin typeface="Times New Roman"/>
                <a:cs typeface="Times New Roman"/>
              </a:rPr>
              <a:t>To </a:t>
            </a:r>
            <a:r>
              <a:rPr sz="2700" dirty="0">
                <a:latin typeface="Times New Roman"/>
                <a:cs typeface="Times New Roman"/>
              </a:rPr>
              <a:t>overcome </a:t>
            </a:r>
            <a:r>
              <a:rPr sz="2700" spc="-5" dirty="0">
                <a:latin typeface="Times New Roman"/>
                <a:cs typeface="Times New Roman"/>
              </a:rPr>
              <a:t>all </a:t>
            </a:r>
            <a:r>
              <a:rPr sz="2700" dirty="0">
                <a:latin typeface="Times New Roman"/>
                <a:cs typeface="Times New Roman"/>
              </a:rPr>
              <a:t>these </a:t>
            </a:r>
            <a:r>
              <a:rPr sz="2700" spc="-5" dirty="0">
                <a:latin typeface="Times New Roman"/>
                <a:cs typeface="Times New Roman"/>
              </a:rPr>
              <a:t>problems </a:t>
            </a:r>
            <a:r>
              <a:rPr sz="2700" spc="5" dirty="0">
                <a:latin typeface="Times New Roman"/>
                <a:cs typeface="Times New Roman"/>
              </a:rPr>
              <a:t>and </a:t>
            </a:r>
            <a:r>
              <a:rPr sz="2700" b="1" spc="-10" dirty="0">
                <a:latin typeface="Times New Roman"/>
                <a:cs typeface="Times New Roman"/>
              </a:rPr>
              <a:t>to </a:t>
            </a:r>
            <a:r>
              <a:rPr sz="2700" b="1" spc="-5" dirty="0">
                <a:latin typeface="Times New Roman"/>
                <a:cs typeface="Times New Roman"/>
              </a:rPr>
              <a:t> reduce </a:t>
            </a:r>
            <a:r>
              <a:rPr sz="2700" b="1" spc="5" dirty="0">
                <a:latin typeface="Times New Roman"/>
                <a:cs typeface="Times New Roman"/>
              </a:rPr>
              <a:t>the IT </a:t>
            </a:r>
            <a:r>
              <a:rPr sz="2700" b="1" spc="-5" dirty="0">
                <a:latin typeface="Times New Roman"/>
                <a:cs typeface="Times New Roman"/>
              </a:rPr>
              <a:t>infrastructure </a:t>
            </a:r>
            <a:r>
              <a:rPr sz="2700" b="1" dirty="0">
                <a:latin typeface="Times New Roman"/>
                <a:cs typeface="Times New Roman"/>
              </a:rPr>
              <a:t>cost</a:t>
            </a:r>
            <a:r>
              <a:rPr sz="2700" dirty="0">
                <a:latin typeface="Times New Roman"/>
                <a:cs typeface="Times New Roman"/>
              </a:rPr>
              <a:t>, </a:t>
            </a:r>
            <a:r>
              <a:rPr sz="2700" spc="-5" dirty="0">
                <a:latin typeface="Times New Roman"/>
                <a:cs typeface="Times New Roman"/>
              </a:rPr>
              <a:t>Cloud Computing </a:t>
            </a:r>
            <a:r>
              <a:rPr sz="2700" dirty="0">
                <a:latin typeface="Times New Roman"/>
                <a:cs typeface="Times New Roman"/>
              </a:rPr>
              <a:t> comes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existence</a:t>
            </a:r>
            <a:r>
              <a:rPr sz="270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06" y="205562"/>
            <a:ext cx="792225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Characteristics</a:t>
            </a:r>
            <a:r>
              <a:rPr spc="-5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5" dirty="0"/>
              <a:t>Cloud</a:t>
            </a:r>
            <a:r>
              <a:rPr spc="-35" dirty="0"/>
              <a:t> </a:t>
            </a:r>
            <a:r>
              <a:rPr spc="5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7788275" cy="43192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Agility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/>
                <a:cs typeface="Times New Roman"/>
              </a:rPr>
              <a:t>-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cloud </a:t>
            </a:r>
            <a:r>
              <a:rPr sz="3200" spc="-5" dirty="0">
                <a:latin typeface="Times New Roman"/>
                <a:cs typeface="Times New Roman"/>
              </a:rPr>
              <a:t>works in the distributed </a:t>
            </a:r>
            <a:r>
              <a:rPr sz="3200" spc="-10" dirty="0">
                <a:latin typeface="Times New Roman"/>
                <a:cs typeface="Times New Roman"/>
              </a:rPr>
              <a:t>computing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environment. </a:t>
            </a:r>
            <a:r>
              <a:rPr sz="3200" spc="-5" dirty="0">
                <a:latin typeface="Times New Roman"/>
                <a:cs typeface="Times New Roman"/>
              </a:rPr>
              <a:t>It shares resources </a:t>
            </a:r>
            <a:r>
              <a:rPr sz="3200" spc="-20" dirty="0">
                <a:latin typeface="Times New Roman"/>
                <a:cs typeface="Times New Roman"/>
              </a:rPr>
              <a:t>among </a:t>
            </a:r>
            <a:r>
              <a:rPr sz="3200" spc="-5" dirty="0">
                <a:latin typeface="Times New Roman"/>
                <a:cs typeface="Times New Roman"/>
              </a:rPr>
              <a:t>users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very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fast.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High</a:t>
            </a:r>
            <a:r>
              <a:rPr sz="3200" b="1" spc="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availability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and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reliability</a:t>
            </a:r>
            <a:endParaRPr sz="3200">
              <a:latin typeface="Times New Roman"/>
              <a:cs typeface="Times New Roman"/>
            </a:endParaRPr>
          </a:p>
          <a:p>
            <a:pPr marL="356870" marR="595630" indent="-344805">
              <a:lnSpc>
                <a:spcPct val="100000"/>
              </a:lnSpc>
              <a:spcBef>
                <a:spcPts val="770"/>
              </a:spcBef>
            </a:pPr>
            <a:r>
              <a:rPr sz="3200" b="1" spc="-5" dirty="0">
                <a:latin typeface="Times New Roman"/>
                <a:cs typeface="Times New Roman"/>
              </a:rPr>
              <a:t>-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Availability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servers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high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more 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reliable,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because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chances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infrastructure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failure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minimal.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06" y="205562"/>
            <a:ext cx="792225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Characteristics</a:t>
            </a:r>
            <a:r>
              <a:rPr spc="-5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5" dirty="0"/>
              <a:t>Cloud</a:t>
            </a:r>
            <a:r>
              <a:rPr spc="-35" dirty="0"/>
              <a:t> </a:t>
            </a:r>
            <a:r>
              <a:rPr spc="5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499"/>
            <a:ext cx="8074025" cy="43688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High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Scalability</a:t>
            </a:r>
            <a:endParaRPr sz="3200">
              <a:latin typeface="Times New Roman"/>
              <a:cs typeface="Times New Roman"/>
            </a:endParaRPr>
          </a:p>
          <a:p>
            <a:pPr marL="356870" marR="132080" indent="-344805">
              <a:lnSpc>
                <a:spcPct val="90000"/>
              </a:lnSpc>
              <a:spcBef>
                <a:spcPts val="770"/>
              </a:spcBef>
              <a:tabLst>
                <a:tab pos="356870" algn="l"/>
              </a:tabLst>
            </a:pPr>
            <a:r>
              <a:rPr sz="3200" spc="-5" dirty="0">
                <a:latin typeface="Times New Roman"/>
                <a:cs typeface="Times New Roman"/>
              </a:rPr>
              <a:t>-	Means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"on-demand"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provisioning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resources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large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scale,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without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having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engineers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peak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loads.</a:t>
            </a:r>
            <a:endParaRPr sz="3200">
              <a:latin typeface="Times New Roman"/>
              <a:cs typeface="Times New Roman"/>
            </a:endParaRPr>
          </a:p>
          <a:p>
            <a:pPr marL="356870" indent="-344805" algn="just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Multi-Sharing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90000"/>
              </a:lnSpc>
              <a:spcBef>
                <a:spcPts val="770"/>
              </a:spcBef>
            </a:pPr>
            <a:r>
              <a:rPr sz="3200" b="1" spc="-5" dirty="0">
                <a:latin typeface="Times New Roman"/>
                <a:cs typeface="Times New Roman"/>
              </a:rPr>
              <a:t>-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With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help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cloud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computing,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multiple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users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applications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can</a:t>
            </a:r>
            <a:r>
              <a:rPr sz="3200" spc="-5" dirty="0">
                <a:latin typeface="Times New Roman"/>
                <a:cs typeface="Times New Roman"/>
              </a:rPr>
              <a:t> work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more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efficiently</a:t>
            </a:r>
            <a:r>
              <a:rPr sz="3200" spc="-5" dirty="0">
                <a:latin typeface="Times New Roman"/>
                <a:cs typeface="Times New Roman"/>
              </a:rPr>
              <a:t> with</a:t>
            </a:r>
            <a:r>
              <a:rPr sz="3200" dirty="0">
                <a:latin typeface="Times New Roman"/>
                <a:cs typeface="Times New Roman"/>
              </a:rPr>
              <a:t> cost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reductions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sharing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common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infrastructure.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06" y="498729"/>
            <a:ext cx="79216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Characteristics</a:t>
            </a:r>
            <a:r>
              <a:rPr spc="-5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5" dirty="0"/>
              <a:t>Cloud</a:t>
            </a:r>
            <a:r>
              <a:rPr spc="-50" dirty="0"/>
              <a:t> </a:t>
            </a:r>
            <a:r>
              <a:rPr spc="5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7851140" cy="41243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Device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and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Location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Independence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</a:pPr>
            <a:r>
              <a:rPr sz="3200" b="1" spc="-5" dirty="0">
                <a:latin typeface="Times New Roman"/>
                <a:cs typeface="Times New Roman"/>
              </a:rPr>
              <a:t>-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Cloud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computing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enables the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users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access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systems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using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web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browser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regardless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their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location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what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device they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e.g.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PC,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mobile </a:t>
            </a:r>
            <a:r>
              <a:rPr sz="3200" dirty="0">
                <a:latin typeface="Times New Roman"/>
                <a:cs typeface="Times New Roman"/>
              </a:rPr>
              <a:t>phone </a:t>
            </a:r>
            <a:r>
              <a:rPr sz="3200" spc="-5" dirty="0">
                <a:latin typeface="Times New Roman"/>
                <a:cs typeface="Times New Roman"/>
              </a:rPr>
              <a:t>etc. As infrastructure is </a:t>
            </a:r>
            <a:r>
              <a:rPr sz="3200" dirty="0">
                <a:latin typeface="Times New Roman"/>
                <a:cs typeface="Times New Roman"/>
              </a:rPr>
              <a:t>off-site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(typically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provided by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third-party)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accessed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via the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Internet,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users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anywhere.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06" y="205562"/>
            <a:ext cx="792225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Characteristics</a:t>
            </a:r>
            <a:r>
              <a:rPr spc="-5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5" dirty="0"/>
              <a:t>Cloud</a:t>
            </a:r>
            <a:r>
              <a:rPr spc="-35" dirty="0"/>
              <a:t> </a:t>
            </a:r>
            <a:r>
              <a:rPr spc="5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9815"/>
            <a:ext cx="7789545" cy="45091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b="1" dirty="0">
                <a:latin typeface="Times New Roman"/>
                <a:cs typeface="Times New Roman"/>
              </a:rPr>
              <a:t>Maintenance</a:t>
            </a:r>
            <a:endParaRPr sz="3000">
              <a:latin typeface="Times New Roman"/>
              <a:cs typeface="Times New Roman"/>
            </a:endParaRPr>
          </a:p>
          <a:p>
            <a:pPr marL="356870" marR="74930" indent="-344805">
              <a:lnSpc>
                <a:spcPct val="90000"/>
              </a:lnSpc>
              <a:spcBef>
                <a:spcPts val="720"/>
              </a:spcBef>
              <a:tabLst>
                <a:tab pos="356870" algn="l"/>
              </a:tabLst>
            </a:pPr>
            <a:r>
              <a:rPr sz="3000" dirty="0">
                <a:latin typeface="Times New Roman"/>
                <a:cs typeface="Times New Roman"/>
              </a:rPr>
              <a:t>-	Maintenance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cloud computing applications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easier,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since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they</a:t>
            </a:r>
            <a:r>
              <a:rPr sz="3000" dirty="0">
                <a:latin typeface="Times New Roman"/>
                <a:cs typeface="Times New Roman"/>
              </a:rPr>
              <a:t> do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need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installed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each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user's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computer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can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-10" dirty="0">
                <a:latin typeface="Times New Roman"/>
                <a:cs typeface="Times New Roman"/>
              </a:rPr>
              <a:t> accessed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from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different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places.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So,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 </a:t>
            </a:r>
            <a:r>
              <a:rPr sz="3000" spc="-5" dirty="0">
                <a:latin typeface="Times New Roman"/>
                <a:cs typeface="Times New Roman"/>
              </a:rPr>
              <a:t>reduces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the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cost</a:t>
            </a:r>
            <a:r>
              <a:rPr sz="3000" spc="10" dirty="0">
                <a:latin typeface="Times New Roman"/>
                <a:cs typeface="Times New Roman"/>
              </a:rPr>
              <a:t> also.</a:t>
            </a:r>
            <a:endParaRPr sz="3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Low</a:t>
            </a:r>
            <a:r>
              <a:rPr sz="3000" b="1" spc="-4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Cost</a:t>
            </a:r>
            <a:endParaRPr sz="30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90000"/>
              </a:lnSpc>
              <a:spcBef>
                <a:spcPts val="725"/>
              </a:spcBef>
            </a:pPr>
            <a:r>
              <a:rPr sz="3000" dirty="0">
                <a:latin typeface="Times New Roman"/>
                <a:cs typeface="Times New Roman"/>
              </a:rPr>
              <a:t>- </a:t>
            </a:r>
            <a:r>
              <a:rPr sz="3000" spc="-10" dirty="0">
                <a:latin typeface="Times New Roman"/>
                <a:cs typeface="Times New Roman"/>
              </a:rPr>
              <a:t>By </a:t>
            </a:r>
            <a:r>
              <a:rPr sz="3000" dirty="0">
                <a:latin typeface="Times New Roman"/>
                <a:cs typeface="Times New Roman"/>
              </a:rPr>
              <a:t>using cloud </a:t>
            </a:r>
            <a:r>
              <a:rPr sz="3000" spc="-5" dirty="0">
                <a:latin typeface="Times New Roman"/>
                <a:cs typeface="Times New Roman"/>
              </a:rPr>
              <a:t>computing,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cost will </a:t>
            </a:r>
            <a:r>
              <a:rPr sz="3000" dirty="0">
                <a:latin typeface="Times New Roman"/>
                <a:cs typeface="Times New Roman"/>
              </a:rPr>
              <a:t>be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reduced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because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take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the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services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cloud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computing,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company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need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not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set</a:t>
            </a:r>
            <a:r>
              <a:rPr sz="3000" dirty="0">
                <a:latin typeface="Times New Roman"/>
                <a:cs typeface="Times New Roman"/>
              </a:rPr>
              <a:t> its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own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infrastructure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and</a:t>
            </a:r>
            <a:r>
              <a:rPr sz="3000" dirty="0">
                <a:latin typeface="Times New Roman"/>
                <a:cs typeface="Times New Roman"/>
              </a:rPr>
              <a:t> pay-as-per usage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resources.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13" y="205562"/>
            <a:ext cx="6251575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33400" marR="5080" indent="-521334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UNIT</a:t>
            </a:r>
            <a:r>
              <a:rPr spc="-165" dirty="0"/>
              <a:t> </a:t>
            </a:r>
            <a:r>
              <a:rPr spc="5" dirty="0"/>
              <a:t>1</a:t>
            </a:r>
            <a:r>
              <a:rPr spc="-40" dirty="0"/>
              <a:t> </a:t>
            </a:r>
            <a:r>
              <a:rPr spc="-20" dirty="0"/>
              <a:t>UNDERSTANDING </a:t>
            </a:r>
            <a:r>
              <a:rPr spc="-985" dirty="0"/>
              <a:t> </a:t>
            </a:r>
            <a:r>
              <a:rPr spc="5" dirty="0"/>
              <a:t>CLOUD</a:t>
            </a:r>
            <a:r>
              <a:rPr spc="-60" dirty="0"/>
              <a:t> </a:t>
            </a:r>
            <a:r>
              <a:rPr spc="5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2177034"/>
            <a:ext cx="80778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  <a:tab pos="1280795" algn="l"/>
                <a:tab pos="2717165" algn="l"/>
                <a:tab pos="3467100" algn="l"/>
                <a:tab pos="5305425" algn="l"/>
                <a:tab pos="5674360" algn="l"/>
                <a:tab pos="6677659" algn="l"/>
              </a:tabLst>
            </a:pPr>
            <a:r>
              <a:rPr sz="2400" b="1" dirty="0">
                <a:latin typeface="Calibri"/>
                <a:cs typeface="Calibri"/>
              </a:rPr>
              <a:t>B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c	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5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cep</a:t>
            </a:r>
            <a:r>
              <a:rPr sz="2400" b="1" spc="5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s	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d	</a:t>
            </a:r>
            <a:r>
              <a:rPr sz="2400" b="1" spc="-204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m</a:t>
            </a:r>
            <a:r>
              <a:rPr sz="2400" b="1" spc="5" dirty="0">
                <a:latin typeface="Calibri"/>
                <a:cs typeface="Calibri"/>
              </a:rPr>
              <a:t>in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ogy	-	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5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d	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10" dirty="0">
                <a:latin typeface="Calibri"/>
                <a:cs typeface="Calibri"/>
              </a:rPr>
              <a:t>m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spc="5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spc="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g  </a:t>
            </a:r>
            <a:r>
              <a:rPr sz="2400" b="1" spc="-15" dirty="0">
                <a:latin typeface="Calibri"/>
                <a:cs typeface="Calibri"/>
              </a:rPr>
              <a:t>Architectural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Framework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-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Types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Clouds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-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pros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cons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68" y="2908808"/>
            <a:ext cx="2745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3930" algn="l"/>
                <a:tab pos="2580005" algn="l"/>
              </a:tabLst>
            </a:pP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10" dirty="0">
                <a:latin typeface="Calibri"/>
                <a:cs typeface="Calibri"/>
              </a:rPr>
              <a:t>l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5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d	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spc="-10" dirty="0">
                <a:latin typeface="Calibri"/>
                <a:cs typeface="Calibri"/>
              </a:rPr>
              <a:t>m</a:t>
            </a:r>
            <a:r>
              <a:rPr sz="2400" b="1" spc="5" dirty="0">
                <a:latin typeface="Calibri"/>
                <a:cs typeface="Calibri"/>
              </a:rPr>
              <a:t>pu</a:t>
            </a:r>
            <a:r>
              <a:rPr sz="2400" b="1" spc="-20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in</a:t>
            </a:r>
            <a:r>
              <a:rPr sz="2400" b="1" dirty="0">
                <a:latin typeface="Calibri"/>
                <a:cs typeface="Calibri"/>
              </a:rPr>
              <a:t>g	–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6482" y="2908808"/>
            <a:ext cx="75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10" dirty="0">
                <a:latin typeface="Calibri"/>
                <a:cs typeface="Calibri"/>
              </a:rPr>
              <a:t>l</a:t>
            </a:r>
            <a:r>
              <a:rPr sz="2400" b="1" spc="5" dirty="0">
                <a:latin typeface="Calibri"/>
                <a:cs typeface="Calibri"/>
              </a:rPr>
              <a:t>ou</a:t>
            </a: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7590" y="2908808"/>
            <a:ext cx="3763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3280" algn="l"/>
                <a:tab pos="2469515" algn="l"/>
              </a:tabLst>
            </a:pPr>
            <a:r>
              <a:rPr sz="2400" b="1" spc="-15" dirty="0">
                <a:latin typeface="Calibri"/>
                <a:cs typeface="Calibri"/>
              </a:rPr>
              <a:t>Characteristics	</a:t>
            </a:r>
            <a:r>
              <a:rPr sz="2400" b="1" dirty="0">
                <a:latin typeface="Calibri"/>
                <a:cs typeface="Calibri"/>
              </a:rPr>
              <a:t>-	</a:t>
            </a:r>
            <a:r>
              <a:rPr sz="2400" b="1" spc="-15" dirty="0">
                <a:latin typeface="Calibri"/>
                <a:cs typeface="Calibri"/>
              </a:rPr>
              <a:t>difference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668" y="3274263"/>
            <a:ext cx="3122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800" algn="l"/>
                <a:tab pos="2052320" algn="l"/>
                <a:tab pos="2631440" algn="l"/>
              </a:tabLst>
            </a:pPr>
            <a:r>
              <a:rPr sz="2400" b="1" dirty="0">
                <a:latin typeface="Calibri"/>
                <a:cs typeface="Calibri"/>
              </a:rPr>
              <a:t>b</a:t>
            </a:r>
            <a:r>
              <a:rPr sz="2400" b="1" spc="-3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wee</a:t>
            </a:r>
            <a:r>
              <a:rPr sz="2400" b="1" dirty="0">
                <a:latin typeface="Calibri"/>
                <a:cs typeface="Calibri"/>
              </a:rPr>
              <a:t>n	</a:t>
            </a:r>
            <a:r>
              <a:rPr sz="2400" b="1" spc="-15" dirty="0">
                <a:latin typeface="Calibri"/>
                <a:cs typeface="Calibri"/>
              </a:rPr>
              <a:t>w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b	</a:t>
            </a:r>
            <a:r>
              <a:rPr sz="2400" b="1" spc="5" dirty="0">
                <a:latin typeface="Calibri"/>
                <a:cs typeface="Calibri"/>
              </a:rPr>
              <a:t>2</a:t>
            </a:r>
            <a:r>
              <a:rPr sz="2400" b="1" spc="-20" dirty="0">
                <a:latin typeface="Calibri"/>
                <a:cs typeface="Calibri"/>
              </a:rPr>
              <a:t>.</a:t>
            </a:r>
            <a:r>
              <a:rPr sz="2400" b="1" dirty="0">
                <a:latin typeface="Calibri"/>
                <a:cs typeface="Calibri"/>
              </a:rPr>
              <a:t>0	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7632" y="3274263"/>
            <a:ext cx="44443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3444" algn="l"/>
                <a:tab pos="1176655" algn="l"/>
                <a:tab pos="1798955" algn="l"/>
                <a:tab pos="3310890" algn="l"/>
                <a:tab pos="3738245" algn="l"/>
              </a:tabLst>
            </a:pPr>
            <a:r>
              <a:rPr sz="2400" b="1" spc="-25" dirty="0">
                <a:latin typeface="Calibri"/>
                <a:cs typeface="Calibri"/>
              </a:rPr>
              <a:t>c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spc="-2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ud	-	</a:t>
            </a:r>
            <a:r>
              <a:rPr sz="2400" b="1" spc="-75" dirty="0">
                <a:latin typeface="Calibri"/>
                <a:cs typeface="Calibri"/>
              </a:rPr>
              <a:t>k</a:t>
            </a:r>
            <a:r>
              <a:rPr sz="2400" b="1" spc="-3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y	</a:t>
            </a:r>
            <a:r>
              <a:rPr sz="2400" b="1" spc="-2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hal</a:t>
            </a:r>
            <a:r>
              <a:rPr sz="2400" b="1" spc="10" dirty="0">
                <a:latin typeface="Calibri"/>
                <a:cs typeface="Calibri"/>
              </a:rPr>
              <a:t>l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55" dirty="0">
                <a:latin typeface="Calibri"/>
                <a:cs typeface="Calibri"/>
              </a:rPr>
              <a:t>g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s	</a:t>
            </a:r>
            <a:r>
              <a:rPr sz="2400" b="1" spc="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n	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spc="-2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ud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668" y="3640582"/>
            <a:ext cx="77323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computing</a:t>
            </a:r>
            <a:r>
              <a:rPr sz="2400" b="1" dirty="0">
                <a:latin typeface="Calibri"/>
                <a:cs typeface="Calibri"/>
              </a:rPr>
              <a:t> -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Major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Cloud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players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-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Virtualization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Cloud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Computing</a:t>
            </a:r>
            <a:r>
              <a:rPr sz="2400" b="1" dirty="0">
                <a:latin typeface="Calibri"/>
                <a:cs typeface="Calibri"/>
              </a:rPr>
              <a:t> -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Parallelization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in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Cloud</a:t>
            </a:r>
            <a:r>
              <a:rPr sz="2400" b="1" spc="-5" dirty="0">
                <a:latin typeface="Calibri"/>
                <a:cs typeface="Calibri"/>
              </a:rPr>
              <a:t> Computing</a:t>
            </a:r>
            <a:r>
              <a:rPr sz="2400" b="1" dirty="0">
                <a:latin typeface="Calibri"/>
                <a:cs typeface="Calibri"/>
              </a:rPr>
              <a:t> -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cloud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resource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management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Cloud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Enabling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Technology.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06" y="205562"/>
            <a:ext cx="792225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Characteristics</a:t>
            </a:r>
            <a:r>
              <a:rPr spc="-5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5" dirty="0"/>
              <a:t>Cloud</a:t>
            </a:r>
            <a:r>
              <a:rPr spc="-35" dirty="0"/>
              <a:t> </a:t>
            </a:r>
            <a:r>
              <a:rPr spc="5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7893684" cy="26606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Services</a:t>
            </a:r>
            <a:r>
              <a:rPr sz="3200" b="1" spc="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in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pay-per-use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mode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</a:pPr>
            <a:r>
              <a:rPr sz="3200" b="1" spc="-5" dirty="0">
                <a:latin typeface="Times New Roman"/>
                <a:cs typeface="Times New Roman"/>
              </a:rPr>
              <a:t>-</a:t>
            </a:r>
            <a:r>
              <a:rPr sz="3200" spc="-5" dirty="0">
                <a:latin typeface="Times New Roman"/>
                <a:cs typeface="Times New Roman"/>
              </a:rPr>
              <a:t>Application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Programming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Interfaces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(APIs) </a:t>
            </a:r>
            <a:r>
              <a:rPr sz="3200" spc="-10" dirty="0">
                <a:latin typeface="Times New Roman"/>
                <a:cs typeface="Times New Roman"/>
              </a:rPr>
              <a:t>are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provided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users so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they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access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services on the </a:t>
            </a:r>
            <a:r>
              <a:rPr sz="3200" dirty="0">
                <a:latin typeface="Times New Roman"/>
                <a:cs typeface="Times New Roman"/>
              </a:rPr>
              <a:t>cloud </a:t>
            </a:r>
            <a:r>
              <a:rPr sz="3200" spc="-5" dirty="0">
                <a:latin typeface="Times New Roman"/>
                <a:cs typeface="Times New Roman"/>
              </a:rPr>
              <a:t>by </a:t>
            </a:r>
            <a:r>
              <a:rPr sz="3200" dirty="0">
                <a:latin typeface="Times New Roman"/>
                <a:cs typeface="Times New Roman"/>
              </a:rPr>
              <a:t>using </a:t>
            </a:r>
            <a:r>
              <a:rPr sz="3200" spc="-5" dirty="0">
                <a:latin typeface="Times New Roman"/>
                <a:cs typeface="Times New Roman"/>
              </a:rPr>
              <a:t>these </a:t>
            </a:r>
            <a:r>
              <a:rPr sz="3200" spc="-10" dirty="0">
                <a:latin typeface="Times New Roman"/>
                <a:cs typeface="Times New Roman"/>
              </a:rPr>
              <a:t>APIs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pay the </a:t>
            </a:r>
            <a:r>
              <a:rPr sz="3200" spc="-15" dirty="0">
                <a:latin typeface="Times New Roman"/>
                <a:cs typeface="Times New Roman"/>
              </a:rPr>
              <a:t>charges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usage 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services.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026" y="205562"/>
            <a:ext cx="56807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Architectural</a:t>
            </a:r>
            <a:r>
              <a:rPr spc="-60" dirty="0"/>
              <a:t> </a:t>
            </a:r>
            <a:r>
              <a:rPr dirty="0"/>
              <a:t>framework: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315" y="1874327"/>
            <a:ext cx="6135015" cy="405198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830" y="205562"/>
            <a:ext cx="6931025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92655" marR="5080" indent="-2180590">
              <a:lnSpc>
                <a:spcPct val="100000"/>
              </a:lnSpc>
              <a:spcBef>
                <a:spcPts val="110"/>
              </a:spcBef>
            </a:pPr>
            <a:r>
              <a:rPr b="0" dirty="0">
                <a:latin typeface="Times New Roman"/>
                <a:cs typeface="Times New Roman"/>
              </a:rPr>
              <a:t>Components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of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Cloud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Computing </a:t>
            </a:r>
            <a:r>
              <a:rPr b="0" spc="-9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1612"/>
            <a:ext cx="6958330" cy="324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front-end</a:t>
            </a:r>
            <a:r>
              <a:rPr sz="3200" dirty="0">
                <a:latin typeface="Times New Roman"/>
                <a:cs typeface="Times New Roman"/>
              </a:rPr>
              <a:t> platform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can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include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clients,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clients,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mobile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devices</a:t>
            </a:r>
            <a:endParaRPr sz="3200">
              <a:latin typeface="Times New Roman"/>
              <a:cs typeface="Times New Roman"/>
            </a:endParaRPr>
          </a:p>
          <a:p>
            <a:pPr marL="356870" marR="46355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Back-end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platforms,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such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servers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storage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Times New Roman"/>
                <a:cs typeface="Times New Roman"/>
              </a:rPr>
              <a:t>Cloud-based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delivery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network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(internet, intranet)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686" y="205562"/>
            <a:ext cx="6954520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41550" marR="5080" indent="-222948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Front</a:t>
            </a:r>
            <a:r>
              <a:rPr spc="-45" dirty="0"/>
              <a:t> </a:t>
            </a:r>
            <a:r>
              <a:rPr spc="5" dirty="0"/>
              <a:t>End</a:t>
            </a:r>
            <a:r>
              <a:rPr spc="-30" dirty="0"/>
              <a:t> </a:t>
            </a:r>
            <a:r>
              <a:rPr spc="5" dirty="0"/>
              <a:t>and</a:t>
            </a:r>
            <a:r>
              <a:rPr spc="-45" dirty="0"/>
              <a:t> </a:t>
            </a:r>
            <a:r>
              <a:rPr spc="5" dirty="0"/>
              <a:t>Back</a:t>
            </a:r>
            <a:r>
              <a:rPr spc="-15" dirty="0"/>
              <a:t> </a:t>
            </a:r>
            <a:r>
              <a:rPr spc="-5" dirty="0"/>
              <a:t>End</a:t>
            </a:r>
            <a:r>
              <a:rPr spc="-15" dirty="0"/>
              <a:t> </a:t>
            </a:r>
            <a:r>
              <a:rPr spc="5" dirty="0"/>
              <a:t>Cloud </a:t>
            </a:r>
            <a:r>
              <a:rPr spc="-985" dirty="0"/>
              <a:t> </a:t>
            </a:r>
            <a:r>
              <a:rPr spc="5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7053"/>
            <a:ext cx="8077834" cy="439991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6870" marR="222885" indent="-344805">
              <a:lnSpc>
                <a:spcPct val="80000"/>
              </a:lnSpc>
              <a:spcBef>
                <a:spcPts val="550"/>
              </a:spcBef>
            </a:pPr>
            <a:r>
              <a:rPr sz="1900" spc="-5" dirty="0">
                <a:latin typeface="Times New Roman"/>
                <a:cs typeface="Times New Roman"/>
              </a:rPr>
              <a:t>At its most basic, </a:t>
            </a:r>
            <a:r>
              <a:rPr sz="1900" dirty="0">
                <a:latin typeface="Times New Roman"/>
                <a:cs typeface="Times New Roman"/>
              </a:rPr>
              <a:t>cloud </a:t>
            </a:r>
            <a:r>
              <a:rPr sz="1900" spc="-5" dirty="0">
                <a:latin typeface="Times New Roman"/>
                <a:cs typeface="Times New Roman"/>
              </a:rPr>
              <a:t>architecture can </a:t>
            </a:r>
            <a:r>
              <a:rPr sz="1900" dirty="0">
                <a:latin typeface="Times New Roman"/>
                <a:cs typeface="Times New Roman"/>
              </a:rPr>
              <a:t>be classified into </a:t>
            </a:r>
            <a:r>
              <a:rPr sz="1900" spc="-5" dirty="0">
                <a:latin typeface="Times New Roman"/>
                <a:cs typeface="Times New Roman"/>
              </a:rPr>
              <a:t>two sections: </a:t>
            </a:r>
            <a:r>
              <a:rPr sz="1900" spc="5" dirty="0">
                <a:latin typeface="Times New Roman"/>
                <a:cs typeface="Times New Roman"/>
              </a:rPr>
              <a:t>front-end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 back-end,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connected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each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other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via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virtual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network </a:t>
            </a:r>
            <a:r>
              <a:rPr sz="1900" dirty="0">
                <a:latin typeface="Times New Roman"/>
                <a:cs typeface="Times New Roman"/>
              </a:rPr>
              <a:t>or the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internet.</a:t>
            </a:r>
            <a:endParaRPr sz="1900">
              <a:latin typeface="Times New Roman"/>
              <a:cs typeface="Times New Roman"/>
            </a:endParaRPr>
          </a:p>
          <a:p>
            <a:pPr marL="356870">
              <a:lnSpc>
                <a:spcPts val="1595"/>
              </a:lnSpc>
            </a:pPr>
            <a:r>
              <a:rPr sz="1900" spc="-10" dirty="0">
                <a:latin typeface="Times New Roman"/>
                <a:cs typeface="Times New Roman"/>
              </a:rPr>
              <a:t>There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are</a:t>
            </a:r>
            <a:r>
              <a:rPr sz="1900" dirty="0">
                <a:latin typeface="Times New Roman"/>
                <a:cs typeface="Times New Roman"/>
              </a:rPr>
              <a:t> other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parts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cloud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architecture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including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middleware,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cloud</a:t>
            </a:r>
            <a:endParaRPr sz="1900">
              <a:latin typeface="Times New Roman"/>
              <a:cs typeface="Times New Roman"/>
            </a:endParaRPr>
          </a:p>
          <a:p>
            <a:pPr marL="356870">
              <a:lnSpc>
                <a:spcPts val="2045"/>
              </a:lnSpc>
            </a:pPr>
            <a:r>
              <a:rPr sz="1900" spc="-5" dirty="0">
                <a:latin typeface="Times New Roman"/>
                <a:cs typeface="Times New Roman"/>
              </a:rPr>
              <a:t>resources,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etc.,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but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for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now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we’ll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just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review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basics.</a:t>
            </a:r>
            <a:endParaRPr sz="1900">
              <a:latin typeface="Times New Roman"/>
              <a:cs typeface="Times New Roman"/>
            </a:endParaRPr>
          </a:p>
          <a:p>
            <a:pPr marL="356870" indent="-344805" algn="just">
              <a:lnSpc>
                <a:spcPts val="3590"/>
              </a:lnSpc>
              <a:buFont typeface="Arial"/>
              <a:buChar char="•"/>
              <a:tabLst>
                <a:tab pos="357505" algn="l"/>
              </a:tabLst>
            </a:pPr>
            <a:r>
              <a:rPr sz="3000" b="1" spc="-15" dirty="0">
                <a:latin typeface="Times New Roman"/>
                <a:cs typeface="Times New Roman"/>
              </a:rPr>
              <a:t>Front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End</a:t>
            </a:r>
            <a:r>
              <a:rPr sz="3000" b="1" spc="-3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Cloud</a:t>
            </a:r>
            <a:r>
              <a:rPr sz="3000" b="1" spc="-5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Computing</a:t>
            </a:r>
            <a:endParaRPr sz="30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80000"/>
              </a:lnSpc>
              <a:spcBef>
                <a:spcPts val="640"/>
              </a:spcBef>
            </a:pPr>
            <a:r>
              <a:rPr sz="2600" spc="-5" dirty="0">
                <a:latin typeface="Times New Roman"/>
                <a:cs typeface="Times New Roman"/>
              </a:rPr>
              <a:t>Front-end is </a:t>
            </a:r>
            <a:r>
              <a:rPr sz="2600" spc="-10" dirty="0">
                <a:latin typeface="Times New Roman"/>
                <a:cs typeface="Times New Roman"/>
              </a:rPr>
              <a:t>the side </a:t>
            </a: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spc="-10" dirty="0">
                <a:latin typeface="Times New Roman"/>
                <a:cs typeface="Times New Roman"/>
              </a:rPr>
              <a:t>visible </a:t>
            </a:r>
            <a:r>
              <a:rPr sz="2600" spc="-5" dirty="0">
                <a:latin typeface="Times New Roman"/>
                <a:cs typeface="Times New Roman"/>
              </a:rPr>
              <a:t>to the </a:t>
            </a:r>
            <a:r>
              <a:rPr sz="2600" dirty="0">
                <a:latin typeface="Times New Roman"/>
                <a:cs typeface="Times New Roman"/>
              </a:rPr>
              <a:t>client, </a:t>
            </a:r>
            <a:r>
              <a:rPr sz="2600" spc="-20" dirty="0">
                <a:latin typeface="Times New Roman"/>
                <a:cs typeface="Times New Roman"/>
              </a:rPr>
              <a:t>customer, </a:t>
            </a:r>
            <a:r>
              <a:rPr sz="2600" spc="-5" dirty="0">
                <a:latin typeface="Times New Roman"/>
                <a:cs typeface="Times New Roman"/>
              </a:rPr>
              <a:t>or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user. </a:t>
            </a:r>
            <a:r>
              <a:rPr sz="2600" spc="-5" dirty="0">
                <a:latin typeface="Times New Roman"/>
                <a:cs typeface="Times New Roman"/>
              </a:rPr>
              <a:t>Front-end </a:t>
            </a:r>
            <a:r>
              <a:rPr sz="2600" dirty="0">
                <a:latin typeface="Times New Roman"/>
                <a:cs typeface="Times New Roman"/>
              </a:rPr>
              <a:t>pieces </a:t>
            </a:r>
            <a:r>
              <a:rPr sz="2600" spc="-5" dirty="0">
                <a:latin typeface="Times New Roman"/>
                <a:cs typeface="Times New Roman"/>
              </a:rPr>
              <a:t>include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user interface, and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client’s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computer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system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network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that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used</a:t>
            </a:r>
            <a:r>
              <a:rPr sz="2600" dirty="0">
                <a:latin typeface="Times New Roman"/>
                <a:cs typeface="Times New Roman"/>
              </a:rPr>
              <a:t> for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accessing </a:t>
            </a:r>
            <a:r>
              <a:rPr sz="2600" spc="-1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cloud system. </a:t>
            </a:r>
            <a:r>
              <a:rPr sz="2600" spc="-95" dirty="0">
                <a:latin typeface="Times New Roman"/>
                <a:cs typeface="Times New Roman"/>
              </a:rPr>
              <a:t>You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have probably </a:t>
            </a:r>
            <a:r>
              <a:rPr sz="2600" spc="-5" dirty="0">
                <a:latin typeface="Times New Roman"/>
                <a:cs typeface="Times New Roman"/>
              </a:rPr>
              <a:t>noticed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that different cloud computing systems use different user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interfaces—for example, </a:t>
            </a:r>
            <a:r>
              <a:rPr sz="2600" spc="-10" dirty="0">
                <a:latin typeface="Times New Roman"/>
                <a:cs typeface="Times New Roman"/>
              </a:rPr>
              <a:t>not </a:t>
            </a:r>
            <a:r>
              <a:rPr sz="2600" spc="5" dirty="0">
                <a:latin typeface="Times New Roman"/>
                <a:cs typeface="Times New Roman"/>
              </a:rPr>
              <a:t>only </a:t>
            </a:r>
            <a:r>
              <a:rPr sz="2600" spc="-5" dirty="0">
                <a:latin typeface="Times New Roman"/>
                <a:cs typeface="Times New Roman"/>
              </a:rPr>
              <a:t>can </a:t>
            </a:r>
            <a:r>
              <a:rPr sz="2600" spc="-15" dirty="0">
                <a:latin typeface="Times New Roman"/>
                <a:cs typeface="Times New Roman"/>
              </a:rPr>
              <a:t>you </a:t>
            </a:r>
            <a:r>
              <a:rPr sz="2600" dirty="0">
                <a:latin typeface="Times New Roman"/>
                <a:cs typeface="Times New Roman"/>
              </a:rPr>
              <a:t>choose from </a:t>
            </a:r>
            <a:r>
              <a:rPr sz="2600" spc="-5" dirty="0">
                <a:latin typeface="Times New Roman"/>
                <a:cs typeface="Times New Roman"/>
              </a:rPr>
              <a:t>a </a:t>
            </a:r>
            <a:r>
              <a:rPr sz="2600" dirty="0">
                <a:latin typeface="Times New Roman"/>
                <a:cs typeface="Times New Roman"/>
              </a:rPr>
              <a:t> variety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web</a:t>
            </a:r>
            <a:r>
              <a:rPr sz="2600" dirty="0">
                <a:latin typeface="Times New Roman"/>
                <a:cs typeface="Times New Roman"/>
              </a:rPr>
              <a:t> browsers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(including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Chrome,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Safari,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Firefox,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etc.),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but</a:t>
            </a:r>
            <a:r>
              <a:rPr sz="2600" dirty="0">
                <a:latin typeface="Times New Roman"/>
                <a:cs typeface="Times New Roman"/>
              </a:rPr>
              <a:t> 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Google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Docs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interface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 different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than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that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 Salesforce.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217" y="205562"/>
            <a:ext cx="6415405" cy="1234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064385" marR="5080" indent="-2052320">
              <a:lnSpc>
                <a:spcPts val="4710"/>
              </a:lnSpc>
              <a:spcBef>
                <a:spcPts val="295"/>
              </a:spcBef>
            </a:pPr>
            <a:r>
              <a:rPr b="0" spc="5" dirty="0">
                <a:latin typeface="Times New Roman"/>
                <a:cs typeface="Times New Roman"/>
              </a:rPr>
              <a:t>Front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End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and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Back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End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Cloud </a:t>
            </a:r>
            <a:r>
              <a:rPr b="0" spc="-98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39621"/>
            <a:ext cx="8079740" cy="4223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57505" algn="l"/>
              </a:tabLst>
            </a:pPr>
            <a:r>
              <a:rPr sz="2700" b="1" spc="5" dirty="0">
                <a:latin typeface="Times New Roman"/>
                <a:cs typeface="Times New Roman"/>
              </a:rPr>
              <a:t>Back</a:t>
            </a:r>
            <a:r>
              <a:rPr sz="2700" b="1" spc="-4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End</a:t>
            </a:r>
            <a:r>
              <a:rPr sz="2700" b="1" spc="-4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Cloud</a:t>
            </a:r>
            <a:r>
              <a:rPr sz="2700" b="1" spc="-3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Computing</a:t>
            </a:r>
            <a:endParaRPr sz="2700">
              <a:latin typeface="Times New Roman"/>
              <a:cs typeface="Times New Roman"/>
            </a:endParaRPr>
          </a:p>
          <a:p>
            <a:pPr marL="356870" marR="6350" indent="-344805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7505" algn="l"/>
              </a:tabLst>
            </a:pPr>
            <a:r>
              <a:rPr sz="2700" spc="5" dirty="0">
                <a:latin typeface="Times New Roman"/>
                <a:cs typeface="Times New Roman"/>
              </a:rPr>
              <a:t>On </a:t>
            </a:r>
            <a:r>
              <a:rPr sz="2700" spc="-1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other hand, </a:t>
            </a:r>
            <a:r>
              <a:rPr sz="2700" spc="-10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back-end pieces </a:t>
            </a:r>
            <a:r>
              <a:rPr sz="2700" spc="-5" dirty="0">
                <a:latin typeface="Times New Roman"/>
                <a:cs typeface="Times New Roman"/>
              </a:rPr>
              <a:t>are </a:t>
            </a:r>
            <a:r>
              <a:rPr sz="2700" spc="10" dirty="0">
                <a:latin typeface="Times New Roman"/>
                <a:cs typeface="Times New Roman"/>
              </a:rPr>
              <a:t>on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side </a:t>
            </a:r>
            <a:r>
              <a:rPr sz="2700" dirty="0">
                <a:latin typeface="Times New Roman"/>
                <a:cs typeface="Times New Roman"/>
              </a:rPr>
              <a:t> used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by</a:t>
            </a:r>
            <a:r>
              <a:rPr sz="2700" dirty="0">
                <a:latin typeface="Times New Roman"/>
                <a:cs typeface="Times New Roman"/>
              </a:rPr>
              <a:t> 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service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provider.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These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include</a:t>
            </a:r>
            <a:r>
              <a:rPr sz="2700" dirty="0">
                <a:latin typeface="Times New Roman"/>
                <a:cs typeface="Times New Roman"/>
              </a:rPr>
              <a:t> various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servers,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computers,</a:t>
            </a:r>
            <a:r>
              <a:rPr sz="2700" dirty="0">
                <a:latin typeface="Times New Roman"/>
                <a:cs typeface="Times New Roman"/>
              </a:rPr>
              <a:t> data</a:t>
            </a:r>
            <a:r>
              <a:rPr sz="2700" spc="5" dirty="0">
                <a:latin typeface="Times New Roman"/>
                <a:cs typeface="Times New Roman"/>
              </a:rPr>
              <a:t> storage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systems,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virtual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machines,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and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programs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together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constitute</a:t>
            </a:r>
            <a:r>
              <a:rPr sz="2700" dirty="0">
                <a:latin typeface="Times New Roman"/>
                <a:cs typeface="Times New Roman"/>
              </a:rPr>
              <a:t> the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cloud </a:t>
            </a:r>
            <a:r>
              <a:rPr sz="2700" spc="10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computing services. </a:t>
            </a:r>
            <a:r>
              <a:rPr sz="2700" spc="5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back-end </a:t>
            </a:r>
            <a:r>
              <a:rPr sz="2700" dirty="0">
                <a:latin typeface="Times New Roman"/>
                <a:cs typeface="Times New Roman"/>
              </a:rPr>
              <a:t>side </a:t>
            </a:r>
            <a:r>
              <a:rPr sz="2700" spc="-10" dirty="0">
                <a:latin typeface="Times New Roman"/>
                <a:cs typeface="Times New Roman"/>
              </a:rPr>
              <a:t>also </a:t>
            </a:r>
            <a:r>
              <a:rPr sz="2700" spc="-15" dirty="0">
                <a:latin typeface="Times New Roman"/>
                <a:cs typeface="Times New Roman"/>
              </a:rPr>
              <a:t>is 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responsible for providing security mechanisms, </a:t>
            </a:r>
            <a:r>
              <a:rPr sz="2700" spc="-10" dirty="0">
                <a:latin typeface="Times New Roman"/>
                <a:cs typeface="Times New Roman"/>
              </a:rPr>
              <a:t>traffic 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control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protocols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that</a:t>
            </a:r>
            <a:r>
              <a:rPr sz="2700" spc="6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connect</a:t>
            </a:r>
            <a:r>
              <a:rPr sz="2700" spc="6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networked </a:t>
            </a:r>
            <a:r>
              <a:rPr sz="2700" dirty="0">
                <a:latin typeface="Times New Roman"/>
                <a:cs typeface="Times New Roman"/>
              </a:rPr>
              <a:t> computers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communication.</a:t>
            </a:r>
            <a:endParaRPr sz="27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79700"/>
              </a:lnSpc>
              <a:spcBef>
                <a:spcPts val="660"/>
              </a:spcBef>
              <a:buFont typeface="Arial"/>
              <a:buChar char="•"/>
              <a:tabLst>
                <a:tab pos="357505" algn="l"/>
              </a:tabLst>
            </a:pPr>
            <a:r>
              <a:rPr sz="2700" spc="-95" dirty="0">
                <a:latin typeface="Times New Roman"/>
                <a:cs typeface="Times New Roman"/>
              </a:rPr>
              <a:t>To </a:t>
            </a:r>
            <a:r>
              <a:rPr sz="2700" spc="-5" dirty="0">
                <a:latin typeface="Times New Roman"/>
                <a:cs typeface="Times New Roman"/>
              </a:rPr>
              <a:t>briefly </a:t>
            </a:r>
            <a:r>
              <a:rPr sz="2700" dirty="0">
                <a:latin typeface="Times New Roman"/>
                <a:cs typeface="Times New Roman"/>
              </a:rPr>
              <a:t>summarize: the </a:t>
            </a:r>
            <a:r>
              <a:rPr sz="2700" spc="-5" dirty="0">
                <a:latin typeface="Times New Roman"/>
                <a:cs typeface="Times New Roman"/>
              </a:rPr>
              <a:t>front-end is </a:t>
            </a:r>
            <a:r>
              <a:rPr sz="2700" dirty="0">
                <a:latin typeface="Times New Roman"/>
                <a:cs typeface="Times New Roman"/>
              </a:rPr>
              <a:t>the part you see, </a:t>
            </a:r>
            <a:r>
              <a:rPr sz="2700" spc="5" dirty="0">
                <a:latin typeface="Times New Roman"/>
                <a:cs typeface="Times New Roman"/>
              </a:rPr>
              <a:t> and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back-end is the computing that </a:t>
            </a:r>
            <a:r>
              <a:rPr sz="2700" dirty="0">
                <a:latin typeface="Times New Roman"/>
                <a:cs typeface="Times New Roman"/>
              </a:rPr>
              <a:t>happens </a:t>
            </a:r>
            <a:r>
              <a:rPr sz="2700" spc="-10" dirty="0">
                <a:latin typeface="Times New Roman"/>
                <a:cs typeface="Times New Roman"/>
              </a:rPr>
              <a:t>behind 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scenes</a:t>
            </a:r>
            <a:r>
              <a:rPr sz="270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194" y="193370"/>
            <a:ext cx="52844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Cloud</a:t>
            </a:r>
            <a:r>
              <a:rPr spc="-60" dirty="0"/>
              <a:t> </a:t>
            </a:r>
            <a:r>
              <a:rPr dirty="0"/>
              <a:t>Services</a:t>
            </a:r>
            <a:r>
              <a:rPr spc="-35" dirty="0"/>
              <a:t> </a:t>
            </a:r>
            <a:r>
              <a:rPr spc="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39621"/>
            <a:ext cx="8082280" cy="44735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6870" marR="5080" indent="-344805" algn="just">
              <a:lnSpc>
                <a:spcPct val="80000"/>
              </a:lnSpc>
              <a:spcBef>
                <a:spcPts val="760"/>
              </a:spcBef>
              <a:buFont typeface="Arial"/>
              <a:buChar char="•"/>
              <a:tabLst>
                <a:tab pos="357505" algn="l"/>
              </a:tabLst>
            </a:pPr>
            <a:r>
              <a:rPr sz="2700" spc="-5" dirty="0">
                <a:latin typeface="Times New Roman"/>
                <a:cs typeface="Times New Roman"/>
              </a:rPr>
              <a:t>Cloud services </a:t>
            </a:r>
            <a:r>
              <a:rPr sz="2700" dirty="0">
                <a:latin typeface="Times New Roman"/>
                <a:cs typeface="Times New Roman"/>
              </a:rPr>
              <a:t>can </a:t>
            </a:r>
            <a:r>
              <a:rPr sz="2700" spc="-5" dirty="0">
                <a:latin typeface="Times New Roman"/>
                <a:cs typeface="Times New Roman"/>
              </a:rPr>
              <a:t>be </a:t>
            </a:r>
            <a:r>
              <a:rPr sz="2700" dirty="0">
                <a:latin typeface="Times New Roman"/>
                <a:cs typeface="Times New Roman"/>
              </a:rPr>
              <a:t>delivered </a:t>
            </a:r>
            <a:r>
              <a:rPr sz="2700" spc="-5" dirty="0">
                <a:latin typeface="Times New Roman"/>
                <a:cs typeface="Times New Roman"/>
              </a:rPr>
              <a:t>publicly </a:t>
            </a:r>
            <a:r>
              <a:rPr sz="2700" spc="10" dirty="0">
                <a:latin typeface="Times New Roman"/>
                <a:cs typeface="Times New Roman"/>
              </a:rPr>
              <a:t>or </a:t>
            </a:r>
            <a:r>
              <a:rPr sz="2700" dirty="0">
                <a:latin typeface="Times New Roman"/>
                <a:cs typeface="Times New Roman"/>
              </a:rPr>
              <a:t>privately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using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internet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can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also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remain</a:t>
            </a:r>
            <a:r>
              <a:rPr sz="2700" dirty="0">
                <a:latin typeface="Times New Roman"/>
                <a:cs typeface="Times New Roman"/>
              </a:rPr>
              <a:t> within</a:t>
            </a:r>
            <a:r>
              <a:rPr sz="2700" spc="5" dirty="0">
                <a:latin typeface="Times New Roman"/>
                <a:cs typeface="Times New Roman"/>
              </a:rPr>
              <a:t> a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company’s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network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when </a:t>
            </a:r>
            <a:r>
              <a:rPr sz="2700" dirty="0">
                <a:latin typeface="Times New Roman"/>
                <a:cs typeface="Times New Roman"/>
              </a:rPr>
              <a:t>delivered over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intranet.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Sometimes, </a:t>
            </a:r>
            <a:r>
              <a:rPr sz="2700" spc="-10" dirty="0">
                <a:latin typeface="Times New Roman"/>
                <a:cs typeface="Times New Roman"/>
              </a:rPr>
              <a:t>organizations </a:t>
            </a:r>
            <a:r>
              <a:rPr sz="2700" dirty="0">
                <a:latin typeface="Times New Roman"/>
                <a:cs typeface="Times New Roman"/>
              </a:rPr>
              <a:t>make use </a:t>
            </a:r>
            <a:r>
              <a:rPr sz="2700" spc="10" dirty="0">
                <a:latin typeface="Times New Roman"/>
                <a:cs typeface="Times New Roman"/>
              </a:rPr>
              <a:t>of </a:t>
            </a:r>
            <a:r>
              <a:rPr sz="2700" spc="5" dirty="0">
                <a:latin typeface="Times New Roman"/>
                <a:cs typeface="Times New Roman"/>
              </a:rPr>
              <a:t>a </a:t>
            </a:r>
            <a:r>
              <a:rPr sz="2700" dirty="0">
                <a:latin typeface="Times New Roman"/>
                <a:cs typeface="Times New Roman"/>
              </a:rPr>
              <a:t>combination </a:t>
            </a:r>
            <a:r>
              <a:rPr sz="2700" spc="15" dirty="0">
                <a:latin typeface="Times New Roman"/>
                <a:cs typeface="Times New Roman"/>
              </a:rPr>
              <a:t>of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both.</a:t>
            </a:r>
            <a:endParaRPr sz="2700">
              <a:latin typeface="Times New Roman"/>
              <a:cs typeface="Times New Roman"/>
            </a:endParaRPr>
          </a:p>
          <a:p>
            <a:pPr marL="356870" marR="8255" indent="-344805" algn="just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7505" algn="l"/>
              </a:tabLst>
            </a:pPr>
            <a:r>
              <a:rPr sz="2700" spc="10" dirty="0">
                <a:latin typeface="Times New Roman"/>
                <a:cs typeface="Times New Roman"/>
              </a:rPr>
              <a:t>No </a:t>
            </a:r>
            <a:r>
              <a:rPr sz="2700" spc="-5" dirty="0">
                <a:latin typeface="Times New Roman"/>
                <a:cs typeface="Times New Roman"/>
              </a:rPr>
              <a:t>matter </a:t>
            </a:r>
            <a:r>
              <a:rPr sz="2700" dirty="0">
                <a:latin typeface="Times New Roman"/>
                <a:cs typeface="Times New Roman"/>
              </a:rPr>
              <a:t>where the actual “cloud” </a:t>
            </a:r>
            <a:r>
              <a:rPr sz="2700" spc="-5" dirty="0">
                <a:latin typeface="Times New Roman"/>
                <a:cs typeface="Times New Roman"/>
              </a:rPr>
              <a:t>is—a </a:t>
            </a:r>
            <a:r>
              <a:rPr sz="2700" spc="-15" dirty="0">
                <a:latin typeface="Times New Roman"/>
                <a:cs typeface="Times New Roman"/>
              </a:rPr>
              <a:t>company’s 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own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center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or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service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provider’s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center,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cloud </a:t>
            </a:r>
            <a:r>
              <a:rPr sz="2700" spc="-5" dirty="0">
                <a:latin typeface="Times New Roman"/>
                <a:cs typeface="Times New Roman"/>
              </a:rPr>
              <a:t>computing </a:t>
            </a:r>
            <a:r>
              <a:rPr sz="2700" dirty="0">
                <a:latin typeface="Times New Roman"/>
                <a:cs typeface="Times New Roman"/>
              </a:rPr>
              <a:t>uses </a:t>
            </a:r>
            <a:r>
              <a:rPr sz="2700" spc="-5" dirty="0">
                <a:latin typeface="Times New Roman"/>
                <a:cs typeface="Times New Roman"/>
              </a:rPr>
              <a:t>networking </a:t>
            </a:r>
            <a:r>
              <a:rPr sz="2700" spc="-15" dirty="0">
                <a:latin typeface="Times New Roman"/>
                <a:cs typeface="Times New Roman"/>
              </a:rPr>
              <a:t>to </a:t>
            </a:r>
            <a:r>
              <a:rPr sz="2700" dirty="0">
                <a:latin typeface="Times New Roman"/>
                <a:cs typeface="Times New Roman"/>
              </a:rPr>
              <a:t>enable convenient,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on-demand</a:t>
            </a:r>
            <a:r>
              <a:rPr sz="2700" dirty="0">
                <a:latin typeface="Times New Roman"/>
                <a:cs typeface="Times New Roman"/>
              </a:rPr>
              <a:t> access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to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shared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pool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of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computing </a:t>
            </a:r>
            <a:r>
              <a:rPr sz="2700" dirty="0">
                <a:latin typeface="Times New Roman"/>
                <a:cs typeface="Times New Roman"/>
              </a:rPr>
              <a:t> resources </a:t>
            </a:r>
            <a:r>
              <a:rPr sz="2700" spc="-5" dirty="0">
                <a:latin typeface="Times New Roman"/>
                <a:cs typeface="Times New Roman"/>
              </a:rPr>
              <a:t>like </a:t>
            </a:r>
            <a:r>
              <a:rPr sz="2700" dirty="0">
                <a:latin typeface="Times New Roman"/>
                <a:cs typeface="Times New Roman"/>
              </a:rPr>
              <a:t>networks, </a:t>
            </a:r>
            <a:r>
              <a:rPr sz="2700" spc="-5" dirty="0">
                <a:latin typeface="Times New Roman"/>
                <a:cs typeface="Times New Roman"/>
              </a:rPr>
              <a:t>storage, </a:t>
            </a:r>
            <a:r>
              <a:rPr sz="2700" dirty="0">
                <a:latin typeface="Times New Roman"/>
                <a:cs typeface="Times New Roman"/>
              </a:rPr>
              <a:t>servers, services, </a:t>
            </a:r>
            <a:r>
              <a:rPr sz="2700" spc="-10" dirty="0">
                <a:latin typeface="Times New Roman"/>
                <a:cs typeface="Times New Roman"/>
              </a:rPr>
              <a:t>and 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applications. </a:t>
            </a:r>
            <a:r>
              <a:rPr sz="2700" spc="-15" dirty="0">
                <a:latin typeface="Times New Roman"/>
                <a:cs typeface="Times New Roman"/>
              </a:rPr>
              <a:t>By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using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virtualization,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these </a:t>
            </a:r>
            <a:r>
              <a:rPr sz="2700" dirty="0">
                <a:latin typeface="Times New Roman"/>
                <a:cs typeface="Times New Roman"/>
              </a:rPr>
              <a:t>assets can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be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provisioned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and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released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quickly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and</a:t>
            </a:r>
            <a:r>
              <a:rPr sz="2700" spc="-5" dirty="0">
                <a:latin typeface="Times New Roman"/>
                <a:cs typeface="Times New Roman"/>
              </a:rPr>
              <a:t> easily</a:t>
            </a:r>
            <a:r>
              <a:rPr sz="2700" dirty="0">
                <a:latin typeface="Times New Roman"/>
                <a:cs typeface="Times New Roman"/>
              </a:rPr>
              <a:t> as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necessary.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050" y="281762"/>
            <a:ext cx="605853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>
                <a:latin typeface="Calibri"/>
                <a:cs typeface="Calibri"/>
              </a:rPr>
              <a:t>You've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Been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Virtually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Served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6466738"/>
            <a:ext cx="6000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7/2/202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2819" y="6466738"/>
            <a:ext cx="1120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Ashok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kumar,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256156"/>
            <a:ext cx="8049895" cy="44640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libri"/>
                <a:cs typeface="Calibri"/>
              </a:rPr>
              <a:t>Most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servers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don't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run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full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capacity.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means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there's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unused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processing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power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going</a:t>
            </a:r>
            <a:r>
              <a:rPr sz="3200" spc="-5" dirty="0">
                <a:latin typeface="Calibri"/>
                <a:cs typeface="Calibri"/>
              </a:rPr>
              <a:t> 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waste.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It's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possible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fool</a:t>
            </a:r>
            <a:r>
              <a:rPr sz="3200" spc="-5" dirty="0">
                <a:latin typeface="Calibri"/>
                <a:cs typeface="Calibri"/>
              </a:rPr>
              <a:t> 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physical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server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thinking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it's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actually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multiple </a:t>
            </a:r>
            <a:r>
              <a:rPr sz="3200" spc="-20" dirty="0">
                <a:latin typeface="Calibri"/>
                <a:cs typeface="Calibri"/>
              </a:rPr>
              <a:t>servers,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each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running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 its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own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independent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operating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system.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technique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called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server</a:t>
            </a:r>
            <a:r>
              <a:rPr sz="3200" b="1" spc="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virtualization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maximizing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output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individual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servers,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server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virtualization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reduces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need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25" dirty="0">
                <a:latin typeface="Calibri"/>
                <a:cs typeface="Calibri"/>
              </a:rPr>
              <a:t> more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physical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machines.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2361" y="0"/>
            <a:ext cx="63931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Cloud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Computing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6466738"/>
            <a:ext cx="6000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7/2/202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2819" y="6466738"/>
            <a:ext cx="1120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Ashok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kumar,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847470"/>
            <a:ext cx="8058150" cy="5149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Clients would be able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dirty="0">
                <a:latin typeface="Calibri"/>
                <a:cs typeface="Calibri"/>
              </a:rPr>
              <a:t>their </a:t>
            </a:r>
            <a:r>
              <a:rPr sz="2800" spc="-5" dirty="0">
                <a:latin typeface="Calibri"/>
                <a:cs typeface="Calibri"/>
              </a:rPr>
              <a:t>applications 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anywhere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could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hardware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costs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down.</a:t>
            </a:r>
            <a:endParaRPr sz="2800">
              <a:latin typeface="Calibri"/>
              <a:cs typeface="Calibri"/>
            </a:endParaRPr>
          </a:p>
          <a:p>
            <a:pPr marL="356870" marR="158115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Corporations </a:t>
            </a:r>
            <a:r>
              <a:rPr sz="2800" spc="-10" dirty="0">
                <a:latin typeface="Calibri"/>
                <a:cs typeface="Calibri"/>
              </a:rPr>
              <a:t>that rely </a:t>
            </a:r>
            <a:r>
              <a:rPr sz="2800" dirty="0">
                <a:latin typeface="Calibri"/>
                <a:cs typeface="Calibri"/>
              </a:rPr>
              <a:t>on </a:t>
            </a:r>
            <a:r>
              <a:rPr sz="2800" spc="-15" dirty="0">
                <a:latin typeface="Calibri"/>
                <a:cs typeface="Calibri"/>
              </a:rPr>
              <a:t>computers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sure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the right software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place </a:t>
            </a:r>
            <a:r>
              <a:rPr sz="2800" spc="-10" dirty="0">
                <a:latin typeface="Calibri"/>
                <a:cs typeface="Calibri"/>
              </a:rPr>
              <a:t>to achieve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goals.</a:t>
            </a: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Servers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digital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storage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devices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take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space.</a:t>
            </a: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Corporations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might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save </a:t>
            </a:r>
            <a:r>
              <a:rPr sz="2800" spc="-10" dirty="0">
                <a:latin typeface="Calibri"/>
                <a:cs typeface="Calibri"/>
              </a:rPr>
              <a:t>money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support.</a:t>
            </a:r>
            <a:endParaRPr sz="2800">
              <a:latin typeface="Calibri"/>
              <a:cs typeface="Calibri"/>
            </a:endParaRPr>
          </a:p>
          <a:p>
            <a:pPr marL="356870" marR="145415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cloud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system's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back</a:t>
            </a:r>
            <a:r>
              <a:rPr sz="2800" dirty="0">
                <a:latin typeface="Calibri"/>
                <a:cs typeface="Calibri"/>
              </a:rPr>
              <a:t> end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grid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 could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take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advantage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entire </a:t>
            </a:r>
            <a:r>
              <a:rPr sz="2800" spc="-5" dirty="0">
                <a:latin typeface="Calibri"/>
                <a:cs typeface="Calibri"/>
              </a:rPr>
              <a:t>network's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processing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power.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642" y="0"/>
            <a:ext cx="57245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Cloud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Computing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Concerns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6466738"/>
            <a:ext cx="6000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7/2/202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2819" y="6466738"/>
            <a:ext cx="1120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Ashok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kumar,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771270"/>
            <a:ext cx="8015605" cy="5158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1115695" indent="-344805">
              <a:lnSpc>
                <a:spcPct val="100000"/>
              </a:lnSpc>
              <a:spcBef>
                <a:spcPts val="90"/>
              </a:spcBef>
            </a:pPr>
            <a:r>
              <a:rPr sz="3200" spc="-20" dirty="0">
                <a:latin typeface="Calibri"/>
                <a:cs typeface="Calibri"/>
              </a:rPr>
              <a:t>Perhaps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biggest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concerns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about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cloud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computing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security</a:t>
            </a:r>
            <a:r>
              <a:rPr sz="32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1D6C38"/>
                </a:solidFill>
                <a:latin typeface="Calibri"/>
                <a:cs typeface="Calibri"/>
              </a:rPr>
              <a:t>privacy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356870" algn="l"/>
                <a:tab pos="357505" algn="l"/>
                <a:tab pos="3262629" algn="l"/>
              </a:tabLst>
            </a:pPr>
            <a:r>
              <a:rPr sz="32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Authentication</a:t>
            </a:r>
            <a:r>
              <a:rPr sz="3200" b="1" spc="2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200" b="1" spc="-5" dirty="0">
                <a:latin typeface="Calibri"/>
                <a:cs typeface="Calibri"/>
              </a:rPr>
              <a:t>,	</a:t>
            </a:r>
            <a:r>
              <a:rPr sz="3200" b="1" spc="-10" dirty="0">
                <a:latin typeface="Calibri"/>
                <a:cs typeface="Calibri"/>
              </a:rPr>
              <a:t>authorization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b="1" spc="-15" dirty="0">
                <a:latin typeface="Calibri"/>
                <a:cs typeface="Calibri"/>
              </a:rPr>
              <a:t>Private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Eyes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Are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Watching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70" dirty="0">
                <a:latin typeface="Calibri"/>
                <a:cs typeface="Calibri"/>
              </a:rPr>
              <a:t>You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There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dirty="0">
                <a:latin typeface="Calibri"/>
                <a:cs typeface="Calibri"/>
              </a:rPr>
              <a:t> 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few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standard</a:t>
            </a:r>
            <a:r>
              <a:rPr sz="1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hacker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600" spc="-15" dirty="0">
                <a:latin typeface="Calibri"/>
                <a:cs typeface="Calibri"/>
              </a:rPr>
              <a:t>tricks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could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cause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cloud </a:t>
            </a:r>
            <a:r>
              <a:rPr sz="1600" spc="-10" dirty="0">
                <a:latin typeface="Calibri"/>
                <a:cs typeface="Calibri"/>
              </a:rPr>
              <a:t>computing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companies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major</a:t>
            </a:r>
            <a:r>
              <a:rPr sz="1600" spc="-5" dirty="0">
                <a:latin typeface="Calibri"/>
                <a:cs typeface="Calibri"/>
              </a:rPr>
              <a:t> headaches.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those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called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key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logging</a:t>
            </a:r>
            <a:r>
              <a:rPr sz="1600" dirty="0">
                <a:latin typeface="Calibri"/>
                <a:cs typeface="Calibri"/>
              </a:rPr>
              <a:t>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key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logging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program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records 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keystrokes.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 </a:t>
            </a:r>
            <a:r>
              <a:rPr sz="1600" spc="5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hacker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manages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successfully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to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load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key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logging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program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5" dirty="0">
                <a:latin typeface="Calibri"/>
                <a:cs typeface="Calibri"/>
              </a:rPr>
              <a:t> 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victim's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computer,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study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keystrokes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to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discover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passwords.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course,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user's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computer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just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streamlined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terminal,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 might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impossible </a:t>
            </a:r>
            <a:r>
              <a:rPr sz="1600" spc="-20" dirty="0">
                <a:latin typeface="Calibri"/>
                <a:cs typeface="Calibri"/>
              </a:rPr>
              <a:t>to </a:t>
            </a:r>
            <a:r>
              <a:rPr sz="1600" spc="-15" dirty="0">
                <a:latin typeface="Calibri"/>
                <a:cs typeface="Calibri"/>
              </a:rPr>
              <a:t> install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program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first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place.</a:t>
            </a: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b="1" dirty="0">
                <a:latin typeface="Calibri"/>
                <a:cs typeface="Calibri"/>
              </a:rPr>
              <a:t>Same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As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It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Ever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Was</a:t>
            </a:r>
            <a:endParaRPr sz="2800">
              <a:latin typeface="Calibri"/>
              <a:cs typeface="Calibri"/>
            </a:endParaRPr>
          </a:p>
          <a:p>
            <a:pPr marL="756285" marR="48260" lvl="1" indent="-287020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Cloud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computing</a:t>
            </a:r>
            <a:r>
              <a:rPr sz="1600" spc="-10" dirty="0">
                <a:latin typeface="Calibri"/>
                <a:cs typeface="Calibri"/>
              </a:rPr>
              <a:t> could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turn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home </a:t>
            </a:r>
            <a:r>
              <a:rPr sz="1600" spc="-10" dirty="0">
                <a:latin typeface="Calibri"/>
                <a:cs typeface="Calibri"/>
              </a:rPr>
              <a:t>computers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into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simple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terminal </a:t>
            </a:r>
            <a:r>
              <a:rPr sz="1600" spc="-15" dirty="0">
                <a:latin typeface="Calibri"/>
                <a:cs typeface="Calibri"/>
              </a:rPr>
              <a:t>interfaces.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some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ways,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step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backward.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Early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computers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hardwired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terminals.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Each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terminal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computer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monitor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keyboard,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they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only served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 </a:t>
            </a:r>
            <a:r>
              <a:rPr sz="1600" spc="-15" dirty="0">
                <a:latin typeface="Calibri"/>
                <a:cs typeface="Calibri"/>
              </a:rPr>
              <a:t>interface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to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main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computer.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way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store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locally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terminal.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9143999" cy="6248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244" y="6466738"/>
            <a:ext cx="6000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7/2/202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2819" y="6466738"/>
            <a:ext cx="1120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Ashok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kumar,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833" y="480441"/>
            <a:ext cx="64630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latin typeface="Times New Roman"/>
                <a:cs typeface="Times New Roman"/>
              </a:rPr>
              <a:t>History of</a:t>
            </a:r>
            <a:r>
              <a:rPr sz="4400" b="0" spc="-3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Cloud</a:t>
            </a:r>
            <a:r>
              <a:rPr sz="4400" b="0" spc="-1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Computing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624964"/>
            <a:ext cx="8074659" cy="3256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Before </a:t>
            </a:r>
            <a:r>
              <a:rPr sz="2000" spc="-15" dirty="0">
                <a:latin typeface="Times New Roman"/>
                <a:cs typeface="Times New Roman"/>
              </a:rPr>
              <a:t>emerging </a:t>
            </a:r>
            <a:r>
              <a:rPr sz="2000" spc="-5" dirty="0">
                <a:latin typeface="Times New Roman"/>
                <a:cs typeface="Times New Roman"/>
              </a:rPr>
              <a:t>the cloud </a:t>
            </a:r>
            <a:r>
              <a:rPr sz="2000" spc="-10" dirty="0">
                <a:latin typeface="Times New Roman"/>
                <a:cs typeface="Times New Roman"/>
              </a:rPr>
              <a:t>computing, </a:t>
            </a:r>
            <a:r>
              <a:rPr sz="2000" spc="-5" dirty="0">
                <a:latin typeface="Times New Roman"/>
                <a:cs typeface="Times New Roman"/>
              </a:rPr>
              <a:t>there was </a:t>
            </a:r>
            <a:r>
              <a:rPr sz="2000" b="1" spc="-5" dirty="0">
                <a:latin typeface="Times New Roman"/>
                <a:cs typeface="Times New Roman"/>
              </a:rPr>
              <a:t>Client/Server computing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basically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centralized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storage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which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software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applications, all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resided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server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side.</a:t>
            </a:r>
            <a:endParaRPr sz="20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single user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wants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access </a:t>
            </a:r>
            <a:r>
              <a:rPr sz="2000" spc="-5" dirty="0">
                <a:latin typeface="Times New Roman"/>
                <a:cs typeface="Times New Roman"/>
              </a:rPr>
              <a:t>specific data </a:t>
            </a:r>
            <a:r>
              <a:rPr sz="2000" dirty="0">
                <a:latin typeface="Times New Roman"/>
                <a:cs typeface="Times New Roman"/>
              </a:rPr>
              <a:t>or run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program, </a:t>
            </a:r>
            <a:r>
              <a:rPr sz="2000" spc="-5" dirty="0">
                <a:latin typeface="Times New Roman"/>
                <a:cs typeface="Times New Roman"/>
              </a:rPr>
              <a:t>he/she </a:t>
            </a:r>
            <a:r>
              <a:rPr sz="2000" spc="-10" dirty="0">
                <a:latin typeface="Times New Roman"/>
                <a:cs typeface="Times New Roman"/>
              </a:rPr>
              <a:t>need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 connect to the server </a:t>
            </a:r>
            <a:r>
              <a:rPr sz="2000" spc="-5" dirty="0">
                <a:latin typeface="Times New Roman"/>
                <a:cs typeface="Times New Roman"/>
              </a:rPr>
              <a:t>and then gain </a:t>
            </a:r>
            <a:r>
              <a:rPr sz="2000" dirty="0">
                <a:latin typeface="Times New Roman"/>
                <a:cs typeface="Times New Roman"/>
              </a:rPr>
              <a:t>appropriate </a:t>
            </a:r>
            <a:r>
              <a:rPr sz="2000" spc="-5" dirty="0">
                <a:latin typeface="Times New Roman"/>
                <a:cs typeface="Times New Roman"/>
              </a:rPr>
              <a:t>access,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then </a:t>
            </a:r>
            <a:r>
              <a:rPr sz="2000" spc="-10" dirty="0">
                <a:latin typeface="Times New Roman"/>
                <a:cs typeface="Times New Roman"/>
              </a:rPr>
              <a:t>he/she </a:t>
            </a:r>
            <a:r>
              <a:rPr sz="2000" spc="-5" dirty="0">
                <a:latin typeface="Times New Roman"/>
                <a:cs typeface="Times New Roman"/>
              </a:rPr>
              <a:t> 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his/her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business.</a:t>
            </a:r>
            <a:endParaRPr sz="2000">
              <a:latin typeface="Times New Roman"/>
              <a:cs typeface="Times New Roman"/>
            </a:endParaRPr>
          </a:p>
          <a:p>
            <a:pPr marL="356870" indent="-344805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Then</a:t>
            </a:r>
            <a:r>
              <a:rPr sz="2000" spc="7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after,</a:t>
            </a:r>
            <a:r>
              <a:rPr sz="2000" spc="7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distributed</a:t>
            </a:r>
            <a:r>
              <a:rPr sz="2000" b="1" spc="7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computing</a:t>
            </a:r>
            <a:r>
              <a:rPr sz="2000" b="1" spc="7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came</a:t>
            </a:r>
            <a:r>
              <a:rPr sz="2000" spc="7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into</a:t>
            </a:r>
            <a:r>
              <a:rPr sz="2000" spc="7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picture,</a:t>
            </a:r>
            <a:r>
              <a:rPr sz="2000" spc="7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where</a:t>
            </a:r>
            <a:r>
              <a:rPr sz="2000" spc="7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7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computers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networked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together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share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their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resources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when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 marL="356870" indent="-344805" algn="just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On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basis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above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computing,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there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was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emerged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cloud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356870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concepts</a:t>
            </a:r>
            <a:r>
              <a:rPr sz="2000" spc="-10" dirty="0">
                <a:latin typeface="Times New Roman"/>
                <a:cs typeface="Times New Roman"/>
              </a:rPr>
              <a:t> that</a:t>
            </a:r>
            <a:r>
              <a:rPr sz="2000" spc="-5" dirty="0">
                <a:latin typeface="Times New Roman"/>
                <a:cs typeface="Times New Roman"/>
              </a:rPr>
              <a:t> later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implemented.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248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244" y="6466738"/>
            <a:ext cx="6000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7/2/202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2819" y="6466738"/>
            <a:ext cx="1120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Ashok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kumar,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400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4844" y="5363057"/>
            <a:ext cx="6132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http://www.slideshare.net/andyandrews/cloud-computing-ppt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6466738"/>
            <a:ext cx="6000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7/2/202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2819" y="6466738"/>
            <a:ext cx="1120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Ashok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kumar,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2214" y="193370"/>
            <a:ext cx="318198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spc="-60" dirty="0">
                <a:latin typeface="Times New Roman"/>
                <a:cs typeface="Times New Roman"/>
              </a:rPr>
              <a:t>Types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cloud: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2616200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Public</a:t>
            </a:r>
            <a:r>
              <a:rPr sz="32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Cloud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Private</a:t>
            </a:r>
            <a:r>
              <a:rPr sz="32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Cloud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Hybrid</a:t>
            </a:r>
            <a:r>
              <a:rPr sz="32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Cloud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5" y="205562"/>
            <a:ext cx="26955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Public</a:t>
            </a:r>
            <a:r>
              <a:rPr b="0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1612"/>
            <a:ext cx="774573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Public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cloud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allows the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accessibility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systems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services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easily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general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public.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Eg: </a:t>
            </a:r>
            <a:r>
              <a:rPr sz="3200" spc="-15" dirty="0">
                <a:latin typeface="Times New Roman"/>
                <a:cs typeface="Times New Roman"/>
              </a:rPr>
              <a:t>Amazon, </a:t>
            </a:r>
            <a:r>
              <a:rPr sz="3200" spc="-5" dirty="0">
                <a:latin typeface="Times New Roman"/>
                <a:cs typeface="Times New Roman"/>
              </a:rPr>
              <a:t>IBM, Microsoft, Google,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Rackspace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etc.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98" y="205562"/>
            <a:ext cx="759523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Advantages</a:t>
            </a:r>
            <a:r>
              <a:rPr spc="-8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Public</a:t>
            </a:r>
            <a:r>
              <a:rPr spc="-10" dirty="0"/>
              <a:t> </a:t>
            </a:r>
            <a:r>
              <a:rPr spc="5" dirty="0"/>
              <a:t>Cloud</a:t>
            </a:r>
            <a:r>
              <a:rPr spc="-50" dirty="0"/>
              <a:t> </a:t>
            </a:r>
            <a:r>
              <a:rPr spc="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3923665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Low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Cost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Reliable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Flexible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Location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Independent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High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Scalability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2103" y="0"/>
            <a:ext cx="6676390" cy="1234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646680" marR="5080" indent="-2634615">
              <a:lnSpc>
                <a:spcPts val="4710"/>
              </a:lnSpc>
              <a:spcBef>
                <a:spcPts val="295"/>
              </a:spcBef>
            </a:pPr>
            <a:r>
              <a:rPr spc="5" dirty="0"/>
              <a:t>Disadvantages</a:t>
            </a:r>
            <a:r>
              <a:rPr spc="-114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Public</a:t>
            </a:r>
            <a:r>
              <a:rPr spc="-50" dirty="0"/>
              <a:t> </a:t>
            </a:r>
            <a:r>
              <a:rPr spc="5" dirty="0"/>
              <a:t>Cloud </a:t>
            </a:r>
            <a:r>
              <a:rPr spc="-985" dirty="0"/>
              <a:t> </a:t>
            </a:r>
            <a:r>
              <a:rPr spc="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7409815" cy="33432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Low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security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public </a:t>
            </a:r>
            <a:r>
              <a:rPr sz="3200" spc="-5" dirty="0">
                <a:latin typeface="Times New Roman"/>
                <a:cs typeface="Times New Roman"/>
              </a:rPr>
              <a:t>cloud </a:t>
            </a:r>
            <a:r>
              <a:rPr sz="3200" spc="-15" dirty="0">
                <a:latin typeface="Times New Roman"/>
                <a:cs typeface="Times New Roman"/>
              </a:rPr>
              <a:t>model, </a:t>
            </a:r>
            <a:r>
              <a:rPr sz="3200" spc="-5" dirty="0">
                <a:latin typeface="Times New Roman"/>
                <a:cs typeface="Times New Roman"/>
              </a:rPr>
              <a:t>data is present </a:t>
            </a:r>
            <a:r>
              <a:rPr sz="3200" dirty="0">
                <a:latin typeface="Times New Roman"/>
                <a:cs typeface="Times New Roman"/>
              </a:rPr>
              <a:t>off-site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resources are shared </a:t>
            </a:r>
            <a:r>
              <a:rPr sz="3200" spc="-30" dirty="0">
                <a:latin typeface="Times New Roman"/>
                <a:cs typeface="Times New Roman"/>
              </a:rPr>
              <a:t>publicly. </a:t>
            </a:r>
            <a:r>
              <a:rPr sz="3200" spc="-5" dirty="0">
                <a:latin typeface="Times New Roman"/>
                <a:cs typeface="Times New Roman"/>
              </a:rPr>
              <a:t>Hence it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does </a:t>
            </a:r>
            <a:r>
              <a:rPr sz="3200" dirty="0">
                <a:latin typeface="Times New Roman"/>
                <a:cs typeface="Times New Roman"/>
              </a:rPr>
              <a:t>not</a:t>
            </a:r>
            <a:r>
              <a:rPr sz="3200" spc="-5" dirty="0">
                <a:latin typeface="Times New Roman"/>
                <a:cs typeface="Times New Roman"/>
              </a:rPr>
              <a:t> ensure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high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level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security.</a:t>
            </a:r>
            <a:endParaRPr sz="3200">
              <a:latin typeface="Times New Roman"/>
              <a:cs typeface="Times New Roman"/>
            </a:endParaRPr>
          </a:p>
          <a:p>
            <a:pPr marL="356870" indent="-344805" algn="just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7505" algn="l"/>
              </a:tabLst>
            </a:pPr>
            <a:r>
              <a:rPr sz="3200" spc="-10" dirty="0">
                <a:latin typeface="Times New Roman"/>
                <a:cs typeface="Times New Roman"/>
              </a:rPr>
              <a:t>Less customizable</a:t>
            </a:r>
            <a:endParaRPr sz="3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less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customizable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than private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cloud.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0126" y="193370"/>
            <a:ext cx="30619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Private</a:t>
            </a:r>
            <a:r>
              <a:rPr spc="-105" dirty="0"/>
              <a:t> </a:t>
            </a:r>
            <a:r>
              <a:rPr spc="5" dirty="0"/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1612"/>
            <a:ext cx="8075930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Private </a:t>
            </a:r>
            <a:r>
              <a:rPr sz="3200" dirty="0">
                <a:latin typeface="Times New Roman"/>
                <a:cs typeface="Times New Roman"/>
              </a:rPr>
              <a:t>cloud </a:t>
            </a:r>
            <a:r>
              <a:rPr sz="3200" spc="-5" dirty="0">
                <a:latin typeface="Times New Roman"/>
                <a:cs typeface="Times New Roman"/>
              </a:rPr>
              <a:t>allows the </a:t>
            </a:r>
            <a:r>
              <a:rPr sz="3200" dirty="0">
                <a:latin typeface="Times New Roman"/>
                <a:cs typeface="Times New Roman"/>
              </a:rPr>
              <a:t>accessibility </a:t>
            </a:r>
            <a:r>
              <a:rPr sz="3200" spc="5" dirty="0">
                <a:latin typeface="Times New Roman"/>
                <a:cs typeface="Times New Roman"/>
              </a:rPr>
              <a:t>of 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systems and services within the organization.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Private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cloud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operated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particular organization. </a:t>
            </a:r>
            <a:r>
              <a:rPr sz="3200" dirty="0">
                <a:latin typeface="Times New Roman"/>
                <a:cs typeface="Times New Roman"/>
              </a:rPr>
              <a:t>But </a:t>
            </a:r>
            <a:r>
              <a:rPr sz="3200" spc="-5" dirty="0">
                <a:latin typeface="Times New Roman"/>
                <a:cs typeface="Times New Roman"/>
              </a:rPr>
              <a:t>it will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5" dirty="0">
                <a:latin typeface="Times New Roman"/>
                <a:cs typeface="Times New Roman"/>
              </a:rPr>
              <a:t>managed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internally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third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party.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062" y="205562"/>
            <a:ext cx="77895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Advantages</a:t>
            </a:r>
            <a:r>
              <a:rPr spc="-7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Private</a:t>
            </a:r>
            <a:r>
              <a:rPr spc="-45" dirty="0"/>
              <a:t> </a:t>
            </a:r>
            <a:r>
              <a:rPr spc="5" dirty="0"/>
              <a:t>Cloud</a:t>
            </a:r>
            <a:r>
              <a:rPr spc="-45" dirty="0"/>
              <a:t> </a:t>
            </a:r>
            <a:r>
              <a:rPr spc="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8002905" cy="22701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High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security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and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privacy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</a:pPr>
            <a:r>
              <a:rPr sz="3200" b="1" spc="-5" dirty="0">
                <a:latin typeface="Times New Roman"/>
                <a:cs typeface="Times New Roman"/>
              </a:rPr>
              <a:t>-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Private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cloud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resources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shared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distinct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pool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resources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hence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highly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secured.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5" dirty="0">
                <a:latin typeface="Times New Roman"/>
                <a:cs typeface="Times New Roman"/>
              </a:rPr>
              <a:t>More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Control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3497" y="3865829"/>
            <a:ext cx="50038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0460" algn="l"/>
                <a:tab pos="2332990" algn="l"/>
                <a:tab pos="3841750" algn="l"/>
                <a:tab pos="4606925" algn="l"/>
              </a:tabLst>
            </a:pP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-5" dirty="0">
                <a:latin typeface="Times New Roman"/>
                <a:cs typeface="Times New Roman"/>
              </a:rPr>
              <a:t>ave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40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co</a:t>
            </a:r>
            <a:r>
              <a:rPr sz="3200" spc="1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trol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spc="-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its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3865829"/>
            <a:ext cx="27793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tabLst>
                <a:tab pos="1656080" algn="l"/>
                <a:tab pos="217995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-</a:t>
            </a:r>
            <a:r>
              <a:rPr sz="3200" spc="-5" dirty="0">
                <a:latin typeface="Times New Roman"/>
                <a:cs typeface="Times New Roman"/>
              </a:rPr>
              <a:t>Private	</a:t>
            </a:r>
            <a:r>
              <a:rPr sz="3200" dirty="0">
                <a:latin typeface="Times New Roman"/>
                <a:cs typeface="Times New Roman"/>
              </a:rPr>
              <a:t>clouds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u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-15" dirty="0"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es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038" y="4353890"/>
            <a:ext cx="3228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3300" algn="l"/>
                <a:tab pos="2311400" algn="l"/>
              </a:tabLst>
            </a:pP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	pub</a:t>
            </a:r>
            <a:r>
              <a:rPr sz="3200" spc="-5" dirty="0">
                <a:latin typeface="Times New Roman"/>
                <a:cs typeface="Times New Roman"/>
              </a:rPr>
              <a:t>lic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clo</a:t>
            </a:r>
            <a:r>
              <a:rPr sz="3200" spc="10" dirty="0">
                <a:latin typeface="Times New Roman"/>
                <a:cs typeface="Times New Roman"/>
              </a:rPr>
              <a:t>u</a:t>
            </a:r>
            <a:r>
              <a:rPr sz="3200" spc="-5" dirty="0"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668" y="4841824"/>
            <a:ext cx="25527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71320" algn="l"/>
                <a:tab pos="2268855" algn="l"/>
              </a:tabLst>
            </a:pPr>
            <a:r>
              <a:rPr sz="3200" dirty="0"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ecause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2161" y="4353890"/>
            <a:ext cx="50317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hardware</a:t>
            </a:r>
            <a:endParaRPr sz="32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  <a:tabLst>
                <a:tab pos="2012314" algn="l"/>
                <a:tab pos="3107055" algn="l"/>
                <a:tab pos="4521835" algn="l"/>
              </a:tabLst>
            </a:pPr>
            <a:r>
              <a:rPr sz="3200" spc="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cces</a:t>
            </a:r>
            <a:r>
              <a:rPr sz="3200" spc="3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ed</a:t>
            </a:r>
            <a:r>
              <a:rPr sz="3200" dirty="0">
                <a:latin typeface="Times New Roman"/>
                <a:cs typeface="Times New Roman"/>
              </a:rPr>
              <a:t>	on</a:t>
            </a:r>
            <a:r>
              <a:rPr sz="3200" spc="-5" dirty="0">
                <a:latin typeface="Times New Roman"/>
                <a:cs typeface="Times New Roman"/>
              </a:rPr>
              <a:t>ly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w</a:t>
            </a:r>
            <a:r>
              <a:rPr sz="3200" spc="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668" y="5320995"/>
            <a:ext cx="47199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Times New Roman"/>
                <a:cs typeface="Times New Roman"/>
              </a:rPr>
              <a:t>boundary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organization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567" y="0"/>
            <a:ext cx="687387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44470" marR="5080" indent="-273240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Disadvantages</a:t>
            </a:r>
            <a:r>
              <a:rPr spc="-10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Private</a:t>
            </a:r>
            <a:r>
              <a:rPr spc="-55" dirty="0"/>
              <a:t> </a:t>
            </a:r>
            <a:r>
              <a:rPr spc="5" dirty="0"/>
              <a:t>Cloud </a:t>
            </a:r>
            <a:r>
              <a:rPr spc="-985" dirty="0"/>
              <a:t> </a:t>
            </a:r>
            <a:r>
              <a:rPr spc="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39621"/>
            <a:ext cx="8017509" cy="4308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b="1" dirty="0">
                <a:latin typeface="Times New Roman"/>
                <a:cs typeface="Times New Roman"/>
              </a:rPr>
              <a:t>Restriction</a:t>
            </a:r>
            <a:endParaRPr sz="2700">
              <a:latin typeface="Times New Roman"/>
              <a:cs typeface="Times New Roman"/>
            </a:endParaRPr>
          </a:p>
          <a:p>
            <a:pPr marL="356870" marR="693420" indent="-344805">
              <a:lnSpc>
                <a:spcPts val="2590"/>
              </a:lnSpc>
              <a:spcBef>
                <a:spcPts val="630"/>
              </a:spcBef>
            </a:pPr>
            <a:r>
              <a:rPr sz="2700" dirty="0">
                <a:latin typeface="Times New Roman"/>
                <a:cs typeface="Times New Roman"/>
              </a:rPr>
              <a:t>-Private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cloud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is</a:t>
            </a:r>
            <a:r>
              <a:rPr sz="2700" spc="5" dirty="0">
                <a:latin typeface="Times New Roman"/>
                <a:cs typeface="Times New Roman"/>
              </a:rPr>
              <a:t> only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accessible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locally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is</a:t>
            </a:r>
            <a:r>
              <a:rPr sz="2700" spc="5" dirty="0">
                <a:latin typeface="Times New Roman"/>
                <a:cs typeface="Times New Roman"/>
              </a:rPr>
              <a:t> very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difficult</a:t>
            </a:r>
            <a:r>
              <a:rPr sz="2700" spc="-5" dirty="0">
                <a:latin typeface="Times New Roman"/>
                <a:cs typeface="Times New Roman"/>
              </a:rPr>
              <a:t> to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deploy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globally.</a:t>
            </a:r>
            <a:endParaRPr sz="2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More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Cost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700" dirty="0">
                <a:latin typeface="Times New Roman"/>
                <a:cs typeface="Times New Roman"/>
              </a:rPr>
              <a:t>-	Private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cloud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is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having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more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cost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than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public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clouds.</a:t>
            </a:r>
            <a:endParaRPr sz="2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b="1" dirty="0">
                <a:latin typeface="Times New Roman"/>
                <a:cs typeface="Times New Roman"/>
              </a:rPr>
              <a:t>Inflexible</a:t>
            </a:r>
            <a:r>
              <a:rPr sz="2700" b="1" spc="-6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price</a:t>
            </a:r>
            <a:endParaRPr sz="2700">
              <a:latin typeface="Times New Roman"/>
              <a:cs typeface="Times New Roman"/>
            </a:endParaRPr>
          </a:p>
          <a:p>
            <a:pPr marL="356870" marR="12700" indent="-344805">
              <a:lnSpc>
                <a:spcPts val="2590"/>
              </a:lnSpc>
              <a:spcBef>
                <a:spcPts val="625"/>
              </a:spcBef>
              <a:tabLst>
                <a:tab pos="356870" algn="l"/>
              </a:tabLst>
            </a:pPr>
            <a:r>
              <a:rPr sz="2700" dirty="0">
                <a:latin typeface="Times New Roman"/>
                <a:cs typeface="Times New Roman"/>
              </a:rPr>
              <a:t>-	</a:t>
            </a:r>
            <a:r>
              <a:rPr sz="2700" spc="5" dirty="0">
                <a:latin typeface="Times New Roman"/>
                <a:cs typeface="Times New Roman"/>
              </a:rPr>
              <a:t>In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order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fulfill</a:t>
            </a:r>
            <a:r>
              <a:rPr sz="2700" spc="3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demands,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purchasing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new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hardware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is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very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costly.</a:t>
            </a:r>
            <a:endParaRPr sz="2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b="1" dirty="0">
                <a:latin typeface="Times New Roman"/>
                <a:cs typeface="Times New Roman"/>
              </a:rPr>
              <a:t>Less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Scalability</a:t>
            </a:r>
            <a:endParaRPr sz="2700">
              <a:latin typeface="Times New Roman"/>
              <a:cs typeface="Times New Roman"/>
            </a:endParaRPr>
          </a:p>
          <a:p>
            <a:pPr marL="356870" marR="5080" indent="-344805">
              <a:lnSpc>
                <a:spcPts val="2590"/>
              </a:lnSpc>
              <a:spcBef>
                <a:spcPts val="630"/>
              </a:spcBef>
            </a:pPr>
            <a:r>
              <a:rPr sz="2700" dirty="0">
                <a:latin typeface="Times New Roman"/>
                <a:cs typeface="Times New Roman"/>
              </a:rPr>
              <a:t>- Private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clouds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are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scaled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only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within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capacity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of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internal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hosted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resources.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0126" y="193370"/>
            <a:ext cx="30619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Hybrid</a:t>
            </a:r>
            <a:r>
              <a:rPr spc="-114" dirty="0"/>
              <a:t> </a:t>
            </a:r>
            <a:r>
              <a:rPr spc="5" dirty="0"/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1612"/>
            <a:ext cx="807529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Hybrid </a:t>
            </a:r>
            <a:r>
              <a:rPr sz="3200" dirty="0">
                <a:latin typeface="Times New Roman"/>
                <a:cs typeface="Times New Roman"/>
              </a:rPr>
              <a:t>cloud </a:t>
            </a:r>
            <a:r>
              <a:rPr sz="3200" spc="-5" dirty="0">
                <a:latin typeface="Times New Roman"/>
                <a:cs typeface="Times New Roman"/>
              </a:rPr>
              <a:t>is the </a:t>
            </a:r>
            <a:r>
              <a:rPr sz="3200" spc="-15" dirty="0">
                <a:latin typeface="Times New Roman"/>
                <a:cs typeface="Times New Roman"/>
              </a:rPr>
              <a:t>mixture </a:t>
            </a:r>
            <a:r>
              <a:rPr sz="3200" dirty="0">
                <a:latin typeface="Times New Roman"/>
                <a:cs typeface="Times New Roman"/>
              </a:rPr>
              <a:t>of public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private</a:t>
            </a:r>
            <a:r>
              <a:rPr sz="3200" dirty="0">
                <a:latin typeface="Times New Roman"/>
                <a:cs typeface="Times New Roman"/>
              </a:rPr>
              <a:t> cloud.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Non-critical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activities</a:t>
            </a:r>
            <a:r>
              <a:rPr sz="3200" dirty="0">
                <a:latin typeface="Times New Roman"/>
                <a:cs typeface="Times New Roman"/>
              </a:rPr>
              <a:t> are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performed</a:t>
            </a:r>
            <a:r>
              <a:rPr sz="3200" dirty="0">
                <a:latin typeface="Times New Roman"/>
                <a:cs typeface="Times New Roman"/>
              </a:rPr>
              <a:t> by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public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cloud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while</a:t>
            </a:r>
            <a:r>
              <a:rPr sz="3200" dirty="0">
                <a:latin typeface="Times New Roman"/>
                <a:cs typeface="Times New Roman"/>
              </a:rPr>
              <a:t> critical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activities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performed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private </a:t>
            </a:r>
            <a:r>
              <a:rPr sz="3200" dirty="0">
                <a:latin typeface="Times New Roman"/>
                <a:cs typeface="Times New Roman"/>
              </a:rPr>
              <a:t>cloud.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833" y="468249"/>
            <a:ext cx="64630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latin typeface="Times New Roman"/>
                <a:cs typeface="Times New Roman"/>
              </a:rPr>
              <a:t>History of</a:t>
            </a:r>
            <a:r>
              <a:rPr sz="4400" b="0" spc="-3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Cloud</a:t>
            </a:r>
            <a:r>
              <a:rPr sz="4400" b="0" spc="-1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Computing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624965"/>
            <a:ext cx="8079105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9685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around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1961,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John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MacCharty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suggested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10" dirty="0">
                <a:latin typeface="Times New Roman"/>
                <a:cs typeface="Times New Roman"/>
              </a:rPr>
              <a:t>speech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MIT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sold</a:t>
            </a:r>
            <a:r>
              <a:rPr sz="2400" dirty="0">
                <a:latin typeface="Times New Roman"/>
                <a:cs typeface="Times New Roman"/>
              </a:rPr>
              <a:t> like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utility,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just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water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electricity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7505" algn="l"/>
              </a:tabLst>
            </a:pPr>
            <a:r>
              <a:rPr sz="2400" spc="-2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1999, Salesforce.com started delivering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applications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users </a:t>
            </a:r>
            <a:r>
              <a:rPr sz="2400" dirty="0">
                <a:latin typeface="Times New Roman"/>
                <a:cs typeface="Times New Roman"/>
              </a:rPr>
              <a:t>using a simple </a:t>
            </a:r>
            <a:r>
              <a:rPr sz="2400" spc="-5" dirty="0">
                <a:latin typeface="Times New Roman"/>
                <a:cs typeface="Times New Roman"/>
              </a:rPr>
              <a:t>website.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applications </a:t>
            </a:r>
            <a:r>
              <a:rPr sz="2400" spc="-15" dirty="0">
                <a:latin typeface="Times New Roman"/>
                <a:cs typeface="Times New Roman"/>
              </a:rPr>
              <a:t>were </a:t>
            </a:r>
            <a:r>
              <a:rPr sz="2400" spc="-5" dirty="0">
                <a:latin typeface="Times New Roman"/>
                <a:cs typeface="Times New Roman"/>
              </a:rPr>
              <a:t>delivered </a:t>
            </a:r>
            <a:r>
              <a:rPr sz="2400" dirty="0">
                <a:latin typeface="Times New Roman"/>
                <a:cs typeface="Times New Roman"/>
              </a:rPr>
              <a:t> to </a:t>
            </a:r>
            <a:r>
              <a:rPr sz="2400" spc="-5" dirty="0">
                <a:latin typeface="Times New Roman"/>
                <a:cs typeface="Times New Roman"/>
              </a:rPr>
              <a:t>enterprises over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Internet, and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5" dirty="0">
                <a:latin typeface="Times New Roman"/>
                <a:cs typeface="Times New Roman"/>
              </a:rPr>
              <a:t>way the </a:t>
            </a:r>
            <a:r>
              <a:rPr sz="2400" spc="-5" dirty="0">
                <a:latin typeface="Times New Roman"/>
                <a:cs typeface="Times New Roman"/>
              </a:rPr>
              <a:t>dream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sold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utility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true.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014" y="205562"/>
            <a:ext cx="77927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Advantages</a:t>
            </a:r>
            <a:r>
              <a:rPr spc="-7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Hybrid</a:t>
            </a:r>
            <a:r>
              <a:rPr spc="-25" dirty="0"/>
              <a:t> </a:t>
            </a:r>
            <a:r>
              <a:rPr spc="5" dirty="0"/>
              <a:t>Cloud</a:t>
            </a:r>
            <a:r>
              <a:rPr spc="-45" dirty="0"/>
              <a:t> </a:t>
            </a:r>
            <a:r>
              <a:rPr spc="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7955915" cy="38315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Scalable</a:t>
            </a:r>
            <a:endParaRPr sz="3200">
              <a:latin typeface="Times New Roman"/>
              <a:cs typeface="Times New Roman"/>
            </a:endParaRPr>
          </a:p>
          <a:p>
            <a:pPr marL="356870" marR="1001394" indent="-344805" algn="just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Times New Roman"/>
                <a:cs typeface="Times New Roman"/>
              </a:rPr>
              <a:t>-It </a:t>
            </a:r>
            <a:r>
              <a:rPr sz="3200" spc="-5" dirty="0">
                <a:latin typeface="Times New Roman"/>
                <a:cs typeface="Times New Roman"/>
              </a:rPr>
              <a:t>provides </a:t>
            </a:r>
            <a:r>
              <a:rPr sz="3200" dirty="0">
                <a:latin typeface="Times New Roman"/>
                <a:cs typeface="Times New Roman"/>
              </a:rPr>
              <a:t>both </a:t>
            </a:r>
            <a:r>
              <a:rPr sz="3200" spc="-5" dirty="0">
                <a:latin typeface="Times New Roman"/>
                <a:cs typeface="Times New Roman"/>
              </a:rPr>
              <a:t>the features </a:t>
            </a:r>
            <a:r>
              <a:rPr sz="3200" dirty="0">
                <a:latin typeface="Times New Roman"/>
                <a:cs typeface="Times New Roman"/>
              </a:rPr>
              <a:t>of public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private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cloud</a:t>
            </a:r>
            <a:r>
              <a:rPr sz="3200" spc="-25" dirty="0">
                <a:latin typeface="Times New Roman"/>
                <a:cs typeface="Times New Roman"/>
              </a:rPr>
              <a:t> scalability.</a:t>
            </a:r>
            <a:endParaRPr sz="3200">
              <a:latin typeface="Times New Roman"/>
              <a:cs typeface="Times New Roman"/>
            </a:endParaRPr>
          </a:p>
          <a:p>
            <a:pPr marL="356870" indent="-344805" algn="just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Flexible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and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secure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765"/>
              </a:spcBef>
            </a:pPr>
            <a:r>
              <a:rPr sz="3200" b="1" spc="-5" dirty="0">
                <a:latin typeface="Times New Roman"/>
                <a:cs typeface="Times New Roman"/>
              </a:rPr>
              <a:t>- </a:t>
            </a:r>
            <a:r>
              <a:rPr sz="3200" spc="-5" dirty="0">
                <a:latin typeface="Times New Roman"/>
                <a:cs typeface="Times New Roman"/>
              </a:rPr>
              <a:t>It provides secure resources because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private </a:t>
            </a:r>
            <a:r>
              <a:rPr sz="3200" dirty="0">
                <a:latin typeface="Times New Roman"/>
                <a:cs typeface="Times New Roman"/>
              </a:rPr>
              <a:t> cloud </a:t>
            </a:r>
            <a:r>
              <a:rPr sz="3200" spc="-5" dirty="0">
                <a:latin typeface="Times New Roman"/>
                <a:cs typeface="Times New Roman"/>
              </a:rPr>
              <a:t>and scalable resources because </a:t>
            </a:r>
            <a:r>
              <a:rPr sz="3200" dirty="0">
                <a:latin typeface="Times New Roman"/>
                <a:cs typeface="Times New Roman"/>
              </a:rPr>
              <a:t>of public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cloud.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014" y="205562"/>
            <a:ext cx="77927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Advantages</a:t>
            </a:r>
            <a:r>
              <a:rPr spc="-7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Hybrid</a:t>
            </a:r>
            <a:r>
              <a:rPr spc="-25" dirty="0"/>
              <a:t> </a:t>
            </a:r>
            <a:r>
              <a:rPr spc="5" dirty="0"/>
              <a:t>Cloud</a:t>
            </a:r>
            <a:r>
              <a:rPr spc="-45" dirty="0"/>
              <a:t> </a:t>
            </a:r>
            <a:r>
              <a:rPr spc="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44" y="1522842"/>
            <a:ext cx="7346950" cy="168465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Cost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effective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</a:pPr>
            <a:r>
              <a:rPr sz="3200" b="1" spc="-5" dirty="0">
                <a:latin typeface="Times New Roman"/>
                <a:cs typeface="Times New Roman"/>
              </a:rPr>
              <a:t>-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having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less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cost as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compared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private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cloud.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262" y="0"/>
            <a:ext cx="6881495" cy="1234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44470" marR="5080" indent="-2732405">
              <a:lnSpc>
                <a:spcPts val="4710"/>
              </a:lnSpc>
              <a:spcBef>
                <a:spcPts val="295"/>
              </a:spcBef>
            </a:pPr>
            <a:r>
              <a:rPr spc="5" dirty="0"/>
              <a:t>Disadvantages</a:t>
            </a:r>
            <a:r>
              <a:rPr spc="-100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5" dirty="0"/>
              <a:t>Hybrid</a:t>
            </a:r>
            <a:r>
              <a:rPr spc="-55" dirty="0"/>
              <a:t> </a:t>
            </a:r>
            <a:r>
              <a:rPr spc="5" dirty="0"/>
              <a:t>Cloud </a:t>
            </a:r>
            <a:r>
              <a:rPr spc="-985" dirty="0"/>
              <a:t> </a:t>
            </a:r>
            <a:r>
              <a:rPr spc="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8070850" cy="38315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Networking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issues</a:t>
            </a:r>
            <a:endParaRPr sz="3200">
              <a:latin typeface="Times New Roman"/>
              <a:cs typeface="Times New Roman"/>
            </a:endParaRPr>
          </a:p>
          <a:p>
            <a:pPr marL="356870" marR="27305" indent="-344805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/>
                <a:cs typeface="Times New Roman"/>
              </a:rPr>
              <a:t>Networking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becomes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complex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because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private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public</a:t>
            </a:r>
            <a:r>
              <a:rPr sz="3200" spc="-5" dirty="0">
                <a:latin typeface="Times New Roman"/>
                <a:cs typeface="Times New Roman"/>
              </a:rPr>
              <a:t> cloud.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Security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Compliance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765"/>
              </a:spcBef>
            </a:pPr>
            <a:r>
              <a:rPr sz="3200" spc="-10" dirty="0">
                <a:latin typeface="Times New Roman"/>
                <a:cs typeface="Times New Roman"/>
              </a:rPr>
              <a:t>It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necessary </a:t>
            </a:r>
            <a:r>
              <a:rPr sz="3200" spc="-5" dirty="0">
                <a:latin typeface="Times New Roman"/>
                <a:cs typeface="Times New Roman"/>
              </a:rPr>
              <a:t>to ensure </a:t>
            </a:r>
            <a:r>
              <a:rPr sz="3200" dirty="0">
                <a:latin typeface="Times New Roman"/>
                <a:cs typeface="Times New Roman"/>
              </a:rPr>
              <a:t>that </a:t>
            </a:r>
            <a:r>
              <a:rPr sz="3200" spc="-5" dirty="0">
                <a:latin typeface="Times New Roman"/>
                <a:cs typeface="Times New Roman"/>
              </a:rPr>
              <a:t>cloud services </a:t>
            </a:r>
            <a:r>
              <a:rPr sz="3200" spc="-10" dirty="0">
                <a:latin typeface="Times New Roman"/>
                <a:cs typeface="Times New Roman"/>
              </a:rPr>
              <a:t>are </a:t>
            </a:r>
            <a:r>
              <a:rPr sz="3200" spc="-5" dirty="0">
                <a:latin typeface="Times New Roman"/>
                <a:cs typeface="Times New Roman"/>
              </a:rPr>
              <a:t> compliant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security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policies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organization.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270" y="0"/>
            <a:ext cx="6898640" cy="1234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753235" marR="5080" indent="-1741170">
              <a:lnSpc>
                <a:spcPts val="4710"/>
              </a:lnSpc>
              <a:spcBef>
                <a:spcPts val="295"/>
              </a:spcBef>
            </a:pPr>
            <a:r>
              <a:rPr dirty="0"/>
              <a:t>P</a:t>
            </a:r>
            <a:r>
              <a:rPr spc="15" dirty="0"/>
              <a:t>R</a:t>
            </a:r>
            <a:r>
              <a:rPr spc="5" dirty="0"/>
              <a:t>OS</a:t>
            </a:r>
            <a:r>
              <a:rPr spc="-245" dirty="0"/>
              <a:t> </a:t>
            </a:r>
            <a:r>
              <a:rPr spc="10" dirty="0"/>
              <a:t>AN</a:t>
            </a:r>
            <a:r>
              <a:rPr spc="5" dirty="0"/>
              <a:t>D</a:t>
            </a:r>
            <a:r>
              <a:rPr spc="-55" dirty="0"/>
              <a:t> </a:t>
            </a:r>
            <a:r>
              <a:rPr spc="10" dirty="0"/>
              <a:t>C</a:t>
            </a:r>
            <a:r>
              <a:rPr spc="5" dirty="0"/>
              <a:t>O</a:t>
            </a:r>
            <a:r>
              <a:rPr spc="15" dirty="0"/>
              <a:t>N</a:t>
            </a:r>
            <a:r>
              <a:rPr dirty="0"/>
              <a:t>S</a:t>
            </a:r>
            <a:r>
              <a:rPr spc="-35" dirty="0"/>
              <a:t> </a:t>
            </a:r>
            <a:r>
              <a:rPr spc="5" dirty="0"/>
              <a:t>OF</a:t>
            </a:r>
            <a:r>
              <a:rPr spc="-155" dirty="0"/>
              <a:t> </a:t>
            </a:r>
            <a:r>
              <a:rPr spc="10" dirty="0"/>
              <a:t>C</a:t>
            </a:r>
            <a:r>
              <a:rPr dirty="0"/>
              <a:t>LOUD  </a:t>
            </a:r>
            <a:r>
              <a:rPr spc="5" dirty="0"/>
              <a:t>COMPUTING: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39621"/>
            <a:ext cx="8075930" cy="4391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57505" algn="l"/>
              </a:tabLst>
            </a:pPr>
            <a:r>
              <a:rPr sz="2700" b="1" spc="5" dirty="0">
                <a:latin typeface="Times New Roman"/>
                <a:cs typeface="Times New Roman"/>
              </a:rPr>
              <a:t>Advantages</a:t>
            </a:r>
            <a:r>
              <a:rPr sz="2700" b="1" spc="-10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of</a:t>
            </a:r>
            <a:r>
              <a:rPr sz="2700" b="1" spc="-4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Cloud</a:t>
            </a:r>
            <a:r>
              <a:rPr sz="2700" b="1" spc="-9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Computing</a:t>
            </a:r>
            <a:endParaRPr sz="27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79600"/>
              </a:lnSpc>
              <a:spcBef>
                <a:spcPts val="665"/>
              </a:spcBef>
            </a:pPr>
            <a:r>
              <a:rPr sz="2700" spc="5" dirty="0">
                <a:latin typeface="Times New Roman"/>
                <a:cs typeface="Times New Roman"/>
              </a:rPr>
              <a:t>There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are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various</a:t>
            </a:r>
            <a:r>
              <a:rPr sz="2700" dirty="0">
                <a:latin typeface="Times New Roman"/>
                <a:cs typeface="Times New Roman"/>
              </a:rPr>
              <a:t> advantages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of</a:t>
            </a:r>
            <a:r>
              <a:rPr sz="2700" spc="7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cloud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computing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technology.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important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advantages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of</a:t>
            </a:r>
            <a:r>
              <a:rPr sz="2700" spc="7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cloud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computing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are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given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below</a:t>
            </a:r>
            <a:r>
              <a:rPr sz="2700" spc="5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b="1" spc="10" dirty="0">
                <a:latin typeface="Times New Roman"/>
                <a:cs typeface="Times New Roman"/>
              </a:rPr>
              <a:t>Lower</a:t>
            </a:r>
            <a:r>
              <a:rPr sz="2700" b="1" spc="-13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cost</a:t>
            </a:r>
            <a:r>
              <a:rPr sz="2700" b="1" spc="-55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computer</a:t>
            </a:r>
            <a:r>
              <a:rPr sz="2700" b="1" spc="-145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for</a:t>
            </a:r>
            <a:r>
              <a:rPr sz="2700" b="1" spc="-7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users</a:t>
            </a:r>
            <a:endParaRPr sz="2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b="1" spc="10" dirty="0">
                <a:latin typeface="Times New Roman"/>
                <a:cs typeface="Times New Roman"/>
              </a:rPr>
              <a:t>Lower</a:t>
            </a:r>
            <a:r>
              <a:rPr sz="2700" b="1" spc="-12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IT</a:t>
            </a:r>
            <a:r>
              <a:rPr sz="2700" b="1" spc="-10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infrastructure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cost</a:t>
            </a:r>
            <a:endParaRPr sz="2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b="1" spc="10" dirty="0">
                <a:latin typeface="Times New Roman"/>
                <a:cs typeface="Times New Roman"/>
              </a:rPr>
              <a:t>Fewer</a:t>
            </a:r>
            <a:r>
              <a:rPr sz="2700" b="1" spc="-13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maintenance</a:t>
            </a:r>
            <a:r>
              <a:rPr sz="2700" b="1" spc="-9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cost</a:t>
            </a:r>
            <a:endParaRPr sz="2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b="1" spc="10" dirty="0">
                <a:latin typeface="Times New Roman"/>
                <a:cs typeface="Times New Roman"/>
              </a:rPr>
              <a:t>Lower</a:t>
            </a:r>
            <a:r>
              <a:rPr sz="2700" b="1" spc="-13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Software</a:t>
            </a:r>
            <a:r>
              <a:rPr sz="2700" b="1" spc="-8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Cost</a:t>
            </a:r>
            <a:endParaRPr sz="2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b="1" spc="5" dirty="0">
                <a:latin typeface="Times New Roman"/>
                <a:cs typeface="Times New Roman"/>
              </a:rPr>
              <a:t>Instant</a:t>
            </a:r>
            <a:r>
              <a:rPr sz="2700" b="1" spc="-7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software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updates</a:t>
            </a:r>
            <a:endParaRPr sz="2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b="1" dirty="0">
                <a:latin typeface="Times New Roman"/>
                <a:cs typeface="Times New Roman"/>
              </a:rPr>
              <a:t>Increased</a:t>
            </a:r>
            <a:r>
              <a:rPr sz="2700" b="1" spc="-7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computing</a:t>
            </a:r>
            <a:r>
              <a:rPr sz="2700" b="1" spc="-90" dirty="0">
                <a:latin typeface="Times New Roman"/>
                <a:cs typeface="Times New Roman"/>
              </a:rPr>
              <a:t> </a:t>
            </a:r>
            <a:r>
              <a:rPr sz="2700" b="1" spc="10" dirty="0">
                <a:latin typeface="Times New Roman"/>
                <a:cs typeface="Times New Roman"/>
              </a:rPr>
              <a:t>Power</a:t>
            </a:r>
            <a:endParaRPr sz="2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b="1" dirty="0">
                <a:latin typeface="Times New Roman"/>
                <a:cs typeface="Times New Roman"/>
              </a:rPr>
              <a:t>Unlimited</a:t>
            </a:r>
            <a:r>
              <a:rPr sz="2700" b="1" spc="-90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storage</a:t>
            </a:r>
            <a:r>
              <a:rPr sz="2700" b="1" spc="-6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capacity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205562"/>
            <a:ext cx="6901180" cy="1234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753235" marR="5080" indent="-1741170">
              <a:lnSpc>
                <a:spcPts val="4710"/>
              </a:lnSpc>
              <a:spcBef>
                <a:spcPts val="295"/>
              </a:spcBef>
            </a:pPr>
            <a:r>
              <a:rPr spc="5" dirty="0"/>
              <a:t>PR</a:t>
            </a:r>
            <a:r>
              <a:rPr spc="10" dirty="0"/>
              <a:t>O</a:t>
            </a:r>
            <a:r>
              <a:rPr spc="5" dirty="0"/>
              <a:t>S</a:t>
            </a:r>
            <a:r>
              <a:rPr spc="-254" dirty="0"/>
              <a:t> </a:t>
            </a:r>
            <a:r>
              <a:rPr spc="5" dirty="0"/>
              <a:t>A</a:t>
            </a:r>
            <a:r>
              <a:rPr spc="20" dirty="0"/>
              <a:t>N</a:t>
            </a:r>
            <a:r>
              <a:rPr spc="5" dirty="0"/>
              <a:t>D</a:t>
            </a:r>
            <a:r>
              <a:rPr spc="-50" dirty="0"/>
              <a:t> </a:t>
            </a:r>
            <a:r>
              <a:rPr spc="5" dirty="0"/>
              <a:t>C</a:t>
            </a:r>
            <a:r>
              <a:rPr spc="10" dirty="0"/>
              <a:t>O</a:t>
            </a:r>
            <a:r>
              <a:rPr spc="5" dirty="0"/>
              <a:t>NS</a:t>
            </a:r>
            <a:r>
              <a:rPr spc="-30" dirty="0"/>
              <a:t> </a:t>
            </a:r>
            <a:r>
              <a:rPr spc="5" dirty="0"/>
              <a:t>OF</a:t>
            </a:r>
            <a:r>
              <a:rPr spc="-155" dirty="0"/>
              <a:t> </a:t>
            </a:r>
            <a:r>
              <a:rPr spc="5" dirty="0"/>
              <a:t>CLO</a:t>
            </a:r>
            <a:r>
              <a:rPr spc="15" dirty="0"/>
              <a:t>U</a:t>
            </a:r>
            <a:r>
              <a:rPr dirty="0"/>
              <a:t>D  </a:t>
            </a:r>
            <a:r>
              <a:rPr spc="5" dirty="0"/>
              <a:t>COMPUTING: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7533005" cy="441706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Disadvantages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of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Cloud</a:t>
            </a:r>
            <a:r>
              <a:rPr sz="3200" b="1" spc="-10" dirty="0">
                <a:latin typeface="Times New Roman"/>
                <a:cs typeface="Times New Roman"/>
              </a:rPr>
              <a:t> Computing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99400"/>
              </a:lnSpc>
              <a:spcBef>
                <a:spcPts val="795"/>
              </a:spcBef>
            </a:pPr>
            <a:r>
              <a:rPr sz="3200" spc="-5" dirty="0">
                <a:latin typeface="Times New Roman"/>
                <a:cs typeface="Times New Roman"/>
              </a:rPr>
              <a:t>There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various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disadvantages</a:t>
            </a:r>
            <a:r>
              <a:rPr sz="3200" spc="-5" dirty="0">
                <a:latin typeface="Times New Roman"/>
                <a:cs typeface="Times New Roman"/>
              </a:rPr>
              <a:t> 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cloud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computing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technology.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important </a:t>
            </a:r>
            <a:r>
              <a:rPr sz="3200" spc="-5" dirty="0">
                <a:latin typeface="Times New Roman"/>
                <a:cs typeface="Times New Roman"/>
              </a:rPr>
              <a:t> disadvantages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cloud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computing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are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given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below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5" dirty="0">
                <a:latin typeface="Times New Roman"/>
                <a:cs typeface="Times New Roman"/>
              </a:rPr>
              <a:t>Require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constant Internet</a:t>
            </a:r>
            <a:r>
              <a:rPr sz="3200" b="1" spc="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Connection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5" dirty="0">
                <a:latin typeface="Times New Roman"/>
                <a:cs typeface="Times New Roman"/>
              </a:rPr>
              <a:t>Require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High</a:t>
            </a:r>
            <a:r>
              <a:rPr sz="3200" b="1" spc="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Speed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Internet</a:t>
            </a:r>
            <a:r>
              <a:rPr sz="3200" b="1" spc="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connection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5" dirty="0">
                <a:latin typeface="Times New Roman"/>
                <a:cs typeface="Times New Roman"/>
              </a:rPr>
              <a:t>Stored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Data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Might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Not Be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Secure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3815" y="193370"/>
            <a:ext cx="67132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u="sng" spc="-5" dirty="0">
                <a:uFill>
                  <a:solidFill>
                    <a:srgbClr val="000000"/>
                  </a:solidFill>
                </a:uFill>
              </a:rPr>
              <a:t>Difference:</a:t>
            </a:r>
            <a:r>
              <a:rPr u="sng" spc="-6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5" dirty="0">
                <a:uFill>
                  <a:solidFill>
                    <a:srgbClr val="000000"/>
                  </a:solidFill>
                </a:uFill>
              </a:rPr>
              <a:t>Cloud</a:t>
            </a:r>
            <a:r>
              <a:rPr u="sng" spc="-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5" dirty="0">
                <a:uFill>
                  <a:solidFill>
                    <a:srgbClr val="000000"/>
                  </a:solidFill>
                </a:uFill>
              </a:rPr>
              <a:t>and</a:t>
            </a:r>
            <a:r>
              <a:rPr u="sng" spc="-1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70" dirty="0">
                <a:uFill>
                  <a:solidFill>
                    <a:srgbClr val="000000"/>
                  </a:solidFill>
                </a:uFill>
              </a:rPr>
              <a:t>Web</a:t>
            </a:r>
            <a:r>
              <a:rPr u="sng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5" dirty="0">
                <a:uFill>
                  <a:solidFill>
                    <a:srgbClr val="000000"/>
                  </a:solidFill>
                </a:uFill>
              </a:rPr>
              <a:t>2.0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524000"/>
            <a:ext cx="6696456" cy="424281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790" y="510920"/>
            <a:ext cx="75755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10" dirty="0"/>
              <a:t> </a:t>
            </a:r>
            <a:r>
              <a:rPr dirty="0"/>
              <a:t>challenges</a:t>
            </a:r>
            <a:r>
              <a:rPr spc="-4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cloud</a:t>
            </a:r>
            <a:r>
              <a:rPr spc="-5" dirty="0"/>
              <a:t> </a:t>
            </a:r>
            <a:r>
              <a:rPr spc="5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1612"/>
            <a:ext cx="8075930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There</a:t>
            </a:r>
            <a:r>
              <a:rPr sz="3200" dirty="0">
                <a:latin typeface="Times New Roman"/>
                <a:cs typeface="Times New Roman"/>
              </a:rPr>
              <a:t> 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also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many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challenges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involved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in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cloud computing, and if </a:t>
            </a:r>
            <a:r>
              <a:rPr sz="3200" spc="-10" dirty="0">
                <a:latin typeface="Times New Roman"/>
                <a:cs typeface="Times New Roman"/>
              </a:rPr>
              <a:t>you’re </a:t>
            </a:r>
            <a:r>
              <a:rPr sz="3200" dirty="0">
                <a:latin typeface="Times New Roman"/>
                <a:cs typeface="Times New Roman"/>
              </a:rPr>
              <a:t>not prepared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deal with </a:t>
            </a:r>
            <a:r>
              <a:rPr sz="3200" spc="-10" dirty="0">
                <a:latin typeface="Times New Roman"/>
                <a:cs typeface="Times New Roman"/>
              </a:rPr>
              <a:t>them, </a:t>
            </a:r>
            <a:r>
              <a:rPr sz="3200" dirty="0">
                <a:latin typeface="Times New Roman"/>
                <a:cs typeface="Times New Roman"/>
              </a:rPr>
              <a:t>you </a:t>
            </a:r>
            <a:r>
              <a:rPr sz="3200" spc="-15" dirty="0">
                <a:latin typeface="Times New Roman"/>
                <a:cs typeface="Times New Roman"/>
              </a:rPr>
              <a:t>won’t </a:t>
            </a:r>
            <a:r>
              <a:rPr sz="3200" spc="-5" dirty="0">
                <a:latin typeface="Times New Roman"/>
                <a:cs typeface="Times New Roman"/>
              </a:rPr>
              <a:t>realize </a:t>
            </a:r>
            <a:r>
              <a:rPr sz="3200" dirty="0">
                <a:latin typeface="Times New Roman"/>
                <a:cs typeface="Times New Roman"/>
              </a:rPr>
              <a:t>the benefits.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Here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common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challenges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you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must 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consider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before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implementing</a:t>
            </a:r>
            <a:r>
              <a:rPr sz="3200" spc="8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cloud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computing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technology.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10" dirty="0"/>
              <a:t> </a:t>
            </a:r>
            <a:r>
              <a:rPr dirty="0"/>
              <a:t>challenges</a:t>
            </a:r>
            <a:r>
              <a:rPr spc="-40" dirty="0"/>
              <a:t> </a:t>
            </a:r>
            <a:r>
              <a:rPr dirty="0"/>
              <a:t>in cloud</a:t>
            </a:r>
            <a:r>
              <a:rPr spc="-15" dirty="0"/>
              <a:t> </a:t>
            </a:r>
            <a:r>
              <a:rPr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5160645" cy="353885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Cost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Service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Provider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Reliability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Downtime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dirty="0">
                <a:latin typeface="Times New Roman"/>
                <a:cs typeface="Times New Roman"/>
              </a:rPr>
              <a:t>Password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Security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Data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privacy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5" dirty="0">
                <a:latin typeface="Times New Roman"/>
                <a:cs typeface="Times New Roman"/>
              </a:rPr>
              <a:t>Vendor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lock-in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10" dirty="0"/>
              <a:t> </a:t>
            </a:r>
            <a:r>
              <a:rPr dirty="0"/>
              <a:t>challenges</a:t>
            </a:r>
            <a:r>
              <a:rPr spc="-40" dirty="0"/>
              <a:t> </a:t>
            </a:r>
            <a:r>
              <a:rPr dirty="0"/>
              <a:t>in cloud</a:t>
            </a:r>
            <a:r>
              <a:rPr spc="-15" dirty="0"/>
              <a:t> </a:t>
            </a:r>
            <a:r>
              <a:rPr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47164"/>
            <a:ext cx="7962900" cy="43408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700" b="1" spc="5" dirty="0">
                <a:latin typeface="Times New Roman"/>
                <a:cs typeface="Times New Roman"/>
              </a:rPr>
              <a:t>Cost</a:t>
            </a:r>
            <a:endParaRPr sz="27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90600"/>
              </a:lnSpc>
              <a:spcBef>
                <a:spcPts val="570"/>
              </a:spcBef>
              <a:buFont typeface="Arial"/>
              <a:buChar char="•"/>
              <a:tabLst>
                <a:tab pos="436245" algn="l"/>
                <a:tab pos="436880" algn="l"/>
              </a:tabLst>
            </a:pPr>
            <a:r>
              <a:rPr dirty="0"/>
              <a:t>	</a:t>
            </a:r>
            <a:r>
              <a:rPr sz="2700" dirty="0">
                <a:latin typeface="Times New Roman"/>
                <a:cs typeface="Times New Roman"/>
              </a:rPr>
              <a:t>Cloud computing </a:t>
            </a:r>
            <a:r>
              <a:rPr sz="2700" spc="-5" dirty="0">
                <a:latin typeface="Times New Roman"/>
                <a:cs typeface="Times New Roman"/>
              </a:rPr>
              <a:t>itself is affordable, </a:t>
            </a:r>
            <a:r>
              <a:rPr sz="2700" spc="5" dirty="0">
                <a:latin typeface="Times New Roman"/>
                <a:cs typeface="Times New Roman"/>
              </a:rPr>
              <a:t>but </a:t>
            </a:r>
            <a:r>
              <a:rPr sz="2700" dirty="0">
                <a:latin typeface="Times New Roman"/>
                <a:cs typeface="Times New Roman"/>
              </a:rPr>
              <a:t>tuning the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platform according </a:t>
            </a:r>
            <a:r>
              <a:rPr sz="2700" spc="-5" dirty="0">
                <a:latin typeface="Times New Roman"/>
                <a:cs typeface="Times New Roman"/>
              </a:rPr>
              <a:t>to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10" dirty="0">
                <a:latin typeface="Times New Roman"/>
                <a:cs typeface="Times New Roman"/>
              </a:rPr>
              <a:t>company’s </a:t>
            </a:r>
            <a:r>
              <a:rPr sz="2700" spc="5" dirty="0">
                <a:latin typeface="Times New Roman"/>
                <a:cs typeface="Times New Roman"/>
              </a:rPr>
              <a:t>needs </a:t>
            </a:r>
            <a:r>
              <a:rPr sz="2700" dirty="0">
                <a:latin typeface="Times New Roman"/>
                <a:cs typeface="Times New Roman"/>
              </a:rPr>
              <a:t>can </a:t>
            </a:r>
            <a:r>
              <a:rPr sz="2700" spc="5" dirty="0">
                <a:latin typeface="Times New Roman"/>
                <a:cs typeface="Times New Roman"/>
              </a:rPr>
              <a:t>be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expensive.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Furthermore,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expense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transferring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 </a:t>
            </a:r>
            <a:r>
              <a:rPr sz="2700" spc="-5" dirty="0">
                <a:latin typeface="Times New Roman"/>
                <a:cs typeface="Times New Roman"/>
              </a:rPr>
              <a:t>to </a:t>
            </a:r>
            <a:r>
              <a:rPr sz="2700" dirty="0">
                <a:latin typeface="Times New Roman"/>
                <a:cs typeface="Times New Roman"/>
              </a:rPr>
              <a:t>public </a:t>
            </a:r>
            <a:r>
              <a:rPr sz="2700" spc="5" dirty="0">
                <a:latin typeface="Times New Roman"/>
                <a:cs typeface="Times New Roman"/>
              </a:rPr>
              <a:t>clouds </a:t>
            </a:r>
            <a:r>
              <a:rPr sz="2700" dirty="0">
                <a:latin typeface="Times New Roman"/>
                <a:cs typeface="Times New Roman"/>
              </a:rPr>
              <a:t>can </a:t>
            </a:r>
            <a:r>
              <a:rPr sz="2700" spc="10" dirty="0">
                <a:latin typeface="Times New Roman"/>
                <a:cs typeface="Times New Roman"/>
              </a:rPr>
              <a:t>prove </a:t>
            </a:r>
            <a:r>
              <a:rPr sz="2700" spc="-5" dirty="0">
                <a:latin typeface="Times New Roman"/>
                <a:cs typeface="Times New Roman"/>
              </a:rPr>
              <a:t>to </a:t>
            </a:r>
            <a:r>
              <a:rPr sz="2700" spc="5" dirty="0">
                <a:latin typeface="Times New Roman"/>
                <a:cs typeface="Times New Roman"/>
              </a:rPr>
              <a:t>be a problem </a:t>
            </a:r>
            <a:r>
              <a:rPr sz="2700" dirty="0">
                <a:latin typeface="Times New Roman"/>
                <a:cs typeface="Times New Roman"/>
              </a:rPr>
              <a:t>for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short-lived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and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small-scale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projects.</a:t>
            </a:r>
            <a:endParaRPr sz="2700">
              <a:latin typeface="Times New Roman"/>
              <a:cs typeface="Times New Roman"/>
            </a:endParaRPr>
          </a:p>
          <a:p>
            <a:pPr marL="356870" marR="208279" indent="-344805">
              <a:lnSpc>
                <a:spcPct val="90000"/>
              </a:lnSpc>
              <a:spcBef>
                <a:spcPts val="6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Times New Roman"/>
                <a:cs typeface="Times New Roman"/>
              </a:rPr>
              <a:t>Companies can save some money </a:t>
            </a:r>
            <a:r>
              <a:rPr sz="2700" spc="5" dirty="0">
                <a:latin typeface="Times New Roman"/>
                <a:cs typeface="Times New Roman"/>
              </a:rPr>
              <a:t>on system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maintenance,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management,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acquisitions.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But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they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also </a:t>
            </a:r>
            <a:r>
              <a:rPr sz="2700" spc="5" dirty="0">
                <a:latin typeface="Times New Roman"/>
                <a:cs typeface="Times New Roman"/>
              </a:rPr>
              <a:t>have </a:t>
            </a:r>
            <a:r>
              <a:rPr sz="2700" spc="-5" dirty="0">
                <a:latin typeface="Times New Roman"/>
                <a:cs typeface="Times New Roman"/>
              </a:rPr>
              <a:t>to </a:t>
            </a:r>
            <a:r>
              <a:rPr sz="2700" dirty="0">
                <a:latin typeface="Times New Roman"/>
                <a:cs typeface="Times New Roman"/>
              </a:rPr>
              <a:t>invest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additional bandwidth, </a:t>
            </a:r>
            <a:r>
              <a:rPr sz="2700" spc="5" dirty="0">
                <a:latin typeface="Times New Roman"/>
                <a:cs typeface="Times New Roman"/>
              </a:rPr>
              <a:t>and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5" dirty="0">
                <a:latin typeface="Times New Roman"/>
                <a:cs typeface="Times New Roman"/>
              </a:rPr>
              <a:t> absence of </a:t>
            </a:r>
            <a:r>
              <a:rPr sz="2700" dirty="0">
                <a:latin typeface="Times New Roman"/>
                <a:cs typeface="Times New Roman"/>
              </a:rPr>
              <a:t>routine </a:t>
            </a:r>
            <a:r>
              <a:rPr sz="2700" spc="5" dirty="0">
                <a:latin typeface="Times New Roman"/>
                <a:cs typeface="Times New Roman"/>
              </a:rPr>
              <a:t>control </a:t>
            </a:r>
            <a:r>
              <a:rPr sz="2700" spc="-5" dirty="0">
                <a:latin typeface="Times New Roman"/>
                <a:cs typeface="Times New Roman"/>
              </a:rPr>
              <a:t>in an infinitely </a:t>
            </a:r>
            <a:r>
              <a:rPr sz="2700" dirty="0">
                <a:latin typeface="Times New Roman"/>
                <a:cs typeface="Times New Roman"/>
              </a:rPr>
              <a:t>scalable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computing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platform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increase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costs.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10" dirty="0"/>
              <a:t> </a:t>
            </a:r>
            <a:r>
              <a:rPr dirty="0"/>
              <a:t>challenges</a:t>
            </a:r>
            <a:r>
              <a:rPr spc="-40" dirty="0"/>
              <a:t> </a:t>
            </a:r>
            <a:r>
              <a:rPr dirty="0"/>
              <a:t>in cloud</a:t>
            </a:r>
            <a:r>
              <a:rPr spc="-15" dirty="0"/>
              <a:t> </a:t>
            </a:r>
            <a:r>
              <a:rPr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499"/>
            <a:ext cx="8077834" cy="41732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90"/>
              </a:spcBef>
            </a:pPr>
            <a:r>
              <a:rPr sz="3200" b="1" spc="-5" dirty="0">
                <a:latin typeface="Times New Roman"/>
                <a:cs typeface="Times New Roman"/>
              </a:rPr>
              <a:t>Service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Provider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Reliability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capacity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capability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technical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service </a:t>
            </a:r>
            <a:r>
              <a:rPr sz="3200" dirty="0">
                <a:latin typeface="Times New Roman"/>
                <a:cs typeface="Times New Roman"/>
              </a:rPr>
              <a:t>provider </a:t>
            </a:r>
            <a:r>
              <a:rPr sz="3200" spc="-5" dirty="0">
                <a:latin typeface="Times New Roman"/>
                <a:cs typeface="Times New Roman"/>
              </a:rPr>
              <a:t>are </a:t>
            </a:r>
            <a:r>
              <a:rPr sz="3200" spc="-10" dirty="0">
                <a:latin typeface="Times New Roman"/>
                <a:cs typeface="Times New Roman"/>
              </a:rPr>
              <a:t>as </a:t>
            </a:r>
            <a:r>
              <a:rPr sz="3200" spc="-5" dirty="0">
                <a:latin typeface="Times New Roman"/>
                <a:cs typeface="Times New Roman"/>
              </a:rPr>
              <a:t>important as price. 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service provider </a:t>
            </a:r>
            <a:r>
              <a:rPr sz="3200" spc="-15" dirty="0">
                <a:latin typeface="Times New Roman"/>
                <a:cs typeface="Times New Roman"/>
              </a:rPr>
              <a:t>must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5" dirty="0">
                <a:latin typeface="Times New Roman"/>
                <a:cs typeface="Times New Roman"/>
              </a:rPr>
              <a:t>available when </a:t>
            </a:r>
            <a:r>
              <a:rPr sz="3200" spc="-10" dirty="0">
                <a:latin typeface="Times New Roman"/>
                <a:cs typeface="Times New Roman"/>
              </a:rPr>
              <a:t>you </a:t>
            </a:r>
            <a:r>
              <a:rPr sz="3200" spc="-5" dirty="0">
                <a:latin typeface="Times New Roman"/>
                <a:cs typeface="Times New Roman"/>
              </a:rPr>
              <a:t> need </a:t>
            </a:r>
            <a:r>
              <a:rPr sz="3200" spc="-10" dirty="0">
                <a:latin typeface="Times New Roman"/>
                <a:cs typeface="Times New Roman"/>
              </a:rPr>
              <a:t>them.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main </a:t>
            </a:r>
            <a:r>
              <a:rPr sz="3200" spc="-5" dirty="0">
                <a:latin typeface="Times New Roman"/>
                <a:cs typeface="Times New Roman"/>
              </a:rPr>
              <a:t>concern </a:t>
            </a:r>
            <a:r>
              <a:rPr sz="3200" dirty="0">
                <a:latin typeface="Times New Roman"/>
                <a:cs typeface="Times New Roman"/>
              </a:rPr>
              <a:t>should be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service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provider’s</a:t>
            </a:r>
            <a:r>
              <a:rPr sz="3200" spc="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sustainability</a:t>
            </a:r>
            <a:r>
              <a:rPr sz="3200" spc="7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reputation.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Make</a:t>
            </a:r>
            <a:r>
              <a:rPr sz="3200" dirty="0">
                <a:latin typeface="Times New Roman"/>
                <a:cs typeface="Times New Roman"/>
              </a:rPr>
              <a:t> sure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you</a:t>
            </a:r>
            <a:r>
              <a:rPr sz="3200" spc="-5" dirty="0">
                <a:latin typeface="Times New Roman"/>
                <a:cs typeface="Times New Roman"/>
              </a:rPr>
              <a:t> comprehend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techniques via </a:t>
            </a:r>
            <a:r>
              <a:rPr sz="3200" dirty="0">
                <a:latin typeface="Times New Roman"/>
                <a:cs typeface="Times New Roman"/>
              </a:rPr>
              <a:t>which </a:t>
            </a:r>
            <a:r>
              <a:rPr sz="3200" spc="-5" dirty="0">
                <a:latin typeface="Times New Roman"/>
                <a:cs typeface="Times New Roman"/>
              </a:rPr>
              <a:t>a provider </a:t>
            </a:r>
            <a:r>
              <a:rPr sz="3200" dirty="0">
                <a:latin typeface="Times New Roman"/>
                <a:cs typeface="Times New Roman"/>
              </a:rPr>
              <a:t>observes </a:t>
            </a:r>
            <a:r>
              <a:rPr sz="3200" spc="-5" dirty="0">
                <a:latin typeface="Times New Roman"/>
                <a:cs typeface="Times New Roman"/>
              </a:rPr>
              <a:t>its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services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defends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dependability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claims.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833" y="468249"/>
            <a:ext cx="64630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latin typeface="Times New Roman"/>
                <a:cs typeface="Times New Roman"/>
              </a:rPr>
              <a:t>History of</a:t>
            </a:r>
            <a:r>
              <a:rPr sz="4400" b="0" spc="-3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Cloud</a:t>
            </a:r>
            <a:r>
              <a:rPr sz="4400" b="0" spc="-1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Computing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621612"/>
            <a:ext cx="8079105" cy="2219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 algn="just">
              <a:lnSpc>
                <a:spcPct val="99900"/>
              </a:lnSpc>
              <a:spcBef>
                <a:spcPts val="110"/>
              </a:spcBef>
              <a:buFont typeface="Arial"/>
              <a:buChar char="•"/>
              <a:tabLst>
                <a:tab pos="357505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2002,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Amazon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started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Amazon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Web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Services,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providing services </a:t>
            </a:r>
            <a:r>
              <a:rPr sz="2800" spc="-10" dirty="0">
                <a:latin typeface="Times New Roman"/>
                <a:cs typeface="Times New Roman"/>
              </a:rPr>
              <a:t>like </a:t>
            </a:r>
            <a:r>
              <a:rPr sz="2800" spc="-5" dirty="0">
                <a:latin typeface="Times New Roman"/>
                <a:cs typeface="Times New Roman"/>
              </a:rPr>
              <a:t>storage, computation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even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human intelligence. </a:t>
            </a:r>
            <a:r>
              <a:rPr sz="2800" spc="-15" dirty="0">
                <a:latin typeface="Times New Roman"/>
                <a:cs typeface="Times New Roman"/>
              </a:rPr>
              <a:t>However, </a:t>
            </a:r>
            <a:r>
              <a:rPr sz="2800" dirty="0">
                <a:latin typeface="Times New Roman"/>
                <a:cs typeface="Times New Roman"/>
              </a:rPr>
              <a:t>only </a:t>
            </a:r>
            <a:r>
              <a:rPr sz="2800" spc="-5" dirty="0">
                <a:latin typeface="Times New Roman"/>
                <a:cs typeface="Times New Roman"/>
              </a:rPr>
              <a:t>starting with </a:t>
            </a:r>
            <a:r>
              <a:rPr sz="2800" spc="-1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launch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Elastic Compute </a:t>
            </a:r>
            <a:r>
              <a:rPr sz="2800" spc="-10" dirty="0">
                <a:latin typeface="Times New Roman"/>
                <a:cs typeface="Times New Roman"/>
              </a:rPr>
              <a:t>Cloud </a:t>
            </a:r>
            <a:r>
              <a:rPr sz="2800" spc="-5" dirty="0">
                <a:latin typeface="Times New Roman"/>
                <a:cs typeface="Times New Roman"/>
              </a:rPr>
              <a:t>in 2006 </a:t>
            </a:r>
            <a:r>
              <a:rPr sz="2800" dirty="0">
                <a:latin typeface="Times New Roman"/>
                <a:cs typeface="Times New Roman"/>
              </a:rPr>
              <a:t>a truly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commercial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service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open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everybody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existed</a:t>
            </a:r>
            <a:r>
              <a:rPr sz="3200" spc="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10" dirty="0"/>
              <a:t> </a:t>
            </a:r>
            <a:r>
              <a:rPr dirty="0"/>
              <a:t>challenges</a:t>
            </a:r>
            <a:r>
              <a:rPr spc="-40" dirty="0"/>
              <a:t> </a:t>
            </a:r>
            <a:r>
              <a:rPr dirty="0"/>
              <a:t>in cloud</a:t>
            </a:r>
            <a:r>
              <a:rPr spc="-15" dirty="0"/>
              <a:t> </a:t>
            </a:r>
            <a:r>
              <a:rPr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499"/>
            <a:ext cx="7705725" cy="41732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3200" spc="-10" dirty="0">
                <a:latin typeface="Times New Roman"/>
                <a:cs typeface="Times New Roman"/>
              </a:rPr>
              <a:t>Downtime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Times New Roman"/>
                <a:cs typeface="Times New Roman"/>
              </a:rPr>
              <a:t>Downtime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significant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shortcoming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 cloud </a:t>
            </a:r>
            <a:r>
              <a:rPr sz="3200" spc="-25" dirty="0">
                <a:latin typeface="Times New Roman"/>
                <a:cs typeface="Times New Roman"/>
              </a:rPr>
              <a:t>technology.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seller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promise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platform that is free </a:t>
            </a:r>
            <a:r>
              <a:rPr sz="3200" dirty="0">
                <a:latin typeface="Times New Roman"/>
                <a:cs typeface="Times New Roman"/>
              </a:rPr>
              <a:t>of possible </a:t>
            </a:r>
            <a:r>
              <a:rPr sz="3200" spc="-10" dirty="0">
                <a:latin typeface="Times New Roman"/>
                <a:cs typeface="Times New Roman"/>
              </a:rPr>
              <a:t>downtime.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Cloud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technology</a:t>
            </a:r>
            <a:r>
              <a:rPr sz="3200" spc="-20" dirty="0">
                <a:latin typeface="Times New Roman"/>
                <a:cs typeface="Times New Roman"/>
              </a:rPr>
              <a:t> makes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small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companies </a:t>
            </a:r>
            <a:r>
              <a:rPr sz="3200" spc="-5" dirty="0">
                <a:latin typeface="Times New Roman"/>
                <a:cs typeface="Times New Roman"/>
              </a:rPr>
              <a:t> reliant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their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connectivity,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companies </a:t>
            </a:r>
            <a:r>
              <a:rPr sz="3200" spc="-5" dirty="0">
                <a:latin typeface="Times New Roman"/>
                <a:cs typeface="Times New Roman"/>
              </a:rPr>
              <a:t> with an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untrustworthy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internet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connection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probably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want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think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twice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before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adopting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cloud </a:t>
            </a:r>
            <a:r>
              <a:rPr sz="3200" spc="-10" dirty="0">
                <a:latin typeface="Times New Roman"/>
                <a:cs typeface="Times New Roman"/>
              </a:rPr>
              <a:t>computing.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10" dirty="0"/>
              <a:t> </a:t>
            </a:r>
            <a:r>
              <a:rPr dirty="0"/>
              <a:t>challenges</a:t>
            </a:r>
            <a:r>
              <a:rPr spc="-40" dirty="0"/>
              <a:t> </a:t>
            </a:r>
            <a:r>
              <a:rPr dirty="0"/>
              <a:t>in cloud</a:t>
            </a:r>
            <a:r>
              <a:rPr spc="-15" dirty="0"/>
              <a:t> </a:t>
            </a:r>
            <a:r>
              <a:rPr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38020"/>
            <a:ext cx="7931784" cy="4349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700" b="1" spc="5" dirty="0">
                <a:latin typeface="Times New Roman"/>
                <a:cs typeface="Times New Roman"/>
              </a:rPr>
              <a:t>Password</a:t>
            </a:r>
            <a:r>
              <a:rPr sz="2700" b="1" spc="-10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Security</a:t>
            </a:r>
            <a:endParaRPr sz="2700">
              <a:latin typeface="Times New Roman"/>
              <a:cs typeface="Times New Roman"/>
            </a:endParaRPr>
          </a:p>
          <a:p>
            <a:pPr marL="356870" marR="268605" indent="-344805">
              <a:lnSpc>
                <a:spcPct val="90000"/>
              </a:lnSpc>
              <a:spcBef>
                <a:spcPts val="6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Times New Roman"/>
                <a:cs typeface="Times New Roman"/>
              </a:rPr>
              <a:t>Industrious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password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supervision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plays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vital </a:t>
            </a:r>
            <a:r>
              <a:rPr sz="2700" dirty="0">
                <a:latin typeface="Times New Roman"/>
                <a:cs typeface="Times New Roman"/>
              </a:rPr>
              <a:t>role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cloud </a:t>
            </a:r>
            <a:r>
              <a:rPr sz="2700" spc="-20" dirty="0">
                <a:latin typeface="Times New Roman"/>
                <a:cs typeface="Times New Roman"/>
              </a:rPr>
              <a:t>security. </a:t>
            </a:r>
            <a:r>
              <a:rPr sz="2700" spc="-10" dirty="0">
                <a:latin typeface="Times New Roman"/>
                <a:cs typeface="Times New Roman"/>
              </a:rPr>
              <a:t>However, </a:t>
            </a:r>
            <a:r>
              <a:rPr sz="2700" dirty="0">
                <a:latin typeface="Times New Roman"/>
                <a:cs typeface="Times New Roman"/>
              </a:rPr>
              <a:t>the more </a:t>
            </a:r>
            <a:r>
              <a:rPr sz="2700" spc="5" dirty="0">
                <a:latin typeface="Times New Roman"/>
                <a:cs typeface="Times New Roman"/>
              </a:rPr>
              <a:t>people </a:t>
            </a:r>
            <a:r>
              <a:rPr sz="2700" spc="10" dirty="0">
                <a:latin typeface="Times New Roman"/>
                <a:cs typeface="Times New Roman"/>
              </a:rPr>
              <a:t>you </a:t>
            </a:r>
            <a:r>
              <a:rPr sz="2700" spc="5" dirty="0">
                <a:latin typeface="Times New Roman"/>
                <a:cs typeface="Times New Roman"/>
              </a:rPr>
              <a:t>have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accessing </a:t>
            </a:r>
            <a:r>
              <a:rPr sz="2700" spc="5" dirty="0">
                <a:latin typeface="Times New Roman"/>
                <a:cs typeface="Times New Roman"/>
              </a:rPr>
              <a:t>your </a:t>
            </a:r>
            <a:r>
              <a:rPr sz="2700" dirty="0">
                <a:latin typeface="Times New Roman"/>
                <a:cs typeface="Times New Roman"/>
              </a:rPr>
              <a:t>cloud account, the less secure </a:t>
            </a:r>
            <a:r>
              <a:rPr sz="2700" spc="-5" dirty="0">
                <a:latin typeface="Times New Roman"/>
                <a:cs typeface="Times New Roman"/>
              </a:rPr>
              <a:t>it is.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Anybody aware of </a:t>
            </a:r>
            <a:r>
              <a:rPr sz="2700" spc="10" dirty="0">
                <a:latin typeface="Times New Roman"/>
                <a:cs typeface="Times New Roman"/>
              </a:rPr>
              <a:t>your </a:t>
            </a:r>
            <a:r>
              <a:rPr sz="2700" spc="5" dirty="0">
                <a:latin typeface="Times New Roman"/>
                <a:cs typeface="Times New Roman"/>
              </a:rPr>
              <a:t>passwords </a:t>
            </a:r>
            <a:r>
              <a:rPr sz="2700" spc="-5" dirty="0">
                <a:latin typeface="Times New Roman"/>
                <a:cs typeface="Times New Roman"/>
              </a:rPr>
              <a:t>will </a:t>
            </a:r>
            <a:r>
              <a:rPr sz="2700" spc="5" dirty="0">
                <a:latin typeface="Times New Roman"/>
                <a:cs typeface="Times New Roman"/>
              </a:rPr>
              <a:t>be able </a:t>
            </a:r>
            <a:r>
              <a:rPr sz="2700" spc="-5" dirty="0">
                <a:latin typeface="Times New Roman"/>
                <a:cs typeface="Times New Roman"/>
              </a:rPr>
              <a:t>to </a:t>
            </a:r>
            <a:r>
              <a:rPr sz="2700" dirty="0">
                <a:latin typeface="Times New Roman"/>
                <a:cs typeface="Times New Roman"/>
              </a:rPr>
              <a:t> access the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information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you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store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there.</a:t>
            </a:r>
            <a:endParaRPr sz="27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90000"/>
              </a:lnSpc>
              <a:spcBef>
                <a:spcPts val="6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Times New Roman"/>
                <a:cs typeface="Times New Roman"/>
              </a:rPr>
              <a:t>Businesses </a:t>
            </a:r>
            <a:r>
              <a:rPr sz="2700" spc="5" dirty="0">
                <a:latin typeface="Times New Roman"/>
                <a:cs typeface="Times New Roman"/>
              </a:rPr>
              <a:t>should </a:t>
            </a:r>
            <a:r>
              <a:rPr sz="2700" dirty="0">
                <a:latin typeface="Times New Roman"/>
                <a:cs typeface="Times New Roman"/>
              </a:rPr>
              <a:t>employ multi-factor authentication </a:t>
            </a:r>
            <a:r>
              <a:rPr sz="2700" spc="5" dirty="0">
                <a:latin typeface="Times New Roman"/>
                <a:cs typeface="Times New Roman"/>
              </a:rPr>
              <a:t> and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make </a:t>
            </a:r>
            <a:r>
              <a:rPr sz="2700" spc="5" dirty="0">
                <a:latin typeface="Times New Roman"/>
                <a:cs typeface="Times New Roman"/>
              </a:rPr>
              <a:t>sure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passwords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are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protected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altered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regularly, </a:t>
            </a:r>
            <a:r>
              <a:rPr sz="2700" dirty="0">
                <a:latin typeface="Times New Roman"/>
                <a:cs typeface="Times New Roman"/>
              </a:rPr>
              <a:t>particularly </a:t>
            </a:r>
            <a:r>
              <a:rPr sz="2700" spc="5" dirty="0">
                <a:latin typeface="Times New Roman"/>
                <a:cs typeface="Times New Roman"/>
              </a:rPr>
              <a:t>when </a:t>
            </a:r>
            <a:r>
              <a:rPr sz="2700" spc="-15" dirty="0">
                <a:latin typeface="Times New Roman"/>
                <a:cs typeface="Times New Roman"/>
              </a:rPr>
              <a:t>staff </a:t>
            </a:r>
            <a:r>
              <a:rPr sz="2700" spc="-5" dirty="0">
                <a:latin typeface="Times New Roman"/>
                <a:cs typeface="Times New Roman"/>
              </a:rPr>
              <a:t>members </a:t>
            </a:r>
            <a:r>
              <a:rPr sz="2700" dirty="0">
                <a:latin typeface="Times New Roman"/>
                <a:cs typeface="Times New Roman"/>
              </a:rPr>
              <a:t>leave.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Access rights related </a:t>
            </a:r>
            <a:r>
              <a:rPr sz="2700" spc="-5" dirty="0">
                <a:latin typeface="Times New Roman"/>
                <a:cs typeface="Times New Roman"/>
              </a:rPr>
              <a:t>to </a:t>
            </a:r>
            <a:r>
              <a:rPr sz="2700" spc="5" dirty="0">
                <a:latin typeface="Times New Roman"/>
                <a:cs typeface="Times New Roman"/>
              </a:rPr>
              <a:t>passwords and usernames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should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only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allocated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to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those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who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require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them.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10" dirty="0"/>
              <a:t> </a:t>
            </a:r>
            <a:r>
              <a:rPr dirty="0"/>
              <a:t>challenges</a:t>
            </a:r>
            <a:r>
              <a:rPr spc="-40" dirty="0"/>
              <a:t> </a:t>
            </a:r>
            <a:r>
              <a:rPr dirty="0"/>
              <a:t>in cloud</a:t>
            </a:r>
            <a:r>
              <a:rPr spc="-15" dirty="0"/>
              <a:t> </a:t>
            </a:r>
            <a:r>
              <a:rPr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7927340" cy="36366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b="1" spc="-5" dirty="0">
                <a:latin typeface="Times New Roman"/>
                <a:cs typeface="Times New Roman"/>
              </a:rPr>
              <a:t>Data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privacy</a:t>
            </a: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Sensitive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personal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information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kept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cloud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should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 defined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internal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 </a:t>
            </a:r>
            <a:r>
              <a:rPr sz="3200" spc="-50" dirty="0">
                <a:latin typeface="Times New Roman"/>
                <a:cs typeface="Times New Roman"/>
              </a:rPr>
              <a:t>only,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-5" dirty="0">
                <a:latin typeface="Times New Roman"/>
                <a:cs typeface="Times New Roman"/>
              </a:rPr>
              <a:t>to be shared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third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parties.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Businesses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must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 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plan to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securely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efficiently </a:t>
            </a:r>
            <a:r>
              <a:rPr sz="3200" spc="-15" dirty="0">
                <a:latin typeface="Times New Roman"/>
                <a:cs typeface="Times New Roman"/>
              </a:rPr>
              <a:t>manage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data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they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gather.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10" dirty="0"/>
              <a:t> </a:t>
            </a:r>
            <a:r>
              <a:rPr dirty="0"/>
              <a:t>challenges</a:t>
            </a:r>
            <a:r>
              <a:rPr spc="-40" dirty="0"/>
              <a:t> </a:t>
            </a:r>
            <a:r>
              <a:rPr dirty="0"/>
              <a:t>in cloud</a:t>
            </a:r>
            <a:r>
              <a:rPr spc="-15" dirty="0"/>
              <a:t> </a:t>
            </a:r>
            <a:r>
              <a:rPr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7908"/>
            <a:ext cx="8078470" cy="3850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30" dirty="0">
                <a:latin typeface="Times New Roman"/>
                <a:cs typeface="Times New Roman"/>
              </a:rPr>
              <a:t>Vendor</a:t>
            </a:r>
            <a:r>
              <a:rPr sz="2200" b="1" spc="-105" dirty="0">
                <a:latin typeface="Times New Roman"/>
                <a:cs typeface="Times New Roman"/>
              </a:rPr>
              <a:t> </a:t>
            </a:r>
            <a:r>
              <a:rPr sz="2200" b="1" spc="5" dirty="0">
                <a:latin typeface="Times New Roman"/>
                <a:cs typeface="Times New Roman"/>
              </a:rPr>
              <a:t>lock-in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80000"/>
              </a:lnSpc>
              <a:buFont typeface="Arial"/>
              <a:buChar char="•"/>
              <a:tabLst>
                <a:tab pos="357505" algn="l"/>
              </a:tabLst>
            </a:pPr>
            <a:r>
              <a:rPr sz="2200" dirty="0">
                <a:latin typeface="Times New Roman"/>
                <a:cs typeface="Times New Roman"/>
              </a:rPr>
              <a:t>Entering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cloud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computing</a:t>
            </a:r>
            <a:r>
              <a:rPr sz="2200" dirty="0">
                <a:latin typeface="Times New Roman"/>
                <a:cs typeface="Times New Roman"/>
              </a:rPr>
              <a:t> agreement</a:t>
            </a:r>
            <a:r>
              <a:rPr sz="2200" spc="5" dirty="0">
                <a:latin typeface="Times New Roman"/>
                <a:cs typeface="Times New Roman"/>
              </a:rPr>
              <a:t> is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easier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than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leaving</a:t>
            </a:r>
            <a:r>
              <a:rPr sz="2200" spc="5" dirty="0">
                <a:latin typeface="Times New Roman"/>
                <a:cs typeface="Times New Roman"/>
              </a:rPr>
              <a:t> it.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“Vendor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lock-in”</a:t>
            </a:r>
            <a:r>
              <a:rPr sz="2200" dirty="0">
                <a:latin typeface="Times New Roman"/>
                <a:cs typeface="Times New Roman"/>
              </a:rPr>
              <a:t> happens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altering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providers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either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excessively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expensive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or</a:t>
            </a:r>
            <a:r>
              <a:rPr sz="2200" spc="-5" dirty="0">
                <a:latin typeface="Times New Roman"/>
                <a:cs typeface="Times New Roman"/>
              </a:rPr>
              <a:t> just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possible.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It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could</a:t>
            </a:r>
            <a:r>
              <a:rPr sz="2200" dirty="0">
                <a:latin typeface="Times New Roman"/>
                <a:cs typeface="Times New Roman"/>
              </a:rPr>
              <a:t> be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 service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nonstandard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5" dirty="0">
                <a:latin typeface="Times New Roman"/>
                <a:cs typeface="Times New Roman"/>
              </a:rPr>
              <a:t> there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viable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vendor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substitute.</a:t>
            </a:r>
            <a:endParaRPr sz="22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7505" algn="l"/>
              </a:tabLst>
            </a:pPr>
            <a:r>
              <a:rPr sz="2200" spc="-20" dirty="0">
                <a:latin typeface="Times New Roman"/>
                <a:cs typeface="Times New Roman"/>
              </a:rPr>
              <a:t>It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down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buyer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carefulness.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Guarantee</a:t>
            </a:r>
            <a:r>
              <a:rPr sz="2200" dirty="0">
                <a:latin typeface="Times New Roman"/>
                <a:cs typeface="Times New Roman"/>
              </a:rPr>
              <a:t> the </a:t>
            </a:r>
            <a:r>
              <a:rPr sz="2200" spc="-5" dirty="0">
                <a:latin typeface="Times New Roman"/>
                <a:cs typeface="Times New Roman"/>
              </a:rPr>
              <a:t>services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you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involve </a:t>
            </a:r>
            <a:r>
              <a:rPr sz="2200" spc="5" dirty="0">
                <a:latin typeface="Times New Roman"/>
                <a:cs typeface="Times New Roman"/>
              </a:rPr>
              <a:t>are </a:t>
            </a:r>
            <a:r>
              <a:rPr sz="2200" spc="-5" dirty="0">
                <a:latin typeface="Times New Roman"/>
                <a:cs typeface="Times New Roman"/>
              </a:rPr>
              <a:t>typical </a:t>
            </a:r>
            <a:r>
              <a:rPr sz="2200" dirty="0">
                <a:latin typeface="Times New Roman"/>
                <a:cs typeface="Times New Roman"/>
              </a:rPr>
              <a:t>and transportable </a:t>
            </a:r>
            <a:r>
              <a:rPr sz="2200" spc="-5" dirty="0">
                <a:latin typeface="Times New Roman"/>
                <a:cs typeface="Times New Roman"/>
              </a:rPr>
              <a:t>to other </a:t>
            </a:r>
            <a:r>
              <a:rPr sz="2200" dirty="0">
                <a:latin typeface="Times New Roman"/>
                <a:cs typeface="Times New Roman"/>
              </a:rPr>
              <a:t>providers, </a:t>
            </a:r>
            <a:r>
              <a:rPr sz="2200" spc="5" dirty="0">
                <a:latin typeface="Times New Roman"/>
                <a:cs typeface="Times New Roman"/>
              </a:rPr>
              <a:t>and </a:t>
            </a:r>
            <a:r>
              <a:rPr sz="2200" spc="-10" dirty="0">
                <a:latin typeface="Times New Roman"/>
                <a:cs typeface="Times New Roman"/>
              </a:rPr>
              <a:t>above 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all,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understand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requirements.</a:t>
            </a:r>
            <a:endParaRPr sz="22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7505" algn="l"/>
              </a:tabLst>
            </a:pPr>
            <a:r>
              <a:rPr sz="2200" dirty="0">
                <a:latin typeface="Times New Roman"/>
                <a:cs typeface="Times New Roman"/>
              </a:rPr>
              <a:t>Cloud </a:t>
            </a:r>
            <a:r>
              <a:rPr sz="2200" spc="-5" dirty="0">
                <a:latin typeface="Times New Roman"/>
                <a:cs typeface="Times New Roman"/>
              </a:rPr>
              <a:t>computing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good </a:t>
            </a:r>
            <a:r>
              <a:rPr sz="2200" dirty="0">
                <a:latin typeface="Times New Roman"/>
                <a:cs typeface="Times New Roman"/>
              </a:rPr>
              <a:t>solution for </a:t>
            </a:r>
            <a:r>
              <a:rPr sz="2200" spc="-5" dirty="0">
                <a:latin typeface="Times New Roman"/>
                <a:cs typeface="Times New Roman"/>
              </a:rPr>
              <a:t>many businesses, </a:t>
            </a:r>
            <a:r>
              <a:rPr sz="2200" dirty="0">
                <a:latin typeface="Times New Roman"/>
                <a:cs typeface="Times New Roman"/>
              </a:rPr>
              <a:t>but </a:t>
            </a:r>
            <a:r>
              <a:rPr sz="2200" spc="-30" dirty="0">
                <a:latin typeface="Times New Roman"/>
                <a:cs typeface="Times New Roman"/>
              </a:rPr>
              <a:t>it’s 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important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know what </a:t>
            </a:r>
            <a:r>
              <a:rPr sz="2200" dirty="0">
                <a:latin typeface="Times New Roman"/>
                <a:cs typeface="Times New Roman"/>
              </a:rPr>
              <a:t>you’re </a:t>
            </a:r>
            <a:r>
              <a:rPr sz="2200" spc="-5" dirty="0">
                <a:latin typeface="Times New Roman"/>
                <a:cs typeface="Times New Roman"/>
              </a:rPr>
              <a:t>getting </a:t>
            </a:r>
            <a:r>
              <a:rPr sz="2200" dirty="0">
                <a:latin typeface="Times New Roman"/>
                <a:cs typeface="Times New Roman"/>
              </a:rPr>
              <a:t>into. </a:t>
            </a:r>
            <a:r>
              <a:rPr sz="2200" spc="-5" dirty="0">
                <a:latin typeface="Times New Roman"/>
                <a:cs typeface="Times New Roman"/>
              </a:rPr>
              <a:t>Having </a:t>
            </a:r>
            <a:r>
              <a:rPr sz="2200" dirty="0">
                <a:latin typeface="Times New Roman"/>
                <a:cs typeface="Times New Roman"/>
              </a:rPr>
              <a:t>plans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address </a:t>
            </a:r>
            <a:r>
              <a:rPr sz="2200" dirty="0">
                <a:latin typeface="Times New Roman"/>
                <a:cs typeface="Times New Roman"/>
              </a:rPr>
              <a:t> these </a:t>
            </a:r>
            <a:r>
              <a:rPr sz="2200" spc="-5" dirty="0">
                <a:latin typeface="Times New Roman"/>
                <a:cs typeface="Times New Roman"/>
              </a:rPr>
              <a:t>six prominent challenges first </a:t>
            </a:r>
            <a:r>
              <a:rPr sz="2200" spc="-10" dirty="0">
                <a:latin typeface="Times New Roman"/>
                <a:cs typeface="Times New Roman"/>
              </a:rPr>
              <a:t>will </a:t>
            </a:r>
            <a:r>
              <a:rPr sz="2200" spc="-5" dirty="0">
                <a:latin typeface="Times New Roman"/>
                <a:cs typeface="Times New Roman"/>
              </a:rPr>
              <a:t>help ensure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successful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experience.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773" y="480441"/>
            <a:ext cx="33616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Cloud</a:t>
            </a:r>
            <a:r>
              <a:rPr sz="4400" spc="-65" dirty="0"/>
              <a:t> </a:t>
            </a:r>
            <a:r>
              <a:rPr sz="4400" spc="-5" dirty="0"/>
              <a:t>players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3573145" cy="353885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80" dirty="0">
                <a:latin typeface="Times New Roman"/>
                <a:cs typeface="Times New Roman"/>
              </a:rPr>
              <a:t>Top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5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cloud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players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#1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Microsoft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dirty="0">
                <a:latin typeface="Times New Roman"/>
                <a:cs typeface="Times New Roman"/>
              </a:rPr>
              <a:t>#</a:t>
            </a:r>
            <a:r>
              <a:rPr sz="3200" b="1" spc="-5" dirty="0">
                <a:latin typeface="Times New Roman"/>
                <a:cs typeface="Times New Roman"/>
              </a:rPr>
              <a:t>2</a:t>
            </a:r>
            <a:r>
              <a:rPr sz="3200" b="1" spc="-19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A</a:t>
            </a:r>
            <a:r>
              <a:rPr sz="3200" b="1" spc="-55" dirty="0">
                <a:latin typeface="Times New Roman"/>
                <a:cs typeface="Times New Roman"/>
              </a:rPr>
              <a:t>m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-35" dirty="0">
                <a:latin typeface="Times New Roman"/>
                <a:cs typeface="Times New Roman"/>
              </a:rPr>
              <a:t>z</a:t>
            </a:r>
            <a:r>
              <a:rPr sz="3200" b="1" dirty="0">
                <a:latin typeface="Times New Roman"/>
                <a:cs typeface="Times New Roman"/>
              </a:rPr>
              <a:t>o</a:t>
            </a:r>
            <a:r>
              <a:rPr sz="3200" b="1" spc="-5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#3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IBM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#4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Salesforce.com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#5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SAP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6" y="480441"/>
            <a:ext cx="45999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latin typeface="Times New Roman"/>
                <a:cs typeface="Times New Roman"/>
              </a:rPr>
              <a:t>Deployment</a:t>
            </a:r>
            <a:r>
              <a:rPr sz="4400" b="0" spc="-6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Models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3606165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Public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Cloud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Private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Cloud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Hybrid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Cloud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5" dirty="0">
                <a:latin typeface="Times New Roman"/>
                <a:cs typeface="Times New Roman"/>
              </a:rPr>
              <a:t>Community</a:t>
            </a:r>
            <a:r>
              <a:rPr sz="3200" b="1" spc="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Cloud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501" y="480441"/>
            <a:ext cx="31445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Public</a:t>
            </a:r>
            <a:r>
              <a:rPr sz="4400" spc="-70" dirty="0"/>
              <a:t> </a:t>
            </a:r>
            <a:r>
              <a:rPr sz="4400" spc="-5" dirty="0"/>
              <a:t>Cloud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75891"/>
            <a:ext cx="8079105" cy="42703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marR="5080" indent="-344805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7505" algn="l"/>
              </a:tabLst>
            </a:pPr>
            <a:r>
              <a:rPr sz="3000" b="1" dirty="0">
                <a:latin typeface="Times New Roman"/>
                <a:cs typeface="Times New Roman"/>
              </a:rPr>
              <a:t>Public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Cloud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type</a:t>
            </a:r>
            <a:r>
              <a:rPr sz="3000" spc="5" dirty="0">
                <a:latin typeface="Times New Roman"/>
                <a:cs typeface="Times New Roman"/>
              </a:rPr>
              <a:t> of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cloud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hosting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that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allows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accessibility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spc="-10" dirty="0">
                <a:latin typeface="Times New Roman"/>
                <a:cs typeface="Times New Roman"/>
              </a:rPr>
              <a:t>systems</a:t>
            </a:r>
            <a:r>
              <a:rPr sz="3000" spc="7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&amp; </a:t>
            </a:r>
            <a:r>
              <a:rPr sz="3000" spc="5" dirty="0">
                <a:latin typeface="Times New Roman"/>
                <a:cs typeface="Times New Roman"/>
              </a:rPr>
              <a:t>its </a:t>
            </a:r>
            <a:r>
              <a:rPr sz="3000" spc="-5" dirty="0">
                <a:latin typeface="Times New Roman"/>
                <a:cs typeface="Times New Roman"/>
              </a:rPr>
              <a:t>services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its </a:t>
            </a:r>
            <a:r>
              <a:rPr sz="3000" spc="-5" dirty="0">
                <a:latin typeface="Times New Roman"/>
                <a:cs typeface="Times New Roman"/>
              </a:rPr>
              <a:t>clients/users </a:t>
            </a:r>
            <a:r>
              <a:rPr sz="3000" spc="-35" dirty="0">
                <a:latin typeface="Times New Roman"/>
                <a:cs typeface="Times New Roman"/>
              </a:rPr>
              <a:t>easily. </a:t>
            </a:r>
            <a:r>
              <a:rPr sz="3000" dirty="0">
                <a:latin typeface="Times New Roman"/>
                <a:cs typeface="Times New Roman"/>
              </a:rPr>
              <a:t>Some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examples </a:t>
            </a:r>
            <a:r>
              <a:rPr sz="3000" spc="10" dirty="0">
                <a:latin typeface="Times New Roman"/>
                <a:cs typeface="Times New Roman"/>
              </a:rPr>
              <a:t>of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those</a:t>
            </a:r>
            <a:r>
              <a:rPr sz="3000" dirty="0">
                <a:latin typeface="Times New Roman"/>
                <a:cs typeface="Times New Roman"/>
              </a:rPr>
              <a:t> companies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which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provide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public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cloud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facilities</a:t>
            </a:r>
            <a:r>
              <a:rPr sz="3000" spc="7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are IBM, </a:t>
            </a:r>
            <a:r>
              <a:rPr sz="3000" dirty="0">
                <a:latin typeface="Times New Roman"/>
                <a:cs typeface="Times New Roman"/>
              </a:rPr>
              <a:t>Google, </a:t>
            </a:r>
            <a:r>
              <a:rPr sz="3000" spc="-5" dirty="0">
                <a:latin typeface="Times New Roman"/>
                <a:cs typeface="Times New Roman"/>
              </a:rPr>
              <a:t>Amazon, </a:t>
            </a:r>
            <a:r>
              <a:rPr sz="3000" dirty="0">
                <a:latin typeface="Times New Roman"/>
                <a:cs typeface="Times New Roman"/>
              </a:rPr>
              <a:t>Microsoft,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etc</a:t>
            </a:r>
            <a:endParaRPr sz="3000">
              <a:latin typeface="Times New Roman"/>
              <a:cs typeface="Times New Roman"/>
            </a:endParaRPr>
          </a:p>
          <a:p>
            <a:pPr marL="356870" marR="8255" indent="-344805" algn="just">
              <a:lnSpc>
                <a:spcPct val="89400"/>
              </a:lnSpc>
              <a:spcBef>
                <a:spcPts val="745"/>
              </a:spcBef>
              <a:buFont typeface="Arial"/>
              <a:buChar char="•"/>
              <a:tabLst>
                <a:tab pos="357505" algn="l"/>
              </a:tabLst>
            </a:pPr>
            <a:r>
              <a:rPr sz="3000" spc="-5" dirty="0">
                <a:latin typeface="Times New Roman"/>
                <a:cs typeface="Times New Roman"/>
              </a:rPr>
              <a:t>Public </a:t>
            </a:r>
            <a:r>
              <a:rPr sz="3000" dirty="0">
                <a:latin typeface="Times New Roman"/>
                <a:cs typeface="Times New Roman"/>
              </a:rPr>
              <a:t>cloud is </a:t>
            </a:r>
            <a:r>
              <a:rPr sz="3000" spc="-5" dirty="0">
                <a:latin typeface="Times New Roman"/>
                <a:cs typeface="Times New Roman"/>
              </a:rPr>
              <a:t>better </a:t>
            </a:r>
            <a:r>
              <a:rPr sz="3000" dirty="0">
                <a:latin typeface="Times New Roman"/>
                <a:cs typeface="Times New Roman"/>
              </a:rPr>
              <a:t>suited </a:t>
            </a:r>
            <a:r>
              <a:rPr sz="3000" spc="5" dirty="0">
                <a:latin typeface="Times New Roman"/>
                <a:cs typeface="Times New Roman"/>
              </a:rPr>
              <a:t>for </a:t>
            </a:r>
            <a:r>
              <a:rPr sz="3000" spc="-10" dirty="0">
                <a:latin typeface="Times New Roman"/>
                <a:cs typeface="Times New Roman"/>
              </a:rPr>
              <a:t>business </a:t>
            </a:r>
            <a:r>
              <a:rPr sz="3000" spc="-5" dirty="0">
                <a:latin typeface="Times New Roman"/>
                <a:cs typeface="Times New Roman"/>
              </a:rPr>
              <a:t>purposes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for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managing</a:t>
            </a:r>
            <a:r>
              <a:rPr sz="3000" dirty="0">
                <a:latin typeface="Times New Roman"/>
                <a:cs typeface="Times New Roman"/>
              </a:rPr>
              <a:t>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load.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This</a:t>
            </a:r>
            <a:r>
              <a:rPr sz="3000" dirty="0">
                <a:latin typeface="Times New Roman"/>
                <a:cs typeface="Times New Roman"/>
              </a:rPr>
              <a:t> type</a:t>
            </a:r>
            <a:r>
              <a:rPr sz="3000" spc="5" dirty="0">
                <a:latin typeface="Times New Roman"/>
                <a:cs typeface="Times New Roman"/>
              </a:rPr>
              <a:t> of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cloud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is 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economical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due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to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decrease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in</a:t>
            </a:r>
            <a:r>
              <a:rPr sz="3000" spc="7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capital </a:t>
            </a:r>
            <a:r>
              <a:rPr sz="3000" dirty="0">
                <a:latin typeface="Times New Roman"/>
                <a:cs typeface="Times New Roman"/>
              </a:rPr>
              <a:t> overheads</a:t>
            </a:r>
            <a:r>
              <a:rPr sz="300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502" y="0"/>
            <a:ext cx="760539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9310" marR="5080" indent="-3357245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spc="5" dirty="0"/>
              <a:t>advantages</a:t>
            </a:r>
            <a:r>
              <a:rPr spc="-8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5" dirty="0"/>
              <a:t>the</a:t>
            </a:r>
            <a:r>
              <a:rPr spc="-30" dirty="0"/>
              <a:t> </a:t>
            </a:r>
            <a:r>
              <a:rPr dirty="0"/>
              <a:t>Public</a:t>
            </a:r>
            <a:r>
              <a:rPr spc="-30" dirty="0"/>
              <a:t> </a:t>
            </a:r>
            <a:r>
              <a:rPr dirty="0"/>
              <a:t>cloud </a:t>
            </a:r>
            <a:r>
              <a:rPr spc="-985" dirty="0"/>
              <a:t> </a:t>
            </a:r>
            <a:r>
              <a:rPr spc="-15" dirty="0"/>
              <a:t>are: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3585845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Flexible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Reliable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High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Scalable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Times New Roman"/>
                <a:cs typeface="Times New Roman"/>
              </a:rPr>
              <a:t>Low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cost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Place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independence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6055" y="480441"/>
            <a:ext cx="46939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15" dirty="0">
                <a:latin typeface="Times New Roman"/>
                <a:cs typeface="Times New Roman"/>
              </a:rPr>
              <a:t>Some </a:t>
            </a:r>
            <a:r>
              <a:rPr sz="4400" b="0" spc="-5" dirty="0">
                <a:latin typeface="Times New Roman"/>
                <a:cs typeface="Times New Roman"/>
              </a:rPr>
              <a:t>Disadvantages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3464560" cy="11969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Times New Roman"/>
                <a:cs typeface="Times New Roman"/>
              </a:rPr>
              <a:t>Less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Secured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Poor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Customizable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520" y="480441"/>
            <a:ext cx="33623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Private</a:t>
            </a:r>
            <a:r>
              <a:rPr sz="4400" spc="-60" dirty="0"/>
              <a:t> </a:t>
            </a:r>
            <a:r>
              <a:rPr sz="4400" spc="-5" dirty="0"/>
              <a:t>Cloud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39621"/>
            <a:ext cx="8079740" cy="40614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6870" marR="5080" indent="-344805" algn="just">
              <a:lnSpc>
                <a:spcPct val="80000"/>
              </a:lnSpc>
              <a:spcBef>
                <a:spcPts val="760"/>
              </a:spcBef>
              <a:buFont typeface="Arial"/>
              <a:buChar char="•"/>
              <a:tabLst>
                <a:tab pos="357505" algn="l"/>
              </a:tabLst>
            </a:pPr>
            <a:r>
              <a:rPr sz="2700" b="1" dirty="0">
                <a:latin typeface="Times New Roman"/>
                <a:cs typeface="Times New Roman"/>
              </a:rPr>
              <a:t>Private </a:t>
            </a:r>
            <a:r>
              <a:rPr sz="2700" b="1" spc="-5" dirty="0">
                <a:latin typeface="Times New Roman"/>
                <a:cs typeface="Times New Roman"/>
              </a:rPr>
              <a:t>Cloud </a:t>
            </a:r>
            <a:r>
              <a:rPr sz="2700" dirty="0">
                <a:latin typeface="Times New Roman"/>
                <a:cs typeface="Times New Roman"/>
              </a:rPr>
              <a:t>also </a:t>
            </a:r>
            <a:r>
              <a:rPr sz="2700" spc="-5" dirty="0">
                <a:latin typeface="Times New Roman"/>
                <a:cs typeface="Times New Roman"/>
              </a:rPr>
              <a:t>termed </a:t>
            </a:r>
            <a:r>
              <a:rPr sz="2700" dirty="0">
                <a:latin typeface="Times New Roman"/>
                <a:cs typeface="Times New Roman"/>
              </a:rPr>
              <a:t>as 'Internal </a:t>
            </a:r>
            <a:r>
              <a:rPr sz="2700" spc="-5" dirty="0">
                <a:latin typeface="Times New Roman"/>
                <a:cs typeface="Times New Roman"/>
              </a:rPr>
              <a:t>Cloud'; </a:t>
            </a:r>
            <a:r>
              <a:rPr sz="2700" dirty="0">
                <a:latin typeface="Times New Roman"/>
                <a:cs typeface="Times New Roman"/>
              </a:rPr>
              <a:t>which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allows the </a:t>
            </a:r>
            <a:r>
              <a:rPr sz="2700" spc="-5" dirty="0">
                <a:latin typeface="Times New Roman"/>
                <a:cs typeface="Times New Roman"/>
              </a:rPr>
              <a:t>accessibility </a:t>
            </a:r>
            <a:r>
              <a:rPr sz="2700" spc="10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systems and </a:t>
            </a:r>
            <a:r>
              <a:rPr sz="2700" spc="-5" dirty="0">
                <a:latin typeface="Times New Roman"/>
                <a:cs typeface="Times New Roman"/>
              </a:rPr>
              <a:t>services </a:t>
            </a:r>
            <a:r>
              <a:rPr sz="2700" dirty="0">
                <a:latin typeface="Times New Roman"/>
                <a:cs typeface="Times New Roman"/>
              </a:rPr>
              <a:t>within </a:t>
            </a:r>
            <a:r>
              <a:rPr sz="2700" spc="5" dirty="0">
                <a:latin typeface="Times New Roman"/>
                <a:cs typeface="Times New Roman"/>
              </a:rPr>
              <a:t>a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specific</a:t>
            </a:r>
            <a:r>
              <a:rPr sz="2700" dirty="0">
                <a:latin typeface="Times New Roman"/>
                <a:cs typeface="Times New Roman"/>
              </a:rPr>
              <a:t> boundary </a:t>
            </a:r>
            <a:r>
              <a:rPr sz="2700" spc="10" dirty="0">
                <a:latin typeface="Times New Roman"/>
                <a:cs typeface="Times New Roman"/>
              </a:rPr>
              <a:t>or </a:t>
            </a:r>
            <a:r>
              <a:rPr sz="2700" spc="-5" dirty="0">
                <a:latin typeface="Times New Roman"/>
                <a:cs typeface="Times New Roman"/>
              </a:rPr>
              <a:t>organization.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The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cloud platform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is</a:t>
            </a:r>
            <a:r>
              <a:rPr sz="2700" dirty="0">
                <a:latin typeface="Times New Roman"/>
                <a:cs typeface="Times New Roman"/>
              </a:rPr>
              <a:t> implemented </a:t>
            </a:r>
            <a:r>
              <a:rPr sz="2700" spc="-5" dirty="0">
                <a:latin typeface="Times New Roman"/>
                <a:cs typeface="Times New Roman"/>
              </a:rPr>
              <a:t>in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cloud-based</a:t>
            </a:r>
            <a:r>
              <a:rPr sz="2700" dirty="0">
                <a:latin typeface="Times New Roman"/>
                <a:cs typeface="Times New Roman"/>
              </a:rPr>
              <a:t> secure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environment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is</a:t>
            </a:r>
            <a:r>
              <a:rPr sz="2700" dirty="0">
                <a:latin typeface="Times New Roman"/>
                <a:cs typeface="Times New Roman"/>
              </a:rPr>
              <a:t> guarded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by</a:t>
            </a:r>
            <a:r>
              <a:rPr sz="2700" dirty="0">
                <a:latin typeface="Times New Roman"/>
                <a:cs typeface="Times New Roman"/>
              </a:rPr>
              <a:t> advanced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firewalls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under</a:t>
            </a:r>
            <a:r>
              <a:rPr sz="2700" dirty="0">
                <a:latin typeface="Times New Roman"/>
                <a:cs typeface="Times New Roman"/>
              </a:rPr>
              <a:t> the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surveillance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of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the</a:t>
            </a:r>
            <a:r>
              <a:rPr sz="2700" spc="-5" dirty="0">
                <a:latin typeface="Times New Roman"/>
                <a:cs typeface="Times New Roman"/>
              </a:rPr>
              <a:t> IT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department</a:t>
            </a:r>
            <a:r>
              <a:rPr sz="2700" dirty="0">
                <a:latin typeface="Times New Roman"/>
                <a:cs typeface="Times New Roman"/>
              </a:rPr>
              <a:t> that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belongs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to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particular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organization.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Private</a:t>
            </a:r>
            <a:r>
              <a:rPr sz="2700" dirty="0">
                <a:latin typeface="Times New Roman"/>
                <a:cs typeface="Times New Roman"/>
              </a:rPr>
              <a:t> clouds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permit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only </a:t>
            </a:r>
            <a:r>
              <a:rPr sz="2700" dirty="0">
                <a:latin typeface="Times New Roman"/>
                <a:cs typeface="Times New Roman"/>
              </a:rPr>
              <a:t> authorized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users,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providing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the</a:t>
            </a:r>
            <a:r>
              <a:rPr sz="2700" spc="-5" dirty="0">
                <a:latin typeface="Times New Roman"/>
                <a:cs typeface="Times New Roman"/>
              </a:rPr>
              <a:t> organizations</a:t>
            </a:r>
            <a:r>
              <a:rPr sz="2700" dirty="0">
                <a:latin typeface="Times New Roman"/>
                <a:cs typeface="Times New Roman"/>
              </a:rPr>
              <a:t> greater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control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over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5" dirty="0">
                <a:latin typeface="Times New Roman"/>
                <a:cs typeface="Times New Roman"/>
              </a:rPr>
              <a:t> 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its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security.</a:t>
            </a:r>
            <a:r>
              <a:rPr sz="2700" spc="6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Business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organizations</a:t>
            </a:r>
            <a:r>
              <a:rPr sz="2700" spc="-5" dirty="0">
                <a:latin typeface="Times New Roman"/>
                <a:cs typeface="Times New Roman"/>
              </a:rPr>
              <a:t> that</a:t>
            </a:r>
            <a:r>
              <a:rPr sz="2700" dirty="0">
                <a:latin typeface="Times New Roman"/>
                <a:cs typeface="Times New Roman"/>
              </a:rPr>
              <a:t> have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dynamic,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critical,</a:t>
            </a:r>
            <a:r>
              <a:rPr sz="2700" dirty="0">
                <a:latin typeface="Times New Roman"/>
                <a:cs typeface="Times New Roman"/>
              </a:rPr>
              <a:t> secured,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management </a:t>
            </a:r>
            <a:r>
              <a:rPr sz="2700" spc="-5" dirty="0">
                <a:latin typeface="Times New Roman"/>
                <a:cs typeface="Times New Roman"/>
              </a:rPr>
              <a:t>demand based requirement </a:t>
            </a:r>
            <a:r>
              <a:rPr sz="2700" spc="-10" dirty="0">
                <a:latin typeface="Times New Roman"/>
                <a:cs typeface="Times New Roman"/>
              </a:rPr>
              <a:t>should </a:t>
            </a:r>
            <a:r>
              <a:rPr sz="2700" spc="-5" dirty="0">
                <a:latin typeface="Times New Roman"/>
                <a:cs typeface="Times New Roman"/>
              </a:rPr>
              <a:t>adopt </a:t>
            </a:r>
            <a:r>
              <a:rPr sz="2700" dirty="0">
                <a:latin typeface="Times New Roman"/>
                <a:cs typeface="Times New Roman"/>
              </a:rPr>
              <a:t> Private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Cloud.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833" y="468249"/>
            <a:ext cx="64630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latin typeface="Times New Roman"/>
                <a:cs typeface="Times New Roman"/>
              </a:rPr>
              <a:t>History of</a:t>
            </a:r>
            <a:r>
              <a:rPr sz="4400" b="0" spc="-35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Cloud</a:t>
            </a:r>
            <a:r>
              <a:rPr sz="4400" b="0" spc="-10" dirty="0">
                <a:latin typeface="Times New Roman"/>
                <a:cs typeface="Times New Roman"/>
              </a:rPr>
              <a:t> </a:t>
            </a:r>
            <a:r>
              <a:rPr sz="4400" b="0" spc="-5" dirty="0">
                <a:latin typeface="Times New Roman"/>
                <a:cs typeface="Times New Roman"/>
              </a:rPr>
              <a:t>Computing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621612"/>
            <a:ext cx="80759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  <a:tab pos="796290" algn="l"/>
                <a:tab pos="1741170" algn="l"/>
                <a:tab pos="2930525" algn="l"/>
                <a:tab pos="3823335" algn="l"/>
                <a:tab pos="4537075" algn="l"/>
                <a:tab pos="5625465" algn="l"/>
                <a:tab pos="6046470" algn="l"/>
                <a:tab pos="7275195" algn="l"/>
              </a:tabLst>
            </a:pPr>
            <a:r>
              <a:rPr sz="2800" dirty="0">
                <a:latin typeface="Times New Roman"/>
                <a:cs typeface="Times New Roman"/>
              </a:rPr>
              <a:t>In	</a:t>
            </a:r>
            <a:r>
              <a:rPr sz="2800" spc="10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Times New Roman"/>
                <a:cs typeface="Times New Roman"/>
              </a:rPr>
              <a:t>00</a:t>
            </a:r>
            <a:r>
              <a:rPr sz="2800" spc="15" dirty="0">
                <a:latin typeface="Times New Roman"/>
                <a:cs typeface="Times New Roman"/>
              </a:rPr>
              <a:t>9</a:t>
            </a:r>
            <a:r>
              <a:rPr sz="2800" dirty="0">
                <a:latin typeface="Times New Roman"/>
                <a:cs typeface="Times New Roman"/>
              </a:rPr>
              <a:t>,	</a:t>
            </a:r>
            <a:r>
              <a:rPr sz="2800" spc="-10" dirty="0">
                <a:latin typeface="Times New Roman"/>
                <a:cs typeface="Times New Roman"/>
              </a:rPr>
              <a:t>Go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g</a:t>
            </a:r>
            <a:r>
              <a:rPr sz="2800" spc="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10" dirty="0">
                <a:latin typeface="Times New Roman"/>
                <a:cs typeface="Times New Roman"/>
              </a:rPr>
              <a:t>Ap</a:t>
            </a:r>
            <a:r>
              <a:rPr sz="2800" spc="10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r</a:t>
            </a:r>
            <a:r>
              <a:rPr sz="2800" spc="5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15" dirty="0">
                <a:latin typeface="Times New Roman"/>
                <a:cs typeface="Times New Roman"/>
              </a:rPr>
              <a:t>p</a:t>
            </a:r>
            <a:r>
              <a:rPr sz="2800" spc="-25" dirty="0">
                <a:latin typeface="Times New Roman"/>
                <a:cs typeface="Times New Roman"/>
              </a:rPr>
              <a:t>r</a:t>
            </a:r>
            <a:r>
              <a:rPr sz="2800" spc="15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vi</a:t>
            </a:r>
            <a:r>
              <a:rPr sz="2800" spc="1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e	</a:t>
            </a:r>
            <a:r>
              <a:rPr sz="2800" spc="-25" dirty="0">
                <a:latin typeface="Times New Roman"/>
                <a:cs typeface="Times New Roman"/>
              </a:rPr>
              <a:t>c</a:t>
            </a:r>
            <a:r>
              <a:rPr sz="2800" spc="5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ou</a:t>
            </a:r>
            <a:r>
              <a:rPr sz="2800" spc="5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68" y="2049018"/>
            <a:ext cx="62128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62505" algn="l"/>
                <a:tab pos="43967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computing	enterprise	</a:t>
            </a:r>
            <a:r>
              <a:rPr sz="2800" spc="-10" dirty="0">
                <a:latin typeface="Times New Roman"/>
                <a:cs typeface="Times New Roman"/>
              </a:rPr>
              <a:t>applications.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668" y="2049018"/>
            <a:ext cx="772922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15150">
              <a:lnSpc>
                <a:spcPct val="100000"/>
              </a:lnSpc>
              <a:spcBef>
                <a:spcPts val="105"/>
              </a:spcBef>
              <a:tabLst>
                <a:tab pos="939165" algn="l"/>
                <a:tab pos="2661920" algn="l"/>
                <a:tab pos="4262755" algn="l"/>
                <a:tab pos="5930900" algn="l"/>
                <a:tab pos="7205345" algn="l"/>
              </a:tabLst>
            </a:pPr>
            <a:r>
              <a:rPr sz="2800" dirty="0">
                <a:latin typeface="Times New Roman"/>
                <a:cs typeface="Times New Roman"/>
              </a:rPr>
              <a:t>Sa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e  </a:t>
            </a:r>
            <a:r>
              <a:rPr sz="2800" spc="-3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ear	</a:t>
            </a:r>
            <a:r>
              <a:rPr sz="2800" spc="5" dirty="0">
                <a:latin typeface="Times New Roman"/>
                <a:cs typeface="Times New Roman"/>
              </a:rPr>
              <a:t>Mic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ft	</a:t>
            </a:r>
            <a:r>
              <a:rPr sz="2800" spc="5" dirty="0">
                <a:latin typeface="Times New Roman"/>
                <a:cs typeface="Times New Roman"/>
              </a:rPr>
              <a:t>l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u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spc="-25" dirty="0">
                <a:latin typeface="Times New Roman"/>
                <a:cs typeface="Times New Roman"/>
              </a:rPr>
              <a:t>c</a:t>
            </a:r>
            <a:r>
              <a:rPr sz="2800" spc="10" dirty="0">
                <a:latin typeface="Times New Roman"/>
                <a:cs typeface="Times New Roman"/>
              </a:rPr>
              <a:t>h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5" dirty="0">
                <a:latin typeface="Times New Roman"/>
                <a:cs typeface="Times New Roman"/>
              </a:rPr>
              <a:t>W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d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s	</a:t>
            </a:r>
            <a:r>
              <a:rPr sz="2800" spc="-3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z</a:t>
            </a:r>
            <a:r>
              <a:rPr sz="2800" spc="10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re,	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668" y="2902407"/>
            <a:ext cx="7733030" cy="1307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Times New Roman"/>
                <a:cs typeface="Times New Roman"/>
              </a:rPr>
              <a:t>companies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like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Oracle</a:t>
            </a:r>
            <a:r>
              <a:rPr sz="2800" spc="-5" dirty="0">
                <a:latin typeface="Times New Roman"/>
                <a:cs typeface="Times New Roman"/>
              </a:rPr>
              <a:t>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HP have</a:t>
            </a:r>
            <a:r>
              <a:rPr sz="2800" dirty="0">
                <a:latin typeface="Times New Roman"/>
                <a:cs typeface="Times New Roman"/>
              </a:rPr>
              <a:t> all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joined</a:t>
            </a:r>
            <a:r>
              <a:rPr sz="2800" dirty="0">
                <a:latin typeface="Times New Roman"/>
                <a:cs typeface="Times New Roman"/>
              </a:rPr>
              <a:t>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game. </a:t>
            </a:r>
            <a:r>
              <a:rPr sz="2800" dirty="0">
                <a:latin typeface="Times New Roman"/>
                <a:cs typeface="Times New Roman"/>
              </a:rPr>
              <a:t>This </a:t>
            </a:r>
            <a:r>
              <a:rPr sz="2800" spc="-10" dirty="0">
                <a:latin typeface="Times New Roman"/>
                <a:cs typeface="Times New Roman"/>
              </a:rPr>
              <a:t>proves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40" dirty="0">
                <a:latin typeface="Times New Roman"/>
                <a:cs typeface="Times New Roman"/>
              </a:rPr>
              <a:t>today, </a:t>
            </a:r>
            <a:r>
              <a:rPr sz="2800" spc="-5" dirty="0">
                <a:latin typeface="Times New Roman"/>
                <a:cs typeface="Times New Roman"/>
              </a:rPr>
              <a:t>cloud computing has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become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mainstream.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686" y="205562"/>
            <a:ext cx="6950709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70150" marR="5080" indent="-2458085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The</a:t>
            </a:r>
            <a:r>
              <a:rPr spc="-40" dirty="0"/>
              <a:t> </a:t>
            </a:r>
            <a:r>
              <a:rPr spc="5" dirty="0"/>
              <a:t>advantages</a:t>
            </a:r>
            <a:r>
              <a:rPr spc="-75" dirty="0"/>
              <a:t> </a:t>
            </a:r>
            <a:r>
              <a:rPr spc="5" dirty="0"/>
              <a:t>of</a:t>
            </a:r>
            <a:r>
              <a:rPr spc="-10" dirty="0"/>
              <a:t> </a:t>
            </a:r>
            <a:r>
              <a:rPr dirty="0"/>
              <a:t>using</a:t>
            </a:r>
            <a:r>
              <a:rPr spc="-40" dirty="0"/>
              <a:t> </a:t>
            </a:r>
            <a:r>
              <a:rPr spc="5" dirty="0"/>
              <a:t>private </a:t>
            </a:r>
            <a:r>
              <a:rPr spc="-985" dirty="0"/>
              <a:t> </a:t>
            </a:r>
            <a:r>
              <a:rPr dirty="0"/>
              <a:t>cloud</a:t>
            </a:r>
            <a:r>
              <a:rPr spc="-20" dirty="0"/>
              <a:t> 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1612"/>
            <a:ext cx="8077834" cy="3625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9525" indent="-34480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Highly private and </a:t>
            </a:r>
            <a:r>
              <a:rPr sz="3200" b="1" spc="-15" dirty="0">
                <a:latin typeface="Times New Roman"/>
                <a:cs typeface="Times New Roman"/>
              </a:rPr>
              <a:t>secured </a:t>
            </a:r>
            <a:r>
              <a:rPr sz="3200" b="1" spc="-5" dirty="0">
                <a:latin typeface="Times New Roman"/>
                <a:cs typeface="Times New Roman"/>
              </a:rPr>
              <a:t>- </a:t>
            </a:r>
            <a:r>
              <a:rPr sz="3200" spc="-5" dirty="0">
                <a:latin typeface="Times New Roman"/>
                <a:cs typeface="Times New Roman"/>
              </a:rPr>
              <a:t>Private </a:t>
            </a:r>
            <a:r>
              <a:rPr sz="3200" dirty="0">
                <a:latin typeface="Times New Roman"/>
                <a:cs typeface="Times New Roman"/>
              </a:rPr>
              <a:t>cloud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resource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sharing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highly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secured.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7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99400"/>
              </a:lnSpc>
              <a:buFont typeface="Arial"/>
              <a:buChar char="•"/>
              <a:tabLst>
                <a:tab pos="357505" algn="l"/>
              </a:tabLst>
            </a:pPr>
            <a:r>
              <a:rPr sz="3200" b="1" spc="-15" dirty="0">
                <a:latin typeface="Times New Roman"/>
                <a:cs typeface="Times New Roman"/>
              </a:rPr>
              <a:t>Control</a:t>
            </a:r>
            <a:r>
              <a:rPr sz="3200" b="1" spc="77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Oriented-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Private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clouds</a:t>
            </a:r>
            <a:r>
              <a:rPr sz="3200" dirty="0">
                <a:latin typeface="Times New Roman"/>
                <a:cs typeface="Times New Roman"/>
              </a:rPr>
              <a:t> provide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more</a:t>
            </a:r>
            <a:r>
              <a:rPr sz="3200" spc="-5" dirty="0">
                <a:latin typeface="Times New Roman"/>
                <a:cs typeface="Times New Roman"/>
              </a:rPr>
              <a:t> control</a:t>
            </a:r>
            <a:r>
              <a:rPr sz="3200" dirty="0">
                <a:latin typeface="Times New Roman"/>
                <a:cs typeface="Times New Roman"/>
              </a:rPr>
              <a:t> over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resources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than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public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cloud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accessed</a:t>
            </a:r>
            <a:r>
              <a:rPr sz="3200" dirty="0">
                <a:latin typeface="Times New Roman"/>
                <a:cs typeface="Times New Roman"/>
              </a:rPr>
              <a:t> within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organization's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boundary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192" y="480441"/>
            <a:ext cx="32823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latin typeface="Times New Roman"/>
                <a:cs typeface="Times New Roman"/>
              </a:rPr>
              <a:t>Disadvantages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621612"/>
            <a:ext cx="8040370" cy="395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02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b="1" dirty="0">
                <a:latin typeface="Times New Roman"/>
                <a:cs typeface="Times New Roman"/>
              </a:rPr>
              <a:t>Poor</a:t>
            </a:r>
            <a:r>
              <a:rPr sz="3000" b="1" spc="-6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scalability</a:t>
            </a:r>
            <a:r>
              <a:rPr sz="3000" b="1" spc="-3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-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Private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type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clouds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scaled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within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internal </a:t>
            </a:r>
            <a:r>
              <a:rPr sz="3000" spc="-10" dirty="0">
                <a:latin typeface="Times New Roman"/>
                <a:cs typeface="Times New Roman"/>
              </a:rPr>
              <a:t>limited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hosted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resources.</a:t>
            </a:r>
            <a:endParaRPr sz="30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b="1" dirty="0">
                <a:latin typeface="Times New Roman"/>
                <a:cs typeface="Times New Roman"/>
              </a:rPr>
              <a:t>Costly</a:t>
            </a:r>
            <a:r>
              <a:rPr sz="3000" b="1" spc="-3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-</a:t>
            </a:r>
            <a:r>
              <a:rPr sz="3000" b="1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provides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secured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more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features,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so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it's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more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expensive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than</a:t>
            </a:r>
            <a:r>
              <a:rPr sz="3000" dirty="0">
                <a:latin typeface="Times New Roman"/>
                <a:cs typeface="Times New Roman"/>
              </a:rPr>
              <a:t> a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public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cloud.</a:t>
            </a:r>
            <a:endParaRPr sz="3000">
              <a:latin typeface="Times New Roman"/>
              <a:cs typeface="Times New Roman"/>
            </a:endParaRPr>
          </a:p>
          <a:p>
            <a:pPr marL="356870" marR="1096010" indent="-3448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Pricing </a:t>
            </a:r>
            <a:r>
              <a:rPr sz="3000" b="1" dirty="0">
                <a:latin typeface="Times New Roman"/>
                <a:cs typeface="Times New Roman"/>
              </a:rPr>
              <a:t>- </a:t>
            </a:r>
            <a:r>
              <a:rPr sz="3000" dirty="0">
                <a:latin typeface="Times New Roman"/>
                <a:cs typeface="Times New Roman"/>
              </a:rPr>
              <a:t>is inflexible; </a:t>
            </a:r>
            <a:r>
              <a:rPr sz="3000" spc="-5" dirty="0">
                <a:latin typeface="Times New Roman"/>
                <a:cs typeface="Times New Roman"/>
              </a:rPr>
              <a:t>i.e., </a:t>
            </a:r>
            <a:r>
              <a:rPr sz="3000" dirty="0">
                <a:latin typeface="Times New Roman"/>
                <a:cs typeface="Times New Roman"/>
              </a:rPr>
              <a:t>purchasing </a:t>
            </a:r>
            <a:r>
              <a:rPr sz="3000" spc="-5" dirty="0">
                <a:latin typeface="Times New Roman"/>
                <a:cs typeface="Times New Roman"/>
              </a:rPr>
              <a:t>new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hardware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for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up-gradation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more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Times New Roman"/>
                <a:cs typeface="Times New Roman"/>
              </a:rPr>
              <a:t>costly.</a:t>
            </a:r>
            <a:endParaRPr sz="3000">
              <a:latin typeface="Times New Roman"/>
              <a:cs typeface="Times New Roman"/>
            </a:endParaRPr>
          </a:p>
          <a:p>
            <a:pPr marL="356870" marR="146685" indent="-3448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Restriction</a:t>
            </a:r>
            <a:r>
              <a:rPr sz="3000" b="1" spc="1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-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can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be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accessed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locally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within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organization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difficult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expose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globally.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520" y="480441"/>
            <a:ext cx="33661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Hybrid</a:t>
            </a:r>
            <a:r>
              <a:rPr sz="4400" spc="-35" dirty="0"/>
              <a:t> </a:t>
            </a:r>
            <a:r>
              <a:rPr sz="4400" spc="-5" dirty="0"/>
              <a:t>Cloud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39621"/>
            <a:ext cx="8020050" cy="414401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6870" marR="81280" indent="-344805">
              <a:lnSpc>
                <a:spcPct val="80000"/>
              </a:lnSpc>
              <a:spcBef>
                <a:spcPts val="7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b="1" spc="5" dirty="0">
                <a:latin typeface="Times New Roman"/>
                <a:cs typeface="Times New Roman"/>
              </a:rPr>
              <a:t>Hybrid</a:t>
            </a:r>
            <a:r>
              <a:rPr sz="2700" b="1" spc="-5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Cloud</a:t>
            </a:r>
            <a:r>
              <a:rPr sz="2700" b="1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another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cloud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computing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type,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which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is </a:t>
            </a:r>
            <a:r>
              <a:rPr sz="2700" dirty="0">
                <a:latin typeface="Times New Roman"/>
                <a:cs typeface="Times New Roman"/>
              </a:rPr>
              <a:t>integrated, </a:t>
            </a:r>
            <a:r>
              <a:rPr sz="2700" spc="-5" dirty="0">
                <a:latin typeface="Times New Roman"/>
                <a:cs typeface="Times New Roman"/>
              </a:rPr>
              <a:t>i.e., it </a:t>
            </a:r>
            <a:r>
              <a:rPr sz="2700" dirty="0">
                <a:latin typeface="Times New Roman"/>
                <a:cs typeface="Times New Roman"/>
              </a:rPr>
              <a:t>can </a:t>
            </a:r>
            <a:r>
              <a:rPr sz="2700" spc="5" dirty="0">
                <a:latin typeface="Times New Roman"/>
                <a:cs typeface="Times New Roman"/>
              </a:rPr>
              <a:t>be a </a:t>
            </a:r>
            <a:r>
              <a:rPr sz="2700" dirty="0">
                <a:latin typeface="Times New Roman"/>
                <a:cs typeface="Times New Roman"/>
              </a:rPr>
              <a:t>combination </a:t>
            </a:r>
            <a:r>
              <a:rPr sz="2700" spc="5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two </a:t>
            </a:r>
            <a:r>
              <a:rPr sz="2700" spc="5" dirty="0">
                <a:latin typeface="Times New Roman"/>
                <a:cs typeface="Times New Roman"/>
              </a:rPr>
              <a:t>or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more cloud </a:t>
            </a:r>
            <a:r>
              <a:rPr sz="2700" spc="5" dirty="0">
                <a:latin typeface="Times New Roman"/>
                <a:cs typeface="Times New Roman"/>
              </a:rPr>
              <a:t>servers, </a:t>
            </a:r>
            <a:r>
              <a:rPr sz="2700" spc="-5" dirty="0">
                <a:latin typeface="Times New Roman"/>
                <a:cs typeface="Times New Roman"/>
              </a:rPr>
              <a:t>i.e., </a:t>
            </a:r>
            <a:r>
              <a:rPr sz="2700" dirty="0">
                <a:latin typeface="Times New Roman"/>
                <a:cs typeface="Times New Roman"/>
              </a:rPr>
              <a:t>private, public </a:t>
            </a:r>
            <a:r>
              <a:rPr sz="2700" spc="5" dirty="0">
                <a:latin typeface="Times New Roman"/>
                <a:cs typeface="Times New Roman"/>
              </a:rPr>
              <a:t>or </a:t>
            </a:r>
            <a:r>
              <a:rPr sz="2700" spc="-5" dirty="0">
                <a:latin typeface="Times New Roman"/>
                <a:cs typeface="Times New Roman"/>
              </a:rPr>
              <a:t>community </a:t>
            </a:r>
            <a:r>
              <a:rPr sz="2700" dirty="0">
                <a:latin typeface="Times New Roman"/>
                <a:cs typeface="Times New Roman"/>
              </a:rPr>
              <a:t> combined </a:t>
            </a:r>
            <a:r>
              <a:rPr sz="2700" spc="5" dirty="0">
                <a:latin typeface="Times New Roman"/>
                <a:cs typeface="Times New Roman"/>
              </a:rPr>
              <a:t>as </a:t>
            </a:r>
            <a:r>
              <a:rPr sz="2700" spc="10" dirty="0">
                <a:latin typeface="Times New Roman"/>
                <a:cs typeface="Times New Roman"/>
              </a:rPr>
              <a:t>one </a:t>
            </a:r>
            <a:r>
              <a:rPr sz="2700" dirty="0">
                <a:latin typeface="Times New Roman"/>
                <a:cs typeface="Times New Roman"/>
              </a:rPr>
              <a:t>architecture, </a:t>
            </a:r>
            <a:r>
              <a:rPr sz="2700" spc="5" dirty="0">
                <a:latin typeface="Times New Roman"/>
                <a:cs typeface="Times New Roman"/>
              </a:rPr>
              <a:t>but </a:t>
            </a:r>
            <a:r>
              <a:rPr sz="2700" spc="-5" dirty="0">
                <a:latin typeface="Times New Roman"/>
                <a:cs typeface="Times New Roman"/>
              </a:rPr>
              <a:t>remain </a:t>
            </a:r>
            <a:r>
              <a:rPr sz="2700" dirty="0">
                <a:latin typeface="Times New Roman"/>
                <a:cs typeface="Times New Roman"/>
              </a:rPr>
              <a:t>individual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entities</a:t>
            </a:r>
            <a:endParaRPr sz="27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Times New Roman"/>
                <a:cs typeface="Times New Roman"/>
              </a:rPr>
              <a:t>Non-critical tasks </a:t>
            </a:r>
            <a:r>
              <a:rPr sz="2700" spc="5" dirty="0">
                <a:latin typeface="Times New Roman"/>
                <a:cs typeface="Times New Roman"/>
              </a:rPr>
              <a:t>such as </a:t>
            </a:r>
            <a:r>
              <a:rPr sz="2700" dirty="0">
                <a:latin typeface="Times New Roman"/>
                <a:cs typeface="Times New Roman"/>
              </a:rPr>
              <a:t>development </a:t>
            </a:r>
            <a:r>
              <a:rPr sz="2700" spc="5" dirty="0">
                <a:latin typeface="Times New Roman"/>
                <a:cs typeface="Times New Roman"/>
              </a:rPr>
              <a:t>and </a:t>
            </a:r>
            <a:r>
              <a:rPr sz="2700" dirty="0">
                <a:latin typeface="Times New Roman"/>
                <a:cs typeface="Times New Roman"/>
              </a:rPr>
              <a:t>test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workloads can </a:t>
            </a:r>
            <a:r>
              <a:rPr sz="2700" spc="5" dirty="0">
                <a:latin typeface="Times New Roman"/>
                <a:cs typeface="Times New Roman"/>
              </a:rPr>
              <a:t>be done using </a:t>
            </a:r>
            <a:r>
              <a:rPr sz="2700" dirty="0">
                <a:latin typeface="Times New Roman"/>
                <a:cs typeface="Times New Roman"/>
              </a:rPr>
              <a:t>public cloud </a:t>
            </a:r>
            <a:r>
              <a:rPr sz="2700" spc="5" dirty="0">
                <a:latin typeface="Times New Roman"/>
                <a:cs typeface="Times New Roman"/>
              </a:rPr>
              <a:t>whereas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critical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tasks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sensitive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such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as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organization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handling are </a:t>
            </a:r>
            <a:r>
              <a:rPr sz="2700" spc="10" dirty="0">
                <a:latin typeface="Times New Roman"/>
                <a:cs typeface="Times New Roman"/>
              </a:rPr>
              <a:t>done </a:t>
            </a:r>
            <a:r>
              <a:rPr sz="2700" spc="5" dirty="0">
                <a:latin typeface="Times New Roman"/>
                <a:cs typeface="Times New Roman"/>
              </a:rPr>
              <a:t>using a </a:t>
            </a:r>
            <a:r>
              <a:rPr sz="2700" dirty="0">
                <a:latin typeface="Times New Roman"/>
                <a:cs typeface="Times New Roman"/>
              </a:rPr>
              <a:t>private cloud. </a:t>
            </a:r>
            <a:r>
              <a:rPr sz="2700" spc="-5" dirty="0">
                <a:latin typeface="Times New Roman"/>
                <a:cs typeface="Times New Roman"/>
              </a:rPr>
              <a:t>Benefits </a:t>
            </a:r>
            <a:r>
              <a:rPr sz="2700" spc="5" dirty="0">
                <a:latin typeface="Times New Roman"/>
                <a:cs typeface="Times New Roman"/>
              </a:rPr>
              <a:t>of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both deployment </a:t>
            </a:r>
            <a:r>
              <a:rPr sz="2700" dirty="0">
                <a:latin typeface="Times New Roman"/>
                <a:cs typeface="Times New Roman"/>
              </a:rPr>
              <a:t>models, </a:t>
            </a:r>
            <a:r>
              <a:rPr sz="2700" spc="5" dirty="0">
                <a:latin typeface="Times New Roman"/>
                <a:cs typeface="Times New Roman"/>
              </a:rPr>
              <a:t>as </a:t>
            </a:r>
            <a:r>
              <a:rPr sz="2700" dirty="0">
                <a:latin typeface="Times New Roman"/>
                <a:cs typeface="Times New Roman"/>
              </a:rPr>
              <a:t>well </a:t>
            </a:r>
            <a:r>
              <a:rPr sz="2700" spc="-5" dirty="0">
                <a:latin typeface="Times New Roman"/>
                <a:cs typeface="Times New Roman"/>
              </a:rPr>
              <a:t>as </a:t>
            </a:r>
            <a:r>
              <a:rPr sz="2700" dirty="0">
                <a:latin typeface="Times New Roman"/>
                <a:cs typeface="Times New Roman"/>
              </a:rPr>
              <a:t>community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deployment model, are </a:t>
            </a:r>
            <a:r>
              <a:rPr sz="2700" spc="5" dirty="0">
                <a:latin typeface="Times New Roman"/>
                <a:cs typeface="Times New Roman"/>
              </a:rPr>
              <a:t>possible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spc="5" dirty="0">
                <a:latin typeface="Times New Roman"/>
                <a:cs typeface="Times New Roman"/>
              </a:rPr>
              <a:t>a hybrid </a:t>
            </a:r>
            <a:r>
              <a:rPr sz="2700" dirty="0">
                <a:latin typeface="Times New Roman"/>
                <a:cs typeface="Times New Roman"/>
              </a:rPr>
              <a:t>cloud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hosting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274" y="0"/>
            <a:ext cx="6282055" cy="1234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414780" marR="5080" indent="-1402715">
              <a:lnSpc>
                <a:spcPts val="4710"/>
              </a:lnSpc>
              <a:spcBef>
                <a:spcPts val="295"/>
              </a:spcBef>
            </a:pPr>
            <a:r>
              <a:rPr spc="5" dirty="0"/>
              <a:t>Advantages</a:t>
            </a:r>
            <a:r>
              <a:rPr spc="-8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Hybrid</a:t>
            </a:r>
            <a:r>
              <a:rPr spc="-40" dirty="0"/>
              <a:t> </a:t>
            </a:r>
            <a:r>
              <a:rPr spc="5" dirty="0"/>
              <a:t>Cloud </a:t>
            </a:r>
            <a:r>
              <a:rPr spc="-985" dirty="0"/>
              <a:t> </a:t>
            </a:r>
            <a:r>
              <a:rPr spc="5" dirty="0"/>
              <a:t>Computing</a:t>
            </a:r>
            <a:r>
              <a:rPr spc="-65" dirty="0"/>
              <a:t> </a:t>
            </a:r>
            <a:r>
              <a:rPr spc="-15" dirty="0"/>
              <a:t>are: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2700655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Flexible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Secure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Times New Roman"/>
                <a:cs typeface="Times New Roman"/>
              </a:rPr>
              <a:t>Cost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Effective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Rich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Scalable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438" y="193370"/>
            <a:ext cx="78676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Disadvantages</a:t>
            </a:r>
            <a:r>
              <a:rPr spc="-10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Hybrid</a:t>
            </a:r>
            <a:r>
              <a:rPr spc="-50" dirty="0"/>
              <a:t> </a:t>
            </a:r>
            <a:r>
              <a:rPr spc="5" dirty="0"/>
              <a:t>Cloud</a:t>
            </a:r>
            <a:r>
              <a:rPr spc="-25" dirty="0"/>
              <a:t> </a:t>
            </a:r>
            <a:r>
              <a:rPr spc="-15" dirty="0"/>
              <a:t>are: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1612"/>
            <a:ext cx="6160770" cy="1683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Times New Roman"/>
                <a:cs typeface="Times New Roman"/>
              </a:rPr>
              <a:t>Complex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networking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problem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Times New Roman"/>
                <a:cs typeface="Times New Roman"/>
              </a:rPr>
              <a:t>Organization's</a:t>
            </a:r>
            <a:r>
              <a:rPr sz="3200" spc="-5" dirty="0">
                <a:latin typeface="Times New Roman"/>
                <a:cs typeface="Times New Roman"/>
              </a:rPr>
              <a:t> security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Compliance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0855" y="193370"/>
            <a:ext cx="408177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Community</a:t>
            </a:r>
            <a:r>
              <a:rPr spc="-130" dirty="0"/>
              <a:t> </a:t>
            </a:r>
            <a:r>
              <a:rPr spc="5" dirty="0"/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75891"/>
            <a:ext cx="8100059" cy="41884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marR="5080" indent="-344805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7505" algn="l"/>
              </a:tabLst>
            </a:pPr>
            <a:r>
              <a:rPr sz="3000" dirty="0">
                <a:latin typeface="Times New Roman"/>
                <a:cs typeface="Times New Roman"/>
              </a:rPr>
              <a:t>It   is </a:t>
            </a:r>
            <a:r>
              <a:rPr sz="3000" spc="-5" dirty="0">
                <a:latin typeface="Times New Roman"/>
                <a:cs typeface="Times New Roman"/>
              </a:rPr>
              <a:t>another </a:t>
            </a:r>
            <a:r>
              <a:rPr sz="3000" dirty="0">
                <a:latin typeface="Times New Roman"/>
                <a:cs typeface="Times New Roman"/>
              </a:rPr>
              <a:t>type</a:t>
            </a:r>
            <a:r>
              <a:rPr sz="3000" spc="75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cloud </a:t>
            </a:r>
            <a:r>
              <a:rPr sz="3000" spc="-5" dirty="0">
                <a:latin typeface="Times New Roman"/>
                <a:cs typeface="Times New Roman"/>
              </a:rPr>
              <a:t>computing </a:t>
            </a:r>
            <a:r>
              <a:rPr sz="3000" dirty="0">
                <a:latin typeface="Times New Roman"/>
                <a:cs typeface="Times New Roman"/>
              </a:rPr>
              <a:t>in which </a:t>
            </a:r>
            <a:r>
              <a:rPr sz="3000" spc="5" dirty="0">
                <a:latin typeface="Times New Roman"/>
                <a:cs typeface="Times New Roman"/>
              </a:rPr>
              <a:t> the </a:t>
            </a:r>
            <a:r>
              <a:rPr sz="3000" dirty="0">
                <a:latin typeface="Times New Roman"/>
                <a:cs typeface="Times New Roman"/>
              </a:rPr>
              <a:t>setup </a:t>
            </a:r>
            <a:r>
              <a:rPr sz="3000" spc="5" dirty="0">
                <a:latin typeface="Times New Roman"/>
                <a:cs typeface="Times New Roman"/>
              </a:rPr>
              <a:t>of the cloud </a:t>
            </a:r>
            <a:r>
              <a:rPr sz="3000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shared </a:t>
            </a:r>
            <a:r>
              <a:rPr sz="3000" dirty="0">
                <a:latin typeface="Times New Roman"/>
                <a:cs typeface="Times New Roman"/>
              </a:rPr>
              <a:t>manually </a:t>
            </a:r>
            <a:r>
              <a:rPr sz="3000" spc="-5" dirty="0">
                <a:latin typeface="Times New Roman"/>
                <a:cs typeface="Times New Roman"/>
              </a:rPr>
              <a:t>among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different</a:t>
            </a:r>
            <a:r>
              <a:rPr sz="3000" spc="-5" dirty="0">
                <a:latin typeface="Times New Roman"/>
                <a:cs typeface="Times New Roman"/>
              </a:rPr>
              <a:t> organizations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that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belong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to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same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community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or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area.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Example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of</a:t>
            </a:r>
            <a:r>
              <a:rPr sz="3000" spc="7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such</a:t>
            </a:r>
            <a:r>
              <a:rPr sz="3000" spc="7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community is </a:t>
            </a:r>
            <a:r>
              <a:rPr sz="3000" spc="5" dirty="0">
                <a:latin typeface="Times New Roman"/>
                <a:cs typeface="Times New Roman"/>
              </a:rPr>
              <a:t>where </a:t>
            </a:r>
            <a:r>
              <a:rPr sz="3000" spc="-5" dirty="0">
                <a:latin typeface="Times New Roman"/>
                <a:cs typeface="Times New Roman"/>
              </a:rPr>
              <a:t>organizations/firms are </a:t>
            </a:r>
            <a:r>
              <a:rPr sz="3000" dirty="0">
                <a:latin typeface="Times New Roman"/>
                <a:cs typeface="Times New Roman"/>
              </a:rPr>
              <a:t>there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along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with</a:t>
            </a:r>
            <a:r>
              <a:rPr sz="3000" spc="5" dirty="0">
                <a:latin typeface="Times New Roman"/>
                <a:cs typeface="Times New Roman"/>
              </a:rPr>
              <a:t> the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financial</a:t>
            </a:r>
            <a:r>
              <a:rPr sz="3000" dirty="0">
                <a:latin typeface="Times New Roman"/>
                <a:cs typeface="Times New Roman"/>
              </a:rPr>
              <a:t> institutions/banks.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multi-tenant setup developed using cloud </a:t>
            </a:r>
            <a:r>
              <a:rPr sz="3000" spc="-10" dirty="0">
                <a:latin typeface="Times New Roman"/>
                <a:cs typeface="Times New Roman"/>
              </a:rPr>
              <a:t>among 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different </a:t>
            </a:r>
            <a:r>
              <a:rPr sz="3000" spc="-5" dirty="0">
                <a:latin typeface="Times New Roman"/>
                <a:cs typeface="Times New Roman"/>
              </a:rPr>
              <a:t>organizations that belong </a:t>
            </a:r>
            <a:r>
              <a:rPr sz="3000" spc="-10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a particular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community</a:t>
            </a:r>
            <a:r>
              <a:rPr sz="3000" spc="5" dirty="0">
                <a:latin typeface="Times New Roman"/>
                <a:cs typeface="Times New Roman"/>
              </a:rPr>
              <a:t> or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group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having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similar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computing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concern.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173" y="205562"/>
            <a:ext cx="30600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35" dirty="0"/>
              <a:t>V</a:t>
            </a:r>
            <a:r>
              <a:rPr dirty="0"/>
              <a:t>i</a:t>
            </a:r>
            <a:r>
              <a:rPr spc="-20" dirty="0"/>
              <a:t>r</a:t>
            </a:r>
            <a:r>
              <a:rPr dirty="0"/>
              <a:t>tu</a:t>
            </a:r>
            <a:r>
              <a:rPr spc="20" dirty="0"/>
              <a:t>a</a:t>
            </a:r>
            <a:r>
              <a:rPr dirty="0"/>
              <a:t>l</a:t>
            </a:r>
            <a:r>
              <a:rPr spc="-20" dirty="0"/>
              <a:t>i</a:t>
            </a:r>
            <a:r>
              <a:rPr spc="-30" dirty="0"/>
              <a:t>z</a:t>
            </a:r>
            <a:r>
              <a:rPr spc="5" dirty="0"/>
              <a:t>a</a:t>
            </a:r>
            <a:r>
              <a:rPr spc="15" dirty="0"/>
              <a:t>t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4005"/>
            <a:ext cx="8081645" cy="386651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6870" marR="10795" indent="-344805" algn="just">
              <a:lnSpc>
                <a:spcPct val="80100"/>
              </a:lnSpc>
              <a:spcBef>
                <a:spcPts val="570"/>
              </a:spcBef>
              <a:buFont typeface="Arial"/>
              <a:buChar char="•"/>
              <a:tabLst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term </a:t>
            </a:r>
            <a:r>
              <a:rPr sz="2000" b="1" spc="-10" dirty="0">
                <a:latin typeface="Times New Roman"/>
                <a:cs typeface="Times New Roman"/>
              </a:rPr>
              <a:t>'Virtualization'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used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 many </a:t>
            </a:r>
            <a:r>
              <a:rPr sz="2000" spc="-5" dirty="0">
                <a:latin typeface="Times New Roman"/>
                <a:cs typeface="Times New Roman"/>
              </a:rPr>
              <a:t>respect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20" dirty="0">
                <a:latin typeface="Times New Roman"/>
                <a:cs typeface="Times New Roman"/>
              </a:rPr>
              <a:t>computer.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process</a:t>
            </a:r>
            <a:r>
              <a:rPr sz="2000" dirty="0">
                <a:latin typeface="Times New Roman"/>
                <a:cs typeface="Times New Roman"/>
              </a:rPr>
              <a:t> of </a:t>
            </a:r>
            <a:r>
              <a:rPr sz="2000" spc="-5" dirty="0">
                <a:latin typeface="Times New Roman"/>
                <a:cs typeface="Times New Roman"/>
              </a:rPr>
              <a:t>creating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virtual</a:t>
            </a:r>
            <a:r>
              <a:rPr sz="2000" spc="-5" dirty="0">
                <a:latin typeface="Times New Roman"/>
                <a:cs typeface="Times New Roman"/>
              </a:rPr>
              <a:t> environment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something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which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include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hardware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platforms,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storage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devices,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OS,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network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resources, etc.</a:t>
            </a:r>
            <a:endParaRPr sz="20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80000"/>
              </a:lnSpc>
              <a:spcBef>
                <a:spcPts val="480"/>
              </a:spcBef>
              <a:buFont typeface="Arial"/>
              <a:buChar char="•"/>
              <a:tabLst>
                <a:tab pos="357505" algn="l"/>
              </a:tabLst>
            </a:pPr>
            <a:r>
              <a:rPr sz="2000" spc="-15" dirty="0">
                <a:latin typeface="Times New Roman"/>
                <a:cs typeface="Times New Roman"/>
              </a:rPr>
              <a:t>Virtualization </a:t>
            </a:r>
            <a:r>
              <a:rPr sz="2000" spc="-10" dirty="0">
                <a:latin typeface="Times New Roman"/>
                <a:cs typeface="Times New Roman"/>
              </a:rPr>
              <a:t>is the </a:t>
            </a:r>
            <a:r>
              <a:rPr sz="2000" spc="-5" dirty="0">
                <a:latin typeface="Times New Roman"/>
                <a:cs typeface="Times New Roman"/>
              </a:rPr>
              <a:t>ability </a:t>
            </a:r>
            <a:r>
              <a:rPr sz="2000" spc="-15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allows sharing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physical </a:t>
            </a:r>
            <a:r>
              <a:rPr sz="2000" spc="-10" dirty="0">
                <a:latin typeface="Times New Roman"/>
                <a:cs typeface="Times New Roman"/>
              </a:rPr>
              <a:t>instance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single </a:t>
            </a:r>
            <a:r>
              <a:rPr sz="2000" spc="-5" dirty="0">
                <a:latin typeface="Times New Roman"/>
                <a:cs typeface="Times New Roman"/>
              </a:rPr>
              <a:t>application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resource </a:t>
            </a:r>
            <a:r>
              <a:rPr sz="2000" spc="-10" dirty="0">
                <a:latin typeface="Times New Roman"/>
                <a:cs typeface="Times New Roman"/>
              </a:rPr>
              <a:t>among </a:t>
            </a:r>
            <a:r>
              <a:rPr sz="2000" spc="-5" dirty="0">
                <a:latin typeface="Times New Roman"/>
                <a:cs typeface="Times New Roman"/>
              </a:rPr>
              <a:t>multiple organizations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10" dirty="0">
                <a:latin typeface="Times New Roman"/>
                <a:cs typeface="Times New Roman"/>
              </a:rPr>
              <a:t>users.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technique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done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assigning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name</a:t>
            </a:r>
            <a:r>
              <a:rPr sz="2000" spc="-5" dirty="0">
                <a:latin typeface="Times New Roman"/>
                <a:cs typeface="Times New Roman"/>
              </a:rPr>
              <a:t> logically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all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those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physical </a:t>
            </a:r>
            <a:r>
              <a:rPr sz="2000" spc="-5" dirty="0">
                <a:latin typeface="Times New Roman"/>
                <a:cs typeface="Times New Roman"/>
              </a:rPr>
              <a:t> resources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&amp;</a:t>
            </a:r>
            <a:r>
              <a:rPr sz="2000" spc="-5" dirty="0">
                <a:latin typeface="Times New Roman"/>
                <a:cs typeface="Times New Roman"/>
              </a:rPr>
              <a:t> provides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pointer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those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physical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demand.</a:t>
            </a:r>
            <a:endParaRPr sz="2000">
              <a:latin typeface="Times New Roman"/>
              <a:cs typeface="Times New Roman"/>
            </a:endParaRPr>
          </a:p>
          <a:p>
            <a:pPr marL="356870" marR="10795" indent="-344805" algn="just">
              <a:lnSpc>
                <a:spcPct val="80000"/>
              </a:lnSpc>
              <a:spcBef>
                <a:spcPts val="480"/>
              </a:spcBef>
              <a:buFont typeface="Arial"/>
              <a:buChar char="•"/>
              <a:tabLst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Over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existing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&amp;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hardware,</a:t>
            </a:r>
            <a:r>
              <a:rPr sz="2000" spc="-10" dirty="0">
                <a:latin typeface="Calibri"/>
                <a:cs typeface="Calibri"/>
              </a:rPr>
              <a:t> we</a:t>
            </a:r>
            <a:r>
              <a:rPr sz="2000" spc="-5" dirty="0">
                <a:latin typeface="Calibri"/>
                <a:cs typeface="Calibri"/>
              </a:rPr>
              <a:t> generally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virtual </a:t>
            </a:r>
            <a:r>
              <a:rPr sz="2000" dirty="0">
                <a:latin typeface="Calibri"/>
                <a:cs typeface="Calibri"/>
              </a:rPr>
              <a:t>machine </a:t>
            </a:r>
            <a:r>
              <a:rPr sz="2000" spc="-5" dirty="0">
                <a:latin typeface="Calibri"/>
                <a:cs typeface="Calibri"/>
              </a:rPr>
              <a:t>which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5" dirty="0">
                <a:latin typeface="Calibri"/>
                <a:cs typeface="Calibri"/>
              </a:rPr>
              <a:t>above </a:t>
            </a: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25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run other </a:t>
            </a:r>
            <a:r>
              <a:rPr sz="2000" spc="-15" dirty="0">
                <a:latin typeface="Calibri"/>
                <a:cs typeface="Calibri"/>
              </a:rPr>
              <a:t>operating systems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applications. This </a:t>
            </a:r>
            <a:r>
              <a:rPr sz="2000" spc="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called Hardware </a:t>
            </a:r>
            <a:r>
              <a:rPr sz="2000" spc="-5" dirty="0">
                <a:latin typeface="Calibri"/>
                <a:cs typeface="Calibri"/>
              </a:rPr>
              <a:t>Virtualization.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virtual machine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-5" dirty="0">
                <a:latin typeface="Calibri"/>
                <a:cs typeface="Calibri"/>
              </a:rPr>
              <a:t> 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separate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environment</a:t>
            </a:r>
            <a:r>
              <a:rPr sz="2000" spc="-10" dirty="0">
                <a:latin typeface="Calibri"/>
                <a:cs typeface="Calibri"/>
              </a:rPr>
              <a:t> that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logically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distinct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its 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underlying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hardware.</a:t>
            </a:r>
            <a:r>
              <a:rPr sz="2000" spc="-10" dirty="0">
                <a:latin typeface="Calibri"/>
                <a:cs typeface="Calibri"/>
              </a:rPr>
              <a:t> Here,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system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  </a:t>
            </a:r>
            <a:r>
              <a:rPr sz="2000" spc="-15" dirty="0">
                <a:latin typeface="Calibri"/>
                <a:cs typeface="Calibri"/>
              </a:rPr>
              <a:t>host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&amp;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virtual machine </a:t>
            </a:r>
            <a:r>
              <a:rPr sz="2000" spc="5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the guest machine.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virtual </a:t>
            </a:r>
            <a:r>
              <a:rPr sz="2000" spc="-15" dirty="0">
                <a:latin typeface="Calibri"/>
                <a:cs typeface="Calibri"/>
              </a:rPr>
              <a:t>environment </a:t>
            </a:r>
            <a:r>
              <a:rPr sz="2000" spc="5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managed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firmware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termed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hypervisor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888114"/>
            <a:ext cx="8211901" cy="4089013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48" y="1600200"/>
            <a:ext cx="8223504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45920"/>
            <a:ext cx="8229600" cy="4434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458712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734" y="0"/>
            <a:ext cx="6948805" cy="1234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058670" marR="5080" indent="-2046605">
              <a:lnSpc>
                <a:spcPts val="4710"/>
              </a:lnSpc>
              <a:spcBef>
                <a:spcPts val="295"/>
              </a:spcBef>
            </a:pPr>
            <a:r>
              <a:rPr b="0" spc="5" dirty="0">
                <a:latin typeface="Times New Roman"/>
                <a:cs typeface="Times New Roman"/>
              </a:rPr>
              <a:t>Approaches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or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ways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virtualizes </a:t>
            </a:r>
            <a:r>
              <a:rPr b="0" spc="-9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cloud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servers.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5581015" cy="353885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Times New Roman"/>
                <a:cs typeface="Times New Roman"/>
              </a:rPr>
              <a:t>Grid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Times New Roman"/>
                <a:cs typeface="Times New Roman"/>
              </a:rPr>
              <a:t>OS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-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Level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Virtualization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Times New Roman"/>
                <a:cs typeface="Times New Roman"/>
              </a:rPr>
              <a:t>Hypervisor-based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Virtualization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Software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virtualization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Hardware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virtualization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Server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virtualization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173" y="205562"/>
            <a:ext cx="30600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35" dirty="0"/>
              <a:t>V</a:t>
            </a:r>
            <a:r>
              <a:rPr dirty="0"/>
              <a:t>i</a:t>
            </a:r>
            <a:r>
              <a:rPr spc="-20" dirty="0"/>
              <a:t>r</a:t>
            </a:r>
            <a:r>
              <a:rPr dirty="0"/>
              <a:t>tu</a:t>
            </a:r>
            <a:r>
              <a:rPr spc="20" dirty="0"/>
              <a:t>a</a:t>
            </a:r>
            <a:r>
              <a:rPr dirty="0"/>
              <a:t>l</a:t>
            </a:r>
            <a:r>
              <a:rPr spc="-20" dirty="0"/>
              <a:t>i</a:t>
            </a:r>
            <a:r>
              <a:rPr spc="-30" dirty="0"/>
              <a:t>z</a:t>
            </a:r>
            <a:r>
              <a:rPr spc="5" dirty="0"/>
              <a:t>a</a:t>
            </a:r>
            <a:r>
              <a:rPr spc="15" dirty="0"/>
              <a:t>t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30477"/>
            <a:ext cx="8077834" cy="432498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6870" marR="6350" indent="-344805" algn="just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7505" algn="l"/>
              </a:tabLst>
            </a:pPr>
            <a:r>
              <a:rPr sz="3000" b="1" spc="-10" dirty="0">
                <a:latin typeface="Times New Roman"/>
                <a:cs typeface="Times New Roman"/>
              </a:rPr>
              <a:t>Grid Approach </a:t>
            </a:r>
            <a:r>
              <a:rPr sz="3000" b="1" dirty="0">
                <a:latin typeface="Times New Roman"/>
                <a:cs typeface="Times New Roman"/>
              </a:rPr>
              <a:t>- </a:t>
            </a:r>
            <a:r>
              <a:rPr sz="3000" spc="-10" dirty="0">
                <a:latin typeface="Times New Roman"/>
                <a:cs typeface="Times New Roman"/>
              </a:rPr>
              <a:t>where </a:t>
            </a:r>
            <a:r>
              <a:rPr sz="3000" spc="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processing </a:t>
            </a:r>
            <a:r>
              <a:rPr sz="3000" spc="-15" dirty="0">
                <a:latin typeface="Times New Roman"/>
                <a:cs typeface="Times New Roman"/>
              </a:rPr>
              <a:t>workloads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are </a:t>
            </a:r>
            <a:r>
              <a:rPr sz="3000" dirty="0">
                <a:latin typeface="Times New Roman"/>
                <a:cs typeface="Times New Roman"/>
              </a:rPr>
              <a:t>distributed </a:t>
            </a:r>
            <a:r>
              <a:rPr sz="3000" spc="-5" dirty="0">
                <a:latin typeface="Times New Roman"/>
                <a:cs typeface="Times New Roman"/>
              </a:rPr>
              <a:t>among </a:t>
            </a:r>
            <a:r>
              <a:rPr sz="3000" spc="-10" dirty="0">
                <a:latin typeface="Times New Roman"/>
                <a:cs typeface="Times New Roman"/>
              </a:rPr>
              <a:t>different physical </a:t>
            </a:r>
            <a:r>
              <a:rPr sz="3000" dirty="0">
                <a:latin typeface="Times New Roman"/>
                <a:cs typeface="Times New Roman"/>
              </a:rPr>
              <a:t>servers,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their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results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are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then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collected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as</a:t>
            </a:r>
            <a:r>
              <a:rPr sz="3000" dirty="0">
                <a:latin typeface="Times New Roman"/>
                <a:cs typeface="Times New Roman"/>
              </a:rPr>
              <a:t> one.</a:t>
            </a:r>
            <a:endParaRPr sz="30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7505" algn="l"/>
              </a:tabLst>
            </a:pPr>
            <a:r>
              <a:rPr sz="3000" b="1" spc="-10" dirty="0">
                <a:latin typeface="Times New Roman"/>
                <a:cs typeface="Times New Roman"/>
              </a:rPr>
              <a:t>OS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-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Times New Roman"/>
                <a:cs typeface="Times New Roman"/>
              </a:rPr>
              <a:t>Level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Times New Roman"/>
                <a:cs typeface="Times New Roman"/>
              </a:rPr>
              <a:t>Virtualization</a:t>
            </a:r>
            <a:r>
              <a:rPr sz="3000" b="1" spc="-5" dirty="0">
                <a:latin typeface="Times New Roman"/>
                <a:cs typeface="Times New Roman"/>
              </a:rPr>
              <a:t> -</a:t>
            </a:r>
            <a:r>
              <a:rPr sz="3000" spc="-5" dirty="0">
                <a:latin typeface="Times New Roman"/>
                <a:cs typeface="Times New Roman"/>
              </a:rPr>
              <a:t>Here,</a:t>
            </a:r>
            <a:r>
              <a:rPr sz="3000" dirty="0">
                <a:latin typeface="Times New Roman"/>
                <a:cs typeface="Times New Roman"/>
              </a:rPr>
              <a:t> multiple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instances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spc="-10" dirty="0">
                <a:latin typeface="Times New Roman"/>
                <a:cs typeface="Times New Roman"/>
              </a:rPr>
              <a:t>an </a:t>
            </a:r>
            <a:r>
              <a:rPr sz="3000" spc="-5" dirty="0">
                <a:latin typeface="Times New Roman"/>
                <a:cs typeface="Times New Roman"/>
              </a:rPr>
              <a:t>application </a:t>
            </a:r>
            <a:r>
              <a:rPr sz="3000" spc="-10" dirty="0">
                <a:latin typeface="Times New Roman"/>
                <a:cs typeface="Times New Roman"/>
              </a:rPr>
              <a:t>can </a:t>
            </a:r>
            <a:r>
              <a:rPr sz="3000" spc="5" dirty="0">
                <a:latin typeface="Times New Roman"/>
                <a:cs typeface="Times New Roman"/>
              </a:rPr>
              <a:t>run </a:t>
            </a:r>
            <a:r>
              <a:rPr sz="3000" dirty="0">
                <a:latin typeface="Times New Roman"/>
                <a:cs typeface="Times New Roman"/>
              </a:rPr>
              <a:t>in </a:t>
            </a:r>
            <a:r>
              <a:rPr sz="3000" spc="-10" dirty="0">
                <a:latin typeface="Times New Roman"/>
                <a:cs typeface="Times New Roman"/>
              </a:rPr>
              <a:t>an </a:t>
            </a:r>
            <a:r>
              <a:rPr sz="3000" dirty="0">
                <a:latin typeface="Times New Roman"/>
                <a:cs typeface="Times New Roman"/>
              </a:rPr>
              <a:t>isolated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form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on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single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OS</a:t>
            </a:r>
            <a:endParaRPr sz="3000">
              <a:latin typeface="Times New Roman"/>
              <a:cs typeface="Times New Roman"/>
            </a:endParaRPr>
          </a:p>
          <a:p>
            <a:pPr marL="356870" marR="5715" indent="-344805" algn="just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357505" algn="l"/>
                <a:tab pos="4911725" algn="l"/>
              </a:tabLst>
            </a:pPr>
            <a:r>
              <a:rPr sz="3000" b="1" spc="-10" dirty="0">
                <a:latin typeface="Times New Roman"/>
                <a:cs typeface="Times New Roman"/>
              </a:rPr>
              <a:t>Hypervisor-based	</a:t>
            </a:r>
            <a:r>
              <a:rPr sz="3000" b="1" spc="-15" dirty="0">
                <a:latin typeface="Times New Roman"/>
                <a:cs typeface="Times New Roman"/>
              </a:rPr>
              <a:t>Virtualization-</a:t>
            </a:r>
            <a:r>
              <a:rPr sz="3000" spc="-15" dirty="0">
                <a:latin typeface="Times New Roman"/>
                <a:cs typeface="Times New Roman"/>
              </a:rPr>
              <a:t>With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hypervisor's virtualization, </a:t>
            </a:r>
            <a:r>
              <a:rPr sz="3000" dirty="0">
                <a:latin typeface="Times New Roman"/>
                <a:cs typeface="Times New Roman"/>
              </a:rPr>
              <a:t>there </a:t>
            </a:r>
            <a:r>
              <a:rPr sz="3000" spc="-5" dirty="0">
                <a:latin typeface="Times New Roman"/>
                <a:cs typeface="Times New Roman"/>
              </a:rPr>
              <a:t>are </a:t>
            </a:r>
            <a:r>
              <a:rPr sz="3000" dirty="0">
                <a:latin typeface="Times New Roman"/>
                <a:cs typeface="Times New Roman"/>
              </a:rPr>
              <a:t>various sub-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approaches</a:t>
            </a:r>
            <a:r>
              <a:rPr sz="3000" dirty="0">
                <a:latin typeface="Times New Roman"/>
                <a:cs typeface="Times New Roman"/>
              </a:rPr>
              <a:t> to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fulfill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the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goal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run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multiple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applications </a:t>
            </a:r>
            <a:r>
              <a:rPr sz="3000" dirty="0">
                <a:latin typeface="Times New Roman"/>
                <a:cs typeface="Times New Roman"/>
              </a:rPr>
              <a:t>&amp; </a:t>
            </a:r>
            <a:r>
              <a:rPr sz="3000" spc="-5" dirty="0">
                <a:latin typeface="Times New Roman"/>
                <a:cs typeface="Times New Roman"/>
              </a:rPr>
              <a:t>other </a:t>
            </a:r>
            <a:r>
              <a:rPr sz="3000" dirty="0">
                <a:latin typeface="Times New Roman"/>
                <a:cs typeface="Times New Roman"/>
              </a:rPr>
              <a:t>loads </a:t>
            </a:r>
            <a:r>
              <a:rPr sz="3000" spc="5" dirty="0">
                <a:latin typeface="Times New Roman"/>
                <a:cs typeface="Times New Roman"/>
              </a:rPr>
              <a:t>on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single physical </a:t>
            </a:r>
            <a:r>
              <a:rPr sz="3000" dirty="0">
                <a:latin typeface="Times New Roman"/>
                <a:cs typeface="Times New Roman"/>
              </a:rPr>
              <a:t> host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173" y="205562"/>
            <a:ext cx="30600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35" dirty="0"/>
              <a:t>V</a:t>
            </a:r>
            <a:r>
              <a:rPr dirty="0"/>
              <a:t>i</a:t>
            </a:r>
            <a:r>
              <a:rPr spc="-20" dirty="0"/>
              <a:t>r</a:t>
            </a:r>
            <a:r>
              <a:rPr dirty="0"/>
              <a:t>tu</a:t>
            </a:r>
            <a:r>
              <a:rPr spc="20" dirty="0"/>
              <a:t>a</a:t>
            </a:r>
            <a:r>
              <a:rPr dirty="0"/>
              <a:t>l</a:t>
            </a:r>
            <a:r>
              <a:rPr spc="-20" dirty="0"/>
              <a:t>i</a:t>
            </a:r>
            <a:r>
              <a:rPr spc="-30" dirty="0"/>
              <a:t>z</a:t>
            </a:r>
            <a:r>
              <a:rPr spc="5" dirty="0"/>
              <a:t>a</a:t>
            </a:r>
            <a:r>
              <a:rPr spc="15" dirty="0"/>
              <a:t>t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1612"/>
            <a:ext cx="807402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7505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Hardware </a:t>
            </a:r>
            <a:r>
              <a:rPr sz="3200" b="1" spc="-15" dirty="0">
                <a:latin typeface="Times New Roman"/>
                <a:cs typeface="Times New Roman"/>
              </a:rPr>
              <a:t>Virtualization </a:t>
            </a:r>
            <a:r>
              <a:rPr sz="3200" b="1" spc="-5" dirty="0">
                <a:latin typeface="Times New Roman"/>
                <a:cs typeface="Times New Roman"/>
              </a:rPr>
              <a:t>-</a:t>
            </a:r>
            <a:r>
              <a:rPr sz="3200" spc="-5" dirty="0">
                <a:latin typeface="Times New Roman"/>
                <a:cs typeface="Times New Roman"/>
              </a:rPr>
              <a:t>It is the abstraction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computing </a:t>
            </a:r>
            <a:r>
              <a:rPr sz="3200" spc="-5" dirty="0">
                <a:latin typeface="Times New Roman"/>
                <a:cs typeface="Times New Roman"/>
              </a:rPr>
              <a:t>resources </a:t>
            </a:r>
            <a:r>
              <a:rPr sz="3200" dirty="0">
                <a:latin typeface="Times New Roman"/>
                <a:cs typeface="Times New Roman"/>
              </a:rPr>
              <a:t>from </a:t>
            </a:r>
            <a:r>
              <a:rPr sz="3200" spc="-5" dirty="0">
                <a:latin typeface="Times New Roman"/>
                <a:cs typeface="Times New Roman"/>
              </a:rPr>
              <a:t>the software that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cloud</a:t>
            </a:r>
            <a:r>
              <a:rPr sz="3200" dirty="0">
                <a:latin typeface="Times New Roman"/>
                <a:cs typeface="Times New Roman"/>
              </a:rPr>
              <a:t> resources.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involves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embedding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virtual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machine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software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server's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hardware </a:t>
            </a:r>
            <a:r>
              <a:rPr sz="3200" dirty="0">
                <a:latin typeface="Times New Roman"/>
                <a:cs typeface="Times New Roman"/>
              </a:rPr>
              <a:t>components.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dirty="0">
                <a:latin typeface="Times New Roman"/>
                <a:cs typeface="Times New Roman"/>
              </a:rPr>
              <a:t>software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called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hypervisor.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173" y="205562"/>
            <a:ext cx="30600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35" dirty="0"/>
              <a:t>V</a:t>
            </a:r>
            <a:r>
              <a:rPr dirty="0"/>
              <a:t>i</a:t>
            </a:r>
            <a:r>
              <a:rPr spc="-20" dirty="0"/>
              <a:t>r</a:t>
            </a:r>
            <a:r>
              <a:rPr dirty="0"/>
              <a:t>tu</a:t>
            </a:r>
            <a:r>
              <a:rPr spc="20" dirty="0"/>
              <a:t>a</a:t>
            </a:r>
            <a:r>
              <a:rPr dirty="0"/>
              <a:t>l</a:t>
            </a:r>
            <a:r>
              <a:rPr spc="-20" dirty="0"/>
              <a:t>i</a:t>
            </a:r>
            <a:r>
              <a:rPr spc="-30" dirty="0"/>
              <a:t>z</a:t>
            </a:r>
            <a:r>
              <a:rPr spc="5" dirty="0"/>
              <a:t>a</a:t>
            </a:r>
            <a:r>
              <a:rPr spc="15" dirty="0"/>
              <a:t>t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38020"/>
            <a:ext cx="8079740" cy="40633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2700" spc="5" dirty="0">
                <a:latin typeface="Times New Roman"/>
                <a:cs typeface="Times New Roman"/>
              </a:rPr>
              <a:t>Three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types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of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hardware</a:t>
            </a:r>
            <a:r>
              <a:rPr sz="2700" b="1" spc="-8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virtualizations</a:t>
            </a:r>
            <a:endParaRPr sz="2700">
              <a:latin typeface="Times New Roman"/>
              <a:cs typeface="Times New Roman"/>
            </a:endParaRPr>
          </a:p>
          <a:p>
            <a:pPr marL="356870" marR="8255" indent="-344805" algn="just">
              <a:lnSpc>
                <a:spcPct val="90000"/>
              </a:lnSpc>
              <a:spcBef>
                <a:spcPts val="665"/>
              </a:spcBef>
              <a:buFont typeface="Arial"/>
              <a:buChar char="•"/>
              <a:tabLst>
                <a:tab pos="357505" algn="l"/>
              </a:tabLst>
            </a:pPr>
            <a:r>
              <a:rPr sz="2700" b="1" spc="5" dirty="0">
                <a:latin typeface="Times New Roman"/>
                <a:cs typeface="Times New Roman"/>
              </a:rPr>
              <a:t>Full </a:t>
            </a:r>
            <a:r>
              <a:rPr sz="2700" b="1" spc="-15" dirty="0">
                <a:latin typeface="Times New Roman"/>
                <a:cs typeface="Times New Roman"/>
              </a:rPr>
              <a:t>Virtualization </a:t>
            </a:r>
            <a:r>
              <a:rPr sz="2700" b="1" dirty="0">
                <a:latin typeface="Times New Roman"/>
                <a:cs typeface="Times New Roman"/>
              </a:rPr>
              <a:t>- </a:t>
            </a:r>
            <a:r>
              <a:rPr sz="2700" spc="5" dirty="0">
                <a:latin typeface="Times New Roman"/>
                <a:cs typeface="Times New Roman"/>
              </a:rPr>
              <a:t>Here </a:t>
            </a:r>
            <a:r>
              <a:rPr sz="2700" spc="-5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hardware </a:t>
            </a:r>
            <a:r>
              <a:rPr sz="2700" spc="-5" dirty="0">
                <a:latin typeface="Times New Roman"/>
                <a:cs typeface="Times New Roman"/>
              </a:rPr>
              <a:t>architecture </a:t>
            </a:r>
            <a:r>
              <a:rPr sz="2700" spc="-35" dirty="0">
                <a:latin typeface="Times New Roman"/>
                <a:cs typeface="Times New Roman"/>
              </a:rPr>
              <a:t>is 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completely simulated. </a:t>
            </a:r>
            <a:r>
              <a:rPr sz="2700" dirty="0">
                <a:latin typeface="Times New Roman"/>
                <a:cs typeface="Times New Roman"/>
              </a:rPr>
              <a:t>Guest </a:t>
            </a:r>
            <a:r>
              <a:rPr sz="2700" spc="-5" dirty="0">
                <a:latin typeface="Times New Roman"/>
                <a:cs typeface="Times New Roman"/>
              </a:rPr>
              <a:t>software </a:t>
            </a:r>
            <a:r>
              <a:rPr sz="2700" dirty="0">
                <a:latin typeface="Times New Roman"/>
                <a:cs typeface="Times New Roman"/>
              </a:rPr>
              <a:t>doesn't need any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modification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to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run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any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applications</a:t>
            </a:r>
            <a:endParaRPr sz="27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90100"/>
              </a:lnSpc>
              <a:spcBef>
                <a:spcPts val="630"/>
              </a:spcBef>
              <a:buFont typeface="Arial"/>
              <a:buChar char="•"/>
              <a:tabLst>
                <a:tab pos="35750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Emulation </a:t>
            </a:r>
            <a:r>
              <a:rPr sz="2700" b="1" spc="-10" dirty="0">
                <a:latin typeface="Times New Roman"/>
                <a:cs typeface="Times New Roman"/>
              </a:rPr>
              <a:t>Virtualization </a:t>
            </a:r>
            <a:r>
              <a:rPr sz="2700" b="1" dirty="0">
                <a:latin typeface="Times New Roman"/>
                <a:cs typeface="Times New Roman"/>
              </a:rPr>
              <a:t>- </a:t>
            </a:r>
            <a:r>
              <a:rPr sz="2700" spc="5" dirty="0">
                <a:latin typeface="Times New Roman"/>
                <a:cs typeface="Times New Roman"/>
              </a:rPr>
              <a:t>Here </a:t>
            </a:r>
            <a:r>
              <a:rPr sz="2700" spc="-10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virtual machine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simulates </a:t>
            </a:r>
            <a:r>
              <a:rPr sz="2700" dirty="0">
                <a:latin typeface="Times New Roman"/>
                <a:cs typeface="Times New Roman"/>
              </a:rPr>
              <a:t>the hardware </a:t>
            </a:r>
            <a:r>
              <a:rPr sz="2700" spc="5" dirty="0">
                <a:latin typeface="Times New Roman"/>
                <a:cs typeface="Times New Roman"/>
              </a:rPr>
              <a:t>&amp; </a:t>
            </a:r>
            <a:r>
              <a:rPr sz="2700" spc="-5" dirty="0">
                <a:latin typeface="Times New Roman"/>
                <a:cs typeface="Times New Roman"/>
              </a:rPr>
              <a:t>is independent. Furthermore, </a:t>
            </a:r>
            <a:r>
              <a:rPr sz="2700" dirty="0">
                <a:latin typeface="Times New Roman"/>
                <a:cs typeface="Times New Roman"/>
              </a:rPr>
              <a:t> the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guest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doesn't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require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any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modification</a:t>
            </a:r>
            <a:endParaRPr sz="2700">
              <a:latin typeface="Times New Roman"/>
              <a:cs typeface="Times New Roman"/>
            </a:endParaRPr>
          </a:p>
          <a:p>
            <a:pPr marL="356870" marR="5715" indent="-344805" algn="just">
              <a:lnSpc>
                <a:spcPct val="90000"/>
              </a:lnSpc>
              <a:spcBef>
                <a:spcPts val="660"/>
              </a:spcBef>
              <a:buFont typeface="Arial"/>
              <a:buChar char="•"/>
              <a:tabLst>
                <a:tab pos="357505" algn="l"/>
              </a:tabLst>
            </a:pPr>
            <a:r>
              <a:rPr sz="2700" b="1" spc="-10" dirty="0">
                <a:latin typeface="Times New Roman"/>
                <a:cs typeface="Times New Roman"/>
              </a:rPr>
              <a:t>Para-Virtualization</a:t>
            </a:r>
            <a:r>
              <a:rPr sz="2700" b="1" spc="-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-</a:t>
            </a:r>
            <a:r>
              <a:rPr sz="2700" b="1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Here,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hardware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is</a:t>
            </a:r>
            <a:r>
              <a:rPr sz="2700" dirty="0">
                <a:latin typeface="Times New Roman"/>
                <a:cs typeface="Times New Roman"/>
              </a:rPr>
              <a:t> not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simulated; </a:t>
            </a:r>
            <a:r>
              <a:rPr sz="2700" spc="-5" dirty="0">
                <a:latin typeface="Times New Roman"/>
                <a:cs typeface="Times New Roman"/>
              </a:rPr>
              <a:t>instead </a:t>
            </a:r>
            <a:r>
              <a:rPr sz="2700" spc="-10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guest </a:t>
            </a:r>
            <a:r>
              <a:rPr sz="2700" spc="-5" dirty="0">
                <a:latin typeface="Times New Roman"/>
                <a:cs typeface="Times New Roman"/>
              </a:rPr>
              <a:t>software runs its </a:t>
            </a:r>
            <a:r>
              <a:rPr sz="2700" dirty="0">
                <a:latin typeface="Times New Roman"/>
                <a:cs typeface="Times New Roman"/>
              </a:rPr>
              <a:t>isolated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system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114" y="193370"/>
            <a:ext cx="50349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Software</a:t>
            </a:r>
            <a:r>
              <a:rPr spc="-90" dirty="0"/>
              <a:t> </a:t>
            </a:r>
            <a:r>
              <a:rPr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48765"/>
            <a:ext cx="8077834" cy="429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7505" algn="l"/>
              </a:tabLst>
            </a:pPr>
            <a:r>
              <a:rPr sz="2500" dirty="0">
                <a:latin typeface="Times New Roman"/>
                <a:cs typeface="Times New Roman"/>
              </a:rPr>
              <a:t>It</a:t>
            </a:r>
            <a:r>
              <a:rPr sz="2500" spc="-5" dirty="0">
                <a:latin typeface="Times New Roman"/>
                <a:cs typeface="Times New Roman"/>
              </a:rPr>
              <a:t> 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also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called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application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virtualization</a:t>
            </a:r>
            <a:endParaRPr sz="2500">
              <a:latin typeface="Times New Roman"/>
              <a:cs typeface="Times New Roman"/>
            </a:endParaRPr>
          </a:p>
          <a:p>
            <a:pPr marL="356870" marR="8255" indent="-344805" algn="just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7505" algn="l"/>
              </a:tabLst>
            </a:pPr>
            <a:r>
              <a:rPr sz="2500" spc="-5" dirty="0">
                <a:latin typeface="Times New Roman"/>
                <a:cs typeface="Times New Roman"/>
              </a:rPr>
              <a:t>Software</a:t>
            </a:r>
            <a:r>
              <a:rPr sz="2500" dirty="0">
                <a:latin typeface="Times New Roman"/>
                <a:cs typeface="Times New Roman"/>
              </a:rPr>
              <a:t> virtualization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 similar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dirty="0">
                <a:latin typeface="Times New Roman"/>
                <a:cs typeface="Times New Roman"/>
              </a:rPr>
              <a:t> that </a:t>
            </a:r>
            <a:r>
              <a:rPr sz="2500" spc="10" dirty="0">
                <a:latin typeface="Times New Roman"/>
                <a:cs typeface="Times New Roman"/>
              </a:rPr>
              <a:t>of </a:t>
            </a:r>
            <a:r>
              <a:rPr sz="2500" dirty="0">
                <a:latin typeface="Times New Roman"/>
                <a:cs typeface="Times New Roman"/>
              </a:rPr>
              <a:t>virtualization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except </a:t>
            </a:r>
            <a:r>
              <a:rPr sz="2500" dirty="0">
                <a:latin typeface="Times New Roman"/>
                <a:cs typeface="Times New Roman"/>
              </a:rPr>
              <a:t>that </a:t>
            </a:r>
            <a:r>
              <a:rPr sz="2500" spc="-5" dirty="0">
                <a:latin typeface="Times New Roman"/>
                <a:cs typeface="Times New Roman"/>
              </a:rPr>
              <a:t>it is </a:t>
            </a:r>
            <a:r>
              <a:rPr sz="2500" dirty="0">
                <a:latin typeface="Times New Roman"/>
                <a:cs typeface="Times New Roman"/>
              </a:rPr>
              <a:t>capable </a:t>
            </a:r>
            <a:r>
              <a:rPr sz="2500" spc="-5" dirty="0">
                <a:latin typeface="Times New Roman"/>
                <a:cs typeface="Times New Roman"/>
              </a:rPr>
              <a:t>to abstract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software installation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procedure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 create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virtual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software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installation.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Many </a:t>
            </a:r>
            <a:r>
              <a:rPr sz="2500" dirty="0">
                <a:latin typeface="Times New Roman"/>
                <a:cs typeface="Times New Roman"/>
              </a:rPr>
              <a:t> applications</a:t>
            </a:r>
            <a:r>
              <a:rPr sz="2500" spc="3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&amp;</a:t>
            </a:r>
            <a:r>
              <a:rPr sz="2500" spc="3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their</a:t>
            </a:r>
            <a:r>
              <a:rPr sz="2500" spc="39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distributions</a:t>
            </a:r>
            <a:r>
              <a:rPr sz="2500" spc="3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became</a:t>
            </a:r>
            <a:r>
              <a:rPr sz="2500" spc="3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typical</a:t>
            </a:r>
            <a:r>
              <a:rPr sz="2500" spc="38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tasks</a:t>
            </a:r>
            <a:r>
              <a:rPr sz="2500" spc="3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IT firms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dirty="0">
                <a:latin typeface="Times New Roman"/>
                <a:cs typeface="Times New Roman"/>
              </a:rPr>
              <a:t>departments. The </a:t>
            </a:r>
            <a:r>
              <a:rPr sz="2500" spc="-5" dirty="0">
                <a:latin typeface="Times New Roman"/>
                <a:cs typeface="Times New Roman"/>
              </a:rPr>
              <a:t>mechanism </a:t>
            </a:r>
            <a:r>
              <a:rPr sz="2500" spc="-10" dirty="0">
                <a:latin typeface="Times New Roman"/>
                <a:cs typeface="Times New Roman"/>
              </a:rPr>
              <a:t>for </a:t>
            </a:r>
            <a:r>
              <a:rPr sz="2500" dirty="0">
                <a:latin typeface="Times New Roman"/>
                <a:cs typeface="Times New Roman"/>
              </a:rPr>
              <a:t>installing </a:t>
            </a:r>
            <a:r>
              <a:rPr sz="2500" spc="-10" dirty="0">
                <a:latin typeface="Times New Roman"/>
                <a:cs typeface="Times New Roman"/>
              </a:rPr>
              <a:t>an </a:t>
            </a:r>
            <a:r>
              <a:rPr sz="2500" spc="-5" dirty="0">
                <a:latin typeface="Times New Roman"/>
                <a:cs typeface="Times New Roman"/>
              </a:rPr>
              <a:t> application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differs.</a:t>
            </a:r>
            <a:endParaRPr sz="25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80100"/>
              </a:lnSpc>
              <a:spcBef>
                <a:spcPts val="595"/>
              </a:spcBef>
              <a:buFont typeface="Arial"/>
              <a:buChar char="•"/>
              <a:tabLst>
                <a:tab pos="357505" algn="l"/>
              </a:tabLst>
            </a:pPr>
            <a:r>
              <a:rPr sz="2500" spc="-5" dirty="0">
                <a:latin typeface="Times New Roman"/>
                <a:cs typeface="Times New Roman"/>
              </a:rPr>
              <a:t>So</a:t>
            </a:r>
            <a:r>
              <a:rPr sz="2500" dirty="0">
                <a:latin typeface="Times New Roman"/>
                <a:cs typeface="Times New Roman"/>
              </a:rPr>
              <a:t> virtualized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software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introduced</a:t>
            </a:r>
            <a:r>
              <a:rPr sz="2500" b="1" spc="-5" dirty="0">
                <a:latin typeface="Times New Roman"/>
                <a:cs typeface="Times New Roman"/>
              </a:rPr>
              <a:t> in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which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an 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application that </a:t>
            </a:r>
            <a:r>
              <a:rPr sz="2500" b="1" spc="5" dirty="0">
                <a:latin typeface="Times New Roman"/>
                <a:cs typeface="Times New Roman"/>
              </a:rPr>
              <a:t>will </a:t>
            </a:r>
            <a:r>
              <a:rPr sz="2500" b="1" dirty="0">
                <a:latin typeface="Times New Roman"/>
                <a:cs typeface="Times New Roman"/>
              </a:rPr>
              <a:t>be </a:t>
            </a:r>
            <a:r>
              <a:rPr sz="2500" b="1" spc="-5" dirty="0">
                <a:latin typeface="Times New Roman"/>
                <a:cs typeface="Times New Roman"/>
              </a:rPr>
              <a:t>installed </a:t>
            </a:r>
            <a:r>
              <a:rPr sz="2500" b="1" dirty="0">
                <a:latin typeface="Times New Roman"/>
                <a:cs typeface="Times New Roman"/>
              </a:rPr>
              <a:t>into its self-contained 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unit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and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provide</a:t>
            </a:r>
            <a:r>
              <a:rPr sz="2500" b="1" spc="-5" dirty="0">
                <a:latin typeface="Times New Roman"/>
                <a:cs typeface="Times New Roman"/>
              </a:rPr>
              <a:t> software</a:t>
            </a:r>
            <a:r>
              <a:rPr sz="2500" b="1" dirty="0">
                <a:latin typeface="Times New Roman"/>
                <a:cs typeface="Times New Roman"/>
              </a:rPr>
              <a:t> virtualization</a:t>
            </a:r>
            <a:r>
              <a:rPr sz="2500" dirty="0">
                <a:latin typeface="Times New Roman"/>
                <a:cs typeface="Times New Roman"/>
              </a:rPr>
              <a:t>.</a:t>
            </a:r>
            <a:r>
              <a:rPr sz="2500" spc="5" dirty="0">
                <a:latin typeface="Times New Roman"/>
                <a:cs typeface="Times New Roman"/>
              </a:rPr>
              <a:t> Some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examples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b="1" spc="-20" dirty="0">
                <a:latin typeface="Times New Roman"/>
                <a:cs typeface="Times New Roman"/>
              </a:rPr>
              <a:t>Virtual</a:t>
            </a:r>
            <a:r>
              <a:rPr sz="2500" b="1" spc="3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Box,</a:t>
            </a:r>
            <a:r>
              <a:rPr sz="2500" b="1" spc="-50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VMware</a:t>
            </a:r>
            <a:r>
              <a:rPr sz="2500" spc="-10" dirty="0">
                <a:latin typeface="Times New Roman"/>
                <a:cs typeface="Times New Roman"/>
              </a:rPr>
              <a:t>,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etc</a:t>
            </a:r>
            <a:endParaRPr sz="2500">
              <a:latin typeface="Times New Roman"/>
              <a:cs typeface="Times New Roman"/>
            </a:endParaRPr>
          </a:p>
          <a:p>
            <a:pPr marL="356870" marR="6350" indent="-344805" algn="just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7505" algn="l"/>
              </a:tabLst>
            </a:pPr>
            <a:r>
              <a:rPr sz="2500" dirty="0">
                <a:latin typeface="Times New Roman"/>
                <a:cs typeface="Times New Roman"/>
              </a:rPr>
              <a:t>Benefits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Ease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of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Client</a:t>
            </a:r>
            <a:r>
              <a:rPr sz="2500" b="1" dirty="0">
                <a:latin typeface="Times New Roman"/>
                <a:cs typeface="Times New Roman"/>
              </a:rPr>
              <a:t> Deployment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,</a:t>
            </a:r>
            <a:r>
              <a:rPr sz="2500" b="1" dirty="0">
                <a:latin typeface="Times New Roman"/>
                <a:cs typeface="Times New Roman"/>
              </a:rPr>
              <a:t> Software 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Migration,</a:t>
            </a:r>
            <a:r>
              <a:rPr sz="2500" b="1" spc="20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Easy</a:t>
            </a:r>
            <a:r>
              <a:rPr sz="2500" b="1" spc="2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to</a:t>
            </a:r>
            <a:r>
              <a:rPr sz="2500" b="1" spc="-5" dirty="0">
                <a:latin typeface="Times New Roman"/>
                <a:cs typeface="Times New Roman"/>
              </a:rPr>
              <a:t> Manage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7201" y="480441"/>
            <a:ext cx="51498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Server</a:t>
            </a:r>
            <a:r>
              <a:rPr sz="4400" spc="-114" dirty="0"/>
              <a:t> </a:t>
            </a:r>
            <a:r>
              <a:rPr sz="4400" spc="-5" dirty="0"/>
              <a:t>virtualization: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624965"/>
            <a:ext cx="8075930" cy="302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7505" algn="l"/>
              </a:tabLst>
            </a:pPr>
            <a:r>
              <a:rPr sz="2400" spc="-20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process, </a:t>
            </a:r>
            <a:r>
              <a:rPr sz="2400" dirty="0">
                <a:latin typeface="Times New Roman"/>
                <a:cs typeface="Times New Roman"/>
              </a:rPr>
              <a:t>the server </a:t>
            </a:r>
            <a:r>
              <a:rPr sz="2400" spc="-5" dirty="0">
                <a:latin typeface="Times New Roman"/>
                <a:cs typeface="Times New Roman"/>
              </a:rPr>
              <a:t>resources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kept </a:t>
            </a:r>
            <a:r>
              <a:rPr sz="2400" dirty="0">
                <a:latin typeface="Times New Roman"/>
                <a:cs typeface="Times New Roman"/>
              </a:rPr>
              <a:t>hidden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user.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partitioning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physical server </a:t>
            </a:r>
            <a:r>
              <a:rPr sz="2400" dirty="0">
                <a:latin typeface="Times New Roman"/>
                <a:cs typeface="Times New Roman"/>
              </a:rPr>
              <a:t>into </a:t>
            </a:r>
            <a:r>
              <a:rPr sz="2400" spc="-5" dirty="0">
                <a:latin typeface="Times New Roman"/>
                <a:cs typeface="Times New Roman"/>
              </a:rPr>
              <a:t>several virtual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environments; result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dedication </a:t>
            </a:r>
            <a:r>
              <a:rPr sz="2400" dirty="0">
                <a:latin typeface="Times New Roman"/>
                <a:cs typeface="Times New Roman"/>
              </a:rPr>
              <a:t>of one </a:t>
            </a:r>
            <a:r>
              <a:rPr sz="2400" spc="-5" dirty="0">
                <a:latin typeface="Times New Roman"/>
                <a:cs typeface="Times New Roman"/>
              </a:rPr>
              <a:t>server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perform 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single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task.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technique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mainly used</a:t>
            </a:r>
            <a:r>
              <a:rPr sz="2400" dirty="0">
                <a:latin typeface="Times New Roman"/>
                <a:cs typeface="Times New Roman"/>
              </a:rPr>
              <a:t> in </a:t>
            </a:r>
            <a:r>
              <a:rPr sz="2400" spc="-5" dirty="0">
                <a:latin typeface="Times New Roman"/>
                <a:cs typeface="Times New Roman"/>
              </a:rPr>
              <a:t>web-servers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spc="-10" dirty="0">
                <a:latin typeface="Times New Roman"/>
                <a:cs typeface="Times New Roman"/>
              </a:rPr>
              <a:t>reduces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cost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web-hosting services. </a:t>
            </a:r>
            <a:r>
              <a:rPr sz="2400" spc="-10" dirty="0">
                <a:latin typeface="Times New Roman"/>
                <a:cs typeface="Times New Roman"/>
              </a:rPr>
              <a:t>Instead </a:t>
            </a:r>
            <a:r>
              <a:rPr sz="2400" dirty="0">
                <a:latin typeface="Times New Roman"/>
                <a:cs typeface="Times New Roman"/>
              </a:rPr>
              <a:t>of having </a:t>
            </a:r>
            <a:r>
              <a:rPr sz="2400" spc="-5" dirty="0">
                <a:latin typeface="Times New Roman"/>
                <a:cs typeface="Times New Roman"/>
              </a:rPr>
              <a:t>separate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each </a:t>
            </a:r>
            <a:r>
              <a:rPr sz="2400" spc="-10" dirty="0">
                <a:latin typeface="Times New Roman"/>
                <a:cs typeface="Times New Roman"/>
              </a:rPr>
              <a:t>web-server, </a:t>
            </a:r>
            <a:r>
              <a:rPr sz="2400" dirty="0">
                <a:latin typeface="Times New Roman"/>
                <a:cs typeface="Times New Roman"/>
              </a:rPr>
              <a:t>multiple </a:t>
            </a:r>
            <a:r>
              <a:rPr sz="2400" spc="-5" dirty="0">
                <a:latin typeface="Times New Roman"/>
                <a:cs typeface="Times New Roman"/>
              </a:rPr>
              <a:t>virtual servers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run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spc="-15" dirty="0">
                <a:latin typeface="Times New Roman"/>
                <a:cs typeface="Times New Roman"/>
              </a:rPr>
              <a:t>system/computer.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574" y="0"/>
            <a:ext cx="797750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5365" marR="5080" indent="-3543300">
              <a:lnSpc>
                <a:spcPct val="100000"/>
              </a:lnSpc>
              <a:spcBef>
                <a:spcPts val="105"/>
              </a:spcBef>
            </a:pPr>
            <a:r>
              <a:rPr dirty="0"/>
              <a:t>Primary</a:t>
            </a:r>
            <a:r>
              <a:rPr spc="-45" dirty="0"/>
              <a:t> </a:t>
            </a:r>
            <a:r>
              <a:rPr dirty="0"/>
              <a:t>uses</a:t>
            </a:r>
            <a:r>
              <a:rPr spc="-10" dirty="0"/>
              <a:t> </a:t>
            </a:r>
            <a:r>
              <a:rPr spc="10" dirty="0"/>
              <a:t>of</a:t>
            </a:r>
            <a:r>
              <a:rPr spc="-15" dirty="0"/>
              <a:t> </a:t>
            </a:r>
            <a:r>
              <a:rPr dirty="0"/>
              <a:t>server</a:t>
            </a:r>
            <a:r>
              <a:rPr spc="-120" dirty="0"/>
              <a:t> </a:t>
            </a:r>
            <a:r>
              <a:rPr dirty="0"/>
              <a:t>virtualization </a:t>
            </a:r>
            <a:r>
              <a:rPr spc="-985" dirty="0"/>
              <a:t> </a:t>
            </a:r>
            <a:r>
              <a:rPr spc="-15" dirty="0"/>
              <a:t>are: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37095"/>
            <a:ext cx="5890895" cy="26460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-1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centralize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server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administration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Improve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availability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server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Times New Roman"/>
                <a:cs typeface="Times New Roman"/>
              </a:rPr>
              <a:t>Helps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disaster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recovery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Times New Roman"/>
                <a:cs typeface="Times New Roman"/>
              </a:rPr>
              <a:t>Ease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development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&amp;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testing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Times New Roman"/>
                <a:cs typeface="Times New Roman"/>
              </a:rPr>
              <a:t>Make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efficient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use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server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751" y="333578"/>
            <a:ext cx="49866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u="sng" spc="-5" dirty="0">
                <a:uFill>
                  <a:solidFill>
                    <a:srgbClr val="000000"/>
                  </a:solidFill>
                </a:uFill>
              </a:rPr>
              <a:t>Cloud</a:t>
            </a:r>
            <a:r>
              <a:rPr sz="3200" u="sng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spc="-20" dirty="0">
                <a:uFill>
                  <a:solidFill>
                    <a:srgbClr val="000000"/>
                  </a:solidFill>
                </a:uFill>
              </a:rPr>
              <a:t>resource</a:t>
            </a:r>
            <a:r>
              <a:rPr sz="3200" u="sng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spc="-15" dirty="0">
                <a:uFill>
                  <a:solidFill>
                    <a:srgbClr val="000000"/>
                  </a:solidFill>
                </a:uFill>
              </a:rPr>
              <a:t>management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6244" y="1522842"/>
            <a:ext cx="7516495" cy="344106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Critical</a:t>
            </a:r>
            <a:r>
              <a:rPr sz="3200" b="1" spc="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function</a:t>
            </a:r>
            <a:r>
              <a:rPr sz="3200" b="1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man-made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system.</a:t>
            </a:r>
            <a:endParaRPr sz="3200">
              <a:latin typeface="Times New Roman"/>
              <a:cs typeface="Times New Roman"/>
            </a:endParaRPr>
          </a:p>
          <a:p>
            <a:pPr marL="356870" marR="926465" indent="-344805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affects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three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basic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criteria</a:t>
            </a:r>
            <a:r>
              <a:rPr sz="3200" b="1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evaluation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like: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Times New Roman"/>
                <a:cs typeface="Times New Roman"/>
              </a:rPr>
              <a:t>Functionality.</a:t>
            </a:r>
            <a:endParaRPr sz="3200">
              <a:latin typeface="Times New Roman"/>
              <a:cs typeface="Times New Roman"/>
            </a:endParaRPr>
          </a:p>
          <a:p>
            <a:pPr marL="457200" indent="-445134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57200" algn="l"/>
                <a:tab pos="457834" algn="l"/>
              </a:tabLst>
            </a:pPr>
            <a:r>
              <a:rPr sz="3200" spc="-10" dirty="0">
                <a:latin typeface="Times New Roman"/>
                <a:cs typeface="Times New Roman"/>
              </a:rPr>
              <a:t>Performance.</a:t>
            </a:r>
            <a:endParaRPr sz="3200">
              <a:latin typeface="Times New Roman"/>
              <a:cs typeface="Times New Roman"/>
            </a:endParaRPr>
          </a:p>
          <a:p>
            <a:pPr marL="457200" indent="-445134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457200" algn="l"/>
                <a:tab pos="457834" algn="l"/>
              </a:tabLst>
            </a:pPr>
            <a:r>
              <a:rPr sz="3200" spc="-5" dirty="0">
                <a:latin typeface="Times New Roman"/>
                <a:cs typeface="Times New Roman"/>
              </a:rPr>
              <a:t>Cost.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1294" y="480441"/>
            <a:ext cx="266128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Schedu</a:t>
            </a:r>
            <a:r>
              <a:rPr sz="4400" dirty="0"/>
              <a:t>l</a:t>
            </a:r>
            <a:r>
              <a:rPr sz="4400" spc="-5" dirty="0"/>
              <a:t>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72844"/>
            <a:ext cx="8040370" cy="43180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Scheduling</a:t>
            </a:r>
            <a:r>
              <a:rPr sz="3200" b="1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computing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deciding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how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allocate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resources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system,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such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CPU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cycles,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memory,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secondary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storage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space,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I/O and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network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bandwidth,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between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users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tasks.</a:t>
            </a:r>
            <a:endParaRPr sz="3200">
              <a:latin typeface="Times New Roman"/>
              <a:cs typeface="Times New Roman"/>
            </a:endParaRPr>
          </a:p>
          <a:p>
            <a:pPr marL="356870" marR="1679575" indent="-344805">
              <a:lnSpc>
                <a:spcPts val="3460"/>
              </a:lnSpc>
              <a:spcBef>
                <a:spcPts val="820"/>
              </a:spcBef>
            </a:pPr>
            <a:r>
              <a:rPr sz="3200" b="1" spc="-5" dirty="0">
                <a:latin typeface="Times New Roman"/>
                <a:cs typeface="Times New Roman"/>
              </a:rPr>
              <a:t>Policies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and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mechanisms</a:t>
            </a:r>
            <a:r>
              <a:rPr sz="3200" b="1" spc="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resource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allocation.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Policy: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principles </a:t>
            </a:r>
            <a:r>
              <a:rPr sz="3200" dirty="0">
                <a:latin typeface="Times New Roman"/>
                <a:cs typeface="Times New Roman"/>
              </a:rPr>
              <a:t>guiding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decisions.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Times New Roman"/>
                <a:cs typeface="Times New Roman"/>
              </a:rPr>
              <a:t>Mechanisms: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means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implement</a:t>
            </a:r>
            <a:r>
              <a:rPr sz="3200" spc="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policies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93573"/>
            <a:ext cx="77266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Cloud</a:t>
            </a:r>
            <a:r>
              <a:rPr sz="3200" dirty="0"/>
              <a:t> </a:t>
            </a:r>
            <a:r>
              <a:rPr sz="3200" spc="-20" dirty="0"/>
              <a:t>resource</a:t>
            </a:r>
            <a:r>
              <a:rPr sz="3200" spc="15" dirty="0"/>
              <a:t> </a:t>
            </a:r>
            <a:r>
              <a:rPr sz="3200" spc="-15" dirty="0"/>
              <a:t>management</a:t>
            </a:r>
            <a:r>
              <a:rPr sz="3200" spc="80" dirty="0"/>
              <a:t> </a:t>
            </a:r>
            <a:r>
              <a:rPr sz="3200" spc="-10" dirty="0"/>
              <a:t>(CRM)</a:t>
            </a:r>
            <a:r>
              <a:rPr sz="3200" spc="40" dirty="0"/>
              <a:t> </a:t>
            </a:r>
            <a:r>
              <a:rPr sz="3200" spc="-5" dirty="0"/>
              <a:t>policies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6244" y="1539621"/>
            <a:ext cx="8077834" cy="10979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6870" marR="5080" indent="-344805" algn="just">
              <a:lnSpc>
                <a:spcPct val="80000"/>
              </a:lnSpc>
              <a:spcBef>
                <a:spcPts val="760"/>
              </a:spcBef>
              <a:buFont typeface="Arial"/>
              <a:buChar char="•"/>
              <a:tabLst>
                <a:tab pos="357505" algn="l"/>
              </a:tabLst>
            </a:pPr>
            <a:r>
              <a:rPr sz="2700" spc="5" dirty="0">
                <a:latin typeface="Times New Roman"/>
                <a:cs typeface="Times New Roman"/>
              </a:rPr>
              <a:t>1.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Admission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control:</a:t>
            </a:r>
            <a:r>
              <a:rPr sz="2700" b="1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prevent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system</a:t>
            </a:r>
            <a:r>
              <a:rPr sz="2700" dirty="0">
                <a:latin typeface="Times New Roman"/>
                <a:cs typeface="Times New Roman"/>
              </a:rPr>
              <a:t> from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accepting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workload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in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violation </a:t>
            </a:r>
            <a:r>
              <a:rPr sz="2700" spc="10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high-level system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policies.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2609545"/>
            <a:ext cx="146685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spc="5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516" y="2609545"/>
            <a:ext cx="7424420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576580" algn="l"/>
                <a:tab pos="2201545" algn="l"/>
                <a:tab pos="4034154" algn="l"/>
                <a:tab pos="5406390" algn="l"/>
                <a:tab pos="7012940" algn="l"/>
              </a:tabLst>
            </a:pPr>
            <a:r>
              <a:rPr sz="2700" spc="15" dirty="0">
                <a:latin typeface="Times New Roman"/>
                <a:cs typeface="Times New Roman"/>
              </a:rPr>
              <a:t>2</a:t>
            </a:r>
            <a:r>
              <a:rPr sz="2700" dirty="0">
                <a:latin typeface="Times New Roman"/>
                <a:cs typeface="Times New Roman"/>
              </a:rPr>
              <a:t>.	</a:t>
            </a:r>
            <a:r>
              <a:rPr sz="2700" b="1" spc="10" dirty="0">
                <a:latin typeface="Times New Roman"/>
                <a:cs typeface="Times New Roman"/>
              </a:rPr>
              <a:t>C</a:t>
            </a:r>
            <a:r>
              <a:rPr sz="2700" b="1" spc="-10" dirty="0">
                <a:latin typeface="Times New Roman"/>
                <a:cs typeface="Times New Roman"/>
              </a:rPr>
              <a:t>a</a:t>
            </a:r>
            <a:r>
              <a:rPr sz="2700" b="1" spc="-20" dirty="0">
                <a:latin typeface="Times New Roman"/>
                <a:cs typeface="Times New Roman"/>
              </a:rPr>
              <a:t>p</a:t>
            </a:r>
            <a:r>
              <a:rPr sz="2700" b="1" spc="10" dirty="0">
                <a:latin typeface="Times New Roman"/>
                <a:cs typeface="Times New Roman"/>
              </a:rPr>
              <a:t>a</a:t>
            </a:r>
            <a:r>
              <a:rPr sz="2700" b="1" spc="5" dirty="0">
                <a:latin typeface="Times New Roman"/>
                <a:cs typeface="Times New Roman"/>
              </a:rPr>
              <a:t>c</a:t>
            </a:r>
            <a:r>
              <a:rPr sz="2700" b="1" spc="-20" dirty="0">
                <a:latin typeface="Times New Roman"/>
                <a:cs typeface="Times New Roman"/>
              </a:rPr>
              <a:t>it</a:t>
            </a:r>
            <a:r>
              <a:rPr sz="2700" b="1" spc="5" dirty="0">
                <a:latin typeface="Times New Roman"/>
                <a:cs typeface="Times New Roman"/>
              </a:rPr>
              <a:t>y</a:t>
            </a:r>
            <a:r>
              <a:rPr sz="2700" b="1" dirty="0">
                <a:latin typeface="Times New Roman"/>
                <a:cs typeface="Times New Roman"/>
              </a:rPr>
              <a:t>	</a:t>
            </a:r>
            <a:r>
              <a:rPr sz="2700" b="1" spc="10" dirty="0">
                <a:latin typeface="Times New Roman"/>
                <a:cs typeface="Times New Roman"/>
              </a:rPr>
              <a:t>a</a:t>
            </a:r>
            <a:r>
              <a:rPr sz="2700" b="1" spc="-15" dirty="0">
                <a:latin typeface="Times New Roman"/>
                <a:cs typeface="Times New Roman"/>
              </a:rPr>
              <a:t>l</a:t>
            </a:r>
            <a:r>
              <a:rPr sz="2700" b="1" spc="-40" dirty="0">
                <a:latin typeface="Times New Roman"/>
                <a:cs typeface="Times New Roman"/>
              </a:rPr>
              <a:t>l</a:t>
            </a:r>
            <a:r>
              <a:rPr sz="2700" b="1" spc="-10" dirty="0">
                <a:latin typeface="Times New Roman"/>
                <a:cs typeface="Times New Roman"/>
              </a:rPr>
              <a:t>o</a:t>
            </a:r>
            <a:r>
              <a:rPr sz="2700" b="1" spc="5" dirty="0">
                <a:latin typeface="Times New Roman"/>
                <a:cs typeface="Times New Roman"/>
              </a:rPr>
              <a:t>ca</a:t>
            </a:r>
            <a:r>
              <a:rPr sz="2700" b="1" spc="10" dirty="0">
                <a:latin typeface="Times New Roman"/>
                <a:cs typeface="Times New Roman"/>
              </a:rPr>
              <a:t>t</a:t>
            </a:r>
            <a:r>
              <a:rPr sz="2700" b="1" spc="-40" dirty="0">
                <a:latin typeface="Times New Roman"/>
                <a:cs typeface="Times New Roman"/>
              </a:rPr>
              <a:t>i</a:t>
            </a:r>
            <a:r>
              <a:rPr sz="2700" b="1" spc="10" dirty="0">
                <a:latin typeface="Times New Roman"/>
                <a:cs typeface="Times New Roman"/>
              </a:rPr>
              <a:t>o</a:t>
            </a:r>
            <a:r>
              <a:rPr sz="2700" b="1" spc="20" dirty="0">
                <a:latin typeface="Times New Roman"/>
                <a:cs typeface="Times New Roman"/>
              </a:rPr>
              <a:t>n</a:t>
            </a:r>
            <a:r>
              <a:rPr sz="2700" dirty="0">
                <a:latin typeface="Times New Roman"/>
                <a:cs typeface="Times New Roman"/>
              </a:rPr>
              <a:t>:	</a:t>
            </a:r>
            <a:r>
              <a:rPr sz="2700" spc="5" dirty="0">
                <a:latin typeface="Times New Roman"/>
                <a:cs typeface="Times New Roman"/>
              </a:rPr>
              <a:t>a</a:t>
            </a:r>
            <a:r>
              <a:rPr sz="2700" spc="-20" dirty="0">
                <a:latin typeface="Times New Roman"/>
                <a:cs typeface="Times New Roman"/>
              </a:rPr>
              <a:t>l</a:t>
            </a:r>
            <a:r>
              <a:rPr sz="2700" spc="-15" dirty="0">
                <a:latin typeface="Times New Roman"/>
                <a:cs typeface="Times New Roman"/>
              </a:rPr>
              <a:t>l</a:t>
            </a:r>
            <a:r>
              <a:rPr sz="2700" spc="10" dirty="0">
                <a:latin typeface="Times New Roman"/>
                <a:cs typeface="Times New Roman"/>
              </a:rPr>
              <a:t>o</a:t>
            </a:r>
            <a:r>
              <a:rPr sz="2700" spc="5" dirty="0">
                <a:latin typeface="Times New Roman"/>
                <a:cs typeface="Times New Roman"/>
              </a:rPr>
              <a:t>c</a:t>
            </a:r>
            <a:r>
              <a:rPr sz="2700" spc="-10" dirty="0">
                <a:latin typeface="Times New Roman"/>
                <a:cs typeface="Times New Roman"/>
              </a:rPr>
              <a:t>at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5" dirty="0">
                <a:latin typeface="Times New Roman"/>
                <a:cs typeface="Times New Roman"/>
              </a:rPr>
              <a:t>re</a:t>
            </a:r>
            <a:r>
              <a:rPr sz="2700" spc="-20" dirty="0">
                <a:latin typeface="Times New Roman"/>
                <a:cs typeface="Times New Roman"/>
              </a:rPr>
              <a:t>s</a:t>
            </a:r>
            <a:r>
              <a:rPr sz="2700" spc="15" dirty="0">
                <a:latin typeface="Times New Roman"/>
                <a:cs typeface="Times New Roman"/>
              </a:rPr>
              <a:t>o</a:t>
            </a:r>
            <a:r>
              <a:rPr sz="2700" spc="-10" dirty="0">
                <a:latin typeface="Times New Roman"/>
                <a:cs typeface="Times New Roman"/>
              </a:rPr>
              <a:t>u</a:t>
            </a:r>
            <a:r>
              <a:rPr sz="2700" spc="5" dirty="0">
                <a:latin typeface="Times New Roman"/>
                <a:cs typeface="Times New Roman"/>
              </a:rPr>
              <a:t>rces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45" dirty="0">
                <a:latin typeface="Times New Roman"/>
                <a:cs typeface="Times New Roman"/>
              </a:rPr>
              <a:t>f</a:t>
            </a:r>
            <a:r>
              <a:rPr sz="2700" spc="15" dirty="0">
                <a:latin typeface="Times New Roman"/>
                <a:cs typeface="Times New Roman"/>
              </a:rPr>
              <a:t>o</a:t>
            </a:r>
            <a:r>
              <a:rPr sz="2700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algn="just">
              <a:lnSpc>
                <a:spcPct val="100000"/>
              </a:lnSpc>
              <a:spcBef>
                <a:spcPts val="110"/>
              </a:spcBef>
            </a:pPr>
            <a:r>
              <a:rPr dirty="0"/>
              <a:t>individual</a:t>
            </a:r>
            <a:r>
              <a:rPr spc="-65" dirty="0"/>
              <a:t> </a:t>
            </a:r>
            <a:r>
              <a:rPr spc="-5" dirty="0"/>
              <a:t>activations</a:t>
            </a:r>
            <a:r>
              <a:rPr spc="-10" dirty="0"/>
              <a:t> </a:t>
            </a:r>
            <a:r>
              <a:rPr spc="10" dirty="0"/>
              <a:t>of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0" dirty="0"/>
              <a:t> </a:t>
            </a:r>
            <a:r>
              <a:rPr dirty="0"/>
              <a:t>service.</a:t>
            </a:r>
          </a:p>
          <a:p>
            <a:pPr marL="356870" marR="5715" indent="-344805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534035" algn="l"/>
              </a:tabLst>
            </a:pPr>
            <a:r>
              <a:rPr dirty="0"/>
              <a:t>	</a:t>
            </a:r>
            <a:r>
              <a:rPr spc="5" dirty="0"/>
              <a:t>3.</a:t>
            </a:r>
            <a:r>
              <a:rPr spc="10" dirty="0"/>
              <a:t> </a:t>
            </a:r>
            <a:r>
              <a:rPr b="1" spc="-5" dirty="0">
                <a:latin typeface="Times New Roman"/>
                <a:cs typeface="Times New Roman"/>
              </a:rPr>
              <a:t>Load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balancing</a:t>
            </a:r>
            <a:r>
              <a:rPr spc="-5" dirty="0"/>
              <a:t>:</a:t>
            </a:r>
            <a:r>
              <a:rPr dirty="0"/>
              <a:t> </a:t>
            </a:r>
            <a:r>
              <a:rPr spc="-5" dirty="0"/>
              <a:t>distribute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workload</a:t>
            </a:r>
            <a:r>
              <a:rPr spc="5" dirty="0"/>
              <a:t> </a:t>
            </a:r>
            <a:r>
              <a:rPr spc="-5" dirty="0"/>
              <a:t>evenly </a:t>
            </a:r>
            <a:r>
              <a:rPr spc="-660" dirty="0"/>
              <a:t> </a:t>
            </a:r>
            <a:r>
              <a:rPr dirty="0"/>
              <a:t>among</a:t>
            </a:r>
            <a:r>
              <a:rPr spc="-4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5" dirty="0"/>
              <a:t>servers</a:t>
            </a:r>
          </a:p>
          <a:p>
            <a:pPr marL="356870" marR="5080" indent="-344805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7505" algn="l"/>
              </a:tabLst>
            </a:pPr>
            <a:r>
              <a:rPr spc="5" dirty="0"/>
              <a:t>4.</a:t>
            </a:r>
            <a:r>
              <a:rPr spc="10" dirty="0"/>
              <a:t> </a:t>
            </a:r>
            <a:r>
              <a:rPr b="1" dirty="0">
                <a:latin typeface="Times New Roman"/>
                <a:cs typeface="Times New Roman"/>
              </a:rPr>
              <a:t>Energy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optimization</a:t>
            </a:r>
            <a:r>
              <a:rPr dirty="0"/>
              <a:t>:</a:t>
            </a:r>
            <a:r>
              <a:rPr spc="5" dirty="0"/>
              <a:t> </a:t>
            </a:r>
            <a:r>
              <a:rPr spc="-10" dirty="0"/>
              <a:t>minimization</a:t>
            </a:r>
            <a:r>
              <a:rPr spc="-5" dirty="0"/>
              <a:t> </a:t>
            </a:r>
            <a:r>
              <a:rPr spc="10" dirty="0"/>
              <a:t>of</a:t>
            </a:r>
            <a:r>
              <a:rPr spc="700" dirty="0"/>
              <a:t> </a:t>
            </a:r>
            <a:r>
              <a:rPr spc="-5" dirty="0"/>
              <a:t>energy </a:t>
            </a:r>
            <a:r>
              <a:rPr dirty="0"/>
              <a:t> consumption</a:t>
            </a:r>
          </a:p>
          <a:p>
            <a:pPr marL="356870" marR="5715" indent="-344805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525145" algn="l"/>
              </a:tabLst>
            </a:pPr>
            <a:r>
              <a:rPr dirty="0"/>
              <a:t>	</a:t>
            </a:r>
            <a:r>
              <a:rPr spc="5" dirty="0"/>
              <a:t>5.</a:t>
            </a:r>
            <a:r>
              <a:rPr spc="645" dirty="0"/>
              <a:t> </a:t>
            </a:r>
            <a:r>
              <a:rPr b="1" spc="-5" dirty="0">
                <a:latin typeface="Times New Roman"/>
                <a:cs typeface="Times New Roman"/>
              </a:rPr>
              <a:t>Quality</a:t>
            </a:r>
            <a:r>
              <a:rPr b="1" spc="650" dirty="0">
                <a:latin typeface="Times New Roman"/>
                <a:cs typeface="Times New Roman"/>
              </a:rPr>
              <a:t> </a:t>
            </a:r>
            <a:r>
              <a:rPr b="1" spc="10" dirty="0">
                <a:latin typeface="Times New Roman"/>
                <a:cs typeface="Times New Roman"/>
              </a:rPr>
              <a:t>of</a:t>
            </a:r>
            <a:r>
              <a:rPr b="1" spc="66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service</a:t>
            </a:r>
            <a:r>
              <a:rPr b="1" spc="6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(QoS)</a:t>
            </a:r>
            <a:r>
              <a:rPr b="1" spc="6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guarantees</a:t>
            </a:r>
            <a:r>
              <a:rPr spc="-5" dirty="0"/>
              <a:t>:</a:t>
            </a:r>
            <a:r>
              <a:rPr spc="640" dirty="0"/>
              <a:t> </a:t>
            </a:r>
            <a:r>
              <a:rPr spc="-5" dirty="0"/>
              <a:t>ability</a:t>
            </a:r>
            <a:r>
              <a:rPr dirty="0"/>
              <a:t> </a:t>
            </a:r>
            <a:r>
              <a:rPr spc="-10" dirty="0"/>
              <a:t>to </a:t>
            </a:r>
            <a:r>
              <a:rPr spc="-665" dirty="0"/>
              <a:t> </a:t>
            </a:r>
            <a:r>
              <a:rPr spc="-5" dirty="0"/>
              <a:t>satisfy timing or other conditions </a:t>
            </a:r>
            <a:r>
              <a:rPr dirty="0"/>
              <a:t>specified </a:t>
            </a:r>
            <a:r>
              <a:rPr spc="-5" dirty="0"/>
              <a:t>by </a:t>
            </a:r>
            <a:r>
              <a:rPr spc="5" dirty="0"/>
              <a:t>a </a:t>
            </a:r>
            <a:r>
              <a:rPr spc="-5" dirty="0"/>
              <a:t>Service </a:t>
            </a:r>
            <a:r>
              <a:rPr spc="-660" dirty="0"/>
              <a:t> </a:t>
            </a:r>
            <a:r>
              <a:rPr spc="5" dirty="0"/>
              <a:t>Level</a:t>
            </a:r>
            <a:r>
              <a:rPr spc="-175" dirty="0"/>
              <a:t> </a:t>
            </a:r>
            <a:r>
              <a:rPr spc="10" dirty="0"/>
              <a:t>Agr</a:t>
            </a:r>
            <a:r>
              <a:rPr spc="5" dirty="0"/>
              <a:t>e</a:t>
            </a:r>
            <a:r>
              <a:rPr spc="-5" dirty="0"/>
              <a:t>e</a:t>
            </a:r>
            <a:r>
              <a:rPr spc="-20" dirty="0"/>
              <a:t>m</a:t>
            </a:r>
            <a:r>
              <a:rPr dirty="0"/>
              <a:t>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9144000" cy="6248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8644" y="5210632"/>
            <a:ext cx="734314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http://www.slideshare.net/marccaltabiano/ea2009-enterprise-architecture-keynote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577" y="190322"/>
            <a:ext cx="59855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Dynamic</a:t>
            </a:r>
            <a:r>
              <a:rPr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resource</a:t>
            </a:r>
            <a:r>
              <a:rPr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79244"/>
            <a:ext cx="7921625" cy="373252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6870" marR="265430" indent="-344805">
              <a:lnSpc>
                <a:spcPct val="80000"/>
              </a:lnSpc>
              <a:spcBef>
                <a:spcPts val="4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500" dirty="0">
                <a:latin typeface="Calibri"/>
                <a:cs typeface="Calibri"/>
              </a:rPr>
              <a:t>Cloud </a:t>
            </a:r>
            <a:r>
              <a:rPr sz="1500" spc="-5" dirty="0">
                <a:latin typeface="Calibri"/>
                <a:cs typeface="Calibri"/>
              </a:rPr>
              <a:t>Computing </a:t>
            </a:r>
            <a:r>
              <a:rPr sz="1500" spc="-10" dirty="0">
                <a:latin typeface="Calibri"/>
                <a:cs typeface="Calibri"/>
              </a:rPr>
              <a:t>environment </a:t>
            </a:r>
            <a:r>
              <a:rPr sz="1500" dirty="0">
                <a:latin typeface="Calibri"/>
                <a:cs typeface="Calibri"/>
              </a:rPr>
              <a:t>can supply of </a:t>
            </a:r>
            <a:r>
              <a:rPr sz="1500" spc="-5" dirty="0">
                <a:latin typeface="Calibri"/>
                <a:cs typeface="Calibri"/>
              </a:rPr>
              <a:t>computing resources </a:t>
            </a:r>
            <a:r>
              <a:rPr sz="1500" dirty="0">
                <a:latin typeface="Calibri"/>
                <a:cs typeface="Calibri"/>
              </a:rPr>
              <a:t>on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basis </a:t>
            </a:r>
            <a:r>
              <a:rPr sz="1500" dirty="0">
                <a:latin typeface="Calibri"/>
                <a:cs typeface="Calibri"/>
              </a:rPr>
              <a:t>of demand and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needed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4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500" dirty="0">
                <a:latin typeface="Calibri"/>
                <a:cs typeface="Calibri"/>
              </a:rPr>
              <a:t>Managing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customer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demand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challenges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on-demand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resource allocation.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450">
              <a:latin typeface="Calibri"/>
              <a:cs typeface="Calibri"/>
            </a:endParaRPr>
          </a:p>
          <a:p>
            <a:pPr marL="356870" indent="-344805">
              <a:lnSpc>
                <a:spcPts val="162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500" spc="-20" dirty="0">
                <a:latin typeface="Calibri"/>
                <a:cs typeface="Calibri"/>
              </a:rPr>
              <a:t>Effective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dynamic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utilization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resources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cloud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 help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balance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load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avoid</a:t>
            </a:r>
            <a:endParaRPr sz="1500">
              <a:latin typeface="Calibri"/>
              <a:cs typeface="Calibri"/>
            </a:endParaRPr>
          </a:p>
          <a:p>
            <a:pPr marL="356870">
              <a:lnSpc>
                <a:spcPts val="1620"/>
              </a:lnSpc>
            </a:pPr>
            <a:r>
              <a:rPr sz="1500" spc="-5" dirty="0">
                <a:latin typeface="Calibri"/>
                <a:cs typeface="Calibri"/>
              </a:rPr>
              <a:t>situations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slow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run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500" dirty="0">
                <a:latin typeface="Calibri"/>
                <a:cs typeface="Calibri"/>
              </a:rPr>
              <a:t>Cloud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computing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allows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business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outcomes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scale </a:t>
            </a:r>
            <a:r>
              <a:rPr sz="1500" spc="5" dirty="0">
                <a:latin typeface="Calibri"/>
                <a:cs typeface="Calibri"/>
              </a:rPr>
              <a:t>up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down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their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resources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 needs.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450">
              <a:latin typeface="Calibri"/>
              <a:cs typeface="Calibri"/>
            </a:endParaRPr>
          </a:p>
          <a:p>
            <a:pPr marL="356870" indent="-344805">
              <a:lnSpc>
                <a:spcPts val="162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500" dirty="0">
                <a:latin typeface="Calibri"/>
                <a:cs typeface="Calibri"/>
              </a:rPr>
              <a:t>Virtual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Machines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are</a:t>
            </a:r>
            <a:r>
              <a:rPr sz="1500" spc="-10" dirty="0">
                <a:latin typeface="Calibri"/>
                <a:cs typeface="Calibri"/>
              </a:rPr>
              <a:t> allocated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their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job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order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reduce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number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endParaRPr sz="1500">
              <a:latin typeface="Calibri"/>
              <a:cs typeface="Calibri"/>
            </a:endParaRPr>
          </a:p>
          <a:p>
            <a:pPr marL="356870">
              <a:lnSpc>
                <a:spcPts val="1620"/>
              </a:lnSpc>
            </a:pPr>
            <a:r>
              <a:rPr sz="1500" spc="-10" dirty="0">
                <a:latin typeface="Calibri"/>
                <a:cs typeface="Calibri"/>
              </a:rPr>
              <a:t>physical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servers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cloud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environment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500" dirty="0">
                <a:latin typeface="Calibri"/>
                <a:cs typeface="Calibri"/>
              </a:rPr>
              <a:t>If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VM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available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job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 </a:t>
            </a:r>
            <a:r>
              <a:rPr sz="1500" spc="-10" dirty="0">
                <a:latin typeface="Calibri"/>
                <a:cs typeface="Calibri"/>
              </a:rPr>
              <a:t>allowed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run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VM.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356870" marR="147955" indent="-344805">
              <a:lnSpc>
                <a:spcPts val="144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500" dirty="0">
                <a:latin typeface="Calibri"/>
                <a:cs typeface="Calibri"/>
              </a:rPr>
              <a:t>If </a:t>
            </a:r>
            <a:r>
              <a:rPr sz="1500" spc="5" dirty="0">
                <a:latin typeface="Calibri"/>
                <a:cs typeface="Calibri"/>
              </a:rPr>
              <a:t>the VM </a:t>
            </a:r>
            <a:r>
              <a:rPr sz="1500" spc="-5" dirty="0">
                <a:latin typeface="Calibri"/>
                <a:cs typeface="Calibri"/>
              </a:rPr>
              <a:t>is </a:t>
            </a:r>
            <a:r>
              <a:rPr sz="1500" dirty="0">
                <a:latin typeface="Calibri"/>
                <a:cs typeface="Calibri"/>
              </a:rPr>
              <a:t>not </a:t>
            </a:r>
            <a:r>
              <a:rPr sz="1500" spc="-10" dirty="0">
                <a:latin typeface="Calibri"/>
                <a:cs typeface="Calibri"/>
              </a:rPr>
              <a:t>available </a:t>
            </a:r>
            <a:r>
              <a:rPr sz="1500" dirty="0">
                <a:latin typeface="Calibri"/>
                <a:cs typeface="Calibri"/>
              </a:rPr>
              <a:t>then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dirty="0">
                <a:latin typeface="Calibri"/>
                <a:cs typeface="Calibri"/>
              </a:rPr>
              <a:t>algorithm </a:t>
            </a:r>
            <a:r>
              <a:rPr sz="1500" spc="-5" dirty="0">
                <a:latin typeface="Calibri"/>
                <a:cs typeface="Calibri"/>
              </a:rPr>
              <a:t>finds </a:t>
            </a:r>
            <a:r>
              <a:rPr sz="1500" spc="5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low priority </a:t>
            </a:r>
            <a:r>
              <a:rPr sz="1500" dirty="0">
                <a:latin typeface="Calibri"/>
                <a:cs typeface="Calibri"/>
              </a:rPr>
              <a:t>job </a:t>
            </a:r>
            <a:r>
              <a:rPr sz="1500" spc="-5" dirty="0">
                <a:latin typeface="Calibri"/>
                <a:cs typeface="Calibri"/>
              </a:rPr>
              <a:t>taking </a:t>
            </a:r>
            <a:r>
              <a:rPr sz="1500" spc="-15" dirty="0">
                <a:latin typeface="Calibri"/>
                <a:cs typeface="Calibri"/>
              </a:rPr>
              <a:t>into </a:t>
            </a:r>
            <a:r>
              <a:rPr sz="1500" spc="-5" dirty="0">
                <a:latin typeface="Calibri"/>
                <a:cs typeface="Calibri"/>
              </a:rPr>
              <a:t>account </a:t>
            </a:r>
            <a:r>
              <a:rPr sz="1500" spc="5" dirty="0">
                <a:latin typeface="Calibri"/>
                <a:cs typeface="Calibri"/>
              </a:rPr>
              <a:t>the </a:t>
            </a:r>
            <a:r>
              <a:rPr sz="1500" spc="-20" dirty="0">
                <a:latin typeface="Calibri"/>
                <a:cs typeface="Calibri"/>
              </a:rPr>
              <a:t>job’s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type.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39621"/>
            <a:ext cx="7875270" cy="3814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229"/>
              </a:lnSpc>
              <a:spcBef>
                <a:spcPts val="110"/>
              </a:spcBef>
            </a:pPr>
            <a:r>
              <a:rPr sz="2700" spc="5" dirty="0">
                <a:latin typeface="Times New Roman"/>
                <a:cs typeface="Times New Roman"/>
              </a:rPr>
              <a:t>There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three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types</a:t>
            </a:r>
            <a:endParaRPr sz="2700">
              <a:latin typeface="Times New Roman"/>
              <a:cs typeface="Times New Roman"/>
            </a:endParaRPr>
          </a:p>
          <a:p>
            <a:pPr marL="356870" marR="267970" indent="-344805">
              <a:lnSpc>
                <a:spcPts val="2620"/>
              </a:lnSpc>
              <a:spcBef>
                <a:spcPts val="595"/>
              </a:spcBef>
              <a:buFont typeface="Arial"/>
              <a:buChar char="•"/>
              <a:tabLst>
                <a:tab pos="436245" algn="l"/>
                <a:tab pos="436880" algn="l"/>
              </a:tabLst>
            </a:pPr>
            <a:r>
              <a:rPr dirty="0"/>
              <a:t>	</a:t>
            </a:r>
            <a:r>
              <a:rPr sz="2700" dirty="0">
                <a:latin typeface="Times New Roman"/>
                <a:cs typeface="Times New Roman"/>
              </a:rPr>
              <a:t>Cancellable: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These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requests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scheduled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any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time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after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their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arrival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time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8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spc="5" dirty="0">
                <a:latin typeface="Times New Roman"/>
                <a:cs typeface="Times New Roman"/>
              </a:rPr>
              <a:t>Suspendable: Suspendable </a:t>
            </a:r>
            <a:r>
              <a:rPr sz="2700" dirty="0">
                <a:latin typeface="Times New Roman"/>
                <a:cs typeface="Times New Roman"/>
              </a:rPr>
              <a:t>leases </a:t>
            </a:r>
            <a:r>
              <a:rPr sz="2700" spc="5" dirty="0">
                <a:latin typeface="Times New Roman"/>
                <a:cs typeface="Times New Roman"/>
              </a:rPr>
              <a:t>are </a:t>
            </a:r>
            <a:r>
              <a:rPr sz="2700" dirty="0">
                <a:latin typeface="Times New Roman"/>
                <a:cs typeface="Times New Roman"/>
              </a:rPr>
              <a:t>flexible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start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time</a:t>
            </a:r>
            <a:r>
              <a:rPr sz="2700" spc="5" dirty="0">
                <a:latin typeface="Times New Roman"/>
                <a:cs typeface="Times New Roman"/>
              </a:rPr>
              <a:t> and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scheduled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any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time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after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their</a:t>
            </a:r>
            <a:r>
              <a:rPr sz="2700" spc="5" dirty="0">
                <a:latin typeface="Times New Roman"/>
                <a:cs typeface="Times New Roman"/>
              </a:rPr>
              <a:t> ready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time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6870" marR="567690" indent="-344805">
              <a:lnSpc>
                <a:spcPts val="259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dirty="0">
                <a:latin typeface="Times New Roman"/>
                <a:cs typeface="Times New Roman"/>
              </a:rPr>
              <a:t>Non-Preemptable:</a:t>
            </a:r>
            <a:r>
              <a:rPr sz="2700" spc="-13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The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leases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associated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with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such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requests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cannot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pre-empted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all.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98" y="205562"/>
            <a:ext cx="75965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u="sng" spc="5" dirty="0">
                <a:uFill>
                  <a:solidFill>
                    <a:srgbClr val="000000"/>
                  </a:solidFill>
                </a:uFill>
              </a:rPr>
              <a:t>Optimal</a:t>
            </a:r>
            <a:r>
              <a:rPr u="sng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5" dirty="0">
                <a:uFill>
                  <a:solidFill>
                    <a:srgbClr val="000000"/>
                  </a:solidFill>
                </a:uFill>
              </a:rPr>
              <a:t>allocation</a:t>
            </a:r>
            <a:r>
              <a:rPr u="sng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of</a:t>
            </a:r>
            <a:r>
              <a:rPr u="sng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cloud</a:t>
            </a:r>
            <a:r>
              <a:rPr u="sng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5" dirty="0">
                <a:uFill>
                  <a:solidFill>
                    <a:srgbClr val="000000"/>
                  </a:solidFill>
                </a:u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4964"/>
            <a:ext cx="7856855" cy="2957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141605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optimal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allocation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 </a:t>
            </a:r>
            <a:r>
              <a:rPr sz="2600" spc="-10" dirty="0">
                <a:latin typeface="Times New Roman"/>
                <a:cs typeface="Times New Roman"/>
              </a:rPr>
              <a:t>computing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resources is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 core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part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implementing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cloud </a:t>
            </a:r>
            <a:r>
              <a:rPr sz="2600" spc="-10" dirty="0">
                <a:latin typeface="Times New Roman"/>
                <a:cs typeface="Times New Roman"/>
              </a:rPr>
              <a:t>computing.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600" spc="-5" dirty="0">
                <a:latin typeface="Times New Roman"/>
                <a:cs typeface="Times New Roman"/>
              </a:rPr>
              <a:t>High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heterogeneity,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high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dynamism,</a:t>
            </a:r>
            <a:r>
              <a:rPr sz="2600" spc="1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virtualization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make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optimal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allocation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problem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more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complex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than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 traditional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scheduling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problems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grid </a:t>
            </a:r>
            <a:r>
              <a:rPr sz="2600" spc="-20" dirty="0">
                <a:latin typeface="Times New Roman"/>
                <a:cs typeface="Times New Roman"/>
              </a:rPr>
              <a:t>system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or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cloud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computing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system.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98" y="205562"/>
            <a:ext cx="75965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u="sng" spc="5" dirty="0">
                <a:uFill>
                  <a:solidFill>
                    <a:srgbClr val="000000"/>
                  </a:solidFill>
                </a:uFill>
              </a:rPr>
              <a:t>Optimal</a:t>
            </a:r>
            <a:r>
              <a:rPr u="sng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5" dirty="0">
                <a:uFill>
                  <a:solidFill>
                    <a:srgbClr val="000000"/>
                  </a:solidFill>
                </a:uFill>
              </a:rPr>
              <a:t>allocation</a:t>
            </a:r>
            <a:r>
              <a:rPr u="sng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of</a:t>
            </a:r>
            <a:r>
              <a:rPr u="sng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cloud</a:t>
            </a:r>
            <a:r>
              <a:rPr u="sng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5" dirty="0">
                <a:uFill>
                  <a:solidFill>
                    <a:srgbClr val="000000"/>
                  </a:solidFill>
                </a:uFill>
              </a:rPr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2057400"/>
            <a:ext cx="7412735" cy="2767584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2442" y="465200"/>
            <a:ext cx="104266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5" dirty="0">
                <a:latin typeface="Calibri"/>
                <a:cs typeface="Calibri"/>
              </a:rPr>
              <a:t>Quiz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66954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https://forms.gle/yCP92iUP4D2nFjaK6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0419" y="190322"/>
            <a:ext cx="14281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spc="5" dirty="0">
                <a:latin typeface="Calibri"/>
                <a:cs typeface="Calibri"/>
              </a:rPr>
              <a:t>UNIT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45504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20" dirty="0">
                <a:latin typeface="Calibri"/>
                <a:cs typeface="Calibri"/>
              </a:rPr>
              <a:t>CLOUD</a:t>
            </a:r>
            <a:r>
              <a:rPr sz="3200" b="1" spc="-15" dirty="0">
                <a:latin typeface="Calibri"/>
                <a:cs typeface="Calibri"/>
              </a:rPr>
              <a:t> SERVICE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MODELS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482" y="0"/>
            <a:ext cx="6002655" cy="1234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768475" marR="5080" indent="-1756410">
              <a:lnSpc>
                <a:spcPts val="4710"/>
              </a:lnSpc>
              <a:spcBef>
                <a:spcPts val="295"/>
              </a:spcBef>
            </a:pPr>
            <a:r>
              <a:rPr spc="5" dirty="0"/>
              <a:t>UNIT</a:t>
            </a:r>
            <a:r>
              <a:rPr spc="-145" dirty="0"/>
              <a:t> </a:t>
            </a:r>
            <a:r>
              <a:rPr dirty="0"/>
              <a:t>2</a:t>
            </a:r>
            <a:r>
              <a:rPr spc="-25" dirty="0"/>
              <a:t> </a:t>
            </a:r>
            <a:r>
              <a:rPr spc="5" dirty="0"/>
              <a:t>CLOUD</a:t>
            </a:r>
            <a:r>
              <a:rPr spc="-55" dirty="0"/>
              <a:t> </a:t>
            </a:r>
            <a:r>
              <a:rPr spc="-15" dirty="0"/>
              <a:t>SERVICE </a:t>
            </a:r>
            <a:r>
              <a:rPr spc="-985" dirty="0"/>
              <a:t> </a:t>
            </a:r>
            <a:r>
              <a:rPr spc="5" dirty="0"/>
              <a:t>MODELS</a:t>
            </a:r>
            <a:r>
              <a:rPr spc="-45" dirty="0"/>
              <a:t> </a:t>
            </a:r>
            <a:r>
              <a:rPr dirty="0">
                <a:latin typeface="Calibri"/>
                <a:cs typeface="Calibri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1612"/>
            <a:ext cx="8055609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Software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Service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(SaaS)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-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Infrastructure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Service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(IaaS)-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Platform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Service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(PaaS)-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Service Oriented Architecture (SoA) - Elastic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Computing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-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Demand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Computing.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594" y="193370"/>
            <a:ext cx="63938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Software-as–a-Service</a:t>
            </a:r>
            <a:r>
              <a:rPr spc="-125" dirty="0"/>
              <a:t> </a:t>
            </a:r>
            <a:r>
              <a:rPr spc="5" dirty="0"/>
              <a:t>(SaaS)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78940"/>
            <a:ext cx="8077834" cy="42538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870" marR="5080" indent="-344805" algn="just">
              <a:lnSpc>
                <a:spcPct val="90000"/>
              </a:lnSpc>
              <a:spcBef>
                <a:spcPts val="445"/>
              </a:spcBef>
              <a:buFont typeface="Arial"/>
              <a:buChar char="•"/>
              <a:tabLst>
                <a:tab pos="357505" algn="l"/>
              </a:tabLst>
            </a:pPr>
            <a:r>
              <a:rPr sz="2800" spc="-5" dirty="0">
                <a:latin typeface="Times New Roman"/>
                <a:cs typeface="Times New Roman"/>
              </a:rPr>
              <a:t>Software-as–a-Service</a:t>
            </a:r>
            <a:r>
              <a:rPr sz="2800" dirty="0">
                <a:latin typeface="Times New Roman"/>
                <a:cs typeface="Times New Roman"/>
              </a:rPr>
              <a:t> (SaaS)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model</a:t>
            </a:r>
            <a:r>
              <a:rPr sz="2800" spc="-5" dirty="0">
                <a:latin typeface="Times New Roman"/>
                <a:cs typeface="Times New Roman"/>
              </a:rPr>
              <a:t> allows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provide </a:t>
            </a:r>
            <a:r>
              <a:rPr sz="2800" dirty="0">
                <a:latin typeface="Times New Roman"/>
                <a:cs typeface="Times New Roman"/>
              </a:rPr>
              <a:t>software </a:t>
            </a:r>
            <a:r>
              <a:rPr sz="2800" spc="-5" dirty="0">
                <a:latin typeface="Times New Roman"/>
                <a:cs typeface="Times New Roman"/>
              </a:rPr>
              <a:t>application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a service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end </a:t>
            </a:r>
            <a:r>
              <a:rPr sz="2800" dirty="0">
                <a:latin typeface="Times New Roman"/>
                <a:cs typeface="Times New Roman"/>
              </a:rPr>
              <a:t> users. It refers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software that is </a:t>
            </a:r>
            <a:r>
              <a:rPr sz="2800" spc="-10" dirty="0">
                <a:latin typeface="Times New Roman"/>
                <a:cs typeface="Times New Roman"/>
              </a:rPr>
              <a:t>deployed </a:t>
            </a:r>
            <a:r>
              <a:rPr sz="2800" spc="10" dirty="0">
                <a:latin typeface="Times New Roman"/>
                <a:cs typeface="Times New Roman"/>
              </a:rPr>
              <a:t>on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5" dirty="0">
                <a:latin typeface="Times New Roman"/>
                <a:cs typeface="Times New Roman"/>
              </a:rPr>
              <a:t>host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service</a:t>
            </a:r>
            <a:r>
              <a:rPr sz="2800" dirty="0">
                <a:latin typeface="Times New Roman"/>
                <a:cs typeface="Times New Roman"/>
              </a:rPr>
              <a:t> and</a:t>
            </a:r>
            <a:r>
              <a:rPr sz="2800" spc="5" dirty="0">
                <a:latin typeface="Times New Roman"/>
                <a:cs typeface="Times New Roman"/>
              </a:rPr>
              <a:t> is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accessible</a:t>
            </a:r>
            <a:r>
              <a:rPr sz="2800" spc="-5" dirty="0">
                <a:latin typeface="Times New Roman"/>
                <a:cs typeface="Times New Roman"/>
              </a:rPr>
              <a:t> via</a:t>
            </a:r>
            <a:r>
              <a:rPr sz="2800" dirty="0">
                <a:latin typeface="Times New Roman"/>
                <a:cs typeface="Times New Roman"/>
              </a:rPr>
              <a:t> Internet.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There</a:t>
            </a:r>
            <a:r>
              <a:rPr sz="2800" spc="7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several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SaaS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listed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below:</a:t>
            </a:r>
            <a:endParaRPr sz="2800">
              <a:latin typeface="Times New Roman"/>
              <a:cs typeface="Times New Roman"/>
            </a:endParaRPr>
          </a:p>
          <a:p>
            <a:pPr marL="356870" indent="-344805" algn="just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7505" algn="l"/>
              </a:tabLst>
            </a:pPr>
            <a:r>
              <a:rPr sz="2800" spc="5" dirty="0">
                <a:latin typeface="Times New Roman"/>
                <a:cs typeface="Times New Roman"/>
              </a:rPr>
              <a:t>Billing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and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invoicing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marL="356870" marR="1392555" indent="-344805">
              <a:lnSpc>
                <a:spcPts val="302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Times New Roman"/>
                <a:cs typeface="Times New Roman"/>
              </a:rPr>
              <a:t>Customer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Relationship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(CRM)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applications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Times New Roman"/>
                <a:cs typeface="Times New Roman"/>
              </a:rPr>
              <a:t>Help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desk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applications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latin typeface="Times New Roman"/>
                <a:cs typeface="Times New Roman"/>
              </a:rPr>
              <a:t>Human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Resource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solutions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885" y="190322"/>
            <a:ext cx="30956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>
                <a:latin typeface="Calibri"/>
                <a:cs typeface="Calibri"/>
              </a:rPr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7908"/>
            <a:ext cx="8078470" cy="4454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Times New Roman"/>
                <a:cs typeface="Times New Roman"/>
              </a:rPr>
              <a:t>Here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characteristics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SaaS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service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model: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Times New Roman"/>
                <a:cs typeface="Times New Roman"/>
              </a:rPr>
              <a:t>SaaS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makes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software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available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over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Internet.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software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applications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maintained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vendor.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ts val="2375"/>
              </a:lnSpc>
              <a:buFont typeface="Arial"/>
              <a:buChar char="•"/>
              <a:tabLst>
                <a:tab pos="356870" algn="l"/>
                <a:tab pos="357505" algn="l"/>
                <a:tab pos="930275" algn="l"/>
                <a:tab pos="1841500" algn="l"/>
                <a:tab pos="2195195" algn="l"/>
                <a:tab pos="2671445" algn="l"/>
                <a:tab pos="3771900" algn="l"/>
                <a:tab pos="4384675" algn="l"/>
                <a:tab pos="4787265" algn="l"/>
                <a:tab pos="6290310" algn="l"/>
                <a:tab pos="7061834" algn="l"/>
                <a:tab pos="7430770" algn="l"/>
              </a:tabLst>
            </a:pPr>
            <a:r>
              <a:rPr sz="2200" spc="10" dirty="0">
                <a:latin typeface="Times New Roman"/>
                <a:cs typeface="Times New Roman"/>
              </a:rPr>
              <a:t>The	</a:t>
            </a:r>
            <a:r>
              <a:rPr sz="2200" spc="-5" dirty="0">
                <a:latin typeface="Times New Roman"/>
                <a:cs typeface="Times New Roman"/>
              </a:rPr>
              <a:t>license	to	the	software	</a:t>
            </a:r>
            <a:r>
              <a:rPr sz="2200" spc="-10" dirty="0">
                <a:latin typeface="Times New Roman"/>
                <a:cs typeface="Times New Roman"/>
              </a:rPr>
              <a:t>may	</a:t>
            </a:r>
            <a:r>
              <a:rPr sz="2200" dirty="0">
                <a:latin typeface="Times New Roman"/>
                <a:cs typeface="Times New Roman"/>
              </a:rPr>
              <a:t>be	</a:t>
            </a:r>
            <a:r>
              <a:rPr sz="2200" spc="-5" dirty="0">
                <a:latin typeface="Times New Roman"/>
                <a:cs typeface="Times New Roman"/>
              </a:rPr>
              <a:t>subscription	based	</a:t>
            </a:r>
            <a:r>
              <a:rPr sz="2200" dirty="0">
                <a:latin typeface="Times New Roman"/>
                <a:cs typeface="Times New Roman"/>
              </a:rPr>
              <a:t>or	</a:t>
            </a:r>
            <a:r>
              <a:rPr sz="2200" spc="-10" dirty="0">
                <a:latin typeface="Times New Roman"/>
                <a:cs typeface="Times New Roman"/>
              </a:rPr>
              <a:t>usage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ba</a:t>
            </a:r>
            <a:r>
              <a:rPr sz="2200" spc="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.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nd </a:t>
            </a:r>
            <a:r>
              <a:rPr sz="2200" spc="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</a:t>
            </a:r>
            <a:r>
              <a:rPr sz="2200" spc="5" dirty="0">
                <a:latin typeface="Times New Roman"/>
                <a:cs typeface="Times New Roman"/>
              </a:rPr>
              <a:t>ill</a:t>
            </a:r>
            <a:r>
              <a:rPr sz="2200" dirty="0">
                <a:latin typeface="Times New Roman"/>
                <a:cs typeface="Times New Roman"/>
              </a:rPr>
              <a:t>ed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ecu</a:t>
            </a:r>
            <a:r>
              <a:rPr sz="2200" spc="5" dirty="0">
                <a:latin typeface="Times New Roman"/>
                <a:cs typeface="Times New Roman"/>
              </a:rPr>
              <a:t>rri</a:t>
            </a:r>
            <a:r>
              <a:rPr sz="2200" dirty="0">
                <a:latin typeface="Times New Roman"/>
                <a:cs typeface="Times New Roman"/>
              </a:rPr>
              <a:t>ng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</a:t>
            </a:r>
            <a:r>
              <a:rPr sz="2200" spc="5" dirty="0">
                <a:latin typeface="Times New Roman"/>
                <a:cs typeface="Times New Roman"/>
              </a:rPr>
              <a:t>sis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ts val="2375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Times New Roman"/>
                <a:cs typeface="Times New Roman"/>
              </a:rPr>
              <a:t>SaaS</a:t>
            </a:r>
            <a:r>
              <a:rPr sz="2200" spc="3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applications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cost-effective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since</a:t>
            </a:r>
            <a:r>
              <a:rPr sz="2200" spc="3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they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</a:t>
            </a:r>
            <a:r>
              <a:rPr sz="2200" spc="3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require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any</a:t>
            </a:r>
            <a:endParaRPr sz="2200">
              <a:latin typeface="Times New Roman"/>
              <a:cs typeface="Times New Roman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maintenance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side.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Times New Roman"/>
                <a:cs typeface="Times New Roman"/>
              </a:rPr>
              <a:t>They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available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on</a:t>
            </a:r>
            <a:r>
              <a:rPr sz="2200" spc="-5" dirty="0">
                <a:latin typeface="Times New Roman"/>
                <a:cs typeface="Times New Roman"/>
              </a:rPr>
              <a:t> demand.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Times New Roman"/>
                <a:cs typeface="Times New Roman"/>
              </a:rPr>
              <a:t>They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5" dirty="0">
                <a:latin typeface="Times New Roman"/>
                <a:cs typeface="Times New Roman"/>
              </a:rPr>
              <a:t> scaled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up or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down on</a:t>
            </a:r>
            <a:r>
              <a:rPr sz="2200" spc="-5" dirty="0">
                <a:latin typeface="Times New Roman"/>
                <a:cs typeface="Times New Roman"/>
              </a:rPr>
              <a:t> demand.</a:t>
            </a:r>
            <a:endParaRPr sz="2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Times New Roman"/>
                <a:cs typeface="Times New Roman"/>
              </a:rPr>
              <a:t>They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automatically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upgraded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updated.</a:t>
            </a:r>
            <a:endParaRPr sz="2200">
              <a:latin typeface="Times New Roman"/>
              <a:cs typeface="Times New Roman"/>
            </a:endParaRPr>
          </a:p>
          <a:p>
            <a:pPr marL="356870" marR="5715" indent="-344805" algn="just">
              <a:lnSpc>
                <a:spcPts val="2110"/>
              </a:lnSpc>
              <a:spcBef>
                <a:spcPts val="509"/>
              </a:spcBef>
              <a:buFont typeface="Arial"/>
              <a:buChar char="•"/>
              <a:tabLst>
                <a:tab pos="357505" algn="l"/>
              </a:tabLst>
            </a:pPr>
            <a:r>
              <a:rPr sz="2200" dirty="0">
                <a:latin typeface="Times New Roman"/>
                <a:cs typeface="Times New Roman"/>
              </a:rPr>
              <a:t>SaaS </a:t>
            </a:r>
            <a:r>
              <a:rPr sz="2200" spc="-10" dirty="0">
                <a:latin typeface="Times New Roman"/>
                <a:cs typeface="Times New Roman"/>
              </a:rPr>
              <a:t>offers </a:t>
            </a:r>
            <a:r>
              <a:rPr sz="2200" dirty="0">
                <a:latin typeface="Times New Roman"/>
                <a:cs typeface="Times New Roman"/>
              </a:rPr>
              <a:t>shared </a:t>
            </a:r>
            <a:r>
              <a:rPr sz="2200" spc="-5" dirty="0">
                <a:latin typeface="Times New Roman"/>
                <a:cs typeface="Times New Roman"/>
              </a:rPr>
              <a:t>data model. </a:t>
            </a:r>
            <a:r>
              <a:rPr sz="2200" dirty="0">
                <a:latin typeface="Times New Roman"/>
                <a:cs typeface="Times New Roman"/>
              </a:rPr>
              <a:t>Therefore, </a:t>
            </a:r>
            <a:r>
              <a:rPr sz="2200" spc="-5" dirty="0">
                <a:latin typeface="Times New Roman"/>
                <a:cs typeface="Times New Roman"/>
              </a:rPr>
              <a:t>multiple users can </a:t>
            </a:r>
            <a:r>
              <a:rPr sz="2200" dirty="0">
                <a:latin typeface="Times New Roman"/>
                <a:cs typeface="Times New Roman"/>
              </a:rPr>
              <a:t>share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single </a:t>
            </a:r>
            <a:r>
              <a:rPr sz="2200" spc="-5" dirty="0">
                <a:latin typeface="Times New Roman"/>
                <a:cs typeface="Times New Roman"/>
              </a:rPr>
              <a:t>instance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infrastructure. </a:t>
            </a: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not required </a:t>
            </a:r>
            <a:r>
              <a:rPr sz="2200" spc="5" dirty="0">
                <a:latin typeface="Times New Roman"/>
                <a:cs typeface="Times New Roman"/>
              </a:rPr>
              <a:t>to hard </a:t>
            </a:r>
            <a:r>
              <a:rPr sz="2200" spc="-5" dirty="0">
                <a:latin typeface="Times New Roman"/>
                <a:cs typeface="Times New Roman"/>
              </a:rPr>
              <a:t>code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functionality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for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individual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users.</a:t>
            </a:r>
            <a:endParaRPr sz="2200">
              <a:latin typeface="Times New Roman"/>
              <a:cs typeface="Times New Roman"/>
            </a:endParaRPr>
          </a:p>
          <a:p>
            <a:pPr marL="356870" indent="-344805" algn="just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7505" algn="l"/>
              </a:tabLst>
            </a:pPr>
            <a:r>
              <a:rPr sz="2200" dirty="0">
                <a:latin typeface="Times New Roman"/>
                <a:cs typeface="Times New Roman"/>
              </a:rPr>
              <a:t>All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users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run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same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version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software.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5176" y="193370"/>
            <a:ext cx="353250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Benefits</a:t>
            </a:r>
            <a:r>
              <a:rPr spc="-50" dirty="0"/>
              <a:t> </a:t>
            </a:r>
            <a:r>
              <a:rPr spc="5" dirty="0"/>
              <a:t>of</a:t>
            </a:r>
            <a:r>
              <a:rPr spc="-35" dirty="0"/>
              <a:t> </a:t>
            </a:r>
            <a:r>
              <a:rPr spc="5" dirty="0"/>
              <a:t>SaaS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72844"/>
            <a:ext cx="8070215" cy="41719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6870" marR="5080" indent="-344805">
              <a:lnSpc>
                <a:spcPts val="3460"/>
              </a:lnSpc>
              <a:spcBef>
                <a:spcPts val="525"/>
              </a:spcBef>
            </a:pPr>
            <a:r>
              <a:rPr sz="3200" spc="-5" dirty="0">
                <a:latin typeface="Times New Roman"/>
                <a:cs typeface="Times New Roman"/>
              </a:rPr>
              <a:t>Using</a:t>
            </a:r>
            <a:r>
              <a:rPr sz="3200" spc="2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SaaS</a:t>
            </a:r>
            <a:r>
              <a:rPr sz="3200" spc="2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proved</a:t>
            </a:r>
            <a:r>
              <a:rPr sz="3200" spc="25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2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beneficial</a:t>
            </a:r>
            <a:r>
              <a:rPr sz="3200" spc="2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2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terms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scalability,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efficiency</a:t>
            </a:r>
            <a:r>
              <a:rPr sz="3200" spc="-5" dirty="0">
                <a:latin typeface="Times New Roman"/>
                <a:cs typeface="Times New Roman"/>
              </a:rPr>
              <a:t> and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performance.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3200" spc="-20" dirty="0">
                <a:latin typeface="Times New Roman"/>
                <a:cs typeface="Times New Roman"/>
              </a:rPr>
              <a:t>Some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benefits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are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below: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Modest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software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tools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Times New Roman"/>
                <a:cs typeface="Times New Roman"/>
              </a:rPr>
              <a:t>Efficient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software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licenses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Centralized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management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Platform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responsibilities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managed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provider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Multitenant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5012</Words>
  <Application>Microsoft Office PowerPoint</Application>
  <PresentationFormat>On-screen Show (4:3)</PresentationFormat>
  <Paragraphs>436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3" baseType="lpstr">
      <vt:lpstr>Arial</vt:lpstr>
      <vt:lpstr>Calibri</vt:lpstr>
      <vt:lpstr>Times New Roman</vt:lpstr>
      <vt:lpstr>Office Theme</vt:lpstr>
      <vt:lpstr>SITA1503  FOG AND CLOUD COMPUTING</vt:lpstr>
      <vt:lpstr>Cloud Computing</vt:lpstr>
      <vt:lpstr>UNIT 1 UNDERSTANDING  CLOUD COMPUTING</vt:lpstr>
      <vt:lpstr>History of Cloud Computing</vt:lpstr>
      <vt:lpstr>History of Cloud Computing</vt:lpstr>
      <vt:lpstr>History of Cloud Computing</vt:lpstr>
      <vt:lpstr>History of 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?</vt:lpstr>
      <vt:lpstr>CLOUD  COMPUTING:DEFENITION</vt:lpstr>
      <vt:lpstr>PowerPoint Presentation</vt:lpstr>
      <vt:lpstr>PowerPoint Presentation</vt:lpstr>
      <vt:lpstr>PowerPoint Presentation</vt:lpstr>
      <vt:lpstr>Cloud Computing Segments</vt:lpstr>
      <vt:lpstr>Cloud Computing Segments Platforms</vt:lpstr>
      <vt:lpstr>Cloud Computing Segments Infrastructure</vt:lpstr>
      <vt:lpstr>X as a Service</vt:lpstr>
      <vt:lpstr>A typical cloud computing system</vt:lpstr>
      <vt:lpstr>PowerPoint Presentation</vt:lpstr>
      <vt:lpstr>NEED OF CLOUD COMPUTING</vt:lpstr>
      <vt:lpstr>Characteristics of Cloud Computing</vt:lpstr>
      <vt:lpstr>Characteristics of Cloud Computing</vt:lpstr>
      <vt:lpstr>Characteristics of Cloud Computing</vt:lpstr>
      <vt:lpstr>Characteristics of Cloud Computing</vt:lpstr>
      <vt:lpstr>Characteristics of Cloud Computing</vt:lpstr>
      <vt:lpstr>Architectural framework:</vt:lpstr>
      <vt:lpstr>Components of Cloud Computing  Architecture</vt:lpstr>
      <vt:lpstr>Front End and Back End Cloud  Computing</vt:lpstr>
      <vt:lpstr>Front End and Back End Cloud  Computing</vt:lpstr>
      <vt:lpstr>Cloud Services Network</vt:lpstr>
      <vt:lpstr>You've Been Virtually Served</vt:lpstr>
      <vt:lpstr>Cloud Computing Applications</vt:lpstr>
      <vt:lpstr>Cloud Computing Concerns</vt:lpstr>
      <vt:lpstr>PowerPoint Presentation</vt:lpstr>
      <vt:lpstr>PowerPoint Presentation</vt:lpstr>
      <vt:lpstr>PowerPoint Presentation</vt:lpstr>
      <vt:lpstr>Types of cloud:</vt:lpstr>
      <vt:lpstr>Public Cloud</vt:lpstr>
      <vt:lpstr>Advantages of Public Cloud Model</vt:lpstr>
      <vt:lpstr>Disadvantages of Public Cloud  Model</vt:lpstr>
      <vt:lpstr>Private Cloud</vt:lpstr>
      <vt:lpstr>Advantages of Private Cloud Model</vt:lpstr>
      <vt:lpstr>Disadvantages of Private Cloud  Model</vt:lpstr>
      <vt:lpstr>Hybrid Cloud</vt:lpstr>
      <vt:lpstr>Advantages of Hybrid Cloud Model</vt:lpstr>
      <vt:lpstr>Advantages of Hybrid Cloud Model</vt:lpstr>
      <vt:lpstr>Disadvantages of Hybrid Cloud  Model</vt:lpstr>
      <vt:lpstr>PROS AND CONS OF CLOUD  COMPUTING:</vt:lpstr>
      <vt:lpstr>PROS AND CONS OF CLOUD  COMPUTING:</vt:lpstr>
      <vt:lpstr>Difference: Cloud and Web 2.0</vt:lpstr>
      <vt:lpstr>Key challenges in cloud computing</vt:lpstr>
      <vt:lpstr>Key challenges in cloud computing</vt:lpstr>
      <vt:lpstr>Key challenges in cloud computing</vt:lpstr>
      <vt:lpstr>Key challenges in cloud computing</vt:lpstr>
      <vt:lpstr>Key challenges in cloud computing</vt:lpstr>
      <vt:lpstr>Key challenges in cloud computing</vt:lpstr>
      <vt:lpstr>Key challenges in cloud computing</vt:lpstr>
      <vt:lpstr>Key challenges in cloud computing</vt:lpstr>
      <vt:lpstr>Cloud players</vt:lpstr>
      <vt:lpstr>Deployment Models</vt:lpstr>
      <vt:lpstr>Public Cloud</vt:lpstr>
      <vt:lpstr>The advantages of the Public cloud  are:</vt:lpstr>
      <vt:lpstr>Some Disadvantages</vt:lpstr>
      <vt:lpstr>Private Cloud</vt:lpstr>
      <vt:lpstr>The advantages of using private  cloud are</vt:lpstr>
      <vt:lpstr>Disadvantages</vt:lpstr>
      <vt:lpstr>Hybrid Cloud</vt:lpstr>
      <vt:lpstr>Advantages of Hybrid Cloud  Computing are:</vt:lpstr>
      <vt:lpstr>Disadvantages of Hybrid Cloud are:</vt:lpstr>
      <vt:lpstr>Community Cloud</vt:lpstr>
      <vt:lpstr>Virtualization</vt:lpstr>
      <vt:lpstr>PowerPoint Presentation</vt:lpstr>
      <vt:lpstr>PowerPoint Presentation</vt:lpstr>
      <vt:lpstr>PowerPoint Presentation</vt:lpstr>
      <vt:lpstr>Approaches or ways to virtualizes  cloud servers.</vt:lpstr>
      <vt:lpstr>Virtualization</vt:lpstr>
      <vt:lpstr>Virtualization</vt:lpstr>
      <vt:lpstr>Virtualization</vt:lpstr>
      <vt:lpstr>Software virtualization</vt:lpstr>
      <vt:lpstr>Server virtualization:</vt:lpstr>
      <vt:lpstr>Primary uses of server virtualization  are:</vt:lpstr>
      <vt:lpstr>Cloud resource management</vt:lpstr>
      <vt:lpstr>Scheduling</vt:lpstr>
      <vt:lpstr>Cloud resource management (CRM) policies</vt:lpstr>
      <vt:lpstr>Dynamic resource allocation</vt:lpstr>
      <vt:lpstr>PowerPoint Presentation</vt:lpstr>
      <vt:lpstr>Optimal allocation of cloud models</vt:lpstr>
      <vt:lpstr>Optimal allocation of cloud models</vt:lpstr>
      <vt:lpstr>Quiz</vt:lpstr>
      <vt:lpstr>UNIT II</vt:lpstr>
      <vt:lpstr>UNIT 2 CLOUD SERVICE  MODELS :</vt:lpstr>
      <vt:lpstr>Software-as–a-Service (SaaS)</vt:lpstr>
      <vt:lpstr>Characteristics</vt:lpstr>
      <vt:lpstr>Benefits of SaaS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SITA1503  FOG AND CLOUD COMPUTING</dc:title>
  <cp:lastModifiedBy>AjinHari's PC</cp:lastModifiedBy>
  <cp:revision>1</cp:revision>
  <dcterms:created xsi:type="dcterms:W3CDTF">2021-07-02T18:03:27Z</dcterms:created>
  <dcterms:modified xsi:type="dcterms:W3CDTF">2021-07-02T18:07:20Z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2021-07-02T00:00:00Z</vt:filetime>
  </property>
</Properties>
</file>