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tiff" Extension="tiff"/>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8" r:id="rId2"/>
    <p:sldId id="257" r:id="rId3"/>
    <p:sldId id="259" r:id="rId4"/>
    <p:sldId id="260" r:id="rId5"/>
    <p:sldId id="261" r:id="rId6"/>
    <p:sldId id="262" r:id="rId7"/>
    <p:sldId id="269" r:id="rId8"/>
    <p:sldId id="263" r:id="rId9"/>
    <p:sldId id="264" r:id="rId10"/>
    <p:sldId id="265" r:id="rId11"/>
    <p:sldId id="266" r:id="rId12"/>
    <p:sldId id="267" r:id="rId13"/>
    <p:sldId id="268" r:id="rId14"/>
    <p:sldId id="270" r:id="rId15"/>
    <p:sldId id="271" r:id="rId16"/>
    <p:sldId id="280"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9" r:id="rId33"/>
    <p:sldId id="290" r:id="rId34"/>
    <p:sldId id="291" r:id="rId35"/>
    <p:sldId id="307" r:id="rId36"/>
    <p:sldId id="288" r:id="rId37"/>
    <p:sldId id="292" r:id="rId38"/>
    <p:sldId id="293" r:id="rId39"/>
    <p:sldId id="294" r:id="rId40"/>
    <p:sldId id="295" r:id="rId41"/>
    <p:sldId id="315" r:id="rId42"/>
    <p:sldId id="296" r:id="rId43"/>
    <p:sldId id="297" r:id="rId44"/>
    <p:sldId id="298" r:id="rId45"/>
    <p:sldId id="299" r:id="rId46"/>
    <p:sldId id="300" r:id="rId47"/>
    <p:sldId id="301" r:id="rId48"/>
    <p:sldId id="302" r:id="rId49"/>
    <p:sldId id="303" r:id="rId50"/>
    <p:sldId id="304" r:id="rId51"/>
    <p:sldId id="308" r:id="rId52"/>
    <p:sldId id="305" r:id="rId53"/>
    <p:sldId id="306" r:id="rId54"/>
    <p:sldId id="312" r:id="rId55"/>
    <p:sldId id="327" r:id="rId56"/>
    <p:sldId id="463" r:id="rId57"/>
    <p:sldId id="316" r:id="rId58"/>
    <p:sldId id="322" r:id="rId59"/>
    <p:sldId id="317" r:id="rId60"/>
    <p:sldId id="318" r:id="rId61"/>
    <p:sldId id="473" r:id="rId62"/>
    <p:sldId id="319" r:id="rId63"/>
    <p:sldId id="320" r:id="rId64"/>
    <p:sldId id="321" r:id="rId65"/>
    <p:sldId id="323" r:id="rId66"/>
    <p:sldId id="324" r:id="rId67"/>
    <p:sldId id="326" r:id="rId68"/>
    <p:sldId id="325" r:id="rId69"/>
    <p:sldId id="471" r:id="rId70"/>
    <p:sldId id="472" r:id="rId71"/>
    <p:sldId id="464" r:id="rId72"/>
    <p:sldId id="465" r:id="rId73"/>
    <p:sldId id="467" r:id="rId74"/>
    <p:sldId id="466" r:id="rId75"/>
    <p:sldId id="469" r:id="rId76"/>
    <p:sldId id="46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0"/>
  </p:normalViewPr>
  <p:slideViewPr>
    <p:cSldViewPr>
      <p:cViewPr varScale="1">
        <p:scale>
          <a:sx n="68" d="100"/>
          <a:sy n="68" d="100"/>
        </p:scale>
        <p:origin x="7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t>8/28/2021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04D7F-A8EE-7047-AA7E-26A854247F78}"/>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85A7F2F3-D174-D642-B56D-DA4870D4E8C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D4D62490-20E0-0944-93E0-8C065D8AE3F8}"/>
              </a:ext>
            </a:extLst>
          </p:cNvPr>
          <p:cNvSpPr>
            <a:spLocks noGrp="1"/>
          </p:cNvSpPr>
          <p:nvPr>
            <p:ph type="dt" sz="half" idx="10"/>
          </p:nvPr>
        </p:nvSpPr>
        <p:spPr/>
        <p:txBody>
          <a:bodyPr/>
          <a:lstStyle/>
          <a:p>
            <a:fld id="{64BAB4B5-5DBC-4DC7-A539-13729122AD4C}" type="datetime1">
              <a:rPr lang="en-US" smtClean="0"/>
              <a:t>8/28/2021</a:t>
            </a:fld>
            <a:endParaRPr lang="en-US"/>
          </a:p>
        </p:txBody>
      </p:sp>
      <p:sp>
        <p:nvSpPr>
          <p:cNvPr id="5" name="Footer Placeholder 4">
            <a:extLst>
              <a:ext uri="{FF2B5EF4-FFF2-40B4-BE49-F238E27FC236}">
                <a16:creationId xmlns:a16="http://schemas.microsoft.com/office/drawing/2014/main" xmlns="" id="{E0FDE8D8-233B-2D44-B014-B54A37BBE792}"/>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xmlns="" id="{1948EC6A-3928-A14D-A2EA-25264208A1B1}"/>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9601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C719B-3846-6B46-9A52-4A6C290EA7F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46537F9-13C4-444D-968E-E79F80339D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2E188056-6316-7147-8777-88FA2A0458E8}"/>
              </a:ext>
            </a:extLst>
          </p:cNvPr>
          <p:cNvSpPr>
            <a:spLocks noGrp="1"/>
          </p:cNvSpPr>
          <p:nvPr>
            <p:ph type="dt" sz="half" idx="10"/>
          </p:nvPr>
        </p:nvSpPr>
        <p:spPr/>
        <p:txBody>
          <a:bodyPr/>
          <a:lstStyle/>
          <a:p>
            <a:fld id="{F9306887-86C2-4ADE-B3D8-6BEAD613DCBF}" type="datetime1">
              <a:rPr lang="en-US" smtClean="0"/>
              <a:t>8/28/2021</a:t>
            </a:fld>
            <a:endParaRPr lang="en-US"/>
          </a:p>
        </p:txBody>
      </p:sp>
      <p:sp>
        <p:nvSpPr>
          <p:cNvPr id="5" name="Footer Placeholder 4">
            <a:extLst>
              <a:ext uri="{FF2B5EF4-FFF2-40B4-BE49-F238E27FC236}">
                <a16:creationId xmlns:a16="http://schemas.microsoft.com/office/drawing/2014/main" xmlns="" id="{4B4E6FDA-2997-2743-AA1B-20EBA62CE294}"/>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xmlns="" id="{A992DD34-98C9-1747-8B8D-53B7594AA46D}"/>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70855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08E5A9-6C87-9541-BA0C-5DAD80EF20C2}"/>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14BCE1C-3759-A541-8F7C-6F06D78C8730}"/>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85730C7-30F8-4C49-B976-8AB3EBF11FF6}"/>
              </a:ext>
            </a:extLst>
          </p:cNvPr>
          <p:cNvSpPr>
            <a:spLocks noGrp="1"/>
          </p:cNvSpPr>
          <p:nvPr>
            <p:ph type="dt" sz="half" idx="10"/>
          </p:nvPr>
        </p:nvSpPr>
        <p:spPr/>
        <p:txBody>
          <a:bodyPr/>
          <a:lstStyle/>
          <a:p>
            <a:fld id="{E8B50923-DDDD-457D-A0C3-3BB92B259233}" type="datetime1">
              <a:rPr lang="en-US" smtClean="0"/>
              <a:t>8/28/2021</a:t>
            </a:fld>
            <a:endParaRPr lang="en-US"/>
          </a:p>
        </p:txBody>
      </p:sp>
      <p:sp>
        <p:nvSpPr>
          <p:cNvPr id="5" name="Footer Placeholder 4">
            <a:extLst>
              <a:ext uri="{FF2B5EF4-FFF2-40B4-BE49-F238E27FC236}">
                <a16:creationId xmlns:a16="http://schemas.microsoft.com/office/drawing/2014/main" xmlns="" id="{9195A9F2-7D2D-6744-8764-7EE128C44C05}"/>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xmlns="" id="{CED17B64-F445-144D-B1BA-FBB47A1EC5C4}"/>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6051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7C5FC-9D54-9D48-8487-6906F2FFCA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84BBD21-F7A1-624F-A1D3-195E6F6669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12B4285F-8A30-5A4A-AC1D-53AC99E7B670}"/>
              </a:ext>
            </a:extLst>
          </p:cNvPr>
          <p:cNvSpPr>
            <a:spLocks noGrp="1"/>
          </p:cNvSpPr>
          <p:nvPr>
            <p:ph type="dt" sz="half" idx="10"/>
          </p:nvPr>
        </p:nvSpPr>
        <p:spPr/>
        <p:txBody>
          <a:bodyPr/>
          <a:lstStyle/>
          <a:p>
            <a:fld id="{2086E786-6B4D-4644-8C0B-972DBFD81243}" type="datetime1">
              <a:rPr lang="en-US" smtClean="0"/>
              <a:t>8/28/2021</a:t>
            </a:fld>
            <a:endParaRPr lang="en-US"/>
          </a:p>
        </p:txBody>
      </p:sp>
      <p:sp>
        <p:nvSpPr>
          <p:cNvPr id="5" name="Footer Placeholder 4">
            <a:extLst>
              <a:ext uri="{FF2B5EF4-FFF2-40B4-BE49-F238E27FC236}">
                <a16:creationId xmlns:a16="http://schemas.microsoft.com/office/drawing/2014/main" xmlns="" id="{135CEE25-E2E2-F047-93B2-A33905C537A9}"/>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xmlns="" id="{4433966F-F19E-5C41-B569-CD435CA17953}"/>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53318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1CB33-356A-1745-9EA8-B71AE0BDF546}"/>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4959F5C-9ED6-4143-ADFD-601E7E4A68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47C40A9C-6122-AB4E-A35D-3765E92055DA}"/>
              </a:ext>
            </a:extLst>
          </p:cNvPr>
          <p:cNvSpPr>
            <a:spLocks noGrp="1"/>
          </p:cNvSpPr>
          <p:nvPr>
            <p:ph type="dt" sz="half" idx="10"/>
          </p:nvPr>
        </p:nvSpPr>
        <p:spPr/>
        <p:txBody>
          <a:bodyPr/>
          <a:lstStyle/>
          <a:p>
            <a:fld id="{01D01618-882C-478A-A0DA-22200BFCDFA0}" type="datetime1">
              <a:rPr lang="en-US" smtClean="0"/>
              <a:t>8/28/2021</a:t>
            </a:fld>
            <a:endParaRPr lang="en-US"/>
          </a:p>
        </p:txBody>
      </p:sp>
      <p:sp>
        <p:nvSpPr>
          <p:cNvPr id="5" name="Footer Placeholder 4">
            <a:extLst>
              <a:ext uri="{FF2B5EF4-FFF2-40B4-BE49-F238E27FC236}">
                <a16:creationId xmlns:a16="http://schemas.microsoft.com/office/drawing/2014/main" xmlns="" id="{1E536641-069F-5A45-B35D-1E89C92A8C66}"/>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xmlns="" id="{89BE0ACF-3494-824A-8D44-D51DFDA572B7}"/>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51434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2E295-5E31-7B4B-A575-018F0E3590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3CE0D07-0111-0240-83A5-D2C065439F3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FF1ACFDC-CA1D-D141-8E3F-2D9AF27CA79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D0E2ADE3-43BB-2F41-AFEE-76DF48EC079C}"/>
              </a:ext>
            </a:extLst>
          </p:cNvPr>
          <p:cNvSpPr>
            <a:spLocks noGrp="1"/>
          </p:cNvSpPr>
          <p:nvPr>
            <p:ph type="dt" sz="half" idx="10"/>
          </p:nvPr>
        </p:nvSpPr>
        <p:spPr/>
        <p:txBody>
          <a:bodyPr/>
          <a:lstStyle/>
          <a:p>
            <a:fld id="{F82E4191-BFF3-4925-A228-2B09D3D6AB65}" type="datetime1">
              <a:rPr lang="en-US" smtClean="0"/>
              <a:t>8/28/2021</a:t>
            </a:fld>
            <a:endParaRPr lang="en-US"/>
          </a:p>
        </p:txBody>
      </p:sp>
      <p:sp>
        <p:nvSpPr>
          <p:cNvPr id="6" name="Footer Placeholder 5">
            <a:extLst>
              <a:ext uri="{FF2B5EF4-FFF2-40B4-BE49-F238E27FC236}">
                <a16:creationId xmlns:a16="http://schemas.microsoft.com/office/drawing/2014/main" xmlns="" id="{120F43A3-BCCD-ED47-BED1-DE194764B64B}"/>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xmlns="" id="{9E2E9CF1-B2BC-1845-B7C0-7CFB0996FB58}"/>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52942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305AD-3C81-8248-A076-774324E0E68C}"/>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2392F86-D649-4D42-8F6D-7344C35A132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036F3C07-1DD5-224E-A32F-7DBBE4C834DF}"/>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64F17AF5-B345-BC4E-83C9-8C84FC27FA3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0C167F76-3DCA-404D-849A-AFD1367A8E1D}"/>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957D1D16-5C36-6347-AF8D-765CD91F287C}"/>
              </a:ext>
            </a:extLst>
          </p:cNvPr>
          <p:cNvSpPr>
            <a:spLocks noGrp="1"/>
          </p:cNvSpPr>
          <p:nvPr>
            <p:ph type="dt" sz="half" idx="10"/>
          </p:nvPr>
        </p:nvSpPr>
        <p:spPr/>
        <p:txBody>
          <a:bodyPr/>
          <a:lstStyle/>
          <a:p>
            <a:fld id="{0A14BBCF-B20B-4DDE-9750-54ACEFEA2439}" type="datetime1">
              <a:rPr lang="en-US" smtClean="0"/>
              <a:t>8/28/2021</a:t>
            </a:fld>
            <a:endParaRPr lang="en-US"/>
          </a:p>
        </p:txBody>
      </p:sp>
      <p:sp>
        <p:nvSpPr>
          <p:cNvPr id="8" name="Footer Placeholder 7">
            <a:extLst>
              <a:ext uri="{FF2B5EF4-FFF2-40B4-BE49-F238E27FC236}">
                <a16:creationId xmlns:a16="http://schemas.microsoft.com/office/drawing/2014/main" xmlns="" id="{53E22B43-DE26-E64A-9C0C-37020B5087B6}"/>
              </a:ext>
            </a:extLst>
          </p:cNvPr>
          <p:cNvSpPr>
            <a:spLocks noGrp="1"/>
          </p:cNvSpPr>
          <p:nvPr>
            <p:ph type="ftr" sz="quarter" idx="11"/>
          </p:nvPr>
        </p:nvSpPr>
        <p:spPr/>
        <p:txBody>
          <a:bodyPr/>
          <a:lstStyle/>
          <a:p>
            <a:r>
              <a:rPr lang="en-US"/>
              <a:t>Ms. B KEERTHI SAMHITHA, Asst Prof - CSE</a:t>
            </a:r>
          </a:p>
        </p:txBody>
      </p:sp>
      <p:sp>
        <p:nvSpPr>
          <p:cNvPr id="9" name="Slide Number Placeholder 8">
            <a:extLst>
              <a:ext uri="{FF2B5EF4-FFF2-40B4-BE49-F238E27FC236}">
                <a16:creationId xmlns:a16="http://schemas.microsoft.com/office/drawing/2014/main" xmlns="" id="{E01A6C9E-94C8-864F-A993-41B9359E5F9E}"/>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97160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2EAC9-C66B-EB4C-BAE9-32F55CC993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C54B76D3-0C6E-E747-9B18-DDD93340C583}"/>
              </a:ext>
            </a:extLst>
          </p:cNvPr>
          <p:cNvSpPr>
            <a:spLocks noGrp="1"/>
          </p:cNvSpPr>
          <p:nvPr>
            <p:ph type="dt" sz="half" idx="10"/>
          </p:nvPr>
        </p:nvSpPr>
        <p:spPr/>
        <p:txBody>
          <a:bodyPr/>
          <a:lstStyle/>
          <a:p>
            <a:fld id="{ECC67904-F227-4E8F-8FD5-465BEFEB82E1}" type="datetime1">
              <a:rPr lang="en-US" smtClean="0"/>
              <a:t>8/28/2021</a:t>
            </a:fld>
            <a:endParaRPr lang="en-US"/>
          </a:p>
        </p:txBody>
      </p:sp>
      <p:sp>
        <p:nvSpPr>
          <p:cNvPr id="4" name="Footer Placeholder 3">
            <a:extLst>
              <a:ext uri="{FF2B5EF4-FFF2-40B4-BE49-F238E27FC236}">
                <a16:creationId xmlns:a16="http://schemas.microsoft.com/office/drawing/2014/main" xmlns="" id="{C76AA252-8DA7-3B40-98E9-463252D08A00}"/>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xmlns="" id="{76F25B1D-3E21-6145-B3A6-1E3E9AADE1CE}"/>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82844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2559830-C526-A043-BC4C-97252DF8A78A}"/>
              </a:ext>
            </a:extLst>
          </p:cNvPr>
          <p:cNvSpPr>
            <a:spLocks noGrp="1"/>
          </p:cNvSpPr>
          <p:nvPr>
            <p:ph type="dt" sz="half" idx="10"/>
          </p:nvPr>
        </p:nvSpPr>
        <p:spPr/>
        <p:txBody>
          <a:bodyPr/>
          <a:lstStyle/>
          <a:p>
            <a:fld id="{7DD49ACB-5CA1-4CD1-8BE8-517709745A28}" type="datetime1">
              <a:rPr lang="en-US" smtClean="0"/>
              <a:t>8/28/2021</a:t>
            </a:fld>
            <a:endParaRPr lang="en-US"/>
          </a:p>
        </p:txBody>
      </p:sp>
      <p:sp>
        <p:nvSpPr>
          <p:cNvPr id="3" name="Footer Placeholder 2">
            <a:extLst>
              <a:ext uri="{FF2B5EF4-FFF2-40B4-BE49-F238E27FC236}">
                <a16:creationId xmlns:a16="http://schemas.microsoft.com/office/drawing/2014/main" xmlns="" id="{EEBBBA83-7AC1-534F-A0DB-73CD1B53FBF0}"/>
              </a:ext>
            </a:extLst>
          </p:cNvPr>
          <p:cNvSpPr>
            <a:spLocks noGrp="1"/>
          </p:cNvSpPr>
          <p:nvPr>
            <p:ph type="ftr" sz="quarter" idx="11"/>
          </p:nvPr>
        </p:nvSpPr>
        <p:spPr/>
        <p:txBody>
          <a:bodyPr/>
          <a:lstStyle/>
          <a:p>
            <a:r>
              <a:rPr lang="en-US"/>
              <a:t>Ms. B KEERTHI SAMHITHA, Asst Prof - CSE</a:t>
            </a:r>
          </a:p>
        </p:txBody>
      </p:sp>
      <p:sp>
        <p:nvSpPr>
          <p:cNvPr id="4" name="Slide Number Placeholder 3">
            <a:extLst>
              <a:ext uri="{FF2B5EF4-FFF2-40B4-BE49-F238E27FC236}">
                <a16:creationId xmlns:a16="http://schemas.microsoft.com/office/drawing/2014/main" xmlns="" id="{E15E5E53-35F0-B244-9192-F9AC4230F3DD}"/>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79448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B617D-EF5A-5744-8287-6561A1B3CF32}"/>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2B07B3EC-0222-2849-BAAF-58EEF52476B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4950B905-BD48-7146-857E-60019DD5CB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xmlns="" id="{F981F810-6BE9-5642-9125-13A2FBA8C10F}"/>
              </a:ext>
            </a:extLst>
          </p:cNvPr>
          <p:cNvSpPr>
            <a:spLocks noGrp="1"/>
          </p:cNvSpPr>
          <p:nvPr>
            <p:ph type="dt" sz="half" idx="10"/>
          </p:nvPr>
        </p:nvSpPr>
        <p:spPr/>
        <p:txBody>
          <a:bodyPr/>
          <a:lstStyle/>
          <a:p>
            <a:fld id="{5FB9C1D9-F40A-4363-BBEC-C3E9E3421C54}" type="datetime1">
              <a:rPr lang="en-US" smtClean="0"/>
              <a:t>8/28/2021</a:t>
            </a:fld>
            <a:endParaRPr lang="en-US"/>
          </a:p>
        </p:txBody>
      </p:sp>
      <p:sp>
        <p:nvSpPr>
          <p:cNvPr id="6" name="Footer Placeholder 5">
            <a:extLst>
              <a:ext uri="{FF2B5EF4-FFF2-40B4-BE49-F238E27FC236}">
                <a16:creationId xmlns:a16="http://schemas.microsoft.com/office/drawing/2014/main" xmlns="" id="{4938F174-5F00-594C-A805-2B0A72D27B56}"/>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xmlns="" id="{88FB0400-CC56-3D4F-BED0-DCBC1E969770}"/>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55454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DBA89-2F49-3147-B0D9-8753BF15164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BDF3AA83-A840-F348-8815-EBAFA46BB3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8FB10B4D-19C2-F545-9966-FF2445BEF79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xmlns="" id="{21CDAD3D-AECD-2D4A-97C0-2F1BD7533578}"/>
              </a:ext>
            </a:extLst>
          </p:cNvPr>
          <p:cNvSpPr>
            <a:spLocks noGrp="1"/>
          </p:cNvSpPr>
          <p:nvPr>
            <p:ph type="dt" sz="half" idx="10"/>
          </p:nvPr>
        </p:nvSpPr>
        <p:spPr/>
        <p:txBody>
          <a:bodyPr/>
          <a:lstStyle/>
          <a:p>
            <a:fld id="{A9265FE5-051D-45BA-8DF1-241860475009}" type="datetime1">
              <a:rPr lang="en-US" smtClean="0"/>
              <a:t>8/28/2021</a:t>
            </a:fld>
            <a:endParaRPr lang="en-US"/>
          </a:p>
        </p:txBody>
      </p:sp>
      <p:sp>
        <p:nvSpPr>
          <p:cNvPr id="6" name="Footer Placeholder 5">
            <a:extLst>
              <a:ext uri="{FF2B5EF4-FFF2-40B4-BE49-F238E27FC236}">
                <a16:creationId xmlns:a16="http://schemas.microsoft.com/office/drawing/2014/main" xmlns="" id="{DD01509D-2523-434D-8FDF-6CEB52941677}"/>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xmlns="" id="{E9A4D9FB-9041-2D41-8F1F-8F36BC3B67C0}"/>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81254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61C7A3A-50C4-1944-B2A6-1FF4DF5213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2C081DE-AB77-B645-A32B-FBEF8C4E58D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C237141-DBAA-3245-83D1-795AB3EF79D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30F6CA-3794-4887-A750-64443EFBCFE0}" type="datetime1">
              <a:rPr lang="en-US" smtClean="0"/>
              <a:t>8/28/2021</a:t>
            </a:fld>
            <a:endParaRPr lang="en-US" dirty="0"/>
          </a:p>
        </p:txBody>
      </p:sp>
      <p:sp>
        <p:nvSpPr>
          <p:cNvPr id="5" name="Footer Placeholder 4">
            <a:extLst>
              <a:ext uri="{FF2B5EF4-FFF2-40B4-BE49-F238E27FC236}">
                <a16:creationId xmlns:a16="http://schemas.microsoft.com/office/drawing/2014/main" xmlns="" id="{CB4B373D-4A7A-1048-A862-108459013B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Ms. B KEERTHI SAMHITHA, Asst Prof - CSE</a:t>
            </a:r>
            <a:endParaRPr lang="en-US" dirty="0"/>
          </a:p>
        </p:txBody>
      </p:sp>
      <p:sp>
        <p:nvSpPr>
          <p:cNvPr id="6" name="Slide Number Placeholder 5">
            <a:extLst>
              <a:ext uri="{FF2B5EF4-FFF2-40B4-BE49-F238E27FC236}">
                <a16:creationId xmlns:a16="http://schemas.microsoft.com/office/drawing/2014/main" xmlns="" id="{B7A80E9E-7030-144D-8BE1-DC68744A36B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07B48E-5347-4272-B1F0-0C266D2F26E4}" type="slidenum">
              <a:rPr lang="en-US" smtClean="0"/>
              <a:t>‹#›</a:t>
            </a:fld>
            <a:endParaRPr lang="en-US" dirty="0"/>
          </a:p>
        </p:txBody>
      </p:sp>
    </p:spTree>
    <p:extLst>
      <p:ext uri="{BB962C8B-B14F-4D97-AF65-F5344CB8AC3E}">
        <p14:creationId xmlns:p14="http://schemas.microsoft.com/office/powerpoint/2010/main" val="1617640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5.jpeg" Type="http://schemas.openxmlformats.org/officeDocument/2006/relationships/image"/><Relationship Id="rId2" Target="../media/image7.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5.jpeg" Type="http://schemas.openxmlformats.org/officeDocument/2006/relationships/image"/><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3.png" Type="http://schemas.openxmlformats.org/officeDocument/2006/relationships/image"/><Relationship Id="rId2" Target="../media/image2.jpeg" Type="http://schemas.openxmlformats.org/officeDocument/2006/relationships/image"/><Relationship Id="rId1" Target="../slideLayouts/slideLayout2.xml" Type="http://schemas.openxmlformats.org/officeDocument/2006/relationships/slideLayout"/><Relationship Id="rId4" Target="../media/image4.png" Type="http://schemas.openxmlformats.org/officeDocument/2006/relationships/image"/></Relationships>
</file>

<file path=ppt/slides/_rels/slide20.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5.jpeg" Type="http://schemas.openxmlformats.org/officeDocument/2006/relationships/image"/><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3" Target="../media/image5.jpeg" Type="http://schemas.openxmlformats.org/officeDocument/2006/relationships/image"/><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4.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5.xml.rels><?xml version="1.0" encoding="UTF-8" standalone="yes" ?><Relationships xmlns="http://schemas.openxmlformats.org/package/2006/relationships"><Relationship Id="rId3" Target="../media/image5.jpeg" Type="http://schemas.openxmlformats.org/officeDocument/2006/relationships/image"/><Relationship Id="rId2" Target="../media/image11.png" Type="http://schemas.openxmlformats.org/officeDocument/2006/relationships/image"/><Relationship Id="rId1" Target="../slideLayouts/slideLayout2.xml" Type="http://schemas.openxmlformats.org/officeDocument/2006/relationships/slideLayout"/></Relationships>
</file>

<file path=ppt/slides/_rels/slide36.xml.rels><?xml version="1.0" encoding="UTF-8" standalone="yes" ?><Relationships xmlns="http://schemas.openxmlformats.org/package/2006/relationships"><Relationship Id="rId3" Target="../media/image5.jpeg" Type="http://schemas.openxmlformats.org/officeDocument/2006/relationships/image"/><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37.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8.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39.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40.xml.rels><?xml version="1.0" encoding="UTF-8" standalone="yes" ?><Relationships xmlns="http://schemas.openxmlformats.org/package/2006/relationships"><Relationship Id="rId3" Target="../media/image5.jpeg" Type="http://schemas.openxmlformats.org/officeDocument/2006/relationships/image"/><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41.xml.rels><?xml version="1.0" encoding="UTF-8" standalone="yes" ?><Relationships xmlns="http://schemas.openxmlformats.org/package/2006/relationships"><Relationship Id="rId3" Target="../media/image5.jpeg" Type="http://schemas.openxmlformats.org/officeDocument/2006/relationships/image"/><Relationship Id="rId2" Target="../media/image14.png" Type="http://schemas.openxmlformats.org/officeDocument/2006/relationships/image"/><Relationship Id="rId1" Target="../slideLayouts/slideLayout2.xml" Type="http://schemas.openxmlformats.org/officeDocument/2006/relationships/slideLayout"/></Relationships>
</file>

<file path=ppt/slides/_rels/slide42.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3.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4.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5.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6.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7.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8.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50.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51.xml.rels><?xml version="1.0" encoding="UTF-8" standalone="yes" ?><Relationships xmlns="http://schemas.openxmlformats.org/package/2006/relationships"><Relationship Id="rId3" Target="../media/image5.jpeg" Type="http://schemas.openxmlformats.org/officeDocument/2006/relationships/image"/><Relationship Id="rId2" Target="../media/image15.png" Type="http://schemas.openxmlformats.org/officeDocument/2006/relationships/image"/><Relationship Id="rId1" Target="../slideLayouts/slideLayout2.xml" Type="http://schemas.openxmlformats.org/officeDocument/2006/relationships/slideLayout"/></Relationships>
</file>

<file path=ppt/slides/_rels/slide52.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3.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4.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5.xml.rels><?xml version="1.0" encoding="UTF-8" standalone="yes" ?><Relationships xmlns="http://schemas.openxmlformats.org/package/2006/relationships"><Relationship Id="rId2" Target="../media/image2.jpeg" Type="http://schemas.openxmlformats.org/officeDocument/2006/relationships/image"/><Relationship Id="rId1" Target="../slideLayouts/slideLayout1.xml" Type="http://schemas.openxmlformats.org/officeDocument/2006/relationships/slideLayout"/></Relationships>
</file>

<file path=ppt/slides/_rels/slide56.xml.rels><?xml version="1.0" encoding="UTF-8" standalone="yes" ?><Relationships xmlns="http://schemas.openxmlformats.org/package/2006/relationships"><Relationship Id="rId3" Target="../media/image2.jpeg" Type="http://schemas.openxmlformats.org/officeDocument/2006/relationships/image"/><Relationship Id="rId2" Target="https://www.geeksforgeeks.org/cpu-scheduling-in-operating-systems/" TargetMode="External" Type="http://schemas.openxmlformats.org/officeDocument/2006/relationships/hyperlink"/><Relationship Id="rId1" Target="../slideLayouts/slideLayout1.xml" Type="http://schemas.openxmlformats.org/officeDocument/2006/relationships/slideLayout"/></Relationships>
</file>

<file path=ppt/slides/_rels/slide57.xml.rels><?xml version="1.0" encoding="UTF-8" standalone="yes" ?><Relationships xmlns="http://schemas.openxmlformats.org/package/2006/relationships"><Relationship Id="rId3" Target="../media/image2.jpeg" Type="http://schemas.openxmlformats.org/officeDocument/2006/relationships/image"/><Relationship Id="rId2" Target="../media/image16.png" Type="http://schemas.openxmlformats.org/officeDocument/2006/relationships/image"/><Relationship Id="rId1" Target="../slideLayouts/slideLayout2.xml" Type="http://schemas.openxmlformats.org/officeDocument/2006/relationships/slideLayout"/></Relationships>
</file>

<file path=ppt/slides/_rels/slide58.xml.rels><?xml version="1.0" encoding="UTF-8" standalone="yes" ?><Relationships xmlns="http://schemas.openxmlformats.org/package/2006/relationships"><Relationship Id="rId3" Target="../media/image18.png" Type="http://schemas.openxmlformats.org/officeDocument/2006/relationships/image"/><Relationship Id="rId2" Target="../media/image17.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59.xml.rels><?xml version="1.0" encoding="UTF-8" standalone="yes" ?><Relationships xmlns="http://schemas.openxmlformats.org/package/2006/relationships"><Relationship Id="rId3" Target="../media/image18.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60.xml.rels><?xml version="1.0" encoding="UTF-8" standalone="yes" ?><Relationships xmlns="http://schemas.openxmlformats.org/package/2006/relationships"><Relationship Id="rId3" Target="../media/image18.png" Type="http://schemas.openxmlformats.org/officeDocument/2006/relationships/image"/><Relationship Id="rId2" Target="../media/image20.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1.xml.rels><?xml version="1.0" encoding="UTF-8" standalone="yes" ?><Relationships xmlns="http://schemas.openxmlformats.org/package/2006/relationships"><Relationship Id="rId3" Target="../media/image21.png" Type="http://schemas.openxmlformats.org/officeDocument/2006/relationships/image"/><Relationship Id="rId2" Target="../media/image5.jpeg" Type="http://schemas.openxmlformats.org/officeDocument/2006/relationships/image"/><Relationship Id="rId1" Target="../slideLayouts/slideLayout2.xml" Type="http://schemas.openxmlformats.org/officeDocument/2006/relationships/slideLayout"/><Relationship Id="rId4" Target="../media/image22.png" Type="http://schemas.openxmlformats.org/officeDocument/2006/relationships/image"/></Relationships>
</file>

<file path=ppt/slides/_rels/slide62.xml.rels><?xml version="1.0" encoding="UTF-8" standalone="yes" ?><Relationships xmlns="http://schemas.openxmlformats.org/package/2006/relationships"><Relationship Id="rId3" Target="../media/image5.jpeg" Type="http://schemas.openxmlformats.org/officeDocument/2006/relationships/image"/><Relationship Id="rId2" Target="../media/image23.png" Type="http://schemas.openxmlformats.org/officeDocument/2006/relationships/image"/><Relationship Id="rId1" Target="../slideLayouts/slideLayout2.xml" Type="http://schemas.openxmlformats.org/officeDocument/2006/relationships/slideLayout"/></Relationships>
</file>

<file path=ppt/slides/_rels/slide63.xml.rels><?xml version="1.0" encoding="UTF-8" standalone="yes" ?><Relationships xmlns="http://schemas.openxmlformats.org/package/2006/relationships"><Relationship Id="rId3" Target="../media/image25.png" Type="http://schemas.openxmlformats.org/officeDocument/2006/relationships/image"/><Relationship Id="rId2" Target="../media/image24.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4.xml.rels><?xml version="1.0" encoding="UTF-8" standalone="yes" ?><Relationships xmlns="http://schemas.openxmlformats.org/package/2006/relationships"><Relationship Id="rId3" Target="../media/image25.png" Type="http://schemas.openxmlformats.org/officeDocument/2006/relationships/image"/><Relationship Id="rId2" Target="../media/image26.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5.xml.rels><?xml version="1.0" encoding="UTF-8" standalone="yes" ?><Relationships xmlns="http://schemas.openxmlformats.org/package/2006/relationships"><Relationship Id="rId3" Target="../media/image5.jpeg" Type="http://schemas.openxmlformats.org/officeDocument/2006/relationships/image"/><Relationship Id="rId2" Target="../media/image27.png" Type="http://schemas.openxmlformats.org/officeDocument/2006/relationships/image"/><Relationship Id="rId1" Target="../slideLayouts/slideLayout2.xml" Type="http://schemas.openxmlformats.org/officeDocument/2006/relationships/slideLayout"/></Relationships>
</file>

<file path=ppt/slides/_rels/slide66.xml.rels><?xml version="1.0" encoding="UTF-8" standalone="yes" ?><Relationships xmlns="http://schemas.openxmlformats.org/package/2006/relationships"><Relationship Id="rId3" Target="../media/image29.png" Type="http://schemas.openxmlformats.org/officeDocument/2006/relationships/image"/><Relationship Id="rId2" Target="../media/image28.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7.xml.rels><?xml version="1.0" encoding="UTF-8" standalone="yes" ?><Relationships xmlns="http://schemas.openxmlformats.org/package/2006/relationships"><Relationship Id="rId3" Target="../media/image31.png" Type="http://schemas.openxmlformats.org/officeDocument/2006/relationships/image"/><Relationship Id="rId2" Target="../media/image30.png" Type="http://schemas.openxmlformats.org/officeDocument/2006/relationships/image"/><Relationship Id="rId1" Target="../slideLayouts/slideLayout2.xml" Type="http://schemas.openxmlformats.org/officeDocument/2006/relationships/slideLayout"/><Relationship Id="rId5" Target="../media/image5.jpeg" Type="http://schemas.openxmlformats.org/officeDocument/2006/relationships/image"/><Relationship Id="rId4" Target="../media/image29.png" Type="http://schemas.openxmlformats.org/officeDocument/2006/relationships/image"/></Relationships>
</file>

<file path=ppt/slides/_rels/slide68.xml.rels><?xml version="1.0" encoding="UTF-8" standalone="yes" ?><Relationships xmlns="http://schemas.openxmlformats.org/package/2006/relationships"><Relationship Id="rId3" Target="../media/image29.png" Type="http://schemas.openxmlformats.org/officeDocument/2006/relationships/image"/><Relationship Id="rId2" Target="../media/image32.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69.xml.rels><?xml version="1.0" encoding="UTF-8" standalone="yes" ?><Relationships xmlns="http://schemas.openxmlformats.org/package/2006/relationships"><Relationship Id="rId3" Target="../media/image34.png" Type="http://schemas.openxmlformats.org/officeDocument/2006/relationships/image"/><Relationship Id="rId2" Target="../media/image33.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7.xml.rels><?xml version="1.0" encoding="UTF-8" standalone="yes" ?><Relationships xmlns="http://schemas.openxmlformats.org/package/2006/relationships"><Relationship Id="rId3" Target="../media/image5.jpeg" Type="http://schemas.openxmlformats.org/officeDocument/2006/relationships/image"/><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70.xml.rels><?xml version="1.0" encoding="UTF-8" standalone="yes" ?><Relationships xmlns="http://schemas.openxmlformats.org/package/2006/relationships"><Relationship Id="rId3" Target="../media/image5.jpeg" Type="http://schemas.openxmlformats.org/officeDocument/2006/relationships/image"/><Relationship Id="rId2" Target="../media/image33.png" Type="http://schemas.openxmlformats.org/officeDocument/2006/relationships/image"/><Relationship Id="rId1" Target="../slideLayouts/slideLayout2.xml" Type="http://schemas.openxmlformats.org/officeDocument/2006/relationships/slideLayout"/></Relationships>
</file>

<file path=ppt/slides/_rels/slide71.xml.rels><?xml version="1.0" encoding="UTF-8" standalone="yes" ?><Relationships xmlns="http://schemas.openxmlformats.org/package/2006/relationships"><Relationship Id="rId3" Target="../media/image5.jpeg" Type="http://schemas.openxmlformats.org/officeDocument/2006/relationships/image"/><Relationship Id="rId2" Target="../media/image35.png" Type="http://schemas.openxmlformats.org/officeDocument/2006/relationships/image"/><Relationship Id="rId1" Target="../slideLayouts/slideLayout2.xml" Type="http://schemas.openxmlformats.org/officeDocument/2006/relationships/slideLayout"/></Relationships>
</file>

<file path=ppt/slides/_rels/slide72.xml.rels><?xml version="1.0" encoding="UTF-8" standalone="yes" ?><Relationships xmlns="http://schemas.openxmlformats.org/package/2006/relationships"><Relationship Id="rId3" Target="../media/image5.jpeg" Type="http://schemas.openxmlformats.org/officeDocument/2006/relationships/image"/><Relationship Id="rId2" Target="../media/image36.png" Type="http://schemas.openxmlformats.org/officeDocument/2006/relationships/image"/><Relationship Id="rId1" Target="../slideLayouts/slideLayout2.xml" Type="http://schemas.openxmlformats.org/officeDocument/2006/relationships/slideLayout"/><Relationship Id="rId5" Target="../media/image38.png" Type="http://schemas.openxmlformats.org/officeDocument/2006/relationships/image"/><Relationship Id="rId4" Target="../media/image37.png" Type="http://schemas.openxmlformats.org/officeDocument/2006/relationships/image"/></Relationships>
</file>

<file path=ppt/slides/_rels/slide73.xml.rels><?xml version="1.0" encoding="UTF-8" standalone="yes" ?><Relationships xmlns="http://schemas.openxmlformats.org/package/2006/relationships"><Relationship Id="rId3" Target="../media/image5.jpeg" Type="http://schemas.openxmlformats.org/officeDocument/2006/relationships/image"/><Relationship Id="rId2" Target="../media/image36.png" Type="http://schemas.openxmlformats.org/officeDocument/2006/relationships/image"/><Relationship Id="rId1" Target="../slideLayouts/slideLayout2.xml" Type="http://schemas.openxmlformats.org/officeDocument/2006/relationships/slideLayout"/><Relationship Id="rId4" Target="../media/image39.png" Type="http://schemas.openxmlformats.org/officeDocument/2006/relationships/image"/></Relationships>
</file>

<file path=ppt/slides/_rels/slide74.xml.rels><?xml version="1.0" encoding="UTF-8" standalone="yes" ?><Relationships xmlns="http://schemas.openxmlformats.org/package/2006/relationships"><Relationship Id="rId3" Target="../media/image40.png" Type="http://schemas.openxmlformats.org/officeDocument/2006/relationships/image"/><Relationship Id="rId2" Target="../media/image36.png" Type="http://schemas.openxmlformats.org/officeDocument/2006/relationships/image"/><Relationship Id="rId1" Target="../slideLayouts/slideLayout2.xml" Type="http://schemas.openxmlformats.org/officeDocument/2006/relationships/slideLayout"/><Relationship Id="rId5" Target="../media/image5.jpeg" Type="http://schemas.openxmlformats.org/officeDocument/2006/relationships/image"/><Relationship Id="rId4" Target="../media/image41.png" Type="http://schemas.openxmlformats.org/officeDocument/2006/relationships/image"/></Relationships>
</file>

<file path=ppt/slides/_rels/slide75.xml.rels><?xml version="1.0" encoding="UTF-8" standalone="yes" ?><Relationships xmlns="http://schemas.openxmlformats.org/package/2006/relationships"><Relationship Id="rId3" Target="../media/image36.png" Type="http://schemas.openxmlformats.org/officeDocument/2006/relationships/image"/><Relationship Id="rId2" Target="../media/image42.png" Type="http://schemas.openxmlformats.org/officeDocument/2006/relationships/imag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76.xml.rels><?xml version="1.0" encoding="UTF-8" standalone="yes" ?><Relationships xmlns="http://schemas.openxmlformats.org/package/2006/relationships"><Relationship Id="rId3" Target="../media/image43.png" Type="http://schemas.openxmlformats.org/officeDocument/2006/relationships/image"/><Relationship Id="rId2" Target="../media/image5.jpeg" Type="http://schemas.openxmlformats.org/officeDocument/2006/relationships/image"/><Relationship Id="rId1" Target="../slideLayouts/slideLayout2.xml" Type="http://schemas.openxmlformats.org/officeDocument/2006/relationships/slideLayout"/><Relationship Id="rId4" Target="../media/image36.png" Type="http://schemas.openxmlformats.org/officeDocument/2006/relationships/image"/></Relationships>
</file>

<file path=ppt/slides/_rels/slide8.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smtClean="0"/>
              <a:t>SCS1501 </a:t>
            </a:r>
            <a:r>
              <a:rPr lang="en-US" b="1" dirty="0"/>
              <a:t>- OPERATING SYSTEM</a:t>
            </a:r>
            <a:endParaRPr lang="en-US" dirty="0"/>
          </a:p>
        </p:txBody>
      </p:sp>
      <p:sp>
        <p:nvSpPr>
          <p:cNvPr id="3" name="Subtitle 2"/>
          <p:cNvSpPr>
            <a:spLocks noGrp="1"/>
          </p:cNvSpPr>
          <p:nvPr>
            <p:ph type="subTitle" idx="1"/>
          </p:nvPr>
        </p:nvSpPr>
        <p:spPr>
          <a:xfrm>
            <a:off x="1359198" y="2925276"/>
            <a:ext cx="6400800" cy="3600400"/>
          </a:xfrm>
        </p:spPr>
        <p:txBody>
          <a:bodyPr>
            <a:normAutofit fontScale="25000" lnSpcReduction="20000"/>
          </a:bodyPr>
          <a:lstStyle/>
          <a:p>
            <a:r>
              <a:rPr lang="en-US" sz="17600" b="1" dirty="0">
                <a:solidFill>
                  <a:srgbClr val="FF0000"/>
                </a:solidFill>
              </a:rPr>
              <a:t>UNIT – 2</a:t>
            </a:r>
          </a:p>
          <a:p>
            <a:r>
              <a:rPr lang="en-US" sz="17600" b="1" dirty="0">
                <a:solidFill>
                  <a:srgbClr val="FF0000"/>
                </a:solidFill>
              </a:rPr>
              <a:t>PROCESS MANAGEMENT</a:t>
            </a:r>
          </a:p>
          <a:p>
            <a:endParaRPr lang="en-IN" b="1" dirty="0"/>
          </a:p>
          <a:p>
            <a:endParaRPr lang="en-IN" b="1" dirty="0"/>
          </a:p>
          <a:p>
            <a:endParaRPr lang="en-IN" sz="11200" b="1" dirty="0">
              <a:solidFill>
                <a:schemeClr val="tx1"/>
              </a:solidFill>
            </a:endParaRPr>
          </a:p>
          <a:p>
            <a:r>
              <a:rPr lang="en-IN" sz="11200" b="1" dirty="0">
                <a:solidFill>
                  <a:schemeClr val="tx1"/>
                </a:solidFill>
              </a:rPr>
              <a:t>Mrs. </a:t>
            </a:r>
            <a:r>
              <a:rPr lang="en-IN" sz="11200" b="1" dirty="0" err="1">
                <a:solidFill>
                  <a:schemeClr val="tx1"/>
                </a:solidFill>
              </a:rPr>
              <a:t>C.Kavitha</a:t>
            </a:r>
            <a:endParaRPr lang="en-IN" sz="11200" b="1" dirty="0">
              <a:solidFill>
                <a:schemeClr val="tx1"/>
              </a:solidFill>
            </a:endParaRPr>
          </a:p>
          <a:p>
            <a:r>
              <a:rPr lang="en-IN" sz="11200" b="1" dirty="0">
                <a:solidFill>
                  <a:schemeClr val="tx1"/>
                </a:solidFill>
              </a:rPr>
              <a:t>ASSISTANT PROFESSOR</a:t>
            </a:r>
          </a:p>
          <a:p>
            <a:r>
              <a:rPr lang="en-IN" sz="11200" b="1" dirty="0">
                <a:solidFill>
                  <a:schemeClr val="tx1"/>
                </a:solidFill>
              </a:rPr>
              <a:t>DEPARTMENT OF CSE</a:t>
            </a:r>
          </a:p>
          <a:p>
            <a:r>
              <a:rPr lang="en-IN" sz="11200" b="1" dirty="0">
                <a:solidFill>
                  <a:schemeClr val="tx1"/>
                </a:solidFill>
              </a:rPr>
              <a:t>SCHOOL OF COMPUTING</a:t>
            </a:r>
          </a:p>
          <a:p>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A307B48E-5347-4272-B1F0-0C266D2F26E4}" type="slidenum">
              <a:rPr lang="en-US" smtClean="0"/>
              <a:t>1</a:t>
            </a:fld>
            <a:endParaRPr lang="en-US"/>
          </a:p>
        </p:txBody>
      </p:sp>
      <p:pic>
        <p:nvPicPr>
          <p:cNvPr id="8" name="Picture 1" descr="HEADER New copy">
            <a:extLst>
              <a:ext uri="{FF2B5EF4-FFF2-40B4-BE49-F238E27FC236}">
                <a16:creationId xmlns:a16="http://schemas.microsoft.com/office/drawing/2014/main" xmlns="" id="{01768C2E-321B-E348-8503-67AD89119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58" y="79394"/>
            <a:ext cx="8391306" cy="126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CONCEPTS</a:t>
            </a:r>
          </a:p>
        </p:txBody>
      </p:sp>
      <p:sp>
        <p:nvSpPr>
          <p:cNvPr id="3" name="Content Placeholder 2"/>
          <p:cNvSpPr>
            <a:spLocks noGrp="1"/>
          </p:cNvSpPr>
          <p:nvPr>
            <p:ph idx="1"/>
          </p:nvPr>
        </p:nvSpPr>
        <p:spPr>
          <a:xfrm>
            <a:off x="457200" y="1268760"/>
            <a:ext cx="8229600" cy="4968552"/>
          </a:xfrm>
        </p:spPr>
        <p:txBody>
          <a:bodyPr>
            <a:normAutofit/>
          </a:bodyPr>
          <a:lstStyle/>
          <a:p>
            <a:pPr lvl="0" algn="just"/>
            <a:r>
              <a:rPr lang="en-US" dirty="0"/>
              <a:t>A question that arises in discussing operating systems involves what to call all the CPU activities.</a:t>
            </a:r>
          </a:p>
          <a:p>
            <a:pPr lvl="0" algn="just"/>
            <a:r>
              <a:rPr lang="en-US" dirty="0"/>
              <a:t>A batch system executes jobs, whereas a time-shared system has user programs, or tasks.</a:t>
            </a:r>
          </a:p>
          <a:p>
            <a:pPr lvl="0" algn="just"/>
            <a:r>
              <a:rPr lang="en-US" dirty="0"/>
              <a:t>Even on a single-user system such as Microsoft Windows, a user may be able to run several programs at one time: a word processor, a web browser, and an e-mail package.</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10</a:t>
            </a:fld>
            <a:endParaRPr lang="en-US"/>
          </a:p>
        </p:txBody>
      </p:sp>
      <p:pic>
        <p:nvPicPr>
          <p:cNvPr id="6" name="Picture 5">
            <a:extLst>
              <a:ext uri="{FF2B5EF4-FFF2-40B4-BE49-F238E27FC236}">
                <a16:creationId xmlns:a16="http://schemas.microsoft.com/office/drawing/2014/main" xmlns="" id="{A8CEA1B2-CE02-E444-9BC9-118282BFB0F1}"/>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6879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729"/>
            <a:ext cx="8229600" cy="1143000"/>
          </a:xfrm>
        </p:spPr>
        <p:txBody>
          <a:bodyPr/>
          <a:lstStyle/>
          <a:p>
            <a:pPr algn="ctr"/>
            <a:r>
              <a:rPr lang="en-US" b="1" dirty="0">
                <a:solidFill>
                  <a:srgbClr val="FF0000"/>
                </a:solidFill>
              </a:rPr>
              <a:t>PROCESS CONCEPTS</a:t>
            </a:r>
            <a:endParaRPr lang="en-US" dirty="0"/>
          </a:p>
        </p:txBody>
      </p:sp>
      <p:sp>
        <p:nvSpPr>
          <p:cNvPr id="3" name="Content Placeholder 2"/>
          <p:cNvSpPr>
            <a:spLocks noGrp="1"/>
          </p:cNvSpPr>
          <p:nvPr>
            <p:ph idx="1"/>
          </p:nvPr>
        </p:nvSpPr>
        <p:spPr>
          <a:xfrm>
            <a:off x="467544" y="1288686"/>
            <a:ext cx="8147248" cy="5544616"/>
          </a:xfrm>
        </p:spPr>
        <p:txBody>
          <a:bodyPr>
            <a:normAutofit/>
          </a:bodyPr>
          <a:lstStyle/>
          <a:p>
            <a:pPr lvl="0" algn="just"/>
            <a:r>
              <a:rPr lang="en-US" sz="2400" b="1" dirty="0">
                <a:solidFill>
                  <a:srgbClr val="FF0000"/>
                </a:solidFill>
                <a:latin typeface="+mj-lt"/>
              </a:rPr>
              <a:t>Process</a:t>
            </a:r>
            <a:r>
              <a:rPr lang="en-US" sz="2400" dirty="0">
                <a:latin typeface="+mj-lt"/>
              </a:rPr>
              <a:t> – a program in execution; process execution must progress in sequential fashion.</a:t>
            </a:r>
          </a:p>
          <a:p>
            <a:pPr lvl="0" algn="just"/>
            <a:r>
              <a:rPr lang="en-US" sz="2400" dirty="0">
                <a:latin typeface="+mj-lt"/>
              </a:rPr>
              <a:t>A process is a program in execution. A process is more than the program code, which is sometimes known as the text section.</a:t>
            </a:r>
          </a:p>
          <a:p>
            <a:pPr lvl="0" algn="just"/>
            <a:r>
              <a:rPr lang="en-US" sz="2400" dirty="0">
                <a:latin typeface="+mj-lt"/>
              </a:rPr>
              <a:t>A process includes:</a:t>
            </a:r>
          </a:p>
          <a:p>
            <a:pPr lvl="1" algn="just"/>
            <a:r>
              <a:rPr lang="en-US" sz="2400" dirty="0">
                <a:solidFill>
                  <a:srgbClr val="FF0000"/>
                </a:solidFill>
                <a:latin typeface="+mj-lt"/>
              </a:rPr>
              <a:t>Counter</a:t>
            </a:r>
          </a:p>
          <a:p>
            <a:pPr lvl="1" algn="just"/>
            <a:r>
              <a:rPr lang="en-US" sz="2400" dirty="0">
                <a:solidFill>
                  <a:srgbClr val="FF0000"/>
                </a:solidFill>
                <a:latin typeface="+mj-lt"/>
              </a:rPr>
              <a:t>Program stack</a:t>
            </a:r>
          </a:p>
          <a:p>
            <a:pPr lvl="1" algn="just"/>
            <a:r>
              <a:rPr lang="en-US" sz="2400" dirty="0">
                <a:solidFill>
                  <a:srgbClr val="FF0000"/>
                </a:solidFill>
                <a:latin typeface="+mj-lt"/>
              </a:rPr>
              <a:t>Data section</a:t>
            </a:r>
          </a:p>
          <a:p>
            <a:pPr lvl="2" algn="just"/>
            <a:r>
              <a:rPr lang="en-US" dirty="0">
                <a:latin typeface="+mj-lt"/>
              </a:rPr>
              <a:t>The current activity, as represented by the value of the program counter and the contents of the processor's registers.</a:t>
            </a:r>
          </a:p>
          <a:p>
            <a:pPr lvl="2" algn="just"/>
            <a:r>
              <a:rPr lang="en-US" dirty="0">
                <a:latin typeface="+mj-lt"/>
              </a:rPr>
              <a:t>The process stack contains temporary data (such as function parameters, return addresses, and local variables)</a:t>
            </a:r>
          </a:p>
          <a:p>
            <a:pPr lvl="2" algn="just"/>
            <a:r>
              <a:rPr lang="en-US" dirty="0">
                <a:latin typeface="+mj-lt"/>
              </a:rPr>
              <a:t>A data section, which contains global variables.</a:t>
            </a:r>
          </a:p>
          <a:p>
            <a:pPr lvl="0" algn="just"/>
            <a:r>
              <a:rPr lang="en-US" sz="2400" dirty="0">
                <a:latin typeface="+mj-lt"/>
              </a:rPr>
              <a:t>Process may also include a heap, which is memory that is dynamically allocated during process run time.</a:t>
            </a:r>
          </a:p>
          <a:p>
            <a:endParaRPr lang="en-US" sz="1800" dirty="0"/>
          </a:p>
        </p:txBody>
      </p:sp>
      <p:sp>
        <p:nvSpPr>
          <p:cNvPr id="5" name="Slide Number Placeholder 4"/>
          <p:cNvSpPr>
            <a:spLocks noGrp="1"/>
          </p:cNvSpPr>
          <p:nvPr>
            <p:ph type="sldNum" sz="quarter" idx="12"/>
          </p:nvPr>
        </p:nvSpPr>
        <p:spPr/>
        <p:txBody>
          <a:bodyPr/>
          <a:lstStyle/>
          <a:p>
            <a:fld id="{A307B48E-5347-4272-B1F0-0C266D2F26E4}" type="slidenum">
              <a:rPr lang="en-US" smtClean="0"/>
              <a:t>11</a:t>
            </a:fld>
            <a:endParaRPr lang="en-US"/>
          </a:p>
        </p:txBody>
      </p:sp>
      <p:pic>
        <p:nvPicPr>
          <p:cNvPr id="6" name="Picture 5">
            <a:extLst>
              <a:ext uri="{FF2B5EF4-FFF2-40B4-BE49-F238E27FC236}">
                <a16:creationId xmlns:a16="http://schemas.microsoft.com/office/drawing/2014/main" xmlns="" id="{0A656C9E-698C-CC4A-99AE-E26AF6DB0B4F}"/>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80987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61" y="404664"/>
            <a:ext cx="7632848" cy="936104"/>
          </a:xfrm>
        </p:spPr>
        <p:txBody>
          <a:bodyPr>
            <a:noAutofit/>
          </a:bodyPr>
          <a:lstStyle/>
          <a:p>
            <a:pPr algn="ctr"/>
            <a:r>
              <a:rPr lang="en-US" sz="4000" b="1" dirty="0">
                <a:solidFill>
                  <a:srgbClr val="FF0000"/>
                </a:solidFill>
              </a:rPr>
              <a:t>PROCESS STATE / PROCESS LIFE CYCLE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0" y="2629694"/>
            <a:ext cx="655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12</a:t>
            </a:fld>
            <a:endParaRPr lang="en-US"/>
          </a:p>
        </p:txBody>
      </p:sp>
      <p:pic>
        <p:nvPicPr>
          <p:cNvPr id="6" name="Picture 5">
            <a:extLst>
              <a:ext uri="{FF2B5EF4-FFF2-40B4-BE49-F238E27FC236}">
                <a16:creationId xmlns:a16="http://schemas.microsoft.com/office/drawing/2014/main" xmlns="" id="{DF1677A8-1274-F74A-9230-D799E4942E1A}"/>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86549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363272" cy="5112568"/>
          </a:xfrm>
        </p:spPr>
        <p:txBody>
          <a:bodyPr>
            <a:normAutofit/>
          </a:bodyPr>
          <a:lstStyle/>
          <a:p>
            <a:pPr lvl="0"/>
            <a:r>
              <a:rPr lang="en-US" dirty="0"/>
              <a:t>When a process executes, it passes through different states.</a:t>
            </a:r>
            <a:endParaRPr lang="en-US" sz="2800" dirty="0"/>
          </a:p>
          <a:p>
            <a:pPr lvl="0"/>
            <a:r>
              <a:rPr lang="en-US" dirty="0"/>
              <a:t>These stages may differ in different operating systems, and the names of these states are also not standardized.</a:t>
            </a:r>
            <a:endParaRPr lang="en-US" sz="2800" dirty="0"/>
          </a:p>
          <a:p>
            <a:pPr lvl="0"/>
            <a:r>
              <a:rPr lang="en-US" dirty="0"/>
              <a:t>In general, a process can have one of the following five states at a time.</a:t>
            </a:r>
            <a:endParaRPr lang="en-US" sz="2800" dirty="0"/>
          </a:p>
          <a:p>
            <a:pPr lvl="1"/>
            <a:r>
              <a:rPr lang="en-US" dirty="0"/>
              <a:t>New/Start</a:t>
            </a:r>
            <a:endParaRPr lang="en-US" sz="2400" dirty="0"/>
          </a:p>
          <a:p>
            <a:pPr lvl="1"/>
            <a:r>
              <a:rPr lang="en-US" dirty="0"/>
              <a:t>Running</a:t>
            </a:r>
            <a:endParaRPr lang="en-US" sz="2400" dirty="0"/>
          </a:p>
          <a:p>
            <a:pPr lvl="1"/>
            <a:r>
              <a:rPr lang="en-US" dirty="0"/>
              <a:t>Waiting</a:t>
            </a:r>
            <a:endParaRPr lang="en-US" sz="2400" dirty="0"/>
          </a:p>
          <a:p>
            <a:pPr lvl="1"/>
            <a:r>
              <a:rPr lang="en-US" dirty="0"/>
              <a:t>Ready</a:t>
            </a:r>
            <a:endParaRPr lang="en-US" sz="2400" dirty="0"/>
          </a:p>
          <a:p>
            <a:pPr lvl="1"/>
            <a:r>
              <a:rPr lang="en-US" dirty="0"/>
              <a:t>Terminated</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13</a:t>
            </a:fld>
            <a:endParaRPr lang="en-US"/>
          </a:p>
        </p:txBody>
      </p:sp>
      <p:pic>
        <p:nvPicPr>
          <p:cNvPr id="6" name="Picture 5">
            <a:extLst>
              <a:ext uri="{FF2B5EF4-FFF2-40B4-BE49-F238E27FC236}">
                <a16:creationId xmlns:a16="http://schemas.microsoft.com/office/drawing/2014/main" xmlns="" id="{6C45CC3B-3CD6-564B-8D14-4BADC8D876CE}"/>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09778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196752"/>
            <a:ext cx="8229600" cy="5184576"/>
          </a:xfrm>
        </p:spPr>
        <p:txBody>
          <a:bodyPr>
            <a:normAutofit/>
          </a:bodyPr>
          <a:lstStyle/>
          <a:p>
            <a:pPr lvl="0" algn="just"/>
            <a:r>
              <a:rPr lang="en-US" b="1" dirty="0"/>
              <a:t>START / NEW </a:t>
            </a:r>
            <a:endParaRPr lang="en-US" sz="2800" dirty="0"/>
          </a:p>
          <a:p>
            <a:pPr lvl="1" algn="just"/>
            <a:r>
              <a:rPr lang="en-US" dirty="0"/>
              <a:t>This is the initial state when a process is first started / created.</a:t>
            </a:r>
            <a:endParaRPr lang="en-US" sz="2400" dirty="0"/>
          </a:p>
          <a:p>
            <a:pPr lvl="0" algn="just"/>
            <a:r>
              <a:rPr lang="en-US" b="1" dirty="0"/>
              <a:t>READY  </a:t>
            </a:r>
            <a:endParaRPr lang="en-US" sz="2800" dirty="0"/>
          </a:p>
          <a:p>
            <a:pPr lvl="1" algn="just"/>
            <a:r>
              <a:rPr lang="en-US" dirty="0"/>
              <a:t>The process is waiting to be assigned to a processor. </a:t>
            </a:r>
            <a:endParaRPr lang="en-US" sz="2400" dirty="0"/>
          </a:p>
          <a:p>
            <a:pPr lvl="1" algn="just"/>
            <a:r>
              <a:rPr lang="en-US" dirty="0"/>
              <a:t>Ready processes are waiting to have the processor allocated to them by the operating system so that they can run. </a:t>
            </a:r>
            <a:endParaRPr lang="en-US" sz="2400" dirty="0"/>
          </a:p>
          <a:p>
            <a:pPr lvl="1" algn="just"/>
            <a:r>
              <a:rPr lang="en-US" dirty="0"/>
              <a:t>Process may come into this state after Start state or while running it by but interrupted by the scheduler to assign CPU to some other process.</a:t>
            </a:r>
            <a:endParaRPr lang="en-US" sz="2400" dirty="0"/>
          </a:p>
          <a:p>
            <a:pPr lvl="0" algn="just"/>
            <a:r>
              <a:rPr lang="en-US" b="1" dirty="0"/>
              <a:t>RUNNING </a:t>
            </a:r>
            <a:endParaRPr lang="en-US" sz="2800" dirty="0"/>
          </a:p>
          <a:p>
            <a:pPr lvl="1" algn="just"/>
            <a:r>
              <a:rPr lang="en-US" dirty="0"/>
              <a:t>Once the process has been assigned to a processor by the OS scheduler, the process state is set to running and the processor executes its instructions.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14</a:t>
            </a:fld>
            <a:endParaRPr lang="en-US"/>
          </a:p>
        </p:txBody>
      </p:sp>
      <p:pic>
        <p:nvPicPr>
          <p:cNvPr id="6" name="Picture 5">
            <a:extLst>
              <a:ext uri="{FF2B5EF4-FFF2-40B4-BE49-F238E27FC236}">
                <a16:creationId xmlns:a16="http://schemas.microsoft.com/office/drawing/2014/main" xmlns="" id="{17653770-2471-A647-82FC-35EE9F4C396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5958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229600" cy="5112568"/>
          </a:xfrm>
        </p:spPr>
        <p:txBody>
          <a:bodyPr>
            <a:normAutofit/>
          </a:bodyPr>
          <a:lstStyle/>
          <a:p>
            <a:pPr lvl="0"/>
            <a:r>
              <a:rPr lang="en-US" b="1" dirty="0"/>
              <a:t>WAITING  </a:t>
            </a:r>
            <a:endParaRPr lang="en-US" sz="2800" dirty="0"/>
          </a:p>
          <a:p>
            <a:pPr lvl="1"/>
            <a:r>
              <a:rPr lang="en-US" dirty="0"/>
              <a:t>Process moves into the waiting state if it needs to wait for a resource, such as waiting for user input, or waiting for a file to become available.</a:t>
            </a:r>
            <a:endParaRPr lang="en-US" sz="2400" dirty="0"/>
          </a:p>
          <a:p>
            <a:pPr lvl="0"/>
            <a:r>
              <a:rPr lang="en-US" b="1" dirty="0"/>
              <a:t>TERMINATED OR EXIT </a:t>
            </a:r>
            <a:endParaRPr lang="en-US" sz="2800" dirty="0"/>
          </a:p>
          <a:p>
            <a:pPr lvl="1"/>
            <a:r>
              <a:rPr lang="en-US" dirty="0"/>
              <a:t>Once the process finishes its execution, or it is terminated by the operating system, it is moved to the terminated state where it waits to be removed from main memory.</a:t>
            </a:r>
          </a:p>
          <a:p>
            <a:pPr marL="457200" lvl="1" indent="0">
              <a:buNone/>
            </a:pPr>
            <a:endParaRPr lang="en-US" sz="2400" dirty="0"/>
          </a:p>
          <a:p>
            <a:pPr marL="457200" lvl="1" indent="0">
              <a:buNone/>
            </a:pPr>
            <a:r>
              <a:rPr lang="en-US" sz="3000" dirty="0"/>
              <a:t>These names are arbitrary, and they vary across operating systems.</a:t>
            </a:r>
          </a:p>
          <a:p>
            <a:pPr marL="457200" lvl="1" indent="0">
              <a:buNone/>
            </a:pP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15</a:t>
            </a:fld>
            <a:endParaRPr lang="en-US"/>
          </a:p>
        </p:txBody>
      </p:sp>
      <p:pic>
        <p:nvPicPr>
          <p:cNvPr id="6" name="Picture 5">
            <a:extLst>
              <a:ext uri="{FF2B5EF4-FFF2-40B4-BE49-F238E27FC236}">
                <a16:creationId xmlns:a16="http://schemas.microsoft.com/office/drawing/2014/main" xmlns="" id="{64A08A96-6897-304D-838C-DDDEA6E2217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25872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67544" y="1412776"/>
            <a:ext cx="8229600" cy="4785395"/>
          </a:xfrm>
        </p:spPr>
        <p:txBody>
          <a:bodyPr>
            <a:normAutofit/>
          </a:bodyPr>
          <a:lstStyle/>
          <a:p>
            <a:r>
              <a:rPr lang="en-IN" b="1" dirty="0"/>
              <a:t>NEW-</a:t>
            </a:r>
            <a:r>
              <a:rPr lang="en-IN" dirty="0"/>
              <a:t> The process is being created.</a:t>
            </a:r>
          </a:p>
          <a:p>
            <a:r>
              <a:rPr lang="en-IN" b="1" dirty="0"/>
              <a:t>READY-</a:t>
            </a:r>
            <a:r>
              <a:rPr lang="en-IN" dirty="0"/>
              <a:t> The process is waiting to be assigned to a processor.</a:t>
            </a:r>
          </a:p>
          <a:p>
            <a:r>
              <a:rPr lang="en-IN" b="1" dirty="0"/>
              <a:t>RUNNING-</a:t>
            </a:r>
            <a:r>
              <a:rPr lang="en-IN" dirty="0"/>
              <a:t> Instructions are being executed.</a:t>
            </a:r>
          </a:p>
          <a:p>
            <a:r>
              <a:rPr lang="en-IN" b="1" dirty="0"/>
              <a:t>WAITING- </a:t>
            </a:r>
            <a:r>
              <a:rPr lang="en-IN" dirty="0"/>
              <a:t>The process is waiting for some event to occur(such as an I/O completion or reception of a signal).</a:t>
            </a:r>
          </a:p>
          <a:p>
            <a:r>
              <a:rPr lang="en-IN" b="1" dirty="0"/>
              <a:t>TERMINATED-</a:t>
            </a:r>
            <a:r>
              <a:rPr lang="en-IN" dirty="0"/>
              <a:t> The process has finished execution.</a:t>
            </a:r>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16</a:t>
            </a:fld>
            <a:endParaRPr lang="en-US"/>
          </a:p>
        </p:txBody>
      </p:sp>
      <p:pic>
        <p:nvPicPr>
          <p:cNvPr id="6" name="Picture 5">
            <a:extLst>
              <a:ext uri="{FF2B5EF4-FFF2-40B4-BE49-F238E27FC236}">
                <a16:creationId xmlns:a16="http://schemas.microsoft.com/office/drawing/2014/main" xmlns="" id="{E09E8BA1-1959-8649-80D1-8EB6FEA69DD1}"/>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75136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pPr algn="ctr"/>
            <a:r>
              <a:rPr lang="en-US" b="1" dirty="0">
                <a:solidFill>
                  <a:srgbClr val="FF0000"/>
                </a:solidFill>
              </a:rPr>
              <a:t>PROCESS CONTROL BLOCK (PCB)</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268760"/>
            <a:ext cx="314325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xmlns="" id="{BC645410-3789-DE4D-8519-A5BBD4A440D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92405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57200" y="1196752"/>
            <a:ext cx="8229600" cy="5256584"/>
          </a:xfrm>
        </p:spPr>
        <p:txBody>
          <a:bodyPr>
            <a:normAutofit/>
          </a:bodyPr>
          <a:lstStyle/>
          <a:p>
            <a:r>
              <a:rPr lang="en-IN" sz="2800" dirty="0"/>
              <a:t>There is a Process Control Block for each process, enclosing all the information about the process. It is a data structure, which contains the following:</a:t>
            </a:r>
          </a:p>
          <a:p>
            <a:r>
              <a:rPr lang="en-IN" b="1" dirty="0"/>
              <a:t>Process State</a:t>
            </a:r>
            <a:endParaRPr lang="en-IN" dirty="0"/>
          </a:p>
          <a:p>
            <a:pPr lvl="1"/>
            <a:r>
              <a:rPr lang="en-IN" dirty="0"/>
              <a:t> It can be running, waiting etc.</a:t>
            </a:r>
          </a:p>
          <a:p>
            <a:pPr lvl="0"/>
            <a:r>
              <a:rPr lang="en-US" b="1" dirty="0"/>
              <a:t>Process Privileges</a:t>
            </a:r>
            <a:endParaRPr lang="en-US" sz="2800" dirty="0"/>
          </a:p>
          <a:p>
            <a:pPr lvl="1"/>
            <a:r>
              <a:rPr lang="en-US" dirty="0"/>
              <a:t>This is required to allow/disallow access to system resources.</a:t>
            </a:r>
            <a:endParaRPr lang="en-US" sz="2400" dirty="0"/>
          </a:p>
          <a:p>
            <a:pPr lvl="0"/>
            <a:r>
              <a:rPr lang="en-US" b="1" dirty="0"/>
              <a:t>Process ID</a:t>
            </a:r>
            <a:endParaRPr lang="en-US" sz="2800" dirty="0"/>
          </a:p>
          <a:p>
            <a:pPr lvl="1"/>
            <a:r>
              <a:rPr lang="en-US" dirty="0"/>
              <a:t>Unique identification for each of the process in the operating system</a:t>
            </a:r>
            <a:r>
              <a:rPr lang="en-US" b="1" dirty="0"/>
              <a:t>.</a:t>
            </a:r>
            <a:endParaRPr lang="en-US" sz="2400" dirty="0"/>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18</a:t>
            </a:fld>
            <a:endParaRPr lang="en-US"/>
          </a:p>
        </p:txBody>
      </p:sp>
      <p:pic>
        <p:nvPicPr>
          <p:cNvPr id="6" name="Picture 5">
            <a:extLst>
              <a:ext uri="{FF2B5EF4-FFF2-40B4-BE49-F238E27FC236}">
                <a16:creationId xmlns:a16="http://schemas.microsoft.com/office/drawing/2014/main" xmlns="" id="{9EFEAD36-CB0B-D447-B06D-FCBC55F998E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20704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67544" y="1196752"/>
            <a:ext cx="8229600" cy="5184576"/>
          </a:xfrm>
        </p:spPr>
        <p:txBody>
          <a:bodyPr>
            <a:normAutofit/>
          </a:bodyPr>
          <a:lstStyle/>
          <a:p>
            <a:pPr lvl="0"/>
            <a:r>
              <a:rPr lang="en-US" b="1" dirty="0"/>
              <a:t>Pointer</a:t>
            </a:r>
            <a:endParaRPr lang="en-US" sz="2800" dirty="0"/>
          </a:p>
          <a:p>
            <a:pPr lvl="1"/>
            <a:r>
              <a:rPr lang="en-US" dirty="0"/>
              <a:t>A pointer to parent process.</a:t>
            </a:r>
            <a:endParaRPr lang="en-US" sz="2400" dirty="0"/>
          </a:p>
          <a:p>
            <a:pPr lvl="0"/>
            <a:r>
              <a:rPr lang="en-US" b="1" dirty="0"/>
              <a:t>Program Counter</a:t>
            </a:r>
            <a:endParaRPr lang="en-US" sz="2800" dirty="0"/>
          </a:p>
          <a:p>
            <a:pPr lvl="1"/>
            <a:r>
              <a:rPr lang="en-US" dirty="0"/>
              <a:t>Program Counter is a pointer to the address of the next instruction to be executed for this process</a:t>
            </a:r>
            <a:r>
              <a:rPr lang="en-US" b="1" dirty="0"/>
              <a:t>.</a:t>
            </a:r>
            <a:endParaRPr lang="en-US" sz="2400" dirty="0"/>
          </a:p>
          <a:p>
            <a:pPr lvl="0"/>
            <a:r>
              <a:rPr lang="en-US" b="1" dirty="0"/>
              <a:t>CPU Registers</a:t>
            </a:r>
            <a:endParaRPr lang="en-US" sz="2800" dirty="0"/>
          </a:p>
          <a:p>
            <a:pPr lvl="1"/>
            <a:r>
              <a:rPr lang="en-US" dirty="0"/>
              <a:t>Various CPU registers where process need to be stored for execution for running state.</a:t>
            </a:r>
            <a:endParaRPr lang="en-US" sz="2400" dirty="0"/>
          </a:p>
          <a:p>
            <a:pPr lvl="0"/>
            <a:r>
              <a:rPr lang="en-US" b="1" dirty="0"/>
              <a:t>CPU Scheduling Information</a:t>
            </a:r>
            <a:endParaRPr lang="en-US" sz="2800" dirty="0"/>
          </a:p>
          <a:p>
            <a:pPr lvl="1"/>
            <a:r>
              <a:rPr lang="en-US" dirty="0"/>
              <a:t>Process priority and other scheduling information which is required to schedule the process.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19</a:t>
            </a:fld>
            <a:endParaRPr lang="en-US"/>
          </a:p>
        </p:txBody>
      </p:sp>
      <p:pic>
        <p:nvPicPr>
          <p:cNvPr id="6" name="Picture 5">
            <a:extLst>
              <a:ext uri="{FF2B5EF4-FFF2-40B4-BE49-F238E27FC236}">
                <a16:creationId xmlns:a16="http://schemas.microsoft.com/office/drawing/2014/main" xmlns="" id="{34F13ED3-7495-284B-8549-5E5BC1139608}"/>
              </a:ext>
            </a:extLst>
          </p:cNvPr>
          <p:cNvPicPr>
            <a:picLocks noChangeAspect="1"/>
          </p:cNvPicPr>
          <p:nvPr/>
        </p:nvPicPr>
        <p:blipFill>
          <a:blip r:embed="rId2"/>
          <a:stretch>
            <a:fillRect/>
          </a:stretch>
        </p:blipFill>
        <p:spPr>
          <a:xfrm>
            <a:off x="179512" y="88107"/>
            <a:ext cx="1193800" cy="939800"/>
          </a:xfrm>
          <a:prstGeom prst="rect">
            <a:avLst/>
          </a:prstGeom>
        </p:spPr>
      </p:pic>
    </p:spTree>
    <p:extLst>
      <p:ext uri="{BB962C8B-B14F-4D97-AF65-F5344CB8AC3E}">
        <p14:creationId xmlns:p14="http://schemas.microsoft.com/office/powerpoint/2010/main" val="259374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a:solidFill>
                  <a:srgbClr val="FF0000"/>
                </a:solidFill>
              </a:rPr>
              <a:t>SYLLUBUS</a:t>
            </a:r>
          </a:p>
        </p:txBody>
      </p:sp>
      <p:sp>
        <p:nvSpPr>
          <p:cNvPr id="7" name="Slide Number Placeholder 6"/>
          <p:cNvSpPr>
            <a:spLocks noGrp="1"/>
          </p:cNvSpPr>
          <p:nvPr>
            <p:ph type="sldNum" sz="quarter" idx="12"/>
          </p:nvPr>
        </p:nvSpPr>
        <p:spPr/>
        <p:txBody>
          <a:bodyPr/>
          <a:lstStyle/>
          <a:p>
            <a:fld id="{A307B48E-5347-4272-B1F0-0C266D2F26E4}" type="slidenum">
              <a:rPr lang="en-US" smtClean="0"/>
              <a:t>2</a:t>
            </a:fld>
            <a:endParaRPr lang="en-US"/>
          </a:p>
        </p:txBody>
      </p:sp>
      <p:pic>
        <p:nvPicPr>
          <p:cNvPr id="3" name="Picture 2">
            <a:extLst>
              <a:ext uri="{FF2B5EF4-FFF2-40B4-BE49-F238E27FC236}">
                <a16:creationId xmlns:a16="http://schemas.microsoft.com/office/drawing/2014/main" xmlns="" id="{F8F168DF-2DA0-7740-BA7B-840D4A8CAA38}"/>
              </a:ext>
            </a:extLst>
          </p:cNvPr>
          <p:cNvPicPr>
            <a:picLocks noChangeAspect="1"/>
          </p:cNvPicPr>
          <p:nvPr/>
        </p:nvPicPr>
        <p:blipFill>
          <a:blip r:embed="rId2"/>
          <a:stretch>
            <a:fillRect/>
          </a:stretch>
        </p:blipFill>
        <p:spPr>
          <a:xfrm>
            <a:off x="107504" y="32249"/>
            <a:ext cx="7236296" cy="712888"/>
          </a:xfrm>
          <a:prstGeom prst="rect">
            <a:avLst/>
          </a:prstGeom>
        </p:spPr>
      </p:pic>
      <p:pic>
        <p:nvPicPr>
          <p:cNvPr id="5" name="Picture 4"/>
          <p:cNvPicPr>
            <a:picLocks noChangeAspect="1"/>
          </p:cNvPicPr>
          <p:nvPr/>
        </p:nvPicPr>
        <p:blipFill>
          <a:blip r:embed="rId3"/>
          <a:stretch>
            <a:fillRect/>
          </a:stretch>
        </p:blipFill>
        <p:spPr>
          <a:xfrm>
            <a:off x="447234" y="1485619"/>
            <a:ext cx="8068116" cy="2175361"/>
          </a:xfrm>
          <a:prstGeom prst="rect">
            <a:avLst/>
          </a:prstGeom>
        </p:spPr>
      </p:pic>
      <p:pic>
        <p:nvPicPr>
          <p:cNvPr id="6" name="Picture 5"/>
          <p:cNvPicPr>
            <a:picLocks noChangeAspect="1"/>
          </p:cNvPicPr>
          <p:nvPr/>
        </p:nvPicPr>
        <p:blipFill>
          <a:blip r:embed="rId4"/>
          <a:stretch>
            <a:fillRect/>
          </a:stretch>
        </p:blipFill>
        <p:spPr>
          <a:xfrm>
            <a:off x="628650" y="3440508"/>
            <a:ext cx="7687766" cy="2088159"/>
          </a:xfrm>
          <a:prstGeom prst="rect">
            <a:avLst/>
          </a:prstGeom>
        </p:spPr>
      </p:pic>
    </p:spTree>
    <p:extLst>
      <p:ext uri="{BB962C8B-B14F-4D97-AF65-F5344CB8AC3E}">
        <p14:creationId xmlns:p14="http://schemas.microsoft.com/office/powerpoint/2010/main" val="44644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57200" y="1268760"/>
            <a:ext cx="8229600" cy="4857403"/>
          </a:xfrm>
        </p:spPr>
        <p:txBody>
          <a:bodyPr>
            <a:normAutofit/>
          </a:bodyPr>
          <a:lstStyle/>
          <a:p>
            <a:pPr lvl="0"/>
            <a:r>
              <a:rPr lang="en-US" b="1" dirty="0"/>
              <a:t>Memory Management Information</a:t>
            </a:r>
            <a:endParaRPr lang="en-US" sz="2800" dirty="0"/>
          </a:p>
          <a:p>
            <a:pPr lvl="1"/>
            <a:r>
              <a:rPr lang="en-US" dirty="0"/>
              <a:t>This includes the information of page table, memory limits, Segment table depending on memory used by the operating system.</a:t>
            </a:r>
            <a:endParaRPr lang="en-US" sz="2400" dirty="0"/>
          </a:p>
          <a:p>
            <a:pPr lvl="0"/>
            <a:r>
              <a:rPr lang="en-US" b="1" dirty="0"/>
              <a:t>Accounting Information</a:t>
            </a:r>
            <a:endParaRPr lang="en-US" sz="2800" dirty="0"/>
          </a:p>
          <a:p>
            <a:pPr lvl="1"/>
            <a:r>
              <a:rPr lang="en-US" dirty="0"/>
              <a:t>This includes the amount of CPU used for process execution, time limits, execution ID etc.</a:t>
            </a:r>
            <a:endParaRPr lang="en-US" sz="2400" dirty="0"/>
          </a:p>
          <a:p>
            <a:pPr lvl="0"/>
            <a:r>
              <a:rPr lang="en-US" b="1" dirty="0"/>
              <a:t>IO Status Information</a:t>
            </a:r>
            <a:endParaRPr lang="en-US" sz="2800" dirty="0"/>
          </a:p>
          <a:p>
            <a:pPr lvl="1"/>
            <a:r>
              <a:rPr lang="en-US" dirty="0"/>
              <a:t>This includes a list of I/O devices allocated to the process.</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20</a:t>
            </a:fld>
            <a:endParaRPr lang="en-US"/>
          </a:p>
        </p:txBody>
      </p:sp>
      <p:pic>
        <p:nvPicPr>
          <p:cNvPr id="6" name="Picture 5">
            <a:extLst>
              <a:ext uri="{FF2B5EF4-FFF2-40B4-BE49-F238E27FC236}">
                <a16:creationId xmlns:a16="http://schemas.microsoft.com/office/drawing/2014/main" xmlns="" id="{9E19FB98-80C0-9A4A-9633-EB74029AC34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70895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p:txBody>
          <a:bodyPr/>
          <a:lstStyle/>
          <a:p>
            <a:pPr lvl="0"/>
            <a:r>
              <a:rPr lang="en-US" dirty="0"/>
              <a:t>The architecture of a PCB is completely dependent on Operating System and may contain different information in different operating systems. (shown in the diagram)</a:t>
            </a:r>
          </a:p>
          <a:p>
            <a:pPr lvl="0"/>
            <a:r>
              <a:rPr lang="en-US" dirty="0"/>
              <a:t>The PCB is maintained for a process throughout its lifetime, and is deleted once the process terminates.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21</a:t>
            </a:fld>
            <a:endParaRPr lang="en-US"/>
          </a:p>
        </p:txBody>
      </p:sp>
      <p:pic>
        <p:nvPicPr>
          <p:cNvPr id="6" name="Picture 5">
            <a:extLst>
              <a:ext uri="{FF2B5EF4-FFF2-40B4-BE49-F238E27FC236}">
                <a16:creationId xmlns:a16="http://schemas.microsoft.com/office/drawing/2014/main" xmlns="" id="{01BAA159-AE8F-4747-A8D4-98D514BF2133}"/>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4628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p>
        </p:txBody>
      </p:sp>
      <p:sp>
        <p:nvSpPr>
          <p:cNvPr id="3" name="Content Placeholder 2"/>
          <p:cNvSpPr>
            <a:spLocks noGrp="1"/>
          </p:cNvSpPr>
          <p:nvPr>
            <p:ph idx="1"/>
          </p:nvPr>
        </p:nvSpPr>
        <p:spPr/>
        <p:txBody>
          <a:bodyPr>
            <a:normAutofit/>
          </a:bodyPr>
          <a:lstStyle/>
          <a:p>
            <a:r>
              <a:rPr lang="en-IN" dirty="0"/>
              <a:t>The act of determining which process is in the </a:t>
            </a:r>
            <a:r>
              <a:rPr lang="en-IN" b="1" dirty="0">
                <a:solidFill>
                  <a:srgbClr val="FF0000"/>
                </a:solidFill>
              </a:rPr>
              <a:t>ready</a:t>
            </a:r>
            <a:r>
              <a:rPr lang="en-IN" dirty="0"/>
              <a:t> state, and should be moved to the </a:t>
            </a:r>
            <a:r>
              <a:rPr lang="en-IN" b="1" dirty="0">
                <a:solidFill>
                  <a:srgbClr val="FF0000"/>
                </a:solidFill>
              </a:rPr>
              <a:t>running</a:t>
            </a:r>
            <a:r>
              <a:rPr lang="en-IN" dirty="0"/>
              <a:t> state is known as </a:t>
            </a:r>
            <a:r>
              <a:rPr lang="en-IN" b="1" dirty="0">
                <a:solidFill>
                  <a:srgbClr val="FF0000"/>
                </a:solidFill>
              </a:rPr>
              <a:t>Process Scheduling</a:t>
            </a:r>
            <a:r>
              <a:rPr lang="en-IN" dirty="0">
                <a:solidFill>
                  <a:srgbClr val="FF0000"/>
                </a:solidFill>
              </a:rPr>
              <a:t>.</a:t>
            </a:r>
          </a:p>
          <a:p>
            <a:r>
              <a:rPr lang="en-IN" b="1" dirty="0">
                <a:solidFill>
                  <a:srgbClr val="FF0000"/>
                </a:solidFill>
              </a:rPr>
              <a:t>AIM : </a:t>
            </a:r>
            <a:r>
              <a:rPr lang="en-IN" dirty="0"/>
              <a:t>The process scheduling system is to keep the CPU busy all the time and to deliver minimum response time for all programs. </a:t>
            </a:r>
          </a:p>
          <a:p>
            <a:r>
              <a:rPr lang="en-IN" dirty="0"/>
              <a:t>For achieving this, the scheduler must apply appropriate rules for swapping processes </a:t>
            </a:r>
            <a:r>
              <a:rPr lang="en-IN" b="1" dirty="0">
                <a:solidFill>
                  <a:srgbClr val="FF0000"/>
                </a:solidFill>
              </a:rPr>
              <a:t>IN</a:t>
            </a:r>
            <a:r>
              <a:rPr lang="en-IN" dirty="0"/>
              <a:t> and </a:t>
            </a:r>
            <a:r>
              <a:rPr lang="en-IN" b="1" dirty="0">
                <a:solidFill>
                  <a:srgbClr val="FF0000"/>
                </a:solidFill>
              </a:rPr>
              <a:t>OUT</a:t>
            </a:r>
            <a:r>
              <a:rPr lang="en-IN" dirty="0"/>
              <a:t> of CPU</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22</a:t>
            </a:fld>
            <a:endParaRPr lang="en-US"/>
          </a:p>
        </p:txBody>
      </p:sp>
      <p:pic>
        <p:nvPicPr>
          <p:cNvPr id="6" name="Picture 5">
            <a:extLst>
              <a:ext uri="{FF2B5EF4-FFF2-40B4-BE49-F238E27FC236}">
                <a16:creationId xmlns:a16="http://schemas.microsoft.com/office/drawing/2014/main" xmlns="" id="{9C1EFD1A-693B-A540-8138-95137D8FEB8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79121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endParaRPr lang="en-US" dirty="0"/>
          </a:p>
        </p:txBody>
      </p:sp>
      <p:sp>
        <p:nvSpPr>
          <p:cNvPr id="3" name="Content Placeholder 2"/>
          <p:cNvSpPr>
            <a:spLocks noGrp="1"/>
          </p:cNvSpPr>
          <p:nvPr>
            <p:ph idx="1"/>
          </p:nvPr>
        </p:nvSpPr>
        <p:spPr/>
        <p:txBody>
          <a:bodyPr/>
          <a:lstStyle/>
          <a:p>
            <a:r>
              <a:rPr lang="en-IN" dirty="0"/>
              <a:t>Scheduling fell into one of the two general categories:</a:t>
            </a:r>
            <a:endParaRPr lang="en-US" dirty="0"/>
          </a:p>
          <a:p>
            <a:r>
              <a:rPr lang="en-IN" b="1" dirty="0">
                <a:solidFill>
                  <a:srgbClr val="FF0000"/>
                </a:solidFill>
              </a:rPr>
              <a:t>Non Pre-emptive Scheduling:</a:t>
            </a:r>
            <a:r>
              <a:rPr lang="en-IN" dirty="0"/>
              <a:t> When the currently executing process gives up the CPU voluntarily.</a:t>
            </a:r>
          </a:p>
          <a:p>
            <a:r>
              <a:rPr lang="en-IN" b="1" dirty="0">
                <a:solidFill>
                  <a:srgbClr val="FF0000"/>
                </a:solidFill>
              </a:rPr>
              <a:t>Pre-emptive Scheduling:</a:t>
            </a:r>
            <a:r>
              <a:rPr lang="en-IN" dirty="0">
                <a:solidFill>
                  <a:srgbClr val="FF0000"/>
                </a:solidFill>
              </a:rPr>
              <a:t> </a:t>
            </a:r>
            <a:r>
              <a:rPr lang="en-IN" dirty="0"/>
              <a:t>When the operating system decides to favour another process, pre-empting the currently executing process.</a:t>
            </a:r>
          </a:p>
          <a:p>
            <a:pPr lvl="1"/>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23</a:t>
            </a:fld>
            <a:endParaRPr lang="en-US"/>
          </a:p>
        </p:txBody>
      </p:sp>
      <p:pic>
        <p:nvPicPr>
          <p:cNvPr id="6" name="Picture 5">
            <a:extLst>
              <a:ext uri="{FF2B5EF4-FFF2-40B4-BE49-F238E27FC236}">
                <a16:creationId xmlns:a16="http://schemas.microsoft.com/office/drawing/2014/main" xmlns="" id="{9E31F859-A1F5-1B43-B99D-294A03E432E6}"/>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70385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are Scheduling Queues?</a:t>
            </a:r>
          </a:p>
        </p:txBody>
      </p:sp>
      <p:sp>
        <p:nvSpPr>
          <p:cNvPr id="3" name="Content Placeholder 2"/>
          <p:cNvSpPr>
            <a:spLocks noGrp="1"/>
          </p:cNvSpPr>
          <p:nvPr>
            <p:ph idx="1"/>
          </p:nvPr>
        </p:nvSpPr>
        <p:spPr>
          <a:xfrm>
            <a:off x="457200" y="1340768"/>
            <a:ext cx="8229600" cy="4968552"/>
          </a:xfrm>
        </p:spPr>
        <p:txBody>
          <a:bodyPr>
            <a:normAutofit/>
          </a:bodyPr>
          <a:lstStyle/>
          <a:p>
            <a:r>
              <a:rPr lang="en-IN" dirty="0"/>
              <a:t>All processes, upon entering into the system, are stored in the </a:t>
            </a:r>
            <a:r>
              <a:rPr lang="en-IN" b="1" dirty="0">
                <a:solidFill>
                  <a:srgbClr val="FF0000"/>
                </a:solidFill>
              </a:rPr>
              <a:t>Job Queue</a:t>
            </a:r>
            <a:r>
              <a:rPr lang="en-IN" dirty="0"/>
              <a:t>.</a:t>
            </a:r>
          </a:p>
          <a:p>
            <a:r>
              <a:rPr lang="en-IN" dirty="0"/>
              <a:t>Processes in the Ready state are placed in the </a:t>
            </a:r>
            <a:r>
              <a:rPr lang="en-IN" b="1" dirty="0">
                <a:solidFill>
                  <a:srgbClr val="FF0000"/>
                </a:solidFill>
              </a:rPr>
              <a:t>Ready Queue</a:t>
            </a:r>
            <a:r>
              <a:rPr lang="en-IN" dirty="0">
                <a:solidFill>
                  <a:srgbClr val="FF0000"/>
                </a:solidFill>
              </a:rPr>
              <a:t>.</a:t>
            </a:r>
          </a:p>
          <a:p>
            <a:r>
              <a:rPr lang="en-IN" dirty="0"/>
              <a:t>Processes waiting for a device to become available are placed in </a:t>
            </a:r>
            <a:r>
              <a:rPr lang="en-IN" b="1" dirty="0">
                <a:solidFill>
                  <a:srgbClr val="FF0000"/>
                </a:solidFill>
              </a:rPr>
              <a:t>Device Queues</a:t>
            </a:r>
            <a:r>
              <a:rPr lang="en-IN" dirty="0"/>
              <a:t>. There are unique device queues available for each I/O device.</a:t>
            </a:r>
            <a:endParaRPr lang="en-US" dirty="0"/>
          </a:p>
          <a:p>
            <a:pPr lvl="0"/>
            <a:r>
              <a:rPr lang="en-US" dirty="0"/>
              <a:t>The OS maintains all PCBs in Process Scheduling Queues. </a:t>
            </a:r>
          </a:p>
          <a:p>
            <a:pPr lvl="0"/>
            <a:r>
              <a:rPr lang="en-US" dirty="0"/>
              <a:t>The OS maintains a separate queue for each of the process states and PCBs of all processes in the same execution state are placed in the same queue. </a:t>
            </a:r>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24</a:t>
            </a:fld>
            <a:endParaRPr lang="en-US"/>
          </a:p>
        </p:txBody>
      </p:sp>
      <p:pic>
        <p:nvPicPr>
          <p:cNvPr id="6" name="Picture 5">
            <a:extLst>
              <a:ext uri="{FF2B5EF4-FFF2-40B4-BE49-F238E27FC236}">
                <a16:creationId xmlns:a16="http://schemas.microsoft.com/office/drawing/2014/main" xmlns="" id="{5431710F-3710-414E-948A-5BBB1D31085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56152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Scheduling Queues?</a:t>
            </a:r>
          </a:p>
        </p:txBody>
      </p:sp>
      <p:sp>
        <p:nvSpPr>
          <p:cNvPr id="3" name="Content Placeholder 2"/>
          <p:cNvSpPr>
            <a:spLocks noGrp="1"/>
          </p:cNvSpPr>
          <p:nvPr>
            <p:ph idx="1"/>
          </p:nvPr>
        </p:nvSpPr>
        <p:spPr>
          <a:xfrm>
            <a:off x="457200" y="1600200"/>
            <a:ext cx="8291264" cy="4709120"/>
          </a:xfrm>
        </p:spPr>
        <p:txBody>
          <a:bodyPr>
            <a:normAutofit/>
          </a:bodyPr>
          <a:lstStyle/>
          <a:p>
            <a:r>
              <a:rPr lang="en-IN" dirty="0">
                <a:solidFill>
                  <a:srgbClr val="FF0000"/>
                </a:solidFill>
              </a:rPr>
              <a:t>Once the process is assigned to the CPU and is executing, one of the following several events can occur:</a:t>
            </a:r>
          </a:p>
          <a:p>
            <a:pPr lvl="1"/>
            <a:r>
              <a:rPr lang="en-IN" dirty="0"/>
              <a:t>The process could issue an I/O request, and then be placed in the I/O queue.</a:t>
            </a:r>
          </a:p>
          <a:p>
            <a:pPr lvl="1"/>
            <a:r>
              <a:rPr lang="en-IN" dirty="0"/>
              <a:t>The process could create a new sub-process and wait for its termination.</a:t>
            </a:r>
          </a:p>
          <a:p>
            <a:pPr lvl="1"/>
            <a:r>
              <a:rPr lang="en-IN" dirty="0"/>
              <a:t>The process could be removed forcibly from the CPU, as a result of an interrupt, and be put back in the ready queue.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25</a:t>
            </a:fld>
            <a:endParaRPr lang="en-US"/>
          </a:p>
        </p:txBody>
      </p:sp>
      <p:pic>
        <p:nvPicPr>
          <p:cNvPr id="6" name="Picture 5">
            <a:extLst>
              <a:ext uri="{FF2B5EF4-FFF2-40B4-BE49-F238E27FC236}">
                <a16:creationId xmlns:a16="http://schemas.microsoft.com/office/drawing/2014/main" xmlns="" id="{B3EAADE7-DB39-CC43-8C69-7F93777FCA2E}"/>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3008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Scheduling Queues?</a:t>
            </a:r>
            <a:endParaRPr lang="en-US" dirty="0"/>
          </a:p>
        </p:txBody>
      </p:sp>
      <p:sp>
        <p:nvSpPr>
          <p:cNvPr id="3" name="Content Placeholder 2"/>
          <p:cNvSpPr>
            <a:spLocks noGrp="1"/>
          </p:cNvSpPr>
          <p:nvPr>
            <p:ph idx="1"/>
          </p:nvPr>
        </p:nvSpPr>
        <p:spPr>
          <a:xfrm>
            <a:off x="457200" y="1268760"/>
            <a:ext cx="8229600" cy="5112568"/>
          </a:xfrm>
        </p:spPr>
        <p:txBody>
          <a:bodyPr>
            <a:normAutofit/>
          </a:bodyPr>
          <a:lstStyle/>
          <a:p>
            <a:pPr lvl="0"/>
            <a:r>
              <a:rPr lang="en-US" dirty="0"/>
              <a:t>Process migration between the various queues:</a:t>
            </a:r>
            <a:endParaRPr lang="en-US" sz="2800" dirty="0"/>
          </a:p>
          <a:p>
            <a:pPr lvl="1"/>
            <a:r>
              <a:rPr lang="en-US" dirty="0"/>
              <a:t>Job queue</a:t>
            </a:r>
            <a:endParaRPr lang="en-US" sz="2400" dirty="0"/>
          </a:p>
          <a:p>
            <a:pPr lvl="1"/>
            <a:r>
              <a:rPr lang="en-US" dirty="0"/>
              <a:t>Ready queue</a:t>
            </a:r>
            <a:endParaRPr lang="en-US" sz="2400" dirty="0"/>
          </a:p>
          <a:p>
            <a:pPr lvl="1"/>
            <a:r>
              <a:rPr lang="en-US" dirty="0"/>
              <a:t>Device queues</a:t>
            </a:r>
          </a:p>
          <a:p>
            <a:pPr lvl="0"/>
            <a:r>
              <a:rPr lang="en-US" b="1" dirty="0">
                <a:solidFill>
                  <a:srgbClr val="FF0000"/>
                </a:solidFill>
              </a:rPr>
              <a:t>JOB QUEUE</a:t>
            </a:r>
            <a:r>
              <a:rPr lang="en-US" dirty="0">
                <a:solidFill>
                  <a:srgbClr val="FF0000"/>
                </a:solidFill>
              </a:rPr>
              <a:t> </a:t>
            </a:r>
            <a:r>
              <a:rPr lang="en-US" b="1" dirty="0">
                <a:solidFill>
                  <a:srgbClr val="FF0000"/>
                </a:solidFill>
              </a:rPr>
              <a:t>−</a:t>
            </a:r>
            <a:r>
              <a:rPr lang="en-US" dirty="0">
                <a:solidFill>
                  <a:srgbClr val="FF0000"/>
                </a:solidFill>
              </a:rPr>
              <a:t> </a:t>
            </a:r>
            <a:r>
              <a:rPr lang="en-US" dirty="0"/>
              <a:t>This queue keeps all the processes in the system.</a:t>
            </a:r>
            <a:endParaRPr lang="en-US" sz="2800" dirty="0"/>
          </a:p>
          <a:p>
            <a:pPr lvl="0"/>
            <a:r>
              <a:rPr lang="en-US" b="1" dirty="0">
                <a:solidFill>
                  <a:srgbClr val="FF0000"/>
                </a:solidFill>
              </a:rPr>
              <a:t>READY QUEUE − </a:t>
            </a:r>
            <a:r>
              <a:rPr lang="en-US" dirty="0"/>
              <a:t>This queue keeps a set of all processes residing in main memory, ready and waiting to execute. A new process is always put in this queue.</a:t>
            </a:r>
            <a:endParaRPr lang="en-US" sz="2800" dirty="0"/>
          </a:p>
          <a:p>
            <a:pPr lvl="0"/>
            <a:r>
              <a:rPr lang="en-US" b="1" dirty="0">
                <a:solidFill>
                  <a:srgbClr val="FF0000"/>
                </a:solidFill>
              </a:rPr>
              <a:t>DEVICE QUEUES −</a:t>
            </a:r>
            <a:r>
              <a:rPr lang="en-US" dirty="0"/>
              <a:t> The processes which are blocked due to unavailability of an I/O device constitute this queue.</a:t>
            </a:r>
            <a:endParaRPr lang="en-US" sz="2800" dirty="0"/>
          </a:p>
          <a:p>
            <a:pPr marL="457200" lvl="1" indent="0">
              <a:buNone/>
            </a:pP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26</a:t>
            </a:fld>
            <a:endParaRPr lang="en-US"/>
          </a:p>
        </p:txBody>
      </p:sp>
      <p:pic>
        <p:nvPicPr>
          <p:cNvPr id="6" name="Picture 5">
            <a:extLst>
              <a:ext uri="{FF2B5EF4-FFF2-40B4-BE49-F238E27FC236}">
                <a16:creationId xmlns:a16="http://schemas.microsoft.com/office/drawing/2014/main" xmlns="" id="{8761E247-4E02-D244-B6CC-D55DB62862B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74195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US" b="1" dirty="0"/>
              <a:t>Scheduling Queues?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27</a:t>
            </a:fld>
            <a:endParaRPr lang="en-US"/>
          </a:p>
        </p:txBody>
      </p:sp>
      <p:sp>
        <p:nvSpPr>
          <p:cNvPr id="6" name="Rectangle 5"/>
          <p:cNvSpPr/>
          <p:nvPr/>
        </p:nvSpPr>
        <p:spPr>
          <a:xfrm>
            <a:off x="683568" y="5517232"/>
            <a:ext cx="7776864" cy="954107"/>
          </a:xfrm>
          <a:prstGeom prst="rect">
            <a:avLst/>
          </a:prstGeom>
        </p:spPr>
        <p:txBody>
          <a:bodyPr wrap="square">
            <a:spAutoFit/>
          </a:bodyPr>
          <a:lstStyle/>
          <a:p>
            <a:pPr marL="457200" indent="-457200">
              <a:buFont typeface="Arial" pitchFamily="34" charset="0"/>
              <a:buChar char="•"/>
            </a:pPr>
            <a:r>
              <a:rPr lang="en-US" sz="2800" dirty="0"/>
              <a:t>The OS can use different policies to manage each queue </a:t>
            </a:r>
            <a:r>
              <a:rPr lang="en-US" sz="2800" b="1" dirty="0">
                <a:solidFill>
                  <a:srgbClr val="FF0000"/>
                </a:solidFill>
              </a:rPr>
              <a:t>(FIFO, Round Robin, Priority, etc.)</a:t>
            </a:r>
          </a:p>
        </p:txBody>
      </p:sp>
      <p:pic>
        <p:nvPicPr>
          <p:cNvPr id="7" name="Picture 6">
            <a:extLst>
              <a:ext uri="{FF2B5EF4-FFF2-40B4-BE49-F238E27FC236}">
                <a16:creationId xmlns:a16="http://schemas.microsoft.com/office/drawing/2014/main" xmlns="" id="{E1B06B52-9632-AF47-BBCE-A4BDCF2B4C2C}"/>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21475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1143000"/>
          </a:xfrm>
        </p:spPr>
        <p:txBody>
          <a:bodyPr/>
          <a:lstStyle/>
          <a:p>
            <a:pPr algn="ctr"/>
            <a:r>
              <a:rPr lang="en-US" b="1" dirty="0">
                <a:solidFill>
                  <a:srgbClr val="FF0000"/>
                </a:solidFill>
              </a:rPr>
              <a:t>TWO STATE PROCESS MODEL</a:t>
            </a:r>
            <a:endParaRPr lang="en-US" dirty="0">
              <a:solidFill>
                <a:srgbClr val="FF0000"/>
              </a:solidFill>
            </a:endParaRPr>
          </a:p>
        </p:txBody>
      </p:sp>
      <p:sp>
        <p:nvSpPr>
          <p:cNvPr id="3" name="Content Placeholder 2"/>
          <p:cNvSpPr>
            <a:spLocks noGrp="1"/>
          </p:cNvSpPr>
          <p:nvPr>
            <p:ph idx="1"/>
          </p:nvPr>
        </p:nvSpPr>
        <p:spPr>
          <a:xfrm>
            <a:off x="467544" y="1268760"/>
            <a:ext cx="8229600" cy="5112568"/>
          </a:xfrm>
        </p:spPr>
        <p:txBody>
          <a:bodyPr>
            <a:normAutofit/>
          </a:bodyPr>
          <a:lstStyle/>
          <a:p>
            <a:pPr lvl="0"/>
            <a:r>
              <a:rPr lang="en-US" dirty="0"/>
              <a:t>Two-state process model refers to running and non-running states which are described below </a:t>
            </a:r>
            <a:endParaRPr lang="en-US" sz="2800" dirty="0"/>
          </a:p>
          <a:p>
            <a:pPr lvl="0"/>
            <a:r>
              <a:rPr lang="en-US" b="1" dirty="0">
                <a:solidFill>
                  <a:srgbClr val="FF0000"/>
                </a:solidFill>
              </a:rPr>
              <a:t>RUNNING</a:t>
            </a:r>
            <a:endParaRPr lang="en-US" sz="2800" dirty="0">
              <a:solidFill>
                <a:srgbClr val="FF0000"/>
              </a:solidFill>
            </a:endParaRPr>
          </a:p>
          <a:p>
            <a:pPr lvl="1"/>
            <a:r>
              <a:rPr lang="en-US" dirty="0"/>
              <a:t>When a new process is created, it enters into the system as in the running state.</a:t>
            </a:r>
          </a:p>
          <a:p>
            <a:pPr lvl="0"/>
            <a:r>
              <a:rPr lang="en-US" b="1" dirty="0">
                <a:solidFill>
                  <a:srgbClr val="FF0000"/>
                </a:solidFill>
              </a:rPr>
              <a:t>NOT RUNNING</a:t>
            </a:r>
            <a:endParaRPr lang="en-US" sz="2800" dirty="0">
              <a:solidFill>
                <a:srgbClr val="FF0000"/>
              </a:solidFill>
            </a:endParaRPr>
          </a:p>
          <a:p>
            <a:pPr lvl="1"/>
            <a:r>
              <a:rPr lang="en-US" dirty="0"/>
              <a:t>Processes that are not running are kept in queue, waiting for their turn to execute. Each entry in the queue is a pointer to a particular process. Queue is implemented by using linked list.</a:t>
            </a:r>
            <a:endParaRPr lang="en-US" sz="2400" dirty="0"/>
          </a:p>
          <a:p>
            <a:pPr marL="457200" lvl="1" indent="0">
              <a:buNone/>
            </a:pP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28</a:t>
            </a:fld>
            <a:endParaRPr lang="en-US"/>
          </a:p>
        </p:txBody>
      </p:sp>
      <p:pic>
        <p:nvPicPr>
          <p:cNvPr id="6" name="Picture 5">
            <a:extLst>
              <a:ext uri="{FF2B5EF4-FFF2-40B4-BE49-F238E27FC236}">
                <a16:creationId xmlns:a16="http://schemas.microsoft.com/office/drawing/2014/main" xmlns="" id="{4C3EA54D-8221-1047-BFD8-B92396D6541F}"/>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69451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1065596"/>
            <a:ext cx="7886700" cy="1325563"/>
          </a:xfrm>
        </p:spPr>
        <p:txBody>
          <a:bodyPr>
            <a:normAutofit fontScale="90000"/>
          </a:bodyPr>
          <a:lstStyle/>
          <a:p>
            <a:pPr algn="ctr"/>
            <a:r>
              <a:rPr lang="en-US" sz="3600" b="1" dirty="0"/>
              <a:t/>
            </a:r>
            <a:br>
              <a:rPr lang="en-US" sz="3600" b="1" dirty="0"/>
            </a:br>
            <a:r>
              <a:rPr lang="en-US" sz="3600" b="1" dirty="0"/>
              <a:t>QUEUING DIAGRAM REPRESENTATION FOR PROCESS SCHEDULING </a:t>
            </a:r>
            <a:r>
              <a:rPr lang="en-US" dirty="0"/>
              <a:t/>
            </a:r>
            <a:br>
              <a:rPr lang="en-US" dirty="0"/>
            </a:br>
            <a:endParaRPr lang="en-US" dirty="0"/>
          </a:p>
        </p:txBody>
      </p:sp>
      <p:pic>
        <p:nvPicPr>
          <p:cNvPr id="6" name="Content Placeholder 5"/>
          <p:cNvPicPr>
            <a:picLocks noGrp="1"/>
          </p:cNvPicPr>
          <p:nvPr>
            <p:ph idx="1"/>
          </p:nvPr>
        </p:nvPicPr>
        <p:blipFill>
          <a:blip r:embed="rId2"/>
          <a:stretch>
            <a:fillRect/>
          </a:stretch>
        </p:blipFill>
        <p:spPr>
          <a:xfrm>
            <a:off x="1003300" y="2362994"/>
            <a:ext cx="7137400" cy="3276600"/>
          </a:xfrm>
          <a:prstGeom prst="rect">
            <a:avLst/>
          </a:prstGeom>
        </p:spPr>
      </p:pic>
      <p:sp>
        <p:nvSpPr>
          <p:cNvPr id="5" name="Slide Number Placeholder 4"/>
          <p:cNvSpPr>
            <a:spLocks noGrp="1"/>
          </p:cNvSpPr>
          <p:nvPr>
            <p:ph type="sldNum" sz="quarter" idx="12"/>
          </p:nvPr>
        </p:nvSpPr>
        <p:spPr/>
        <p:txBody>
          <a:bodyPr/>
          <a:lstStyle/>
          <a:p>
            <a:fld id="{A307B48E-5347-4272-B1F0-0C266D2F26E4}" type="slidenum">
              <a:rPr lang="en-US" smtClean="0"/>
              <a:t>29</a:t>
            </a:fld>
            <a:endParaRPr lang="en-US"/>
          </a:p>
        </p:txBody>
      </p:sp>
      <p:pic>
        <p:nvPicPr>
          <p:cNvPr id="7" name="Picture 6">
            <a:extLst>
              <a:ext uri="{FF2B5EF4-FFF2-40B4-BE49-F238E27FC236}">
                <a16:creationId xmlns:a16="http://schemas.microsoft.com/office/drawing/2014/main" xmlns="" id="{9315A8C0-669D-6442-9194-85E054D77A48}"/>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36358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xfrm>
            <a:off x="457200" y="938932"/>
            <a:ext cx="8229600" cy="535531"/>
          </a:xfrm>
          <a:prstGeom prst="rect">
            <a:avLst/>
          </a:prstGeom>
          <a:noFill/>
        </p:spPr>
        <p:txBody>
          <a:bodyPr wrap="square" rtlCol="0">
            <a:spAutoFit/>
          </a:bodyPr>
          <a:lstStyle/>
          <a:p>
            <a:r>
              <a:rPr lang="en-US" sz="3200" b="1" dirty="0">
                <a:solidFill>
                  <a:srgbClr val="FF0000"/>
                </a:solidFill>
              </a:rPr>
              <a:t>COURSE  OUTCOMES</a:t>
            </a:r>
          </a:p>
        </p:txBody>
      </p:sp>
      <p:sp>
        <p:nvSpPr>
          <p:cNvPr id="5" name="Slide Number Placeholder 4"/>
          <p:cNvSpPr>
            <a:spLocks noGrp="1"/>
          </p:cNvSpPr>
          <p:nvPr>
            <p:ph type="sldNum" sz="quarter" idx="12"/>
          </p:nvPr>
        </p:nvSpPr>
        <p:spPr/>
        <p:txBody>
          <a:bodyPr/>
          <a:lstStyle/>
          <a:p>
            <a:fld id="{A307B48E-5347-4272-B1F0-0C266D2F26E4}" type="slidenum">
              <a:rPr lang="en-US" smtClean="0"/>
              <a:t>3</a:t>
            </a:fld>
            <a:endParaRPr lang="en-US"/>
          </a:p>
        </p:txBody>
      </p:sp>
      <p:pic>
        <p:nvPicPr>
          <p:cNvPr id="2" name="Picture 1">
            <a:extLst>
              <a:ext uri="{FF2B5EF4-FFF2-40B4-BE49-F238E27FC236}">
                <a16:creationId xmlns:a16="http://schemas.microsoft.com/office/drawing/2014/main" xmlns="" id="{4D1DE0A2-AF3D-8540-8C62-3DB66428BC49}"/>
              </a:ext>
            </a:extLst>
          </p:cNvPr>
          <p:cNvPicPr>
            <a:picLocks noChangeAspect="1"/>
          </p:cNvPicPr>
          <p:nvPr/>
        </p:nvPicPr>
        <p:blipFill>
          <a:blip r:embed="rId2"/>
          <a:stretch>
            <a:fillRect/>
          </a:stretch>
        </p:blipFill>
        <p:spPr>
          <a:xfrm>
            <a:off x="-5644" y="38106"/>
            <a:ext cx="9144000" cy="90082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40644242"/>
              </p:ext>
            </p:extLst>
          </p:nvPr>
        </p:nvGraphicFramePr>
        <p:xfrm>
          <a:off x="821940" y="1628801"/>
          <a:ext cx="7864860" cy="4943798"/>
        </p:xfrm>
        <a:graphic>
          <a:graphicData uri="http://schemas.openxmlformats.org/drawingml/2006/table">
            <a:tbl>
              <a:tblPr firstRow="1" firstCol="1" lastRow="1" lastCol="1" bandRow="1" bandCol="1">
                <a:tableStyleId>{5C22544A-7EE6-4342-B048-85BDC9FD1C3A}</a:tableStyleId>
              </a:tblPr>
              <a:tblGrid>
                <a:gridCol w="1414757">
                  <a:extLst>
                    <a:ext uri="{9D8B030D-6E8A-4147-A177-3AD203B41FA5}">
                      <a16:colId xmlns:a16="http://schemas.microsoft.com/office/drawing/2014/main" xmlns="" val="20000"/>
                    </a:ext>
                  </a:extLst>
                </a:gridCol>
                <a:gridCol w="6450103">
                  <a:extLst>
                    <a:ext uri="{9D8B030D-6E8A-4147-A177-3AD203B41FA5}">
                      <a16:colId xmlns:a16="http://schemas.microsoft.com/office/drawing/2014/main" xmlns="" val="20001"/>
                    </a:ext>
                  </a:extLst>
                </a:gridCol>
              </a:tblGrid>
              <a:tr h="918777">
                <a:tc>
                  <a:txBody>
                    <a:bodyPr/>
                    <a:lstStyle/>
                    <a:p>
                      <a:pPr algn="ctr">
                        <a:lnSpc>
                          <a:spcPct val="107000"/>
                        </a:lnSpc>
                        <a:spcAft>
                          <a:spcPts val="800"/>
                        </a:spcAft>
                      </a:pPr>
                      <a:r>
                        <a:rPr lang="en-IN" sz="2000" dirty="0" smtClean="0">
                          <a:solidFill>
                            <a:schemeClr val="tx1"/>
                          </a:solidFill>
                          <a:effectLst/>
                        </a:rPr>
                        <a:t>SCS1501.1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Understand</a:t>
                      </a:r>
                      <a:r>
                        <a:rPr lang="en-IN" sz="2000" baseline="0" dirty="0" smtClean="0">
                          <a:solidFill>
                            <a:schemeClr val="tx1"/>
                          </a:solidFill>
                          <a:effectLst/>
                        </a:rPr>
                        <a:t> the fundamental components of a computer operating system and how computing resources are managed by the operating system</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0"/>
                  </a:ext>
                </a:extLst>
              </a:tr>
              <a:tr h="662104">
                <a:tc>
                  <a:txBody>
                    <a:bodyPr/>
                    <a:lstStyle/>
                    <a:p>
                      <a:pPr algn="ctr">
                        <a:lnSpc>
                          <a:spcPct val="107000"/>
                        </a:lnSpc>
                        <a:spcAft>
                          <a:spcPts val="800"/>
                        </a:spcAft>
                      </a:pPr>
                      <a:r>
                        <a:rPr lang="en-IN" sz="2000" dirty="0" smtClean="0">
                          <a:solidFill>
                            <a:schemeClr val="tx1"/>
                          </a:solidFill>
                          <a:effectLst/>
                        </a:rPr>
                        <a:t>SCS1501.2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Apply the concepts of CPU scheduling, synchronization and deadlocks in</a:t>
                      </a:r>
                      <a:r>
                        <a:rPr lang="en-IN" sz="2000" baseline="0" dirty="0" smtClean="0">
                          <a:solidFill>
                            <a:schemeClr val="tx1"/>
                          </a:solidFill>
                          <a:effectLst/>
                        </a:rPr>
                        <a:t> real computing problems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1"/>
                  </a:ext>
                </a:extLst>
              </a:tr>
              <a:tr h="662104">
                <a:tc>
                  <a:txBody>
                    <a:bodyPr/>
                    <a:lstStyle/>
                    <a:p>
                      <a:pPr algn="ctr">
                        <a:lnSpc>
                          <a:spcPct val="107000"/>
                        </a:lnSpc>
                        <a:spcAft>
                          <a:spcPts val="800"/>
                        </a:spcAft>
                      </a:pPr>
                      <a:r>
                        <a:rPr lang="en-IN" sz="2000" dirty="0" smtClean="0">
                          <a:solidFill>
                            <a:schemeClr val="tx1"/>
                          </a:solidFill>
                          <a:effectLst/>
                        </a:rPr>
                        <a:t>SCS1501.3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Demonstrate the different</a:t>
                      </a:r>
                      <a:r>
                        <a:rPr lang="en-IN" sz="2000" baseline="0" dirty="0" smtClean="0">
                          <a:solidFill>
                            <a:schemeClr val="tx1"/>
                          </a:solidFill>
                          <a:effectLst/>
                        </a:rPr>
                        <a:t> memory and I/O management techniques used in Operating systems.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2"/>
                  </a:ext>
                </a:extLst>
              </a:tr>
              <a:tr h="662104">
                <a:tc>
                  <a:txBody>
                    <a:bodyPr/>
                    <a:lstStyle/>
                    <a:p>
                      <a:pPr algn="ctr">
                        <a:lnSpc>
                          <a:spcPct val="107000"/>
                        </a:lnSpc>
                        <a:spcAft>
                          <a:spcPts val="800"/>
                        </a:spcAft>
                      </a:pPr>
                      <a:r>
                        <a:rPr lang="en-IN" sz="2000" dirty="0" smtClean="0">
                          <a:solidFill>
                            <a:schemeClr val="tx1"/>
                          </a:solidFill>
                          <a:effectLst/>
                        </a:rPr>
                        <a:t>SCS1501.4</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Have</a:t>
                      </a:r>
                      <a:r>
                        <a:rPr lang="en-IN" sz="2000" baseline="0" dirty="0" smtClean="0">
                          <a:solidFill>
                            <a:schemeClr val="tx1"/>
                          </a:solidFill>
                          <a:effectLst/>
                        </a:rPr>
                        <a:t> practical exposure to the concepts of semaphores and monitors for process synchronization</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3"/>
                  </a:ext>
                </a:extLst>
              </a:tr>
              <a:tr h="918777">
                <a:tc>
                  <a:txBody>
                    <a:bodyPr/>
                    <a:lstStyle/>
                    <a:p>
                      <a:pPr algn="ctr">
                        <a:lnSpc>
                          <a:spcPct val="107000"/>
                        </a:lnSpc>
                        <a:spcAft>
                          <a:spcPts val="800"/>
                        </a:spcAft>
                      </a:pPr>
                      <a:r>
                        <a:rPr lang="en-IN" sz="2000" dirty="0" smtClean="0">
                          <a:solidFill>
                            <a:schemeClr val="tx1"/>
                          </a:solidFill>
                          <a:effectLst/>
                        </a:rPr>
                        <a:t>SCS1501.5</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Create design and construct</a:t>
                      </a:r>
                      <a:r>
                        <a:rPr lang="en-IN" sz="2000" baseline="0" dirty="0" smtClean="0">
                          <a:solidFill>
                            <a:schemeClr val="tx1"/>
                          </a:solidFill>
                          <a:effectLst/>
                        </a:rPr>
                        <a:t> the following OS components: Schedulers, Memory management systems in the modern operating system.</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4"/>
                  </a:ext>
                </a:extLst>
              </a:tr>
              <a:tr h="1000670">
                <a:tc>
                  <a:txBody>
                    <a:bodyPr/>
                    <a:lstStyle/>
                    <a:p>
                      <a:pPr algn="ctr">
                        <a:lnSpc>
                          <a:spcPct val="107000"/>
                        </a:lnSpc>
                        <a:spcAft>
                          <a:spcPts val="800"/>
                        </a:spcAft>
                      </a:pPr>
                      <a:r>
                        <a:rPr lang="en-IN" sz="2000" dirty="0" smtClean="0">
                          <a:solidFill>
                            <a:schemeClr val="tx1"/>
                          </a:solidFill>
                          <a:effectLst/>
                        </a:rPr>
                        <a:t>SCS1501.6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Understand file system structure and implement a file system such as FAT</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7911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r>
              <a:rPr lang="en-US" dirty="0"/>
              <a:t>Each rectangular box represents a queue.</a:t>
            </a:r>
            <a:endParaRPr lang="en-US" sz="2800" dirty="0"/>
          </a:p>
          <a:p>
            <a:pPr lvl="0"/>
            <a:r>
              <a:rPr lang="en-US" dirty="0"/>
              <a:t>Two types of queues are present:</a:t>
            </a:r>
            <a:endParaRPr lang="en-US" sz="2800" dirty="0"/>
          </a:p>
          <a:p>
            <a:pPr lvl="1"/>
            <a:r>
              <a:rPr lang="en-US" dirty="0"/>
              <a:t>the ready queue and</a:t>
            </a:r>
            <a:endParaRPr lang="en-US" sz="2400" dirty="0"/>
          </a:p>
          <a:p>
            <a:pPr lvl="1"/>
            <a:r>
              <a:rPr lang="en-US" dirty="0"/>
              <a:t>a set of device queues</a:t>
            </a:r>
            <a:endParaRPr lang="en-US" sz="2400" dirty="0"/>
          </a:p>
          <a:p>
            <a:pPr lvl="0"/>
            <a:r>
              <a:rPr lang="en-US" dirty="0"/>
              <a:t>The circles represent the resources that serve the queues, and the arrows indicate the flow of processes in the system.</a:t>
            </a:r>
          </a:p>
          <a:p>
            <a:pPr lvl="0"/>
            <a:r>
              <a:rPr lang="en-US" dirty="0"/>
              <a:t>A new process is initially put in the ready queue.</a:t>
            </a:r>
          </a:p>
          <a:p>
            <a:pPr lvl="0"/>
            <a:r>
              <a:rPr lang="en-US"/>
              <a:t>It waits there until it is selected for execution, or is dispatched.</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30</a:t>
            </a:fld>
            <a:endParaRPr lang="en-US"/>
          </a:p>
        </p:txBody>
      </p:sp>
      <p:pic>
        <p:nvPicPr>
          <p:cNvPr id="6" name="Picture 5">
            <a:extLst>
              <a:ext uri="{FF2B5EF4-FFF2-40B4-BE49-F238E27FC236}">
                <a16:creationId xmlns:a16="http://schemas.microsoft.com/office/drawing/2014/main" xmlns="" id="{457BA10D-587F-3B4F-9C51-D09D1DF4DCB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15196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SCHEDULERS</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r>
              <a:rPr lang="en-US" dirty="0"/>
              <a:t>Schedulers are special system software which handles the process scheduling in various ways. </a:t>
            </a:r>
            <a:endParaRPr lang="en-US" sz="2800" dirty="0"/>
          </a:p>
          <a:p>
            <a:pPr lvl="0"/>
            <a:r>
              <a:rPr lang="en-US" dirty="0"/>
              <a:t>Their main task is to select the jobs to be submitted into the system and to decide which process to run. </a:t>
            </a:r>
            <a:endParaRPr lang="en-US" sz="2800" dirty="0"/>
          </a:p>
          <a:p>
            <a:pPr lvl="0"/>
            <a:r>
              <a:rPr lang="en-US" dirty="0"/>
              <a:t>Schedulers are of three types –</a:t>
            </a:r>
            <a:endParaRPr lang="en-US" sz="2800" dirty="0"/>
          </a:p>
          <a:p>
            <a:pPr lvl="1"/>
            <a:r>
              <a:rPr lang="en-US" dirty="0"/>
              <a:t>Long-Term Scheduler</a:t>
            </a:r>
            <a:endParaRPr lang="en-US" sz="2400" dirty="0"/>
          </a:p>
          <a:p>
            <a:pPr lvl="1"/>
            <a:r>
              <a:rPr lang="en-US" dirty="0"/>
              <a:t>Short-Term Scheduler</a:t>
            </a:r>
            <a:endParaRPr lang="en-US" sz="2400" dirty="0"/>
          </a:p>
          <a:p>
            <a:pPr lvl="1"/>
            <a:r>
              <a:rPr lang="en-US" dirty="0"/>
              <a:t>Medium-Term Scheduler</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31</a:t>
            </a:fld>
            <a:endParaRPr lang="en-US"/>
          </a:p>
        </p:txBody>
      </p:sp>
      <p:pic>
        <p:nvPicPr>
          <p:cNvPr id="6" name="Picture 5">
            <a:extLst>
              <a:ext uri="{FF2B5EF4-FFF2-40B4-BE49-F238E27FC236}">
                <a16:creationId xmlns:a16="http://schemas.microsoft.com/office/drawing/2014/main" xmlns="" id="{A9B7CAC5-120D-A544-86C4-0501769B103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10409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LONG TERM SCHEDULER</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pPr lvl="1">
              <a:buFont typeface="Arial" pitchFamily="34" charset="0"/>
              <a:buChar char="•"/>
            </a:pPr>
            <a:r>
              <a:rPr lang="en-US" dirty="0"/>
              <a:t>It is also called a job scheduler.</a:t>
            </a:r>
            <a:endParaRPr lang="en-US" sz="2400" dirty="0"/>
          </a:p>
          <a:p>
            <a:pPr lvl="1">
              <a:buFont typeface="Arial" pitchFamily="34" charset="0"/>
              <a:buChar char="•"/>
            </a:pPr>
            <a:r>
              <a:rPr lang="en-US" dirty="0"/>
              <a:t>A long-term scheduler determines which programs are admitted to the system for processing.</a:t>
            </a:r>
            <a:endParaRPr lang="en-US" sz="2400" dirty="0"/>
          </a:p>
          <a:p>
            <a:pPr lvl="1">
              <a:buFont typeface="Arial" pitchFamily="34" charset="0"/>
              <a:buChar char="•"/>
            </a:pPr>
            <a:r>
              <a:rPr lang="en-US" dirty="0"/>
              <a:t>It selects processes from the queue and loads them into memory for execution.</a:t>
            </a:r>
            <a:endParaRPr lang="en-US" sz="2400" dirty="0"/>
          </a:p>
          <a:p>
            <a:pPr lvl="1">
              <a:buFont typeface="Arial" pitchFamily="34" charset="0"/>
              <a:buChar char="•"/>
            </a:pPr>
            <a:r>
              <a:rPr lang="en-US" dirty="0"/>
              <a:t>Process loads into the memory for CPU scheduling.</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32</a:t>
            </a:fld>
            <a:endParaRPr lang="en-US"/>
          </a:p>
        </p:txBody>
      </p:sp>
      <p:pic>
        <p:nvPicPr>
          <p:cNvPr id="6" name="Picture 5">
            <a:extLst>
              <a:ext uri="{FF2B5EF4-FFF2-40B4-BE49-F238E27FC236}">
                <a16:creationId xmlns:a16="http://schemas.microsoft.com/office/drawing/2014/main" xmlns="" id="{3E0A6E54-DCFA-974C-AF0B-59426DAAC75A}"/>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4036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SHORT TERM SCHEDULER</a:t>
            </a:r>
            <a:endParaRPr lang="en-US" dirty="0"/>
          </a:p>
        </p:txBody>
      </p:sp>
      <p:sp>
        <p:nvSpPr>
          <p:cNvPr id="3" name="Content Placeholder 2"/>
          <p:cNvSpPr>
            <a:spLocks noGrp="1"/>
          </p:cNvSpPr>
          <p:nvPr>
            <p:ph idx="1"/>
          </p:nvPr>
        </p:nvSpPr>
        <p:spPr>
          <a:xfrm>
            <a:off x="251520" y="1556792"/>
            <a:ext cx="8229600" cy="4525963"/>
          </a:xfrm>
        </p:spPr>
        <p:txBody>
          <a:bodyPr>
            <a:normAutofit/>
          </a:bodyPr>
          <a:lstStyle/>
          <a:p>
            <a:pPr lvl="1" algn="just">
              <a:buFont typeface="Arial" pitchFamily="34" charset="0"/>
              <a:buChar char="•"/>
            </a:pPr>
            <a:r>
              <a:rPr lang="en-US" dirty="0"/>
              <a:t>It is also called as CPU scheduler.</a:t>
            </a:r>
            <a:endParaRPr lang="en-US" sz="2400" dirty="0"/>
          </a:p>
          <a:p>
            <a:pPr lvl="1" algn="just">
              <a:buFont typeface="Arial" pitchFamily="34" charset="0"/>
              <a:buChar char="•"/>
            </a:pPr>
            <a:r>
              <a:rPr lang="en-US" dirty="0"/>
              <a:t>Its main objective is to increase system performance in accordance with the chosen set of criteria. </a:t>
            </a:r>
          </a:p>
          <a:p>
            <a:pPr lvl="1" algn="just">
              <a:buFont typeface="Arial" pitchFamily="34" charset="0"/>
              <a:buChar char="•"/>
            </a:pPr>
            <a:r>
              <a:rPr lang="en-US" dirty="0"/>
              <a:t>It is the change of ready state to running state of the process.</a:t>
            </a:r>
            <a:endParaRPr lang="en-US" sz="2400" dirty="0"/>
          </a:p>
          <a:p>
            <a:pPr lvl="1" algn="just">
              <a:buFont typeface="Arial" pitchFamily="34" charset="0"/>
              <a:buChar char="•"/>
            </a:pPr>
            <a:r>
              <a:rPr lang="en-US" dirty="0"/>
              <a:t>CPU scheduler selects a process among the processes that are ready to execute and allocates CPU to one of them.</a:t>
            </a:r>
            <a:endParaRPr lang="en-US" sz="2400" dirty="0"/>
          </a:p>
          <a:p>
            <a:pPr lvl="1" algn="just">
              <a:buFont typeface="Arial" pitchFamily="34" charset="0"/>
              <a:buChar char="•"/>
            </a:pPr>
            <a:r>
              <a:rPr lang="en-US" dirty="0"/>
              <a:t>Short-term schedulers, also known as dispatchers, make the decision of which process to execute next.</a:t>
            </a: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33</a:t>
            </a:fld>
            <a:endParaRPr lang="en-US"/>
          </a:p>
        </p:txBody>
      </p:sp>
      <p:pic>
        <p:nvPicPr>
          <p:cNvPr id="6" name="Picture 5">
            <a:extLst>
              <a:ext uri="{FF2B5EF4-FFF2-40B4-BE49-F238E27FC236}">
                <a16:creationId xmlns:a16="http://schemas.microsoft.com/office/drawing/2014/main" xmlns="" id="{3A5660DA-E6F4-F244-AC3F-4EF1F91B5A5B}"/>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5605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MEDIUM TERM SCHEDULER</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a:t>Medium-term scheduling is a part of swapping.</a:t>
            </a:r>
            <a:endParaRPr lang="en-US" sz="2400" dirty="0"/>
          </a:p>
          <a:p>
            <a:pPr lvl="1">
              <a:buFont typeface="Arial" pitchFamily="34" charset="0"/>
              <a:buChar char="•"/>
            </a:pPr>
            <a:r>
              <a:rPr lang="en-US" dirty="0"/>
              <a:t>It removes the processes from the memory.</a:t>
            </a:r>
            <a:endParaRPr lang="en-US" sz="2400" dirty="0"/>
          </a:p>
          <a:p>
            <a:pPr lvl="1">
              <a:buFont typeface="Arial" pitchFamily="34" charset="0"/>
              <a:buChar char="•"/>
            </a:pPr>
            <a:r>
              <a:rPr lang="en-US" dirty="0"/>
              <a:t>The medium-term scheduler is in-charge of handling the swapped out-processes.</a:t>
            </a:r>
            <a:endParaRPr lang="en-US" sz="2400" dirty="0"/>
          </a:p>
          <a:p>
            <a:pPr lvl="1">
              <a:buFont typeface="Arial" pitchFamily="34" charset="0"/>
              <a:buChar char="•"/>
            </a:pPr>
            <a:r>
              <a:rPr lang="en-US" dirty="0"/>
              <a:t>A running process may become suspended if it makes an I/O request.</a:t>
            </a:r>
            <a:endParaRPr lang="en-US" sz="2400" dirty="0"/>
          </a:p>
          <a:p>
            <a:pPr lvl="1">
              <a:buFont typeface="Arial" pitchFamily="34" charset="0"/>
              <a:buChar char="•"/>
            </a:pPr>
            <a:r>
              <a:rPr lang="en-US" dirty="0"/>
              <a:t>A suspended process cannot make any progress towards completion.</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34</a:t>
            </a:fld>
            <a:endParaRPr lang="en-US"/>
          </a:p>
        </p:txBody>
      </p:sp>
      <p:pic>
        <p:nvPicPr>
          <p:cNvPr id="6" name="Picture 5">
            <a:extLst>
              <a:ext uri="{FF2B5EF4-FFF2-40B4-BE49-F238E27FC236}">
                <a16:creationId xmlns:a16="http://schemas.microsoft.com/office/drawing/2014/main" xmlns="" id="{1314AA65-D588-F242-9879-BF177C93233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901868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83186"/>
            <a:ext cx="7541494" cy="523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35</a:t>
            </a:fld>
            <a:endParaRPr lang="en-US"/>
          </a:p>
        </p:txBody>
      </p:sp>
      <p:pic>
        <p:nvPicPr>
          <p:cNvPr id="6" name="Picture 5">
            <a:extLst>
              <a:ext uri="{FF2B5EF4-FFF2-40B4-BE49-F238E27FC236}">
                <a16:creationId xmlns:a16="http://schemas.microsoft.com/office/drawing/2014/main" xmlns="" id="{A0EFAC5B-21F1-5644-B5B0-3BC38B2699FE}"/>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553828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33294"/>
            <a:ext cx="757325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36</a:t>
            </a:fld>
            <a:endParaRPr lang="en-US"/>
          </a:p>
        </p:txBody>
      </p:sp>
      <p:pic>
        <p:nvPicPr>
          <p:cNvPr id="6" name="Picture 5">
            <a:extLst>
              <a:ext uri="{FF2B5EF4-FFF2-40B4-BE49-F238E27FC236}">
                <a16:creationId xmlns:a16="http://schemas.microsoft.com/office/drawing/2014/main" xmlns="" id="{7BABC1FB-3EE5-2748-8680-5F012C90DAE7}"/>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83297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CONTEXT SWITCH</a:t>
            </a:r>
            <a:endParaRPr lang="en-US" dirty="0">
              <a:solidFill>
                <a:srgbClr val="FF0000"/>
              </a:solidFill>
            </a:endParaRPr>
          </a:p>
        </p:txBody>
      </p:sp>
      <p:sp>
        <p:nvSpPr>
          <p:cNvPr id="3" name="Content Placeholder 2"/>
          <p:cNvSpPr>
            <a:spLocks noGrp="1"/>
          </p:cNvSpPr>
          <p:nvPr>
            <p:ph idx="1"/>
          </p:nvPr>
        </p:nvSpPr>
        <p:spPr>
          <a:xfrm>
            <a:off x="457200" y="1600200"/>
            <a:ext cx="8229600" cy="4709120"/>
          </a:xfrm>
        </p:spPr>
        <p:txBody>
          <a:bodyPr>
            <a:normAutofit/>
          </a:bodyPr>
          <a:lstStyle/>
          <a:p>
            <a:pPr algn="just"/>
            <a:r>
              <a:rPr lang="en-IN" dirty="0"/>
              <a:t>Switching the CPU to another process requires </a:t>
            </a:r>
            <a:r>
              <a:rPr lang="en-IN" b="1" dirty="0"/>
              <a:t>saving</a:t>
            </a:r>
            <a:r>
              <a:rPr lang="en-IN" dirty="0"/>
              <a:t> the state of the old process and </a:t>
            </a:r>
            <a:r>
              <a:rPr lang="en-IN" b="1" dirty="0"/>
              <a:t>loading</a:t>
            </a:r>
            <a:r>
              <a:rPr lang="en-IN" dirty="0"/>
              <a:t> the saved state for the new process. This task is known as a </a:t>
            </a:r>
            <a:r>
              <a:rPr lang="en-IN" b="1" dirty="0"/>
              <a:t>Context Switch</a:t>
            </a:r>
            <a:r>
              <a:rPr lang="en-IN" dirty="0"/>
              <a:t>.</a:t>
            </a:r>
          </a:p>
          <a:p>
            <a:pPr algn="just"/>
            <a:r>
              <a:rPr lang="en-IN" dirty="0"/>
              <a:t>The </a:t>
            </a:r>
            <a:r>
              <a:rPr lang="en-IN" b="1" dirty="0"/>
              <a:t>context</a:t>
            </a:r>
            <a:r>
              <a:rPr lang="en-IN" dirty="0"/>
              <a:t> of a process is represented in the </a:t>
            </a:r>
            <a:r>
              <a:rPr lang="en-IN" b="1" dirty="0"/>
              <a:t>Process Control Block(PCB)</a:t>
            </a:r>
            <a:r>
              <a:rPr lang="en-IN" dirty="0"/>
              <a:t> of a process; it includes the value of the CPU registers, the process state and memory-management information. </a:t>
            </a:r>
          </a:p>
          <a:p>
            <a:pPr algn="just"/>
            <a:r>
              <a:rPr lang="en-IN" dirty="0"/>
              <a:t>Context switch time is </a:t>
            </a:r>
            <a:r>
              <a:rPr lang="en-IN" b="1" dirty="0"/>
              <a:t>pure overhead</a:t>
            </a:r>
            <a:r>
              <a:rPr lang="en-IN" dirty="0"/>
              <a:t>, because the </a:t>
            </a:r>
            <a:r>
              <a:rPr lang="en-IN" b="1" dirty="0"/>
              <a:t>system does no useful work while switching</a:t>
            </a:r>
            <a:r>
              <a:rPr lang="en-IN" dirty="0"/>
              <a:t>. Its speed varies from machine to machine, depending on the memory speed.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37</a:t>
            </a:fld>
            <a:endParaRPr lang="en-US"/>
          </a:p>
        </p:txBody>
      </p:sp>
      <p:pic>
        <p:nvPicPr>
          <p:cNvPr id="6" name="Picture 5">
            <a:extLst>
              <a:ext uri="{FF2B5EF4-FFF2-40B4-BE49-F238E27FC236}">
                <a16:creationId xmlns:a16="http://schemas.microsoft.com/office/drawing/2014/main" xmlns="" id="{016F4829-B651-E04F-8E73-2EE4D5D2CD6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00308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OPERATIONS ON PROCESSES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The processes in the system can execute concurrently, and they must be created and deleted dynamically</a:t>
            </a:r>
          </a:p>
          <a:p>
            <a:pPr algn="just"/>
            <a:r>
              <a:rPr lang="en-IN" dirty="0"/>
              <a:t>The two major operation </a:t>
            </a:r>
            <a:r>
              <a:rPr lang="en-IN" b="1" dirty="0"/>
              <a:t>Process Creation</a:t>
            </a:r>
            <a:r>
              <a:rPr lang="en-IN" dirty="0"/>
              <a:t> and </a:t>
            </a:r>
            <a:r>
              <a:rPr lang="en-IN" b="1" dirty="0"/>
              <a:t>Process Termination</a:t>
            </a:r>
            <a:r>
              <a:rPr lang="en-IN" dirty="0"/>
              <a:t>.</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38</a:t>
            </a:fld>
            <a:endParaRPr lang="en-US"/>
          </a:p>
        </p:txBody>
      </p:sp>
      <p:pic>
        <p:nvPicPr>
          <p:cNvPr id="6" name="Picture 5">
            <a:extLst>
              <a:ext uri="{FF2B5EF4-FFF2-40B4-BE49-F238E27FC236}">
                <a16:creationId xmlns:a16="http://schemas.microsoft.com/office/drawing/2014/main" xmlns="" id="{19EDE8A4-9E38-3745-BD89-B525DF34AEF9}"/>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60213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sp>
        <p:nvSpPr>
          <p:cNvPr id="3" name="Content Placeholder 2"/>
          <p:cNvSpPr>
            <a:spLocks noGrp="1"/>
          </p:cNvSpPr>
          <p:nvPr>
            <p:ph idx="1"/>
          </p:nvPr>
        </p:nvSpPr>
        <p:spPr>
          <a:xfrm>
            <a:off x="457200" y="1268760"/>
            <a:ext cx="8435280" cy="5040560"/>
          </a:xfrm>
        </p:spPr>
        <p:txBody>
          <a:bodyPr>
            <a:normAutofit/>
          </a:bodyPr>
          <a:lstStyle/>
          <a:p>
            <a:pPr algn="just"/>
            <a:r>
              <a:rPr lang="en-IN" dirty="0"/>
              <a:t>Through appropriate system calls, such as fork or spawn, processes may create other processes. </a:t>
            </a:r>
          </a:p>
          <a:p>
            <a:pPr algn="just"/>
            <a:r>
              <a:rPr lang="en-IN" dirty="0"/>
              <a:t>The process which creates other process, is termed the </a:t>
            </a:r>
            <a:r>
              <a:rPr lang="en-IN" b="1" dirty="0"/>
              <a:t>parent</a:t>
            </a:r>
            <a:r>
              <a:rPr lang="en-IN" dirty="0"/>
              <a:t> of the other process, while the created sub-process is termed its </a:t>
            </a:r>
            <a:r>
              <a:rPr lang="en-IN" b="1" dirty="0"/>
              <a:t>child</a:t>
            </a:r>
            <a:r>
              <a:rPr lang="en-IN" dirty="0"/>
              <a:t>.</a:t>
            </a:r>
          </a:p>
          <a:p>
            <a:pPr algn="just"/>
            <a:r>
              <a:rPr lang="en-IN" dirty="0"/>
              <a:t>Parent process creates children processes, which, in turn create other processes, forming a tree of processes.</a:t>
            </a:r>
          </a:p>
          <a:p>
            <a:pPr lvl="0" algn="just"/>
            <a:r>
              <a:rPr lang="en-US" b="1" dirty="0"/>
              <a:t>Resource sharing</a:t>
            </a:r>
            <a:endParaRPr lang="en-US" sz="2800" b="1" dirty="0"/>
          </a:p>
          <a:p>
            <a:pPr lvl="1" algn="just"/>
            <a:r>
              <a:rPr lang="en-US" dirty="0"/>
              <a:t>Parent and children share all resources.</a:t>
            </a:r>
            <a:endParaRPr lang="en-US" sz="2400" dirty="0"/>
          </a:p>
          <a:p>
            <a:pPr lvl="1" algn="just"/>
            <a:r>
              <a:rPr lang="en-US" dirty="0"/>
              <a:t>Children share subset of parent’s resources.</a:t>
            </a:r>
            <a:endParaRPr lang="en-US" sz="2400" dirty="0"/>
          </a:p>
          <a:p>
            <a:pPr lvl="1" algn="just"/>
            <a:r>
              <a:rPr lang="en-US" dirty="0"/>
              <a:t>Parent and child share no resources.</a:t>
            </a:r>
            <a:endParaRPr lang="en-US" sz="2400" dirty="0"/>
          </a:p>
          <a:p>
            <a:pPr lvl="0" algn="just"/>
            <a:r>
              <a:rPr lang="en-US" b="1" dirty="0"/>
              <a:t>Execution</a:t>
            </a:r>
            <a:endParaRPr lang="en-US" sz="2800" b="1" dirty="0"/>
          </a:p>
          <a:p>
            <a:pPr lvl="1" algn="just"/>
            <a:r>
              <a:rPr lang="en-US" dirty="0"/>
              <a:t>Parent and children execute concurrently.</a:t>
            </a:r>
            <a:endParaRPr lang="en-US" sz="2400" dirty="0"/>
          </a:p>
          <a:p>
            <a:pPr lvl="1" algn="just"/>
            <a:r>
              <a:rPr lang="en-US" dirty="0"/>
              <a:t>Parent waits until children terminate.</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39</a:t>
            </a:fld>
            <a:endParaRPr lang="en-US"/>
          </a:p>
        </p:txBody>
      </p:sp>
      <p:pic>
        <p:nvPicPr>
          <p:cNvPr id="6" name="Picture 5">
            <a:extLst>
              <a:ext uri="{FF2B5EF4-FFF2-40B4-BE49-F238E27FC236}">
                <a16:creationId xmlns:a16="http://schemas.microsoft.com/office/drawing/2014/main" xmlns="" id="{F7744A7B-2FBA-E34A-80DD-F473EF65642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6017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1793"/>
            <a:ext cx="7886700" cy="1325563"/>
          </a:xfrm>
        </p:spPr>
        <p:txBody>
          <a:bodyPr/>
          <a:lstStyle/>
          <a:p>
            <a:pPr algn="l"/>
            <a:r>
              <a:rPr lang="en-US" b="1" dirty="0">
                <a:solidFill>
                  <a:srgbClr val="FF0000"/>
                </a:solidFill>
              </a:rPr>
              <a:t>INTRODUCTION TO PROCESSES</a:t>
            </a:r>
          </a:p>
        </p:txBody>
      </p:sp>
      <p:sp>
        <p:nvSpPr>
          <p:cNvPr id="3" name="Content Placeholder 2"/>
          <p:cNvSpPr>
            <a:spLocks noGrp="1"/>
          </p:cNvSpPr>
          <p:nvPr>
            <p:ph idx="1"/>
          </p:nvPr>
        </p:nvSpPr>
        <p:spPr>
          <a:xfrm>
            <a:off x="467544" y="1412776"/>
            <a:ext cx="8229600" cy="4968552"/>
          </a:xfrm>
        </p:spPr>
        <p:txBody>
          <a:bodyPr>
            <a:normAutofit/>
          </a:bodyPr>
          <a:lstStyle/>
          <a:p>
            <a:pPr algn="just"/>
            <a:r>
              <a:rPr lang="en-US" sz="2800" dirty="0"/>
              <a:t>Early computer systems allowed only one program to be executed at a time.</a:t>
            </a:r>
            <a:endParaRPr lang="en-US" sz="2600" b="1" dirty="0"/>
          </a:p>
          <a:p>
            <a:pPr lvl="0" algn="just"/>
            <a:r>
              <a:rPr lang="en-US" sz="2600" b="1" dirty="0">
                <a:solidFill>
                  <a:srgbClr val="FF0000"/>
                </a:solidFill>
              </a:rPr>
              <a:t>Definition :</a:t>
            </a:r>
            <a:r>
              <a:rPr lang="en-US" sz="2600" dirty="0">
                <a:solidFill>
                  <a:srgbClr val="FF0000"/>
                </a:solidFill>
              </a:rPr>
              <a:t> A process is defined as an entity which represents the basic unit of work to be implemented in the system.</a:t>
            </a:r>
          </a:p>
          <a:p>
            <a:pPr lvl="0" algn="just"/>
            <a:r>
              <a:rPr lang="en-US" sz="2600" dirty="0"/>
              <a:t>A process is basically a program in execution. The execution of a process must progress in a sequential fashion.</a:t>
            </a:r>
          </a:p>
          <a:p>
            <a:pPr lvl="0" algn="just"/>
            <a:r>
              <a:rPr lang="en-US" sz="2600" dirty="0"/>
              <a:t>A process will need certain resources—such as CPU time, memory, files, and I/O devices —to accomplish its task.</a:t>
            </a:r>
          </a:p>
          <a:p>
            <a:pPr lvl="0" algn="just"/>
            <a:r>
              <a:rPr lang="en-US" sz="2600" dirty="0"/>
              <a:t>A process is the unit of work in most systems.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a:t>
            </a:fld>
            <a:endParaRPr lang="en-US"/>
          </a:p>
        </p:txBody>
      </p:sp>
      <p:pic>
        <p:nvPicPr>
          <p:cNvPr id="6" name="Picture 5">
            <a:extLst>
              <a:ext uri="{FF2B5EF4-FFF2-40B4-BE49-F238E27FC236}">
                <a16:creationId xmlns:a16="http://schemas.microsoft.com/office/drawing/2014/main" xmlns="" id="{5E118C3B-1309-4548-805B-DE8B28DBF747}"/>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618655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pic>
        <p:nvPicPr>
          <p:cNvPr id="6" name="Content Placeholder 5"/>
          <p:cNvPicPr>
            <a:picLocks noGrp="1"/>
          </p:cNvPicPr>
          <p:nvPr>
            <p:ph idx="1"/>
          </p:nvPr>
        </p:nvPicPr>
        <p:blipFill>
          <a:blip r:embed="rId2"/>
          <a:stretch>
            <a:fillRect/>
          </a:stretch>
        </p:blipFill>
        <p:spPr>
          <a:xfrm>
            <a:off x="1555750" y="2966244"/>
            <a:ext cx="6032500" cy="2070100"/>
          </a:xfrm>
          <a:prstGeom prst="rect">
            <a:avLst/>
          </a:prstGeom>
        </p:spPr>
      </p:pic>
      <p:sp>
        <p:nvSpPr>
          <p:cNvPr id="5" name="Slide Number Placeholder 4"/>
          <p:cNvSpPr>
            <a:spLocks noGrp="1"/>
          </p:cNvSpPr>
          <p:nvPr>
            <p:ph type="sldNum" sz="quarter" idx="12"/>
          </p:nvPr>
        </p:nvSpPr>
        <p:spPr/>
        <p:txBody>
          <a:bodyPr/>
          <a:lstStyle/>
          <a:p>
            <a:fld id="{A307B48E-5347-4272-B1F0-0C266D2F26E4}" type="slidenum">
              <a:rPr lang="en-US" smtClean="0"/>
              <a:t>40</a:t>
            </a:fld>
            <a:endParaRPr lang="en-US"/>
          </a:p>
        </p:txBody>
      </p:sp>
      <p:pic>
        <p:nvPicPr>
          <p:cNvPr id="7" name="Picture 6">
            <a:extLst>
              <a:ext uri="{FF2B5EF4-FFF2-40B4-BE49-F238E27FC236}">
                <a16:creationId xmlns:a16="http://schemas.microsoft.com/office/drawing/2014/main" xmlns="" id="{840528D0-3C7F-4445-9694-5C8FE6DD2B10}"/>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7045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41</a:t>
            </a:fld>
            <a:endParaRPr lang="en-US"/>
          </a:p>
        </p:txBody>
      </p:sp>
      <p:pic>
        <p:nvPicPr>
          <p:cNvPr id="6" name="Picture 5"/>
          <p:cNvPicPr/>
          <p:nvPr/>
        </p:nvPicPr>
        <p:blipFill>
          <a:blip r:embed="rId2"/>
          <a:stretch>
            <a:fillRect/>
          </a:stretch>
        </p:blipFill>
        <p:spPr>
          <a:xfrm>
            <a:off x="323528" y="1340768"/>
            <a:ext cx="8568952" cy="5040560"/>
          </a:xfrm>
          <a:prstGeom prst="rect">
            <a:avLst/>
          </a:prstGeom>
        </p:spPr>
      </p:pic>
      <p:pic>
        <p:nvPicPr>
          <p:cNvPr id="7" name="Picture 6">
            <a:extLst>
              <a:ext uri="{FF2B5EF4-FFF2-40B4-BE49-F238E27FC236}">
                <a16:creationId xmlns:a16="http://schemas.microsoft.com/office/drawing/2014/main" xmlns="" id="{25B0CB61-9EC4-BE40-AFA2-1FD69F65BC44}"/>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5660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PROCESS TERMINATION</a:t>
            </a:r>
          </a:p>
        </p:txBody>
      </p:sp>
      <p:sp>
        <p:nvSpPr>
          <p:cNvPr id="3" name="Content Placeholder 2"/>
          <p:cNvSpPr>
            <a:spLocks noGrp="1"/>
          </p:cNvSpPr>
          <p:nvPr>
            <p:ph idx="1"/>
          </p:nvPr>
        </p:nvSpPr>
        <p:spPr>
          <a:xfrm>
            <a:off x="467544" y="1268760"/>
            <a:ext cx="8229600" cy="5112568"/>
          </a:xfrm>
        </p:spPr>
        <p:txBody>
          <a:bodyPr>
            <a:normAutofit/>
          </a:bodyPr>
          <a:lstStyle/>
          <a:p>
            <a:pPr algn="just"/>
            <a:r>
              <a:rPr lang="en-IN" dirty="0"/>
              <a:t>By making the </a:t>
            </a:r>
            <a:r>
              <a:rPr lang="en-IN" b="1" dirty="0"/>
              <a:t>exit </a:t>
            </a:r>
            <a:r>
              <a:rPr lang="en-IN" dirty="0"/>
              <a:t>(system call), typically returning an </a:t>
            </a:r>
            <a:r>
              <a:rPr lang="en-IN" b="1" dirty="0" err="1"/>
              <a:t>int</a:t>
            </a:r>
            <a:r>
              <a:rPr lang="en-IN" dirty="0"/>
              <a:t>, processes may request their own termination.</a:t>
            </a:r>
          </a:p>
          <a:p>
            <a:pPr algn="just"/>
            <a:r>
              <a:rPr lang="en-IN" dirty="0"/>
              <a:t>This </a:t>
            </a:r>
            <a:r>
              <a:rPr lang="en-IN" b="1" dirty="0" err="1"/>
              <a:t>int</a:t>
            </a:r>
            <a:r>
              <a:rPr lang="en-IN" dirty="0"/>
              <a:t> is passed along to the parent if it is doing a </a:t>
            </a:r>
            <a:r>
              <a:rPr lang="en-IN" b="1" dirty="0"/>
              <a:t>wait()</a:t>
            </a:r>
            <a:r>
              <a:rPr lang="en-IN" dirty="0"/>
              <a:t>, and is typically zero on successful completion and some non-zero code in the event of any problem.</a:t>
            </a:r>
          </a:p>
          <a:p>
            <a:pPr algn="just"/>
            <a:r>
              <a:rPr lang="en-IN" dirty="0"/>
              <a:t>Processes may also be terminated by the system for a variety of reasons, including :</a:t>
            </a:r>
          </a:p>
          <a:p>
            <a:pPr lvl="1" algn="just"/>
            <a:r>
              <a:rPr lang="en-IN" dirty="0"/>
              <a:t>The inability of the system to deliver the necessary system resources.</a:t>
            </a:r>
          </a:p>
          <a:p>
            <a:pPr lvl="1" algn="just"/>
            <a:r>
              <a:rPr lang="en-IN" dirty="0"/>
              <a:t>In response to a KILL command or other unhandled process interrupts.</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42</a:t>
            </a:fld>
            <a:endParaRPr lang="en-US"/>
          </a:p>
        </p:txBody>
      </p:sp>
      <p:pic>
        <p:nvPicPr>
          <p:cNvPr id="6" name="Picture 5">
            <a:extLst>
              <a:ext uri="{FF2B5EF4-FFF2-40B4-BE49-F238E27FC236}">
                <a16:creationId xmlns:a16="http://schemas.microsoft.com/office/drawing/2014/main" xmlns="" id="{98F6F325-47C9-774A-8B90-E33492F92E1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54761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COOPERATING PROCESSES</a:t>
            </a:r>
            <a:endParaRPr lang="en-US" dirty="0">
              <a:solidFill>
                <a:srgbClr val="FF0000"/>
              </a:solidFill>
            </a:endParaRPr>
          </a:p>
        </p:txBody>
      </p:sp>
      <p:sp>
        <p:nvSpPr>
          <p:cNvPr id="3" name="Content Placeholder 2"/>
          <p:cNvSpPr>
            <a:spLocks noGrp="1"/>
          </p:cNvSpPr>
          <p:nvPr>
            <p:ph idx="1"/>
          </p:nvPr>
        </p:nvSpPr>
        <p:spPr>
          <a:xfrm>
            <a:off x="467544" y="1412776"/>
            <a:ext cx="8229600" cy="5112568"/>
          </a:xfrm>
        </p:spPr>
        <p:txBody>
          <a:bodyPr>
            <a:normAutofit/>
          </a:bodyPr>
          <a:lstStyle/>
          <a:p>
            <a:pPr lvl="0" algn="just"/>
            <a:r>
              <a:rPr lang="en-US" dirty="0"/>
              <a:t>Processes executing concurrently in the operating system may be either independent processes or cooperating processes.</a:t>
            </a:r>
          </a:p>
          <a:p>
            <a:pPr lvl="0" algn="just"/>
            <a:r>
              <a:rPr lang="en-US" dirty="0"/>
              <a:t>A process is independent if it cannot affect or be affected by the other processes executing in the system.</a:t>
            </a:r>
          </a:p>
          <a:p>
            <a:pPr lvl="0" algn="just"/>
            <a:r>
              <a:rPr lang="en-US" dirty="0"/>
              <a:t>Any process that does not share data with any other process is independent.</a:t>
            </a:r>
          </a:p>
          <a:p>
            <a:pPr lvl="0" algn="just"/>
            <a:r>
              <a:rPr lang="en-US" dirty="0"/>
              <a:t>There are several reasons for providing an environment that allows process cooperation:</a:t>
            </a:r>
          </a:p>
          <a:p>
            <a:pPr lvl="1" algn="just"/>
            <a:r>
              <a:rPr lang="en-US" b="1" dirty="0"/>
              <a:t>INFORMATION SHARING</a:t>
            </a:r>
          </a:p>
          <a:p>
            <a:pPr lvl="1" algn="just"/>
            <a:r>
              <a:rPr lang="en-US" b="1" dirty="0"/>
              <a:t>COMPUTATION SPEEDUP</a:t>
            </a:r>
          </a:p>
          <a:p>
            <a:pPr lvl="1" algn="just"/>
            <a:r>
              <a:rPr lang="en-US" b="1" dirty="0"/>
              <a:t>MODULARITY</a:t>
            </a:r>
          </a:p>
          <a:p>
            <a:pPr lvl="1" algn="just"/>
            <a:r>
              <a:rPr lang="en-US" b="1" dirty="0"/>
              <a:t>CONVENIENCE</a:t>
            </a:r>
          </a:p>
          <a:p>
            <a:pPr lvl="1" algn="just"/>
            <a:r>
              <a:rPr lang="en-US" b="1" dirty="0"/>
              <a:t>BUFFER</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43</a:t>
            </a:fld>
            <a:endParaRPr lang="en-US"/>
          </a:p>
        </p:txBody>
      </p:sp>
      <p:pic>
        <p:nvPicPr>
          <p:cNvPr id="6" name="Picture 5">
            <a:extLst>
              <a:ext uri="{FF2B5EF4-FFF2-40B4-BE49-F238E27FC236}">
                <a16:creationId xmlns:a16="http://schemas.microsoft.com/office/drawing/2014/main" xmlns="" id="{FBFB6878-35B8-C341-83C0-9E8999B9EA72}"/>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28982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COOPERATING PROCESSES</a:t>
            </a:r>
            <a:endParaRPr lang="en-US" dirty="0"/>
          </a:p>
        </p:txBody>
      </p:sp>
      <p:sp>
        <p:nvSpPr>
          <p:cNvPr id="3" name="Content Placeholder 2"/>
          <p:cNvSpPr>
            <a:spLocks noGrp="1"/>
          </p:cNvSpPr>
          <p:nvPr>
            <p:ph idx="1"/>
          </p:nvPr>
        </p:nvSpPr>
        <p:spPr>
          <a:xfrm>
            <a:off x="457200" y="1268760"/>
            <a:ext cx="8435280" cy="5400600"/>
          </a:xfrm>
        </p:spPr>
        <p:txBody>
          <a:bodyPr>
            <a:normAutofit/>
          </a:bodyPr>
          <a:lstStyle/>
          <a:p>
            <a:pPr lvl="0"/>
            <a:r>
              <a:rPr lang="en-US" b="1" dirty="0"/>
              <a:t>INFORMATION SHARING:</a:t>
            </a:r>
            <a:endParaRPr lang="en-US" sz="2800" dirty="0"/>
          </a:p>
          <a:p>
            <a:pPr lvl="1" algn="just"/>
            <a:r>
              <a:rPr lang="en-US" dirty="0"/>
              <a:t>Since several users may be interested in the same piece of information (for instance, a shared file), we must provide an environment to allow concurrent access to such information.</a:t>
            </a:r>
            <a:endParaRPr lang="en-US" sz="2400" dirty="0"/>
          </a:p>
          <a:p>
            <a:pPr lvl="0" algn="just"/>
            <a:r>
              <a:rPr lang="en-US" b="1" dirty="0"/>
              <a:t>COMPUTATION SPEEDUP:</a:t>
            </a:r>
            <a:endParaRPr lang="en-US" sz="2800" dirty="0"/>
          </a:p>
          <a:p>
            <a:pPr lvl="1" algn="just"/>
            <a:r>
              <a:rPr lang="en-US" dirty="0"/>
              <a:t>If we want a particular task to run faster, we must break it into subtasks, each of which will be executing in parallel with the others.</a:t>
            </a:r>
            <a:endParaRPr lang="en-US" sz="2400" dirty="0"/>
          </a:p>
          <a:p>
            <a:pPr lvl="0" algn="just"/>
            <a:r>
              <a:rPr lang="en-US" b="1" dirty="0"/>
              <a:t>MODULARITY:</a:t>
            </a:r>
            <a:endParaRPr lang="en-US" dirty="0"/>
          </a:p>
          <a:p>
            <a:pPr lvl="1" algn="just"/>
            <a:r>
              <a:rPr lang="en-US" dirty="0"/>
              <a:t>We may want to construct the system in a modular fashion, dividing the system functions into separate processes or threads</a:t>
            </a:r>
          </a:p>
          <a:p>
            <a:pPr lvl="0" algn="just"/>
            <a:r>
              <a:rPr lang="en-US" b="1" dirty="0"/>
              <a:t>CONVENIENCE</a:t>
            </a:r>
          </a:p>
          <a:p>
            <a:pPr lvl="1" algn="just"/>
            <a:r>
              <a:rPr lang="en-US" dirty="0"/>
              <a:t>Even an individual user may work on many tasks at the same time</a:t>
            </a:r>
          </a:p>
        </p:txBody>
      </p:sp>
      <p:sp>
        <p:nvSpPr>
          <p:cNvPr id="5" name="Slide Number Placeholder 4"/>
          <p:cNvSpPr>
            <a:spLocks noGrp="1"/>
          </p:cNvSpPr>
          <p:nvPr>
            <p:ph type="sldNum" sz="quarter" idx="12"/>
          </p:nvPr>
        </p:nvSpPr>
        <p:spPr/>
        <p:txBody>
          <a:bodyPr/>
          <a:lstStyle/>
          <a:p>
            <a:fld id="{A307B48E-5347-4272-B1F0-0C266D2F26E4}" type="slidenum">
              <a:rPr lang="en-US" smtClean="0"/>
              <a:t>44</a:t>
            </a:fld>
            <a:endParaRPr lang="en-US"/>
          </a:p>
        </p:txBody>
      </p:sp>
      <p:pic>
        <p:nvPicPr>
          <p:cNvPr id="6" name="Picture 5">
            <a:extLst>
              <a:ext uri="{FF2B5EF4-FFF2-40B4-BE49-F238E27FC236}">
                <a16:creationId xmlns:a16="http://schemas.microsoft.com/office/drawing/2014/main" xmlns="" id="{11634742-F000-EC45-9B0C-15BAA5E84A8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423021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CPU SCHEDULING</a:t>
            </a:r>
            <a:endParaRPr lang="en-US" dirty="0">
              <a:solidFill>
                <a:srgbClr val="FF0000"/>
              </a:solidFill>
            </a:endParaRPr>
          </a:p>
        </p:txBody>
      </p:sp>
      <p:sp>
        <p:nvSpPr>
          <p:cNvPr id="3" name="Content Placeholder 2"/>
          <p:cNvSpPr>
            <a:spLocks noGrp="1"/>
          </p:cNvSpPr>
          <p:nvPr>
            <p:ph idx="1"/>
          </p:nvPr>
        </p:nvSpPr>
        <p:spPr>
          <a:xfrm>
            <a:off x="457200" y="1268760"/>
            <a:ext cx="8291264" cy="5112568"/>
          </a:xfrm>
        </p:spPr>
        <p:txBody>
          <a:bodyPr>
            <a:normAutofit/>
          </a:bodyPr>
          <a:lstStyle/>
          <a:p>
            <a:pPr lvl="0" algn="just"/>
            <a:r>
              <a:rPr lang="en-IN" dirty="0"/>
              <a:t>CPU scheduling is a process which allows one process to use the CPU while the execution of another process is on hold(in waiting state) </a:t>
            </a:r>
          </a:p>
          <a:p>
            <a:pPr lvl="0" algn="just"/>
            <a:r>
              <a:rPr lang="en-IN" dirty="0"/>
              <a:t>This is due to unavailability of any resource like I/O </a:t>
            </a:r>
            <a:r>
              <a:rPr lang="en-IN" dirty="0" err="1"/>
              <a:t>etc</a:t>
            </a:r>
            <a:r>
              <a:rPr lang="en-IN" dirty="0"/>
              <a:t>, thereby making full use of CPU. </a:t>
            </a:r>
          </a:p>
          <a:p>
            <a:pPr lvl="0" algn="just"/>
            <a:r>
              <a:rPr lang="en-IN" dirty="0"/>
              <a:t>The aim of CPU scheduling is to make the system efficient, fast and fair.</a:t>
            </a:r>
          </a:p>
          <a:p>
            <a:pPr lvl="0" algn="just"/>
            <a:r>
              <a:rPr lang="en-IN" dirty="0"/>
              <a:t>The aim of CPU scheduling is to make the system efficient, fast and fair</a:t>
            </a:r>
          </a:p>
          <a:p>
            <a:pPr lvl="0" algn="just"/>
            <a:r>
              <a:rPr lang="en-IN" dirty="0"/>
              <a:t>Whenever the CPU becomes idle, the operating system must select one of the processes in the </a:t>
            </a:r>
            <a:r>
              <a:rPr lang="en-IN" b="1" dirty="0"/>
              <a:t>ready queue</a:t>
            </a:r>
            <a:r>
              <a:rPr lang="en-IN" dirty="0"/>
              <a:t> to be executed. </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45</a:t>
            </a:fld>
            <a:endParaRPr lang="en-US"/>
          </a:p>
        </p:txBody>
      </p:sp>
      <p:pic>
        <p:nvPicPr>
          <p:cNvPr id="6" name="Picture 5">
            <a:extLst>
              <a:ext uri="{FF2B5EF4-FFF2-40B4-BE49-F238E27FC236}">
                <a16:creationId xmlns:a16="http://schemas.microsoft.com/office/drawing/2014/main" xmlns="" id="{53D55C6C-0B4E-3F46-9CCC-7D7E5B09F5D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3822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CPU SCHEDULING:</a:t>
            </a:r>
            <a:r>
              <a:rPr lang="en-US" b="1" dirty="0"/>
              <a:t> DISPATCHER</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r>
              <a:rPr lang="en-IN" dirty="0"/>
              <a:t>Another component involved in the CPU scheduling function is the </a:t>
            </a:r>
            <a:r>
              <a:rPr lang="en-IN" b="1" dirty="0"/>
              <a:t>Dispatcher</a:t>
            </a:r>
            <a:r>
              <a:rPr lang="en-IN" dirty="0"/>
              <a:t>. </a:t>
            </a:r>
          </a:p>
          <a:p>
            <a:r>
              <a:rPr lang="en-IN" dirty="0"/>
              <a:t>The dispatcher is the module that gives control of the CPU to the process selected by the </a:t>
            </a:r>
            <a:r>
              <a:rPr lang="en-IN" b="1" dirty="0"/>
              <a:t>short-term scheduler</a:t>
            </a:r>
            <a:r>
              <a:rPr lang="en-IN" dirty="0"/>
              <a:t>. </a:t>
            </a:r>
          </a:p>
          <a:p>
            <a:r>
              <a:rPr lang="en-IN" dirty="0"/>
              <a:t>This function involves:</a:t>
            </a:r>
          </a:p>
          <a:p>
            <a:pPr lvl="1"/>
            <a:r>
              <a:rPr lang="en-IN" dirty="0"/>
              <a:t>Switching context</a:t>
            </a:r>
          </a:p>
          <a:p>
            <a:pPr lvl="1"/>
            <a:r>
              <a:rPr lang="en-IN" dirty="0"/>
              <a:t>Switching to user mode</a:t>
            </a:r>
          </a:p>
          <a:p>
            <a:pPr lvl="1"/>
            <a:r>
              <a:rPr lang="en-IN" dirty="0"/>
              <a:t>Jumping to the proper location in the user program to restart that program from where it left last time.</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46</a:t>
            </a:fld>
            <a:endParaRPr lang="en-US"/>
          </a:p>
        </p:txBody>
      </p:sp>
      <p:pic>
        <p:nvPicPr>
          <p:cNvPr id="6" name="Picture 5">
            <a:extLst>
              <a:ext uri="{FF2B5EF4-FFF2-40B4-BE49-F238E27FC236}">
                <a16:creationId xmlns:a16="http://schemas.microsoft.com/office/drawing/2014/main" xmlns="" id="{47DFCF68-28CC-C240-93D0-6537F18F02A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76476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CPU SCHEDULING: </a:t>
            </a:r>
            <a:r>
              <a:rPr lang="en-US" b="1" dirty="0"/>
              <a:t>DISPATCHER</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pPr algn="just"/>
            <a:r>
              <a:rPr lang="en-IN" dirty="0"/>
              <a:t>The dispatcher should be as fast as possible, given that it is invoked during every process switch. The time taken by the dispatcher to stop one process and start another process is known as the </a:t>
            </a:r>
            <a:r>
              <a:rPr lang="en-IN" b="1" dirty="0"/>
              <a:t>Dispatch Latency</a:t>
            </a:r>
            <a:r>
              <a:rPr lang="en-IN" dirty="0"/>
              <a:t>. </a:t>
            </a:r>
          </a:p>
          <a:p>
            <a:pPr algn="just"/>
            <a:r>
              <a:rPr lang="en-US" b="1" dirty="0">
                <a:solidFill>
                  <a:srgbClr val="FF0000"/>
                </a:solidFill>
              </a:rPr>
              <a:t>Types of CPU Scheduling</a:t>
            </a:r>
          </a:p>
          <a:p>
            <a:pPr lvl="1" algn="just"/>
            <a:r>
              <a:rPr lang="en-IN" dirty="0"/>
              <a:t>When a process switches from the </a:t>
            </a:r>
            <a:r>
              <a:rPr lang="en-IN" b="1" dirty="0"/>
              <a:t>running</a:t>
            </a:r>
            <a:r>
              <a:rPr lang="en-IN" dirty="0"/>
              <a:t> state to the </a:t>
            </a:r>
            <a:r>
              <a:rPr lang="en-IN" b="1" dirty="0"/>
              <a:t>waiting</a:t>
            </a:r>
            <a:r>
              <a:rPr lang="en-IN" dirty="0"/>
              <a:t> state (for </a:t>
            </a:r>
            <a:r>
              <a:rPr lang="en-IN" dirty="0">
                <a:solidFill>
                  <a:srgbClr val="FF0000"/>
                </a:solidFill>
              </a:rPr>
              <a:t>I/O request or invocation of wait for the termination of one of the child processes</a:t>
            </a:r>
            <a:r>
              <a:rPr lang="en-IN" dirty="0"/>
              <a:t>).</a:t>
            </a:r>
          </a:p>
          <a:p>
            <a:pPr lvl="1" algn="just"/>
            <a:r>
              <a:rPr lang="en-IN" dirty="0"/>
              <a:t>When a process switches from the </a:t>
            </a:r>
            <a:r>
              <a:rPr lang="en-IN" b="1" dirty="0"/>
              <a:t>running</a:t>
            </a:r>
            <a:r>
              <a:rPr lang="en-IN" dirty="0"/>
              <a:t> state to the </a:t>
            </a:r>
            <a:r>
              <a:rPr lang="en-IN" b="1" dirty="0"/>
              <a:t>ready</a:t>
            </a:r>
            <a:r>
              <a:rPr lang="en-IN" dirty="0"/>
              <a:t> state (for example, </a:t>
            </a:r>
            <a:r>
              <a:rPr lang="en-IN" dirty="0">
                <a:solidFill>
                  <a:srgbClr val="FF0000"/>
                </a:solidFill>
              </a:rPr>
              <a:t>when an interrupt occurs</a:t>
            </a:r>
            <a:r>
              <a:rPr lang="en-IN" dirty="0"/>
              <a:t>).</a:t>
            </a:r>
          </a:p>
          <a:p>
            <a:pPr lvl="1" algn="just"/>
            <a:r>
              <a:rPr lang="en-IN" dirty="0"/>
              <a:t>When a process switches from the </a:t>
            </a:r>
            <a:r>
              <a:rPr lang="en-IN" b="1" dirty="0"/>
              <a:t>waiting</a:t>
            </a:r>
            <a:r>
              <a:rPr lang="en-IN" dirty="0"/>
              <a:t> state to the </a:t>
            </a:r>
            <a:r>
              <a:rPr lang="en-IN" b="1" dirty="0"/>
              <a:t>ready</a:t>
            </a:r>
            <a:r>
              <a:rPr lang="en-IN" dirty="0"/>
              <a:t> state (for example, </a:t>
            </a:r>
            <a:r>
              <a:rPr lang="en-IN" dirty="0">
                <a:solidFill>
                  <a:srgbClr val="FF0000"/>
                </a:solidFill>
              </a:rPr>
              <a:t>completion of I/O</a:t>
            </a:r>
            <a:r>
              <a:rPr lang="en-IN" dirty="0"/>
              <a:t>).</a:t>
            </a:r>
          </a:p>
          <a:p>
            <a:pPr lvl="1" algn="just"/>
            <a:r>
              <a:rPr lang="en-IN" dirty="0"/>
              <a:t>When a process </a:t>
            </a:r>
            <a:r>
              <a:rPr lang="en-IN" b="1" dirty="0"/>
              <a:t>terminates</a:t>
            </a:r>
            <a:r>
              <a:rPr lang="en-IN" dirty="0"/>
              <a: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47</a:t>
            </a:fld>
            <a:endParaRPr lang="en-US"/>
          </a:p>
        </p:txBody>
      </p:sp>
      <p:pic>
        <p:nvPicPr>
          <p:cNvPr id="6" name="Picture 5">
            <a:extLst>
              <a:ext uri="{FF2B5EF4-FFF2-40B4-BE49-F238E27FC236}">
                <a16:creationId xmlns:a16="http://schemas.microsoft.com/office/drawing/2014/main" xmlns="" id="{4EBF7A4D-B382-6842-AE40-5B97ADC9A76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53818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652449"/>
            <a:ext cx="7886700" cy="1325563"/>
          </a:xfrm>
        </p:spPr>
        <p:txBody>
          <a:bodyPr>
            <a:normAutofit/>
          </a:bodyPr>
          <a:lstStyle/>
          <a:p>
            <a:pPr algn="ctr"/>
            <a:r>
              <a:rPr lang="en-US" b="1" dirty="0">
                <a:solidFill>
                  <a:srgbClr val="FF0000"/>
                </a:solidFill>
              </a:rPr>
              <a:t>CPU SCHEDULING:</a:t>
            </a:r>
            <a:r>
              <a:rPr lang="en-US" b="1" dirty="0"/>
              <a:t> SCHEDULING CRITERIA</a:t>
            </a:r>
          </a:p>
        </p:txBody>
      </p:sp>
      <p:sp>
        <p:nvSpPr>
          <p:cNvPr id="3" name="Content Placeholder 2"/>
          <p:cNvSpPr>
            <a:spLocks noGrp="1"/>
          </p:cNvSpPr>
          <p:nvPr>
            <p:ph idx="1"/>
          </p:nvPr>
        </p:nvSpPr>
        <p:spPr>
          <a:xfrm>
            <a:off x="457200" y="1829793"/>
            <a:ext cx="8229600" cy="4709120"/>
          </a:xfrm>
        </p:spPr>
        <p:txBody>
          <a:bodyPr>
            <a:normAutofit/>
          </a:bodyPr>
          <a:lstStyle/>
          <a:p>
            <a:pPr lvl="0" algn="just"/>
            <a:r>
              <a:rPr lang="en-US" dirty="0"/>
              <a:t>Different CPU scheduling algorithms have different properties, and the choice of a particular algorithm may favor one class of processes over another.</a:t>
            </a:r>
          </a:p>
          <a:p>
            <a:pPr lvl="0" algn="just"/>
            <a:r>
              <a:rPr lang="en-US" dirty="0"/>
              <a:t>Many criteria have been suggested for comparing CPU scheduling algorithms.</a:t>
            </a:r>
          </a:p>
          <a:p>
            <a:pPr lvl="0" algn="just"/>
            <a:r>
              <a:rPr lang="en-US" dirty="0"/>
              <a:t>Which characteristics are used for comparison can make a substantial difference in which algorithm is judged to be best.</a:t>
            </a:r>
          </a:p>
          <a:p>
            <a:pPr lvl="1" algn="just"/>
            <a:r>
              <a:rPr lang="en-US" b="1" dirty="0"/>
              <a:t>CPU UTILIZATION</a:t>
            </a:r>
          </a:p>
          <a:p>
            <a:pPr lvl="1" algn="just"/>
            <a:r>
              <a:rPr lang="en-US" b="1" dirty="0"/>
              <a:t>THROUGHPUT</a:t>
            </a:r>
            <a:endParaRPr lang="en-US" dirty="0"/>
          </a:p>
          <a:p>
            <a:pPr lvl="1" algn="just"/>
            <a:r>
              <a:rPr lang="en-US" b="1" dirty="0"/>
              <a:t>TURNAROUND TIME</a:t>
            </a:r>
            <a:endParaRPr lang="en-US" dirty="0"/>
          </a:p>
          <a:p>
            <a:pPr lvl="1" algn="just"/>
            <a:r>
              <a:rPr lang="en-US" b="1" dirty="0"/>
              <a:t>WAITING TIME</a:t>
            </a:r>
            <a:endParaRPr lang="en-US" dirty="0"/>
          </a:p>
          <a:p>
            <a:pPr lvl="1" algn="just"/>
            <a:r>
              <a:rPr lang="en-US" b="1" dirty="0"/>
              <a:t>LOAD AVERAGE</a:t>
            </a:r>
            <a:endParaRPr lang="en-US" dirty="0"/>
          </a:p>
          <a:p>
            <a:pPr lvl="1" algn="just"/>
            <a:r>
              <a:rPr lang="en-US" b="1" dirty="0"/>
              <a:t>RESPONSE TIME</a:t>
            </a:r>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48</a:t>
            </a:fld>
            <a:endParaRPr lang="en-US"/>
          </a:p>
        </p:txBody>
      </p:sp>
      <p:pic>
        <p:nvPicPr>
          <p:cNvPr id="6" name="Picture 5">
            <a:extLst>
              <a:ext uri="{FF2B5EF4-FFF2-40B4-BE49-F238E27FC236}">
                <a16:creationId xmlns:a16="http://schemas.microsoft.com/office/drawing/2014/main" xmlns="" id="{8194A71A-8189-8E43-8591-D25B019E174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803763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09" y="690361"/>
            <a:ext cx="7886700" cy="1325563"/>
          </a:xfrm>
        </p:spPr>
        <p:txBody>
          <a:bodyPr>
            <a:normAutofit/>
          </a:bodyPr>
          <a:lstStyle/>
          <a:p>
            <a:pPr algn="l"/>
            <a:r>
              <a:rPr lang="en-US" b="1" dirty="0">
                <a:solidFill>
                  <a:srgbClr val="FF0000"/>
                </a:solidFill>
              </a:rPr>
              <a:t>CPU SCHEDULING:</a:t>
            </a:r>
            <a:r>
              <a:rPr lang="en-US" b="1" dirty="0"/>
              <a:t> SCHEDULING CRITERIA</a:t>
            </a:r>
            <a:endParaRPr lang="en-US" dirty="0"/>
          </a:p>
        </p:txBody>
      </p:sp>
      <p:sp>
        <p:nvSpPr>
          <p:cNvPr id="3" name="Content Placeholder 2"/>
          <p:cNvSpPr>
            <a:spLocks noGrp="1"/>
          </p:cNvSpPr>
          <p:nvPr>
            <p:ph idx="1"/>
          </p:nvPr>
        </p:nvSpPr>
        <p:spPr>
          <a:xfrm>
            <a:off x="457200" y="1811424"/>
            <a:ext cx="8229600" cy="4781128"/>
          </a:xfrm>
        </p:spPr>
        <p:txBody>
          <a:bodyPr>
            <a:noAutofit/>
          </a:bodyPr>
          <a:lstStyle/>
          <a:p>
            <a:r>
              <a:rPr lang="en-US" sz="2400" b="1" dirty="0"/>
              <a:t>CPU UTILIZATION</a:t>
            </a:r>
          </a:p>
          <a:p>
            <a:pPr lvl="1"/>
            <a:r>
              <a:rPr lang="en-US" sz="2400" dirty="0"/>
              <a:t>We want to keep the CPU as busy as possible.</a:t>
            </a:r>
          </a:p>
          <a:p>
            <a:pPr lvl="1"/>
            <a:r>
              <a:rPr lang="en-US" sz="2400" dirty="0"/>
              <a:t>Conceptually, CPU utilization can range from 0 to 100 percent.</a:t>
            </a:r>
          </a:p>
          <a:p>
            <a:pPr lvl="0"/>
            <a:r>
              <a:rPr lang="en-US" sz="2400" b="1" dirty="0"/>
              <a:t>THROUGHPUT</a:t>
            </a:r>
            <a:endParaRPr lang="en-US" sz="2400" dirty="0"/>
          </a:p>
          <a:p>
            <a:pPr lvl="1"/>
            <a:r>
              <a:rPr lang="en-US" sz="2400" dirty="0"/>
              <a:t>It is the total number of processes completed per unit time or rather say total amount of work done in a unit of time. </a:t>
            </a:r>
          </a:p>
          <a:p>
            <a:pPr lvl="0"/>
            <a:r>
              <a:rPr lang="en-US" sz="2400" b="1" dirty="0"/>
              <a:t>TURNAROUND TIME</a:t>
            </a:r>
            <a:endParaRPr lang="en-US" sz="2400" dirty="0"/>
          </a:p>
          <a:p>
            <a:pPr lvl="1"/>
            <a:r>
              <a:rPr lang="en-US" sz="2400" dirty="0"/>
              <a:t>It is the amount of time taken to execute a particular process, i.e. The interval from time of submission of the process to the time of completion of the process (Wall clock time).</a:t>
            </a:r>
          </a:p>
          <a:p>
            <a:endParaRPr lang="en-US" sz="2800" dirty="0"/>
          </a:p>
        </p:txBody>
      </p:sp>
      <p:sp>
        <p:nvSpPr>
          <p:cNvPr id="5" name="Slide Number Placeholder 4"/>
          <p:cNvSpPr>
            <a:spLocks noGrp="1"/>
          </p:cNvSpPr>
          <p:nvPr>
            <p:ph type="sldNum" sz="quarter" idx="12"/>
          </p:nvPr>
        </p:nvSpPr>
        <p:spPr/>
        <p:txBody>
          <a:bodyPr/>
          <a:lstStyle/>
          <a:p>
            <a:fld id="{A307B48E-5347-4272-B1F0-0C266D2F26E4}" type="slidenum">
              <a:rPr lang="en-US" smtClean="0"/>
              <a:t>49</a:t>
            </a:fld>
            <a:endParaRPr lang="en-US"/>
          </a:p>
        </p:txBody>
      </p:sp>
      <p:pic>
        <p:nvPicPr>
          <p:cNvPr id="6" name="Picture 5">
            <a:extLst>
              <a:ext uri="{FF2B5EF4-FFF2-40B4-BE49-F238E27FC236}">
                <a16:creationId xmlns:a16="http://schemas.microsoft.com/office/drawing/2014/main" xmlns="" id="{EB4E57CA-5667-CD49-A23D-E96AFB09DE9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98791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26" y="1340768"/>
            <a:ext cx="8229600" cy="5832648"/>
          </a:xfrm>
        </p:spPr>
        <p:txBody>
          <a:bodyPr>
            <a:normAutofit/>
          </a:bodyPr>
          <a:lstStyle/>
          <a:p>
            <a:pPr lvl="0" algn="just"/>
            <a:r>
              <a:rPr lang="en-US" sz="2800" dirty="0"/>
              <a:t>Although traditionally a process contained only a single thread of control as it ran, most modern operating systems now support processes that have multiple threads.</a:t>
            </a:r>
          </a:p>
          <a:p>
            <a:pPr lvl="0" algn="just"/>
            <a:r>
              <a:rPr lang="en-US" sz="2800" dirty="0"/>
              <a:t>A process is the unit of work in a modern time-sharing system.</a:t>
            </a:r>
          </a:p>
          <a:p>
            <a:pPr algn="just"/>
            <a:r>
              <a:rPr lang="en-US" sz="2800" dirty="0"/>
              <a:t>The more complex the operating system is, the more it is expected to do on behalf of its users.</a:t>
            </a:r>
          </a:p>
          <a:p>
            <a:pPr lvl="0" algn="just"/>
            <a:r>
              <a:rPr lang="en-US" sz="2800" dirty="0"/>
              <a:t>Systems consist of a collection of processes:</a:t>
            </a:r>
          </a:p>
          <a:p>
            <a:pPr lvl="1" algn="just"/>
            <a:r>
              <a:rPr lang="en-US" sz="2400" dirty="0"/>
              <a:t>Operating-system processes execute system code, and</a:t>
            </a:r>
          </a:p>
          <a:p>
            <a:pPr lvl="1" algn="just"/>
            <a:r>
              <a:rPr lang="en-US" sz="2400" dirty="0"/>
              <a:t>User processes execute user code.</a:t>
            </a:r>
          </a:p>
          <a:p>
            <a:pPr lvl="0" algn="just"/>
            <a:endParaRPr lang="en-US" dirty="0"/>
          </a:p>
          <a:p>
            <a:pPr lvl="0"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5</a:t>
            </a:fld>
            <a:endParaRPr lang="en-US"/>
          </a:p>
        </p:txBody>
      </p:sp>
      <p:pic>
        <p:nvPicPr>
          <p:cNvPr id="6" name="Picture 5">
            <a:extLst>
              <a:ext uri="{FF2B5EF4-FFF2-40B4-BE49-F238E27FC236}">
                <a16:creationId xmlns:a16="http://schemas.microsoft.com/office/drawing/2014/main" xmlns="" id="{1ADD32AA-0C7B-DD4D-B581-EDA4F3E50339}"/>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21420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712787"/>
            <a:ext cx="7886700" cy="1325563"/>
          </a:xfrm>
        </p:spPr>
        <p:txBody>
          <a:bodyPr>
            <a:normAutofit/>
          </a:bodyPr>
          <a:lstStyle/>
          <a:p>
            <a:pPr algn="ctr"/>
            <a:r>
              <a:rPr lang="en-US" b="1" dirty="0">
                <a:solidFill>
                  <a:srgbClr val="FF0000"/>
                </a:solidFill>
              </a:rPr>
              <a:t>CPU SCHEDULING: </a:t>
            </a:r>
            <a:r>
              <a:rPr lang="en-US" b="1" dirty="0"/>
              <a:t>SCHEDULING CRITERIA</a:t>
            </a:r>
            <a:endParaRPr lang="en-US" dirty="0"/>
          </a:p>
        </p:txBody>
      </p:sp>
      <p:sp>
        <p:nvSpPr>
          <p:cNvPr id="3" name="Content Placeholder 2"/>
          <p:cNvSpPr>
            <a:spLocks noGrp="1"/>
          </p:cNvSpPr>
          <p:nvPr>
            <p:ph idx="1"/>
          </p:nvPr>
        </p:nvSpPr>
        <p:spPr>
          <a:xfrm>
            <a:off x="457200" y="1829793"/>
            <a:ext cx="8229600" cy="4709120"/>
          </a:xfrm>
        </p:spPr>
        <p:txBody>
          <a:bodyPr>
            <a:noAutofit/>
          </a:bodyPr>
          <a:lstStyle/>
          <a:p>
            <a:pPr lvl="0"/>
            <a:r>
              <a:rPr lang="en-US" sz="2400" b="1" dirty="0"/>
              <a:t>WAITING TIME</a:t>
            </a:r>
            <a:endParaRPr lang="en-US" sz="2400" dirty="0"/>
          </a:p>
          <a:p>
            <a:pPr lvl="1"/>
            <a:r>
              <a:rPr lang="en-US" sz="2400" dirty="0"/>
              <a:t>The sum of the periods spent waiting in the ready queue amount of time a process has been waiting in the ready queue to acquire get control on the CPU.</a:t>
            </a:r>
          </a:p>
          <a:p>
            <a:pPr lvl="0"/>
            <a:r>
              <a:rPr lang="en-US" sz="2400" b="1" dirty="0"/>
              <a:t>LOAD AVERAGE</a:t>
            </a:r>
            <a:endParaRPr lang="en-US" sz="2400" dirty="0"/>
          </a:p>
          <a:p>
            <a:pPr lvl="1"/>
            <a:r>
              <a:rPr lang="en-US" sz="2400" dirty="0"/>
              <a:t>It is the average number of processes residing in the ready queue waiting for their turn to get into the CPU.</a:t>
            </a:r>
          </a:p>
          <a:p>
            <a:pPr lvl="0"/>
            <a:r>
              <a:rPr lang="en-US" sz="2400" b="1" dirty="0"/>
              <a:t>RESPONSE TIME</a:t>
            </a:r>
            <a:endParaRPr lang="en-US" sz="2400" dirty="0"/>
          </a:p>
          <a:p>
            <a:pPr lvl="1"/>
            <a:r>
              <a:rPr lang="en-US" sz="2400" dirty="0"/>
              <a:t>Amount of time it takes from when a request was submitted until the first response is produced. Remember, it is the time till the first response and not the completion of process execution (final response).</a:t>
            </a:r>
          </a:p>
          <a:p>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50</a:t>
            </a:fld>
            <a:endParaRPr lang="en-US"/>
          </a:p>
        </p:txBody>
      </p:sp>
      <p:pic>
        <p:nvPicPr>
          <p:cNvPr id="6" name="Picture 5">
            <a:extLst>
              <a:ext uri="{FF2B5EF4-FFF2-40B4-BE49-F238E27FC236}">
                <a16:creationId xmlns:a16="http://schemas.microsoft.com/office/drawing/2014/main" xmlns="" id="{CBF335C7-7AE2-D644-B318-48370FD78BE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142935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491" y="211137"/>
            <a:ext cx="8229600" cy="1143000"/>
          </a:xfrm>
        </p:spPr>
        <p:txBody>
          <a:bodyPr>
            <a:normAutofit/>
          </a:bodyPr>
          <a:lstStyle/>
          <a:p>
            <a:pPr algn="l"/>
            <a:r>
              <a:rPr lang="en-US" sz="3600" b="1" dirty="0">
                <a:solidFill>
                  <a:srgbClr val="FF0000"/>
                </a:solidFill>
              </a:rPr>
              <a:t>PREEMPTIVE AND NON – PREEMPTIVE</a:t>
            </a:r>
            <a:endParaRPr lang="en-US" sz="3600" dirty="0">
              <a:solidFill>
                <a:srgbClr val="FF0000"/>
              </a:solidFill>
            </a:endParaRPr>
          </a:p>
        </p:txBody>
      </p:sp>
      <p:pic>
        <p:nvPicPr>
          <p:cNvPr id="6" name="Content Placeholder 5"/>
          <p:cNvPicPr>
            <a:picLocks noGrp="1"/>
          </p:cNvPicPr>
          <p:nvPr>
            <p:ph idx="1"/>
          </p:nvPr>
        </p:nvPicPr>
        <p:blipFill>
          <a:blip r:embed="rId2"/>
          <a:stretch>
            <a:fillRect/>
          </a:stretch>
        </p:blipFill>
        <p:spPr>
          <a:xfrm>
            <a:off x="987647" y="1311540"/>
            <a:ext cx="7704856" cy="5315223"/>
          </a:xfrm>
          <a:prstGeom prst="rect">
            <a:avLst/>
          </a:prstGeom>
        </p:spPr>
      </p:pic>
      <p:sp>
        <p:nvSpPr>
          <p:cNvPr id="4" name="Footer Placeholder 3"/>
          <p:cNvSpPr>
            <a:spLocks noGrp="1"/>
          </p:cNvSpPr>
          <p:nvPr>
            <p:ph type="ftr" sz="quarter" idx="11"/>
          </p:nvPr>
        </p:nvSpPr>
        <p:spPr/>
        <p:txBody>
          <a:bodyPr/>
          <a:lstStyle/>
          <a:p>
            <a:r>
              <a:rPr lang="en-US"/>
              <a:t>Ms. B KEERTHI SAMHITHA, Asst Prof - CSE</a:t>
            </a:r>
          </a:p>
        </p:txBody>
      </p:sp>
      <p:sp>
        <p:nvSpPr>
          <p:cNvPr id="5" name="Slide Number Placeholder 4"/>
          <p:cNvSpPr>
            <a:spLocks noGrp="1"/>
          </p:cNvSpPr>
          <p:nvPr>
            <p:ph type="sldNum" sz="quarter" idx="12"/>
          </p:nvPr>
        </p:nvSpPr>
        <p:spPr/>
        <p:txBody>
          <a:bodyPr/>
          <a:lstStyle/>
          <a:p>
            <a:fld id="{A307B48E-5347-4272-B1F0-0C266D2F26E4}" type="slidenum">
              <a:rPr lang="en-US" smtClean="0"/>
              <a:t>51</a:t>
            </a:fld>
            <a:endParaRPr lang="en-US"/>
          </a:p>
        </p:txBody>
      </p:sp>
      <p:pic>
        <p:nvPicPr>
          <p:cNvPr id="7" name="Picture 6">
            <a:extLst>
              <a:ext uri="{FF2B5EF4-FFF2-40B4-BE49-F238E27FC236}">
                <a16:creationId xmlns:a16="http://schemas.microsoft.com/office/drawing/2014/main" xmlns="" id="{D81A6069-5781-B54B-81DB-A52D538666E2}"/>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70834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77986"/>
            <a:ext cx="7886700" cy="1325563"/>
          </a:xfrm>
        </p:spPr>
        <p:txBody>
          <a:bodyPr/>
          <a:lstStyle/>
          <a:p>
            <a:r>
              <a:rPr lang="en-US" b="1" dirty="0">
                <a:solidFill>
                  <a:srgbClr val="FF0000"/>
                </a:solidFill>
              </a:rPr>
              <a:t>SCHEDULING ALGORITHMS</a:t>
            </a:r>
            <a:endParaRPr lang="en-US" dirty="0">
              <a:solidFill>
                <a:srgbClr val="FF0000"/>
              </a:solidFill>
            </a:endParaRPr>
          </a:p>
        </p:txBody>
      </p:sp>
      <p:sp>
        <p:nvSpPr>
          <p:cNvPr id="3" name="Content Placeholder 2"/>
          <p:cNvSpPr>
            <a:spLocks noGrp="1"/>
          </p:cNvSpPr>
          <p:nvPr>
            <p:ph idx="1"/>
          </p:nvPr>
        </p:nvSpPr>
        <p:spPr>
          <a:xfrm>
            <a:off x="457200" y="1844824"/>
            <a:ext cx="8229600" cy="5184576"/>
          </a:xfrm>
        </p:spPr>
        <p:txBody>
          <a:bodyPr>
            <a:normAutofit/>
          </a:bodyPr>
          <a:lstStyle/>
          <a:p>
            <a:pPr lvl="0" algn="just"/>
            <a:r>
              <a:rPr lang="en-US" dirty="0"/>
              <a:t>CPU scheduling deals with the problem of deciding which of the processes in the ready queue is to be allocated the CPU.</a:t>
            </a:r>
            <a:endParaRPr lang="en-US" sz="2800" dirty="0"/>
          </a:p>
          <a:p>
            <a:pPr lvl="0" algn="just"/>
            <a:r>
              <a:rPr lang="en-US" dirty="0"/>
              <a:t>There are many different CPU scheduling algorithms:</a:t>
            </a:r>
            <a:endParaRPr lang="en-US" sz="2800" dirty="0"/>
          </a:p>
          <a:p>
            <a:pPr lvl="1" algn="just"/>
            <a:r>
              <a:rPr lang="en-US" b="1" dirty="0">
                <a:solidFill>
                  <a:srgbClr val="FF0000"/>
                </a:solidFill>
              </a:rPr>
              <a:t>First Come First Serve (FCFS) Scheduling</a:t>
            </a:r>
            <a:endParaRPr lang="en-US" sz="2400" b="1" dirty="0">
              <a:solidFill>
                <a:srgbClr val="FF0000"/>
              </a:solidFill>
            </a:endParaRPr>
          </a:p>
          <a:p>
            <a:pPr lvl="1" algn="just"/>
            <a:r>
              <a:rPr lang="en-US" b="1" dirty="0">
                <a:solidFill>
                  <a:srgbClr val="FF0000"/>
                </a:solidFill>
              </a:rPr>
              <a:t>Shortest-Job-First (SJF) Scheduling</a:t>
            </a:r>
            <a:endParaRPr lang="en-US" sz="2400" b="1" dirty="0">
              <a:solidFill>
                <a:srgbClr val="FF0000"/>
              </a:solidFill>
            </a:endParaRPr>
          </a:p>
          <a:p>
            <a:pPr lvl="1" algn="just"/>
            <a:r>
              <a:rPr lang="en-US" b="1" dirty="0">
                <a:solidFill>
                  <a:srgbClr val="FF0000"/>
                </a:solidFill>
              </a:rPr>
              <a:t>Priority Scheduling</a:t>
            </a:r>
            <a:endParaRPr lang="en-US" sz="2400" b="1" dirty="0">
              <a:solidFill>
                <a:srgbClr val="FF0000"/>
              </a:solidFill>
            </a:endParaRPr>
          </a:p>
          <a:p>
            <a:pPr lvl="1" algn="just"/>
            <a:r>
              <a:rPr lang="en-US" b="1" dirty="0">
                <a:solidFill>
                  <a:srgbClr val="FF0000"/>
                </a:solidFill>
              </a:rPr>
              <a:t>Shortest Remaining Time (SRT) Scheduling </a:t>
            </a:r>
            <a:endParaRPr lang="en-US" sz="2400" b="1" dirty="0">
              <a:solidFill>
                <a:srgbClr val="FF0000"/>
              </a:solidFill>
            </a:endParaRPr>
          </a:p>
          <a:p>
            <a:pPr lvl="1" algn="just"/>
            <a:r>
              <a:rPr lang="en-US" b="1" dirty="0">
                <a:solidFill>
                  <a:srgbClr val="FF0000"/>
                </a:solidFill>
              </a:rPr>
              <a:t>Round Robin (RR) Scheduling</a:t>
            </a:r>
            <a:endParaRPr lang="en-US" sz="2400" b="1" dirty="0">
              <a:solidFill>
                <a:srgbClr val="FF0000"/>
              </a:solidFill>
            </a:endParaRPr>
          </a:p>
          <a:p>
            <a:pPr lvl="1" algn="just"/>
            <a:r>
              <a:rPr lang="en-US" b="1" dirty="0">
                <a:solidFill>
                  <a:srgbClr val="FF0000"/>
                </a:solidFill>
              </a:rPr>
              <a:t>Multilevel Queue Scheduling</a:t>
            </a:r>
            <a:endParaRPr lang="en-US" sz="2400" b="1" dirty="0">
              <a:solidFill>
                <a:srgbClr val="FF0000"/>
              </a:solidFill>
            </a:endParaRPr>
          </a:p>
          <a:p>
            <a:pPr lvl="1" algn="just"/>
            <a:r>
              <a:rPr lang="en-US" b="1" dirty="0">
                <a:solidFill>
                  <a:srgbClr val="FF0000"/>
                </a:solidFill>
              </a:rPr>
              <a:t>Multilevel Feedback Queue Scheduling</a:t>
            </a:r>
            <a:endParaRPr lang="en-US" sz="2400" b="1" dirty="0">
              <a:solidFill>
                <a:srgbClr val="FF0000"/>
              </a:solidFill>
            </a:endParaRPr>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52</a:t>
            </a:fld>
            <a:endParaRPr lang="en-US"/>
          </a:p>
        </p:txBody>
      </p:sp>
      <p:pic>
        <p:nvPicPr>
          <p:cNvPr id="6" name="Picture 5">
            <a:extLst>
              <a:ext uri="{FF2B5EF4-FFF2-40B4-BE49-F238E27FC236}">
                <a16:creationId xmlns:a16="http://schemas.microsoft.com/office/drawing/2014/main" xmlns="" id="{DC472F45-7AFD-A843-8678-34EC2C2BB7F2}"/>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3890878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92696"/>
            <a:ext cx="7886700" cy="1325563"/>
          </a:xfrm>
        </p:spPr>
        <p:txBody>
          <a:bodyPr>
            <a:normAutofit/>
          </a:bodyPr>
          <a:lstStyle/>
          <a:p>
            <a:r>
              <a:rPr lang="en-US" b="1" dirty="0">
                <a:solidFill>
                  <a:srgbClr val="FF0000"/>
                </a:solidFill>
              </a:rPr>
              <a:t>FCFS -</a:t>
            </a:r>
            <a:r>
              <a:rPr lang="en-US" b="1" dirty="0"/>
              <a:t> FIRST COME FIRST SERVE SCHEDULING</a:t>
            </a:r>
            <a:endParaRPr lang="en-US" dirty="0"/>
          </a:p>
        </p:txBody>
      </p:sp>
      <p:sp>
        <p:nvSpPr>
          <p:cNvPr id="3" name="Content Placeholder 2"/>
          <p:cNvSpPr>
            <a:spLocks noGrp="1"/>
          </p:cNvSpPr>
          <p:nvPr>
            <p:ph idx="1"/>
          </p:nvPr>
        </p:nvSpPr>
        <p:spPr>
          <a:xfrm>
            <a:off x="457200" y="1829793"/>
            <a:ext cx="8229600" cy="4709120"/>
          </a:xfrm>
        </p:spPr>
        <p:txBody>
          <a:bodyPr>
            <a:normAutofit/>
          </a:bodyPr>
          <a:lstStyle/>
          <a:p>
            <a:pPr lvl="0"/>
            <a:r>
              <a:rPr lang="en-US" dirty="0"/>
              <a:t>In the "First come first serve" scheduling algorithm, as the name suggests, the process which arrives first, gets executed first</a:t>
            </a:r>
          </a:p>
          <a:p>
            <a:pPr lvl="0"/>
            <a:r>
              <a:rPr lang="en-US" dirty="0"/>
              <a:t>We can say that the process which requests the CPU first, gets the CPU allocated first.</a:t>
            </a:r>
          </a:p>
          <a:p>
            <a:pPr lvl="0"/>
            <a:r>
              <a:rPr lang="en-US" dirty="0"/>
              <a:t>Jobs are executed on first come, first serve basis.</a:t>
            </a:r>
          </a:p>
          <a:p>
            <a:pPr lvl="0"/>
            <a:r>
              <a:rPr lang="en-US" dirty="0"/>
              <a:t>It is a non-preemptive, pre-emptive scheduling algorithm.</a:t>
            </a:r>
          </a:p>
          <a:p>
            <a:pPr lvl="0"/>
            <a:r>
              <a:rPr lang="en-US" dirty="0"/>
              <a:t>Easy to understand and implement.</a:t>
            </a:r>
          </a:p>
          <a:p>
            <a:pPr lvl="0"/>
            <a:r>
              <a:rPr lang="en-US" dirty="0"/>
              <a:t>Its implementation is based on FIFO queue.</a:t>
            </a:r>
          </a:p>
          <a:p>
            <a:pPr lvl="0"/>
            <a:r>
              <a:rPr lang="en-US" dirty="0"/>
              <a:t>Poor in performance as average wait time is high.</a:t>
            </a:r>
          </a:p>
        </p:txBody>
      </p:sp>
      <p:sp>
        <p:nvSpPr>
          <p:cNvPr id="5" name="Slide Number Placeholder 4"/>
          <p:cNvSpPr>
            <a:spLocks noGrp="1"/>
          </p:cNvSpPr>
          <p:nvPr>
            <p:ph type="sldNum" sz="quarter" idx="12"/>
          </p:nvPr>
        </p:nvSpPr>
        <p:spPr/>
        <p:txBody>
          <a:bodyPr/>
          <a:lstStyle/>
          <a:p>
            <a:fld id="{A307B48E-5347-4272-B1F0-0C266D2F26E4}" type="slidenum">
              <a:rPr lang="en-US" smtClean="0"/>
              <a:t>53</a:t>
            </a:fld>
            <a:endParaRPr lang="en-US"/>
          </a:p>
        </p:txBody>
      </p:sp>
      <p:pic>
        <p:nvPicPr>
          <p:cNvPr id="6" name="Picture 5">
            <a:extLst>
              <a:ext uri="{FF2B5EF4-FFF2-40B4-BE49-F238E27FC236}">
                <a16:creationId xmlns:a16="http://schemas.microsoft.com/office/drawing/2014/main" xmlns="" id="{2EF09AA9-C488-AC4C-9FB8-FE652CB0BE77}"/>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778292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70" y="692696"/>
            <a:ext cx="7886700" cy="1325563"/>
          </a:xfrm>
        </p:spPr>
        <p:txBody>
          <a:bodyPr>
            <a:normAutofit/>
          </a:bodyPr>
          <a:lstStyle/>
          <a:p>
            <a:pPr algn="ctr"/>
            <a:r>
              <a:rPr lang="en-US" b="1" dirty="0">
                <a:solidFill>
                  <a:srgbClr val="FF0000"/>
                </a:solidFill>
              </a:rPr>
              <a:t>SJF – </a:t>
            </a:r>
            <a:r>
              <a:rPr lang="en-US" b="1" dirty="0"/>
              <a:t>SHORTEST JOB FIRST SCHEDULING</a:t>
            </a:r>
            <a:endParaRPr lang="en-US" dirty="0"/>
          </a:p>
        </p:txBody>
      </p:sp>
      <p:sp>
        <p:nvSpPr>
          <p:cNvPr id="3" name="Content Placeholder 2"/>
          <p:cNvSpPr>
            <a:spLocks noGrp="1"/>
          </p:cNvSpPr>
          <p:nvPr>
            <p:ph idx="1"/>
          </p:nvPr>
        </p:nvSpPr>
        <p:spPr>
          <a:xfrm>
            <a:off x="457200" y="1829793"/>
            <a:ext cx="8229600" cy="4709120"/>
          </a:xfrm>
        </p:spPr>
        <p:txBody>
          <a:bodyPr>
            <a:normAutofit/>
          </a:bodyPr>
          <a:lstStyle/>
          <a:p>
            <a:pPr lvl="0"/>
            <a:r>
              <a:rPr lang="en-US" dirty="0"/>
              <a:t>This is also known as shortest job next, or SJN</a:t>
            </a:r>
          </a:p>
          <a:p>
            <a:pPr lvl="0"/>
            <a:r>
              <a:rPr lang="en-US" dirty="0"/>
              <a:t>This is a non-preemptive, pre-emptive scheduling algorithm.</a:t>
            </a:r>
          </a:p>
          <a:p>
            <a:pPr lvl="0"/>
            <a:r>
              <a:rPr lang="en-US" dirty="0"/>
              <a:t>Best approach to minimize waiting time.</a:t>
            </a:r>
          </a:p>
          <a:p>
            <a:pPr lvl="0"/>
            <a:r>
              <a:rPr lang="en-US" dirty="0"/>
              <a:t>Easy to implement in Batch systems where required CPU time is known in advance.</a:t>
            </a:r>
          </a:p>
          <a:p>
            <a:pPr lvl="0"/>
            <a:r>
              <a:rPr lang="en-US" dirty="0"/>
              <a:t>Impossible to implement in interactive systems where required CPU time is not known.</a:t>
            </a:r>
          </a:p>
          <a:p>
            <a:pPr lvl="0"/>
            <a:r>
              <a:rPr lang="en-US" dirty="0"/>
              <a:t>The processer should know in advance how much time process will take.</a:t>
            </a:r>
          </a:p>
        </p:txBody>
      </p:sp>
      <p:sp>
        <p:nvSpPr>
          <p:cNvPr id="4" name="Footer Placeholder 3"/>
          <p:cNvSpPr>
            <a:spLocks noGrp="1"/>
          </p:cNvSpPr>
          <p:nvPr>
            <p:ph type="ftr" sz="quarter" idx="11"/>
          </p:nvPr>
        </p:nvSpPr>
        <p:spPr/>
        <p:txBody>
          <a:bodyPr/>
          <a:lstStyle/>
          <a:p>
            <a:r>
              <a:rPr lang="en-US"/>
              <a:t>Ms. B KEERTHI SAMHITHA, Asst Prof - CSE</a:t>
            </a:r>
          </a:p>
        </p:txBody>
      </p:sp>
      <p:sp>
        <p:nvSpPr>
          <p:cNvPr id="5" name="Slide Number Placeholder 4"/>
          <p:cNvSpPr>
            <a:spLocks noGrp="1"/>
          </p:cNvSpPr>
          <p:nvPr>
            <p:ph type="sldNum" sz="quarter" idx="12"/>
          </p:nvPr>
        </p:nvSpPr>
        <p:spPr/>
        <p:txBody>
          <a:bodyPr/>
          <a:lstStyle/>
          <a:p>
            <a:fld id="{A307B48E-5347-4272-B1F0-0C266D2F26E4}" type="slidenum">
              <a:rPr lang="en-US" smtClean="0"/>
              <a:t>54</a:t>
            </a:fld>
            <a:endParaRPr lang="en-US"/>
          </a:p>
        </p:txBody>
      </p:sp>
      <p:pic>
        <p:nvPicPr>
          <p:cNvPr id="6" name="Picture 5">
            <a:extLst>
              <a:ext uri="{FF2B5EF4-FFF2-40B4-BE49-F238E27FC236}">
                <a16:creationId xmlns:a16="http://schemas.microsoft.com/office/drawing/2014/main" xmlns="" id="{37B1825B-0094-964C-96D2-47046F871EA8}"/>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393185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15" y="764704"/>
            <a:ext cx="8436769" cy="6409447"/>
          </a:xfrm>
          <a:prstGeom prst="rect">
            <a:avLst/>
          </a:prstGeom>
          <a:noFill/>
        </p:spPr>
        <p:txBody>
          <a:bodyPr wrap="square" rtlCol="0">
            <a:spAutoFit/>
          </a:bodyPr>
          <a:lstStyle/>
          <a:p>
            <a:pPr algn="ctr">
              <a:spcBef>
                <a:spcPct val="0"/>
              </a:spcBef>
              <a:defRPr/>
            </a:pPr>
            <a:r>
              <a:rPr lang="en-IN" sz="4000" b="1" dirty="0">
                <a:latin typeface="+mj-lt"/>
                <a:ea typeface="+mj-ea"/>
                <a:cs typeface="+mj-cs"/>
              </a:rPr>
              <a:t>PRIORITY SCHEDULING</a:t>
            </a:r>
          </a:p>
          <a:p>
            <a:pPr defTabSz="685800"/>
            <a:endParaRPr lang="en-IN" sz="1350" dirty="0">
              <a:solidFill>
                <a:srgbClr val="000000"/>
              </a:solidFill>
              <a:latin typeface="Arial" panose="020B0604020202020204" pitchFamily="34" charset="0"/>
            </a:endParaRPr>
          </a:p>
          <a:p>
            <a:pPr marL="342900" indent="-342900" algn="just" defTabSz="685800">
              <a:buFont typeface="Arial" panose="020B0604020202020204" pitchFamily="34" charset="0"/>
              <a:buChar char="•"/>
            </a:pPr>
            <a:r>
              <a:rPr lang="en-US" sz="2400" dirty="0"/>
              <a:t>The SJF algorithm is a special case of the general priority scheduling algorithm. </a:t>
            </a:r>
          </a:p>
          <a:p>
            <a:pPr marL="342900" indent="-342900" algn="just" defTabSz="685800">
              <a:buFont typeface="Arial" panose="020B0604020202020204" pitchFamily="34" charset="0"/>
              <a:buChar char="•"/>
            </a:pPr>
            <a:r>
              <a:rPr lang="en-US" sz="2400" dirty="0"/>
              <a:t>A priority is associated with each process, and the CPU is allocated to the process with the highest priority. </a:t>
            </a:r>
          </a:p>
          <a:p>
            <a:pPr marL="342900" indent="-342900" algn="just" defTabSz="685800">
              <a:buFont typeface="Arial" panose="020B0604020202020204" pitchFamily="34" charset="0"/>
              <a:buChar char="•"/>
            </a:pPr>
            <a:r>
              <a:rPr lang="en-US" sz="2400" dirty="0"/>
              <a:t>Equal-priority processes are scheduled in FCFS order.</a:t>
            </a:r>
          </a:p>
          <a:p>
            <a:pPr marL="342900" indent="-342900" algn="just" defTabSz="685800">
              <a:buFont typeface="Arial" panose="020B0604020202020204" pitchFamily="34" charset="0"/>
              <a:buChar char="•"/>
            </a:pPr>
            <a:r>
              <a:rPr lang="en-US" sz="2400" dirty="0"/>
              <a:t>An SJF algorithm is simply a priority algorithm where the priority (p) is the inverse of the (predicted) next CPU burst. </a:t>
            </a:r>
          </a:p>
          <a:p>
            <a:pPr marL="342900" indent="-342900" algn="just" defTabSz="685800">
              <a:buFont typeface="Arial" panose="020B0604020202020204" pitchFamily="34" charset="0"/>
              <a:buChar char="•"/>
            </a:pPr>
            <a:r>
              <a:rPr lang="en-US" sz="2400" dirty="0"/>
              <a:t>The larger the CPU burst, the lower the priority, and vice versa. </a:t>
            </a:r>
          </a:p>
          <a:p>
            <a:pPr marL="342900" indent="-342900" algn="just" defTabSz="685800">
              <a:buFont typeface="Arial" panose="020B0604020202020204" pitchFamily="34" charset="0"/>
              <a:buChar char="•"/>
            </a:pPr>
            <a:r>
              <a:rPr lang="en-US" sz="2400" dirty="0"/>
              <a:t>There is no general agreement on whether 0 is the highest or lowest priority. </a:t>
            </a:r>
          </a:p>
          <a:p>
            <a:pPr marL="342900" indent="-342900" algn="just" defTabSz="685800">
              <a:buFont typeface="Arial" panose="020B0604020202020204" pitchFamily="34" charset="0"/>
              <a:buChar char="•"/>
            </a:pPr>
            <a:r>
              <a:rPr lang="en-US" sz="2400" dirty="0"/>
              <a:t>Some systems use low numbers to represent low priority; others use low numbers for high priority. </a:t>
            </a:r>
          </a:p>
          <a:p>
            <a:pPr marL="342900" indent="-342900" algn="just" defTabSz="685800">
              <a:buFont typeface="Arial" panose="020B0604020202020204" pitchFamily="34" charset="0"/>
              <a:buChar char="•"/>
            </a:pPr>
            <a:r>
              <a:rPr lang="en-US" sz="2400" dirty="0"/>
              <a:t>Here, we assume that low numbers represent high priority. </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28-08-2021</a:t>
            </a:fld>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55</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xmlns="" id="{3214A99E-7DE1-FF44-86DE-7B1F99F776D5}"/>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638930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15" y="764704"/>
            <a:ext cx="8436769" cy="5301451"/>
          </a:xfrm>
          <a:prstGeom prst="rect">
            <a:avLst/>
          </a:prstGeom>
          <a:noFill/>
        </p:spPr>
        <p:txBody>
          <a:bodyPr wrap="square" rtlCol="0">
            <a:spAutoFit/>
          </a:bodyPr>
          <a:lstStyle/>
          <a:p>
            <a:pPr algn="ctr">
              <a:spcBef>
                <a:spcPct val="0"/>
              </a:spcBef>
              <a:defRPr/>
            </a:pPr>
            <a:r>
              <a:rPr lang="en-IN" sz="4000" b="1" dirty="0">
                <a:latin typeface="+mj-lt"/>
                <a:ea typeface="+mj-ea"/>
                <a:cs typeface="+mj-cs"/>
              </a:rPr>
              <a:t>ROUND ROBIN SCHEDULING</a:t>
            </a:r>
          </a:p>
          <a:p>
            <a:pPr defTabSz="685800"/>
            <a:endParaRPr lang="en-IN" sz="1350" dirty="0">
              <a:solidFill>
                <a:srgbClr val="000000"/>
              </a:solidFill>
              <a:latin typeface="Arial" panose="020B0604020202020204" pitchFamily="34" charset="0"/>
            </a:endParaRPr>
          </a:p>
          <a:p>
            <a:pPr marL="342900" indent="-342900" algn="just">
              <a:buFont typeface="Arial" panose="020B0604020202020204" pitchFamily="34" charset="0"/>
              <a:buChar char="•"/>
            </a:pPr>
            <a:r>
              <a:rPr lang="en-IN" sz="2400" dirty="0"/>
              <a:t>Round Robin is a </a:t>
            </a:r>
            <a:r>
              <a:rPr lang="en-IN" sz="2400" dirty="0">
                <a:hlinkClick r:id="rId2">
                  <a:extLst>
                    <a:ext uri="{A12FA001-AC4F-418D-AE19-62706E023703}">
                      <ahyp:hlinkClr xmlns:ahyp="http://schemas.microsoft.com/office/drawing/2018/hyperlinkcolor" xmlns="" val="tx"/>
                    </a:ext>
                  </a:extLst>
                </a:hlinkClick>
              </a:rPr>
              <a:t>CPU scheduling algorithm</a:t>
            </a:r>
            <a:r>
              <a:rPr lang="en-IN" sz="2400" dirty="0"/>
              <a:t> where each process is assigned a fixed time slot in a cyclic way.</a:t>
            </a:r>
          </a:p>
          <a:p>
            <a:pPr marL="342900" indent="-342900" algn="just">
              <a:buFont typeface="Arial" panose="020B0604020202020204" pitchFamily="34" charset="0"/>
              <a:buChar char="•"/>
            </a:pPr>
            <a:r>
              <a:rPr lang="en-IN" sz="2400" dirty="0"/>
              <a:t>It is pre-emptive as processes are assigned CPU only for a fixed slice of time at most.</a:t>
            </a:r>
          </a:p>
          <a:p>
            <a:pPr marL="342900" indent="-342900" algn="just">
              <a:buFont typeface="Arial" panose="020B0604020202020204" pitchFamily="34" charset="0"/>
              <a:buChar char="•"/>
            </a:pPr>
            <a:r>
              <a:rPr lang="en-IN" sz="2400" dirty="0"/>
              <a:t>The CPU scheduler goes around the ready queue allocating the CPU to each process for a time interval up to some time quantum.</a:t>
            </a:r>
          </a:p>
          <a:p>
            <a:pPr marL="342900" indent="-342900" algn="just">
              <a:buFont typeface="Arial" panose="020B0604020202020204" pitchFamily="34" charset="0"/>
              <a:buChar char="•"/>
            </a:pPr>
            <a:r>
              <a:rPr lang="en-IN" sz="2400" dirty="0"/>
              <a:t>The CPU scheduler picks the process from the ready queue, sets a timer to interrupt after that time quantum and dispatches the process</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28-08-2021</a:t>
            </a:fld>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56</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xmlns="" id="{3214A99E-7DE1-FF44-86DE-7B1F99F776D5}"/>
              </a:ext>
            </a:extLst>
          </p:cNvPr>
          <p:cNvPicPr>
            <a:picLocks noChangeAspect="1"/>
          </p:cNvPicPr>
          <p:nvPr/>
        </p:nvPicPr>
        <p:blipFill>
          <a:blip r:embed="rId3"/>
          <a:stretch>
            <a:fillRect/>
          </a:stretch>
        </p:blipFill>
        <p:spPr>
          <a:xfrm>
            <a:off x="108835" y="62561"/>
            <a:ext cx="8388424" cy="826390"/>
          </a:xfrm>
          <a:prstGeom prst="rect">
            <a:avLst/>
          </a:prstGeom>
        </p:spPr>
      </p:pic>
    </p:spTree>
    <p:extLst>
      <p:ext uri="{BB962C8B-B14F-4D97-AF65-F5344CB8AC3E}">
        <p14:creationId xmlns:p14="http://schemas.microsoft.com/office/powerpoint/2010/main" val="216836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4DEA6D19-5BC7-714D-9DFB-E65B1CEFE795}"/>
              </a:ext>
            </a:extLst>
          </p:cNvPr>
          <p:cNvSpPr>
            <a:spLocks noGrp="1"/>
          </p:cNvSpPr>
          <p:nvPr>
            <p:ph type="sldNum" sz="quarter" idx="12"/>
          </p:nvPr>
        </p:nvSpPr>
        <p:spPr/>
        <p:txBody>
          <a:bodyPr/>
          <a:lstStyle/>
          <a:p>
            <a:fld id="{A307B48E-5347-4272-B1F0-0C266D2F26E4}" type="slidenum">
              <a:rPr lang="en-US" smtClean="0"/>
              <a:t>57</a:t>
            </a:fld>
            <a:endParaRPr lang="en-US"/>
          </a:p>
        </p:txBody>
      </p:sp>
      <p:pic>
        <p:nvPicPr>
          <p:cNvPr id="6" name="Picture 5">
            <a:extLst>
              <a:ext uri="{FF2B5EF4-FFF2-40B4-BE49-F238E27FC236}">
                <a16:creationId xmlns:a16="http://schemas.microsoft.com/office/drawing/2014/main" xmlns="" id="{97CD8360-E2ED-7440-8B8E-0D2003BAF290}"/>
              </a:ext>
            </a:extLst>
          </p:cNvPr>
          <p:cNvPicPr>
            <a:picLocks noChangeAspect="1"/>
          </p:cNvPicPr>
          <p:nvPr/>
        </p:nvPicPr>
        <p:blipFill>
          <a:blip r:embed="rId2"/>
          <a:stretch>
            <a:fillRect/>
          </a:stretch>
        </p:blipFill>
        <p:spPr>
          <a:xfrm>
            <a:off x="700816" y="1647825"/>
            <a:ext cx="7742367" cy="2813617"/>
          </a:xfrm>
          <a:prstGeom prst="rect">
            <a:avLst/>
          </a:prstGeom>
        </p:spPr>
      </p:pic>
      <p:pic>
        <p:nvPicPr>
          <p:cNvPr id="7" name="Picture 6">
            <a:extLst>
              <a:ext uri="{FF2B5EF4-FFF2-40B4-BE49-F238E27FC236}">
                <a16:creationId xmlns:a16="http://schemas.microsoft.com/office/drawing/2014/main" xmlns="" id="{FF363689-4D9B-2B40-91D2-AAA847E0AB61}"/>
              </a:ext>
            </a:extLst>
          </p:cNvPr>
          <p:cNvPicPr>
            <a:picLocks noChangeAspect="1"/>
          </p:cNvPicPr>
          <p:nvPr/>
        </p:nvPicPr>
        <p:blipFill>
          <a:blip r:embed="rId3"/>
          <a:stretch>
            <a:fillRect/>
          </a:stretch>
        </p:blipFill>
        <p:spPr>
          <a:xfrm>
            <a:off x="108835" y="62561"/>
            <a:ext cx="8388424" cy="826390"/>
          </a:xfrm>
          <a:prstGeom prst="rect">
            <a:avLst/>
          </a:prstGeom>
        </p:spPr>
      </p:pic>
    </p:spTree>
    <p:extLst>
      <p:ext uri="{BB962C8B-B14F-4D97-AF65-F5344CB8AC3E}">
        <p14:creationId xmlns:p14="http://schemas.microsoft.com/office/powerpoint/2010/main" val="692758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402BA01-9E43-0743-8CAC-6D9BBFF5B805}"/>
              </a:ext>
            </a:extLst>
          </p:cNvPr>
          <p:cNvSpPr>
            <a:spLocks noGrp="1"/>
          </p:cNvSpPr>
          <p:nvPr>
            <p:ph type="sldNum" sz="quarter" idx="12"/>
          </p:nvPr>
        </p:nvSpPr>
        <p:spPr/>
        <p:txBody>
          <a:bodyPr/>
          <a:lstStyle/>
          <a:p>
            <a:fld id="{A307B48E-5347-4272-B1F0-0C266D2F26E4}" type="slidenum">
              <a:rPr lang="en-US" smtClean="0"/>
              <a:t>58</a:t>
            </a:fld>
            <a:endParaRPr lang="en-US"/>
          </a:p>
        </p:txBody>
      </p:sp>
      <p:pic>
        <p:nvPicPr>
          <p:cNvPr id="6" name="Picture 5">
            <a:extLst>
              <a:ext uri="{FF2B5EF4-FFF2-40B4-BE49-F238E27FC236}">
                <a16:creationId xmlns:a16="http://schemas.microsoft.com/office/drawing/2014/main" xmlns="" id="{FB15C4EE-EA8F-4143-AE24-A72F3BA4700E}"/>
              </a:ext>
            </a:extLst>
          </p:cNvPr>
          <p:cNvPicPr>
            <a:picLocks noChangeAspect="1"/>
          </p:cNvPicPr>
          <p:nvPr/>
        </p:nvPicPr>
        <p:blipFill>
          <a:blip r:embed="rId2"/>
          <a:stretch>
            <a:fillRect/>
          </a:stretch>
        </p:blipFill>
        <p:spPr>
          <a:xfrm>
            <a:off x="755576" y="999061"/>
            <a:ext cx="7465738" cy="5858939"/>
          </a:xfrm>
          <a:prstGeom prst="rect">
            <a:avLst/>
          </a:prstGeom>
        </p:spPr>
      </p:pic>
      <p:pic>
        <p:nvPicPr>
          <p:cNvPr id="7" name="Picture 6">
            <a:extLst>
              <a:ext uri="{FF2B5EF4-FFF2-40B4-BE49-F238E27FC236}">
                <a16:creationId xmlns:a16="http://schemas.microsoft.com/office/drawing/2014/main" xmlns="" id="{046A2148-1D5E-934E-8199-43C37CCE8A73}"/>
              </a:ext>
            </a:extLst>
          </p:cNvPr>
          <p:cNvPicPr>
            <a:picLocks noChangeAspect="1"/>
          </p:cNvPicPr>
          <p:nvPr/>
        </p:nvPicPr>
        <p:blipFill>
          <a:blip r:embed="rId3"/>
          <a:stretch>
            <a:fillRect/>
          </a:stretch>
        </p:blipFill>
        <p:spPr>
          <a:xfrm>
            <a:off x="2627784" y="136525"/>
            <a:ext cx="4710665" cy="1498848"/>
          </a:xfrm>
          <a:prstGeom prst="rect">
            <a:avLst/>
          </a:prstGeom>
        </p:spPr>
      </p:pic>
      <p:pic>
        <p:nvPicPr>
          <p:cNvPr id="8" name="Picture 7">
            <a:extLst>
              <a:ext uri="{FF2B5EF4-FFF2-40B4-BE49-F238E27FC236}">
                <a16:creationId xmlns:a16="http://schemas.microsoft.com/office/drawing/2014/main" xmlns="" id="{C142EA74-1160-EA4A-8A3A-41199CE15DA7}"/>
              </a:ext>
            </a:extLst>
          </p:cNvPr>
          <p:cNvPicPr>
            <a:picLocks noChangeAspect="1"/>
          </p:cNvPicPr>
          <p:nvPr/>
        </p:nvPicPr>
        <p:blipFill>
          <a:blip r:embed="rId4"/>
          <a:stretch>
            <a:fillRect/>
          </a:stretch>
        </p:blipFill>
        <p:spPr>
          <a:xfrm>
            <a:off x="434417" y="42410"/>
            <a:ext cx="1193800" cy="939800"/>
          </a:xfrm>
          <a:prstGeom prst="rect">
            <a:avLst/>
          </a:prstGeom>
        </p:spPr>
      </p:pic>
    </p:spTree>
    <p:extLst>
      <p:ext uri="{BB962C8B-B14F-4D97-AF65-F5344CB8AC3E}">
        <p14:creationId xmlns:p14="http://schemas.microsoft.com/office/powerpoint/2010/main" val="3990330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972D535-2949-0644-8383-6F3119BE949C}"/>
              </a:ext>
            </a:extLst>
          </p:cNvPr>
          <p:cNvPicPr>
            <a:picLocks noGrp="1" noChangeAspect="1"/>
          </p:cNvPicPr>
          <p:nvPr>
            <p:ph idx="1"/>
          </p:nvPr>
        </p:nvPicPr>
        <p:blipFill>
          <a:blip r:embed="rId2"/>
          <a:stretch>
            <a:fillRect/>
          </a:stretch>
        </p:blipFill>
        <p:spPr>
          <a:xfrm>
            <a:off x="827072" y="1825625"/>
            <a:ext cx="7489856" cy="4351338"/>
          </a:xfrm>
          <a:prstGeom prst="rect">
            <a:avLst/>
          </a:prstGeom>
        </p:spPr>
      </p:pic>
      <p:sp>
        <p:nvSpPr>
          <p:cNvPr id="5" name="Slide Number Placeholder 4">
            <a:extLst>
              <a:ext uri="{FF2B5EF4-FFF2-40B4-BE49-F238E27FC236}">
                <a16:creationId xmlns:a16="http://schemas.microsoft.com/office/drawing/2014/main" xmlns="" id="{61BC8044-9329-6B46-B27A-45C8DE56E87D}"/>
              </a:ext>
            </a:extLst>
          </p:cNvPr>
          <p:cNvSpPr>
            <a:spLocks noGrp="1"/>
          </p:cNvSpPr>
          <p:nvPr>
            <p:ph type="sldNum" sz="quarter" idx="12"/>
          </p:nvPr>
        </p:nvSpPr>
        <p:spPr/>
        <p:txBody>
          <a:bodyPr/>
          <a:lstStyle/>
          <a:p>
            <a:fld id="{A307B48E-5347-4272-B1F0-0C266D2F26E4}" type="slidenum">
              <a:rPr lang="en-US" smtClean="0"/>
              <a:t>59</a:t>
            </a:fld>
            <a:endParaRPr lang="en-US"/>
          </a:p>
        </p:txBody>
      </p:sp>
      <p:pic>
        <p:nvPicPr>
          <p:cNvPr id="7" name="Picture 6">
            <a:extLst>
              <a:ext uri="{FF2B5EF4-FFF2-40B4-BE49-F238E27FC236}">
                <a16:creationId xmlns:a16="http://schemas.microsoft.com/office/drawing/2014/main" xmlns="" id="{F7430576-90A3-3243-B910-E08AD4E2D7A5}"/>
              </a:ext>
            </a:extLst>
          </p:cNvPr>
          <p:cNvPicPr>
            <a:picLocks noChangeAspect="1"/>
          </p:cNvPicPr>
          <p:nvPr/>
        </p:nvPicPr>
        <p:blipFill>
          <a:blip r:embed="rId3"/>
          <a:stretch>
            <a:fillRect/>
          </a:stretch>
        </p:blipFill>
        <p:spPr>
          <a:xfrm>
            <a:off x="1763688" y="554040"/>
            <a:ext cx="5062640" cy="1610840"/>
          </a:xfrm>
          <a:prstGeom prst="rect">
            <a:avLst/>
          </a:prstGeom>
        </p:spPr>
      </p:pic>
      <p:pic>
        <p:nvPicPr>
          <p:cNvPr id="8" name="Picture 7">
            <a:extLst>
              <a:ext uri="{FF2B5EF4-FFF2-40B4-BE49-F238E27FC236}">
                <a16:creationId xmlns:a16="http://schemas.microsoft.com/office/drawing/2014/main" xmlns="" id="{AC1EAE9A-7C37-E849-9D4D-C03AB62D2C16}"/>
              </a:ext>
            </a:extLst>
          </p:cNvPr>
          <p:cNvPicPr>
            <a:picLocks noChangeAspect="1"/>
          </p:cNvPicPr>
          <p:nvPr/>
        </p:nvPicPr>
        <p:blipFill>
          <a:blip r:embed="rId4"/>
          <a:stretch>
            <a:fillRect/>
          </a:stretch>
        </p:blipFill>
        <p:spPr>
          <a:xfrm>
            <a:off x="254785" y="185738"/>
            <a:ext cx="1193800" cy="939800"/>
          </a:xfrm>
          <a:prstGeom prst="rect">
            <a:avLst/>
          </a:prstGeom>
        </p:spPr>
      </p:pic>
    </p:spTree>
    <p:extLst>
      <p:ext uri="{BB962C8B-B14F-4D97-AF65-F5344CB8AC3E}">
        <p14:creationId xmlns:p14="http://schemas.microsoft.com/office/powerpoint/2010/main" val="17294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PROCESSES</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fontScale="85000" lnSpcReduction="10000"/>
          </a:bodyPr>
          <a:lstStyle/>
          <a:p>
            <a:pPr lvl="0" algn="just"/>
            <a:r>
              <a:rPr lang="en-US" sz="3300" dirty="0"/>
              <a:t>A process is mainly a program in execution where the execution of a process must progress in a sequential order or based on some priority or algorithms.</a:t>
            </a:r>
          </a:p>
          <a:p>
            <a:pPr lvl="0" algn="just"/>
            <a:r>
              <a:rPr lang="en-US" sz="3300" dirty="0">
                <a:solidFill>
                  <a:srgbClr val="FF0000"/>
                </a:solidFill>
              </a:rPr>
              <a:t>In other words, </a:t>
            </a:r>
            <a:r>
              <a:rPr lang="en-US" sz="3300" dirty="0"/>
              <a:t>it is an entity that represents the fundamental working that has been assigned to a system.</a:t>
            </a:r>
          </a:p>
          <a:p>
            <a:pPr lvl="0" algn="just"/>
            <a:r>
              <a:rPr lang="en-US" sz="3300" dirty="0"/>
              <a:t>When a program gets loaded into the memory, it is said to as process. This processing can be categorized into 4 sections. These are:</a:t>
            </a:r>
          </a:p>
          <a:p>
            <a:pPr lvl="1" algn="just"/>
            <a:r>
              <a:rPr lang="en-US" sz="3300" dirty="0">
                <a:solidFill>
                  <a:srgbClr val="FF0000"/>
                </a:solidFill>
              </a:rPr>
              <a:t>Heap</a:t>
            </a:r>
          </a:p>
          <a:p>
            <a:pPr lvl="1" algn="just"/>
            <a:r>
              <a:rPr lang="en-US" sz="3300" dirty="0">
                <a:solidFill>
                  <a:srgbClr val="FF0000"/>
                </a:solidFill>
              </a:rPr>
              <a:t>Stack</a:t>
            </a:r>
          </a:p>
          <a:p>
            <a:pPr lvl="1" algn="just"/>
            <a:r>
              <a:rPr lang="en-US" sz="3300" dirty="0">
                <a:solidFill>
                  <a:srgbClr val="FF0000"/>
                </a:solidFill>
              </a:rPr>
              <a:t>Data</a:t>
            </a:r>
          </a:p>
          <a:p>
            <a:pPr lvl="1" algn="just"/>
            <a:r>
              <a:rPr lang="en-US" sz="3300" dirty="0">
                <a:solidFill>
                  <a:srgbClr val="FF0000"/>
                </a:solidFill>
              </a:rPr>
              <a:t>Text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6</a:t>
            </a:fld>
            <a:endParaRPr lang="en-US"/>
          </a:p>
        </p:txBody>
      </p:sp>
      <p:pic>
        <p:nvPicPr>
          <p:cNvPr id="6" name="Picture 5">
            <a:extLst>
              <a:ext uri="{FF2B5EF4-FFF2-40B4-BE49-F238E27FC236}">
                <a16:creationId xmlns:a16="http://schemas.microsoft.com/office/drawing/2014/main" xmlns="" id="{CE946ABC-FBCE-C940-9797-B27D3CD319D7}"/>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89639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4189B63-45AA-EE4C-82EA-32D33416263E}"/>
              </a:ext>
            </a:extLst>
          </p:cNvPr>
          <p:cNvPicPr>
            <a:picLocks noGrp="1" noChangeAspect="1"/>
          </p:cNvPicPr>
          <p:nvPr>
            <p:ph idx="1"/>
          </p:nvPr>
        </p:nvPicPr>
        <p:blipFill>
          <a:blip r:embed="rId2"/>
          <a:stretch>
            <a:fillRect/>
          </a:stretch>
        </p:blipFill>
        <p:spPr>
          <a:xfrm>
            <a:off x="899592" y="2194886"/>
            <a:ext cx="7155785" cy="4525963"/>
          </a:xfrm>
          <a:prstGeom prst="rect">
            <a:avLst/>
          </a:prstGeom>
        </p:spPr>
      </p:pic>
      <p:sp>
        <p:nvSpPr>
          <p:cNvPr id="5" name="Slide Number Placeholder 4">
            <a:extLst>
              <a:ext uri="{FF2B5EF4-FFF2-40B4-BE49-F238E27FC236}">
                <a16:creationId xmlns:a16="http://schemas.microsoft.com/office/drawing/2014/main" xmlns="" id="{E953816D-68AD-0F40-9C8B-8D4CAF0941EB}"/>
              </a:ext>
            </a:extLst>
          </p:cNvPr>
          <p:cNvSpPr>
            <a:spLocks noGrp="1"/>
          </p:cNvSpPr>
          <p:nvPr>
            <p:ph type="sldNum" sz="quarter" idx="12"/>
          </p:nvPr>
        </p:nvSpPr>
        <p:spPr/>
        <p:txBody>
          <a:bodyPr/>
          <a:lstStyle/>
          <a:p>
            <a:fld id="{A307B48E-5347-4272-B1F0-0C266D2F26E4}" type="slidenum">
              <a:rPr lang="en-US" smtClean="0"/>
              <a:t>60</a:t>
            </a:fld>
            <a:endParaRPr lang="en-US"/>
          </a:p>
        </p:txBody>
      </p:sp>
      <p:pic>
        <p:nvPicPr>
          <p:cNvPr id="7" name="Picture 6">
            <a:extLst>
              <a:ext uri="{FF2B5EF4-FFF2-40B4-BE49-F238E27FC236}">
                <a16:creationId xmlns:a16="http://schemas.microsoft.com/office/drawing/2014/main" xmlns="" id="{FC316248-4CCF-9748-BFEE-B18BB8DEDB03}"/>
              </a:ext>
            </a:extLst>
          </p:cNvPr>
          <p:cNvPicPr>
            <a:picLocks noChangeAspect="1"/>
          </p:cNvPicPr>
          <p:nvPr/>
        </p:nvPicPr>
        <p:blipFill>
          <a:blip r:embed="rId3"/>
          <a:stretch>
            <a:fillRect/>
          </a:stretch>
        </p:blipFill>
        <p:spPr>
          <a:xfrm>
            <a:off x="1475656" y="458263"/>
            <a:ext cx="5389598" cy="1714872"/>
          </a:xfrm>
          <a:prstGeom prst="rect">
            <a:avLst/>
          </a:prstGeom>
        </p:spPr>
      </p:pic>
      <p:pic>
        <p:nvPicPr>
          <p:cNvPr id="8" name="Picture 7">
            <a:extLst>
              <a:ext uri="{FF2B5EF4-FFF2-40B4-BE49-F238E27FC236}">
                <a16:creationId xmlns:a16="http://schemas.microsoft.com/office/drawing/2014/main" xmlns="" id="{13923F43-E8F3-294B-9652-197CC5EB4682}"/>
              </a:ext>
            </a:extLst>
          </p:cNvPr>
          <p:cNvPicPr>
            <a:picLocks noChangeAspect="1"/>
          </p:cNvPicPr>
          <p:nvPr/>
        </p:nvPicPr>
        <p:blipFill>
          <a:blip r:embed="rId4"/>
          <a:stretch>
            <a:fillRect/>
          </a:stretch>
        </p:blipFill>
        <p:spPr>
          <a:xfrm>
            <a:off x="179512" y="137151"/>
            <a:ext cx="1193800" cy="939800"/>
          </a:xfrm>
          <a:prstGeom prst="rect">
            <a:avLst/>
          </a:prstGeom>
        </p:spPr>
      </p:pic>
    </p:spTree>
    <p:extLst>
      <p:ext uri="{BB962C8B-B14F-4D97-AF65-F5344CB8AC3E}">
        <p14:creationId xmlns:p14="http://schemas.microsoft.com/office/powerpoint/2010/main" val="1875471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310DCF7-4227-EF4F-88DA-26640EB15D40}"/>
              </a:ext>
            </a:extLst>
          </p:cNvPr>
          <p:cNvSpPr>
            <a:spLocks noGrp="1"/>
          </p:cNvSpPr>
          <p:nvPr>
            <p:ph type="sldNum" sz="quarter" idx="12"/>
          </p:nvPr>
        </p:nvSpPr>
        <p:spPr/>
        <p:txBody>
          <a:bodyPr/>
          <a:lstStyle/>
          <a:p>
            <a:fld id="{A307B48E-5347-4272-B1F0-0C266D2F26E4}" type="slidenum">
              <a:rPr lang="en-US" smtClean="0"/>
              <a:t>61</a:t>
            </a:fld>
            <a:endParaRPr lang="en-US"/>
          </a:p>
        </p:txBody>
      </p:sp>
      <p:pic>
        <p:nvPicPr>
          <p:cNvPr id="6" name="Picture 5">
            <a:extLst>
              <a:ext uri="{FF2B5EF4-FFF2-40B4-BE49-F238E27FC236}">
                <a16:creationId xmlns:a16="http://schemas.microsoft.com/office/drawing/2014/main" xmlns="" id="{F54D6878-721D-4F49-8E87-E28F5030D2E3}"/>
              </a:ext>
            </a:extLst>
          </p:cNvPr>
          <p:cNvPicPr>
            <a:picLocks noChangeAspect="1"/>
          </p:cNvPicPr>
          <p:nvPr/>
        </p:nvPicPr>
        <p:blipFill>
          <a:blip r:embed="rId2"/>
          <a:stretch>
            <a:fillRect/>
          </a:stretch>
        </p:blipFill>
        <p:spPr>
          <a:xfrm>
            <a:off x="346691" y="211137"/>
            <a:ext cx="1193800" cy="939800"/>
          </a:xfrm>
          <a:prstGeom prst="rect">
            <a:avLst/>
          </a:prstGeom>
        </p:spPr>
      </p:pic>
      <p:pic>
        <p:nvPicPr>
          <p:cNvPr id="12" name="Picture 11">
            <a:extLst>
              <a:ext uri="{FF2B5EF4-FFF2-40B4-BE49-F238E27FC236}">
                <a16:creationId xmlns:a16="http://schemas.microsoft.com/office/drawing/2014/main" xmlns="" id="{976A7BEE-EBAC-FF42-A2BA-1E6D81CF009F}"/>
              </a:ext>
            </a:extLst>
          </p:cNvPr>
          <p:cNvPicPr>
            <a:picLocks noChangeAspect="1"/>
          </p:cNvPicPr>
          <p:nvPr/>
        </p:nvPicPr>
        <p:blipFill>
          <a:blip r:embed="rId3"/>
          <a:stretch>
            <a:fillRect/>
          </a:stretch>
        </p:blipFill>
        <p:spPr>
          <a:xfrm>
            <a:off x="1008637" y="1862974"/>
            <a:ext cx="6817196" cy="4638612"/>
          </a:xfrm>
          <a:prstGeom prst="rect">
            <a:avLst/>
          </a:prstGeom>
        </p:spPr>
      </p:pic>
      <p:pic>
        <p:nvPicPr>
          <p:cNvPr id="13" name="Picture 12">
            <a:extLst>
              <a:ext uri="{FF2B5EF4-FFF2-40B4-BE49-F238E27FC236}">
                <a16:creationId xmlns:a16="http://schemas.microsoft.com/office/drawing/2014/main" xmlns="" id="{A3429ED6-B9A7-104B-B8B5-FD573232ED70}"/>
              </a:ext>
            </a:extLst>
          </p:cNvPr>
          <p:cNvPicPr>
            <a:picLocks noChangeAspect="1"/>
          </p:cNvPicPr>
          <p:nvPr/>
        </p:nvPicPr>
        <p:blipFill>
          <a:blip r:embed="rId4"/>
          <a:stretch>
            <a:fillRect/>
          </a:stretch>
        </p:blipFill>
        <p:spPr>
          <a:xfrm>
            <a:off x="3635896" y="189157"/>
            <a:ext cx="5017748" cy="1515360"/>
          </a:xfrm>
          <a:prstGeom prst="rect">
            <a:avLst/>
          </a:prstGeom>
        </p:spPr>
      </p:pic>
    </p:spTree>
    <p:extLst>
      <p:ext uri="{BB962C8B-B14F-4D97-AF65-F5344CB8AC3E}">
        <p14:creationId xmlns:p14="http://schemas.microsoft.com/office/powerpoint/2010/main" val="3196402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8DA1F96-DCC7-0F42-9042-A73194D8DA03}"/>
              </a:ext>
            </a:extLst>
          </p:cNvPr>
          <p:cNvPicPr>
            <a:picLocks noGrp="1" noChangeAspect="1"/>
          </p:cNvPicPr>
          <p:nvPr>
            <p:ph idx="1"/>
          </p:nvPr>
        </p:nvPicPr>
        <p:blipFill>
          <a:blip r:embed="rId2"/>
          <a:stretch>
            <a:fillRect/>
          </a:stretch>
        </p:blipFill>
        <p:spPr>
          <a:xfrm>
            <a:off x="628650" y="2032190"/>
            <a:ext cx="7886700" cy="3938208"/>
          </a:xfrm>
          <a:prstGeom prst="rect">
            <a:avLst/>
          </a:prstGeom>
        </p:spPr>
      </p:pic>
      <p:sp>
        <p:nvSpPr>
          <p:cNvPr id="5" name="Slide Number Placeholder 4">
            <a:extLst>
              <a:ext uri="{FF2B5EF4-FFF2-40B4-BE49-F238E27FC236}">
                <a16:creationId xmlns:a16="http://schemas.microsoft.com/office/drawing/2014/main" xmlns="" id="{1CC07BC7-19A9-244A-BD35-D8F5F7CA544F}"/>
              </a:ext>
            </a:extLst>
          </p:cNvPr>
          <p:cNvSpPr>
            <a:spLocks noGrp="1"/>
          </p:cNvSpPr>
          <p:nvPr>
            <p:ph type="sldNum" sz="quarter" idx="12"/>
          </p:nvPr>
        </p:nvSpPr>
        <p:spPr/>
        <p:txBody>
          <a:bodyPr/>
          <a:lstStyle/>
          <a:p>
            <a:fld id="{A307B48E-5347-4272-B1F0-0C266D2F26E4}" type="slidenum">
              <a:rPr lang="en-US" smtClean="0"/>
              <a:t>62</a:t>
            </a:fld>
            <a:endParaRPr lang="en-US"/>
          </a:p>
        </p:txBody>
      </p:sp>
      <p:pic>
        <p:nvPicPr>
          <p:cNvPr id="7" name="Picture 6">
            <a:extLst>
              <a:ext uri="{FF2B5EF4-FFF2-40B4-BE49-F238E27FC236}">
                <a16:creationId xmlns:a16="http://schemas.microsoft.com/office/drawing/2014/main" xmlns="" id="{70DF4138-4D6E-B249-92AF-F9D1BBE6759A}"/>
              </a:ext>
            </a:extLst>
          </p:cNvPr>
          <p:cNvPicPr>
            <a:picLocks noChangeAspect="1"/>
          </p:cNvPicPr>
          <p:nvPr/>
        </p:nvPicPr>
        <p:blipFill>
          <a:blip r:embed="rId3"/>
          <a:stretch>
            <a:fillRect/>
          </a:stretch>
        </p:blipFill>
        <p:spPr>
          <a:xfrm>
            <a:off x="179512" y="417702"/>
            <a:ext cx="1193800" cy="939800"/>
          </a:xfrm>
          <a:prstGeom prst="rect">
            <a:avLst/>
          </a:prstGeom>
        </p:spPr>
      </p:pic>
    </p:spTree>
    <p:extLst>
      <p:ext uri="{BB962C8B-B14F-4D97-AF65-F5344CB8AC3E}">
        <p14:creationId xmlns:p14="http://schemas.microsoft.com/office/powerpoint/2010/main" val="2285093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E00053F8-D6A2-924C-BB5E-85522A5FFCE0}"/>
              </a:ext>
            </a:extLst>
          </p:cNvPr>
          <p:cNvPicPr>
            <a:picLocks noGrp="1" noChangeAspect="1"/>
          </p:cNvPicPr>
          <p:nvPr>
            <p:ph idx="1"/>
          </p:nvPr>
        </p:nvPicPr>
        <p:blipFill>
          <a:blip r:embed="rId2"/>
          <a:stretch>
            <a:fillRect/>
          </a:stretch>
        </p:blipFill>
        <p:spPr>
          <a:xfrm>
            <a:off x="845842" y="2085333"/>
            <a:ext cx="7122677" cy="4525963"/>
          </a:xfrm>
          <a:prstGeom prst="rect">
            <a:avLst/>
          </a:prstGeom>
        </p:spPr>
      </p:pic>
      <p:sp>
        <p:nvSpPr>
          <p:cNvPr id="5" name="Slide Number Placeholder 4">
            <a:extLst>
              <a:ext uri="{FF2B5EF4-FFF2-40B4-BE49-F238E27FC236}">
                <a16:creationId xmlns:a16="http://schemas.microsoft.com/office/drawing/2014/main" xmlns="" id="{3225BD86-C436-9443-8A8A-4F043A0E0CDB}"/>
              </a:ext>
            </a:extLst>
          </p:cNvPr>
          <p:cNvSpPr>
            <a:spLocks noGrp="1"/>
          </p:cNvSpPr>
          <p:nvPr>
            <p:ph type="sldNum" sz="quarter" idx="12"/>
          </p:nvPr>
        </p:nvSpPr>
        <p:spPr/>
        <p:txBody>
          <a:bodyPr/>
          <a:lstStyle/>
          <a:p>
            <a:fld id="{A307B48E-5347-4272-B1F0-0C266D2F26E4}" type="slidenum">
              <a:rPr lang="en-US" smtClean="0"/>
              <a:t>63</a:t>
            </a:fld>
            <a:endParaRPr lang="en-US"/>
          </a:p>
        </p:txBody>
      </p:sp>
      <p:pic>
        <p:nvPicPr>
          <p:cNvPr id="7" name="Picture 6">
            <a:extLst>
              <a:ext uri="{FF2B5EF4-FFF2-40B4-BE49-F238E27FC236}">
                <a16:creationId xmlns:a16="http://schemas.microsoft.com/office/drawing/2014/main" xmlns="" id="{C0399FFB-82D7-C24B-BF39-B8C163866263}"/>
              </a:ext>
            </a:extLst>
          </p:cNvPr>
          <p:cNvPicPr>
            <a:picLocks noChangeAspect="1"/>
          </p:cNvPicPr>
          <p:nvPr/>
        </p:nvPicPr>
        <p:blipFill>
          <a:blip r:embed="rId3"/>
          <a:stretch>
            <a:fillRect/>
          </a:stretch>
        </p:blipFill>
        <p:spPr>
          <a:xfrm>
            <a:off x="1175481" y="404664"/>
            <a:ext cx="4902942" cy="1839590"/>
          </a:xfrm>
          <a:prstGeom prst="rect">
            <a:avLst/>
          </a:prstGeom>
        </p:spPr>
      </p:pic>
      <p:pic>
        <p:nvPicPr>
          <p:cNvPr id="8" name="Picture 7">
            <a:extLst>
              <a:ext uri="{FF2B5EF4-FFF2-40B4-BE49-F238E27FC236}">
                <a16:creationId xmlns:a16="http://schemas.microsoft.com/office/drawing/2014/main" xmlns="" id="{38B99658-461E-4A46-A809-3C8DA21D892C}"/>
              </a:ext>
            </a:extLst>
          </p:cNvPr>
          <p:cNvPicPr>
            <a:picLocks noChangeAspect="1"/>
          </p:cNvPicPr>
          <p:nvPr/>
        </p:nvPicPr>
        <p:blipFill>
          <a:blip r:embed="rId4"/>
          <a:stretch>
            <a:fillRect/>
          </a:stretch>
        </p:blipFill>
        <p:spPr>
          <a:xfrm>
            <a:off x="67733" y="107863"/>
            <a:ext cx="1193800" cy="939800"/>
          </a:xfrm>
          <a:prstGeom prst="rect">
            <a:avLst/>
          </a:prstGeom>
        </p:spPr>
      </p:pic>
    </p:spTree>
    <p:extLst>
      <p:ext uri="{BB962C8B-B14F-4D97-AF65-F5344CB8AC3E}">
        <p14:creationId xmlns:p14="http://schemas.microsoft.com/office/powerpoint/2010/main" val="1384542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D761393A-1877-B34D-9D93-2C7A3D2C6CD3}"/>
              </a:ext>
            </a:extLst>
          </p:cNvPr>
          <p:cNvSpPr>
            <a:spLocks noGrp="1"/>
          </p:cNvSpPr>
          <p:nvPr>
            <p:ph type="sldNum" sz="quarter" idx="12"/>
          </p:nvPr>
        </p:nvSpPr>
        <p:spPr/>
        <p:txBody>
          <a:bodyPr/>
          <a:lstStyle/>
          <a:p>
            <a:fld id="{A307B48E-5347-4272-B1F0-0C266D2F26E4}" type="slidenum">
              <a:rPr lang="en-US" smtClean="0"/>
              <a:t>64</a:t>
            </a:fld>
            <a:endParaRPr lang="en-US"/>
          </a:p>
        </p:txBody>
      </p:sp>
      <p:pic>
        <p:nvPicPr>
          <p:cNvPr id="6" name="Picture 5">
            <a:extLst>
              <a:ext uri="{FF2B5EF4-FFF2-40B4-BE49-F238E27FC236}">
                <a16:creationId xmlns:a16="http://schemas.microsoft.com/office/drawing/2014/main" xmlns="" id="{87312A94-D413-9643-A485-59358DC99D64}"/>
              </a:ext>
            </a:extLst>
          </p:cNvPr>
          <p:cNvPicPr>
            <a:picLocks noChangeAspect="1"/>
          </p:cNvPicPr>
          <p:nvPr/>
        </p:nvPicPr>
        <p:blipFill>
          <a:blip r:embed="rId2"/>
          <a:stretch>
            <a:fillRect/>
          </a:stretch>
        </p:blipFill>
        <p:spPr>
          <a:xfrm>
            <a:off x="645690" y="2393159"/>
            <a:ext cx="8248025" cy="4103341"/>
          </a:xfrm>
          <a:prstGeom prst="rect">
            <a:avLst/>
          </a:prstGeom>
        </p:spPr>
      </p:pic>
      <p:pic>
        <p:nvPicPr>
          <p:cNvPr id="7" name="Picture 6">
            <a:extLst>
              <a:ext uri="{FF2B5EF4-FFF2-40B4-BE49-F238E27FC236}">
                <a16:creationId xmlns:a16="http://schemas.microsoft.com/office/drawing/2014/main" xmlns="" id="{784CC877-9DE7-F748-B2B9-EACC75AFFF15}"/>
              </a:ext>
            </a:extLst>
          </p:cNvPr>
          <p:cNvPicPr>
            <a:picLocks noChangeAspect="1"/>
          </p:cNvPicPr>
          <p:nvPr/>
        </p:nvPicPr>
        <p:blipFill>
          <a:blip r:embed="rId3"/>
          <a:stretch>
            <a:fillRect/>
          </a:stretch>
        </p:blipFill>
        <p:spPr>
          <a:xfrm>
            <a:off x="1547664" y="513874"/>
            <a:ext cx="5094860" cy="1911598"/>
          </a:xfrm>
          <a:prstGeom prst="rect">
            <a:avLst/>
          </a:prstGeom>
        </p:spPr>
      </p:pic>
      <p:pic>
        <p:nvPicPr>
          <p:cNvPr id="8" name="Picture 7">
            <a:extLst>
              <a:ext uri="{FF2B5EF4-FFF2-40B4-BE49-F238E27FC236}">
                <a16:creationId xmlns:a16="http://schemas.microsoft.com/office/drawing/2014/main" xmlns="" id="{2B6C4EEA-114D-E84B-BBCE-59729EC1572C}"/>
              </a:ext>
            </a:extLst>
          </p:cNvPr>
          <p:cNvPicPr>
            <a:picLocks noChangeAspect="1"/>
          </p:cNvPicPr>
          <p:nvPr/>
        </p:nvPicPr>
        <p:blipFill>
          <a:blip r:embed="rId4"/>
          <a:stretch>
            <a:fillRect/>
          </a:stretch>
        </p:blipFill>
        <p:spPr>
          <a:xfrm>
            <a:off x="353864" y="230190"/>
            <a:ext cx="1193800" cy="939800"/>
          </a:xfrm>
          <a:prstGeom prst="rect">
            <a:avLst/>
          </a:prstGeom>
        </p:spPr>
      </p:pic>
    </p:spTree>
    <p:extLst>
      <p:ext uri="{BB962C8B-B14F-4D97-AF65-F5344CB8AC3E}">
        <p14:creationId xmlns:p14="http://schemas.microsoft.com/office/powerpoint/2010/main" val="1786979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EEC6377-AE0F-AD45-B48E-962C99ABB4FA}"/>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xmlns="" id="{B50CD8C0-8153-5E41-B2E3-A980271EAB52}"/>
              </a:ext>
            </a:extLst>
          </p:cNvPr>
          <p:cNvSpPr>
            <a:spLocks noGrp="1"/>
          </p:cNvSpPr>
          <p:nvPr>
            <p:ph type="sldNum" sz="quarter" idx="12"/>
          </p:nvPr>
        </p:nvSpPr>
        <p:spPr/>
        <p:txBody>
          <a:bodyPr/>
          <a:lstStyle/>
          <a:p>
            <a:fld id="{A307B48E-5347-4272-B1F0-0C266D2F26E4}" type="slidenum">
              <a:rPr lang="en-US" smtClean="0"/>
              <a:t>65</a:t>
            </a:fld>
            <a:endParaRPr lang="en-US"/>
          </a:p>
        </p:txBody>
      </p:sp>
      <p:pic>
        <p:nvPicPr>
          <p:cNvPr id="6" name="Picture 5">
            <a:extLst>
              <a:ext uri="{FF2B5EF4-FFF2-40B4-BE49-F238E27FC236}">
                <a16:creationId xmlns:a16="http://schemas.microsoft.com/office/drawing/2014/main" xmlns="" id="{5F7E7DA0-CCC7-6048-A0F7-310E0A9BAD6C}"/>
              </a:ext>
            </a:extLst>
          </p:cNvPr>
          <p:cNvPicPr>
            <a:picLocks noChangeAspect="1"/>
          </p:cNvPicPr>
          <p:nvPr/>
        </p:nvPicPr>
        <p:blipFill>
          <a:blip r:embed="rId2"/>
          <a:stretch>
            <a:fillRect/>
          </a:stretch>
        </p:blipFill>
        <p:spPr>
          <a:xfrm>
            <a:off x="437574" y="1648947"/>
            <a:ext cx="8494034" cy="2807086"/>
          </a:xfrm>
          <a:prstGeom prst="rect">
            <a:avLst/>
          </a:prstGeom>
        </p:spPr>
      </p:pic>
      <p:pic>
        <p:nvPicPr>
          <p:cNvPr id="7" name="Picture 6">
            <a:extLst>
              <a:ext uri="{FF2B5EF4-FFF2-40B4-BE49-F238E27FC236}">
                <a16:creationId xmlns:a16="http://schemas.microsoft.com/office/drawing/2014/main" xmlns="" id="{AE06EFFE-3177-E948-97D3-8C453B8FB600}"/>
              </a:ext>
            </a:extLst>
          </p:cNvPr>
          <p:cNvPicPr>
            <a:picLocks noChangeAspect="1"/>
          </p:cNvPicPr>
          <p:nvPr/>
        </p:nvPicPr>
        <p:blipFill>
          <a:blip r:embed="rId3"/>
          <a:stretch>
            <a:fillRect/>
          </a:stretch>
        </p:blipFill>
        <p:spPr>
          <a:xfrm>
            <a:off x="323528" y="335881"/>
            <a:ext cx="1193800" cy="939800"/>
          </a:xfrm>
          <a:prstGeom prst="rect">
            <a:avLst/>
          </a:prstGeom>
        </p:spPr>
      </p:pic>
    </p:spTree>
    <p:extLst>
      <p:ext uri="{BB962C8B-B14F-4D97-AF65-F5344CB8AC3E}">
        <p14:creationId xmlns:p14="http://schemas.microsoft.com/office/powerpoint/2010/main" val="2841866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3A11815-CD58-8E4E-B9E9-7E6142E7FE92}"/>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xmlns="" id="{A394625D-7CEC-2645-A070-317B65A7E262}"/>
              </a:ext>
            </a:extLst>
          </p:cNvPr>
          <p:cNvSpPr>
            <a:spLocks noGrp="1"/>
          </p:cNvSpPr>
          <p:nvPr>
            <p:ph type="sldNum" sz="quarter" idx="12"/>
          </p:nvPr>
        </p:nvSpPr>
        <p:spPr/>
        <p:txBody>
          <a:bodyPr/>
          <a:lstStyle/>
          <a:p>
            <a:fld id="{A307B48E-5347-4272-B1F0-0C266D2F26E4}" type="slidenum">
              <a:rPr lang="en-US" smtClean="0"/>
              <a:t>66</a:t>
            </a:fld>
            <a:endParaRPr lang="en-US"/>
          </a:p>
        </p:txBody>
      </p:sp>
      <p:pic>
        <p:nvPicPr>
          <p:cNvPr id="6" name="Picture 5">
            <a:extLst>
              <a:ext uri="{FF2B5EF4-FFF2-40B4-BE49-F238E27FC236}">
                <a16:creationId xmlns:a16="http://schemas.microsoft.com/office/drawing/2014/main" xmlns="" id="{ED3D1535-50AF-F740-857D-262F6F718BE9}"/>
              </a:ext>
            </a:extLst>
          </p:cNvPr>
          <p:cNvPicPr>
            <a:picLocks noChangeAspect="1"/>
          </p:cNvPicPr>
          <p:nvPr/>
        </p:nvPicPr>
        <p:blipFill>
          <a:blip r:embed="rId2"/>
          <a:stretch>
            <a:fillRect/>
          </a:stretch>
        </p:blipFill>
        <p:spPr>
          <a:xfrm>
            <a:off x="830142" y="1370013"/>
            <a:ext cx="8313858" cy="4574765"/>
          </a:xfrm>
          <a:prstGeom prst="rect">
            <a:avLst/>
          </a:prstGeom>
        </p:spPr>
      </p:pic>
      <p:pic>
        <p:nvPicPr>
          <p:cNvPr id="7" name="Picture 6">
            <a:extLst>
              <a:ext uri="{FF2B5EF4-FFF2-40B4-BE49-F238E27FC236}">
                <a16:creationId xmlns:a16="http://schemas.microsoft.com/office/drawing/2014/main" xmlns="" id="{2BE45A5C-6222-7C4E-8344-D5F4B5748B24}"/>
              </a:ext>
            </a:extLst>
          </p:cNvPr>
          <p:cNvPicPr>
            <a:picLocks noChangeAspect="1"/>
          </p:cNvPicPr>
          <p:nvPr/>
        </p:nvPicPr>
        <p:blipFill>
          <a:blip r:embed="rId3"/>
          <a:stretch>
            <a:fillRect/>
          </a:stretch>
        </p:blipFill>
        <p:spPr>
          <a:xfrm>
            <a:off x="2490118" y="493625"/>
            <a:ext cx="4263132" cy="1137289"/>
          </a:xfrm>
          <a:prstGeom prst="rect">
            <a:avLst/>
          </a:prstGeom>
        </p:spPr>
      </p:pic>
      <p:pic>
        <p:nvPicPr>
          <p:cNvPr id="8" name="Picture 7">
            <a:extLst>
              <a:ext uri="{FF2B5EF4-FFF2-40B4-BE49-F238E27FC236}">
                <a16:creationId xmlns:a16="http://schemas.microsoft.com/office/drawing/2014/main" xmlns="" id="{83CA5994-1AC3-214A-B907-9D20CF5503F7}"/>
              </a:ext>
            </a:extLst>
          </p:cNvPr>
          <p:cNvPicPr>
            <a:picLocks noChangeAspect="1"/>
          </p:cNvPicPr>
          <p:nvPr/>
        </p:nvPicPr>
        <p:blipFill>
          <a:blip r:embed="rId4"/>
          <a:stretch>
            <a:fillRect/>
          </a:stretch>
        </p:blipFill>
        <p:spPr>
          <a:xfrm>
            <a:off x="365584" y="250825"/>
            <a:ext cx="1193800" cy="939800"/>
          </a:xfrm>
          <a:prstGeom prst="rect">
            <a:avLst/>
          </a:prstGeom>
        </p:spPr>
      </p:pic>
    </p:spTree>
    <p:extLst>
      <p:ext uri="{BB962C8B-B14F-4D97-AF65-F5344CB8AC3E}">
        <p14:creationId xmlns:p14="http://schemas.microsoft.com/office/powerpoint/2010/main" val="540967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E3C2F85-D350-D749-A103-40FA849932EA}"/>
              </a:ext>
            </a:extLst>
          </p:cNvPr>
          <p:cNvSpPr>
            <a:spLocks noGrp="1"/>
          </p:cNvSpPr>
          <p:nvPr>
            <p:ph type="sldNum" sz="quarter" idx="12"/>
          </p:nvPr>
        </p:nvSpPr>
        <p:spPr/>
        <p:txBody>
          <a:bodyPr/>
          <a:lstStyle/>
          <a:p>
            <a:fld id="{A307B48E-5347-4272-B1F0-0C266D2F26E4}" type="slidenum">
              <a:rPr lang="en-US" smtClean="0"/>
              <a:t>67</a:t>
            </a:fld>
            <a:endParaRPr lang="en-US"/>
          </a:p>
        </p:txBody>
      </p:sp>
      <p:pic>
        <p:nvPicPr>
          <p:cNvPr id="6" name="Picture 5">
            <a:extLst>
              <a:ext uri="{FF2B5EF4-FFF2-40B4-BE49-F238E27FC236}">
                <a16:creationId xmlns:a16="http://schemas.microsoft.com/office/drawing/2014/main" xmlns="" id="{9F60E6BB-F872-D947-8B31-E34451264C08}"/>
              </a:ext>
            </a:extLst>
          </p:cNvPr>
          <p:cNvPicPr>
            <a:picLocks noChangeAspect="1"/>
          </p:cNvPicPr>
          <p:nvPr/>
        </p:nvPicPr>
        <p:blipFill>
          <a:blip r:embed="rId2"/>
          <a:stretch>
            <a:fillRect/>
          </a:stretch>
        </p:blipFill>
        <p:spPr>
          <a:xfrm>
            <a:off x="583197" y="3050461"/>
            <a:ext cx="7977605" cy="3373563"/>
          </a:xfrm>
          <a:prstGeom prst="rect">
            <a:avLst/>
          </a:prstGeom>
        </p:spPr>
      </p:pic>
      <p:pic>
        <p:nvPicPr>
          <p:cNvPr id="7" name="Picture 6">
            <a:extLst>
              <a:ext uri="{FF2B5EF4-FFF2-40B4-BE49-F238E27FC236}">
                <a16:creationId xmlns:a16="http://schemas.microsoft.com/office/drawing/2014/main" xmlns="" id="{1217021D-82C9-0F42-9977-463D56286684}"/>
              </a:ext>
            </a:extLst>
          </p:cNvPr>
          <p:cNvPicPr>
            <a:picLocks noChangeAspect="1"/>
          </p:cNvPicPr>
          <p:nvPr/>
        </p:nvPicPr>
        <p:blipFill>
          <a:blip r:embed="rId3"/>
          <a:stretch>
            <a:fillRect/>
          </a:stretch>
        </p:blipFill>
        <p:spPr>
          <a:xfrm>
            <a:off x="659172" y="1772816"/>
            <a:ext cx="6480687" cy="1338908"/>
          </a:xfrm>
          <a:prstGeom prst="rect">
            <a:avLst/>
          </a:prstGeom>
        </p:spPr>
      </p:pic>
      <p:pic>
        <p:nvPicPr>
          <p:cNvPr id="8" name="Picture 7">
            <a:extLst>
              <a:ext uri="{FF2B5EF4-FFF2-40B4-BE49-F238E27FC236}">
                <a16:creationId xmlns:a16="http://schemas.microsoft.com/office/drawing/2014/main" xmlns="" id="{61C8BDC7-8F2E-DB4D-B7B5-6B66B9767809}"/>
              </a:ext>
            </a:extLst>
          </p:cNvPr>
          <p:cNvPicPr>
            <a:picLocks noChangeAspect="1"/>
          </p:cNvPicPr>
          <p:nvPr/>
        </p:nvPicPr>
        <p:blipFill>
          <a:blip r:embed="rId4"/>
          <a:stretch>
            <a:fillRect/>
          </a:stretch>
        </p:blipFill>
        <p:spPr>
          <a:xfrm>
            <a:off x="2051720" y="321110"/>
            <a:ext cx="4800090" cy="1280535"/>
          </a:xfrm>
          <a:prstGeom prst="rect">
            <a:avLst/>
          </a:prstGeom>
        </p:spPr>
      </p:pic>
      <p:pic>
        <p:nvPicPr>
          <p:cNvPr id="9" name="Picture 8">
            <a:extLst>
              <a:ext uri="{FF2B5EF4-FFF2-40B4-BE49-F238E27FC236}">
                <a16:creationId xmlns:a16="http://schemas.microsoft.com/office/drawing/2014/main" xmlns="" id="{43BD73BD-C05F-1E47-98B5-2B0F04169089}"/>
              </a:ext>
            </a:extLst>
          </p:cNvPr>
          <p:cNvPicPr>
            <a:picLocks noChangeAspect="1"/>
          </p:cNvPicPr>
          <p:nvPr/>
        </p:nvPicPr>
        <p:blipFill>
          <a:blip r:embed="rId5"/>
          <a:stretch>
            <a:fillRect/>
          </a:stretch>
        </p:blipFill>
        <p:spPr>
          <a:xfrm>
            <a:off x="388180" y="348457"/>
            <a:ext cx="1193800" cy="939800"/>
          </a:xfrm>
          <a:prstGeom prst="rect">
            <a:avLst/>
          </a:prstGeom>
        </p:spPr>
      </p:pic>
    </p:spTree>
    <p:extLst>
      <p:ext uri="{BB962C8B-B14F-4D97-AF65-F5344CB8AC3E}">
        <p14:creationId xmlns:p14="http://schemas.microsoft.com/office/powerpoint/2010/main" val="3228015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C67F3971-B7B0-CC4E-BDF6-BD3426E8FD6F}"/>
              </a:ext>
            </a:extLst>
          </p:cNvPr>
          <p:cNvSpPr>
            <a:spLocks noGrp="1"/>
          </p:cNvSpPr>
          <p:nvPr>
            <p:ph type="sldNum" sz="quarter" idx="12"/>
          </p:nvPr>
        </p:nvSpPr>
        <p:spPr/>
        <p:txBody>
          <a:bodyPr/>
          <a:lstStyle/>
          <a:p>
            <a:fld id="{A307B48E-5347-4272-B1F0-0C266D2F26E4}" type="slidenum">
              <a:rPr lang="en-US" smtClean="0"/>
              <a:t>68</a:t>
            </a:fld>
            <a:endParaRPr lang="en-US"/>
          </a:p>
        </p:txBody>
      </p:sp>
      <p:pic>
        <p:nvPicPr>
          <p:cNvPr id="6" name="Picture 5">
            <a:extLst>
              <a:ext uri="{FF2B5EF4-FFF2-40B4-BE49-F238E27FC236}">
                <a16:creationId xmlns:a16="http://schemas.microsoft.com/office/drawing/2014/main" xmlns="" id="{39755802-3443-D842-BDDD-00F581E5F688}"/>
              </a:ext>
            </a:extLst>
          </p:cNvPr>
          <p:cNvPicPr>
            <a:picLocks noChangeAspect="1"/>
          </p:cNvPicPr>
          <p:nvPr/>
        </p:nvPicPr>
        <p:blipFill>
          <a:blip r:embed="rId2"/>
          <a:stretch>
            <a:fillRect/>
          </a:stretch>
        </p:blipFill>
        <p:spPr>
          <a:xfrm>
            <a:off x="768968" y="1750868"/>
            <a:ext cx="7883847" cy="4788044"/>
          </a:xfrm>
          <a:prstGeom prst="rect">
            <a:avLst/>
          </a:prstGeom>
        </p:spPr>
      </p:pic>
      <p:pic>
        <p:nvPicPr>
          <p:cNvPr id="7" name="Picture 6">
            <a:extLst>
              <a:ext uri="{FF2B5EF4-FFF2-40B4-BE49-F238E27FC236}">
                <a16:creationId xmlns:a16="http://schemas.microsoft.com/office/drawing/2014/main" xmlns="" id="{607F8C8A-6479-3B40-99E0-96778830AABF}"/>
              </a:ext>
            </a:extLst>
          </p:cNvPr>
          <p:cNvPicPr>
            <a:picLocks noChangeAspect="1"/>
          </p:cNvPicPr>
          <p:nvPr/>
        </p:nvPicPr>
        <p:blipFill>
          <a:blip r:embed="rId3"/>
          <a:stretch>
            <a:fillRect/>
          </a:stretch>
        </p:blipFill>
        <p:spPr>
          <a:xfrm>
            <a:off x="2312013" y="484363"/>
            <a:ext cx="4797755" cy="1279912"/>
          </a:xfrm>
          <a:prstGeom prst="rect">
            <a:avLst/>
          </a:prstGeom>
        </p:spPr>
      </p:pic>
      <p:pic>
        <p:nvPicPr>
          <p:cNvPr id="8" name="Picture 7">
            <a:extLst>
              <a:ext uri="{FF2B5EF4-FFF2-40B4-BE49-F238E27FC236}">
                <a16:creationId xmlns:a16="http://schemas.microsoft.com/office/drawing/2014/main" xmlns="" id="{79DE5678-5EDD-C445-B0A3-5FFF47CC552D}"/>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046312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968052-1269-A143-AEB0-EC4BDDAA1C71}"/>
              </a:ext>
            </a:extLst>
          </p:cNvPr>
          <p:cNvSpPr>
            <a:spLocks noGrp="1"/>
          </p:cNvSpPr>
          <p:nvPr>
            <p:ph idx="1"/>
          </p:nvPr>
        </p:nvSpPr>
        <p:spPr/>
        <p:txBody>
          <a:bodyPr/>
          <a:lstStyle/>
          <a:p>
            <a:pPr marL="0" indent="0">
              <a:buNone/>
            </a:pPr>
            <a:r>
              <a:rPr lang="en-US" b="1" dirty="0"/>
              <a:t>Round Robin</a:t>
            </a:r>
          </a:p>
        </p:txBody>
      </p:sp>
      <p:sp>
        <p:nvSpPr>
          <p:cNvPr id="5" name="Slide Number Placeholder 4">
            <a:extLst>
              <a:ext uri="{FF2B5EF4-FFF2-40B4-BE49-F238E27FC236}">
                <a16:creationId xmlns:a16="http://schemas.microsoft.com/office/drawing/2014/main" xmlns="" id="{FC72A3F7-5F12-0449-9A74-D35400D56AEE}"/>
              </a:ext>
            </a:extLst>
          </p:cNvPr>
          <p:cNvSpPr>
            <a:spLocks noGrp="1"/>
          </p:cNvSpPr>
          <p:nvPr>
            <p:ph type="sldNum" sz="quarter" idx="12"/>
          </p:nvPr>
        </p:nvSpPr>
        <p:spPr/>
        <p:txBody>
          <a:bodyPr/>
          <a:lstStyle/>
          <a:p>
            <a:fld id="{A307B48E-5347-4272-B1F0-0C266D2F26E4}" type="slidenum">
              <a:rPr lang="en-US" smtClean="0"/>
              <a:t>69</a:t>
            </a:fld>
            <a:endParaRPr lang="en-US"/>
          </a:p>
        </p:txBody>
      </p:sp>
      <p:pic>
        <p:nvPicPr>
          <p:cNvPr id="6" name="Picture 5">
            <a:extLst>
              <a:ext uri="{FF2B5EF4-FFF2-40B4-BE49-F238E27FC236}">
                <a16:creationId xmlns:a16="http://schemas.microsoft.com/office/drawing/2014/main" xmlns="" id="{9ABDB458-8844-9A41-B1BF-122A910E0189}"/>
              </a:ext>
            </a:extLst>
          </p:cNvPr>
          <p:cNvPicPr>
            <a:picLocks noChangeAspect="1"/>
          </p:cNvPicPr>
          <p:nvPr/>
        </p:nvPicPr>
        <p:blipFill>
          <a:blip r:embed="rId2"/>
          <a:stretch>
            <a:fillRect/>
          </a:stretch>
        </p:blipFill>
        <p:spPr>
          <a:xfrm>
            <a:off x="2671573" y="628489"/>
            <a:ext cx="5843777" cy="2485728"/>
          </a:xfrm>
          <a:prstGeom prst="rect">
            <a:avLst/>
          </a:prstGeom>
        </p:spPr>
      </p:pic>
      <p:pic>
        <p:nvPicPr>
          <p:cNvPr id="7" name="Picture 6">
            <a:extLst>
              <a:ext uri="{FF2B5EF4-FFF2-40B4-BE49-F238E27FC236}">
                <a16:creationId xmlns:a16="http://schemas.microsoft.com/office/drawing/2014/main" xmlns="" id="{9FFA8591-0786-914A-BABB-E2782EDC292F}"/>
              </a:ext>
            </a:extLst>
          </p:cNvPr>
          <p:cNvPicPr>
            <a:picLocks noChangeAspect="1"/>
          </p:cNvPicPr>
          <p:nvPr/>
        </p:nvPicPr>
        <p:blipFill>
          <a:blip r:embed="rId3"/>
          <a:stretch>
            <a:fillRect/>
          </a:stretch>
        </p:blipFill>
        <p:spPr>
          <a:xfrm>
            <a:off x="614173" y="2488671"/>
            <a:ext cx="7236296" cy="4004203"/>
          </a:xfrm>
          <a:prstGeom prst="rect">
            <a:avLst/>
          </a:prstGeom>
        </p:spPr>
      </p:pic>
      <p:pic>
        <p:nvPicPr>
          <p:cNvPr id="8" name="Picture 7">
            <a:extLst>
              <a:ext uri="{FF2B5EF4-FFF2-40B4-BE49-F238E27FC236}">
                <a16:creationId xmlns:a16="http://schemas.microsoft.com/office/drawing/2014/main" xmlns="" id="{BFC092CC-92D2-7F4B-8D3E-34626243647F}"/>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7824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PROCESSES</a:t>
            </a:r>
            <a:endParaRPr lang="en-US" dirty="0"/>
          </a:p>
        </p:txBody>
      </p:sp>
      <p:pic>
        <p:nvPicPr>
          <p:cNvPr id="6" name="Content Placeholder 5" descr="Process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3356322" cy="5040560"/>
          </a:xfrm>
          <a:prstGeom prst="rect">
            <a:avLst/>
          </a:prstGeom>
          <a:noFill/>
          <a:ln>
            <a:noFill/>
          </a:ln>
        </p:spPr>
      </p:pic>
      <p:sp>
        <p:nvSpPr>
          <p:cNvPr id="5" name="Slide Number Placeholder 4"/>
          <p:cNvSpPr>
            <a:spLocks noGrp="1"/>
          </p:cNvSpPr>
          <p:nvPr>
            <p:ph type="sldNum" sz="quarter" idx="12"/>
          </p:nvPr>
        </p:nvSpPr>
        <p:spPr/>
        <p:txBody>
          <a:bodyPr/>
          <a:lstStyle/>
          <a:p>
            <a:fld id="{A307B48E-5347-4272-B1F0-0C266D2F26E4}" type="slidenum">
              <a:rPr lang="en-US" smtClean="0"/>
              <a:t>7</a:t>
            </a:fld>
            <a:endParaRPr lang="en-US"/>
          </a:p>
        </p:txBody>
      </p:sp>
      <p:pic>
        <p:nvPicPr>
          <p:cNvPr id="7" name="Picture 6">
            <a:extLst>
              <a:ext uri="{FF2B5EF4-FFF2-40B4-BE49-F238E27FC236}">
                <a16:creationId xmlns:a16="http://schemas.microsoft.com/office/drawing/2014/main" xmlns="" id="{8D72B55E-4998-194E-B8EF-9EF12140409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71792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45E23B00-D3F6-C341-9F8E-69361030DE39}"/>
              </a:ext>
            </a:extLst>
          </p:cNvPr>
          <p:cNvSpPr>
            <a:spLocks noGrp="1"/>
          </p:cNvSpPr>
          <p:nvPr>
            <p:ph type="sldNum" sz="quarter" idx="12"/>
          </p:nvPr>
        </p:nvSpPr>
        <p:spPr/>
        <p:txBody>
          <a:bodyPr/>
          <a:lstStyle/>
          <a:p>
            <a:fld id="{A307B48E-5347-4272-B1F0-0C266D2F26E4}" type="slidenum">
              <a:rPr lang="en-US" smtClean="0"/>
              <a:t>70</a:t>
            </a:fld>
            <a:endParaRPr lang="en-US"/>
          </a:p>
        </p:txBody>
      </p:sp>
      <p:pic>
        <p:nvPicPr>
          <p:cNvPr id="6" name="Picture 5">
            <a:extLst>
              <a:ext uri="{FF2B5EF4-FFF2-40B4-BE49-F238E27FC236}">
                <a16:creationId xmlns:a16="http://schemas.microsoft.com/office/drawing/2014/main" xmlns="" id="{43F0FCBD-5506-4F43-8DC7-86D04B4BC497}"/>
              </a:ext>
            </a:extLst>
          </p:cNvPr>
          <p:cNvPicPr>
            <a:picLocks noChangeAspect="1"/>
          </p:cNvPicPr>
          <p:nvPr/>
        </p:nvPicPr>
        <p:blipFill>
          <a:blip r:embed="rId2"/>
          <a:stretch>
            <a:fillRect/>
          </a:stretch>
        </p:blipFill>
        <p:spPr>
          <a:xfrm>
            <a:off x="755576" y="1646237"/>
            <a:ext cx="5843777" cy="2485728"/>
          </a:xfrm>
          <a:prstGeom prst="rect">
            <a:avLst/>
          </a:prstGeom>
        </p:spPr>
      </p:pic>
      <p:pic>
        <p:nvPicPr>
          <p:cNvPr id="7" name="Picture 6">
            <a:extLst>
              <a:ext uri="{FF2B5EF4-FFF2-40B4-BE49-F238E27FC236}">
                <a16:creationId xmlns:a16="http://schemas.microsoft.com/office/drawing/2014/main" xmlns="" id="{8B7E5883-80DC-7E48-96FC-1A8F2CDECCFE}"/>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361138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5B2ABAC-65AB-0C4C-B050-DD304297E363}"/>
              </a:ext>
            </a:extLst>
          </p:cNvPr>
          <p:cNvSpPr>
            <a:spLocks noGrp="1"/>
          </p:cNvSpPr>
          <p:nvPr>
            <p:ph type="sldNum" sz="quarter" idx="12"/>
          </p:nvPr>
        </p:nvSpPr>
        <p:spPr/>
        <p:txBody>
          <a:bodyPr/>
          <a:lstStyle/>
          <a:p>
            <a:fld id="{A307B48E-5347-4272-B1F0-0C266D2F26E4}" type="slidenum">
              <a:rPr lang="en-US" smtClean="0"/>
              <a:t>71</a:t>
            </a:fld>
            <a:endParaRPr lang="en-US"/>
          </a:p>
        </p:txBody>
      </p:sp>
      <p:sp>
        <p:nvSpPr>
          <p:cNvPr id="8" name="Content Placeholder 7">
            <a:extLst>
              <a:ext uri="{FF2B5EF4-FFF2-40B4-BE49-F238E27FC236}">
                <a16:creationId xmlns:a16="http://schemas.microsoft.com/office/drawing/2014/main" xmlns="" id="{47C9B078-B747-5F49-9D05-FD575D5A20F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xmlns="" id="{1D8A48C1-2412-CF4D-9C7B-DAD562DD19DD}"/>
              </a:ext>
            </a:extLst>
          </p:cNvPr>
          <p:cNvPicPr>
            <a:picLocks noChangeAspect="1"/>
          </p:cNvPicPr>
          <p:nvPr/>
        </p:nvPicPr>
        <p:blipFill>
          <a:blip r:embed="rId2"/>
          <a:stretch>
            <a:fillRect/>
          </a:stretch>
        </p:blipFill>
        <p:spPr>
          <a:xfrm>
            <a:off x="209550" y="1196752"/>
            <a:ext cx="8724900" cy="4610100"/>
          </a:xfrm>
          <a:prstGeom prst="rect">
            <a:avLst/>
          </a:prstGeom>
        </p:spPr>
      </p:pic>
      <p:pic>
        <p:nvPicPr>
          <p:cNvPr id="10" name="Picture 9">
            <a:extLst>
              <a:ext uri="{FF2B5EF4-FFF2-40B4-BE49-F238E27FC236}">
                <a16:creationId xmlns:a16="http://schemas.microsoft.com/office/drawing/2014/main" xmlns="" id="{50B497FE-4ACB-B144-804B-369FD0F78F4B}"/>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806067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6D19A58-3943-4946-A8F0-B66A256C211D}"/>
              </a:ext>
            </a:extLst>
          </p:cNvPr>
          <p:cNvSpPr>
            <a:spLocks noGrp="1"/>
          </p:cNvSpPr>
          <p:nvPr>
            <p:ph type="sldNum" sz="quarter" idx="12"/>
          </p:nvPr>
        </p:nvSpPr>
        <p:spPr/>
        <p:txBody>
          <a:bodyPr/>
          <a:lstStyle/>
          <a:p>
            <a:fld id="{A307B48E-5347-4272-B1F0-0C266D2F26E4}" type="slidenum">
              <a:rPr lang="en-US" smtClean="0"/>
              <a:t>72</a:t>
            </a:fld>
            <a:endParaRPr lang="en-US"/>
          </a:p>
        </p:txBody>
      </p:sp>
      <p:pic>
        <p:nvPicPr>
          <p:cNvPr id="6" name="Picture 5">
            <a:extLst>
              <a:ext uri="{FF2B5EF4-FFF2-40B4-BE49-F238E27FC236}">
                <a16:creationId xmlns:a16="http://schemas.microsoft.com/office/drawing/2014/main" xmlns="" id="{A34BAAAC-1B08-AA43-9D50-A8BE16C59A86}"/>
              </a:ext>
            </a:extLst>
          </p:cNvPr>
          <p:cNvPicPr>
            <a:picLocks noChangeAspect="1"/>
          </p:cNvPicPr>
          <p:nvPr/>
        </p:nvPicPr>
        <p:blipFill>
          <a:blip r:embed="rId2"/>
          <a:stretch>
            <a:fillRect/>
          </a:stretch>
        </p:blipFill>
        <p:spPr>
          <a:xfrm>
            <a:off x="2843808" y="164829"/>
            <a:ext cx="5151738" cy="1852414"/>
          </a:xfrm>
          <a:prstGeom prst="rect">
            <a:avLst/>
          </a:prstGeom>
        </p:spPr>
      </p:pic>
      <p:pic>
        <p:nvPicPr>
          <p:cNvPr id="7" name="Picture 6">
            <a:extLst>
              <a:ext uri="{FF2B5EF4-FFF2-40B4-BE49-F238E27FC236}">
                <a16:creationId xmlns:a16="http://schemas.microsoft.com/office/drawing/2014/main" xmlns="" id="{FE5CD1F6-F81F-F54E-A4C9-5CF954311D88}"/>
              </a:ext>
            </a:extLst>
          </p:cNvPr>
          <p:cNvPicPr>
            <a:picLocks noChangeAspect="1"/>
          </p:cNvPicPr>
          <p:nvPr/>
        </p:nvPicPr>
        <p:blipFill>
          <a:blip r:embed="rId3"/>
          <a:stretch>
            <a:fillRect/>
          </a:stretch>
        </p:blipFill>
        <p:spPr>
          <a:xfrm>
            <a:off x="346691" y="211137"/>
            <a:ext cx="1193800" cy="939800"/>
          </a:xfrm>
          <a:prstGeom prst="rect">
            <a:avLst/>
          </a:prstGeom>
        </p:spPr>
      </p:pic>
      <p:pic>
        <p:nvPicPr>
          <p:cNvPr id="8" name="Picture 7">
            <a:extLst>
              <a:ext uri="{FF2B5EF4-FFF2-40B4-BE49-F238E27FC236}">
                <a16:creationId xmlns:a16="http://schemas.microsoft.com/office/drawing/2014/main" xmlns="" id="{46E5B83B-582D-D347-80AB-657C444C53BA}"/>
              </a:ext>
            </a:extLst>
          </p:cNvPr>
          <p:cNvPicPr>
            <a:picLocks noChangeAspect="1"/>
          </p:cNvPicPr>
          <p:nvPr/>
        </p:nvPicPr>
        <p:blipFill>
          <a:blip r:embed="rId4"/>
          <a:stretch>
            <a:fillRect/>
          </a:stretch>
        </p:blipFill>
        <p:spPr>
          <a:xfrm>
            <a:off x="755576" y="1966749"/>
            <a:ext cx="5151738" cy="1657269"/>
          </a:xfrm>
          <a:prstGeom prst="rect">
            <a:avLst/>
          </a:prstGeom>
        </p:spPr>
      </p:pic>
      <p:pic>
        <p:nvPicPr>
          <p:cNvPr id="9" name="Picture 8">
            <a:extLst>
              <a:ext uri="{FF2B5EF4-FFF2-40B4-BE49-F238E27FC236}">
                <a16:creationId xmlns:a16="http://schemas.microsoft.com/office/drawing/2014/main" xmlns="" id="{91D04BBF-B90D-B640-902A-818B4F5D75C2}"/>
              </a:ext>
            </a:extLst>
          </p:cNvPr>
          <p:cNvPicPr>
            <a:picLocks noChangeAspect="1"/>
          </p:cNvPicPr>
          <p:nvPr/>
        </p:nvPicPr>
        <p:blipFill>
          <a:blip r:embed="rId5"/>
          <a:stretch>
            <a:fillRect/>
          </a:stretch>
        </p:blipFill>
        <p:spPr>
          <a:xfrm>
            <a:off x="1815108" y="3624018"/>
            <a:ext cx="5671542" cy="3105844"/>
          </a:xfrm>
          <a:prstGeom prst="rect">
            <a:avLst/>
          </a:prstGeom>
        </p:spPr>
      </p:pic>
    </p:spTree>
    <p:extLst>
      <p:ext uri="{BB962C8B-B14F-4D97-AF65-F5344CB8AC3E}">
        <p14:creationId xmlns:p14="http://schemas.microsoft.com/office/powerpoint/2010/main" val="885205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EC9128E-DB1C-5746-BB80-2FC13D0904C2}"/>
              </a:ext>
            </a:extLst>
          </p:cNvPr>
          <p:cNvSpPr>
            <a:spLocks noGrp="1"/>
          </p:cNvSpPr>
          <p:nvPr>
            <p:ph type="sldNum" sz="quarter" idx="12"/>
          </p:nvPr>
        </p:nvSpPr>
        <p:spPr/>
        <p:txBody>
          <a:bodyPr/>
          <a:lstStyle/>
          <a:p>
            <a:fld id="{A307B48E-5347-4272-B1F0-0C266D2F26E4}" type="slidenum">
              <a:rPr lang="en-US" smtClean="0"/>
              <a:t>73</a:t>
            </a:fld>
            <a:endParaRPr lang="en-US"/>
          </a:p>
        </p:txBody>
      </p:sp>
      <p:pic>
        <p:nvPicPr>
          <p:cNvPr id="7" name="Picture 6">
            <a:extLst>
              <a:ext uri="{FF2B5EF4-FFF2-40B4-BE49-F238E27FC236}">
                <a16:creationId xmlns:a16="http://schemas.microsoft.com/office/drawing/2014/main" xmlns="" id="{BDE872CE-1802-ED4E-8DD9-0BF6E5507D9B}"/>
              </a:ext>
            </a:extLst>
          </p:cNvPr>
          <p:cNvPicPr>
            <a:picLocks noChangeAspect="1"/>
          </p:cNvPicPr>
          <p:nvPr/>
        </p:nvPicPr>
        <p:blipFill>
          <a:blip r:embed="rId2"/>
          <a:stretch>
            <a:fillRect/>
          </a:stretch>
        </p:blipFill>
        <p:spPr>
          <a:xfrm>
            <a:off x="2843808" y="164829"/>
            <a:ext cx="5151738" cy="1852414"/>
          </a:xfrm>
          <a:prstGeom prst="rect">
            <a:avLst/>
          </a:prstGeom>
        </p:spPr>
      </p:pic>
      <p:pic>
        <p:nvPicPr>
          <p:cNvPr id="8" name="Picture 7">
            <a:extLst>
              <a:ext uri="{FF2B5EF4-FFF2-40B4-BE49-F238E27FC236}">
                <a16:creationId xmlns:a16="http://schemas.microsoft.com/office/drawing/2014/main" xmlns="" id="{3FD3DE28-BE20-B345-90F9-E79EE2304564}"/>
              </a:ext>
            </a:extLst>
          </p:cNvPr>
          <p:cNvPicPr>
            <a:picLocks noChangeAspect="1"/>
          </p:cNvPicPr>
          <p:nvPr/>
        </p:nvPicPr>
        <p:blipFill>
          <a:blip r:embed="rId3"/>
          <a:stretch>
            <a:fillRect/>
          </a:stretch>
        </p:blipFill>
        <p:spPr>
          <a:xfrm>
            <a:off x="346691" y="211137"/>
            <a:ext cx="1193800" cy="939800"/>
          </a:xfrm>
          <a:prstGeom prst="rect">
            <a:avLst/>
          </a:prstGeom>
        </p:spPr>
      </p:pic>
      <p:pic>
        <p:nvPicPr>
          <p:cNvPr id="4" name="Picture 3">
            <a:extLst>
              <a:ext uri="{FF2B5EF4-FFF2-40B4-BE49-F238E27FC236}">
                <a16:creationId xmlns:a16="http://schemas.microsoft.com/office/drawing/2014/main" xmlns="" id="{46A54FC8-53E1-ED49-9B37-1E69F44DE370}"/>
              </a:ext>
            </a:extLst>
          </p:cNvPr>
          <p:cNvPicPr>
            <a:picLocks noChangeAspect="1"/>
          </p:cNvPicPr>
          <p:nvPr/>
        </p:nvPicPr>
        <p:blipFill>
          <a:blip r:embed="rId4"/>
          <a:stretch>
            <a:fillRect/>
          </a:stretch>
        </p:blipFill>
        <p:spPr>
          <a:xfrm>
            <a:off x="943591" y="2009776"/>
            <a:ext cx="6424194" cy="4302123"/>
          </a:xfrm>
          <a:prstGeom prst="rect">
            <a:avLst/>
          </a:prstGeom>
        </p:spPr>
      </p:pic>
    </p:spTree>
    <p:extLst>
      <p:ext uri="{BB962C8B-B14F-4D97-AF65-F5344CB8AC3E}">
        <p14:creationId xmlns:p14="http://schemas.microsoft.com/office/powerpoint/2010/main" val="577001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63ED3A-D7CB-D542-8FE1-78DBA844ECEF}"/>
              </a:ext>
            </a:extLst>
          </p:cNvPr>
          <p:cNvSpPr>
            <a:spLocks noGrp="1"/>
          </p:cNvSpPr>
          <p:nvPr>
            <p:ph idx="1"/>
          </p:nvPr>
        </p:nvSpPr>
        <p:spPr>
          <a:xfrm>
            <a:off x="628650" y="1844824"/>
            <a:ext cx="7886700" cy="4351338"/>
          </a:xfrm>
        </p:spPr>
        <p:txBody>
          <a:bodyPr>
            <a:normAutofit/>
          </a:bodyPr>
          <a:lstStyle/>
          <a:p>
            <a:pPr marL="0" indent="0">
              <a:buNone/>
            </a:pPr>
            <a:r>
              <a:rPr lang="en-US" sz="2000" b="1" dirty="0"/>
              <a:t>SJF (Pre-emption)</a:t>
            </a:r>
          </a:p>
          <a:p>
            <a:pPr marL="0" indent="0">
              <a:buNone/>
            </a:pPr>
            <a:endParaRPr lang="en-US" sz="2000" b="1" dirty="0"/>
          </a:p>
        </p:txBody>
      </p:sp>
      <p:sp>
        <p:nvSpPr>
          <p:cNvPr id="5" name="Slide Number Placeholder 4">
            <a:extLst>
              <a:ext uri="{FF2B5EF4-FFF2-40B4-BE49-F238E27FC236}">
                <a16:creationId xmlns:a16="http://schemas.microsoft.com/office/drawing/2014/main" xmlns="" id="{070BAF5C-6C65-2B4E-8A29-5A78E78B92F7}"/>
              </a:ext>
            </a:extLst>
          </p:cNvPr>
          <p:cNvSpPr>
            <a:spLocks noGrp="1"/>
          </p:cNvSpPr>
          <p:nvPr>
            <p:ph type="sldNum" sz="quarter" idx="12"/>
          </p:nvPr>
        </p:nvSpPr>
        <p:spPr/>
        <p:txBody>
          <a:bodyPr/>
          <a:lstStyle/>
          <a:p>
            <a:fld id="{A307B48E-5347-4272-B1F0-0C266D2F26E4}" type="slidenum">
              <a:rPr lang="en-US" smtClean="0"/>
              <a:t>74</a:t>
            </a:fld>
            <a:endParaRPr lang="en-US"/>
          </a:p>
        </p:txBody>
      </p:sp>
      <p:pic>
        <p:nvPicPr>
          <p:cNvPr id="9" name="Picture 8">
            <a:extLst>
              <a:ext uri="{FF2B5EF4-FFF2-40B4-BE49-F238E27FC236}">
                <a16:creationId xmlns:a16="http://schemas.microsoft.com/office/drawing/2014/main" xmlns="" id="{A4B99C7B-3601-D348-AA4E-E63133DE0789}"/>
              </a:ext>
            </a:extLst>
          </p:cNvPr>
          <p:cNvPicPr>
            <a:picLocks noChangeAspect="1"/>
          </p:cNvPicPr>
          <p:nvPr/>
        </p:nvPicPr>
        <p:blipFill>
          <a:blip r:embed="rId2"/>
          <a:stretch>
            <a:fillRect/>
          </a:stretch>
        </p:blipFill>
        <p:spPr>
          <a:xfrm>
            <a:off x="3059832" y="274116"/>
            <a:ext cx="5151738" cy="1852414"/>
          </a:xfrm>
          <a:prstGeom prst="rect">
            <a:avLst/>
          </a:prstGeom>
        </p:spPr>
      </p:pic>
      <p:pic>
        <p:nvPicPr>
          <p:cNvPr id="10" name="Picture 9">
            <a:extLst>
              <a:ext uri="{FF2B5EF4-FFF2-40B4-BE49-F238E27FC236}">
                <a16:creationId xmlns:a16="http://schemas.microsoft.com/office/drawing/2014/main" xmlns="" id="{17557866-2689-7544-B7CB-EE3A17A432D7}"/>
              </a:ext>
            </a:extLst>
          </p:cNvPr>
          <p:cNvPicPr>
            <a:picLocks noChangeAspect="1"/>
          </p:cNvPicPr>
          <p:nvPr/>
        </p:nvPicPr>
        <p:blipFill>
          <a:blip r:embed="rId3"/>
          <a:stretch>
            <a:fillRect/>
          </a:stretch>
        </p:blipFill>
        <p:spPr>
          <a:xfrm>
            <a:off x="676002" y="3265423"/>
            <a:ext cx="6342980" cy="3498122"/>
          </a:xfrm>
          <a:prstGeom prst="rect">
            <a:avLst/>
          </a:prstGeom>
        </p:spPr>
      </p:pic>
      <p:pic>
        <p:nvPicPr>
          <p:cNvPr id="11" name="Picture 10">
            <a:extLst>
              <a:ext uri="{FF2B5EF4-FFF2-40B4-BE49-F238E27FC236}">
                <a16:creationId xmlns:a16="http://schemas.microsoft.com/office/drawing/2014/main" xmlns="" id="{BE681DC2-1CA2-D640-BAB1-C4C79E1CAFCB}"/>
              </a:ext>
            </a:extLst>
          </p:cNvPr>
          <p:cNvPicPr>
            <a:picLocks noChangeAspect="1"/>
          </p:cNvPicPr>
          <p:nvPr/>
        </p:nvPicPr>
        <p:blipFill>
          <a:blip r:embed="rId4"/>
          <a:stretch>
            <a:fillRect/>
          </a:stretch>
        </p:blipFill>
        <p:spPr>
          <a:xfrm>
            <a:off x="661643" y="2239727"/>
            <a:ext cx="5417542" cy="1025696"/>
          </a:xfrm>
          <a:prstGeom prst="rect">
            <a:avLst/>
          </a:prstGeom>
        </p:spPr>
      </p:pic>
      <p:pic>
        <p:nvPicPr>
          <p:cNvPr id="12" name="Picture 11">
            <a:extLst>
              <a:ext uri="{FF2B5EF4-FFF2-40B4-BE49-F238E27FC236}">
                <a16:creationId xmlns:a16="http://schemas.microsoft.com/office/drawing/2014/main" xmlns="" id="{AD716DE0-EE3B-7340-A2F3-D2ADA2A9F841}"/>
              </a:ext>
            </a:extLst>
          </p:cNvPr>
          <p:cNvPicPr>
            <a:picLocks noChangeAspect="1"/>
          </p:cNvPicPr>
          <p:nvPr/>
        </p:nvPicPr>
        <p:blipFill>
          <a:blip r:embed="rId5"/>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516189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36951B-9408-D04D-80D8-971E03BD0EA7}"/>
              </a:ext>
            </a:extLst>
          </p:cNvPr>
          <p:cNvSpPr>
            <a:spLocks noGrp="1"/>
          </p:cNvSpPr>
          <p:nvPr>
            <p:ph idx="1"/>
          </p:nvPr>
        </p:nvSpPr>
        <p:spPr/>
        <p:txBody>
          <a:bodyPr/>
          <a:lstStyle/>
          <a:p>
            <a:pPr marL="0" indent="0">
              <a:buNone/>
            </a:pPr>
            <a:r>
              <a:rPr lang="en-US" b="1" dirty="0"/>
              <a:t>Priority ( Non-</a:t>
            </a:r>
            <a:r>
              <a:rPr lang="en-US" b="1" dirty="0" err="1"/>
              <a:t>Premption</a:t>
            </a:r>
            <a:r>
              <a:rPr lang="en-US" b="1" dirty="0"/>
              <a:t>)</a:t>
            </a:r>
          </a:p>
        </p:txBody>
      </p:sp>
      <p:sp>
        <p:nvSpPr>
          <p:cNvPr id="5" name="Slide Number Placeholder 4">
            <a:extLst>
              <a:ext uri="{FF2B5EF4-FFF2-40B4-BE49-F238E27FC236}">
                <a16:creationId xmlns:a16="http://schemas.microsoft.com/office/drawing/2014/main" xmlns="" id="{3D9CBB2E-E143-F641-BD7D-8432ED8D7130}"/>
              </a:ext>
            </a:extLst>
          </p:cNvPr>
          <p:cNvSpPr>
            <a:spLocks noGrp="1"/>
          </p:cNvSpPr>
          <p:nvPr>
            <p:ph type="sldNum" sz="quarter" idx="12"/>
          </p:nvPr>
        </p:nvSpPr>
        <p:spPr/>
        <p:txBody>
          <a:bodyPr/>
          <a:lstStyle/>
          <a:p>
            <a:fld id="{A307B48E-5347-4272-B1F0-0C266D2F26E4}" type="slidenum">
              <a:rPr lang="en-US" smtClean="0"/>
              <a:t>75</a:t>
            </a:fld>
            <a:endParaRPr lang="en-US"/>
          </a:p>
        </p:txBody>
      </p:sp>
      <p:pic>
        <p:nvPicPr>
          <p:cNvPr id="7" name="Picture 6">
            <a:extLst>
              <a:ext uri="{FF2B5EF4-FFF2-40B4-BE49-F238E27FC236}">
                <a16:creationId xmlns:a16="http://schemas.microsoft.com/office/drawing/2014/main" xmlns="" id="{88A4957F-DA63-0E48-AE9D-04D6AEF190AD}"/>
              </a:ext>
            </a:extLst>
          </p:cNvPr>
          <p:cNvPicPr>
            <a:picLocks noChangeAspect="1"/>
          </p:cNvPicPr>
          <p:nvPr/>
        </p:nvPicPr>
        <p:blipFill>
          <a:blip r:embed="rId2"/>
          <a:stretch>
            <a:fillRect/>
          </a:stretch>
        </p:blipFill>
        <p:spPr>
          <a:xfrm>
            <a:off x="659777" y="2173233"/>
            <a:ext cx="6044406" cy="4248530"/>
          </a:xfrm>
          <a:prstGeom prst="rect">
            <a:avLst/>
          </a:prstGeom>
        </p:spPr>
      </p:pic>
      <p:pic>
        <p:nvPicPr>
          <p:cNvPr id="8" name="Picture 7">
            <a:extLst>
              <a:ext uri="{FF2B5EF4-FFF2-40B4-BE49-F238E27FC236}">
                <a16:creationId xmlns:a16="http://schemas.microsoft.com/office/drawing/2014/main" xmlns="" id="{B96947AC-F4F5-ED46-92BD-8FDED1C1BB8A}"/>
              </a:ext>
            </a:extLst>
          </p:cNvPr>
          <p:cNvPicPr>
            <a:picLocks noChangeAspect="1"/>
          </p:cNvPicPr>
          <p:nvPr/>
        </p:nvPicPr>
        <p:blipFill>
          <a:blip r:embed="rId3"/>
          <a:stretch>
            <a:fillRect/>
          </a:stretch>
        </p:blipFill>
        <p:spPr>
          <a:xfrm>
            <a:off x="3653592" y="320819"/>
            <a:ext cx="5151738" cy="1852414"/>
          </a:xfrm>
          <a:prstGeom prst="rect">
            <a:avLst/>
          </a:prstGeom>
        </p:spPr>
      </p:pic>
      <p:pic>
        <p:nvPicPr>
          <p:cNvPr id="9" name="Picture 8">
            <a:extLst>
              <a:ext uri="{FF2B5EF4-FFF2-40B4-BE49-F238E27FC236}">
                <a16:creationId xmlns:a16="http://schemas.microsoft.com/office/drawing/2014/main" xmlns="" id="{01D29E7E-14D0-1740-A490-E71468AA817E}"/>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939492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16FC774-F856-E74C-9C11-33BEDB6AD7D7}"/>
              </a:ext>
            </a:extLst>
          </p:cNvPr>
          <p:cNvSpPr>
            <a:spLocks noGrp="1"/>
          </p:cNvSpPr>
          <p:nvPr>
            <p:ph idx="1"/>
          </p:nvPr>
        </p:nvSpPr>
        <p:spPr/>
        <p:txBody>
          <a:bodyPr/>
          <a:lstStyle/>
          <a:p>
            <a:pPr marL="0" indent="0">
              <a:buNone/>
            </a:pPr>
            <a:r>
              <a:rPr lang="en-US" b="1" dirty="0"/>
              <a:t>Priority (Pre-emption)</a:t>
            </a:r>
          </a:p>
        </p:txBody>
      </p:sp>
      <p:sp>
        <p:nvSpPr>
          <p:cNvPr id="5" name="Slide Number Placeholder 4">
            <a:extLst>
              <a:ext uri="{FF2B5EF4-FFF2-40B4-BE49-F238E27FC236}">
                <a16:creationId xmlns:a16="http://schemas.microsoft.com/office/drawing/2014/main" xmlns="" id="{B9C4769B-1256-9F4C-8B04-0A9837091949}"/>
              </a:ext>
            </a:extLst>
          </p:cNvPr>
          <p:cNvSpPr>
            <a:spLocks noGrp="1"/>
          </p:cNvSpPr>
          <p:nvPr>
            <p:ph type="sldNum" sz="quarter" idx="12"/>
          </p:nvPr>
        </p:nvSpPr>
        <p:spPr/>
        <p:txBody>
          <a:bodyPr/>
          <a:lstStyle/>
          <a:p>
            <a:fld id="{A307B48E-5347-4272-B1F0-0C266D2F26E4}" type="slidenum">
              <a:rPr lang="en-US" smtClean="0"/>
              <a:t>76</a:t>
            </a:fld>
            <a:endParaRPr lang="en-US"/>
          </a:p>
        </p:txBody>
      </p:sp>
      <p:pic>
        <p:nvPicPr>
          <p:cNvPr id="6" name="Picture 5">
            <a:extLst>
              <a:ext uri="{FF2B5EF4-FFF2-40B4-BE49-F238E27FC236}">
                <a16:creationId xmlns:a16="http://schemas.microsoft.com/office/drawing/2014/main" xmlns="" id="{4750E525-C09D-C74B-9C04-E734E8580647}"/>
              </a:ext>
            </a:extLst>
          </p:cNvPr>
          <p:cNvPicPr>
            <a:picLocks noChangeAspect="1"/>
          </p:cNvPicPr>
          <p:nvPr/>
        </p:nvPicPr>
        <p:blipFill>
          <a:blip r:embed="rId2"/>
          <a:stretch>
            <a:fillRect/>
          </a:stretch>
        </p:blipFill>
        <p:spPr>
          <a:xfrm>
            <a:off x="346691" y="211137"/>
            <a:ext cx="1193800" cy="939800"/>
          </a:xfrm>
          <a:prstGeom prst="rect">
            <a:avLst/>
          </a:prstGeom>
        </p:spPr>
      </p:pic>
      <p:pic>
        <p:nvPicPr>
          <p:cNvPr id="7" name="Picture 6">
            <a:extLst>
              <a:ext uri="{FF2B5EF4-FFF2-40B4-BE49-F238E27FC236}">
                <a16:creationId xmlns:a16="http://schemas.microsoft.com/office/drawing/2014/main" xmlns="" id="{C1CA6591-BA49-5F42-B543-2607A06F9785}"/>
              </a:ext>
            </a:extLst>
          </p:cNvPr>
          <p:cNvPicPr>
            <a:picLocks noChangeAspect="1"/>
          </p:cNvPicPr>
          <p:nvPr/>
        </p:nvPicPr>
        <p:blipFill>
          <a:blip r:embed="rId3"/>
          <a:stretch>
            <a:fillRect/>
          </a:stretch>
        </p:blipFill>
        <p:spPr>
          <a:xfrm>
            <a:off x="539552" y="2333858"/>
            <a:ext cx="7178059" cy="4429951"/>
          </a:xfrm>
          <a:prstGeom prst="rect">
            <a:avLst/>
          </a:prstGeom>
        </p:spPr>
      </p:pic>
      <p:pic>
        <p:nvPicPr>
          <p:cNvPr id="8" name="Picture 7">
            <a:extLst>
              <a:ext uri="{FF2B5EF4-FFF2-40B4-BE49-F238E27FC236}">
                <a16:creationId xmlns:a16="http://schemas.microsoft.com/office/drawing/2014/main" xmlns="" id="{A1DB7972-00EB-7D47-882B-0A76D52A5DB4}"/>
              </a:ext>
            </a:extLst>
          </p:cNvPr>
          <p:cNvPicPr>
            <a:picLocks noChangeAspect="1"/>
          </p:cNvPicPr>
          <p:nvPr/>
        </p:nvPicPr>
        <p:blipFill>
          <a:blip r:embed="rId4"/>
          <a:stretch>
            <a:fillRect/>
          </a:stretch>
        </p:blipFill>
        <p:spPr>
          <a:xfrm>
            <a:off x="3420056" y="481444"/>
            <a:ext cx="5151738" cy="1852414"/>
          </a:xfrm>
          <a:prstGeom prst="rect">
            <a:avLst/>
          </a:prstGeom>
        </p:spPr>
      </p:pic>
    </p:spTree>
    <p:extLst>
      <p:ext uri="{BB962C8B-B14F-4D97-AF65-F5344CB8AC3E}">
        <p14:creationId xmlns:p14="http://schemas.microsoft.com/office/powerpoint/2010/main" val="320012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solidFill>
                  <a:srgbClr val="FF0000"/>
                </a:solidFill>
              </a:rPr>
              <a:t>PROCESSES</a:t>
            </a:r>
            <a:endParaRPr lang="en-US" dirty="0"/>
          </a:p>
        </p:txBody>
      </p:sp>
      <p:sp>
        <p:nvSpPr>
          <p:cNvPr id="6" name="Title 1"/>
          <p:cNvSpPr>
            <a:spLocks noGrp="1"/>
          </p:cNvSpPr>
          <p:nvPr>
            <p:ph idx="1"/>
          </p:nvPr>
        </p:nvSpPr>
        <p:spPr>
          <a:xfrm>
            <a:off x="467544" y="1268760"/>
            <a:ext cx="8229600" cy="5184576"/>
          </a:xfrm>
        </p:spPr>
        <p:txBody>
          <a:bodyPr>
            <a:normAutofit/>
          </a:bodyPr>
          <a:lstStyle/>
          <a:p>
            <a:pPr marL="0" indent="0" algn="just">
              <a:buNone/>
            </a:pPr>
            <a:r>
              <a:rPr lang="en-IN" b="1" dirty="0"/>
              <a:t>Process memory</a:t>
            </a:r>
            <a:r>
              <a:rPr lang="en-IN" dirty="0"/>
              <a:t> is divided into four sections for efficient working :</a:t>
            </a:r>
          </a:p>
          <a:p>
            <a:pPr algn="just"/>
            <a:r>
              <a:rPr lang="en-IN" b="1" dirty="0"/>
              <a:t>Text section</a:t>
            </a:r>
            <a:r>
              <a:rPr lang="en-IN" dirty="0"/>
              <a:t> is made up of the compiled program code, read in from non-volatile storage when the program is launched.</a:t>
            </a:r>
          </a:p>
          <a:p>
            <a:pPr algn="just"/>
            <a:r>
              <a:rPr lang="en-IN" b="1" dirty="0"/>
              <a:t>Data section</a:t>
            </a:r>
            <a:r>
              <a:rPr lang="en-IN" dirty="0"/>
              <a:t> is made up the global and static variables, allocated and initialized prior to executing the main.</a:t>
            </a:r>
          </a:p>
          <a:p>
            <a:pPr algn="just"/>
            <a:r>
              <a:rPr lang="en-IN" b="1" dirty="0"/>
              <a:t>Heap</a:t>
            </a:r>
            <a:r>
              <a:rPr lang="en-IN" dirty="0"/>
              <a:t> is used for the dynamic memory allocation, and is managed via calls to new, delete, </a:t>
            </a:r>
            <a:r>
              <a:rPr lang="en-IN" dirty="0" err="1"/>
              <a:t>malloc</a:t>
            </a:r>
            <a:r>
              <a:rPr lang="en-IN" dirty="0"/>
              <a:t>, free, etc.</a:t>
            </a:r>
          </a:p>
          <a:p>
            <a:pPr algn="just"/>
            <a:r>
              <a:rPr lang="en-IN" b="1" dirty="0"/>
              <a:t>Stack</a:t>
            </a:r>
            <a:r>
              <a:rPr lang="en-IN" dirty="0"/>
              <a:t> is used for local variables. Space on the stack is reserved for local variables when they are declared.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8</a:t>
            </a:fld>
            <a:endParaRPr lang="en-US"/>
          </a:p>
        </p:txBody>
      </p:sp>
      <p:pic>
        <p:nvPicPr>
          <p:cNvPr id="8" name="Picture 7">
            <a:extLst>
              <a:ext uri="{FF2B5EF4-FFF2-40B4-BE49-F238E27FC236}">
                <a16:creationId xmlns:a16="http://schemas.microsoft.com/office/drawing/2014/main" xmlns="" id="{E3546B5C-9AC2-6241-9F88-3AFE465A96C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896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What is a Process?</a:t>
            </a:r>
          </a:p>
        </p:txBody>
      </p:sp>
      <p:sp>
        <p:nvSpPr>
          <p:cNvPr id="3" name="Content Placeholder 2"/>
          <p:cNvSpPr>
            <a:spLocks noGrp="1"/>
          </p:cNvSpPr>
          <p:nvPr>
            <p:ph idx="1"/>
          </p:nvPr>
        </p:nvSpPr>
        <p:spPr/>
        <p:txBody>
          <a:bodyPr/>
          <a:lstStyle/>
          <a:p>
            <a:pPr algn="just"/>
            <a:r>
              <a:rPr lang="en-IN" dirty="0"/>
              <a:t>A process is a program in execution. </a:t>
            </a:r>
          </a:p>
          <a:p>
            <a:pPr algn="just"/>
            <a:r>
              <a:rPr lang="en-IN" dirty="0"/>
              <a:t>Process is not as same as program code but a lot more than it. </a:t>
            </a:r>
          </a:p>
          <a:p>
            <a:pPr algn="just"/>
            <a:r>
              <a:rPr lang="en-IN" dirty="0"/>
              <a:t>A process is an </a:t>
            </a:r>
            <a:r>
              <a:rPr lang="en-IN" dirty="0">
                <a:solidFill>
                  <a:srgbClr val="FF0000"/>
                </a:solidFill>
              </a:rPr>
              <a:t>'active'</a:t>
            </a:r>
            <a:r>
              <a:rPr lang="en-IN" dirty="0"/>
              <a:t> entity as opposed to program which is considered to be a </a:t>
            </a:r>
            <a:r>
              <a:rPr lang="en-IN" dirty="0">
                <a:solidFill>
                  <a:srgbClr val="FF0000"/>
                </a:solidFill>
              </a:rPr>
              <a:t>'passive'</a:t>
            </a:r>
            <a:r>
              <a:rPr lang="en-IN" dirty="0"/>
              <a:t> entity. </a:t>
            </a:r>
          </a:p>
          <a:p>
            <a:pPr algn="just"/>
            <a:r>
              <a:rPr lang="en-IN" dirty="0"/>
              <a:t>Attributes held by process include hardware state, memory, CPU etc.</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9</a:t>
            </a:fld>
            <a:endParaRPr lang="en-US"/>
          </a:p>
        </p:txBody>
      </p:sp>
      <p:pic>
        <p:nvPicPr>
          <p:cNvPr id="6" name="Picture 5">
            <a:extLst>
              <a:ext uri="{FF2B5EF4-FFF2-40B4-BE49-F238E27FC236}">
                <a16:creationId xmlns:a16="http://schemas.microsoft.com/office/drawing/2014/main" xmlns="" id="{6FC13B4C-A50C-0D42-AC5B-6A729307B5E2}"/>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80408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1344</TotalTime>
  <Words>2924</Words>
  <Application>Microsoft Office PowerPoint</Application>
  <PresentationFormat>On-screen Show (4:3)</PresentationFormat>
  <Paragraphs>420</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Times New Roman</vt:lpstr>
      <vt:lpstr>Wingdings</vt:lpstr>
      <vt:lpstr>Office Theme</vt:lpstr>
      <vt:lpstr>SCS1501 - OPERATING SYSTEM</vt:lpstr>
      <vt:lpstr>SYLLUBUS</vt:lpstr>
      <vt:lpstr>COURSE  OUTCOMES</vt:lpstr>
      <vt:lpstr>INTRODUCTION TO PROCESSES</vt:lpstr>
      <vt:lpstr>PowerPoint Presentation</vt:lpstr>
      <vt:lpstr>PROCESSES</vt:lpstr>
      <vt:lpstr>PROCESSES</vt:lpstr>
      <vt:lpstr>PROCESSES</vt:lpstr>
      <vt:lpstr>What is a Process?</vt:lpstr>
      <vt:lpstr>PROCESS CONCEPTS</vt:lpstr>
      <vt:lpstr>PROCESS CONCEPTS</vt:lpstr>
      <vt:lpstr>PROCESS STATE / PROCESS LIFE CYCLE</vt:lpstr>
      <vt:lpstr>PROCESS STATE</vt:lpstr>
      <vt:lpstr>PROCESS STATE</vt:lpstr>
      <vt:lpstr>PROCESS STATE</vt:lpstr>
      <vt:lpstr>PROCESS STATE</vt:lpstr>
      <vt:lpstr>PROCESS CONTROL BLOCK (PCB)</vt:lpstr>
      <vt:lpstr>PCB</vt:lpstr>
      <vt:lpstr>PCB</vt:lpstr>
      <vt:lpstr>PCB</vt:lpstr>
      <vt:lpstr>PCB</vt:lpstr>
      <vt:lpstr>PROCESS SCHEDULING</vt:lpstr>
      <vt:lpstr>PROCESS SCHEDULING</vt:lpstr>
      <vt:lpstr>What are Scheduling Queues?</vt:lpstr>
      <vt:lpstr>Scheduling Queues?</vt:lpstr>
      <vt:lpstr>Scheduling Queues?</vt:lpstr>
      <vt:lpstr>Scheduling Queues?</vt:lpstr>
      <vt:lpstr>TWO STATE PROCESS MODEL</vt:lpstr>
      <vt:lpstr> QUEUING DIAGRAM REPRESENTATION FOR PROCESS SCHEDULING  </vt:lpstr>
      <vt:lpstr>PROCESS SCHEDULING</vt:lpstr>
      <vt:lpstr>SCHEDULERS</vt:lpstr>
      <vt:lpstr>LONG TERM SCHEDULER</vt:lpstr>
      <vt:lpstr>SHORT TERM SCHEDULER</vt:lpstr>
      <vt:lpstr>MEDIUM TERM SCHEDULER</vt:lpstr>
      <vt:lpstr>PowerPoint Presentation</vt:lpstr>
      <vt:lpstr>PowerPoint Presentation</vt:lpstr>
      <vt:lpstr>CONTEXT SWITCH</vt:lpstr>
      <vt:lpstr>OPERATIONS ON PROCESSES</vt:lpstr>
      <vt:lpstr>PROCESS CREATION</vt:lpstr>
      <vt:lpstr>PROCESS CREATION</vt:lpstr>
      <vt:lpstr>PROCESS CREATION</vt:lpstr>
      <vt:lpstr>PROCESS TERMINATION</vt:lpstr>
      <vt:lpstr>COOPERATING PROCESSES</vt:lpstr>
      <vt:lpstr>COOPERATING PROCESSES</vt:lpstr>
      <vt:lpstr>CPU SCHEDULING</vt:lpstr>
      <vt:lpstr>CPU SCHEDULING: DISPATCHER</vt:lpstr>
      <vt:lpstr>CPU SCHEDULING: DISPATCHER</vt:lpstr>
      <vt:lpstr>CPU SCHEDULING: SCHEDULING CRITERIA</vt:lpstr>
      <vt:lpstr>CPU SCHEDULING: SCHEDULING CRITERIA</vt:lpstr>
      <vt:lpstr>CPU SCHEDULING: SCHEDULING CRITERIA</vt:lpstr>
      <vt:lpstr>PREEMPTIVE AND NON – PREEMPTIVE</vt:lpstr>
      <vt:lpstr>SCHEDULING ALGORITHMS</vt:lpstr>
      <vt:lpstr>FCFS - FIRST COME FIRST SERVE SCHEDULING</vt:lpstr>
      <vt:lpstr>SJF – SHORTEST JOB FIRST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Suganiya Murugan</cp:lastModifiedBy>
  <cp:revision>111</cp:revision>
  <dcterms:created xsi:type="dcterms:W3CDTF">2020-08-23T13:35:42Z</dcterms:created>
  <dcterms:modified xsi:type="dcterms:W3CDTF">2021-08-28T06:38:54Z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1498570</vt:lpwstr>
  </property>
  <property fmtid="{D5CDD505-2E9C-101B-9397-08002B2CF9AE}" name="NXPowerLiteSettings" pid="3">
    <vt:lpwstr>E700052003A000</vt:lpwstr>
  </property>
  <property fmtid="{D5CDD505-2E9C-101B-9397-08002B2CF9AE}" name="NXPowerLiteVersion" pid="4">
    <vt:lpwstr>D9.1.0</vt:lpwstr>
  </property>
</Properties>
</file>