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2"/>
  </p:notesMasterIdLst>
  <p:sldIdLst>
    <p:sldId id="256" r:id="rId3"/>
    <p:sldId id="268" r:id="rId4"/>
    <p:sldId id="275" r:id="rId5"/>
    <p:sldId id="276" r:id="rId6"/>
    <p:sldId id="277" r:id="rId7"/>
    <p:sldId id="278" r:id="rId8"/>
    <p:sldId id="279" r:id="rId9"/>
    <p:sldId id="280" r:id="rId10"/>
    <p:sldId id="296" r:id="rId11"/>
    <p:sldId id="282" r:id="rId12"/>
    <p:sldId id="283" r:id="rId13"/>
    <p:sldId id="285" r:id="rId14"/>
    <p:sldId id="284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331" r:id="rId57"/>
    <p:sldId id="332" r:id="rId58"/>
    <p:sldId id="333" r:id="rId59"/>
    <p:sldId id="334" r:id="rId60"/>
    <p:sldId id="335" r:id="rId61"/>
    <p:sldId id="336" r:id="rId62"/>
    <p:sldId id="337" r:id="rId63"/>
    <p:sldId id="338" r:id="rId64"/>
    <p:sldId id="339" r:id="rId65"/>
    <p:sldId id="340" r:id="rId66"/>
    <p:sldId id="341" r:id="rId67"/>
    <p:sldId id="342" r:id="rId68"/>
    <p:sldId id="343" r:id="rId69"/>
    <p:sldId id="344" r:id="rId70"/>
    <p:sldId id="345" r:id="rId71"/>
    <p:sldId id="346" r:id="rId72"/>
    <p:sldId id="347" r:id="rId73"/>
    <p:sldId id="348" r:id="rId74"/>
    <p:sldId id="349" r:id="rId75"/>
    <p:sldId id="350" r:id="rId76"/>
    <p:sldId id="351" r:id="rId77"/>
    <p:sldId id="352" r:id="rId78"/>
    <p:sldId id="353" r:id="rId79"/>
    <p:sldId id="354" r:id="rId80"/>
    <p:sldId id="355" r:id="rId81"/>
    <p:sldId id="356" r:id="rId82"/>
    <p:sldId id="357" r:id="rId83"/>
    <p:sldId id="358" r:id="rId84"/>
    <p:sldId id="359" r:id="rId85"/>
    <p:sldId id="360" r:id="rId86"/>
    <p:sldId id="361" r:id="rId87"/>
    <p:sldId id="362" r:id="rId88"/>
    <p:sldId id="363" r:id="rId89"/>
    <p:sldId id="364" r:id="rId90"/>
    <p:sldId id="365" r:id="rId91"/>
    <p:sldId id="366" r:id="rId92"/>
    <p:sldId id="367" r:id="rId93"/>
    <p:sldId id="368" r:id="rId94"/>
    <p:sldId id="369" r:id="rId95"/>
    <p:sldId id="370" r:id="rId96"/>
    <p:sldId id="371" r:id="rId97"/>
    <p:sldId id="372" r:id="rId98"/>
    <p:sldId id="373" r:id="rId99"/>
    <p:sldId id="374" r:id="rId100"/>
    <p:sldId id="375" r:id="rId101"/>
    <p:sldId id="376" r:id="rId102"/>
    <p:sldId id="377" r:id="rId103"/>
    <p:sldId id="378" r:id="rId104"/>
    <p:sldId id="379" r:id="rId105"/>
    <p:sldId id="380" r:id="rId106"/>
    <p:sldId id="381" r:id="rId107"/>
    <p:sldId id="382" r:id="rId108"/>
    <p:sldId id="383" r:id="rId109"/>
    <p:sldId id="384" r:id="rId110"/>
    <p:sldId id="274" r:id="rId1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aspinbrumancia@outlook.com" initials="e" lastIdx="1" clrIdx="0">
    <p:extLst>
      <p:ext uri="{19B8F6BF-5375-455C-9EA6-DF929625EA0E}">
        <p15:presenceInfo xmlns:p15="http://schemas.microsoft.com/office/powerpoint/2012/main" xmlns="" userId="36bef804d7c822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9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-44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tableStyles" Target="tableStyle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slide" Target="slides/slide108.xml"/><Relationship Id="rId115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3B354A-040A-416C-97A6-9DC50A8835D2}" type="doc">
      <dgm:prSet loTypeId="urn:microsoft.com/office/officeart/2011/layout/CircleProcess" loCatId="process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769AC696-BF09-455C-AAE4-5E188CB7FFAE}" type="pres">
      <dgm:prSet presAssocID="{E63B354A-040A-416C-97A6-9DC50A8835D2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IN"/>
        </a:p>
      </dgm:t>
    </dgm:pt>
  </dgm:ptLst>
  <dgm:cxnLst>
    <dgm:cxn modelId="{FEABBC90-3115-4A2D-BDA8-2ECEA302CC28}" type="presOf" srcId="{E63B354A-040A-416C-97A6-9DC50A8835D2}" destId="{769AC696-BF09-455C-AAE4-5E188CB7FFAE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C843DA-67AA-4E01-AE33-63D56C644BF6}" type="doc">
      <dgm:prSet loTypeId="urn:microsoft.com/office/officeart/2005/8/layout/list1" loCatId="list" qsTypeId="urn:microsoft.com/office/officeart/2005/8/quickstyle/3d4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24B29763-986B-4959-A94E-8A988B929F38}">
      <dgm:prSet custT="1"/>
      <dgm:spPr/>
      <dgm:t>
        <a:bodyPr/>
        <a:lstStyle/>
        <a:p>
          <a:r>
            <a:rPr lang="en-US" sz="2400" dirty="0"/>
            <a:t>JavaScript is a lightweight, interpreted programming language.</a:t>
          </a:r>
          <a:endParaRPr lang="en-IN" sz="2400" dirty="0"/>
        </a:p>
      </dgm:t>
    </dgm:pt>
    <dgm:pt modelId="{AF65E34A-9CE9-412E-9437-6445F2020F2F}" type="parTrans" cxnId="{6A72AE55-BCC9-463D-B804-205FF2F10EBA}">
      <dgm:prSet/>
      <dgm:spPr/>
      <dgm:t>
        <a:bodyPr/>
        <a:lstStyle/>
        <a:p>
          <a:endParaRPr lang="en-IN" sz="2400"/>
        </a:p>
      </dgm:t>
    </dgm:pt>
    <dgm:pt modelId="{E996B2B1-49E0-4889-8FB8-D3D4E985B264}" type="sibTrans" cxnId="{6A72AE55-BCC9-463D-B804-205FF2F10EBA}">
      <dgm:prSet/>
      <dgm:spPr/>
      <dgm:t>
        <a:bodyPr/>
        <a:lstStyle/>
        <a:p>
          <a:endParaRPr lang="en-IN" sz="2400"/>
        </a:p>
      </dgm:t>
    </dgm:pt>
    <dgm:pt modelId="{0BF42C93-2149-4A3B-B961-C11206D9BC00}">
      <dgm:prSet custT="1"/>
      <dgm:spPr/>
      <dgm:t>
        <a:bodyPr/>
        <a:lstStyle/>
        <a:p>
          <a:pPr algn="l"/>
          <a:r>
            <a:rPr lang="en-US" sz="2400" dirty="0"/>
            <a:t>Designed for creating network-centric applications.</a:t>
          </a:r>
          <a:endParaRPr lang="en-IN" sz="2400" dirty="0"/>
        </a:p>
      </dgm:t>
    </dgm:pt>
    <dgm:pt modelId="{EDA8EE40-7972-4859-A64A-E6E3AC38E4AF}" type="parTrans" cxnId="{B0A476F3-83E4-4AE7-B25C-D5D4D2260161}">
      <dgm:prSet/>
      <dgm:spPr/>
      <dgm:t>
        <a:bodyPr/>
        <a:lstStyle/>
        <a:p>
          <a:endParaRPr lang="en-IN" sz="2400"/>
        </a:p>
      </dgm:t>
    </dgm:pt>
    <dgm:pt modelId="{7730C409-6754-4D72-999E-E92BB75DDB50}" type="sibTrans" cxnId="{B0A476F3-83E4-4AE7-B25C-D5D4D2260161}">
      <dgm:prSet/>
      <dgm:spPr/>
      <dgm:t>
        <a:bodyPr/>
        <a:lstStyle/>
        <a:p>
          <a:endParaRPr lang="en-IN" sz="2400"/>
        </a:p>
      </dgm:t>
    </dgm:pt>
    <dgm:pt modelId="{57105FA2-8295-4CEF-8BA6-A7968D1AA1F1}">
      <dgm:prSet custT="1"/>
      <dgm:spPr/>
      <dgm:t>
        <a:bodyPr/>
        <a:lstStyle/>
        <a:p>
          <a:pPr algn="l"/>
          <a:r>
            <a:rPr lang="en-US" sz="2400" dirty="0"/>
            <a:t>Complementary to and integrated with Java.</a:t>
          </a:r>
          <a:endParaRPr lang="en-IN" sz="2400" dirty="0"/>
        </a:p>
      </dgm:t>
    </dgm:pt>
    <dgm:pt modelId="{7C01540D-F0C9-4576-9FE8-5C7221BB7C5E}" type="parTrans" cxnId="{85D3A0CF-C923-4413-95DF-6E827BC73940}">
      <dgm:prSet/>
      <dgm:spPr/>
      <dgm:t>
        <a:bodyPr/>
        <a:lstStyle/>
        <a:p>
          <a:endParaRPr lang="en-IN" sz="2400"/>
        </a:p>
      </dgm:t>
    </dgm:pt>
    <dgm:pt modelId="{068B6675-B8EE-446A-9458-BF2FEF5D031A}" type="sibTrans" cxnId="{85D3A0CF-C923-4413-95DF-6E827BC73940}">
      <dgm:prSet/>
      <dgm:spPr/>
      <dgm:t>
        <a:bodyPr/>
        <a:lstStyle/>
        <a:p>
          <a:endParaRPr lang="en-IN" sz="2400"/>
        </a:p>
      </dgm:t>
    </dgm:pt>
    <dgm:pt modelId="{AB3DF6DB-55B3-4CA0-8DB4-8F555AFECC88}">
      <dgm:prSet custT="1"/>
      <dgm:spPr/>
      <dgm:t>
        <a:bodyPr/>
        <a:lstStyle/>
        <a:p>
          <a:pPr algn="l"/>
          <a:r>
            <a:rPr lang="en-US" sz="2400" dirty="0"/>
            <a:t>Complementary to and integrated with HTML.</a:t>
          </a:r>
          <a:endParaRPr lang="en-IN" sz="2400" dirty="0"/>
        </a:p>
      </dgm:t>
    </dgm:pt>
    <dgm:pt modelId="{C81B4AEF-04FB-4435-BEDF-549D69DB5E6A}" type="parTrans" cxnId="{C3236549-1CDB-485B-B16E-595609385C51}">
      <dgm:prSet/>
      <dgm:spPr/>
      <dgm:t>
        <a:bodyPr/>
        <a:lstStyle/>
        <a:p>
          <a:endParaRPr lang="en-IN" sz="2400"/>
        </a:p>
      </dgm:t>
    </dgm:pt>
    <dgm:pt modelId="{56DCD002-97BF-49C4-B096-CC0107087379}" type="sibTrans" cxnId="{C3236549-1CDB-485B-B16E-595609385C51}">
      <dgm:prSet/>
      <dgm:spPr/>
      <dgm:t>
        <a:bodyPr/>
        <a:lstStyle/>
        <a:p>
          <a:endParaRPr lang="en-IN" sz="2400"/>
        </a:p>
      </dgm:t>
    </dgm:pt>
    <dgm:pt modelId="{1CDE786E-C0DE-4AFE-840C-890BCE1D2042}">
      <dgm:prSet custT="1"/>
      <dgm:spPr/>
      <dgm:t>
        <a:bodyPr/>
        <a:lstStyle/>
        <a:p>
          <a:pPr algn="l"/>
          <a:r>
            <a:rPr lang="en-IN" sz="2400" dirty="0"/>
            <a:t>Open and cross-platform.</a:t>
          </a:r>
        </a:p>
      </dgm:t>
    </dgm:pt>
    <dgm:pt modelId="{EFAF14ED-8B7D-48BA-AE23-DAEFFB718EF6}" type="parTrans" cxnId="{3C8B0A8D-1F33-425A-AD86-1D478BFC3D27}">
      <dgm:prSet/>
      <dgm:spPr/>
      <dgm:t>
        <a:bodyPr/>
        <a:lstStyle/>
        <a:p>
          <a:endParaRPr lang="en-IN" sz="2400"/>
        </a:p>
      </dgm:t>
    </dgm:pt>
    <dgm:pt modelId="{515F8F08-57AC-4ADA-A05C-300CB831FD0F}" type="sibTrans" cxnId="{3C8B0A8D-1F33-425A-AD86-1D478BFC3D27}">
      <dgm:prSet/>
      <dgm:spPr/>
      <dgm:t>
        <a:bodyPr/>
        <a:lstStyle/>
        <a:p>
          <a:endParaRPr lang="en-IN" sz="2400"/>
        </a:p>
      </dgm:t>
    </dgm:pt>
    <dgm:pt modelId="{13AA5C99-4AC1-4176-BBAB-F549B9B54057}" type="pres">
      <dgm:prSet presAssocID="{92C843DA-67AA-4E01-AE33-63D56C644BF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ACF236F-8BC5-4C75-A176-97D1E39F233F}" type="pres">
      <dgm:prSet presAssocID="{24B29763-986B-4959-A94E-8A988B929F38}" presName="parentLin" presStyleCnt="0"/>
      <dgm:spPr/>
    </dgm:pt>
    <dgm:pt modelId="{EB6838DE-E1C6-4B2E-8C9D-5322BE056CFE}" type="pres">
      <dgm:prSet presAssocID="{24B29763-986B-4959-A94E-8A988B929F38}" presName="parentLeftMargin" presStyleLbl="node1" presStyleIdx="0" presStyleCnt="5"/>
      <dgm:spPr/>
      <dgm:t>
        <a:bodyPr/>
        <a:lstStyle/>
        <a:p>
          <a:endParaRPr lang="en-IN"/>
        </a:p>
      </dgm:t>
    </dgm:pt>
    <dgm:pt modelId="{EDE12B1D-4E6B-4719-AA3D-C7D027978207}" type="pres">
      <dgm:prSet presAssocID="{24B29763-986B-4959-A94E-8A988B929F38}" presName="parentText" presStyleLbl="node1" presStyleIdx="0" presStyleCnt="5" custScaleY="13417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AC3545F-8F66-49EB-BD16-1A6A14E174EC}" type="pres">
      <dgm:prSet presAssocID="{24B29763-986B-4959-A94E-8A988B929F38}" presName="negativeSpace" presStyleCnt="0"/>
      <dgm:spPr/>
    </dgm:pt>
    <dgm:pt modelId="{94A1B8C1-4757-462D-9E06-F9F5794A2450}" type="pres">
      <dgm:prSet presAssocID="{24B29763-986B-4959-A94E-8A988B929F38}" presName="childText" presStyleLbl="conFgAcc1" presStyleIdx="0" presStyleCnt="5">
        <dgm:presLayoutVars>
          <dgm:bulletEnabled val="1"/>
        </dgm:presLayoutVars>
      </dgm:prSet>
      <dgm:spPr/>
    </dgm:pt>
    <dgm:pt modelId="{EA3B7DC4-ED43-4591-8523-C1B5E7B39E29}" type="pres">
      <dgm:prSet presAssocID="{E996B2B1-49E0-4889-8FB8-D3D4E985B264}" presName="spaceBetweenRectangles" presStyleCnt="0"/>
      <dgm:spPr/>
    </dgm:pt>
    <dgm:pt modelId="{E46E722A-BD3D-43C0-BBD0-1AFB1B1721CA}" type="pres">
      <dgm:prSet presAssocID="{0BF42C93-2149-4A3B-B961-C11206D9BC00}" presName="parentLin" presStyleCnt="0"/>
      <dgm:spPr/>
    </dgm:pt>
    <dgm:pt modelId="{B65EC606-FF7C-421C-B349-1C4C4878DF23}" type="pres">
      <dgm:prSet presAssocID="{0BF42C93-2149-4A3B-B961-C11206D9BC00}" presName="parentLeftMargin" presStyleLbl="node1" presStyleIdx="0" presStyleCnt="5"/>
      <dgm:spPr/>
      <dgm:t>
        <a:bodyPr/>
        <a:lstStyle/>
        <a:p>
          <a:endParaRPr lang="en-IN"/>
        </a:p>
      </dgm:t>
    </dgm:pt>
    <dgm:pt modelId="{A91C4B7C-1BB1-4FDA-AA44-1F410367D212}" type="pres">
      <dgm:prSet presAssocID="{0BF42C93-2149-4A3B-B961-C11206D9BC00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F459F58-1777-4694-9A82-14CC2466DA31}" type="pres">
      <dgm:prSet presAssocID="{0BF42C93-2149-4A3B-B961-C11206D9BC00}" presName="negativeSpace" presStyleCnt="0"/>
      <dgm:spPr/>
    </dgm:pt>
    <dgm:pt modelId="{13322F13-0C34-4D95-88EE-377D560E4BAE}" type="pres">
      <dgm:prSet presAssocID="{0BF42C93-2149-4A3B-B961-C11206D9BC00}" presName="childText" presStyleLbl="conFgAcc1" presStyleIdx="1" presStyleCnt="5">
        <dgm:presLayoutVars>
          <dgm:bulletEnabled val="1"/>
        </dgm:presLayoutVars>
      </dgm:prSet>
      <dgm:spPr/>
    </dgm:pt>
    <dgm:pt modelId="{88E2F695-8D3E-4781-9863-C7489232AFFC}" type="pres">
      <dgm:prSet presAssocID="{7730C409-6754-4D72-999E-E92BB75DDB50}" presName="spaceBetweenRectangles" presStyleCnt="0"/>
      <dgm:spPr/>
    </dgm:pt>
    <dgm:pt modelId="{39FD80FB-1944-4A41-8F1F-A58D22101421}" type="pres">
      <dgm:prSet presAssocID="{57105FA2-8295-4CEF-8BA6-A7968D1AA1F1}" presName="parentLin" presStyleCnt="0"/>
      <dgm:spPr/>
    </dgm:pt>
    <dgm:pt modelId="{F32FB264-CD95-4C9D-BFB8-B2D6ABFA7303}" type="pres">
      <dgm:prSet presAssocID="{57105FA2-8295-4CEF-8BA6-A7968D1AA1F1}" presName="parentLeftMargin" presStyleLbl="node1" presStyleIdx="1" presStyleCnt="5"/>
      <dgm:spPr/>
      <dgm:t>
        <a:bodyPr/>
        <a:lstStyle/>
        <a:p>
          <a:endParaRPr lang="en-IN"/>
        </a:p>
      </dgm:t>
    </dgm:pt>
    <dgm:pt modelId="{1C37D66E-DC1A-49E0-9FD1-90216CD01405}" type="pres">
      <dgm:prSet presAssocID="{57105FA2-8295-4CEF-8BA6-A7968D1AA1F1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D8F6BB3-39C2-4142-A318-A386C2AA6CD5}" type="pres">
      <dgm:prSet presAssocID="{57105FA2-8295-4CEF-8BA6-A7968D1AA1F1}" presName="negativeSpace" presStyleCnt="0"/>
      <dgm:spPr/>
    </dgm:pt>
    <dgm:pt modelId="{F388453C-A022-465E-A575-2DD17BBC85E5}" type="pres">
      <dgm:prSet presAssocID="{57105FA2-8295-4CEF-8BA6-A7968D1AA1F1}" presName="childText" presStyleLbl="conFgAcc1" presStyleIdx="2" presStyleCnt="5">
        <dgm:presLayoutVars>
          <dgm:bulletEnabled val="1"/>
        </dgm:presLayoutVars>
      </dgm:prSet>
      <dgm:spPr/>
    </dgm:pt>
    <dgm:pt modelId="{D661564C-51E1-401F-BC5A-17FF09C819C3}" type="pres">
      <dgm:prSet presAssocID="{068B6675-B8EE-446A-9458-BF2FEF5D031A}" presName="spaceBetweenRectangles" presStyleCnt="0"/>
      <dgm:spPr/>
    </dgm:pt>
    <dgm:pt modelId="{97FDC938-255C-4D1B-94FF-71A829777406}" type="pres">
      <dgm:prSet presAssocID="{AB3DF6DB-55B3-4CA0-8DB4-8F555AFECC88}" presName="parentLin" presStyleCnt="0"/>
      <dgm:spPr/>
    </dgm:pt>
    <dgm:pt modelId="{99CEFA35-29CE-447B-9386-EFCF60A150E5}" type="pres">
      <dgm:prSet presAssocID="{AB3DF6DB-55B3-4CA0-8DB4-8F555AFECC88}" presName="parentLeftMargin" presStyleLbl="node1" presStyleIdx="2" presStyleCnt="5"/>
      <dgm:spPr/>
      <dgm:t>
        <a:bodyPr/>
        <a:lstStyle/>
        <a:p>
          <a:endParaRPr lang="en-IN"/>
        </a:p>
      </dgm:t>
    </dgm:pt>
    <dgm:pt modelId="{7EB6E010-5DAC-4DD9-940E-5D4C12080B08}" type="pres">
      <dgm:prSet presAssocID="{AB3DF6DB-55B3-4CA0-8DB4-8F555AFECC88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D82ECA-CFAF-401B-ABF1-735BA92BEB98}" type="pres">
      <dgm:prSet presAssocID="{AB3DF6DB-55B3-4CA0-8DB4-8F555AFECC88}" presName="negativeSpace" presStyleCnt="0"/>
      <dgm:spPr/>
    </dgm:pt>
    <dgm:pt modelId="{7C200C3B-9ACF-402F-8BFE-E020C5162F21}" type="pres">
      <dgm:prSet presAssocID="{AB3DF6DB-55B3-4CA0-8DB4-8F555AFECC88}" presName="childText" presStyleLbl="conFgAcc1" presStyleIdx="3" presStyleCnt="5">
        <dgm:presLayoutVars>
          <dgm:bulletEnabled val="1"/>
        </dgm:presLayoutVars>
      </dgm:prSet>
      <dgm:spPr/>
    </dgm:pt>
    <dgm:pt modelId="{2CFA4221-D44A-4F2B-8793-46A2AF440CBB}" type="pres">
      <dgm:prSet presAssocID="{56DCD002-97BF-49C4-B096-CC0107087379}" presName="spaceBetweenRectangles" presStyleCnt="0"/>
      <dgm:spPr/>
    </dgm:pt>
    <dgm:pt modelId="{CF3A3750-2935-4458-A4B9-75D1761BF7AC}" type="pres">
      <dgm:prSet presAssocID="{1CDE786E-C0DE-4AFE-840C-890BCE1D2042}" presName="parentLin" presStyleCnt="0"/>
      <dgm:spPr/>
    </dgm:pt>
    <dgm:pt modelId="{F798134D-2483-490B-AE47-E7F9D071874A}" type="pres">
      <dgm:prSet presAssocID="{1CDE786E-C0DE-4AFE-840C-890BCE1D2042}" presName="parentLeftMargin" presStyleLbl="node1" presStyleIdx="3" presStyleCnt="5"/>
      <dgm:spPr/>
      <dgm:t>
        <a:bodyPr/>
        <a:lstStyle/>
        <a:p>
          <a:endParaRPr lang="en-IN"/>
        </a:p>
      </dgm:t>
    </dgm:pt>
    <dgm:pt modelId="{9D0C2729-BC3C-404E-AFBB-822536ECCA4A}" type="pres">
      <dgm:prSet presAssocID="{1CDE786E-C0DE-4AFE-840C-890BCE1D2042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950F1AB-B8F7-4C97-86B3-31C80173E285}" type="pres">
      <dgm:prSet presAssocID="{1CDE786E-C0DE-4AFE-840C-890BCE1D2042}" presName="negativeSpace" presStyleCnt="0"/>
      <dgm:spPr/>
    </dgm:pt>
    <dgm:pt modelId="{8C44FC82-1D83-4ADF-948A-85550D7DDEC3}" type="pres">
      <dgm:prSet presAssocID="{1CDE786E-C0DE-4AFE-840C-890BCE1D2042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9558BB4-5D07-4F7A-989E-E868D768D900}" type="presOf" srcId="{0BF42C93-2149-4A3B-B961-C11206D9BC00}" destId="{A91C4B7C-1BB1-4FDA-AA44-1F410367D212}" srcOrd="1" destOrd="0" presId="urn:microsoft.com/office/officeart/2005/8/layout/list1"/>
    <dgm:cxn modelId="{8664E773-2C3B-40F7-AC27-065FF3CB1980}" type="presOf" srcId="{57105FA2-8295-4CEF-8BA6-A7968D1AA1F1}" destId="{F32FB264-CD95-4C9D-BFB8-B2D6ABFA7303}" srcOrd="0" destOrd="0" presId="urn:microsoft.com/office/officeart/2005/8/layout/list1"/>
    <dgm:cxn modelId="{DBF76650-E79D-4D97-95AA-2F0062233CC6}" type="presOf" srcId="{92C843DA-67AA-4E01-AE33-63D56C644BF6}" destId="{13AA5C99-4AC1-4176-BBAB-F549B9B54057}" srcOrd="0" destOrd="0" presId="urn:microsoft.com/office/officeart/2005/8/layout/list1"/>
    <dgm:cxn modelId="{E9432AC0-0760-4CA1-A113-66D2E3897CBC}" type="presOf" srcId="{AB3DF6DB-55B3-4CA0-8DB4-8F555AFECC88}" destId="{99CEFA35-29CE-447B-9386-EFCF60A150E5}" srcOrd="0" destOrd="0" presId="urn:microsoft.com/office/officeart/2005/8/layout/list1"/>
    <dgm:cxn modelId="{85D3A0CF-C923-4413-95DF-6E827BC73940}" srcId="{92C843DA-67AA-4E01-AE33-63D56C644BF6}" destId="{57105FA2-8295-4CEF-8BA6-A7968D1AA1F1}" srcOrd="2" destOrd="0" parTransId="{7C01540D-F0C9-4576-9FE8-5C7221BB7C5E}" sibTransId="{068B6675-B8EE-446A-9458-BF2FEF5D031A}"/>
    <dgm:cxn modelId="{69A08A5C-7836-497F-B0B9-20B2E5904B15}" type="presOf" srcId="{24B29763-986B-4959-A94E-8A988B929F38}" destId="{EDE12B1D-4E6B-4719-AA3D-C7D027978207}" srcOrd="1" destOrd="0" presId="urn:microsoft.com/office/officeart/2005/8/layout/list1"/>
    <dgm:cxn modelId="{B0A476F3-83E4-4AE7-B25C-D5D4D2260161}" srcId="{92C843DA-67AA-4E01-AE33-63D56C644BF6}" destId="{0BF42C93-2149-4A3B-B961-C11206D9BC00}" srcOrd="1" destOrd="0" parTransId="{EDA8EE40-7972-4859-A64A-E6E3AC38E4AF}" sibTransId="{7730C409-6754-4D72-999E-E92BB75DDB50}"/>
    <dgm:cxn modelId="{EF3B1743-EB18-42DB-88EE-304E8DDDA1DD}" type="presOf" srcId="{0BF42C93-2149-4A3B-B961-C11206D9BC00}" destId="{B65EC606-FF7C-421C-B349-1C4C4878DF23}" srcOrd="0" destOrd="0" presId="urn:microsoft.com/office/officeart/2005/8/layout/list1"/>
    <dgm:cxn modelId="{33E4C6F8-97A1-4880-B24E-BC64400EEC58}" type="presOf" srcId="{57105FA2-8295-4CEF-8BA6-A7968D1AA1F1}" destId="{1C37D66E-DC1A-49E0-9FD1-90216CD01405}" srcOrd="1" destOrd="0" presId="urn:microsoft.com/office/officeart/2005/8/layout/list1"/>
    <dgm:cxn modelId="{3F85399C-198F-4D61-AEC6-B4702229680B}" type="presOf" srcId="{1CDE786E-C0DE-4AFE-840C-890BCE1D2042}" destId="{F798134D-2483-490B-AE47-E7F9D071874A}" srcOrd="0" destOrd="0" presId="urn:microsoft.com/office/officeart/2005/8/layout/list1"/>
    <dgm:cxn modelId="{9F81F289-CB6B-4425-805A-E84630D64958}" type="presOf" srcId="{AB3DF6DB-55B3-4CA0-8DB4-8F555AFECC88}" destId="{7EB6E010-5DAC-4DD9-940E-5D4C12080B08}" srcOrd="1" destOrd="0" presId="urn:microsoft.com/office/officeart/2005/8/layout/list1"/>
    <dgm:cxn modelId="{AEAF3BB9-5515-4498-8152-BFDBA4A2342F}" type="presOf" srcId="{1CDE786E-C0DE-4AFE-840C-890BCE1D2042}" destId="{9D0C2729-BC3C-404E-AFBB-822536ECCA4A}" srcOrd="1" destOrd="0" presId="urn:microsoft.com/office/officeart/2005/8/layout/list1"/>
    <dgm:cxn modelId="{3C8B0A8D-1F33-425A-AD86-1D478BFC3D27}" srcId="{92C843DA-67AA-4E01-AE33-63D56C644BF6}" destId="{1CDE786E-C0DE-4AFE-840C-890BCE1D2042}" srcOrd="4" destOrd="0" parTransId="{EFAF14ED-8B7D-48BA-AE23-DAEFFB718EF6}" sibTransId="{515F8F08-57AC-4ADA-A05C-300CB831FD0F}"/>
    <dgm:cxn modelId="{C552FC89-3F8D-4634-8376-5A75A830620E}" type="presOf" srcId="{24B29763-986B-4959-A94E-8A988B929F38}" destId="{EB6838DE-E1C6-4B2E-8C9D-5322BE056CFE}" srcOrd="0" destOrd="0" presId="urn:microsoft.com/office/officeart/2005/8/layout/list1"/>
    <dgm:cxn modelId="{C3236549-1CDB-485B-B16E-595609385C51}" srcId="{92C843DA-67AA-4E01-AE33-63D56C644BF6}" destId="{AB3DF6DB-55B3-4CA0-8DB4-8F555AFECC88}" srcOrd="3" destOrd="0" parTransId="{C81B4AEF-04FB-4435-BEDF-549D69DB5E6A}" sibTransId="{56DCD002-97BF-49C4-B096-CC0107087379}"/>
    <dgm:cxn modelId="{6A72AE55-BCC9-463D-B804-205FF2F10EBA}" srcId="{92C843DA-67AA-4E01-AE33-63D56C644BF6}" destId="{24B29763-986B-4959-A94E-8A988B929F38}" srcOrd="0" destOrd="0" parTransId="{AF65E34A-9CE9-412E-9437-6445F2020F2F}" sibTransId="{E996B2B1-49E0-4889-8FB8-D3D4E985B264}"/>
    <dgm:cxn modelId="{E5B25DA2-A06C-41F5-A6CA-03F0898488F4}" type="presParOf" srcId="{13AA5C99-4AC1-4176-BBAB-F549B9B54057}" destId="{6ACF236F-8BC5-4C75-A176-97D1E39F233F}" srcOrd="0" destOrd="0" presId="urn:microsoft.com/office/officeart/2005/8/layout/list1"/>
    <dgm:cxn modelId="{2754F03A-A168-4DC1-B114-64D1C0E53844}" type="presParOf" srcId="{6ACF236F-8BC5-4C75-A176-97D1E39F233F}" destId="{EB6838DE-E1C6-4B2E-8C9D-5322BE056CFE}" srcOrd="0" destOrd="0" presId="urn:microsoft.com/office/officeart/2005/8/layout/list1"/>
    <dgm:cxn modelId="{7D4BC62F-62B8-416E-884A-881968EFA701}" type="presParOf" srcId="{6ACF236F-8BC5-4C75-A176-97D1E39F233F}" destId="{EDE12B1D-4E6B-4719-AA3D-C7D027978207}" srcOrd="1" destOrd="0" presId="urn:microsoft.com/office/officeart/2005/8/layout/list1"/>
    <dgm:cxn modelId="{B0063E59-6031-4263-827F-588A41EB91C5}" type="presParOf" srcId="{13AA5C99-4AC1-4176-BBAB-F549B9B54057}" destId="{5AC3545F-8F66-49EB-BD16-1A6A14E174EC}" srcOrd="1" destOrd="0" presId="urn:microsoft.com/office/officeart/2005/8/layout/list1"/>
    <dgm:cxn modelId="{BC528E0C-59C6-40FE-AB3B-4BFB2C4F4F01}" type="presParOf" srcId="{13AA5C99-4AC1-4176-BBAB-F549B9B54057}" destId="{94A1B8C1-4757-462D-9E06-F9F5794A2450}" srcOrd="2" destOrd="0" presId="urn:microsoft.com/office/officeart/2005/8/layout/list1"/>
    <dgm:cxn modelId="{7146C5FD-A703-468E-A10B-FF69AACE9D35}" type="presParOf" srcId="{13AA5C99-4AC1-4176-BBAB-F549B9B54057}" destId="{EA3B7DC4-ED43-4591-8523-C1B5E7B39E29}" srcOrd="3" destOrd="0" presId="urn:microsoft.com/office/officeart/2005/8/layout/list1"/>
    <dgm:cxn modelId="{C43AD832-F643-4485-9A2E-FC2262B6D003}" type="presParOf" srcId="{13AA5C99-4AC1-4176-BBAB-F549B9B54057}" destId="{E46E722A-BD3D-43C0-BBD0-1AFB1B1721CA}" srcOrd="4" destOrd="0" presId="urn:microsoft.com/office/officeart/2005/8/layout/list1"/>
    <dgm:cxn modelId="{2A728922-14C7-4892-835C-667165316BFC}" type="presParOf" srcId="{E46E722A-BD3D-43C0-BBD0-1AFB1B1721CA}" destId="{B65EC606-FF7C-421C-B349-1C4C4878DF23}" srcOrd="0" destOrd="0" presId="urn:microsoft.com/office/officeart/2005/8/layout/list1"/>
    <dgm:cxn modelId="{232D1E9C-CF12-425B-8C46-664A499FD48D}" type="presParOf" srcId="{E46E722A-BD3D-43C0-BBD0-1AFB1B1721CA}" destId="{A91C4B7C-1BB1-4FDA-AA44-1F410367D212}" srcOrd="1" destOrd="0" presId="urn:microsoft.com/office/officeart/2005/8/layout/list1"/>
    <dgm:cxn modelId="{211C5947-7C6C-4197-9AFE-EE0EEAE241AD}" type="presParOf" srcId="{13AA5C99-4AC1-4176-BBAB-F549B9B54057}" destId="{2F459F58-1777-4694-9A82-14CC2466DA31}" srcOrd="5" destOrd="0" presId="urn:microsoft.com/office/officeart/2005/8/layout/list1"/>
    <dgm:cxn modelId="{58CCD5D2-92A5-46BA-AC5B-68686785FB3F}" type="presParOf" srcId="{13AA5C99-4AC1-4176-BBAB-F549B9B54057}" destId="{13322F13-0C34-4D95-88EE-377D560E4BAE}" srcOrd="6" destOrd="0" presId="urn:microsoft.com/office/officeart/2005/8/layout/list1"/>
    <dgm:cxn modelId="{0BE32F8E-1BF9-467F-84BD-537429C91F14}" type="presParOf" srcId="{13AA5C99-4AC1-4176-BBAB-F549B9B54057}" destId="{88E2F695-8D3E-4781-9863-C7489232AFFC}" srcOrd="7" destOrd="0" presId="urn:microsoft.com/office/officeart/2005/8/layout/list1"/>
    <dgm:cxn modelId="{26DACA96-96AC-45B3-A0C1-18D4DE0DF202}" type="presParOf" srcId="{13AA5C99-4AC1-4176-BBAB-F549B9B54057}" destId="{39FD80FB-1944-4A41-8F1F-A58D22101421}" srcOrd="8" destOrd="0" presId="urn:microsoft.com/office/officeart/2005/8/layout/list1"/>
    <dgm:cxn modelId="{8F2E668A-AAA6-4067-AD31-A351E172A9F4}" type="presParOf" srcId="{39FD80FB-1944-4A41-8F1F-A58D22101421}" destId="{F32FB264-CD95-4C9D-BFB8-B2D6ABFA7303}" srcOrd="0" destOrd="0" presId="urn:microsoft.com/office/officeart/2005/8/layout/list1"/>
    <dgm:cxn modelId="{027FB3E5-81B6-41FC-9E95-E9B1B0DD8E63}" type="presParOf" srcId="{39FD80FB-1944-4A41-8F1F-A58D22101421}" destId="{1C37D66E-DC1A-49E0-9FD1-90216CD01405}" srcOrd="1" destOrd="0" presId="urn:microsoft.com/office/officeart/2005/8/layout/list1"/>
    <dgm:cxn modelId="{23672B95-666A-4FAF-9A49-A2A69A4BC034}" type="presParOf" srcId="{13AA5C99-4AC1-4176-BBAB-F549B9B54057}" destId="{FD8F6BB3-39C2-4142-A318-A386C2AA6CD5}" srcOrd="9" destOrd="0" presId="urn:microsoft.com/office/officeart/2005/8/layout/list1"/>
    <dgm:cxn modelId="{77D2942C-DFCF-467B-BD7C-86A7B2D3B8DE}" type="presParOf" srcId="{13AA5C99-4AC1-4176-BBAB-F549B9B54057}" destId="{F388453C-A022-465E-A575-2DD17BBC85E5}" srcOrd="10" destOrd="0" presId="urn:microsoft.com/office/officeart/2005/8/layout/list1"/>
    <dgm:cxn modelId="{DC6EF577-AA94-495C-AB6B-6B23E63F6C9C}" type="presParOf" srcId="{13AA5C99-4AC1-4176-BBAB-F549B9B54057}" destId="{D661564C-51E1-401F-BC5A-17FF09C819C3}" srcOrd="11" destOrd="0" presId="urn:microsoft.com/office/officeart/2005/8/layout/list1"/>
    <dgm:cxn modelId="{21CD687F-B8FC-4962-A8CA-2B8E63AAAFA8}" type="presParOf" srcId="{13AA5C99-4AC1-4176-BBAB-F549B9B54057}" destId="{97FDC938-255C-4D1B-94FF-71A829777406}" srcOrd="12" destOrd="0" presId="urn:microsoft.com/office/officeart/2005/8/layout/list1"/>
    <dgm:cxn modelId="{AA49DBAD-3484-4445-B764-5B5B1057610D}" type="presParOf" srcId="{97FDC938-255C-4D1B-94FF-71A829777406}" destId="{99CEFA35-29CE-447B-9386-EFCF60A150E5}" srcOrd="0" destOrd="0" presId="urn:microsoft.com/office/officeart/2005/8/layout/list1"/>
    <dgm:cxn modelId="{94113E45-2980-4865-87C6-814C5FDC9C63}" type="presParOf" srcId="{97FDC938-255C-4D1B-94FF-71A829777406}" destId="{7EB6E010-5DAC-4DD9-940E-5D4C12080B08}" srcOrd="1" destOrd="0" presId="urn:microsoft.com/office/officeart/2005/8/layout/list1"/>
    <dgm:cxn modelId="{3FC4A505-4F68-4574-9F36-198894D79A9A}" type="presParOf" srcId="{13AA5C99-4AC1-4176-BBAB-F549B9B54057}" destId="{E5D82ECA-CFAF-401B-ABF1-735BA92BEB98}" srcOrd="13" destOrd="0" presId="urn:microsoft.com/office/officeart/2005/8/layout/list1"/>
    <dgm:cxn modelId="{F8CECFDD-7B16-48EB-9FBC-F4CF1407FFCF}" type="presParOf" srcId="{13AA5C99-4AC1-4176-BBAB-F549B9B54057}" destId="{7C200C3B-9ACF-402F-8BFE-E020C5162F21}" srcOrd="14" destOrd="0" presId="urn:microsoft.com/office/officeart/2005/8/layout/list1"/>
    <dgm:cxn modelId="{CCA1BC56-A318-4932-81A9-DFC232E16CAB}" type="presParOf" srcId="{13AA5C99-4AC1-4176-BBAB-F549B9B54057}" destId="{2CFA4221-D44A-4F2B-8793-46A2AF440CBB}" srcOrd="15" destOrd="0" presId="urn:microsoft.com/office/officeart/2005/8/layout/list1"/>
    <dgm:cxn modelId="{B3D83945-4E2E-47EA-91F0-2DEC9EDAD30B}" type="presParOf" srcId="{13AA5C99-4AC1-4176-BBAB-F549B9B54057}" destId="{CF3A3750-2935-4458-A4B9-75D1761BF7AC}" srcOrd="16" destOrd="0" presId="urn:microsoft.com/office/officeart/2005/8/layout/list1"/>
    <dgm:cxn modelId="{AF562ACD-62DB-4CC5-B164-10575976C61A}" type="presParOf" srcId="{CF3A3750-2935-4458-A4B9-75D1761BF7AC}" destId="{F798134D-2483-490B-AE47-E7F9D071874A}" srcOrd="0" destOrd="0" presId="urn:microsoft.com/office/officeart/2005/8/layout/list1"/>
    <dgm:cxn modelId="{DEAD95D5-BF02-4896-BE21-4C828D884CD7}" type="presParOf" srcId="{CF3A3750-2935-4458-A4B9-75D1761BF7AC}" destId="{9D0C2729-BC3C-404E-AFBB-822536ECCA4A}" srcOrd="1" destOrd="0" presId="urn:microsoft.com/office/officeart/2005/8/layout/list1"/>
    <dgm:cxn modelId="{18E01571-3546-4EB3-8A16-CEFF507642E5}" type="presParOf" srcId="{13AA5C99-4AC1-4176-BBAB-F549B9B54057}" destId="{A950F1AB-B8F7-4C97-86B3-31C80173E285}" srcOrd="17" destOrd="0" presId="urn:microsoft.com/office/officeart/2005/8/layout/list1"/>
    <dgm:cxn modelId="{8F9D9796-2801-4974-B28D-89C47E07204D}" type="presParOf" srcId="{13AA5C99-4AC1-4176-BBAB-F549B9B54057}" destId="{8C44FC82-1D83-4ADF-948A-85550D7DDEC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6A80AC-68B9-4B3E-BCEA-B8A32F64455C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11036EF8-8ECB-4105-A562-678E2361A2BB}">
      <dgm:prSet/>
      <dgm:spPr/>
      <dgm:t>
        <a:bodyPr/>
        <a:lstStyle/>
        <a:p>
          <a:r>
            <a:rPr lang="en-IN" dirty="0"/>
            <a:t>Less server interaction</a:t>
          </a:r>
        </a:p>
      </dgm:t>
    </dgm:pt>
    <dgm:pt modelId="{A7B5A45F-7CFF-4846-85B0-4E32C5EEFC00}" type="parTrans" cxnId="{3AA4C62A-F051-4CE0-952E-A15BC72D0E25}">
      <dgm:prSet/>
      <dgm:spPr/>
      <dgm:t>
        <a:bodyPr/>
        <a:lstStyle/>
        <a:p>
          <a:endParaRPr lang="en-IN"/>
        </a:p>
      </dgm:t>
    </dgm:pt>
    <dgm:pt modelId="{6571EE19-9EC1-4088-9AB9-F79BBAA2477D}" type="sibTrans" cxnId="{3AA4C62A-F051-4CE0-952E-A15BC72D0E25}">
      <dgm:prSet/>
      <dgm:spPr/>
      <dgm:t>
        <a:bodyPr/>
        <a:lstStyle/>
        <a:p>
          <a:endParaRPr lang="en-IN"/>
        </a:p>
      </dgm:t>
    </dgm:pt>
    <dgm:pt modelId="{08CB3C5E-8BBE-47C4-A706-FB006D03A062}">
      <dgm:prSet/>
      <dgm:spPr/>
      <dgm:t>
        <a:bodyPr/>
        <a:lstStyle/>
        <a:p>
          <a:r>
            <a:rPr lang="en-US"/>
            <a:t>Immediate feedback to the visitors</a:t>
          </a:r>
          <a:endParaRPr lang="en-IN"/>
        </a:p>
      </dgm:t>
    </dgm:pt>
    <dgm:pt modelId="{63AAE29B-74EA-4720-AFA6-27EAFB7E0276}" type="parTrans" cxnId="{63ECD7A6-9ED1-47C4-8B55-05C4F6FB8D6D}">
      <dgm:prSet/>
      <dgm:spPr/>
      <dgm:t>
        <a:bodyPr/>
        <a:lstStyle/>
        <a:p>
          <a:endParaRPr lang="en-IN"/>
        </a:p>
      </dgm:t>
    </dgm:pt>
    <dgm:pt modelId="{C7329834-48F3-47D4-8262-6598FF1A2FBD}" type="sibTrans" cxnId="{63ECD7A6-9ED1-47C4-8B55-05C4F6FB8D6D}">
      <dgm:prSet/>
      <dgm:spPr/>
      <dgm:t>
        <a:bodyPr/>
        <a:lstStyle/>
        <a:p>
          <a:endParaRPr lang="en-IN"/>
        </a:p>
      </dgm:t>
    </dgm:pt>
    <dgm:pt modelId="{5EA1509B-5204-4AA9-A5EC-12BD07390918}">
      <dgm:prSet/>
      <dgm:spPr/>
      <dgm:t>
        <a:bodyPr/>
        <a:lstStyle/>
        <a:p>
          <a:r>
            <a:rPr lang="en-IN"/>
            <a:t>Increased interactivity</a:t>
          </a:r>
        </a:p>
      </dgm:t>
    </dgm:pt>
    <dgm:pt modelId="{006E2514-CD61-4CA5-AA53-1AE11CDF847E}" type="parTrans" cxnId="{DC79CE7F-52D6-4179-90C6-FC81339FD3AC}">
      <dgm:prSet/>
      <dgm:spPr/>
      <dgm:t>
        <a:bodyPr/>
        <a:lstStyle/>
        <a:p>
          <a:endParaRPr lang="en-IN"/>
        </a:p>
      </dgm:t>
    </dgm:pt>
    <dgm:pt modelId="{9855233B-681F-457C-B814-B19DA8E23BD5}" type="sibTrans" cxnId="{DC79CE7F-52D6-4179-90C6-FC81339FD3AC}">
      <dgm:prSet/>
      <dgm:spPr/>
      <dgm:t>
        <a:bodyPr/>
        <a:lstStyle/>
        <a:p>
          <a:endParaRPr lang="en-IN"/>
        </a:p>
      </dgm:t>
    </dgm:pt>
    <dgm:pt modelId="{C6D4CC24-4FED-4BD8-9779-7B6A74704D4E}">
      <dgm:prSet/>
      <dgm:spPr/>
      <dgm:t>
        <a:bodyPr/>
        <a:lstStyle/>
        <a:p>
          <a:r>
            <a:rPr lang="en-IN"/>
            <a:t>Richer interfaces</a:t>
          </a:r>
        </a:p>
      </dgm:t>
    </dgm:pt>
    <dgm:pt modelId="{8B123219-D8B2-42E5-B79E-089C39261733}" type="parTrans" cxnId="{7CBCF248-2A7B-4797-9962-021ACE3F9F87}">
      <dgm:prSet/>
      <dgm:spPr/>
      <dgm:t>
        <a:bodyPr/>
        <a:lstStyle/>
        <a:p>
          <a:endParaRPr lang="en-IN"/>
        </a:p>
      </dgm:t>
    </dgm:pt>
    <dgm:pt modelId="{25C5D27F-ECEF-49B7-8184-B794C4F12EC5}" type="sibTrans" cxnId="{7CBCF248-2A7B-4797-9962-021ACE3F9F87}">
      <dgm:prSet/>
      <dgm:spPr/>
      <dgm:t>
        <a:bodyPr/>
        <a:lstStyle/>
        <a:p>
          <a:endParaRPr lang="en-IN"/>
        </a:p>
      </dgm:t>
    </dgm:pt>
    <dgm:pt modelId="{BA25DB35-4568-4319-99F3-425B4009355E}" type="pres">
      <dgm:prSet presAssocID="{AB6A80AC-68B9-4B3E-BCEA-B8A32F64455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1A1DE1E1-4EA0-44BD-9738-81CDAAE78247}" type="pres">
      <dgm:prSet presAssocID="{AB6A80AC-68B9-4B3E-BCEA-B8A32F64455C}" presName="Name1" presStyleCnt="0"/>
      <dgm:spPr/>
    </dgm:pt>
    <dgm:pt modelId="{F6F387FB-7766-45C1-868E-726F26012665}" type="pres">
      <dgm:prSet presAssocID="{AB6A80AC-68B9-4B3E-BCEA-B8A32F64455C}" presName="cycle" presStyleCnt="0"/>
      <dgm:spPr/>
    </dgm:pt>
    <dgm:pt modelId="{308C4889-7F09-44F7-9FB2-243019D8D3E9}" type="pres">
      <dgm:prSet presAssocID="{AB6A80AC-68B9-4B3E-BCEA-B8A32F64455C}" presName="srcNode" presStyleLbl="node1" presStyleIdx="0" presStyleCnt="4"/>
      <dgm:spPr/>
    </dgm:pt>
    <dgm:pt modelId="{C8875806-098C-4501-8B2C-F4EC978CFC3F}" type="pres">
      <dgm:prSet presAssocID="{AB6A80AC-68B9-4B3E-BCEA-B8A32F64455C}" presName="conn" presStyleLbl="parChTrans1D2" presStyleIdx="0" presStyleCnt="1"/>
      <dgm:spPr/>
      <dgm:t>
        <a:bodyPr/>
        <a:lstStyle/>
        <a:p>
          <a:endParaRPr lang="en-IN"/>
        </a:p>
      </dgm:t>
    </dgm:pt>
    <dgm:pt modelId="{A14D33FE-295D-46EC-A1E6-50BB15EE8680}" type="pres">
      <dgm:prSet presAssocID="{AB6A80AC-68B9-4B3E-BCEA-B8A32F64455C}" presName="extraNode" presStyleLbl="node1" presStyleIdx="0" presStyleCnt="4"/>
      <dgm:spPr/>
    </dgm:pt>
    <dgm:pt modelId="{37958397-0BD6-45ED-9A6E-7856933F9840}" type="pres">
      <dgm:prSet presAssocID="{AB6A80AC-68B9-4B3E-BCEA-B8A32F64455C}" presName="dstNode" presStyleLbl="node1" presStyleIdx="0" presStyleCnt="4"/>
      <dgm:spPr/>
    </dgm:pt>
    <dgm:pt modelId="{04E002AD-DD1A-419F-9CEE-443C96C2E1DC}" type="pres">
      <dgm:prSet presAssocID="{11036EF8-8ECB-4105-A562-678E2361A2BB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08339C6-51A3-4B37-BC96-9348E472B604}" type="pres">
      <dgm:prSet presAssocID="{11036EF8-8ECB-4105-A562-678E2361A2BB}" presName="accent_1" presStyleCnt="0"/>
      <dgm:spPr/>
    </dgm:pt>
    <dgm:pt modelId="{F5AB4605-3E19-4A3F-A982-13004F8A045F}" type="pres">
      <dgm:prSet presAssocID="{11036EF8-8ECB-4105-A562-678E2361A2BB}" presName="accentRepeatNode" presStyleLbl="solidFgAcc1" presStyleIdx="0" presStyleCnt="4"/>
      <dgm:spPr/>
    </dgm:pt>
    <dgm:pt modelId="{29361223-A841-4609-AECA-AAEBC5FE87F9}" type="pres">
      <dgm:prSet presAssocID="{08CB3C5E-8BBE-47C4-A706-FB006D03A062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952A104-92E1-4491-A858-B67A55327FA1}" type="pres">
      <dgm:prSet presAssocID="{08CB3C5E-8BBE-47C4-A706-FB006D03A062}" presName="accent_2" presStyleCnt="0"/>
      <dgm:spPr/>
    </dgm:pt>
    <dgm:pt modelId="{D8DC99F9-4EFD-467B-89E1-572F9609B513}" type="pres">
      <dgm:prSet presAssocID="{08CB3C5E-8BBE-47C4-A706-FB006D03A062}" presName="accentRepeatNode" presStyleLbl="solidFgAcc1" presStyleIdx="1" presStyleCnt="4"/>
      <dgm:spPr/>
    </dgm:pt>
    <dgm:pt modelId="{DDD8F88E-3A6B-4287-8BCA-79EBA6077E08}" type="pres">
      <dgm:prSet presAssocID="{5EA1509B-5204-4AA9-A5EC-12BD07390918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3273E87-8BB9-4035-A9D2-DD535DEE6015}" type="pres">
      <dgm:prSet presAssocID="{5EA1509B-5204-4AA9-A5EC-12BD07390918}" presName="accent_3" presStyleCnt="0"/>
      <dgm:spPr/>
    </dgm:pt>
    <dgm:pt modelId="{B36A07A6-6BC3-4445-86B5-07678DAAB4BF}" type="pres">
      <dgm:prSet presAssocID="{5EA1509B-5204-4AA9-A5EC-12BD07390918}" presName="accentRepeatNode" presStyleLbl="solidFgAcc1" presStyleIdx="2" presStyleCnt="4"/>
      <dgm:spPr/>
    </dgm:pt>
    <dgm:pt modelId="{E1ACBA20-E17C-42B1-9DDB-26F7EDD23543}" type="pres">
      <dgm:prSet presAssocID="{C6D4CC24-4FED-4BD8-9779-7B6A74704D4E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F2EA67E-4A62-42BC-BFFB-CD7A63CE7870}" type="pres">
      <dgm:prSet presAssocID="{C6D4CC24-4FED-4BD8-9779-7B6A74704D4E}" presName="accent_4" presStyleCnt="0"/>
      <dgm:spPr/>
    </dgm:pt>
    <dgm:pt modelId="{BF60C8C0-80DA-4AAF-AC7F-F3EEDA0E5FE7}" type="pres">
      <dgm:prSet presAssocID="{C6D4CC24-4FED-4BD8-9779-7B6A74704D4E}" presName="accentRepeatNode" presStyleLbl="solidFgAcc1" presStyleIdx="3" presStyleCnt="4"/>
      <dgm:spPr/>
    </dgm:pt>
  </dgm:ptLst>
  <dgm:cxnLst>
    <dgm:cxn modelId="{800269C9-E371-40C9-90DA-6D628E6D0C4B}" type="presOf" srcId="{11036EF8-8ECB-4105-A562-678E2361A2BB}" destId="{04E002AD-DD1A-419F-9CEE-443C96C2E1DC}" srcOrd="0" destOrd="0" presId="urn:microsoft.com/office/officeart/2008/layout/VerticalCurvedList"/>
    <dgm:cxn modelId="{3AA4C62A-F051-4CE0-952E-A15BC72D0E25}" srcId="{AB6A80AC-68B9-4B3E-BCEA-B8A32F64455C}" destId="{11036EF8-8ECB-4105-A562-678E2361A2BB}" srcOrd="0" destOrd="0" parTransId="{A7B5A45F-7CFF-4846-85B0-4E32C5EEFC00}" sibTransId="{6571EE19-9EC1-4088-9AB9-F79BBAA2477D}"/>
    <dgm:cxn modelId="{5B149FF8-833D-4120-833D-9DC9BDDFB239}" type="presOf" srcId="{C6D4CC24-4FED-4BD8-9779-7B6A74704D4E}" destId="{E1ACBA20-E17C-42B1-9DDB-26F7EDD23543}" srcOrd="0" destOrd="0" presId="urn:microsoft.com/office/officeart/2008/layout/VerticalCurvedList"/>
    <dgm:cxn modelId="{1419ADCC-6592-4F6B-8C42-1B4D198F86F0}" type="presOf" srcId="{6571EE19-9EC1-4088-9AB9-F79BBAA2477D}" destId="{C8875806-098C-4501-8B2C-F4EC978CFC3F}" srcOrd="0" destOrd="0" presId="urn:microsoft.com/office/officeart/2008/layout/VerticalCurvedList"/>
    <dgm:cxn modelId="{63ECD7A6-9ED1-47C4-8B55-05C4F6FB8D6D}" srcId="{AB6A80AC-68B9-4B3E-BCEA-B8A32F64455C}" destId="{08CB3C5E-8BBE-47C4-A706-FB006D03A062}" srcOrd="1" destOrd="0" parTransId="{63AAE29B-74EA-4720-AFA6-27EAFB7E0276}" sibTransId="{C7329834-48F3-47D4-8262-6598FF1A2FBD}"/>
    <dgm:cxn modelId="{EA2180AC-A20F-4F48-B1AC-66B801FFBD2F}" type="presOf" srcId="{AB6A80AC-68B9-4B3E-BCEA-B8A32F64455C}" destId="{BA25DB35-4568-4319-99F3-425B4009355E}" srcOrd="0" destOrd="0" presId="urn:microsoft.com/office/officeart/2008/layout/VerticalCurvedList"/>
    <dgm:cxn modelId="{DC79CE7F-52D6-4179-90C6-FC81339FD3AC}" srcId="{AB6A80AC-68B9-4B3E-BCEA-B8A32F64455C}" destId="{5EA1509B-5204-4AA9-A5EC-12BD07390918}" srcOrd="2" destOrd="0" parTransId="{006E2514-CD61-4CA5-AA53-1AE11CDF847E}" sibTransId="{9855233B-681F-457C-B814-B19DA8E23BD5}"/>
    <dgm:cxn modelId="{7CBCF248-2A7B-4797-9962-021ACE3F9F87}" srcId="{AB6A80AC-68B9-4B3E-BCEA-B8A32F64455C}" destId="{C6D4CC24-4FED-4BD8-9779-7B6A74704D4E}" srcOrd="3" destOrd="0" parTransId="{8B123219-D8B2-42E5-B79E-089C39261733}" sibTransId="{25C5D27F-ECEF-49B7-8184-B794C4F12EC5}"/>
    <dgm:cxn modelId="{AE6EFE27-9FCA-40A7-B552-16E5C8605E12}" type="presOf" srcId="{08CB3C5E-8BBE-47C4-A706-FB006D03A062}" destId="{29361223-A841-4609-AECA-AAEBC5FE87F9}" srcOrd="0" destOrd="0" presId="urn:microsoft.com/office/officeart/2008/layout/VerticalCurvedList"/>
    <dgm:cxn modelId="{19A30EB0-E64C-4155-9D51-ABFD544CBEC0}" type="presOf" srcId="{5EA1509B-5204-4AA9-A5EC-12BD07390918}" destId="{DDD8F88E-3A6B-4287-8BCA-79EBA6077E08}" srcOrd="0" destOrd="0" presId="urn:microsoft.com/office/officeart/2008/layout/VerticalCurvedList"/>
    <dgm:cxn modelId="{861472DF-DC5D-4F06-AF53-3A88D7D34D2B}" type="presParOf" srcId="{BA25DB35-4568-4319-99F3-425B4009355E}" destId="{1A1DE1E1-4EA0-44BD-9738-81CDAAE78247}" srcOrd="0" destOrd="0" presId="urn:microsoft.com/office/officeart/2008/layout/VerticalCurvedList"/>
    <dgm:cxn modelId="{F6B8DEA8-E2B0-4C87-AFD9-4B36A8525BAA}" type="presParOf" srcId="{1A1DE1E1-4EA0-44BD-9738-81CDAAE78247}" destId="{F6F387FB-7766-45C1-868E-726F26012665}" srcOrd="0" destOrd="0" presId="urn:microsoft.com/office/officeart/2008/layout/VerticalCurvedList"/>
    <dgm:cxn modelId="{5C05972B-02C9-4382-BD2D-94C380BF0609}" type="presParOf" srcId="{F6F387FB-7766-45C1-868E-726F26012665}" destId="{308C4889-7F09-44F7-9FB2-243019D8D3E9}" srcOrd="0" destOrd="0" presId="urn:microsoft.com/office/officeart/2008/layout/VerticalCurvedList"/>
    <dgm:cxn modelId="{14317DD3-9B19-4BD7-96AB-CAC6ADD5C488}" type="presParOf" srcId="{F6F387FB-7766-45C1-868E-726F26012665}" destId="{C8875806-098C-4501-8B2C-F4EC978CFC3F}" srcOrd="1" destOrd="0" presId="urn:microsoft.com/office/officeart/2008/layout/VerticalCurvedList"/>
    <dgm:cxn modelId="{9D146846-9EED-4C3D-A2FD-8BAD01D2318F}" type="presParOf" srcId="{F6F387FB-7766-45C1-868E-726F26012665}" destId="{A14D33FE-295D-46EC-A1E6-50BB15EE8680}" srcOrd="2" destOrd="0" presId="urn:microsoft.com/office/officeart/2008/layout/VerticalCurvedList"/>
    <dgm:cxn modelId="{FF870AE8-5D30-4BA7-907F-3D86E9EF46F7}" type="presParOf" srcId="{F6F387FB-7766-45C1-868E-726F26012665}" destId="{37958397-0BD6-45ED-9A6E-7856933F9840}" srcOrd="3" destOrd="0" presId="urn:microsoft.com/office/officeart/2008/layout/VerticalCurvedList"/>
    <dgm:cxn modelId="{9110E7AF-325F-418E-988B-844A48BD4C98}" type="presParOf" srcId="{1A1DE1E1-4EA0-44BD-9738-81CDAAE78247}" destId="{04E002AD-DD1A-419F-9CEE-443C96C2E1DC}" srcOrd="1" destOrd="0" presId="urn:microsoft.com/office/officeart/2008/layout/VerticalCurvedList"/>
    <dgm:cxn modelId="{619DBAB3-BC21-4F6D-B6B5-BBB6E80217A1}" type="presParOf" srcId="{1A1DE1E1-4EA0-44BD-9738-81CDAAE78247}" destId="{308339C6-51A3-4B37-BC96-9348E472B604}" srcOrd="2" destOrd="0" presId="urn:microsoft.com/office/officeart/2008/layout/VerticalCurvedList"/>
    <dgm:cxn modelId="{CC17BC4A-0F86-4C64-AD94-C7839D6EE624}" type="presParOf" srcId="{308339C6-51A3-4B37-BC96-9348E472B604}" destId="{F5AB4605-3E19-4A3F-A982-13004F8A045F}" srcOrd="0" destOrd="0" presId="urn:microsoft.com/office/officeart/2008/layout/VerticalCurvedList"/>
    <dgm:cxn modelId="{CE122369-6C62-4867-8629-4B8C03D74513}" type="presParOf" srcId="{1A1DE1E1-4EA0-44BD-9738-81CDAAE78247}" destId="{29361223-A841-4609-AECA-AAEBC5FE87F9}" srcOrd="3" destOrd="0" presId="urn:microsoft.com/office/officeart/2008/layout/VerticalCurvedList"/>
    <dgm:cxn modelId="{B7C114CD-00FE-4FC0-B79F-A60A4B9C2610}" type="presParOf" srcId="{1A1DE1E1-4EA0-44BD-9738-81CDAAE78247}" destId="{A952A104-92E1-4491-A858-B67A55327FA1}" srcOrd="4" destOrd="0" presId="urn:microsoft.com/office/officeart/2008/layout/VerticalCurvedList"/>
    <dgm:cxn modelId="{542D9CBE-5322-46CD-B1E8-D1E6E3322666}" type="presParOf" srcId="{A952A104-92E1-4491-A858-B67A55327FA1}" destId="{D8DC99F9-4EFD-467B-89E1-572F9609B513}" srcOrd="0" destOrd="0" presId="urn:microsoft.com/office/officeart/2008/layout/VerticalCurvedList"/>
    <dgm:cxn modelId="{A8B69330-44F3-43B8-8127-1EB25C23FA0F}" type="presParOf" srcId="{1A1DE1E1-4EA0-44BD-9738-81CDAAE78247}" destId="{DDD8F88E-3A6B-4287-8BCA-79EBA6077E08}" srcOrd="5" destOrd="0" presId="urn:microsoft.com/office/officeart/2008/layout/VerticalCurvedList"/>
    <dgm:cxn modelId="{CAAF443B-ABF9-485A-B13E-242770F54CF2}" type="presParOf" srcId="{1A1DE1E1-4EA0-44BD-9738-81CDAAE78247}" destId="{E3273E87-8BB9-4035-A9D2-DD535DEE6015}" srcOrd="6" destOrd="0" presId="urn:microsoft.com/office/officeart/2008/layout/VerticalCurvedList"/>
    <dgm:cxn modelId="{9E6E1835-10B8-4963-8E11-7902A70AA57F}" type="presParOf" srcId="{E3273E87-8BB9-4035-A9D2-DD535DEE6015}" destId="{B36A07A6-6BC3-4445-86B5-07678DAAB4BF}" srcOrd="0" destOrd="0" presId="urn:microsoft.com/office/officeart/2008/layout/VerticalCurvedList"/>
    <dgm:cxn modelId="{52B440A6-4220-4094-B44E-C8E89AFE99A9}" type="presParOf" srcId="{1A1DE1E1-4EA0-44BD-9738-81CDAAE78247}" destId="{E1ACBA20-E17C-42B1-9DDB-26F7EDD23543}" srcOrd="7" destOrd="0" presId="urn:microsoft.com/office/officeart/2008/layout/VerticalCurvedList"/>
    <dgm:cxn modelId="{EAB9BF95-F0FE-4443-A5CE-3AAC9DC07727}" type="presParOf" srcId="{1A1DE1E1-4EA0-44BD-9738-81CDAAE78247}" destId="{CF2EA67E-4A62-42BC-BFFB-CD7A63CE7870}" srcOrd="8" destOrd="0" presId="urn:microsoft.com/office/officeart/2008/layout/VerticalCurvedList"/>
    <dgm:cxn modelId="{BE8E5F12-42C7-4D6E-AA66-30D921173087}" type="presParOf" srcId="{CF2EA67E-4A62-42BC-BFFB-CD7A63CE7870}" destId="{BF60C8C0-80DA-4AAF-AC7F-F3EEDA0E5FE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503997-BD8A-479F-AE34-6E472F9540A1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2DBB3033-4950-4812-BEA9-806802FAEB71}">
      <dgm:prSet/>
      <dgm:spPr/>
      <dgm:t>
        <a:bodyPr/>
        <a:lstStyle/>
        <a:p>
          <a:r>
            <a:rPr lang="en-US" dirty="0"/>
            <a:t>Client-side JavaScript does not allow the reading or writing of files. This has been kept for security reason. </a:t>
          </a:r>
          <a:endParaRPr lang="en-IN" dirty="0"/>
        </a:p>
      </dgm:t>
    </dgm:pt>
    <dgm:pt modelId="{1C59B7EA-04AD-4C74-8264-D0B8C6AF3EA9}" type="parTrans" cxnId="{AB974E0B-B11D-4DC2-AB47-E16FA79F1109}">
      <dgm:prSet/>
      <dgm:spPr/>
      <dgm:t>
        <a:bodyPr/>
        <a:lstStyle/>
        <a:p>
          <a:endParaRPr lang="en-IN"/>
        </a:p>
      </dgm:t>
    </dgm:pt>
    <dgm:pt modelId="{AEA6239A-AE22-401F-B698-D3B974D739C9}" type="sibTrans" cxnId="{AB974E0B-B11D-4DC2-AB47-E16FA79F1109}">
      <dgm:prSet/>
      <dgm:spPr/>
      <dgm:t>
        <a:bodyPr/>
        <a:lstStyle/>
        <a:p>
          <a:endParaRPr lang="en-IN"/>
        </a:p>
      </dgm:t>
    </dgm:pt>
    <dgm:pt modelId="{1899D7A0-EFAB-4F8D-BAE7-8D0C9C861308}">
      <dgm:prSet/>
      <dgm:spPr/>
      <dgm:t>
        <a:bodyPr/>
        <a:lstStyle/>
        <a:p>
          <a:r>
            <a:rPr lang="en-US" dirty="0"/>
            <a:t>JavaScript cannot be used for networking applications because there is no </a:t>
          </a:r>
          <a:r>
            <a:rPr lang="en-IN" dirty="0"/>
            <a:t>such support available.</a:t>
          </a:r>
          <a:r>
            <a:rPr lang="en-US" dirty="0"/>
            <a:t> </a:t>
          </a:r>
          <a:endParaRPr lang="en-IN" dirty="0"/>
        </a:p>
      </dgm:t>
    </dgm:pt>
    <dgm:pt modelId="{7B91B1F6-D73A-453B-9ABC-33955ACBB307}" type="parTrans" cxnId="{291D65C1-1946-420E-BC63-59CC2E5C114C}">
      <dgm:prSet/>
      <dgm:spPr/>
      <dgm:t>
        <a:bodyPr/>
        <a:lstStyle/>
        <a:p>
          <a:endParaRPr lang="en-IN"/>
        </a:p>
      </dgm:t>
    </dgm:pt>
    <dgm:pt modelId="{464C0C42-D82A-4084-BD79-9A626C063D0D}" type="sibTrans" cxnId="{291D65C1-1946-420E-BC63-59CC2E5C114C}">
      <dgm:prSet/>
      <dgm:spPr/>
      <dgm:t>
        <a:bodyPr/>
        <a:lstStyle/>
        <a:p>
          <a:endParaRPr lang="en-IN"/>
        </a:p>
      </dgm:t>
    </dgm:pt>
    <dgm:pt modelId="{23C9C8F3-24AF-439C-B5F9-7FA0BA187B2A}">
      <dgm:prSet/>
      <dgm:spPr/>
      <dgm:t>
        <a:bodyPr/>
        <a:lstStyle/>
        <a:p>
          <a:r>
            <a:rPr lang="en-US"/>
            <a:t>JavaScript doesn't have any multithreading or multiprocessor capabilities.</a:t>
          </a:r>
          <a:endParaRPr lang="en-IN"/>
        </a:p>
      </dgm:t>
    </dgm:pt>
    <dgm:pt modelId="{665747B6-27F6-4752-8A5C-DCD283C8EBD4}" type="parTrans" cxnId="{A606F801-13B8-4F4F-A5E7-22D4649804E2}">
      <dgm:prSet/>
      <dgm:spPr/>
      <dgm:t>
        <a:bodyPr/>
        <a:lstStyle/>
        <a:p>
          <a:endParaRPr lang="en-IN"/>
        </a:p>
      </dgm:t>
    </dgm:pt>
    <dgm:pt modelId="{BBA1176E-9B1B-42BA-A83C-F80585347FA2}" type="sibTrans" cxnId="{A606F801-13B8-4F4F-A5E7-22D4649804E2}">
      <dgm:prSet/>
      <dgm:spPr/>
      <dgm:t>
        <a:bodyPr/>
        <a:lstStyle/>
        <a:p>
          <a:endParaRPr lang="en-IN"/>
        </a:p>
      </dgm:t>
    </dgm:pt>
    <dgm:pt modelId="{D05DD98D-D394-4D88-A0E2-670343526447}" type="pres">
      <dgm:prSet presAssocID="{99503997-BD8A-479F-AE34-6E472F9540A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0391FE0B-B122-4C91-BB0F-E2E308FFA257}" type="pres">
      <dgm:prSet presAssocID="{99503997-BD8A-479F-AE34-6E472F9540A1}" presName="Name1" presStyleCnt="0"/>
      <dgm:spPr/>
    </dgm:pt>
    <dgm:pt modelId="{E1288C08-96DF-487D-BDAD-6CA34D0DFA08}" type="pres">
      <dgm:prSet presAssocID="{99503997-BD8A-479F-AE34-6E472F9540A1}" presName="cycle" presStyleCnt="0"/>
      <dgm:spPr/>
    </dgm:pt>
    <dgm:pt modelId="{B6388CF1-7431-48B8-9644-65D1FC8A7C0F}" type="pres">
      <dgm:prSet presAssocID="{99503997-BD8A-479F-AE34-6E472F9540A1}" presName="srcNode" presStyleLbl="node1" presStyleIdx="0" presStyleCnt="3"/>
      <dgm:spPr/>
    </dgm:pt>
    <dgm:pt modelId="{FDD30F7A-08C8-41C3-9459-F0924FFDC3D9}" type="pres">
      <dgm:prSet presAssocID="{99503997-BD8A-479F-AE34-6E472F9540A1}" presName="conn" presStyleLbl="parChTrans1D2" presStyleIdx="0" presStyleCnt="1"/>
      <dgm:spPr/>
      <dgm:t>
        <a:bodyPr/>
        <a:lstStyle/>
        <a:p>
          <a:endParaRPr lang="en-IN"/>
        </a:p>
      </dgm:t>
    </dgm:pt>
    <dgm:pt modelId="{8AE6ACBB-225A-4F6C-92F9-4BA5762903BB}" type="pres">
      <dgm:prSet presAssocID="{99503997-BD8A-479F-AE34-6E472F9540A1}" presName="extraNode" presStyleLbl="node1" presStyleIdx="0" presStyleCnt="3"/>
      <dgm:spPr/>
    </dgm:pt>
    <dgm:pt modelId="{5A5A3D43-1105-4399-A8F0-DE5A29A54835}" type="pres">
      <dgm:prSet presAssocID="{99503997-BD8A-479F-AE34-6E472F9540A1}" presName="dstNode" presStyleLbl="node1" presStyleIdx="0" presStyleCnt="3"/>
      <dgm:spPr/>
    </dgm:pt>
    <dgm:pt modelId="{2A132727-0E6B-46DF-B0E5-8F8D3A3116B2}" type="pres">
      <dgm:prSet presAssocID="{2DBB3033-4950-4812-BEA9-806802FAEB71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5946B81-D99F-49F3-9555-6461B32CDA50}" type="pres">
      <dgm:prSet presAssocID="{2DBB3033-4950-4812-BEA9-806802FAEB71}" presName="accent_1" presStyleCnt="0"/>
      <dgm:spPr/>
    </dgm:pt>
    <dgm:pt modelId="{32B234E5-10E3-4F7F-92E6-FD5009B27CC8}" type="pres">
      <dgm:prSet presAssocID="{2DBB3033-4950-4812-BEA9-806802FAEB71}" presName="accentRepeatNode" presStyleLbl="solidFgAcc1" presStyleIdx="0" presStyleCnt="3"/>
      <dgm:spPr/>
    </dgm:pt>
    <dgm:pt modelId="{A50D41B0-ACF3-4400-BEBF-369817980181}" type="pres">
      <dgm:prSet presAssocID="{1899D7A0-EFAB-4F8D-BAE7-8D0C9C861308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CD64F77-C1BC-4B0A-AED9-D4ACAC9CC58A}" type="pres">
      <dgm:prSet presAssocID="{1899D7A0-EFAB-4F8D-BAE7-8D0C9C861308}" presName="accent_2" presStyleCnt="0"/>
      <dgm:spPr/>
    </dgm:pt>
    <dgm:pt modelId="{EED5EBE3-EABB-4FEC-BFD5-60C27F8B0378}" type="pres">
      <dgm:prSet presAssocID="{1899D7A0-EFAB-4F8D-BAE7-8D0C9C861308}" presName="accentRepeatNode" presStyleLbl="solidFgAcc1" presStyleIdx="1" presStyleCnt="3"/>
      <dgm:spPr/>
    </dgm:pt>
    <dgm:pt modelId="{CF6BA232-20E0-46C9-9AC0-3B021B9DDD69}" type="pres">
      <dgm:prSet presAssocID="{23C9C8F3-24AF-439C-B5F9-7FA0BA187B2A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99F25E7-7A64-41A7-BF65-B5A64A972B17}" type="pres">
      <dgm:prSet presAssocID="{23C9C8F3-24AF-439C-B5F9-7FA0BA187B2A}" presName="accent_3" presStyleCnt="0"/>
      <dgm:spPr/>
    </dgm:pt>
    <dgm:pt modelId="{9569BEE9-22F5-4F74-9033-7AB4130DCF82}" type="pres">
      <dgm:prSet presAssocID="{23C9C8F3-24AF-439C-B5F9-7FA0BA187B2A}" presName="accentRepeatNode" presStyleLbl="solidFgAcc1" presStyleIdx="2" presStyleCnt="3"/>
      <dgm:spPr/>
    </dgm:pt>
  </dgm:ptLst>
  <dgm:cxnLst>
    <dgm:cxn modelId="{A606F801-13B8-4F4F-A5E7-22D4649804E2}" srcId="{99503997-BD8A-479F-AE34-6E472F9540A1}" destId="{23C9C8F3-24AF-439C-B5F9-7FA0BA187B2A}" srcOrd="2" destOrd="0" parTransId="{665747B6-27F6-4752-8A5C-DCD283C8EBD4}" sibTransId="{BBA1176E-9B1B-42BA-A83C-F80585347FA2}"/>
    <dgm:cxn modelId="{6F2CB5E6-8BF7-4D54-B341-D4DB50CEC5EB}" type="presOf" srcId="{AEA6239A-AE22-401F-B698-D3B974D739C9}" destId="{FDD30F7A-08C8-41C3-9459-F0924FFDC3D9}" srcOrd="0" destOrd="0" presId="urn:microsoft.com/office/officeart/2008/layout/VerticalCurvedList"/>
    <dgm:cxn modelId="{8F123046-C9DC-4CDA-9D90-01D29D49B510}" type="presOf" srcId="{23C9C8F3-24AF-439C-B5F9-7FA0BA187B2A}" destId="{CF6BA232-20E0-46C9-9AC0-3B021B9DDD69}" srcOrd="0" destOrd="0" presId="urn:microsoft.com/office/officeart/2008/layout/VerticalCurvedList"/>
    <dgm:cxn modelId="{3D157E21-7F0F-4E54-BC04-76E09E9ACEE8}" type="presOf" srcId="{2DBB3033-4950-4812-BEA9-806802FAEB71}" destId="{2A132727-0E6B-46DF-B0E5-8F8D3A3116B2}" srcOrd="0" destOrd="0" presId="urn:microsoft.com/office/officeart/2008/layout/VerticalCurvedList"/>
    <dgm:cxn modelId="{42EDADFB-DC33-48E9-A3CF-F2BD0AD02AE4}" type="presOf" srcId="{99503997-BD8A-479F-AE34-6E472F9540A1}" destId="{D05DD98D-D394-4D88-A0E2-670343526447}" srcOrd="0" destOrd="0" presId="urn:microsoft.com/office/officeart/2008/layout/VerticalCurvedList"/>
    <dgm:cxn modelId="{AB974E0B-B11D-4DC2-AB47-E16FA79F1109}" srcId="{99503997-BD8A-479F-AE34-6E472F9540A1}" destId="{2DBB3033-4950-4812-BEA9-806802FAEB71}" srcOrd="0" destOrd="0" parTransId="{1C59B7EA-04AD-4C74-8264-D0B8C6AF3EA9}" sibTransId="{AEA6239A-AE22-401F-B698-D3B974D739C9}"/>
    <dgm:cxn modelId="{291D65C1-1946-420E-BC63-59CC2E5C114C}" srcId="{99503997-BD8A-479F-AE34-6E472F9540A1}" destId="{1899D7A0-EFAB-4F8D-BAE7-8D0C9C861308}" srcOrd="1" destOrd="0" parTransId="{7B91B1F6-D73A-453B-9ABC-33955ACBB307}" sibTransId="{464C0C42-D82A-4084-BD79-9A626C063D0D}"/>
    <dgm:cxn modelId="{6F4F1F74-11FA-491A-BF25-1BD98A97549D}" type="presOf" srcId="{1899D7A0-EFAB-4F8D-BAE7-8D0C9C861308}" destId="{A50D41B0-ACF3-4400-BEBF-369817980181}" srcOrd="0" destOrd="0" presId="urn:microsoft.com/office/officeart/2008/layout/VerticalCurvedList"/>
    <dgm:cxn modelId="{E494F3E0-E421-4D40-A107-EAA2F6F2A180}" type="presParOf" srcId="{D05DD98D-D394-4D88-A0E2-670343526447}" destId="{0391FE0B-B122-4C91-BB0F-E2E308FFA257}" srcOrd="0" destOrd="0" presId="urn:microsoft.com/office/officeart/2008/layout/VerticalCurvedList"/>
    <dgm:cxn modelId="{01BFB9A9-AD97-4E58-B8B8-ADDC4EA28676}" type="presParOf" srcId="{0391FE0B-B122-4C91-BB0F-E2E308FFA257}" destId="{E1288C08-96DF-487D-BDAD-6CA34D0DFA08}" srcOrd="0" destOrd="0" presId="urn:microsoft.com/office/officeart/2008/layout/VerticalCurvedList"/>
    <dgm:cxn modelId="{8CC38386-3711-47BA-8B56-71D507EA4924}" type="presParOf" srcId="{E1288C08-96DF-487D-BDAD-6CA34D0DFA08}" destId="{B6388CF1-7431-48B8-9644-65D1FC8A7C0F}" srcOrd="0" destOrd="0" presId="urn:microsoft.com/office/officeart/2008/layout/VerticalCurvedList"/>
    <dgm:cxn modelId="{8D30602C-999D-49AF-A5DB-3052A874D2C8}" type="presParOf" srcId="{E1288C08-96DF-487D-BDAD-6CA34D0DFA08}" destId="{FDD30F7A-08C8-41C3-9459-F0924FFDC3D9}" srcOrd="1" destOrd="0" presId="urn:microsoft.com/office/officeart/2008/layout/VerticalCurvedList"/>
    <dgm:cxn modelId="{AC91E262-70F6-4739-8742-5B0D9FEBB2D2}" type="presParOf" srcId="{E1288C08-96DF-487D-BDAD-6CA34D0DFA08}" destId="{8AE6ACBB-225A-4F6C-92F9-4BA5762903BB}" srcOrd="2" destOrd="0" presId="urn:microsoft.com/office/officeart/2008/layout/VerticalCurvedList"/>
    <dgm:cxn modelId="{B47E6336-DE3A-4C2B-930F-20DC6CB560E4}" type="presParOf" srcId="{E1288C08-96DF-487D-BDAD-6CA34D0DFA08}" destId="{5A5A3D43-1105-4399-A8F0-DE5A29A54835}" srcOrd="3" destOrd="0" presId="urn:microsoft.com/office/officeart/2008/layout/VerticalCurvedList"/>
    <dgm:cxn modelId="{9733746A-5473-403F-8F05-989E1FCCB186}" type="presParOf" srcId="{0391FE0B-B122-4C91-BB0F-E2E308FFA257}" destId="{2A132727-0E6B-46DF-B0E5-8F8D3A3116B2}" srcOrd="1" destOrd="0" presId="urn:microsoft.com/office/officeart/2008/layout/VerticalCurvedList"/>
    <dgm:cxn modelId="{E00B1B07-8EB7-41CB-8BFE-D16BB2AA8B23}" type="presParOf" srcId="{0391FE0B-B122-4C91-BB0F-E2E308FFA257}" destId="{95946B81-D99F-49F3-9555-6461B32CDA50}" srcOrd="2" destOrd="0" presId="urn:microsoft.com/office/officeart/2008/layout/VerticalCurvedList"/>
    <dgm:cxn modelId="{9CFF7047-10EE-4609-8742-3CECA1E4DC00}" type="presParOf" srcId="{95946B81-D99F-49F3-9555-6461B32CDA50}" destId="{32B234E5-10E3-4F7F-92E6-FD5009B27CC8}" srcOrd="0" destOrd="0" presId="urn:microsoft.com/office/officeart/2008/layout/VerticalCurvedList"/>
    <dgm:cxn modelId="{379BDB96-8C6E-4DF4-88DE-AAB912DC5699}" type="presParOf" srcId="{0391FE0B-B122-4C91-BB0F-E2E308FFA257}" destId="{A50D41B0-ACF3-4400-BEBF-369817980181}" srcOrd="3" destOrd="0" presId="urn:microsoft.com/office/officeart/2008/layout/VerticalCurvedList"/>
    <dgm:cxn modelId="{69C80094-8554-4515-8414-799EE5FB34A2}" type="presParOf" srcId="{0391FE0B-B122-4C91-BB0F-E2E308FFA257}" destId="{3CD64F77-C1BC-4B0A-AED9-D4ACAC9CC58A}" srcOrd="4" destOrd="0" presId="urn:microsoft.com/office/officeart/2008/layout/VerticalCurvedList"/>
    <dgm:cxn modelId="{9A907D11-6B3C-414A-87DE-3F44EF72688A}" type="presParOf" srcId="{3CD64F77-C1BC-4B0A-AED9-D4ACAC9CC58A}" destId="{EED5EBE3-EABB-4FEC-BFD5-60C27F8B0378}" srcOrd="0" destOrd="0" presId="urn:microsoft.com/office/officeart/2008/layout/VerticalCurvedList"/>
    <dgm:cxn modelId="{16C468F3-6726-47E8-88DF-639D44CCF3B4}" type="presParOf" srcId="{0391FE0B-B122-4C91-BB0F-E2E308FFA257}" destId="{CF6BA232-20E0-46C9-9AC0-3B021B9DDD69}" srcOrd="5" destOrd="0" presId="urn:microsoft.com/office/officeart/2008/layout/VerticalCurvedList"/>
    <dgm:cxn modelId="{6579721F-2CAF-4F0C-B920-75BB96481F06}" type="presParOf" srcId="{0391FE0B-B122-4C91-BB0F-E2E308FFA257}" destId="{499F25E7-7A64-41A7-BF65-B5A64A972B17}" srcOrd="6" destOrd="0" presId="urn:microsoft.com/office/officeart/2008/layout/VerticalCurvedList"/>
    <dgm:cxn modelId="{8E81B147-32D7-46BF-9916-A0E949BD8B0D}" type="presParOf" srcId="{499F25E7-7A64-41A7-BF65-B5A64A972B17}" destId="{9569BEE9-22F5-4F74-9033-7AB4130DCF8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A1B8C1-4757-462D-9E06-F9F5794A2450}">
      <dsp:nvSpPr>
        <dsp:cNvPr id="0" name=""/>
        <dsp:cNvSpPr/>
      </dsp:nvSpPr>
      <dsp:spPr>
        <a:xfrm>
          <a:off x="0" y="539531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E12B1D-4E6B-4719-AA3D-C7D027978207}">
      <dsp:nvSpPr>
        <dsp:cNvPr id="0" name=""/>
        <dsp:cNvSpPr/>
      </dsp:nvSpPr>
      <dsp:spPr>
        <a:xfrm>
          <a:off x="525780" y="92286"/>
          <a:ext cx="7360920" cy="71292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JavaScript is a lightweight, interpreted programming language.</a:t>
          </a:r>
          <a:endParaRPr lang="en-IN" sz="2400" kern="1200" dirty="0"/>
        </a:p>
      </dsp:txBody>
      <dsp:txXfrm>
        <a:off x="560582" y="127088"/>
        <a:ext cx="7291316" cy="643321"/>
      </dsp:txXfrm>
    </dsp:sp>
    <dsp:sp modelId="{13322F13-0C34-4D95-88EE-377D560E4BAE}">
      <dsp:nvSpPr>
        <dsp:cNvPr id="0" name=""/>
        <dsp:cNvSpPr/>
      </dsp:nvSpPr>
      <dsp:spPr>
        <a:xfrm>
          <a:off x="0" y="1356011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2450223"/>
              <a:satOff val="-10194"/>
              <a:lumOff val="240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1C4B7C-1BB1-4FDA-AA44-1F410367D212}">
      <dsp:nvSpPr>
        <dsp:cNvPr id="0" name=""/>
        <dsp:cNvSpPr/>
      </dsp:nvSpPr>
      <dsp:spPr>
        <a:xfrm>
          <a:off x="525780" y="1090331"/>
          <a:ext cx="7360920" cy="531360"/>
        </a:xfrm>
        <a:prstGeom prst="roundRect">
          <a:avLst/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Designed for creating network-centric applications.</a:t>
          </a:r>
          <a:endParaRPr lang="en-IN" sz="2400" kern="1200" dirty="0"/>
        </a:p>
      </dsp:txBody>
      <dsp:txXfrm>
        <a:off x="551719" y="1116270"/>
        <a:ext cx="7309042" cy="479482"/>
      </dsp:txXfrm>
    </dsp:sp>
    <dsp:sp modelId="{F388453C-A022-465E-A575-2DD17BBC85E5}">
      <dsp:nvSpPr>
        <dsp:cNvPr id="0" name=""/>
        <dsp:cNvSpPr/>
      </dsp:nvSpPr>
      <dsp:spPr>
        <a:xfrm>
          <a:off x="0" y="2172491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7D66E-DC1A-49E0-9FD1-90216CD01405}">
      <dsp:nvSpPr>
        <dsp:cNvPr id="0" name=""/>
        <dsp:cNvSpPr/>
      </dsp:nvSpPr>
      <dsp:spPr>
        <a:xfrm>
          <a:off x="525780" y="1906811"/>
          <a:ext cx="7360920" cy="531360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Complementary to and integrated with Java.</a:t>
          </a:r>
          <a:endParaRPr lang="en-IN" sz="2400" kern="1200" dirty="0"/>
        </a:p>
      </dsp:txBody>
      <dsp:txXfrm>
        <a:off x="551719" y="1932750"/>
        <a:ext cx="7309042" cy="479482"/>
      </dsp:txXfrm>
    </dsp:sp>
    <dsp:sp modelId="{7C200C3B-9ACF-402F-8BFE-E020C5162F21}">
      <dsp:nvSpPr>
        <dsp:cNvPr id="0" name=""/>
        <dsp:cNvSpPr/>
      </dsp:nvSpPr>
      <dsp:spPr>
        <a:xfrm>
          <a:off x="0" y="2988971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7350668"/>
              <a:satOff val="-30583"/>
              <a:lumOff val="720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6E010-5DAC-4DD9-940E-5D4C12080B08}">
      <dsp:nvSpPr>
        <dsp:cNvPr id="0" name=""/>
        <dsp:cNvSpPr/>
      </dsp:nvSpPr>
      <dsp:spPr>
        <a:xfrm>
          <a:off x="525780" y="2723291"/>
          <a:ext cx="7360920" cy="531360"/>
        </a:xfrm>
        <a:prstGeom prst="roundRect">
          <a:avLst/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Complementary to and integrated with HTML.</a:t>
          </a:r>
          <a:endParaRPr lang="en-IN" sz="2400" kern="1200" dirty="0"/>
        </a:p>
      </dsp:txBody>
      <dsp:txXfrm>
        <a:off x="551719" y="2749230"/>
        <a:ext cx="7309042" cy="479482"/>
      </dsp:txXfrm>
    </dsp:sp>
    <dsp:sp modelId="{8C44FC82-1D83-4ADF-948A-85550D7DDEC3}">
      <dsp:nvSpPr>
        <dsp:cNvPr id="0" name=""/>
        <dsp:cNvSpPr/>
      </dsp:nvSpPr>
      <dsp:spPr>
        <a:xfrm>
          <a:off x="0" y="3805451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C2729-BC3C-404E-AFBB-822536ECCA4A}">
      <dsp:nvSpPr>
        <dsp:cNvPr id="0" name=""/>
        <dsp:cNvSpPr/>
      </dsp:nvSpPr>
      <dsp:spPr>
        <a:xfrm>
          <a:off x="525780" y="3539771"/>
          <a:ext cx="7360920" cy="53136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/>
            <a:t>Open and cross-platform.</a:t>
          </a:r>
        </a:p>
      </dsp:txBody>
      <dsp:txXfrm>
        <a:off x="551719" y="3565710"/>
        <a:ext cx="7309042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875806-098C-4501-8B2C-F4EC978CFC3F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002AD-DD1A-419F-9CEE-443C96C2E1DC}">
      <dsp:nvSpPr>
        <dsp:cNvPr id="0" name=""/>
        <dsp:cNvSpPr/>
      </dsp:nvSpPr>
      <dsp:spPr>
        <a:xfrm>
          <a:off x="610504" y="416587"/>
          <a:ext cx="7440913" cy="8336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 dirty="0"/>
            <a:t>Less server interaction</a:t>
          </a:r>
        </a:p>
      </dsp:txBody>
      <dsp:txXfrm>
        <a:off x="610504" y="416587"/>
        <a:ext cx="7440913" cy="833607"/>
      </dsp:txXfrm>
    </dsp:sp>
    <dsp:sp modelId="{F5AB4605-3E19-4A3F-A982-13004F8A045F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361223-A841-4609-AECA-AAEBC5FE87F9}">
      <dsp:nvSpPr>
        <dsp:cNvPr id="0" name=""/>
        <dsp:cNvSpPr/>
      </dsp:nvSpPr>
      <dsp:spPr>
        <a:xfrm>
          <a:off x="1088431" y="1667215"/>
          <a:ext cx="6962986" cy="833607"/>
        </a:xfrm>
        <a:prstGeom prst="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/>
            <a:t>Immediate feedback to the visitors</a:t>
          </a:r>
          <a:endParaRPr lang="en-IN" sz="3400" kern="1200"/>
        </a:p>
      </dsp:txBody>
      <dsp:txXfrm>
        <a:off x="1088431" y="1667215"/>
        <a:ext cx="6962986" cy="833607"/>
      </dsp:txXfrm>
    </dsp:sp>
    <dsp:sp modelId="{D8DC99F9-4EFD-467B-89E1-572F9609B513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8F88E-3A6B-4287-8BCA-79EBA6077E08}">
      <dsp:nvSpPr>
        <dsp:cNvPr id="0" name=""/>
        <dsp:cNvSpPr/>
      </dsp:nvSpPr>
      <dsp:spPr>
        <a:xfrm>
          <a:off x="1088431" y="2917843"/>
          <a:ext cx="6962986" cy="833607"/>
        </a:xfrm>
        <a:prstGeom prst="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/>
            <a:t>Increased interactivity</a:t>
          </a:r>
        </a:p>
      </dsp:txBody>
      <dsp:txXfrm>
        <a:off x="1088431" y="2917843"/>
        <a:ext cx="6962986" cy="833607"/>
      </dsp:txXfrm>
    </dsp:sp>
    <dsp:sp modelId="{B36A07A6-6BC3-4445-86B5-07678DAAB4BF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ACBA20-E17C-42B1-9DDB-26F7EDD23543}">
      <dsp:nvSpPr>
        <dsp:cNvPr id="0" name=""/>
        <dsp:cNvSpPr/>
      </dsp:nvSpPr>
      <dsp:spPr>
        <a:xfrm>
          <a:off x="610504" y="4168472"/>
          <a:ext cx="7440913" cy="833607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/>
            <a:t>Richer interfaces</a:t>
          </a:r>
        </a:p>
      </dsp:txBody>
      <dsp:txXfrm>
        <a:off x="610504" y="4168472"/>
        <a:ext cx="7440913" cy="833607"/>
      </dsp:txXfrm>
    </dsp:sp>
    <dsp:sp modelId="{BF60C8C0-80DA-4AAF-AC7F-F3EEDA0E5FE7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30F7A-08C8-41C3-9459-F0924FFDC3D9}">
      <dsp:nvSpPr>
        <dsp:cNvPr id="0" name=""/>
        <dsp:cNvSpPr/>
      </dsp:nvSpPr>
      <dsp:spPr>
        <a:xfrm>
          <a:off x="-4028428" y="-618375"/>
          <a:ext cx="4800559" cy="4800559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132727-0E6B-46DF-B0E5-8F8D3A3116B2}">
      <dsp:nvSpPr>
        <dsp:cNvPr id="0" name=""/>
        <dsp:cNvSpPr/>
      </dsp:nvSpPr>
      <dsp:spPr>
        <a:xfrm>
          <a:off x="496550" y="356380"/>
          <a:ext cx="7584162" cy="7127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5755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Client-side JavaScript does not allow the reading or writing of files. This has been kept for security reason. </a:t>
          </a:r>
          <a:endParaRPr lang="en-IN" sz="2100" kern="1200" dirty="0"/>
        </a:p>
      </dsp:txBody>
      <dsp:txXfrm>
        <a:off x="496550" y="356380"/>
        <a:ext cx="7584162" cy="712761"/>
      </dsp:txXfrm>
    </dsp:sp>
    <dsp:sp modelId="{32B234E5-10E3-4F7F-92E6-FD5009B27CC8}">
      <dsp:nvSpPr>
        <dsp:cNvPr id="0" name=""/>
        <dsp:cNvSpPr/>
      </dsp:nvSpPr>
      <dsp:spPr>
        <a:xfrm>
          <a:off x="51074" y="267285"/>
          <a:ext cx="890952" cy="8909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0D41B0-ACF3-4400-BEBF-369817980181}">
      <dsp:nvSpPr>
        <dsp:cNvPr id="0" name=""/>
        <dsp:cNvSpPr/>
      </dsp:nvSpPr>
      <dsp:spPr>
        <a:xfrm>
          <a:off x="755639" y="1425523"/>
          <a:ext cx="7325073" cy="712761"/>
        </a:xfrm>
        <a:prstGeom prst="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5755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JavaScript cannot be used for networking applications because there is no </a:t>
          </a:r>
          <a:r>
            <a:rPr lang="en-IN" sz="2100" kern="1200" dirty="0"/>
            <a:t>such support available.</a:t>
          </a:r>
          <a:r>
            <a:rPr lang="en-US" sz="2100" kern="1200" dirty="0"/>
            <a:t> </a:t>
          </a:r>
          <a:endParaRPr lang="en-IN" sz="2100" kern="1200" dirty="0"/>
        </a:p>
      </dsp:txBody>
      <dsp:txXfrm>
        <a:off x="755639" y="1425523"/>
        <a:ext cx="7325073" cy="712761"/>
      </dsp:txXfrm>
    </dsp:sp>
    <dsp:sp modelId="{EED5EBE3-EABB-4FEC-BFD5-60C27F8B0378}">
      <dsp:nvSpPr>
        <dsp:cNvPr id="0" name=""/>
        <dsp:cNvSpPr/>
      </dsp:nvSpPr>
      <dsp:spPr>
        <a:xfrm>
          <a:off x="310163" y="1336428"/>
          <a:ext cx="890952" cy="8909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6BA232-20E0-46C9-9AC0-3B021B9DDD69}">
      <dsp:nvSpPr>
        <dsp:cNvPr id="0" name=""/>
        <dsp:cNvSpPr/>
      </dsp:nvSpPr>
      <dsp:spPr>
        <a:xfrm>
          <a:off x="496550" y="2494666"/>
          <a:ext cx="7584162" cy="712761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5755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JavaScript doesn't have any multithreading or multiprocessor capabilities.</a:t>
          </a:r>
          <a:endParaRPr lang="en-IN" sz="2100" kern="1200"/>
        </a:p>
      </dsp:txBody>
      <dsp:txXfrm>
        <a:off x="496550" y="2494666"/>
        <a:ext cx="7584162" cy="712761"/>
      </dsp:txXfrm>
    </dsp:sp>
    <dsp:sp modelId="{9569BEE9-22F5-4F74-9033-7AB4130DCF82}">
      <dsp:nvSpPr>
        <dsp:cNvPr id="0" name=""/>
        <dsp:cNvSpPr/>
      </dsp:nvSpPr>
      <dsp:spPr>
        <a:xfrm>
          <a:off x="51074" y="2405571"/>
          <a:ext cx="890952" cy="8909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AE92E-F79F-44FC-B908-6832A58269A7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51709-B3E9-4A8C-ABB5-5D97EBF8C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110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9668D7-A3A7-454A-A0BF-60203176D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1E5F15B-E7BA-4B9F-B4DC-E5E08DD97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E7FA26-4730-4680-B6A8-319CFC07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5B96-8B22-4D3A-8D34-FA9CF00D91F7}" type="datetime1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D3913F-4467-47FD-B7D5-A4D723228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F6BE04-A19E-4705-8090-9BE0B81F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44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769AC9-67F7-4CD5-8F05-A64B42CB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569A1F0-B87E-46C7-9C50-086DE36D5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763575-66C3-4745-8A3A-4F24CADAE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7005-E492-4DD2-808B-DE6E8A4647C8}" type="datetime1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4E7D90-4DB9-4E7F-897C-CC213E38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CCC643-6313-4798-81B6-699EED9A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03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7F6F543-553B-4758-93E1-DE0AC35509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30940C3-FF6D-43BB-BDDE-09526D341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EC16E9-5479-434C-B843-FD7565F7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F028-00D3-4D43-A2FC-58C7BB7EFF03}" type="datetime1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25A51A-564D-482B-B084-661169D13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A6122A-169C-4126-8A9D-7A1EDEBF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342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47328" y="91118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5829-CD26-421F-BABD-6F75BD31A9D0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323232"/>
                </a:solidFill>
              </a:rPr>
              <a:t>SOCIETY5.0 -UNIT-I</a:t>
            </a:r>
            <a:endParaRPr lang="en-IN">
              <a:solidFill>
                <a:srgbClr val="32323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E2B90DE-CA9C-452B-80F9-35262CC2B07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3911" y="1449310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11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911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7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207538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323232"/>
                </a:solidFill>
              </a:rPr>
              <a:t>SOCIETY5.0 -UNIT-I</a:t>
            </a:r>
            <a:endParaRPr lang="en-IN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85709" y="285728"/>
            <a:ext cx="1219200" cy="914400"/>
          </a:xfrm>
        </p:spPr>
        <p:txBody>
          <a:bodyPr/>
          <a:lstStyle/>
          <a:p>
            <a:endParaRPr lang="en-IN"/>
          </a:p>
        </p:txBody>
      </p:sp>
      <p:pic>
        <p:nvPicPr>
          <p:cNvPr id="1026" name="Picture 4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12" y="248143"/>
            <a:ext cx="1333509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Placeholder 1"/>
          <p:cNvSpPr txBox="1">
            <a:spLocks/>
          </p:cNvSpPr>
          <p:nvPr userDrawn="1"/>
        </p:nvSpPr>
        <p:spPr>
          <a:xfrm>
            <a:off x="1967541" y="275541"/>
            <a:ext cx="9889099" cy="5635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>
              <a:defRPr/>
            </a:pPr>
            <a:r>
              <a:rPr lang="en-US" sz="2400" b="1" cap="all" dirty="0">
                <a:ln w="9000" cmpd="sng">
                  <a:solidFill>
                    <a:srgbClr val="4E854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  <a:latin typeface="Franklin Gothic Book"/>
              </a:rPr>
              <a:t>DEPARTMENT OF COMPUTER SCIENCE &amp; ENGINEERING</a:t>
            </a:r>
          </a:p>
        </p:txBody>
      </p:sp>
    </p:spTree>
    <p:extLst>
      <p:ext uri="{BB962C8B-B14F-4D97-AF65-F5344CB8AC3E}">
        <p14:creationId xmlns:p14="http://schemas.microsoft.com/office/powerpoint/2010/main" val="222325899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62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7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BEBA-A3E2-4C54-ACA0-76A8F86AA0A9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IN" smtClean="0">
                <a:solidFill>
                  <a:srgbClr val="323232"/>
                </a:solidFill>
              </a:rPr>
              <a:t>SOCIETY5.0 -UNIT-I</a:t>
            </a:r>
            <a:endParaRPr lang="en-IN">
              <a:solidFill>
                <a:srgbClr val="32323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92551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199" y="2341482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079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0E2B90DE-CA9C-452B-80F9-35262CC2B07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26356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EA7F-FA7F-4318-9317-742979EF6964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323232"/>
                </a:solidFill>
              </a:rPr>
              <a:t>SOCIETY5.0 -UNIT-I</a:t>
            </a:r>
            <a:endParaRPr lang="en-IN">
              <a:solidFill>
                <a:srgbClr val="32323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4564062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D74-1F0F-4C30-B6D4-35E19D101F75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323232"/>
                </a:solidFill>
              </a:rPr>
              <a:t>SOCIETY5.0 -UNIT-I</a:t>
            </a:r>
            <a:endParaRPr lang="en-IN">
              <a:solidFill>
                <a:srgbClr val="32323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2527337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A4B9-E494-4A55-9AB1-6F1F2AFC437B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323232"/>
                </a:solidFill>
              </a:rPr>
              <a:t>SOCIETY5.0 -UNIT-I</a:t>
            </a:r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51640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2241-DB16-4F7C-B7CA-F93D9857CBF5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323232"/>
                </a:solidFill>
              </a:rPr>
              <a:t>SOCIETY5.0 -UNIT-I</a:t>
            </a:r>
            <a:endParaRPr lang="en-IN">
              <a:solidFill>
                <a:srgbClr val="32323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17137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AC54-D6BA-4981-BE94-32797EA04B5B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323232"/>
                </a:solidFill>
              </a:rPr>
              <a:t>SOCIETY5.0 -UNIT-I</a:t>
            </a:r>
            <a:endParaRPr lang="en-IN">
              <a:solidFill>
                <a:srgbClr val="32323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2695135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B99E6A-E3BC-4FC7-9F91-A41C41A3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8995DE-7428-4CB4-BCFC-B159BA58B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D1275B-C976-4AD7-9893-E7098520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F017B7-2FAF-45AC-95DC-7AA580F4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18FBA1-73D2-4883-B61A-2225B36C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512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0BDA-B8F9-4053-A8F5-14150DDCFB20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IN" smtClean="0">
                <a:solidFill>
                  <a:srgbClr val="323232"/>
                </a:solidFill>
              </a:rPr>
              <a:t>SOCIETY5.0 -UNIT-I</a:t>
            </a:r>
            <a:endParaRPr lang="en-IN">
              <a:solidFill>
                <a:srgbClr val="32323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0E2B90DE-CA9C-452B-80F9-35262CC2B07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347" y="4650481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352" y="4773231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82" y="66682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600460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400A-7B17-49BD-80C7-C9E9FCADD3A9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323232"/>
                </a:solidFill>
              </a:rPr>
              <a:t>SOCIETY5.0 -UNIT-I</a:t>
            </a:r>
            <a:endParaRPr lang="en-IN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46479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8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7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E682-6997-400F-A2B2-54BA9871D7D5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323232"/>
                </a:solidFill>
              </a:rPr>
              <a:t>SOCIETY5.0 -UNIT-I</a:t>
            </a:r>
            <a:endParaRPr lang="en-IN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96116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F70432-DA12-488B-A139-5A4FCB09F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5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7C8C2F3-A07C-4845-81F3-13275210F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7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6B2E08-677B-4186-A8C7-C6BC987E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1728-E4BD-4CD2-898B-1E9357041FA2}" type="datetime1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7AC9269-15F3-48C5-A8AF-0ECD51194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E76E0F-781B-4B51-B15A-9372BC1A5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35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A8DB5C-8110-4C1B-9A2B-4FFC7BB4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94D717-0FCE-4439-A992-D52142DE3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851876A-C043-4328-B839-BCD660952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06CCD8-E701-4E22-A387-23E2BCEDC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1474-0626-492E-8B93-78A803DFF099}" type="datetime1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A9C0E45-E3E9-4CB0-8F4B-50849371B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DC1CA1D-E6F3-4C8A-9C94-C14414F13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6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964D52-29C7-43A1-AFC9-5F8445548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7695BF-AF2A-42E7-93D0-E53744F08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0DB3E18-F5CF-4C1C-90D3-F4445476D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C342B9A-A6AA-4115-B9DD-EDC8BBDA6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3B4ED1A-01A2-487D-B1B1-584210A39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BE672A1-F5A9-4E69-A955-0D59E90D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4F82-E922-41C0-9FCF-0D93B797B73D}" type="datetime1">
              <a:rPr lang="en-IN" smtClean="0"/>
              <a:t>22-07-2021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3D322EA-08D8-4BAF-BE87-F5530D4C2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434D41A-056E-4022-B9B2-A34A69F3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72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29A83F-EBA3-45AD-837A-3F9A8A99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7A702BC-0863-459B-9470-3FF36552B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F606E-8334-412C-9936-D6182785BABA}" type="datetime1">
              <a:rPr lang="en-IN" smtClean="0"/>
              <a:t>22-07-2021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C7E4D5E-861C-4597-A9F1-BC1E151E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56B678E-D519-4204-9D97-34985D5A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19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EE2A09B-53D1-4D71-8BD2-A83018DD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27D7-15F8-472D-A9DB-2E65EDB0B181}" type="datetime1">
              <a:rPr lang="en-IN" smtClean="0"/>
              <a:t>22-07-2021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C077A32-BC3E-4E3E-A307-5C5E0DDB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36C2415-04C8-4814-9EF0-21F43619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6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D940F4-099D-4365-8CFC-F3C5C14D0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AB6635-45EC-41C1-847A-D3AF7BE77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0F46E1E-5376-42F7-A93C-4EB567BCC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483CD0B-0D2D-40B4-8574-7A1CDA54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5026-9063-4DC0-92C7-B4BEE8E141A7}" type="datetime1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324F827-9C43-4D4B-BBE6-776863FC3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82F2DA-FB97-437D-9A09-F682DF314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25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1B63AB-07B6-4323-8B96-3369850DE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DFEE23E-80F7-4D99-A040-0C85F4E70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CECA242-0540-4F81-A939-E96C1D9FA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CB30F5F-6605-4C1B-9592-4F3E3D849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1ACD-27B2-4C3C-A296-63F711A532D1}" type="datetime1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D28E577-F166-4E32-ABB5-CA4EE8FA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9F1EA23-9B9C-4BB2-8C9D-48BDB778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47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8F8D3AE-F033-4BFE-AB7E-0B0AC7988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4807B8A-3C0B-4425-AD77-DF5BED958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19A490-5EB5-4A65-ACF3-8CA007677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BA5A3-129F-4651-B2EB-6AB4D662344B}" type="datetime1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241FC2-CF83-42B2-97EE-E586F2C62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8FA099-E3D9-46C9-BF19-5A93BFBF3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1175B-8603-4545-BD92-03358B24C57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86ECD51-3305-4C42-A964-E7A020B34D5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823581" y="370055"/>
            <a:ext cx="1421791" cy="13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5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EEFA613-3F7D-48C8-8EC6-8B200B3BA48B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IN" smtClean="0">
                <a:solidFill>
                  <a:srgbClr val="323232"/>
                </a:solidFill>
              </a:rPr>
              <a:t>SOCIETY5.0 -UNIT-I</a:t>
            </a:r>
            <a:endParaRPr lang="en-IN" dirty="0">
              <a:solidFill>
                <a:srgbClr val="32323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E2B90DE-CA9C-452B-80F9-35262CC2B070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0" name="Picture 40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39352" y="188640"/>
            <a:ext cx="1333509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217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9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0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1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2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4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5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6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8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9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0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script/array_indexof.htm" TargetMode="External"/><Relationship Id="rId2" Type="http://schemas.openxmlformats.org/officeDocument/2006/relationships/hyperlink" Target="https://www.tutorialspoint.com/javascript/array_concat.htm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tutorialspoint.com/javascript/array_push.htm" TargetMode="External"/><Relationship Id="rId5" Type="http://schemas.openxmlformats.org/officeDocument/2006/relationships/hyperlink" Target="https://www.tutorialspoint.com/javascript/array_pop.htm" TargetMode="External"/><Relationship Id="rId4" Type="http://schemas.openxmlformats.org/officeDocument/2006/relationships/hyperlink" Target="https://www.tutorialspoint.com/javascript/array_join.ht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script/array_slice.htm" TargetMode="External"/><Relationship Id="rId2" Type="http://schemas.openxmlformats.org/officeDocument/2006/relationships/hyperlink" Target="https://www.tutorialspoint.com/javascript/array_reverse.htm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tutorialspoint.com/javascript/array_sort.htm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script/string_concat.htm" TargetMode="External"/><Relationship Id="rId2" Type="http://schemas.openxmlformats.org/officeDocument/2006/relationships/hyperlink" Target="https://www.tutorialspoint.com/javascript/string_charat.htm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tutorialspoint.com/javascript/string_indexof.htm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script/string_substr.htm" TargetMode="External"/><Relationship Id="rId2" Type="http://schemas.openxmlformats.org/officeDocument/2006/relationships/hyperlink" Target="https://www.tutorialspoint.com/javascript/string_slice.htm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tutorialspoint.com/javascript/string_touppercase.htm" TargetMode="External"/><Relationship Id="rId4" Type="http://schemas.openxmlformats.org/officeDocument/2006/relationships/hyperlink" Target="https://www.tutorialspoint.com/javascript/string_tolowercase.ht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script/math_ceil.htm" TargetMode="External"/><Relationship Id="rId2" Type="http://schemas.openxmlformats.org/officeDocument/2006/relationships/hyperlink" Target="https://www.tutorialspoint.com/javascript/math_abs.htm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tutorialspoint.com/javascript/math_max.htm" TargetMode="External"/><Relationship Id="rId4" Type="http://schemas.openxmlformats.org/officeDocument/2006/relationships/hyperlink" Target="https://www.tutorialspoint.com/javascript/math_floor.htm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script/math_pow.htm" TargetMode="External"/><Relationship Id="rId2" Type="http://schemas.openxmlformats.org/officeDocument/2006/relationships/hyperlink" Target="https://www.tutorialspoint.com/javascript/math_min.htm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tutorialspoint.com/javascript/math_tan.htm" TargetMode="External"/><Relationship Id="rId4" Type="http://schemas.openxmlformats.org/officeDocument/2006/relationships/hyperlink" Target="https://www.tutorialspoint.com/javascript/math_sqrt.htm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script/number_tofixed.htm" TargetMode="External"/><Relationship Id="rId7" Type="http://schemas.openxmlformats.org/officeDocument/2006/relationships/hyperlink" Target="https://www.tutorialspoint.com/javascript/number_valueof.htm" TargetMode="External"/><Relationship Id="rId2" Type="http://schemas.openxmlformats.org/officeDocument/2006/relationships/hyperlink" Target="https://www.tutorialspoint.com/javascript/number_toexponential.htm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tutorialspoint.com/javascript/number_tostring.htm" TargetMode="External"/><Relationship Id="rId5" Type="http://schemas.openxmlformats.org/officeDocument/2006/relationships/hyperlink" Target="https://www.tutorialspoint.com/javascript/number_toprecision.htm" TargetMode="External"/><Relationship Id="rId4" Type="http://schemas.openxmlformats.org/officeDocument/2006/relationships/hyperlink" Target="https://www.tutorialspoint.com/javascript/number_tolocalestring.htm" TargetMode="Externa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8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024AF27-83A1-41D3-B4DE-14D265F12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519" y="2601118"/>
            <a:ext cx="10715348" cy="3577740"/>
          </a:xfrm>
          <a:effectLst>
            <a:outerShdw blurRad="50800" dist="50800" dir="5400000" algn="ctr" rotWithShape="0">
              <a:schemeClr val="accent5">
                <a:lumMod val="50000"/>
              </a:schemeClr>
            </a:outerShdw>
          </a:effectLst>
        </p:spPr>
        <p:txBody>
          <a:bodyPr>
            <a:normAutofit lnSpcReduction="10000"/>
          </a:bodyPr>
          <a:lstStyle/>
          <a:p>
            <a:endParaRPr lang="en-US" sz="3600" dirty="0"/>
          </a:p>
          <a:p>
            <a:r>
              <a:rPr lang="en-US" sz="3600" dirty="0"/>
              <a:t>CUSTOMER INTERFACE DESIGN AND DEVELOPMENT</a:t>
            </a:r>
          </a:p>
          <a:p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INCHARGE: E.BRUMANCIA</a:t>
            </a:r>
          </a:p>
          <a:p>
            <a:pPr algn="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Dr.R.</a:t>
            </a:r>
            <a:r>
              <a:rPr lang="en-IN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200">
                <a:latin typeface="Times New Roman" panose="02020603050405020304" pitchFamily="18" charset="0"/>
                <a:cs typeface="Times New Roman" panose="02020603050405020304" pitchFamily="18" charset="0"/>
              </a:rPr>
              <a:t>.GOMATHI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SITA1502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7B69A0BF-2D82-4667-9B31-B6F351E6B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50" y="331028"/>
            <a:ext cx="10200441" cy="1596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EC59CAF-FDE4-438B-A8FC-27936348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1</a:t>
            </a:fld>
            <a:endParaRPr lang="en-IN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9ED4FC06-85A4-4248-82EA-896DFE43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968E-143C-4D3F-9F61-5C0651B5F894}" type="datetime1">
              <a:rPr lang="en-IN" smtClean="0"/>
              <a:t>22-07-2021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338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2F3E5D-DBDB-451A-9E2B-6DA6D63E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C39DDA-FB8F-47CA-82A7-C0C96478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22-07-2021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64A30F1-3532-450F-AD31-5B4B485E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10</a:t>
            </a:fld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6F09D3D0-0553-4834-925B-2EACE60D8FBB}"/>
              </a:ext>
            </a:extLst>
          </p:cNvPr>
          <p:cNvSpPr txBox="1">
            <a:spLocks/>
          </p:cNvSpPr>
          <p:nvPr/>
        </p:nvSpPr>
        <p:spPr>
          <a:xfrm>
            <a:off x="879629" y="299052"/>
            <a:ext cx="8873971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Using JavaScript in your HTML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85081E9-28C4-42AA-97CF-BB22D7E72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332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/>
              <a:t>&lt;script </a:t>
            </a:r>
            <a:r>
              <a:rPr lang="fr-FR" dirty="0" err="1"/>
              <a:t>language</a:t>
            </a:r>
            <a:r>
              <a:rPr lang="fr-FR" dirty="0"/>
              <a:t>="javascript" type="</a:t>
            </a:r>
            <a:r>
              <a:rPr lang="fr-FR" dirty="0" err="1"/>
              <a:t>text</a:t>
            </a:r>
            <a:r>
              <a:rPr lang="fr-FR" dirty="0"/>
              <a:t>/javascript"&gt;</a:t>
            </a:r>
          </a:p>
          <a:p>
            <a:pPr marL="0" indent="0">
              <a:buNone/>
            </a:pPr>
            <a:r>
              <a:rPr lang="fr-FR" dirty="0"/>
              <a:t>	JavaScript code</a:t>
            </a:r>
          </a:p>
          <a:p>
            <a:pPr marL="0" indent="0">
              <a:buNone/>
            </a:pPr>
            <a:r>
              <a:rPr lang="fr-FR" dirty="0"/>
              <a:t>&lt;/script&gt;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dirty="0"/>
              <a:t>The script tag takes two important attributes:</a:t>
            </a:r>
          </a:p>
          <a:p>
            <a:pPr algn="just"/>
            <a:r>
              <a:rPr lang="en-US" b="1" dirty="0"/>
              <a:t>Language:</a:t>
            </a:r>
            <a:r>
              <a:rPr lang="en-US" dirty="0"/>
              <a:t> This attribute specifies what scripting language you are using. Typically, its value will be </a:t>
            </a:r>
            <a:r>
              <a:rPr lang="en-US" dirty="0" err="1"/>
              <a:t>javascript</a:t>
            </a:r>
            <a:r>
              <a:rPr lang="en-US" dirty="0"/>
              <a:t>. Although recent versions of HTML (and XHTML, its successor) have phased out the use of this attribute. </a:t>
            </a:r>
          </a:p>
          <a:p>
            <a:pPr algn="just"/>
            <a:r>
              <a:rPr lang="en-US" b="1" dirty="0"/>
              <a:t>Type:</a:t>
            </a:r>
            <a:r>
              <a:rPr lang="en-US" dirty="0"/>
              <a:t> This attribute is what is now recommended to indicate the scripting language in use and its value should be set to "text/</a:t>
            </a:r>
            <a:r>
              <a:rPr lang="en-US" dirty="0" err="1"/>
              <a:t>javascript</a:t>
            </a:r>
            <a:r>
              <a:rPr lang="en-US" dirty="0"/>
              <a:t>".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235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464" y="928670"/>
            <a:ext cx="103632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XMLHttpRequest</a:t>
            </a:r>
            <a:r>
              <a:rPr lang="en-US" b="1" dirty="0" smtClean="0"/>
              <a:t> Object</a:t>
            </a:r>
            <a:br>
              <a:rPr lang="en-US" b="1" dirty="0" smtClean="0"/>
            </a:b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100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80960" y="1447800"/>
            <a:ext cx="11430080" cy="526734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All modern browsers support the </a:t>
            </a:r>
            <a:r>
              <a:rPr lang="en-US" dirty="0" err="1" smtClean="0"/>
              <a:t>XMLHttpRequest</a:t>
            </a:r>
            <a:r>
              <a:rPr lang="en-US" dirty="0" smtClean="0"/>
              <a:t> object.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The </a:t>
            </a:r>
            <a:r>
              <a:rPr lang="en-IN" dirty="0" err="1" smtClean="0"/>
              <a:t>XMLHttpRequest</a:t>
            </a:r>
            <a:r>
              <a:rPr lang="en-IN" dirty="0" smtClean="0"/>
              <a:t> object can be used to exchange data with a server behind the scenes. 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This means that it is possible to update parts of a web page, without reloading the whole page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Syntax for creating an </a:t>
            </a:r>
            <a:r>
              <a:rPr lang="en-US" dirty="0" err="1" smtClean="0"/>
              <a:t>XMLHttpRequest</a:t>
            </a:r>
            <a:r>
              <a:rPr lang="en-US" dirty="0" smtClean="0"/>
              <a:t> object:</a:t>
            </a:r>
          </a:p>
          <a:p>
            <a:pPr lvl="4">
              <a:lnSpc>
                <a:spcPct val="150000"/>
              </a:lnSpc>
              <a:buNone/>
            </a:pPr>
            <a:r>
              <a:rPr lang="en-IN" sz="2400" b="1" dirty="0" err="1" smtClean="0">
                <a:solidFill>
                  <a:srgbClr val="2B7D4A"/>
                </a:solidFill>
              </a:rPr>
              <a:t>var</a:t>
            </a:r>
            <a:r>
              <a:rPr lang="en-IN" sz="2400" b="1" dirty="0" smtClean="0">
                <a:solidFill>
                  <a:srgbClr val="2B7D4A"/>
                </a:solidFill>
              </a:rPr>
              <a:t> </a:t>
            </a:r>
            <a:r>
              <a:rPr lang="en-IN" sz="2400" b="1" dirty="0" err="1" smtClean="0">
                <a:solidFill>
                  <a:srgbClr val="2B7D4A"/>
                </a:solidFill>
              </a:rPr>
              <a:t>xhttp</a:t>
            </a:r>
            <a:r>
              <a:rPr lang="en-IN" sz="2400" b="1" dirty="0" smtClean="0">
                <a:solidFill>
                  <a:srgbClr val="2B7D4A"/>
                </a:solidFill>
              </a:rPr>
              <a:t> = new </a:t>
            </a:r>
            <a:r>
              <a:rPr lang="en-IN" sz="2400" b="1" dirty="0" err="1" smtClean="0">
                <a:solidFill>
                  <a:srgbClr val="2B7D4A"/>
                </a:solidFill>
              </a:rPr>
              <a:t>XMLHttpRequest</a:t>
            </a:r>
            <a:r>
              <a:rPr lang="en-IN" sz="2400" b="1" dirty="0" smtClean="0">
                <a:solidFill>
                  <a:srgbClr val="2B7D4A"/>
                </a:solidFill>
              </a:rPr>
              <a:t>();</a:t>
            </a:r>
            <a:endParaRPr lang="en-US" sz="2400" b="1" dirty="0" smtClean="0">
              <a:solidFill>
                <a:srgbClr val="2B7D4A"/>
              </a:solidFill>
            </a:endParaRP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89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65" y="785794"/>
            <a:ext cx="10363200" cy="1143000"/>
          </a:xfrm>
        </p:spPr>
        <p:txBody>
          <a:bodyPr>
            <a:normAutofit fontScale="90000"/>
          </a:bodyPr>
          <a:lstStyle/>
          <a:p>
            <a:r>
              <a:rPr lang="en-US" sz="2700" b="1" dirty="0" err="1" smtClean="0">
                <a:solidFill>
                  <a:srgbClr val="FF0000"/>
                </a:solidFill>
              </a:rPr>
              <a:t>XMLHttpRequest</a:t>
            </a:r>
            <a:r>
              <a:rPr lang="en-US" sz="2700" b="1" dirty="0" smtClean="0">
                <a:solidFill>
                  <a:srgbClr val="FF0000"/>
                </a:solidFill>
              </a:rPr>
              <a:t> Object Methods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101</a:t>
            </a:fld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478" y="1500174"/>
            <a:ext cx="8572559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173465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16" y="642918"/>
            <a:ext cx="10363200" cy="1143000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XMLHttpRequest</a:t>
            </a:r>
            <a:r>
              <a:rPr lang="en-US" sz="2400" b="1" dirty="0" smtClean="0">
                <a:solidFill>
                  <a:srgbClr val="FF0000"/>
                </a:solidFill>
              </a:rPr>
              <a:t> Object Properties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IN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102</a:t>
            </a:fld>
            <a:endParaRPr lang="en-IN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25" y="1357298"/>
            <a:ext cx="7524803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36048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464" y="285728"/>
            <a:ext cx="103632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AJAX Example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103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76213" y="1662090"/>
            <a:ext cx="5524539" cy="519591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&lt;!DOCTYPE html&gt;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&lt;html&gt;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&lt;body&gt;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 &lt;div id="demo"&gt;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&lt;h1&gt;The </a:t>
            </a:r>
            <a:r>
              <a:rPr lang="en-IN" dirty="0" err="1" smtClean="0"/>
              <a:t>XMLHttpRequest</a:t>
            </a:r>
            <a:r>
              <a:rPr lang="en-IN" dirty="0" smtClean="0"/>
              <a:t> Object&lt;/h1&gt;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&lt;button type="button" </a:t>
            </a:r>
            <a:r>
              <a:rPr lang="en-IN" dirty="0" err="1" smtClean="0"/>
              <a:t>onclick</a:t>
            </a:r>
            <a:r>
              <a:rPr lang="en-IN" dirty="0" smtClean="0"/>
              <a:t>="</a:t>
            </a:r>
            <a:r>
              <a:rPr lang="en-IN" dirty="0" err="1" smtClean="0"/>
              <a:t>loadDoc</a:t>
            </a:r>
            <a:r>
              <a:rPr lang="en-IN" dirty="0" smtClean="0"/>
              <a:t>()"&gt;Change Content&lt;/button&gt;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&lt;/div&gt;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 &lt;script&gt;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function </a:t>
            </a:r>
            <a:r>
              <a:rPr lang="en-IN" dirty="0" err="1" smtClean="0"/>
              <a:t>loadDoc</a:t>
            </a:r>
            <a:r>
              <a:rPr lang="en-IN" dirty="0" smtClean="0"/>
              <a:t>() {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  </a:t>
            </a:r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 smtClean="0"/>
              <a:t>xhttp</a:t>
            </a:r>
            <a:r>
              <a:rPr lang="en-IN" dirty="0" smtClean="0"/>
              <a:t> = new </a:t>
            </a:r>
            <a:r>
              <a:rPr lang="en-IN" dirty="0" err="1" smtClean="0"/>
              <a:t>XMLHttpRequest</a:t>
            </a:r>
            <a:r>
              <a:rPr lang="en-IN" dirty="0" smtClean="0"/>
              <a:t>();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  </a:t>
            </a:r>
            <a:r>
              <a:rPr lang="en-IN" dirty="0" err="1" smtClean="0"/>
              <a:t>xhttp.onreadystatechange</a:t>
            </a:r>
            <a:r>
              <a:rPr lang="en-IN" dirty="0" smtClean="0"/>
              <a:t> = function()</a:t>
            </a:r>
          </a:p>
          <a:p>
            <a:pPr>
              <a:buNone/>
            </a:pPr>
            <a:r>
              <a:rPr lang="en-IN" dirty="0" smtClean="0"/>
              <a:t>{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905499" y="1500174"/>
            <a:ext cx="6096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prstClr val="black"/>
                </a:solidFill>
              </a:rPr>
              <a:t> if (</a:t>
            </a:r>
            <a:r>
              <a:rPr lang="en-IN" dirty="0" err="1" smtClean="0">
                <a:solidFill>
                  <a:prstClr val="black"/>
                </a:solidFill>
              </a:rPr>
              <a:t>this.readyState</a:t>
            </a:r>
            <a:r>
              <a:rPr lang="en-IN" dirty="0" smtClean="0">
                <a:solidFill>
                  <a:prstClr val="black"/>
                </a:solidFill>
              </a:rPr>
              <a:t> == 4 &amp;&amp; </a:t>
            </a:r>
            <a:r>
              <a:rPr lang="en-IN" dirty="0" err="1" smtClean="0">
                <a:solidFill>
                  <a:prstClr val="black"/>
                </a:solidFill>
              </a:rPr>
              <a:t>this.status</a:t>
            </a:r>
            <a:r>
              <a:rPr lang="en-IN" dirty="0" smtClean="0">
                <a:solidFill>
                  <a:prstClr val="black"/>
                </a:solidFill>
              </a:rPr>
              <a:t> == 200) </a:t>
            </a:r>
          </a:p>
          <a:p>
            <a:r>
              <a:rPr lang="en-IN" dirty="0" smtClean="0">
                <a:solidFill>
                  <a:prstClr val="black"/>
                </a:solidFill>
              </a:rPr>
              <a:t>{ </a:t>
            </a:r>
          </a:p>
          <a:p>
            <a:r>
              <a:rPr lang="en-IN" dirty="0" err="1" smtClean="0">
                <a:solidFill>
                  <a:prstClr val="black"/>
                </a:solidFill>
              </a:rPr>
              <a:t>document.getElementById</a:t>
            </a:r>
            <a:r>
              <a:rPr lang="en-IN" dirty="0" smtClean="0">
                <a:solidFill>
                  <a:prstClr val="black"/>
                </a:solidFill>
              </a:rPr>
              <a:t>("demo").</a:t>
            </a:r>
            <a:r>
              <a:rPr lang="en-IN" dirty="0" err="1" smtClean="0">
                <a:solidFill>
                  <a:prstClr val="black"/>
                </a:solidFill>
              </a:rPr>
              <a:t>innerHTML</a:t>
            </a:r>
            <a:r>
              <a:rPr lang="en-IN" dirty="0" smtClean="0">
                <a:solidFill>
                  <a:prstClr val="black"/>
                </a:solidFill>
              </a:rPr>
              <a:t> =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IN" dirty="0" smtClean="0">
                <a:solidFill>
                  <a:prstClr val="black"/>
                </a:solidFill>
              </a:rPr>
              <a:t>      </a:t>
            </a:r>
            <a:r>
              <a:rPr lang="en-IN" dirty="0" err="1" smtClean="0">
                <a:solidFill>
                  <a:prstClr val="black"/>
                </a:solidFill>
              </a:rPr>
              <a:t>this.responseText</a:t>
            </a:r>
            <a:r>
              <a:rPr lang="en-IN" dirty="0" smtClean="0">
                <a:solidFill>
                  <a:prstClr val="black"/>
                </a:solidFill>
              </a:rPr>
              <a:t>;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IN" dirty="0" smtClean="0">
                <a:solidFill>
                  <a:prstClr val="black"/>
                </a:solidFill>
              </a:rPr>
              <a:t>    }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IN" dirty="0" smtClean="0">
                <a:solidFill>
                  <a:prstClr val="black"/>
                </a:solidFill>
              </a:rPr>
              <a:t>  };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IN" dirty="0" smtClean="0">
                <a:solidFill>
                  <a:prstClr val="black"/>
                </a:solidFill>
              </a:rPr>
              <a:t>  </a:t>
            </a:r>
            <a:r>
              <a:rPr lang="en-IN" dirty="0" err="1" smtClean="0">
                <a:solidFill>
                  <a:prstClr val="black"/>
                </a:solidFill>
              </a:rPr>
              <a:t>xhttp.open</a:t>
            </a:r>
            <a:r>
              <a:rPr lang="en-IN" dirty="0" smtClean="0">
                <a:solidFill>
                  <a:prstClr val="black"/>
                </a:solidFill>
              </a:rPr>
              <a:t>("GET", "ajax_info.txt", true);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IN" dirty="0" smtClean="0">
                <a:solidFill>
                  <a:prstClr val="black"/>
                </a:solidFill>
              </a:rPr>
              <a:t>  </a:t>
            </a:r>
            <a:r>
              <a:rPr lang="en-IN" dirty="0" err="1" smtClean="0">
                <a:solidFill>
                  <a:prstClr val="black"/>
                </a:solidFill>
              </a:rPr>
              <a:t>xhttp.send</a:t>
            </a:r>
            <a:r>
              <a:rPr lang="en-IN" dirty="0" smtClean="0">
                <a:solidFill>
                  <a:prstClr val="black"/>
                </a:solidFill>
              </a:rPr>
              <a:t>();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IN" dirty="0" smtClean="0">
                <a:solidFill>
                  <a:prstClr val="black"/>
                </a:solidFill>
              </a:rPr>
              <a:t>}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IN" dirty="0" smtClean="0">
                <a:solidFill>
                  <a:prstClr val="black"/>
                </a:solidFill>
              </a:rPr>
              <a:t>&lt;/script&gt;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IN" dirty="0" smtClean="0">
                <a:solidFill>
                  <a:prstClr val="black"/>
                </a:solidFill>
              </a:rPr>
              <a:t>&lt;/body&gt;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IN" dirty="0" smtClean="0">
                <a:solidFill>
                  <a:prstClr val="black"/>
                </a:solidFill>
              </a:rPr>
              <a:t>&lt;/html&gt;</a:t>
            </a:r>
            <a:endParaRPr lang="en-US" dirty="0" smtClean="0">
              <a:solidFill>
                <a:prstClr val="black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8019" y="1536974"/>
          <a:ext cx="5136204" cy="4902741"/>
        </p:xfrm>
        <a:graphic>
          <a:graphicData uri="http://schemas.openxmlformats.org/drawingml/2006/table">
            <a:tbl>
              <a:tblPr/>
              <a:tblGrid>
                <a:gridCol w="5136204"/>
              </a:tblGrid>
              <a:tr h="49027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927387" y="1566160"/>
          <a:ext cx="5927388" cy="4776281"/>
        </p:xfrm>
        <a:graphic>
          <a:graphicData uri="http://schemas.openxmlformats.org/drawingml/2006/table">
            <a:tbl>
              <a:tblPr/>
              <a:tblGrid>
                <a:gridCol w="5927388"/>
              </a:tblGrid>
              <a:tr h="47762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956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464" y="571480"/>
            <a:ext cx="10363200" cy="1143000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</a:rPr>
              <a:t>Output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104</a:t>
            </a:fld>
            <a:endParaRPr lang="en-IN"/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65" y="1785926"/>
            <a:ext cx="5393544" cy="901746"/>
          </a:xfrm>
          <a:prstGeom prst="rect">
            <a:avLst/>
          </a:prstGeom>
          <a:noFill/>
          <a:ln>
            <a:noFill/>
          </a:ln>
        </p:spPr>
      </p:pic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1047716" y="2928934"/>
            <a:ext cx="819155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prstClr val="black"/>
                </a:solidFill>
                <a:ea typeface="Calibri" pitchFamily="34" charset="0"/>
                <a:cs typeface="Times New Roman" pitchFamily="18" charset="0"/>
              </a:rPr>
              <a:t>The output will look like the following after the change content button has been clicked.</a:t>
            </a:r>
            <a:endParaRPr lang="en-US" sz="20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68" y="3714752"/>
            <a:ext cx="7905805" cy="23574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7598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C42B-E58A-440D-B1D5-5B03DCF5BA9A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105</a:t>
            </a:fld>
            <a:endParaRPr lang="en-IN"/>
          </a:p>
        </p:txBody>
      </p:sp>
      <p:sp>
        <p:nvSpPr>
          <p:cNvPr id="79873" name="Rectangle 1"/>
          <p:cNvSpPr>
            <a:spLocks noChangeArrowheads="1"/>
          </p:cNvSpPr>
          <p:nvPr/>
        </p:nvSpPr>
        <p:spPr bwMode="auto">
          <a:xfrm>
            <a:off x="952464" y="1142993"/>
            <a:ext cx="11430080" cy="8386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FF0000"/>
                </a:solidFill>
                <a:ea typeface="Times New Roman" pitchFamily="18" charset="0"/>
                <a:cs typeface="Arial" pitchFamily="34" charset="0"/>
              </a:rPr>
              <a:t>Server Response Properties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81224" y="1857373"/>
          <a:ext cx="7429552" cy="1571637"/>
        </p:xfrm>
        <a:graphic>
          <a:graphicData uri="http://schemas.openxmlformats.org/drawingml/2006/table">
            <a:tbl>
              <a:tblPr/>
              <a:tblGrid>
                <a:gridCol w="2190765"/>
                <a:gridCol w="5238787"/>
              </a:tblGrid>
              <a:tr h="5238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3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Property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3200" marR="101600" marT="76200" marB="762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3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238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responseText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3200" marR="101600" marT="76200" marB="762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get the response data as a string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9EB"/>
                    </a:solidFill>
                  </a:tcPr>
                </a:tc>
              </a:tr>
              <a:tr h="5238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responseXML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3200" marR="101600" marT="76200" marB="762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3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get the response data as XML data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666669" y="3500439"/>
            <a:ext cx="11525331" cy="8386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FF0000"/>
                </a:solidFill>
                <a:ea typeface="Times New Roman" pitchFamily="18" charset="0"/>
                <a:cs typeface="Arial" pitchFamily="34" charset="0"/>
              </a:rPr>
              <a:t>Server Response Methods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190724" y="4214827"/>
          <a:ext cx="8477310" cy="2000263"/>
        </p:xfrm>
        <a:graphic>
          <a:graphicData uri="http://schemas.openxmlformats.org/drawingml/2006/table">
            <a:tbl>
              <a:tblPr/>
              <a:tblGrid>
                <a:gridCol w="3381131"/>
                <a:gridCol w="5096179"/>
              </a:tblGrid>
              <a:tr h="4764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3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Method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3200" marR="101600" marT="76200" marB="762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3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619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getResponseHeader()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3200" marR="101600" marT="76200" marB="762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Returns specific header information from the server resource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9EB"/>
                    </a:solidFill>
                  </a:tcPr>
                </a:tc>
              </a:tr>
              <a:tr h="7619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300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getAllResponseHeaders</a:t>
                      </a:r>
                      <a:r>
                        <a:rPr lang="en-IN" sz="13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()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3200" marR="101600" marT="76200" marB="762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3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Returns all the header information from the server resource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8946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C42B-E58A-440D-B1D5-5B03DCF5BA9A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106</a:t>
            </a:fld>
            <a:endParaRPr lang="en-IN"/>
          </a:p>
        </p:txBody>
      </p:sp>
      <p:sp>
        <p:nvSpPr>
          <p:cNvPr id="78849" name="Rectangle 1"/>
          <p:cNvSpPr>
            <a:spLocks noChangeArrowheads="1"/>
          </p:cNvSpPr>
          <p:nvPr/>
        </p:nvSpPr>
        <p:spPr bwMode="auto">
          <a:xfrm>
            <a:off x="476212" y="1609711"/>
            <a:ext cx="11334829" cy="386768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FF0000"/>
                </a:solidFill>
              </a:rPr>
              <a:t>The </a:t>
            </a:r>
            <a:r>
              <a:rPr lang="en-US" sz="2400" b="1" dirty="0" err="1" smtClean="0">
                <a:solidFill>
                  <a:srgbClr val="FF0000"/>
                </a:solidFill>
              </a:rPr>
              <a:t>responseText</a:t>
            </a:r>
            <a:r>
              <a:rPr lang="en-US" sz="2400" b="1" dirty="0" smtClean="0">
                <a:solidFill>
                  <a:srgbClr val="FF0000"/>
                </a:solidFill>
              </a:rPr>
              <a:t> Property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prstClr val="black"/>
                </a:solidFill>
              </a:rPr>
              <a:t>The </a:t>
            </a:r>
            <a:r>
              <a:rPr lang="en-US" sz="2400" dirty="0" err="1" smtClean="0">
                <a:solidFill>
                  <a:prstClr val="black"/>
                </a:solidFill>
              </a:rPr>
              <a:t>responseText</a:t>
            </a:r>
            <a:r>
              <a:rPr lang="en-US" sz="2400" dirty="0" smtClean="0">
                <a:solidFill>
                  <a:prstClr val="black"/>
                </a:solidFill>
              </a:rPr>
              <a:t> property returns the server response as a JavaScript string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The </a:t>
            </a:r>
            <a:r>
              <a:rPr lang="en-US" sz="2400" b="1" dirty="0" err="1" smtClean="0">
                <a:solidFill>
                  <a:srgbClr val="FF0000"/>
                </a:solidFill>
              </a:rPr>
              <a:t>responseXML</a:t>
            </a:r>
            <a:r>
              <a:rPr lang="en-US" sz="2400" b="1" dirty="0" smtClean="0">
                <a:solidFill>
                  <a:srgbClr val="FF0000"/>
                </a:solidFill>
              </a:rPr>
              <a:t> Property</a:t>
            </a:r>
          </a:p>
          <a:p>
            <a:pPr>
              <a:lnSpc>
                <a:spcPct val="150000"/>
              </a:lnSpc>
              <a:buClr>
                <a:srgbClr val="F07F09"/>
              </a:buClr>
              <a:buFont typeface="Wingdings" pitchFamily="2" charset="2"/>
              <a:buChar char="v"/>
            </a:pPr>
            <a:r>
              <a:rPr lang="en-US" sz="2400" dirty="0" smtClean="0">
                <a:solidFill>
                  <a:prstClr val="black"/>
                </a:solidFill>
              </a:rPr>
              <a:t>The </a:t>
            </a:r>
            <a:r>
              <a:rPr lang="en-US" sz="2400" dirty="0" err="1" smtClean="0">
                <a:solidFill>
                  <a:prstClr val="black"/>
                </a:solidFill>
              </a:rPr>
              <a:t>XMLHttpRequest</a:t>
            </a:r>
            <a:r>
              <a:rPr lang="en-US" sz="2400" dirty="0" smtClean="0">
                <a:solidFill>
                  <a:prstClr val="black"/>
                </a:solidFill>
              </a:rPr>
              <a:t> object has an in-built XML parser.</a:t>
            </a:r>
          </a:p>
          <a:p>
            <a:pPr>
              <a:lnSpc>
                <a:spcPct val="150000"/>
              </a:lnSpc>
              <a:buClr>
                <a:srgbClr val="F07F09"/>
              </a:buClr>
              <a:buFont typeface="Wingdings" pitchFamily="2" charset="2"/>
              <a:buChar char="v"/>
            </a:pPr>
            <a:r>
              <a:rPr lang="en-US" sz="2400" dirty="0" smtClean="0">
                <a:solidFill>
                  <a:prstClr val="black"/>
                </a:solidFill>
              </a:rPr>
              <a:t>The </a:t>
            </a:r>
            <a:r>
              <a:rPr lang="en-US" sz="2400" dirty="0" err="1" smtClean="0">
                <a:solidFill>
                  <a:prstClr val="black"/>
                </a:solidFill>
              </a:rPr>
              <a:t>responseXML</a:t>
            </a:r>
            <a:r>
              <a:rPr lang="en-US" sz="2400" dirty="0" smtClean="0">
                <a:solidFill>
                  <a:prstClr val="black"/>
                </a:solidFill>
              </a:rPr>
              <a:t> property returns the server response as an XML DOM object.</a:t>
            </a:r>
          </a:p>
          <a:p>
            <a:pPr>
              <a:lnSpc>
                <a:spcPct val="150000"/>
              </a:lnSpc>
              <a:buClr>
                <a:srgbClr val="F07F09"/>
              </a:buClr>
              <a:buFont typeface="Wingdings" pitchFamily="2" charset="2"/>
              <a:buChar char="v"/>
            </a:pPr>
            <a:r>
              <a:rPr lang="en-US" sz="2400" dirty="0" smtClean="0">
                <a:solidFill>
                  <a:prstClr val="black"/>
                </a:solidFill>
              </a:rPr>
              <a:t>Using this property you can parse the response as an XML DOM object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908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C42B-E58A-440D-B1D5-5B03DCF5BA9A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107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80960" y="1285864"/>
            <a:ext cx="6096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&lt;!DOCTYPE html&gt;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&lt;html&gt;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&lt;body&gt;</a:t>
            </a:r>
          </a:p>
          <a:p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&lt;h2&gt;The </a:t>
            </a:r>
            <a:r>
              <a:rPr lang="en-US" dirty="0" err="1" smtClean="0">
                <a:solidFill>
                  <a:prstClr val="black"/>
                </a:solidFill>
              </a:rPr>
              <a:t>XMLHttpRequest</a:t>
            </a:r>
            <a:r>
              <a:rPr lang="en-US" dirty="0" smtClean="0">
                <a:solidFill>
                  <a:prstClr val="black"/>
                </a:solidFill>
              </a:rPr>
              <a:t> Object&lt;/h2&gt;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&lt;p id="demo"&gt;&lt;/p&gt;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&lt;script&gt;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const </a:t>
            </a:r>
            <a:r>
              <a:rPr lang="en-US" dirty="0" err="1" smtClean="0">
                <a:solidFill>
                  <a:prstClr val="black"/>
                </a:solidFill>
              </a:rPr>
              <a:t>xhttp</a:t>
            </a:r>
            <a:r>
              <a:rPr lang="en-US" dirty="0" smtClean="0">
                <a:solidFill>
                  <a:prstClr val="black"/>
                </a:solidFill>
              </a:rPr>
              <a:t> = new </a:t>
            </a:r>
            <a:r>
              <a:rPr lang="en-US" dirty="0" err="1" smtClean="0">
                <a:solidFill>
                  <a:prstClr val="black"/>
                </a:solidFill>
              </a:rPr>
              <a:t>XMLHttpRequest</a:t>
            </a:r>
            <a:r>
              <a:rPr lang="en-US" dirty="0" smtClean="0">
                <a:solidFill>
                  <a:prstClr val="black"/>
                </a:solidFill>
              </a:rPr>
              <a:t>();</a:t>
            </a:r>
          </a:p>
          <a:p>
            <a:r>
              <a:rPr lang="en-US" dirty="0" err="1" smtClean="0">
                <a:solidFill>
                  <a:prstClr val="black"/>
                </a:solidFill>
              </a:rPr>
              <a:t>xhttp.onload</a:t>
            </a:r>
            <a:r>
              <a:rPr lang="en-US" dirty="0" smtClean="0">
                <a:solidFill>
                  <a:prstClr val="black"/>
                </a:solidFill>
              </a:rPr>
              <a:t> = function() {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const </a:t>
            </a:r>
            <a:r>
              <a:rPr lang="en-US" dirty="0" err="1" smtClean="0">
                <a:solidFill>
                  <a:prstClr val="black"/>
                </a:solidFill>
              </a:rPr>
              <a:t>xmlDoc</a:t>
            </a:r>
            <a:r>
              <a:rPr lang="en-US" dirty="0" smtClean="0">
                <a:solidFill>
                  <a:prstClr val="black"/>
                </a:solidFill>
              </a:rPr>
              <a:t> = </a:t>
            </a:r>
            <a:r>
              <a:rPr lang="en-US" dirty="0" err="1" smtClean="0">
                <a:solidFill>
                  <a:prstClr val="black"/>
                </a:solidFill>
              </a:rPr>
              <a:t>this.responseXML</a:t>
            </a:r>
            <a:r>
              <a:rPr lang="en-US" dirty="0" smtClean="0">
                <a:solidFill>
                  <a:prstClr val="black"/>
                </a:solidFill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const x = </a:t>
            </a:r>
            <a:r>
              <a:rPr lang="en-US" dirty="0" err="1" smtClean="0">
                <a:solidFill>
                  <a:prstClr val="black"/>
                </a:solidFill>
              </a:rPr>
              <a:t>xmlDoc.getElementsByTagName</a:t>
            </a:r>
            <a:r>
              <a:rPr lang="en-US" dirty="0" smtClean="0">
                <a:solidFill>
                  <a:prstClr val="black"/>
                </a:solidFill>
              </a:rPr>
              <a:t>("ARTIST");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let txt = "";</a:t>
            </a:r>
          </a:p>
        </p:txBody>
      </p:sp>
      <p:sp>
        <p:nvSpPr>
          <p:cNvPr id="7" name="Rectangle 6"/>
          <p:cNvSpPr/>
          <p:nvPr/>
        </p:nvSpPr>
        <p:spPr>
          <a:xfrm>
            <a:off x="6572256" y="1285864"/>
            <a:ext cx="533403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for (let </a:t>
            </a:r>
            <a:r>
              <a:rPr lang="en-US" dirty="0" err="1" smtClean="0">
                <a:solidFill>
                  <a:prstClr val="black"/>
                </a:solidFill>
              </a:rPr>
              <a:t>i</a:t>
            </a:r>
            <a:r>
              <a:rPr lang="en-US" dirty="0" smtClean="0">
                <a:solidFill>
                  <a:prstClr val="black"/>
                </a:solidFill>
              </a:rPr>
              <a:t> = 0; </a:t>
            </a:r>
            <a:r>
              <a:rPr lang="en-US" dirty="0" err="1" smtClean="0">
                <a:solidFill>
                  <a:prstClr val="black"/>
                </a:solidFill>
              </a:rPr>
              <a:t>i</a:t>
            </a:r>
            <a:r>
              <a:rPr lang="en-US" dirty="0" smtClean="0">
                <a:solidFill>
                  <a:prstClr val="black"/>
                </a:solidFill>
              </a:rPr>
              <a:t> &lt; </a:t>
            </a:r>
            <a:r>
              <a:rPr lang="en-US" dirty="0" err="1" smtClean="0">
                <a:solidFill>
                  <a:prstClr val="black"/>
                </a:solidFill>
              </a:rPr>
              <a:t>x.length</a:t>
            </a:r>
            <a:r>
              <a:rPr lang="en-US" dirty="0" smtClean="0">
                <a:solidFill>
                  <a:prstClr val="black"/>
                </a:solidFill>
              </a:rPr>
              <a:t>; </a:t>
            </a:r>
            <a:r>
              <a:rPr lang="en-US" dirty="0" err="1" smtClean="0">
                <a:solidFill>
                  <a:prstClr val="black"/>
                </a:solidFill>
              </a:rPr>
              <a:t>i</a:t>
            </a:r>
            <a:r>
              <a:rPr lang="en-US" dirty="0" smtClean="0">
                <a:solidFill>
                  <a:prstClr val="black"/>
                </a:solidFill>
              </a:rPr>
              <a:t>++) {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txt = txt + x[</a:t>
            </a:r>
            <a:r>
              <a:rPr lang="en-US" dirty="0" err="1" smtClean="0">
                <a:solidFill>
                  <a:prstClr val="black"/>
                </a:solidFill>
              </a:rPr>
              <a:t>i</a:t>
            </a:r>
            <a:r>
              <a:rPr lang="en-US" dirty="0" smtClean="0">
                <a:solidFill>
                  <a:prstClr val="black"/>
                </a:solidFill>
              </a:rPr>
              <a:t>].</a:t>
            </a:r>
            <a:r>
              <a:rPr lang="en-US" dirty="0" err="1" smtClean="0">
                <a:solidFill>
                  <a:prstClr val="black"/>
                </a:solidFill>
              </a:rPr>
              <a:t>childNodes</a:t>
            </a:r>
            <a:r>
              <a:rPr lang="en-US" dirty="0" smtClean="0">
                <a:solidFill>
                  <a:prstClr val="black"/>
                </a:solidFill>
              </a:rPr>
              <a:t>[0].</a:t>
            </a:r>
            <a:r>
              <a:rPr lang="en-US" dirty="0" err="1" smtClean="0">
                <a:solidFill>
                  <a:prstClr val="black"/>
                </a:solidFill>
              </a:rPr>
              <a:t>nodeValue</a:t>
            </a:r>
            <a:r>
              <a:rPr lang="en-US" dirty="0" smtClean="0">
                <a:solidFill>
                  <a:prstClr val="black"/>
                </a:solidFill>
              </a:rPr>
              <a:t> + "&lt;</a:t>
            </a:r>
            <a:r>
              <a:rPr lang="en-US" dirty="0" err="1" smtClean="0">
                <a:solidFill>
                  <a:prstClr val="black"/>
                </a:solidFill>
              </a:rPr>
              <a:t>br</a:t>
            </a:r>
            <a:r>
              <a:rPr lang="en-US" dirty="0" smtClean="0">
                <a:solidFill>
                  <a:prstClr val="black"/>
                </a:solidFill>
              </a:rPr>
              <a:t>&gt;";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}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</a:t>
            </a:r>
            <a:r>
              <a:rPr lang="en-US" dirty="0" err="1" smtClean="0">
                <a:solidFill>
                  <a:prstClr val="black"/>
                </a:solidFill>
              </a:rPr>
              <a:t>document.getElementById</a:t>
            </a:r>
            <a:r>
              <a:rPr lang="en-US" dirty="0" smtClean="0">
                <a:solidFill>
                  <a:prstClr val="black"/>
                </a:solidFill>
              </a:rPr>
              <a:t>("demo").</a:t>
            </a:r>
            <a:r>
              <a:rPr lang="en-US" dirty="0" err="1" smtClean="0">
                <a:solidFill>
                  <a:prstClr val="black"/>
                </a:solidFill>
              </a:rPr>
              <a:t>innerHTML</a:t>
            </a:r>
            <a:r>
              <a:rPr lang="en-US" dirty="0" smtClean="0">
                <a:solidFill>
                  <a:prstClr val="black"/>
                </a:solidFill>
              </a:rPr>
              <a:t> = txt;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}</a:t>
            </a:r>
          </a:p>
          <a:p>
            <a:r>
              <a:rPr lang="en-US" dirty="0" err="1" smtClean="0">
                <a:solidFill>
                  <a:prstClr val="black"/>
                </a:solidFill>
              </a:rPr>
              <a:t>xhttp.open</a:t>
            </a:r>
            <a:r>
              <a:rPr lang="en-US" dirty="0" smtClean="0">
                <a:solidFill>
                  <a:prstClr val="black"/>
                </a:solidFill>
              </a:rPr>
              <a:t>("GET", "cd_catalog.xml");</a:t>
            </a:r>
          </a:p>
          <a:p>
            <a:r>
              <a:rPr lang="en-US" dirty="0" err="1" smtClean="0">
                <a:solidFill>
                  <a:prstClr val="black"/>
                </a:solidFill>
              </a:rPr>
              <a:t>xhttp.send</a:t>
            </a:r>
            <a:r>
              <a:rPr lang="en-US" dirty="0" smtClean="0">
                <a:solidFill>
                  <a:prstClr val="black"/>
                </a:solidFill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&lt;/script&gt;</a:t>
            </a:r>
          </a:p>
          <a:p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&lt;/body&gt;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&lt;/html&gt;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152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C42B-E58A-440D-B1D5-5B03DCF5BA9A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108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333469" y="928670"/>
            <a:ext cx="10096571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Output</a:t>
            </a:r>
          </a:p>
          <a:p>
            <a:endParaRPr lang="en-US" b="1" dirty="0" smtClean="0">
              <a:solidFill>
                <a:prstClr val="black"/>
              </a:solidFill>
            </a:endParaRPr>
          </a:p>
          <a:p>
            <a:r>
              <a:rPr lang="en-US" b="1" dirty="0" smtClean="0">
                <a:solidFill>
                  <a:prstClr val="black"/>
                </a:solidFill>
              </a:rPr>
              <a:t>The </a:t>
            </a:r>
            <a:r>
              <a:rPr lang="en-US" b="1" dirty="0" err="1" smtClean="0">
                <a:solidFill>
                  <a:prstClr val="black"/>
                </a:solidFill>
              </a:rPr>
              <a:t>XMLHttpRequest</a:t>
            </a:r>
            <a:r>
              <a:rPr lang="en-US" b="1" dirty="0" smtClean="0">
                <a:solidFill>
                  <a:prstClr val="black"/>
                </a:solidFill>
              </a:rPr>
              <a:t> Object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Bob Dylan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Bonnie Tyler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Dolly Parton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Gary Moore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Eros </a:t>
            </a:r>
            <a:r>
              <a:rPr lang="en-US" dirty="0" err="1" smtClean="0">
                <a:solidFill>
                  <a:prstClr val="black"/>
                </a:solidFill>
              </a:rPr>
              <a:t>Ramazzotti</a:t>
            </a:r>
            <a:r>
              <a:rPr lang="en-US" dirty="0" smtClean="0">
                <a:solidFill>
                  <a:prstClr val="black"/>
                </a:solidFill>
              </a:rPr>
              <a:t/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Bee Gees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err="1" smtClean="0">
                <a:solidFill>
                  <a:prstClr val="black"/>
                </a:solidFill>
              </a:rPr>
              <a:t>Dr.Hook</a:t>
            </a:r>
            <a:r>
              <a:rPr lang="en-US" dirty="0" smtClean="0">
                <a:solidFill>
                  <a:prstClr val="black"/>
                </a:solidFill>
              </a:rPr>
              <a:t/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Rod Stewart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Andrea </a:t>
            </a:r>
            <a:r>
              <a:rPr lang="en-US" dirty="0" err="1" smtClean="0">
                <a:solidFill>
                  <a:prstClr val="black"/>
                </a:solidFill>
              </a:rPr>
              <a:t>Bocelli</a:t>
            </a:r>
            <a:r>
              <a:rPr lang="en-US" dirty="0" smtClean="0">
                <a:solidFill>
                  <a:prstClr val="black"/>
                </a:solidFill>
              </a:rPr>
              <a:t/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Percy Sledge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Savage Rose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Many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Kenny Rogers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Will Smith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Van Morrison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err="1" smtClean="0">
                <a:solidFill>
                  <a:prstClr val="black"/>
                </a:solidFill>
              </a:rPr>
              <a:t>Jorn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Hoel</a:t>
            </a:r>
            <a:r>
              <a:rPr lang="en-US" dirty="0" smtClean="0">
                <a:solidFill>
                  <a:prstClr val="black"/>
                </a:solidFill>
              </a:rPr>
              <a:t/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Cat Stevens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Sam Brown</a:t>
            </a:r>
            <a:br>
              <a:rPr lang="en-US" dirty="0" smtClean="0">
                <a:solidFill>
                  <a:prstClr val="black"/>
                </a:solidFill>
              </a:rPr>
            </a:b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859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FEC94C-3F05-4D1E-990F-C0DD151C9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2841631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28235CB-F3BE-49F0-AD8F-BC041F7D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109</a:t>
            </a:fld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0E10CF-F2FC-46B4-9CA3-21F83AF7E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7422-CC56-4B6D-B399-D5DCD0188C24}" type="datetime1">
              <a:rPr lang="en-IN" smtClean="0"/>
              <a:t>22-07-2021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73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A5788A-FBC0-4BAF-989B-8C281C33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DE2ED2-113A-4B98-BCFC-10B5137B4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&lt;title&gt;Hello World in JavaScript&lt;/title&gt;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	&lt;script language=“</a:t>
            </a:r>
            <a:r>
              <a:rPr lang="en-US" dirty="0" err="1"/>
              <a:t>javaScript</a:t>
            </a:r>
            <a:r>
              <a:rPr lang="en-US" dirty="0"/>
              <a:t>”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document.write</a:t>
            </a:r>
            <a:r>
              <a:rPr lang="en-US" dirty="0"/>
              <a:t>("Hello World!");</a:t>
            </a:r>
          </a:p>
          <a:p>
            <a:pPr marL="0" indent="0">
              <a:buNone/>
            </a:pPr>
            <a:r>
              <a:rPr lang="en-US" dirty="0"/>
              <a:t>		&lt;/script&gt;</a:t>
            </a:r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&lt;/html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DC88EA-3390-47AF-9D96-FAC2BFE7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22-07-2021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2C5B777-58DB-4C34-B36B-37C95D1A2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11</a:t>
            </a:fld>
            <a:endParaRPr lang="en-I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B6BD4C9A-ACCD-4619-A4C7-CF99C2F7299C}"/>
              </a:ext>
            </a:extLst>
          </p:cNvPr>
          <p:cNvSpPr txBox="1">
            <a:spLocks/>
          </p:cNvSpPr>
          <p:nvPr/>
        </p:nvSpPr>
        <p:spPr>
          <a:xfrm>
            <a:off x="838201" y="410380"/>
            <a:ext cx="8873971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Your First </a:t>
            </a:r>
            <a:r>
              <a:rPr lang="en-IN" dirty="0" err="1"/>
              <a:t>JavaScriptCode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621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23C043-AAC1-40E7-AE9E-B176BA500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06CE06-E038-438B-BA5B-4E624660E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22-07-2021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695F4E7-4564-465C-BDE2-EB440B16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12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1CC4849-2151-409B-A825-E6A29ABFC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Whitespace and Line Breaks.</a:t>
            </a:r>
          </a:p>
          <a:p>
            <a:r>
              <a:rPr lang="en-IN" dirty="0"/>
              <a:t>Semicolons are Optional </a:t>
            </a:r>
          </a:p>
          <a:p>
            <a:r>
              <a:rPr lang="en-IN" dirty="0"/>
              <a:t>Case Sensitivity</a:t>
            </a:r>
          </a:p>
          <a:p>
            <a:r>
              <a:rPr lang="en-IN" dirty="0"/>
              <a:t>Comments in JavaScript</a:t>
            </a:r>
          </a:p>
        </p:txBody>
      </p:sp>
    </p:spTree>
    <p:extLst>
      <p:ext uri="{BB962C8B-B14F-4D97-AF65-F5344CB8AC3E}">
        <p14:creationId xmlns:p14="http://schemas.microsoft.com/office/powerpoint/2010/main" val="378039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E2D1D9-FA32-4398-BCB9-F7EEC110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791" y="47220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514B81-7ECC-43FA-BDD5-45D8F42BB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89" y="2202062"/>
            <a:ext cx="9942251" cy="4351338"/>
          </a:xfrm>
        </p:spPr>
        <p:txBody>
          <a:bodyPr>
            <a:noAutofit/>
          </a:bodyPr>
          <a:lstStyle/>
          <a:p>
            <a:r>
              <a:rPr lang="en-US" sz="2400" dirty="0"/>
              <a:t>You can have any number of scripts </a:t>
            </a:r>
          </a:p>
          <a:p>
            <a:r>
              <a:rPr lang="en-US" sz="2400" dirty="0"/>
              <a:t>Scripts can be placed in the HEAD or in the BODY – In the HEAD, scripts are run before the page is displayed – In the BODY, scripts are run as the page is displayed </a:t>
            </a:r>
          </a:p>
          <a:p>
            <a:r>
              <a:rPr lang="en-US" sz="2400" dirty="0"/>
              <a:t>In the HEAD is the right place to define functions and variables that are used by scripts within the BODY</a:t>
            </a:r>
          </a:p>
          <a:p>
            <a:endParaRPr lang="en-US" sz="2400" dirty="0"/>
          </a:p>
          <a:p>
            <a:r>
              <a:rPr lang="en-US" sz="2400" dirty="0"/>
              <a:t>JavaScript in &lt;head&gt;...&lt;/head&gt; Section</a:t>
            </a:r>
          </a:p>
          <a:p>
            <a:r>
              <a:rPr lang="en-US" sz="2400" dirty="0"/>
              <a:t>JavaScript in &lt;body&gt;...&lt;/body&gt; Section</a:t>
            </a:r>
          </a:p>
          <a:p>
            <a:r>
              <a:rPr lang="en-US" sz="2400" dirty="0"/>
              <a:t>JavaScript in &lt;body&gt; and &lt;head&gt; Sections</a:t>
            </a:r>
          </a:p>
          <a:p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32F5CB-9E3D-45E5-8B9E-C5A1B773A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22-07-2021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0C15B2-AE9E-44F0-B38C-7B5B362F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13</a:t>
            </a:fld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7C1AD8D-F6AF-4B70-86C0-9440CD83FA55}"/>
              </a:ext>
            </a:extLst>
          </p:cNvPr>
          <p:cNvSpPr txBox="1">
            <a:spLocks/>
          </p:cNvSpPr>
          <p:nvPr/>
        </p:nvSpPr>
        <p:spPr>
          <a:xfrm>
            <a:off x="838201" y="47220"/>
            <a:ext cx="8873971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Where to Put your Scripts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915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65062F-F971-4FA4-84F4-1C9128C0C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22-07-2021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D42C5A4-73D8-4DAE-A912-7A28B2020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14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E10A5D84-FE01-4B59-AB36-19980A512C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8989381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JavaScript in &lt;head&gt;...&lt;/head&gt; Section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289E8BC-FBAB-4359-A957-EA1E2491D40E}"/>
              </a:ext>
            </a:extLst>
          </p:cNvPr>
          <p:cNvSpPr txBox="1"/>
          <p:nvPr/>
        </p:nvSpPr>
        <p:spPr>
          <a:xfrm>
            <a:off x="1056451" y="2026663"/>
            <a:ext cx="803207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&lt;script type="text/</a:t>
            </a:r>
            <a:r>
              <a:rPr lang="en-IN" dirty="0" err="1"/>
              <a:t>javascript</a:t>
            </a:r>
            <a:r>
              <a:rPr lang="en-IN" dirty="0"/>
              <a:t>"&gt;</a:t>
            </a:r>
          </a:p>
          <a:p>
            <a:r>
              <a:rPr lang="en-IN" dirty="0"/>
              <a:t>&lt;!--</a:t>
            </a:r>
          </a:p>
          <a:p>
            <a:r>
              <a:rPr lang="en-IN" dirty="0"/>
              <a:t>function </a:t>
            </a:r>
            <a:r>
              <a:rPr lang="en-IN" dirty="0" err="1"/>
              <a:t>sayHello</a:t>
            </a:r>
            <a:r>
              <a:rPr lang="en-IN" dirty="0"/>
              <a:t>() {</a:t>
            </a:r>
          </a:p>
          <a:p>
            <a:r>
              <a:rPr lang="en-IN" dirty="0"/>
              <a:t> alert("Hello World")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//--&gt;</a:t>
            </a:r>
          </a:p>
          <a:p>
            <a:r>
              <a:rPr lang="en-IN" dirty="0"/>
              <a:t>&lt;/script&gt;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Click here for the result</a:t>
            </a:r>
          </a:p>
          <a:p>
            <a:r>
              <a:rPr lang="en-IN" dirty="0"/>
              <a:t>&lt;input type="button" onclick="</a:t>
            </a:r>
            <a:r>
              <a:rPr lang="en-IN" dirty="0" err="1"/>
              <a:t>sayHello</a:t>
            </a:r>
            <a:r>
              <a:rPr lang="en-IN" dirty="0"/>
              <a:t>()" value="Say Hello" /&gt;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xmlns="" id="{74E0023F-1AC7-4B1B-A039-22A88E61BF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805597"/>
              </p:ext>
            </p:extLst>
          </p:nvPr>
        </p:nvGraphicFramePr>
        <p:xfrm>
          <a:off x="5867400" y="3208338"/>
          <a:ext cx="1563211" cy="1354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ackager Shell Object" showAsIcon="1" r:id="rId3" imgW="457920" imgH="439560" progId="Package">
                  <p:embed/>
                </p:oleObj>
              </mc:Choice>
              <mc:Fallback>
                <p:oleObj name="Packager Shell Object" showAsIcon="1" r:id="rId3" imgW="45792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67400" y="3208338"/>
                        <a:ext cx="1563211" cy="1354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329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780941-9763-4722-A39C-0CA86CCA1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099" y="18267"/>
            <a:ext cx="10515600" cy="13255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84CF580-F6F1-4FEA-88AD-F11EC924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22-07-2021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25F8F5-0ED9-4712-B2A3-7B244A73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15</a:t>
            </a:fld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7F34CF96-F1CE-40A1-B760-0E20B144D1E5}"/>
              </a:ext>
            </a:extLst>
          </p:cNvPr>
          <p:cNvSpPr txBox="1">
            <a:spLocks/>
          </p:cNvSpPr>
          <p:nvPr/>
        </p:nvSpPr>
        <p:spPr>
          <a:xfrm>
            <a:off x="665825" y="158420"/>
            <a:ext cx="9001219" cy="10452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JavaScript in &lt;body&gt;...&lt;/body&gt; Section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12964AA-53C8-4566-8C65-7C4733320C24}"/>
              </a:ext>
            </a:extLst>
          </p:cNvPr>
          <p:cNvSpPr txBox="1"/>
          <p:nvPr/>
        </p:nvSpPr>
        <p:spPr>
          <a:xfrm>
            <a:off x="1145228" y="1723059"/>
            <a:ext cx="799656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r>
              <a:rPr lang="en-US" dirty="0"/>
              <a:t>&lt;!--</a:t>
            </a:r>
          </a:p>
          <a:p>
            <a:r>
              <a:rPr lang="en-US" dirty="0" err="1"/>
              <a:t>document.write</a:t>
            </a:r>
            <a:r>
              <a:rPr lang="en-US" dirty="0"/>
              <a:t>("Hello World")</a:t>
            </a:r>
          </a:p>
          <a:p>
            <a:r>
              <a:rPr lang="en-US" dirty="0"/>
              <a:t>//--&gt;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&lt;p&gt;This is web page body &lt;/p&gt;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  <a:endParaRPr lang="en-IN" dirty="0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xmlns="" id="{226B3074-48D7-470D-A642-9741C04001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905009"/>
              </p:ext>
            </p:extLst>
          </p:nvPr>
        </p:nvGraphicFramePr>
        <p:xfrm>
          <a:off x="5867407" y="3208338"/>
          <a:ext cx="3010271" cy="1141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Packager Shell Object" showAsIcon="1" r:id="rId3" imgW="457920" imgH="439560" progId="Package">
                  <p:embed/>
                </p:oleObj>
              </mc:Choice>
              <mc:Fallback>
                <p:oleObj name="Packager Shell Object" showAsIcon="1" r:id="rId3" imgW="45792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67407" y="3208338"/>
                        <a:ext cx="3010271" cy="1141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66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91F48A-A927-40B2-9BA4-F53C1747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/>
            </a:r>
            <a:br>
              <a:rPr lang="en-IN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87B1B3C-25F4-4E9E-8F2D-16B40A226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22-07-2021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B296879-93EE-4B20-B28E-F812673A1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16</a:t>
            </a:fld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2074556F-966B-4623-A875-0E304F7EDD36}"/>
              </a:ext>
            </a:extLst>
          </p:cNvPr>
          <p:cNvSpPr txBox="1">
            <a:spLocks/>
          </p:cNvSpPr>
          <p:nvPr/>
        </p:nvSpPr>
        <p:spPr>
          <a:xfrm>
            <a:off x="381747" y="265698"/>
            <a:ext cx="9330431" cy="10452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JavaScript in &lt;body&gt; and &lt;head&gt; Sections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46843A5-D8FF-4BE3-82D0-872D25AAB249}"/>
              </a:ext>
            </a:extLst>
          </p:cNvPr>
          <p:cNvSpPr txBox="1"/>
          <p:nvPr/>
        </p:nvSpPr>
        <p:spPr>
          <a:xfrm>
            <a:off x="1180737" y="1366164"/>
            <a:ext cx="751716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&lt;script type="text/</a:t>
            </a:r>
            <a:r>
              <a:rPr lang="en-IN" dirty="0" err="1"/>
              <a:t>javascript</a:t>
            </a:r>
            <a:r>
              <a:rPr lang="en-IN" dirty="0"/>
              <a:t>"&gt;</a:t>
            </a:r>
          </a:p>
          <a:p>
            <a:r>
              <a:rPr lang="en-IN" dirty="0"/>
              <a:t>&lt;!--</a:t>
            </a:r>
          </a:p>
          <a:p>
            <a:r>
              <a:rPr lang="en-IN" dirty="0"/>
              <a:t>function </a:t>
            </a:r>
            <a:r>
              <a:rPr lang="en-IN" dirty="0" err="1"/>
              <a:t>sayHello</a:t>
            </a:r>
            <a:r>
              <a:rPr lang="en-IN" dirty="0"/>
              <a:t>() {</a:t>
            </a:r>
          </a:p>
          <a:p>
            <a:r>
              <a:rPr lang="en-IN" dirty="0"/>
              <a:t> alert("Hello World")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//--&gt;</a:t>
            </a:r>
          </a:p>
          <a:p>
            <a:r>
              <a:rPr lang="en-IN" dirty="0"/>
              <a:t>&lt;/script&gt;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&lt;script type="text/</a:t>
            </a:r>
            <a:r>
              <a:rPr lang="en-IN" dirty="0" err="1"/>
              <a:t>javascript</a:t>
            </a:r>
            <a:r>
              <a:rPr lang="en-IN" dirty="0"/>
              <a:t>"&gt;</a:t>
            </a:r>
          </a:p>
          <a:p>
            <a:r>
              <a:rPr lang="en-IN" dirty="0"/>
              <a:t>&lt;!--</a:t>
            </a:r>
          </a:p>
          <a:p>
            <a:r>
              <a:rPr lang="en-IN" dirty="0" err="1"/>
              <a:t>document.write</a:t>
            </a:r>
            <a:r>
              <a:rPr lang="en-IN" dirty="0"/>
              <a:t>("Hello World")</a:t>
            </a:r>
          </a:p>
          <a:p>
            <a:r>
              <a:rPr lang="en-IN" dirty="0"/>
              <a:t>//--&gt;</a:t>
            </a:r>
          </a:p>
          <a:p>
            <a:r>
              <a:rPr lang="en-IN" dirty="0"/>
              <a:t>&lt;/script&gt;</a:t>
            </a:r>
          </a:p>
          <a:p>
            <a:r>
              <a:rPr lang="en-IN" dirty="0"/>
              <a:t>&lt;input type="button" onclick="</a:t>
            </a:r>
            <a:r>
              <a:rPr lang="en-IN" dirty="0" err="1"/>
              <a:t>sayHello</a:t>
            </a:r>
            <a:r>
              <a:rPr lang="en-IN" dirty="0"/>
              <a:t>()" value="Say Hello" /&gt;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xmlns="" id="{8E2B297B-E174-440F-8BE0-5FC8B81925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784194"/>
              </p:ext>
            </p:extLst>
          </p:nvPr>
        </p:nvGraphicFramePr>
        <p:xfrm>
          <a:off x="5867407" y="3208338"/>
          <a:ext cx="1758519" cy="1052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Packager Shell Object" showAsIcon="1" r:id="rId3" imgW="457920" imgH="439560" progId="Package">
                  <p:embed/>
                </p:oleObj>
              </mc:Choice>
              <mc:Fallback>
                <p:oleObj name="Packager Shell Object" showAsIcon="1" r:id="rId3" imgW="45792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67407" y="3208338"/>
                        <a:ext cx="1758519" cy="10529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230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51D2F4-F7F1-4599-97E7-81174D70C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22-07-2021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FF09FB3-6E44-406B-831C-B0B84660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17</a:t>
            </a:fld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DDA28211-2CA6-44D8-973B-0064617AE2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7" y="365126"/>
            <a:ext cx="9016015" cy="8511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JavaScript in External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A0F9114-7E41-41DC-B1CD-1887D19B63A4}"/>
              </a:ext>
            </a:extLst>
          </p:cNvPr>
          <p:cNvSpPr txBox="1"/>
          <p:nvPr/>
        </p:nvSpPr>
        <p:spPr>
          <a:xfrm>
            <a:off x="907743" y="1779913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 </a:t>
            </a:r>
            <a:r>
              <a:rPr lang="en-US" b="1" dirty="0" err="1"/>
              <a:t>src</a:t>
            </a:r>
            <a:r>
              <a:rPr lang="en-US" b="1" dirty="0"/>
              <a:t>=“ex6.js" </a:t>
            </a:r>
            <a:r>
              <a:rPr lang="en-US" dirty="0"/>
              <a:t>&gt;&lt;/script&gt;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.......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7919498-3D9B-4554-8BD5-83B23D1167A8}"/>
              </a:ext>
            </a:extLst>
          </p:cNvPr>
          <p:cNvSpPr txBox="1"/>
          <p:nvPr/>
        </p:nvSpPr>
        <p:spPr>
          <a:xfrm>
            <a:off x="898864" y="4824999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ex6.js</a:t>
            </a:r>
            <a:endParaRPr lang="en-IN" dirty="0"/>
          </a:p>
          <a:p>
            <a:r>
              <a:rPr lang="en-IN" dirty="0"/>
              <a:t>function </a:t>
            </a:r>
            <a:r>
              <a:rPr lang="en-IN" dirty="0" err="1"/>
              <a:t>sayHello</a:t>
            </a:r>
            <a:r>
              <a:rPr lang="en-IN" dirty="0"/>
              <a:t>() {</a:t>
            </a:r>
          </a:p>
          <a:p>
            <a:r>
              <a:rPr lang="en-IN" dirty="0"/>
              <a:t> alert("Hello World")</a:t>
            </a:r>
          </a:p>
          <a:p>
            <a:r>
              <a:rPr lang="en-IN" dirty="0"/>
              <a:t>}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xmlns="" id="{E05174BA-02BB-46DF-BC78-6E422E0B77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283535"/>
              </p:ext>
            </p:extLst>
          </p:nvPr>
        </p:nvGraphicFramePr>
        <p:xfrm>
          <a:off x="5867404" y="3208338"/>
          <a:ext cx="1820663" cy="999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Packager Shell Object" showAsIcon="1" r:id="rId3" imgW="457920" imgH="439560" progId="Package">
                  <p:embed/>
                </p:oleObj>
              </mc:Choice>
              <mc:Fallback>
                <p:oleObj name="Packager Shell Object" showAsIcon="1" r:id="rId3" imgW="45792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67404" y="3208338"/>
                        <a:ext cx="1820663" cy="999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495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13FCEB-83D9-4FC5-8A1A-766D6CD4E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CAA373-44EC-426D-AF2B-2028AA9F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22-07-2021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716A7F6-1B16-4295-9752-5C4D7F63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18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83DD02B8-D3B0-492E-84C7-B71EE67FFA4B}"/>
              </a:ext>
            </a:extLst>
          </p:cNvPr>
          <p:cNvSpPr txBox="1">
            <a:spLocks/>
          </p:cNvSpPr>
          <p:nvPr/>
        </p:nvSpPr>
        <p:spPr>
          <a:xfrm>
            <a:off x="1060141" y="514905"/>
            <a:ext cx="7772400" cy="10298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JavaScript Datatypes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2BC968C-9BDE-45A7-B4D0-35E8CD455B59}"/>
              </a:ext>
            </a:extLst>
          </p:cNvPr>
          <p:cNvSpPr txBox="1"/>
          <p:nvPr/>
        </p:nvSpPr>
        <p:spPr>
          <a:xfrm>
            <a:off x="1060149" y="2969554"/>
            <a:ext cx="808163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JavaScript allows you to work with three </a:t>
            </a:r>
            <a:r>
              <a:rPr lang="en-US" b="1" dirty="0"/>
              <a:t>primitive data types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Numbers, e.g., 123, 120.50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Strings of text, e.g. "This text string" etc.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Boolean, e.g. true or false.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JavaScript also defines two </a:t>
            </a:r>
            <a:r>
              <a:rPr lang="en-US" b="1" dirty="0"/>
              <a:t>trivial data types</a:t>
            </a:r>
          </a:p>
          <a:p>
            <a:r>
              <a:rPr lang="en-US" dirty="0"/>
              <a:t>	null and undefined, each of which defines only a single value.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In addition to these primitive data types</a:t>
            </a:r>
          </a:p>
          <a:p>
            <a:r>
              <a:rPr lang="en-US" dirty="0"/>
              <a:t>	JavaScript supports a composite data type known as </a:t>
            </a:r>
            <a:r>
              <a:rPr lang="en-US" b="1" dirty="0"/>
              <a:t>object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273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933BFC-579A-480D-8B92-0ECA74DD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C48D83-C770-4D2F-AE77-249647DF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22-07-2021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9F4E0A4-473C-4598-8673-272F206D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19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834DB22-73C8-457B-9AD5-6DBD59295B06}"/>
              </a:ext>
            </a:extLst>
          </p:cNvPr>
          <p:cNvSpPr txBox="1">
            <a:spLocks/>
          </p:cNvSpPr>
          <p:nvPr/>
        </p:nvSpPr>
        <p:spPr>
          <a:xfrm>
            <a:off x="1166673" y="193162"/>
            <a:ext cx="7772400" cy="11562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JavaScript Variables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82031FE-EC6E-459B-BFE8-16F9311D1B3A}"/>
              </a:ext>
            </a:extLst>
          </p:cNvPr>
          <p:cNvSpPr txBox="1"/>
          <p:nvPr/>
        </p:nvSpPr>
        <p:spPr>
          <a:xfrm>
            <a:off x="1166673" y="1862663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Variables are declared with the var keyword.</a:t>
            </a:r>
          </a:p>
          <a:p>
            <a:endParaRPr lang="en-US" dirty="0"/>
          </a:p>
          <a:p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r>
              <a:rPr lang="en-US" dirty="0"/>
              <a:t>&lt;!--</a:t>
            </a:r>
          </a:p>
          <a:p>
            <a:r>
              <a:rPr lang="en-US" dirty="0"/>
              <a:t>var money;</a:t>
            </a:r>
          </a:p>
          <a:p>
            <a:r>
              <a:rPr lang="en-US" dirty="0"/>
              <a:t>var name;</a:t>
            </a:r>
          </a:p>
          <a:p>
            <a:r>
              <a:rPr lang="en-US" dirty="0"/>
              <a:t>//--&gt;</a:t>
            </a:r>
          </a:p>
          <a:p>
            <a:r>
              <a:rPr lang="en-US" dirty="0"/>
              <a:t>&lt;/script&gt;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542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B0092F-EE40-4F7C-BC06-2216DBEA3724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COURSE OUTCOMES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57BC46-79B0-4A81-817C-C8ADADB89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610851" cy="4351338"/>
          </a:xfrm>
          <a:effectLst>
            <a:reflection blurRad="6350" stA="50000" endA="300" endPos="90000" dist="50800" dir="5400000" sy="-100000" algn="bl" rotWithShape="0"/>
          </a:effectLst>
          <a:scene3d>
            <a:camera prst="orthographicFront"/>
            <a:lightRig rig="twoPt" dir="t"/>
          </a:scene3d>
        </p:spPr>
        <p:txBody>
          <a:bodyPr>
            <a:normAutofit/>
            <a:scene3d>
              <a:camera prst="orthographicFront"/>
              <a:lightRig rig="threePt" dir="t"/>
            </a:scene3d>
            <a:sp3d prstMaterial="dkEdge"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completion of the course, student will be able to</a:t>
            </a:r>
          </a:p>
          <a:p>
            <a:pPr marL="0" indent="0" algn="just">
              <a:buNone/>
            </a:pPr>
            <a:r>
              <a:rPr lang="en-US" sz="1800" dirty="0"/>
              <a:t>	CO1 - Able to work with XML technologies. </a:t>
            </a:r>
          </a:p>
          <a:p>
            <a:pPr marL="0" indent="0" algn="just">
              <a:buNone/>
            </a:pPr>
            <a:r>
              <a:rPr lang="en-US" sz="1800" dirty="0"/>
              <a:t>	CO2 - Design web page to perform form validation using client-side scripting language. </a:t>
            </a:r>
          </a:p>
          <a:p>
            <a:pPr marL="0" indent="0" algn="just">
              <a:buNone/>
            </a:pPr>
            <a:r>
              <a:rPr lang="en-US" sz="1800" dirty="0"/>
              <a:t>	CO3 - Implement new technologies such as Angular JS &amp; jQuery. </a:t>
            </a:r>
          </a:p>
          <a:p>
            <a:pPr marL="0" indent="0" algn="just">
              <a:buNone/>
            </a:pPr>
            <a:r>
              <a:rPr lang="en-US" sz="1800" dirty="0"/>
              <a:t>	CO4 - Develop web applications using server-side scripting language. </a:t>
            </a:r>
          </a:p>
          <a:p>
            <a:pPr marL="0" indent="0" algn="just">
              <a:buNone/>
            </a:pPr>
            <a:r>
              <a:rPr lang="en-US" sz="1800" dirty="0"/>
              <a:t>	CO5 - Understand the differences between usability and user experience. </a:t>
            </a:r>
          </a:p>
          <a:p>
            <a:pPr marL="0" indent="0" algn="just">
              <a:buNone/>
            </a:pPr>
            <a:r>
              <a:rPr lang="en-US" sz="1800" dirty="0"/>
              <a:t>	CO6 - Effectively select and utilize design thinking processes and UX/UI tools.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111EA73-D89B-42B3-A59C-2E2E02AB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2</a:t>
            </a:fld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D643D7B-BA4B-44D6-BA8D-E2DBF771B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EA038-54AE-44B7-9EEB-16A1B192BD65}" type="datetime1">
              <a:rPr lang="en-IN" smtClean="0"/>
              <a:t>22-07-2021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02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846B21-687A-42A8-8929-B8CF47B8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F8C0C89-485F-4B06-899C-F2EE79EA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22-07-2021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BBECAC7-3009-4F26-B42C-304E97C6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20</a:t>
            </a:fld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F5C3C722-FC64-4B40-88E3-4F0FCFBC7DD3}"/>
              </a:ext>
            </a:extLst>
          </p:cNvPr>
          <p:cNvSpPr txBox="1">
            <a:spLocks/>
          </p:cNvSpPr>
          <p:nvPr/>
        </p:nvSpPr>
        <p:spPr>
          <a:xfrm>
            <a:off x="1211063" y="365127"/>
            <a:ext cx="7772400" cy="11562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JavaScript Variable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AC1DB73-B94B-42C5-886A-194BF2D74761}"/>
              </a:ext>
            </a:extLst>
          </p:cNvPr>
          <p:cNvSpPr txBox="1"/>
          <p:nvPr/>
        </p:nvSpPr>
        <p:spPr>
          <a:xfrm>
            <a:off x="1211061" y="2071130"/>
            <a:ext cx="96108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Global Variables: </a:t>
            </a:r>
            <a:r>
              <a:rPr lang="en-US" dirty="0"/>
              <a:t>A global variable has global scope which means it can be defined anywhere in your JavaScript code. </a:t>
            </a:r>
          </a:p>
          <a:p>
            <a:pPr algn="just"/>
            <a:r>
              <a:rPr lang="en-US" b="1" dirty="0"/>
              <a:t>Local Variables: </a:t>
            </a:r>
            <a:r>
              <a:rPr lang="en-US" dirty="0"/>
              <a:t>A local variable will be visible only within a function where it is defined. Function parameters are always local to that function.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14C0C8F-E9AC-4A2E-AE1E-D95C8825814C}"/>
              </a:ext>
            </a:extLst>
          </p:cNvPr>
          <p:cNvSpPr txBox="1"/>
          <p:nvPr/>
        </p:nvSpPr>
        <p:spPr>
          <a:xfrm>
            <a:off x="1324992" y="3521243"/>
            <a:ext cx="60945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&lt;script type="text/</a:t>
            </a:r>
            <a:r>
              <a:rPr lang="en-IN" dirty="0" err="1"/>
              <a:t>javascript</a:t>
            </a:r>
            <a:r>
              <a:rPr lang="en-IN" dirty="0"/>
              <a:t>"&gt;</a:t>
            </a:r>
          </a:p>
          <a:p>
            <a:r>
              <a:rPr lang="en-IN" dirty="0"/>
              <a:t>&lt;!--</a:t>
            </a:r>
          </a:p>
          <a:p>
            <a:r>
              <a:rPr lang="en-IN" dirty="0"/>
              <a:t>var </a:t>
            </a:r>
            <a:r>
              <a:rPr lang="en-IN" dirty="0" err="1"/>
              <a:t>myVar</a:t>
            </a:r>
            <a:r>
              <a:rPr lang="en-IN" dirty="0"/>
              <a:t> = "global"; // Declare a global variable</a:t>
            </a:r>
          </a:p>
          <a:p>
            <a:r>
              <a:rPr lang="en-IN" dirty="0"/>
              <a:t>function </a:t>
            </a:r>
            <a:r>
              <a:rPr lang="en-IN" dirty="0" err="1"/>
              <a:t>checkscope</a:t>
            </a:r>
            <a:r>
              <a:rPr lang="en-IN" dirty="0"/>
              <a:t>( ) {</a:t>
            </a:r>
          </a:p>
          <a:p>
            <a:r>
              <a:rPr lang="en-IN" dirty="0"/>
              <a:t> var </a:t>
            </a:r>
            <a:r>
              <a:rPr lang="en-IN" dirty="0" err="1"/>
              <a:t>myVar</a:t>
            </a:r>
            <a:r>
              <a:rPr lang="en-IN" dirty="0"/>
              <a:t> = "local"; // Declare a local variable</a:t>
            </a:r>
          </a:p>
          <a:p>
            <a:r>
              <a:rPr lang="en-IN" dirty="0"/>
              <a:t> </a:t>
            </a:r>
            <a:r>
              <a:rPr lang="en-IN" dirty="0" err="1"/>
              <a:t>document.write</a:t>
            </a:r>
            <a:r>
              <a:rPr lang="en-IN" dirty="0"/>
              <a:t>(</a:t>
            </a:r>
            <a:r>
              <a:rPr lang="en-IN" dirty="0" err="1"/>
              <a:t>myVar</a:t>
            </a:r>
            <a:r>
              <a:rPr lang="en-IN" dirty="0"/>
              <a:t>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//--&gt;</a:t>
            </a:r>
          </a:p>
          <a:p>
            <a:r>
              <a:rPr lang="en-IN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59784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49ADDF-5178-418B-AD0E-F7FBAB4C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C8A6E0-5E34-4823-9A78-AD171AFA9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22-07-2021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DF04EC1-34E2-4E6B-A325-734AC8CA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21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3C808680-186F-4967-ACF6-6E9A7421D7BE}"/>
              </a:ext>
            </a:extLst>
          </p:cNvPr>
          <p:cNvSpPr txBox="1">
            <a:spLocks/>
          </p:cNvSpPr>
          <p:nvPr/>
        </p:nvSpPr>
        <p:spPr>
          <a:xfrm>
            <a:off x="1610557" y="459258"/>
            <a:ext cx="7772400" cy="10410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JavaScript Variable Names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F881B5E1-F4E5-4266-9226-E13DB5920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You should not use any of the JavaScript reserved keywords as a variable name. These keywords are mentioned in the next section. For example, break or </a:t>
            </a:r>
            <a:r>
              <a:rPr lang="en-US" dirty="0" err="1"/>
              <a:t>boolean</a:t>
            </a:r>
            <a:r>
              <a:rPr lang="en-US" dirty="0"/>
              <a:t> variable names are not valid.</a:t>
            </a:r>
          </a:p>
          <a:p>
            <a:pPr algn="just"/>
            <a:r>
              <a:rPr lang="en-US" dirty="0"/>
              <a:t>JavaScript variable names should not start with a numeral (0-9). They </a:t>
            </a:r>
          </a:p>
          <a:p>
            <a:pPr algn="just"/>
            <a:r>
              <a:rPr lang="en-US" dirty="0"/>
              <a:t>must begin with a letter or an underscore character. For example, 123test is an invalid variable name but _123test is a valid one.</a:t>
            </a:r>
          </a:p>
          <a:p>
            <a:pPr algn="just"/>
            <a:r>
              <a:rPr lang="en-US" dirty="0"/>
              <a:t>JavaScript variable names are case-sensitive. For example, Name and name are two different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542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92E1D19-DD63-430A-869F-150825B0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22-07-2021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468475F-C2CC-43C9-9D30-44D8AA92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22</a:t>
            </a:fld>
            <a:endParaRPr lang="en-IN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38DCCFF4-BC38-433D-BDF8-ADB2D1BE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BDF5ADEE-546D-44EB-98BC-0927F3497BF6}"/>
              </a:ext>
            </a:extLst>
          </p:cNvPr>
          <p:cNvSpPr txBox="1">
            <a:spLocks/>
          </p:cNvSpPr>
          <p:nvPr/>
        </p:nvSpPr>
        <p:spPr>
          <a:xfrm>
            <a:off x="1610557" y="462016"/>
            <a:ext cx="7772400" cy="8511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JavaScript Reserved Words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F4F41DDB-7F45-4E54-9C4B-5E1DD05E8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689" y="1514798"/>
            <a:ext cx="7296151" cy="534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D25CA5-6AE1-4385-8DAF-6F2E381F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22-07-2021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C9C11A1-82BD-4DCE-94A9-4F88C336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23</a:t>
            </a:fld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9018AE5B-2E04-4F23-ADC2-C490D622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0F645F2E-119E-4D8D-8B06-9B03F501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What is an Operator? </a:t>
            </a:r>
          </a:p>
          <a:p>
            <a:pPr marL="0" indent="0">
              <a:buNone/>
            </a:pPr>
            <a:r>
              <a:rPr lang="en-IN" dirty="0"/>
              <a:t>Type of Operator</a:t>
            </a:r>
          </a:p>
          <a:p>
            <a:r>
              <a:rPr lang="en-US" dirty="0"/>
              <a:t>Arithmetic Operators</a:t>
            </a:r>
          </a:p>
          <a:p>
            <a:r>
              <a:rPr lang="en-US" dirty="0"/>
              <a:t>Comparison Operators</a:t>
            </a:r>
          </a:p>
          <a:p>
            <a:r>
              <a:rPr lang="en-US" dirty="0"/>
              <a:t>Logical (or Relational) Operators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/>
              <a:t>Conditional (or ternary) Operators</a:t>
            </a:r>
            <a:endParaRPr lang="en-IN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A8E6083F-33CF-48EE-B35E-F7ED869B1D19}"/>
              </a:ext>
            </a:extLst>
          </p:cNvPr>
          <p:cNvSpPr txBox="1">
            <a:spLocks/>
          </p:cNvSpPr>
          <p:nvPr/>
        </p:nvSpPr>
        <p:spPr>
          <a:xfrm>
            <a:off x="1610557" y="462016"/>
            <a:ext cx="7772400" cy="8511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175871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0D8B27-5A3F-4441-9735-718E32B08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22-07-2021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C69E801-CA6C-4608-BAC5-F6EF350E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24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1F6750AA-92D2-412C-9B6A-F3A1BD727D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Arithmetic Operators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E2D10E5F-2DD9-448F-96FD-A7B68439CFD3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950541"/>
              </p:ext>
            </p:extLst>
          </p:nvPr>
        </p:nvGraphicFramePr>
        <p:xfrm>
          <a:off x="7269960" y="3124939"/>
          <a:ext cx="2297117" cy="1242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Packager Shell Object" showAsIcon="1" r:id="rId3" imgW="812880" imgH="439560" progId="Package">
                  <p:embed/>
                </p:oleObj>
              </mc:Choice>
              <mc:Fallback>
                <p:oleObj name="Packager Shell Object" showAsIcon="1" r:id="rId3" imgW="8128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69960" y="3124939"/>
                        <a:ext cx="2297117" cy="12428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970FD74-EC1C-4DE9-857D-025952E67D7F}"/>
              </a:ext>
            </a:extLst>
          </p:cNvPr>
          <p:cNvSpPr txBox="1"/>
          <p:nvPr/>
        </p:nvSpPr>
        <p:spPr>
          <a:xfrm>
            <a:off x="1467035" y="2429807"/>
            <a:ext cx="6094520" cy="3576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+ (Addition)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-(Subtraction)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*(Multiplication)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/(Division)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%(Modulus)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++ (Increment)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-- (Decrement)  </a:t>
            </a:r>
          </a:p>
        </p:txBody>
      </p:sp>
    </p:spTree>
    <p:extLst>
      <p:ext uri="{BB962C8B-B14F-4D97-AF65-F5344CB8AC3E}">
        <p14:creationId xmlns:p14="http://schemas.microsoft.com/office/powerpoint/2010/main" val="12618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2937C0-8916-4E20-9145-BB4FEAE80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== (Equal)</a:t>
            </a:r>
          </a:p>
          <a:p>
            <a:r>
              <a:rPr lang="en-IN" dirty="0"/>
              <a:t>!= (Not Equal) </a:t>
            </a:r>
          </a:p>
          <a:p>
            <a:r>
              <a:rPr lang="en-IN" dirty="0"/>
              <a:t>&gt; (Greater than) </a:t>
            </a:r>
          </a:p>
          <a:p>
            <a:r>
              <a:rPr lang="en-IN" dirty="0"/>
              <a:t>&lt; (Less than) </a:t>
            </a:r>
          </a:p>
          <a:p>
            <a:r>
              <a:rPr lang="en-US" dirty="0"/>
              <a:t>&gt;= (Greater than or Equal to) </a:t>
            </a:r>
            <a:endParaRPr lang="en-IN" dirty="0"/>
          </a:p>
          <a:p>
            <a:r>
              <a:rPr lang="en-US" dirty="0"/>
              <a:t>&lt;= (Less than or Equal to)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4FC86B-9529-4283-AAD7-1AED1208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22-07-2021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A166146-5C63-465C-A8AF-9B7FEE2D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25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C6050B61-25C4-4C74-A3D0-353A5541CE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Comparison Operators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01181C9D-53EB-43BE-8291-BD17A36AD0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814767"/>
              </p:ext>
            </p:extLst>
          </p:nvPr>
        </p:nvGraphicFramePr>
        <p:xfrm>
          <a:off x="6992976" y="2924259"/>
          <a:ext cx="2541649" cy="1177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Packager Shell Object" showAsIcon="1" r:id="rId3" imgW="902880" imgH="439560" progId="Package">
                  <p:embed/>
                </p:oleObj>
              </mc:Choice>
              <mc:Fallback>
                <p:oleObj name="Packager Shell Object" showAsIcon="1" r:id="rId3" imgW="9028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92976" y="2924259"/>
                        <a:ext cx="2541649" cy="11772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264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7E297F-A7E4-4642-8692-795140A10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38F3B3-CB4C-417D-863E-27EA99040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&amp;&amp; (Logical AND) </a:t>
            </a:r>
          </a:p>
          <a:p>
            <a:r>
              <a:rPr lang="en-IN" dirty="0"/>
              <a:t>|| (Logical OR)</a:t>
            </a:r>
          </a:p>
          <a:p>
            <a:r>
              <a:rPr lang="en-IN" dirty="0"/>
              <a:t>! (Logical NOT)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692963-8675-4D9C-97C3-94A0CB23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22-07-2021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F5768E4-152F-41B0-9EDD-2046899D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26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FE850A46-B953-4A0B-BB77-C221FB7A7753}"/>
              </a:ext>
            </a:extLst>
          </p:cNvPr>
          <p:cNvSpPr txBox="1">
            <a:spLocks/>
          </p:cNvSpPr>
          <p:nvPr/>
        </p:nvSpPr>
        <p:spPr>
          <a:xfrm>
            <a:off x="1610557" y="462016"/>
            <a:ext cx="7772400" cy="8511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Logical Operators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FB1771B1-6818-45D8-A598-3070577CF2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224770"/>
              </p:ext>
            </p:extLst>
          </p:nvPr>
        </p:nvGraphicFramePr>
        <p:xfrm>
          <a:off x="5780096" y="2521270"/>
          <a:ext cx="2325225" cy="1126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Packager Shell Object" showAsIcon="1" r:id="rId3" imgW="632160" imgH="439560" progId="Package">
                  <p:embed/>
                </p:oleObj>
              </mc:Choice>
              <mc:Fallback>
                <p:oleObj name="Packager Shell Object" showAsIcon="1" r:id="rId3" imgW="63216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80096" y="2521270"/>
                        <a:ext cx="2325225" cy="11268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614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F48836-5C36-4C8B-B030-9F9CF804F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&amp; (Bitwise AND)</a:t>
            </a:r>
          </a:p>
          <a:p>
            <a:r>
              <a:rPr lang="en-IN" dirty="0"/>
              <a:t>| (</a:t>
            </a:r>
            <a:r>
              <a:rPr lang="en-IN" dirty="0" err="1"/>
              <a:t>BitWise</a:t>
            </a:r>
            <a:r>
              <a:rPr lang="en-IN" dirty="0"/>
              <a:t> OR)</a:t>
            </a:r>
          </a:p>
          <a:p>
            <a:r>
              <a:rPr lang="en-IN" dirty="0"/>
              <a:t>^ (Bitwise XOR) </a:t>
            </a:r>
          </a:p>
          <a:p>
            <a:r>
              <a:rPr lang="en-IN" dirty="0"/>
              <a:t>~ (Bitwise Not) </a:t>
            </a:r>
          </a:p>
          <a:p>
            <a:r>
              <a:rPr lang="en-IN" dirty="0"/>
              <a:t>&lt;&lt; (Left Shift)</a:t>
            </a:r>
          </a:p>
          <a:p>
            <a:r>
              <a:rPr lang="en-IN" dirty="0"/>
              <a:t>&gt;&gt; (Right Shift)</a:t>
            </a:r>
          </a:p>
          <a:p>
            <a:r>
              <a:rPr lang="en-IN" dirty="0"/>
              <a:t>&gt;&gt;&gt; (Right shift with Zero)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DC5641-98CE-4702-8FC2-7DD12915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22-07-2021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11B6C5F-6BB4-40A4-992E-AFF820E9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27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007C35AC-B7A7-4597-82FA-D17AA13F19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Bitwise Operators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B7DA59C8-AF48-46DA-9FFF-029149AD09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157690"/>
              </p:ext>
            </p:extLst>
          </p:nvPr>
        </p:nvGraphicFramePr>
        <p:xfrm>
          <a:off x="5770563" y="3208343"/>
          <a:ext cx="2174952" cy="1452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Packager Shell Object" showAsIcon="1" r:id="rId3" imgW="651600" imgH="439560" progId="Package">
                  <p:embed/>
                </p:oleObj>
              </mc:Choice>
              <mc:Fallback>
                <p:oleObj name="Packager Shell Object" showAsIcon="1" r:id="rId3" imgW="65160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70563" y="3208343"/>
                        <a:ext cx="2174952" cy="1452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754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5C112B-C9AD-4371-B3A0-A2F7B2D7F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= (Simple Assignment ) </a:t>
            </a:r>
          </a:p>
          <a:p>
            <a:r>
              <a:rPr lang="en-IN" dirty="0"/>
              <a:t>+= (Add and Assignment)</a:t>
            </a:r>
          </a:p>
          <a:p>
            <a:r>
              <a:rPr lang="en-IN" dirty="0"/>
              <a:t>-= (Subtract and Assignment) </a:t>
            </a:r>
          </a:p>
          <a:p>
            <a:r>
              <a:rPr lang="en-IN" dirty="0"/>
              <a:t>*= (Multiply and Assignment) </a:t>
            </a:r>
          </a:p>
          <a:p>
            <a:r>
              <a:rPr lang="en-IN" dirty="0"/>
              <a:t>/= (Divide and Assignment)</a:t>
            </a:r>
          </a:p>
          <a:p>
            <a:r>
              <a:rPr lang="en-IN" dirty="0"/>
              <a:t>%= (Modules and Assignment)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E5669C-2C11-46C4-A5D7-01BBE4C8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22-07-2021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E767D4C-0849-492D-9F13-1A6E42DE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28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31D5F7D7-DE6B-4024-B425-5BA7AA2D7D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Assignment Operators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74E524C7-148D-470B-B23B-7EB16AF14F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718405"/>
              </p:ext>
            </p:extLst>
          </p:nvPr>
        </p:nvGraphicFramePr>
        <p:xfrm>
          <a:off x="5795963" y="2325962"/>
          <a:ext cx="2344860" cy="132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Packager Shell Object" showAsIcon="1" r:id="rId3" imgW="599760" imgH="439560" progId="Package">
                  <p:embed/>
                </p:oleObj>
              </mc:Choice>
              <mc:Fallback>
                <p:oleObj name="Packager Shell Object" showAsIcon="1" r:id="rId3" imgW="59976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5963" y="2325962"/>
                        <a:ext cx="2344860" cy="132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552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76ECA8-0178-4AE5-9092-3F997A86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959EAE-9DA6-4D76-BE14-A3D394493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Conditional Operator (? :)</a:t>
            </a:r>
          </a:p>
          <a:p>
            <a:r>
              <a:rPr lang="en-IN" dirty="0" err="1"/>
              <a:t>Typeof</a:t>
            </a:r>
            <a:r>
              <a:rPr lang="en-IN" dirty="0"/>
              <a:t> Operator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906416-15C5-4225-98F3-7601CBD71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22-07-2021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F711C3A-8FE8-4099-B032-702B6ADE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29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799CEDAF-6DF2-4D88-A396-5D612B57EF8F}"/>
              </a:ext>
            </a:extLst>
          </p:cNvPr>
          <p:cNvSpPr txBox="1">
            <a:spLocks/>
          </p:cNvSpPr>
          <p:nvPr/>
        </p:nvSpPr>
        <p:spPr>
          <a:xfrm>
            <a:off x="990603" y="517537"/>
            <a:ext cx="8686060" cy="11354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Miscellaneous Operators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4E39E522-5919-4530-AA97-F9980928BB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877585"/>
              </p:ext>
            </p:extLst>
          </p:nvPr>
        </p:nvGraphicFramePr>
        <p:xfrm>
          <a:off x="5462365" y="1995500"/>
          <a:ext cx="87788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Packager Shell Object" showAsIcon="1" r:id="rId3" imgW="877320" imgH="439560" progId="Package">
                  <p:embed/>
                </p:oleObj>
              </mc:Choice>
              <mc:Fallback>
                <p:oleObj name="Packager Shell Object" showAsIcon="1" r:id="rId3" imgW="87732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62365" y="1995500"/>
                        <a:ext cx="877887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077A6A9C-DFCC-45D6-B939-9DBFF5C7AB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784989"/>
              </p:ext>
            </p:extLst>
          </p:nvPr>
        </p:nvGraphicFramePr>
        <p:xfrm>
          <a:off x="5559192" y="2607904"/>
          <a:ext cx="68421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Packager Shell Object" showAsIcon="1" r:id="rId5" imgW="683640" imgH="439560" progId="Package">
                  <p:embed/>
                </p:oleObj>
              </mc:Choice>
              <mc:Fallback>
                <p:oleObj name="Packager Shell Object" showAsIcon="1" r:id="rId5" imgW="68364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59192" y="2607904"/>
                        <a:ext cx="684213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746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CA74F8-F72D-4098-994D-5D764252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UNIT 2 CLIENT SIDE SCRIPTING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7DDF33-27B7-4266-B5F3-DDEB266F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22-07-2021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F1792A4-B4BA-4B94-82D8-A209C9C4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3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C0465B25-1F9D-45EF-B5F3-3A41466D3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411"/>
            <a:ext cx="10515600" cy="482755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Java Script </a:t>
            </a:r>
          </a:p>
          <a:p>
            <a:pPr lvl="1"/>
            <a:r>
              <a:rPr lang="en-US" dirty="0"/>
              <a:t> Advantages</a:t>
            </a:r>
          </a:p>
          <a:p>
            <a:pPr lvl="1"/>
            <a:r>
              <a:rPr lang="en-US" dirty="0"/>
              <a:t>Data types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Operators</a:t>
            </a:r>
          </a:p>
          <a:p>
            <a:pPr lvl="1"/>
            <a:r>
              <a:rPr lang="en-US" dirty="0"/>
              <a:t>Control statements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Objects and arrays</a:t>
            </a:r>
          </a:p>
          <a:p>
            <a:pPr lvl="1"/>
            <a:r>
              <a:rPr lang="en-US" dirty="0"/>
              <a:t>Windows and frames – Forms. 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AJAX 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 </a:t>
            </a:r>
            <a:r>
              <a:rPr lang="en-US" sz="2400" dirty="0" err="1"/>
              <a:t>XMLHttp</a:t>
            </a:r>
            <a:r>
              <a:rPr lang="en-US" sz="2400" dirty="0"/>
              <a:t> Request (XHR) 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Create Object 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Request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Response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Ready state.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1667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31610B-AE66-4A0B-B040-04028E86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EBDA07-5EE0-4A6C-BA55-40EFAC3FF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03"/>
            <a:ext cx="10515600" cy="517517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JavaScript supports the following forms of </a:t>
            </a:r>
            <a:r>
              <a:rPr lang="en-US" dirty="0" err="1"/>
              <a:t>if..else</a:t>
            </a:r>
            <a:r>
              <a:rPr lang="en-US" dirty="0"/>
              <a:t> statement:</a:t>
            </a:r>
          </a:p>
          <a:p>
            <a:pPr lvl="1"/>
            <a:r>
              <a:rPr lang="en-US" dirty="0"/>
              <a:t>if statement</a:t>
            </a:r>
          </a:p>
          <a:p>
            <a:pPr lvl="1"/>
            <a:r>
              <a:rPr lang="en-US" dirty="0"/>
              <a:t>if...else statement </a:t>
            </a:r>
          </a:p>
          <a:p>
            <a:pPr lvl="1"/>
            <a:r>
              <a:rPr lang="en-US" dirty="0"/>
              <a:t>if...else if... Statement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&lt;html&gt;</a:t>
            </a:r>
          </a:p>
          <a:p>
            <a:pPr marL="457200" lvl="1" indent="0">
              <a:buNone/>
            </a:pPr>
            <a:r>
              <a:rPr lang="en-US" dirty="0"/>
              <a:t>&lt;body&gt;</a:t>
            </a:r>
          </a:p>
          <a:p>
            <a:pPr marL="457200" lvl="1" indent="0">
              <a:buNone/>
            </a:pPr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457200" lvl="1" indent="0">
              <a:buNone/>
            </a:pPr>
            <a:r>
              <a:rPr lang="en-US" dirty="0"/>
              <a:t>&lt;!--</a:t>
            </a:r>
          </a:p>
          <a:p>
            <a:pPr marL="457200" lvl="1" indent="0">
              <a:buNone/>
            </a:pPr>
            <a:r>
              <a:rPr lang="en-US" dirty="0"/>
              <a:t>var age = 20;</a:t>
            </a:r>
          </a:p>
          <a:p>
            <a:pPr marL="457200" lvl="1" indent="0">
              <a:buNone/>
            </a:pPr>
            <a:r>
              <a:rPr lang="en-US" dirty="0"/>
              <a:t>if( age &gt; 18 )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err="1"/>
              <a:t>document.write</a:t>
            </a:r>
            <a:r>
              <a:rPr lang="en-US" dirty="0"/>
              <a:t>("&lt;b&gt;Qualifies for driving&lt;/b&gt;");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//--&gt;</a:t>
            </a:r>
          </a:p>
          <a:p>
            <a:pPr marL="457200" lvl="1" indent="0">
              <a:buNone/>
            </a:pPr>
            <a:r>
              <a:rPr lang="en-US" dirty="0"/>
              <a:t>&lt;/script&gt;</a:t>
            </a:r>
          </a:p>
          <a:p>
            <a:pPr marL="457200" lvl="1" indent="0">
              <a:buNone/>
            </a:pPr>
            <a:r>
              <a:rPr lang="en-US" dirty="0"/>
              <a:t>&lt;p&gt;Set the variable to different value and then try...&lt;/p&gt;</a:t>
            </a:r>
          </a:p>
          <a:p>
            <a:pPr marL="457200" lvl="1" indent="0">
              <a:buNone/>
            </a:pPr>
            <a:r>
              <a:rPr lang="en-US" dirty="0"/>
              <a:t>&lt;/body&gt;</a:t>
            </a:r>
          </a:p>
          <a:p>
            <a:pPr marL="457200" lvl="1" indent="0">
              <a:buNone/>
            </a:pPr>
            <a:r>
              <a:rPr lang="en-US" dirty="0"/>
              <a:t>&lt;/html&gt;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915665-B5AB-49DF-B6FF-2A5F5F4A7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22-07-2021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5C6DEED-0146-4609-8B15-429E9F80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30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57CD47E1-B18B-42A5-8280-30EE804BF52E}"/>
              </a:ext>
            </a:extLst>
          </p:cNvPr>
          <p:cNvSpPr txBox="1">
            <a:spLocks/>
          </p:cNvSpPr>
          <p:nvPr/>
        </p:nvSpPr>
        <p:spPr>
          <a:xfrm>
            <a:off x="963976" y="77233"/>
            <a:ext cx="8481873" cy="95257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Control Statements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9776A7D4-8C3B-4222-9268-21BFD30142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716822"/>
              </p:ext>
            </p:extLst>
          </p:nvPr>
        </p:nvGraphicFramePr>
        <p:xfrm>
          <a:off x="6732419" y="2976418"/>
          <a:ext cx="1168708" cy="69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Packager Shell Object" showAsIcon="1" r:id="rId3" imgW="342000" imgH="439560" progId="Package">
                  <p:embed/>
                </p:oleObj>
              </mc:Choice>
              <mc:Fallback>
                <p:oleObj name="Packager Shell Object" showAsIcon="1" r:id="rId3" imgW="34200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32419" y="2976418"/>
                        <a:ext cx="1168708" cy="69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59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F8A955-C451-4C93-89F9-4FE793661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r>
              <a:rPr lang="en-IN" dirty="0"/>
              <a:t>&lt;script type="text/</a:t>
            </a:r>
            <a:r>
              <a:rPr lang="en-IN" dirty="0" err="1"/>
              <a:t>javascript</a:t>
            </a:r>
            <a:r>
              <a:rPr lang="en-IN" dirty="0"/>
              <a:t>"&gt;</a:t>
            </a:r>
          </a:p>
          <a:p>
            <a:pPr marL="0" indent="0">
              <a:buNone/>
            </a:pPr>
            <a:r>
              <a:rPr lang="en-IN" dirty="0"/>
              <a:t>&lt;!--</a:t>
            </a:r>
          </a:p>
          <a:p>
            <a:pPr marL="0" indent="0">
              <a:buNone/>
            </a:pPr>
            <a:r>
              <a:rPr lang="en-IN" dirty="0"/>
              <a:t>var age = 15;</a:t>
            </a:r>
          </a:p>
          <a:p>
            <a:pPr marL="0" indent="0">
              <a:buNone/>
            </a:pPr>
            <a:r>
              <a:rPr lang="en-IN" dirty="0"/>
              <a:t>if( age &gt; 18 ){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document.write</a:t>
            </a:r>
            <a:r>
              <a:rPr lang="en-IN" dirty="0"/>
              <a:t>("&lt;b&gt;Qualifies for driving&lt;/b&gt;");</a:t>
            </a:r>
          </a:p>
          <a:p>
            <a:pPr marL="0" indent="0">
              <a:buNone/>
            </a:pPr>
            <a:r>
              <a:rPr lang="en-IN" dirty="0"/>
              <a:t>}else{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document.write</a:t>
            </a:r>
            <a:r>
              <a:rPr lang="en-IN" dirty="0"/>
              <a:t>("&lt;b&gt;Does not qualify for driving&lt;/b&gt;");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//--&gt;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r>
              <a:rPr lang="en-US" dirty="0"/>
              <a:t>&lt;p&gt;Set the variable to different value and then try...&lt;/p&gt;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DA495F-BA8F-45D5-8F83-3B3C22AFD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22-07-2021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7DB338B-C4D5-42BD-8D1C-6B9CE8C3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31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91CA1F41-3356-4293-ACDD-5DD1932705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883846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If-else Statement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66113FC1-D2F6-40AF-89FA-D6084D2751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849610"/>
              </p:ext>
            </p:extLst>
          </p:nvPr>
        </p:nvGraphicFramePr>
        <p:xfrm>
          <a:off x="5628443" y="3208338"/>
          <a:ext cx="1447060" cy="1345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Packager Shell Object" showAsIcon="1" r:id="rId3" imgW="599760" imgH="439560" progId="Package">
                  <p:embed/>
                </p:oleObj>
              </mc:Choice>
              <mc:Fallback>
                <p:oleObj name="Packager Shell Object" showAsIcon="1" r:id="rId3" imgW="59976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28443" y="3208338"/>
                        <a:ext cx="1447060" cy="13459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712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948985-C718-407D-A628-AC807400A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382D17-67D0-4960-8FCC-0B6B48FD3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30"/>
            <a:ext cx="10515600" cy="55407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&lt;html&gt;</a:t>
            </a:r>
          </a:p>
          <a:p>
            <a:pPr marL="0" indent="0">
              <a:buNone/>
            </a:pPr>
            <a:r>
              <a:rPr lang="en-IN" sz="1400" dirty="0"/>
              <a:t>&lt;body&gt;</a:t>
            </a:r>
          </a:p>
          <a:p>
            <a:pPr marL="0" indent="0">
              <a:buNone/>
            </a:pPr>
            <a:r>
              <a:rPr lang="en-IN" sz="1400" dirty="0"/>
              <a:t>&lt;script type="text/</a:t>
            </a:r>
            <a:r>
              <a:rPr lang="en-IN" sz="1400" dirty="0" err="1"/>
              <a:t>javascript</a:t>
            </a:r>
            <a:r>
              <a:rPr lang="en-IN" sz="1400" dirty="0"/>
              <a:t>"&gt;</a:t>
            </a:r>
          </a:p>
          <a:p>
            <a:pPr marL="0" indent="0">
              <a:buNone/>
            </a:pPr>
            <a:r>
              <a:rPr lang="en-IN" sz="1400" dirty="0"/>
              <a:t>&lt;!--</a:t>
            </a:r>
          </a:p>
          <a:p>
            <a:pPr marL="0" indent="0">
              <a:buNone/>
            </a:pPr>
            <a:r>
              <a:rPr lang="en-IN" sz="1400" dirty="0"/>
              <a:t>var book = "maths";</a:t>
            </a:r>
          </a:p>
          <a:p>
            <a:pPr marL="0" indent="0">
              <a:buNone/>
            </a:pPr>
            <a:r>
              <a:rPr lang="en-IN" sz="1400" dirty="0"/>
              <a:t>if( book == "history" ){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err="1"/>
              <a:t>document.write</a:t>
            </a:r>
            <a:r>
              <a:rPr lang="en-IN" sz="1400" dirty="0"/>
              <a:t>("&lt;b&gt;History Book&lt;/b&gt;");</a:t>
            </a:r>
          </a:p>
          <a:p>
            <a:pPr marL="0" indent="0">
              <a:buNone/>
            </a:pPr>
            <a:r>
              <a:rPr lang="en-IN" sz="1400" dirty="0"/>
              <a:t>}else if( book == "maths" ){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err="1"/>
              <a:t>document.write</a:t>
            </a:r>
            <a:r>
              <a:rPr lang="en-IN" sz="1400" dirty="0"/>
              <a:t>("&lt;b&gt;Maths Book&lt;/b&gt;");</a:t>
            </a:r>
          </a:p>
          <a:p>
            <a:pPr marL="0" indent="0">
              <a:buNone/>
            </a:pPr>
            <a:r>
              <a:rPr lang="en-IN" sz="1400" dirty="0"/>
              <a:t>}else if( book == "economics" ){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err="1"/>
              <a:t>document.write</a:t>
            </a:r>
            <a:r>
              <a:rPr lang="en-IN" sz="1400" dirty="0"/>
              <a:t>("&lt;b&gt;Economics Book&lt;/b&gt;");</a:t>
            </a:r>
          </a:p>
          <a:p>
            <a:pPr marL="0" indent="0">
              <a:buNone/>
            </a:pPr>
            <a:r>
              <a:rPr lang="en-IN" sz="1400" dirty="0"/>
              <a:t>}else{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err="1"/>
              <a:t>document.write</a:t>
            </a:r>
            <a:r>
              <a:rPr lang="en-IN" sz="1400" dirty="0"/>
              <a:t>("&lt;b&gt;Unknown Book&lt;/b&gt;");</a:t>
            </a:r>
          </a:p>
          <a:p>
            <a:pPr marL="0" indent="0">
              <a:buNone/>
            </a:pPr>
            <a:r>
              <a:rPr lang="en-IN" sz="1400" dirty="0"/>
              <a:t>}</a:t>
            </a:r>
          </a:p>
          <a:p>
            <a:pPr marL="0" indent="0">
              <a:buNone/>
            </a:pPr>
            <a:r>
              <a:rPr lang="en-IN" sz="1400" dirty="0"/>
              <a:t>//--&gt;</a:t>
            </a:r>
          </a:p>
          <a:p>
            <a:pPr marL="0" indent="0">
              <a:buNone/>
            </a:pPr>
            <a:r>
              <a:rPr lang="en-IN" sz="1400" dirty="0"/>
              <a:t>&lt;/script&gt;</a:t>
            </a:r>
          </a:p>
          <a:p>
            <a:pPr marL="0" indent="0">
              <a:buNone/>
            </a:pPr>
            <a:r>
              <a:rPr lang="en-IN" sz="1400" dirty="0"/>
              <a:t>&lt;p&gt;Set the variable to different value and then try...&lt;/p&gt;</a:t>
            </a:r>
          </a:p>
          <a:p>
            <a:pPr marL="0" indent="0">
              <a:buNone/>
            </a:pPr>
            <a:r>
              <a:rPr lang="en-IN" sz="1400" dirty="0"/>
              <a:t>&lt;/body&gt;</a:t>
            </a:r>
          </a:p>
          <a:p>
            <a:pPr marL="0" indent="0">
              <a:buNone/>
            </a:pPr>
            <a:r>
              <a:rPr lang="en-IN" sz="1400" dirty="0"/>
              <a:t>&lt;/html&gt;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884BC4-95AC-4F89-B228-4343B770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22-07-2021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933B9E-F879-4E9C-9DAA-3BAA4807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32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51AFA8A6-D5D6-4C46-807A-D31301832E7D}"/>
              </a:ext>
            </a:extLst>
          </p:cNvPr>
          <p:cNvSpPr txBox="1">
            <a:spLocks/>
          </p:cNvSpPr>
          <p:nvPr/>
        </p:nvSpPr>
        <p:spPr>
          <a:xfrm>
            <a:off x="963976" y="77233"/>
            <a:ext cx="8481873" cy="95257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Else-if Statement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113D5CE1-012B-4F5F-B013-C02A932181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695384"/>
              </p:ext>
            </p:extLst>
          </p:nvPr>
        </p:nvGraphicFramePr>
        <p:xfrm>
          <a:off x="5795965" y="3208350"/>
          <a:ext cx="6000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Packager Shell Object" showAsIcon="1" r:id="rId3" imgW="599760" imgH="439560" progId="Package">
                  <p:embed/>
                </p:oleObj>
              </mc:Choice>
              <mc:Fallback>
                <p:oleObj name="Packager Shell Object" showAsIcon="1" r:id="rId3" imgW="59976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5965" y="3208350"/>
                        <a:ext cx="600075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507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F0630A-5C86-4C46-9B5C-D4230BECE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789666-5C1A-4441-9BE2-902C492A8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9710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000" dirty="0"/>
              <a:t>&lt;html&gt;</a:t>
            </a:r>
          </a:p>
          <a:p>
            <a:pPr marL="0" indent="0">
              <a:buNone/>
            </a:pPr>
            <a:r>
              <a:rPr lang="en-IN" sz="2000" dirty="0"/>
              <a:t>&lt;body&gt;</a:t>
            </a:r>
          </a:p>
          <a:p>
            <a:pPr marL="0" indent="0">
              <a:buNone/>
            </a:pPr>
            <a:r>
              <a:rPr lang="en-IN" sz="2000" dirty="0"/>
              <a:t>&lt;script type="text/</a:t>
            </a:r>
            <a:r>
              <a:rPr lang="en-IN" sz="2000" dirty="0" err="1"/>
              <a:t>javascript</a:t>
            </a:r>
            <a:r>
              <a:rPr lang="en-IN" sz="2000" dirty="0"/>
              <a:t>"&gt;</a:t>
            </a:r>
          </a:p>
          <a:p>
            <a:pPr marL="0" indent="0">
              <a:buNone/>
            </a:pPr>
            <a:r>
              <a:rPr lang="en-IN" sz="2000" dirty="0"/>
              <a:t>&lt;!--</a:t>
            </a:r>
          </a:p>
          <a:p>
            <a:pPr marL="0" indent="0">
              <a:buNone/>
            </a:pPr>
            <a:r>
              <a:rPr lang="en-IN" sz="2000" dirty="0"/>
              <a:t>var grade='A';</a:t>
            </a:r>
          </a:p>
          <a:p>
            <a:pPr marL="0" indent="0">
              <a:buNone/>
            </a:pPr>
            <a:r>
              <a:rPr lang="en-IN" sz="2000" dirty="0" err="1"/>
              <a:t>document.write</a:t>
            </a:r>
            <a:r>
              <a:rPr lang="en-IN" sz="2000" dirty="0"/>
              <a:t>("Entering switch block&lt;</a:t>
            </a:r>
            <a:r>
              <a:rPr lang="en-IN" sz="2000" dirty="0" err="1"/>
              <a:t>br</a:t>
            </a:r>
            <a:r>
              <a:rPr lang="en-IN" sz="2000" dirty="0"/>
              <a:t> /&gt;");</a:t>
            </a:r>
          </a:p>
          <a:p>
            <a:pPr marL="0" indent="0">
              <a:buNone/>
            </a:pPr>
            <a:r>
              <a:rPr lang="en-IN" sz="2000" dirty="0"/>
              <a:t>switch (grade)</a:t>
            </a:r>
          </a:p>
          <a:p>
            <a:pPr marL="0" indent="0">
              <a:buNone/>
            </a:pPr>
            <a:r>
              <a:rPr lang="en-IN" sz="2000" dirty="0"/>
              <a:t>{</a:t>
            </a:r>
          </a:p>
          <a:p>
            <a:pPr marL="0" indent="0">
              <a:buNone/>
            </a:pPr>
            <a:r>
              <a:rPr lang="en-IN" sz="2000" dirty="0"/>
              <a:t> case 'A': </a:t>
            </a:r>
            <a:r>
              <a:rPr lang="en-IN" sz="2000" dirty="0" err="1"/>
              <a:t>document.write</a:t>
            </a:r>
            <a:r>
              <a:rPr lang="en-IN" sz="2000" dirty="0"/>
              <a:t>("Good job&lt;</a:t>
            </a:r>
            <a:r>
              <a:rPr lang="en-IN" sz="2000" dirty="0" err="1"/>
              <a:t>br</a:t>
            </a:r>
            <a:r>
              <a:rPr lang="en-IN" sz="2000" dirty="0"/>
              <a:t> /&gt;");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/>
              <a:t>break;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/>
              <a:t> case 'B': </a:t>
            </a:r>
            <a:r>
              <a:rPr lang="en-IN" sz="2000" dirty="0" err="1"/>
              <a:t>document.write</a:t>
            </a:r>
            <a:r>
              <a:rPr lang="en-IN" sz="2000" dirty="0"/>
              <a:t>("Pretty good&lt;</a:t>
            </a:r>
            <a:r>
              <a:rPr lang="en-IN" sz="2000" dirty="0" err="1"/>
              <a:t>br</a:t>
            </a:r>
            <a:r>
              <a:rPr lang="en-IN" sz="2000" dirty="0"/>
              <a:t> /&gt;");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/>
              <a:t> break;</a:t>
            </a:r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948991-D88A-4261-817A-43776FA6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22-07-2021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FBFCEB3-875D-4327-ACB0-0BA56217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33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3407DF8E-FCEC-40DF-8A5A-73304FF1BB7C}"/>
              </a:ext>
            </a:extLst>
          </p:cNvPr>
          <p:cNvSpPr txBox="1">
            <a:spLocks/>
          </p:cNvSpPr>
          <p:nvPr/>
        </p:nvSpPr>
        <p:spPr>
          <a:xfrm>
            <a:off x="963976" y="136525"/>
            <a:ext cx="8481873" cy="95257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/>
              <a:t>SWITCH-CASE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6E541CB-A678-48F9-957D-021619C4E9BF}"/>
              </a:ext>
            </a:extLst>
          </p:cNvPr>
          <p:cNvSpPr txBox="1"/>
          <p:nvPr/>
        </p:nvSpPr>
        <p:spPr>
          <a:xfrm>
            <a:off x="6489584" y="1690688"/>
            <a:ext cx="555520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case 'C': </a:t>
            </a:r>
            <a:r>
              <a:rPr lang="en-IN" dirty="0" err="1"/>
              <a:t>document.write</a:t>
            </a:r>
            <a:r>
              <a:rPr lang="en-IN" dirty="0"/>
              <a:t>("Passed&lt;</a:t>
            </a:r>
            <a:r>
              <a:rPr lang="en-IN" dirty="0" err="1"/>
              <a:t>br</a:t>
            </a:r>
            <a:r>
              <a:rPr lang="en-IN" dirty="0"/>
              <a:t> /&gt;");</a:t>
            </a:r>
          </a:p>
          <a:p>
            <a:r>
              <a:rPr lang="en-IN" dirty="0"/>
              <a:t> break;</a:t>
            </a:r>
          </a:p>
          <a:p>
            <a:r>
              <a:rPr lang="en-IN" dirty="0"/>
              <a:t> case 'D': </a:t>
            </a:r>
            <a:r>
              <a:rPr lang="en-IN" dirty="0" err="1"/>
              <a:t>document.write</a:t>
            </a:r>
            <a:r>
              <a:rPr lang="en-IN" dirty="0"/>
              <a:t>("Not so good&lt;</a:t>
            </a:r>
            <a:r>
              <a:rPr lang="en-IN" dirty="0" err="1"/>
              <a:t>br</a:t>
            </a:r>
            <a:r>
              <a:rPr lang="en-IN" dirty="0"/>
              <a:t> /&gt;");</a:t>
            </a:r>
          </a:p>
          <a:p>
            <a:r>
              <a:rPr lang="en-IN" dirty="0"/>
              <a:t> break;</a:t>
            </a:r>
          </a:p>
          <a:p>
            <a:r>
              <a:rPr lang="en-IN" dirty="0"/>
              <a:t> case 'F': </a:t>
            </a:r>
            <a:r>
              <a:rPr lang="en-IN" dirty="0" err="1"/>
              <a:t>document.write</a:t>
            </a:r>
            <a:r>
              <a:rPr lang="en-IN" dirty="0"/>
              <a:t>("Failed&lt;</a:t>
            </a:r>
            <a:r>
              <a:rPr lang="en-IN" dirty="0" err="1"/>
              <a:t>br</a:t>
            </a:r>
            <a:r>
              <a:rPr lang="en-IN" dirty="0"/>
              <a:t> /&gt;");</a:t>
            </a:r>
          </a:p>
          <a:p>
            <a:r>
              <a:rPr lang="en-IN" dirty="0"/>
              <a:t> break;</a:t>
            </a:r>
          </a:p>
          <a:p>
            <a:r>
              <a:rPr lang="en-IN" dirty="0"/>
              <a:t> default: </a:t>
            </a:r>
            <a:r>
              <a:rPr lang="en-IN" dirty="0" err="1"/>
              <a:t>document.write</a:t>
            </a:r>
            <a:r>
              <a:rPr lang="en-IN" dirty="0"/>
              <a:t>("Unknown grade&lt;</a:t>
            </a:r>
            <a:r>
              <a:rPr lang="en-IN" dirty="0" err="1"/>
              <a:t>br</a:t>
            </a:r>
            <a:r>
              <a:rPr lang="en-IN" dirty="0"/>
              <a:t> /&gt;")</a:t>
            </a:r>
          </a:p>
          <a:p>
            <a:r>
              <a:rPr lang="en-IN" dirty="0"/>
              <a:t>}</a:t>
            </a:r>
          </a:p>
          <a:p>
            <a:r>
              <a:rPr lang="en-IN" dirty="0" err="1"/>
              <a:t>document.write</a:t>
            </a:r>
            <a:r>
              <a:rPr lang="en-IN" dirty="0"/>
              <a:t>("Exiting switch block");</a:t>
            </a:r>
          </a:p>
          <a:p>
            <a:r>
              <a:rPr lang="en-IN" dirty="0"/>
              <a:t>//--&gt;</a:t>
            </a:r>
          </a:p>
          <a:p>
            <a:r>
              <a:rPr lang="en-IN" dirty="0"/>
              <a:t>&lt;/script&gt;</a:t>
            </a:r>
          </a:p>
          <a:p>
            <a:r>
              <a:rPr lang="en-IN" dirty="0"/>
              <a:t>&lt;p&gt;Set the variable to different value and then try...&lt;/p&gt;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xmlns="" id="{C5EC944A-5C6C-46FD-83A8-2A96F6C114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016915"/>
              </p:ext>
            </p:extLst>
          </p:nvPr>
        </p:nvGraphicFramePr>
        <p:xfrm>
          <a:off x="5795965" y="3208350"/>
          <a:ext cx="6000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Packager Shell Object" showAsIcon="1" r:id="rId3" imgW="599760" imgH="439560" progId="Package">
                  <p:embed/>
                </p:oleObj>
              </mc:Choice>
              <mc:Fallback>
                <p:oleObj name="Packager Shell Object" showAsIcon="1" r:id="rId3" imgW="59976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5965" y="3208350"/>
                        <a:ext cx="600075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73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3C050F-B6C7-428D-965B-C10873E07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5F85F3-51E3-46DF-8CAA-26830359D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472"/>
            <a:ext cx="10515600" cy="559401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r>
              <a:rPr lang="en-IN" dirty="0"/>
              <a:t>&lt;script type="text/</a:t>
            </a:r>
            <a:r>
              <a:rPr lang="en-IN" dirty="0" err="1"/>
              <a:t>javascript</a:t>
            </a:r>
            <a:r>
              <a:rPr lang="en-IN" dirty="0"/>
              <a:t>"&gt;</a:t>
            </a:r>
          </a:p>
          <a:p>
            <a:pPr marL="0" indent="0">
              <a:buNone/>
            </a:pPr>
            <a:r>
              <a:rPr lang="en-IN" dirty="0"/>
              <a:t>&lt;!--</a:t>
            </a:r>
          </a:p>
          <a:p>
            <a:pPr marL="0" indent="0">
              <a:buNone/>
            </a:pPr>
            <a:r>
              <a:rPr lang="en-IN" dirty="0"/>
              <a:t>var count = 0;</a:t>
            </a:r>
          </a:p>
          <a:p>
            <a:pPr marL="0" indent="0">
              <a:buNone/>
            </a:pPr>
            <a:r>
              <a:rPr lang="en-IN" dirty="0" err="1"/>
              <a:t>document.write</a:t>
            </a:r>
            <a:r>
              <a:rPr lang="en-IN" dirty="0"/>
              <a:t>("Starting Loop ");</a:t>
            </a:r>
          </a:p>
          <a:p>
            <a:pPr marL="0" indent="0">
              <a:buNone/>
            </a:pPr>
            <a:r>
              <a:rPr lang="en-IN" dirty="0"/>
              <a:t>while (count &lt; 10){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document.write</a:t>
            </a:r>
            <a:r>
              <a:rPr lang="en-IN" dirty="0"/>
              <a:t>("Current Count : " + count + "&lt;</a:t>
            </a:r>
            <a:r>
              <a:rPr lang="en-IN" dirty="0" err="1"/>
              <a:t>br</a:t>
            </a:r>
            <a:r>
              <a:rPr lang="en-IN" dirty="0"/>
              <a:t> /&gt;");</a:t>
            </a:r>
          </a:p>
          <a:p>
            <a:pPr marL="0" indent="0">
              <a:buNone/>
            </a:pPr>
            <a:r>
              <a:rPr lang="en-IN" dirty="0"/>
              <a:t> count++;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err="1"/>
              <a:t>document.write</a:t>
            </a:r>
            <a:r>
              <a:rPr lang="en-IN" dirty="0"/>
              <a:t>("Loop stopped!");</a:t>
            </a:r>
          </a:p>
          <a:p>
            <a:pPr marL="0" indent="0">
              <a:buNone/>
            </a:pPr>
            <a:r>
              <a:rPr lang="en-IN" dirty="0"/>
              <a:t>//--&gt;</a:t>
            </a:r>
          </a:p>
          <a:p>
            <a:pPr marL="0" indent="0">
              <a:buNone/>
            </a:pPr>
            <a:r>
              <a:rPr lang="en-IN" dirty="0"/>
              <a:t>&lt;/script&gt;</a:t>
            </a:r>
          </a:p>
          <a:p>
            <a:pPr marL="0" indent="0">
              <a:buNone/>
            </a:pPr>
            <a:r>
              <a:rPr lang="en-IN" dirty="0"/>
              <a:t>&lt;p&gt;Set the variable to different value and then try...&lt;/p&gt;</a:t>
            </a:r>
          </a:p>
          <a:p>
            <a:pPr marL="0" indent="0">
              <a:buNone/>
            </a:pPr>
            <a:r>
              <a:rPr lang="en-IN" dirty="0"/>
              <a:t>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B1AB5BD-FE2B-4CDC-8CCE-27E32E08C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22-07-2021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3755D9A-41D8-4ABF-AADB-7FA1A2E2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34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9C175763-83CF-459D-AEE6-7872588C8AC7}"/>
              </a:ext>
            </a:extLst>
          </p:cNvPr>
          <p:cNvSpPr txBox="1">
            <a:spLocks/>
          </p:cNvSpPr>
          <p:nvPr/>
        </p:nvSpPr>
        <p:spPr>
          <a:xfrm>
            <a:off x="963976" y="77233"/>
            <a:ext cx="8481873" cy="95257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 err="1"/>
              <a:t>whileLoop</a:t>
            </a:r>
            <a:endParaRPr lang="en-IN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FBB2967E-3AFC-47B3-A5F9-01529A7605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694496"/>
              </p:ext>
            </p:extLst>
          </p:nvPr>
        </p:nvGraphicFramePr>
        <p:xfrm>
          <a:off x="6803612" y="2982617"/>
          <a:ext cx="55403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Packager Shell Object" showAsIcon="1" r:id="rId3" imgW="554760" imgH="439560" progId="Package">
                  <p:embed/>
                </p:oleObj>
              </mc:Choice>
              <mc:Fallback>
                <p:oleObj name="Packager Shell Object" showAsIcon="1" r:id="rId3" imgW="55476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03612" y="2982617"/>
                        <a:ext cx="554037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870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5F1C23-1E3A-4A63-86F1-F2A824446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3EC3B4-9A2B-4530-B94A-D63F51FC8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082"/>
            <a:ext cx="10515600" cy="513129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r>
              <a:rPr lang="en-IN" dirty="0"/>
              <a:t>&lt;script type="text/</a:t>
            </a:r>
            <a:r>
              <a:rPr lang="en-IN" dirty="0" err="1"/>
              <a:t>javascript</a:t>
            </a:r>
            <a:r>
              <a:rPr lang="en-IN" dirty="0"/>
              <a:t>"&gt;</a:t>
            </a:r>
          </a:p>
          <a:p>
            <a:pPr marL="0" indent="0">
              <a:buNone/>
            </a:pPr>
            <a:r>
              <a:rPr lang="en-IN" dirty="0"/>
              <a:t>&lt;!--</a:t>
            </a:r>
          </a:p>
          <a:p>
            <a:pPr marL="0" indent="0">
              <a:buNone/>
            </a:pPr>
            <a:r>
              <a:rPr lang="en-IN" dirty="0"/>
              <a:t>var count = 0;</a:t>
            </a:r>
          </a:p>
          <a:p>
            <a:pPr marL="0" indent="0">
              <a:buNone/>
            </a:pPr>
            <a:r>
              <a:rPr lang="en-IN" dirty="0" err="1"/>
              <a:t>document.write</a:t>
            </a:r>
            <a:r>
              <a:rPr lang="en-IN" dirty="0"/>
              <a:t>("Starting Loop" + "&lt;</a:t>
            </a:r>
            <a:r>
              <a:rPr lang="en-IN" dirty="0" err="1"/>
              <a:t>br</a:t>
            </a:r>
            <a:r>
              <a:rPr lang="en-IN" dirty="0"/>
              <a:t> /&gt;");</a:t>
            </a:r>
          </a:p>
          <a:p>
            <a:pPr marL="0" indent="0">
              <a:buNone/>
            </a:pPr>
            <a:r>
              <a:rPr lang="en-IN" dirty="0"/>
              <a:t>do{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document.write</a:t>
            </a:r>
            <a:r>
              <a:rPr lang="en-IN" dirty="0"/>
              <a:t>("Current Count : " + count + "&lt;</a:t>
            </a:r>
            <a:r>
              <a:rPr lang="en-IN" dirty="0" err="1"/>
              <a:t>br</a:t>
            </a:r>
            <a:r>
              <a:rPr lang="en-IN" dirty="0"/>
              <a:t> /&gt;");</a:t>
            </a:r>
          </a:p>
          <a:p>
            <a:pPr marL="0" indent="0">
              <a:buNone/>
            </a:pPr>
            <a:r>
              <a:rPr lang="en-IN" dirty="0"/>
              <a:t> count++;</a:t>
            </a:r>
          </a:p>
          <a:p>
            <a:pPr marL="0" indent="0">
              <a:buNone/>
            </a:pPr>
            <a:r>
              <a:rPr lang="en-IN" dirty="0"/>
              <a:t>}while (count &lt; 5);</a:t>
            </a:r>
          </a:p>
          <a:p>
            <a:pPr marL="0" indent="0">
              <a:buNone/>
            </a:pPr>
            <a:r>
              <a:rPr lang="en-IN" dirty="0" err="1"/>
              <a:t>document.write</a:t>
            </a:r>
            <a:r>
              <a:rPr lang="en-IN" dirty="0"/>
              <a:t> ("Loop stopped!");</a:t>
            </a:r>
          </a:p>
          <a:p>
            <a:pPr marL="0" indent="0">
              <a:buNone/>
            </a:pPr>
            <a:r>
              <a:rPr lang="en-IN" dirty="0"/>
              <a:t>//--&gt;</a:t>
            </a:r>
          </a:p>
          <a:p>
            <a:pPr marL="0" indent="0">
              <a:buNone/>
            </a:pPr>
            <a:r>
              <a:rPr lang="en-IN" dirty="0"/>
              <a:t>&lt;/script&gt;</a:t>
            </a:r>
          </a:p>
          <a:p>
            <a:pPr marL="0" indent="0">
              <a:buNone/>
            </a:pPr>
            <a:r>
              <a:rPr lang="en-IN" dirty="0"/>
              <a:t>&lt;p&gt;Set the variable to different value and then try...&lt;/p&gt;</a:t>
            </a:r>
          </a:p>
          <a:p>
            <a:pPr marL="0" indent="0">
              <a:buNone/>
            </a:pPr>
            <a:r>
              <a:rPr lang="en-IN" dirty="0"/>
              <a:t>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940863C-8D9B-4A9A-B457-3DC422843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22-07-2021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E0F3777-0218-4442-80D6-FD357416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35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2CB2EE42-44E4-48DC-A76F-7EF08095FBF6}"/>
              </a:ext>
            </a:extLst>
          </p:cNvPr>
          <p:cNvSpPr txBox="1">
            <a:spLocks/>
          </p:cNvSpPr>
          <p:nvPr/>
        </p:nvSpPr>
        <p:spPr>
          <a:xfrm>
            <a:off x="1097141" y="365125"/>
            <a:ext cx="8481873" cy="95257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Do-while loop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99CCC938-2C4E-428D-A316-EB4E1F7A53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31649"/>
              </p:ext>
            </p:extLst>
          </p:nvPr>
        </p:nvGraphicFramePr>
        <p:xfrm>
          <a:off x="5721358" y="3208350"/>
          <a:ext cx="74771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Packager Shell Object" showAsIcon="1" r:id="rId3" imgW="748080" imgH="439560" progId="Package">
                  <p:embed/>
                </p:oleObj>
              </mc:Choice>
              <mc:Fallback>
                <p:oleObj name="Packager Shell Object" showAsIcon="1" r:id="rId3" imgW="7480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21358" y="3208350"/>
                        <a:ext cx="747713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850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649230-7BB9-4774-A6D4-8C40BE9D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F23892-3157-4584-AF05-620AC6870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693"/>
            <a:ext cx="10515600" cy="524778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r>
              <a:rPr lang="en-IN" dirty="0"/>
              <a:t>&lt;script type="text/</a:t>
            </a:r>
            <a:r>
              <a:rPr lang="en-IN" dirty="0" err="1"/>
              <a:t>javascript</a:t>
            </a:r>
            <a:r>
              <a:rPr lang="en-IN" dirty="0"/>
              <a:t>"&gt;</a:t>
            </a:r>
          </a:p>
          <a:p>
            <a:pPr marL="0" indent="0">
              <a:buNone/>
            </a:pPr>
            <a:r>
              <a:rPr lang="en-IN" dirty="0"/>
              <a:t>&lt;!--</a:t>
            </a:r>
          </a:p>
          <a:p>
            <a:pPr marL="0" indent="0">
              <a:buNone/>
            </a:pPr>
            <a:r>
              <a:rPr lang="en-IN" dirty="0"/>
              <a:t>var count;</a:t>
            </a:r>
          </a:p>
          <a:p>
            <a:pPr marL="0" indent="0">
              <a:buNone/>
            </a:pPr>
            <a:r>
              <a:rPr lang="en-IN" dirty="0" err="1"/>
              <a:t>document.write</a:t>
            </a:r>
            <a:r>
              <a:rPr lang="en-IN" dirty="0"/>
              <a:t>("Starting Loop" + "&lt;</a:t>
            </a:r>
            <a:r>
              <a:rPr lang="en-IN" dirty="0" err="1"/>
              <a:t>br</a:t>
            </a:r>
            <a:r>
              <a:rPr lang="en-IN" dirty="0"/>
              <a:t> /&gt;");</a:t>
            </a:r>
          </a:p>
          <a:p>
            <a:pPr marL="0" indent="0">
              <a:buNone/>
            </a:pPr>
            <a:r>
              <a:rPr lang="en-IN" dirty="0"/>
              <a:t>for(count = 0; count &lt; 10; count++){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document.write</a:t>
            </a:r>
            <a:r>
              <a:rPr lang="en-IN" dirty="0"/>
              <a:t>("Current Count : " + count 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document.write</a:t>
            </a:r>
            <a:r>
              <a:rPr lang="en-IN" dirty="0"/>
              <a:t>("&lt;</a:t>
            </a:r>
            <a:r>
              <a:rPr lang="en-IN" dirty="0" err="1"/>
              <a:t>br</a:t>
            </a:r>
            <a:r>
              <a:rPr lang="en-IN" dirty="0"/>
              <a:t> /&gt;");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err="1"/>
              <a:t>document.write</a:t>
            </a:r>
            <a:r>
              <a:rPr lang="en-IN" dirty="0"/>
              <a:t>("Loop stopped!");</a:t>
            </a:r>
          </a:p>
          <a:p>
            <a:pPr marL="0" indent="0">
              <a:buNone/>
            </a:pPr>
            <a:r>
              <a:rPr lang="en-IN" dirty="0"/>
              <a:t>//--&gt;</a:t>
            </a:r>
          </a:p>
          <a:p>
            <a:pPr marL="0" indent="0">
              <a:buNone/>
            </a:pPr>
            <a:r>
              <a:rPr lang="en-IN" dirty="0"/>
              <a:t>&lt;/script&gt;</a:t>
            </a:r>
          </a:p>
          <a:p>
            <a:pPr marL="0" indent="0">
              <a:buNone/>
            </a:pPr>
            <a:r>
              <a:rPr lang="en-IN" dirty="0"/>
              <a:t>&lt;p&gt;Set the variable to different value and then try...&lt;/p&gt;</a:t>
            </a:r>
          </a:p>
          <a:p>
            <a:pPr marL="0" indent="0">
              <a:buNone/>
            </a:pPr>
            <a:r>
              <a:rPr lang="en-IN" dirty="0"/>
              <a:t>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729915-5EDB-47D6-B867-A0D013403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22-07-2021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949B5B0-79E8-460B-882A-FA1980A5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36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E9A1C2E8-73A6-4673-8C0A-B9CAB1669E6B}"/>
              </a:ext>
            </a:extLst>
          </p:cNvPr>
          <p:cNvSpPr txBox="1">
            <a:spLocks/>
          </p:cNvSpPr>
          <p:nvPr/>
        </p:nvSpPr>
        <p:spPr>
          <a:xfrm>
            <a:off x="1097141" y="365125"/>
            <a:ext cx="8481873" cy="95257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for loop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31503ED1-14A3-46D3-BCC9-69BB77457D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147369"/>
              </p:ext>
            </p:extLst>
          </p:nvPr>
        </p:nvGraphicFramePr>
        <p:xfrm>
          <a:off x="5883277" y="3208350"/>
          <a:ext cx="425451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Packager Shell Object" showAsIcon="1" r:id="rId3" imgW="425880" imgH="439560" progId="Package">
                  <p:embed/>
                </p:oleObj>
              </mc:Choice>
              <mc:Fallback>
                <p:oleObj name="Packager Shell Object" showAsIcon="1" r:id="rId3" imgW="4258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83277" y="3208350"/>
                        <a:ext cx="425451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835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BB55F5-9473-454B-AC98-7D18D078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654864-EC14-4317-AA7E-D4F2C0396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519" y="611797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&lt;html&gt;</a:t>
            </a:r>
          </a:p>
          <a:p>
            <a:pPr marL="0" indent="0">
              <a:buNone/>
            </a:pPr>
            <a:r>
              <a:rPr lang="en-IN" sz="1400" dirty="0"/>
              <a:t>&lt;body&gt;</a:t>
            </a:r>
          </a:p>
          <a:p>
            <a:pPr marL="0" indent="0">
              <a:buNone/>
            </a:pPr>
            <a:r>
              <a:rPr lang="en-IN" sz="1400" dirty="0"/>
              <a:t>&lt;script type="text/</a:t>
            </a:r>
            <a:r>
              <a:rPr lang="en-IN" sz="1400" dirty="0" err="1"/>
              <a:t>javascript</a:t>
            </a:r>
            <a:r>
              <a:rPr lang="en-IN" sz="1400" dirty="0"/>
              <a:t>"&gt;</a:t>
            </a:r>
          </a:p>
          <a:p>
            <a:pPr marL="0" indent="0">
              <a:buNone/>
            </a:pPr>
            <a:r>
              <a:rPr lang="en-IN" sz="1400" dirty="0"/>
              <a:t>&lt;!--</a:t>
            </a:r>
          </a:p>
          <a:p>
            <a:pPr marL="0" indent="0">
              <a:buNone/>
            </a:pPr>
            <a:r>
              <a:rPr lang="en-IN" sz="1400" dirty="0"/>
              <a:t>var x = 1;</a:t>
            </a:r>
          </a:p>
          <a:p>
            <a:pPr marL="0" indent="0">
              <a:buNone/>
            </a:pPr>
            <a:r>
              <a:rPr lang="en-IN" sz="1400" dirty="0" err="1"/>
              <a:t>document.write</a:t>
            </a:r>
            <a:r>
              <a:rPr lang="en-IN" sz="1400" dirty="0"/>
              <a:t>("Entering the loop&lt;</a:t>
            </a:r>
            <a:r>
              <a:rPr lang="en-IN" sz="1400" dirty="0" err="1"/>
              <a:t>br</a:t>
            </a:r>
            <a:r>
              <a:rPr lang="en-IN" sz="1400" dirty="0"/>
              <a:t> /&gt; ");</a:t>
            </a:r>
          </a:p>
          <a:p>
            <a:pPr marL="0" indent="0">
              <a:buNone/>
            </a:pPr>
            <a:r>
              <a:rPr lang="en-IN" sz="1400" dirty="0"/>
              <a:t>while (x &lt; 20)</a:t>
            </a:r>
          </a:p>
          <a:p>
            <a:pPr marL="0" indent="0">
              <a:buNone/>
            </a:pPr>
            <a:r>
              <a:rPr lang="en-IN" sz="1400" dirty="0"/>
              <a:t>{</a:t>
            </a:r>
          </a:p>
          <a:p>
            <a:pPr marL="0" indent="0">
              <a:buNone/>
            </a:pPr>
            <a:r>
              <a:rPr lang="en-IN" sz="1400" dirty="0"/>
              <a:t> if (x == 5){ </a:t>
            </a:r>
          </a:p>
          <a:p>
            <a:pPr marL="0" indent="0">
              <a:buNone/>
            </a:pPr>
            <a:r>
              <a:rPr lang="en-IN" sz="1400" dirty="0"/>
              <a:t> break; // breaks out of loop completely</a:t>
            </a:r>
          </a:p>
          <a:p>
            <a:pPr marL="0" indent="0">
              <a:buNone/>
            </a:pPr>
            <a:r>
              <a:rPr lang="en-IN" sz="1400" dirty="0"/>
              <a:t> }</a:t>
            </a:r>
          </a:p>
          <a:p>
            <a:pPr marL="0" indent="0">
              <a:buNone/>
            </a:pPr>
            <a:r>
              <a:rPr lang="en-IN" sz="1400" dirty="0"/>
              <a:t> x = x + 1;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err="1"/>
              <a:t>document.write</a:t>
            </a:r>
            <a:r>
              <a:rPr lang="en-IN" sz="1400" dirty="0"/>
              <a:t>( x + "&lt;</a:t>
            </a:r>
            <a:r>
              <a:rPr lang="en-IN" sz="1400" dirty="0" err="1"/>
              <a:t>br</a:t>
            </a:r>
            <a:r>
              <a:rPr lang="en-IN" sz="1400" dirty="0"/>
              <a:t> /&gt;");</a:t>
            </a:r>
          </a:p>
          <a:p>
            <a:pPr marL="0" indent="0">
              <a:buNone/>
            </a:pPr>
            <a:r>
              <a:rPr lang="en-IN" sz="1400" dirty="0"/>
              <a:t>}</a:t>
            </a:r>
          </a:p>
          <a:p>
            <a:pPr marL="0" indent="0">
              <a:buNone/>
            </a:pPr>
            <a:r>
              <a:rPr lang="en-IN" sz="1400" dirty="0" err="1"/>
              <a:t>document.write</a:t>
            </a:r>
            <a:r>
              <a:rPr lang="en-IN" sz="1400" dirty="0"/>
              <a:t>("Exiting the loop!&lt;</a:t>
            </a:r>
            <a:r>
              <a:rPr lang="en-IN" sz="1400" dirty="0" err="1"/>
              <a:t>br</a:t>
            </a:r>
            <a:r>
              <a:rPr lang="en-IN" sz="1400" dirty="0"/>
              <a:t> /&gt; ");</a:t>
            </a:r>
          </a:p>
          <a:p>
            <a:pPr marL="0" indent="0">
              <a:buNone/>
            </a:pPr>
            <a:r>
              <a:rPr lang="en-IN" sz="1400" dirty="0"/>
              <a:t>//--&gt;</a:t>
            </a:r>
          </a:p>
          <a:p>
            <a:pPr marL="0" indent="0">
              <a:buNone/>
            </a:pPr>
            <a:r>
              <a:rPr lang="en-IN" sz="1400" dirty="0"/>
              <a:t>&lt;/script&gt;</a:t>
            </a:r>
          </a:p>
          <a:p>
            <a:pPr marL="0" indent="0">
              <a:buNone/>
            </a:pPr>
            <a:r>
              <a:rPr lang="en-IN" sz="1400" dirty="0"/>
              <a:t>&lt;p&gt;Set the variable to different value and then try...&lt;/p&gt;</a:t>
            </a:r>
          </a:p>
          <a:p>
            <a:pPr marL="0" indent="0">
              <a:buNone/>
            </a:pPr>
            <a:r>
              <a:rPr lang="en-IN" sz="1400" dirty="0"/>
              <a:t>&lt;/body&gt;</a:t>
            </a:r>
          </a:p>
          <a:p>
            <a:pPr marL="0" indent="0">
              <a:buNone/>
            </a:pPr>
            <a:r>
              <a:rPr lang="en-IN" sz="1400" dirty="0"/>
              <a:t>&lt;/html&gt;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31D68A-C981-4530-B271-9C4A82C5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22-07-2021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1CB2A87-51E1-4D0D-9496-B3F5AFEB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37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8C8BB20-47E1-44A5-9FFF-31BC0AF50612}"/>
              </a:ext>
            </a:extLst>
          </p:cNvPr>
          <p:cNvSpPr txBox="1">
            <a:spLocks/>
          </p:cNvSpPr>
          <p:nvPr/>
        </p:nvSpPr>
        <p:spPr>
          <a:xfrm>
            <a:off x="1097141" y="49836"/>
            <a:ext cx="8481873" cy="95257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The break Statement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E621A8AF-3AD6-42BD-9D8E-8AF8BAD6F1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499702"/>
              </p:ext>
            </p:extLst>
          </p:nvPr>
        </p:nvGraphicFramePr>
        <p:xfrm>
          <a:off x="5811840" y="3208350"/>
          <a:ext cx="5683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Packager Shell Object" showAsIcon="1" r:id="rId3" imgW="567720" imgH="439560" progId="Package">
                  <p:embed/>
                </p:oleObj>
              </mc:Choice>
              <mc:Fallback>
                <p:oleObj name="Packager Shell Object" showAsIcon="1" r:id="rId3" imgW="56772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11840" y="3208350"/>
                        <a:ext cx="568325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101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5BD631-C73F-417B-819F-B32FE78E9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1BE02F-ACA3-49BF-B3CB-75EEA2F14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769" y="593089"/>
            <a:ext cx="10515600" cy="56718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&lt;html&gt;</a:t>
            </a:r>
          </a:p>
          <a:p>
            <a:pPr marL="0" indent="0">
              <a:buNone/>
            </a:pPr>
            <a:r>
              <a:rPr lang="en-IN" sz="1400" dirty="0"/>
              <a:t>&lt;body&gt;</a:t>
            </a:r>
          </a:p>
          <a:p>
            <a:pPr marL="0" indent="0">
              <a:buNone/>
            </a:pPr>
            <a:r>
              <a:rPr lang="en-IN" sz="1400" dirty="0"/>
              <a:t>&lt;script type="text/</a:t>
            </a:r>
            <a:r>
              <a:rPr lang="en-IN" sz="1400" dirty="0" err="1"/>
              <a:t>javascript</a:t>
            </a:r>
            <a:r>
              <a:rPr lang="en-IN" sz="1400" dirty="0"/>
              <a:t>"&gt;</a:t>
            </a:r>
          </a:p>
          <a:p>
            <a:pPr marL="0" indent="0">
              <a:buNone/>
            </a:pPr>
            <a:r>
              <a:rPr lang="en-IN" sz="1400" dirty="0"/>
              <a:t>&lt;!--</a:t>
            </a:r>
          </a:p>
          <a:p>
            <a:pPr marL="0" indent="0">
              <a:buNone/>
            </a:pPr>
            <a:r>
              <a:rPr lang="en-IN" sz="1400" dirty="0"/>
              <a:t>var x = 1;</a:t>
            </a:r>
          </a:p>
          <a:p>
            <a:pPr marL="0" indent="0">
              <a:buNone/>
            </a:pPr>
            <a:r>
              <a:rPr lang="en-IN" sz="1400" dirty="0" err="1"/>
              <a:t>document.write</a:t>
            </a:r>
            <a:r>
              <a:rPr lang="en-IN" sz="1400" dirty="0"/>
              <a:t>("Entering the loop&lt;</a:t>
            </a:r>
            <a:r>
              <a:rPr lang="en-IN" sz="1400" dirty="0" err="1"/>
              <a:t>br</a:t>
            </a:r>
            <a:r>
              <a:rPr lang="en-IN" sz="1400" dirty="0"/>
              <a:t> /&gt; ");</a:t>
            </a:r>
          </a:p>
          <a:p>
            <a:pPr marL="0" indent="0">
              <a:buNone/>
            </a:pPr>
            <a:r>
              <a:rPr lang="en-IN" sz="1400" dirty="0"/>
              <a:t>while (x &lt; 10)</a:t>
            </a:r>
          </a:p>
          <a:p>
            <a:pPr marL="0" indent="0">
              <a:buNone/>
            </a:pPr>
            <a:r>
              <a:rPr lang="en-IN" sz="1400" dirty="0"/>
              <a:t>{</a:t>
            </a:r>
          </a:p>
          <a:p>
            <a:pPr marL="0" indent="0">
              <a:buNone/>
            </a:pPr>
            <a:r>
              <a:rPr lang="en-IN" sz="1400" dirty="0"/>
              <a:t> x = x + 1;</a:t>
            </a:r>
          </a:p>
          <a:p>
            <a:pPr marL="0" indent="0">
              <a:buNone/>
            </a:pPr>
            <a:r>
              <a:rPr lang="en-IN" sz="1400" dirty="0"/>
              <a:t> if (x == 5){ </a:t>
            </a:r>
          </a:p>
          <a:p>
            <a:pPr marL="0" indent="0">
              <a:buNone/>
            </a:pPr>
            <a:r>
              <a:rPr lang="en-IN" sz="1400" dirty="0"/>
              <a:t> continue; </a:t>
            </a:r>
          </a:p>
          <a:p>
            <a:pPr marL="0" indent="0">
              <a:buNone/>
            </a:pPr>
            <a:r>
              <a:rPr lang="en-IN" sz="1400" dirty="0"/>
              <a:t> }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err="1"/>
              <a:t>document.write</a:t>
            </a:r>
            <a:r>
              <a:rPr lang="en-IN" sz="1400" dirty="0"/>
              <a:t>( x + "&lt;</a:t>
            </a:r>
            <a:r>
              <a:rPr lang="en-IN" sz="1400" dirty="0" err="1"/>
              <a:t>br</a:t>
            </a:r>
            <a:r>
              <a:rPr lang="en-IN" sz="1400" dirty="0"/>
              <a:t> /&gt;");</a:t>
            </a:r>
          </a:p>
          <a:p>
            <a:pPr marL="0" indent="0">
              <a:buNone/>
            </a:pPr>
            <a:r>
              <a:rPr lang="en-IN" sz="1400" dirty="0"/>
              <a:t>}</a:t>
            </a:r>
          </a:p>
          <a:p>
            <a:pPr marL="0" indent="0">
              <a:buNone/>
            </a:pPr>
            <a:r>
              <a:rPr lang="en-IN" sz="1400" dirty="0" err="1"/>
              <a:t>document.write</a:t>
            </a:r>
            <a:r>
              <a:rPr lang="en-IN" sz="1400" dirty="0"/>
              <a:t>("Exiting the loop!&lt;</a:t>
            </a:r>
            <a:r>
              <a:rPr lang="en-IN" sz="1400" dirty="0" err="1"/>
              <a:t>br</a:t>
            </a:r>
            <a:r>
              <a:rPr lang="en-IN" sz="1400" dirty="0"/>
              <a:t> /&gt; ");</a:t>
            </a:r>
          </a:p>
          <a:p>
            <a:pPr marL="0" indent="0">
              <a:buNone/>
            </a:pPr>
            <a:r>
              <a:rPr lang="en-IN" sz="1400" dirty="0"/>
              <a:t>//--&gt;</a:t>
            </a:r>
          </a:p>
          <a:p>
            <a:pPr marL="0" indent="0">
              <a:buNone/>
            </a:pPr>
            <a:r>
              <a:rPr lang="en-IN" sz="1400" dirty="0"/>
              <a:t>&lt;/script&gt;</a:t>
            </a:r>
          </a:p>
          <a:p>
            <a:pPr marL="0" indent="0">
              <a:buNone/>
            </a:pPr>
            <a:r>
              <a:rPr lang="en-IN" sz="1400" dirty="0"/>
              <a:t>&lt;p&gt;Set the variable to different value and then try...&lt;/p&gt;</a:t>
            </a:r>
          </a:p>
          <a:p>
            <a:pPr marL="0" indent="0">
              <a:buNone/>
            </a:pPr>
            <a:r>
              <a:rPr lang="en-IN" sz="1400" dirty="0"/>
              <a:t>&lt;/body&gt;</a:t>
            </a:r>
          </a:p>
          <a:p>
            <a:pPr marL="0" indent="0">
              <a:buNone/>
            </a:pPr>
            <a:r>
              <a:rPr lang="en-IN" sz="1400" dirty="0"/>
              <a:t>&lt;/html&gt;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B6086E-F6D2-49F3-8DF6-443EDC20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22-07-2021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9BF1414-1867-4B2A-8BA0-88730B1B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38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C41FB987-E5DC-4453-8619-5110921285B7}"/>
              </a:ext>
            </a:extLst>
          </p:cNvPr>
          <p:cNvSpPr txBox="1">
            <a:spLocks/>
          </p:cNvSpPr>
          <p:nvPr/>
        </p:nvSpPr>
        <p:spPr>
          <a:xfrm>
            <a:off x="1660125" y="49836"/>
            <a:ext cx="7918883" cy="95257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The Continue Statement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BD31999B-25AF-4336-A1C3-A9CC1805E4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653860"/>
              </p:ext>
            </p:extLst>
          </p:nvPr>
        </p:nvGraphicFramePr>
        <p:xfrm>
          <a:off x="5730883" y="3208350"/>
          <a:ext cx="7286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Packager Shell Object" showAsIcon="1" r:id="rId3" imgW="729000" imgH="439560" progId="Package">
                  <p:embed/>
                </p:oleObj>
              </mc:Choice>
              <mc:Fallback>
                <p:oleObj name="Packager Shell Object" showAsIcon="1" r:id="rId3" imgW="72900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30883" y="3208350"/>
                        <a:ext cx="728663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750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1CB237-C720-4E7A-877C-63D68607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473BEA-B0C7-4A89-B676-827FE2D61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6"/>
            <a:ext cx="10515600" cy="525665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function is a group of reusable code which can be called anywhere in your program. </a:t>
            </a:r>
          </a:p>
          <a:p>
            <a:r>
              <a:rPr lang="en-US" dirty="0"/>
              <a:t>This eliminates the need of writing the same code again and again. It helps programmers in writing modular codes. </a:t>
            </a:r>
          </a:p>
          <a:p>
            <a:r>
              <a:rPr lang="en-US" dirty="0"/>
              <a:t>Functions allow a programmer to divide a big program into a number of small and manageable functions. </a:t>
            </a:r>
          </a:p>
          <a:p>
            <a:pPr marL="0" indent="0">
              <a:buNone/>
            </a:pPr>
            <a:r>
              <a:rPr lang="en-IN" b="1" dirty="0"/>
              <a:t>Syntax</a:t>
            </a:r>
            <a:endParaRPr lang="en-US" b="1" dirty="0"/>
          </a:p>
          <a:p>
            <a:pPr marL="0" indent="0">
              <a:buNone/>
            </a:pPr>
            <a:r>
              <a:rPr lang="en-IN" dirty="0"/>
              <a:t>&lt;script type="text/</a:t>
            </a:r>
            <a:r>
              <a:rPr lang="en-IN" dirty="0" err="1"/>
              <a:t>javascript</a:t>
            </a:r>
            <a:r>
              <a:rPr lang="en-IN" dirty="0"/>
              <a:t>"&gt;</a:t>
            </a:r>
          </a:p>
          <a:p>
            <a:pPr marL="0" indent="0">
              <a:buNone/>
            </a:pPr>
            <a:r>
              <a:rPr lang="en-IN" dirty="0"/>
              <a:t>&lt;!--</a:t>
            </a:r>
          </a:p>
          <a:p>
            <a:pPr marL="0" indent="0">
              <a:buNone/>
            </a:pPr>
            <a:r>
              <a:rPr lang="en-IN" dirty="0"/>
              <a:t>function </a:t>
            </a:r>
            <a:r>
              <a:rPr lang="en-IN" dirty="0" err="1"/>
              <a:t>functionname</a:t>
            </a:r>
            <a:r>
              <a:rPr lang="en-IN" dirty="0"/>
              <a:t>(parameter-list)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statements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//--&gt;</a:t>
            </a:r>
          </a:p>
          <a:p>
            <a:pPr marL="0" indent="0">
              <a:buNone/>
            </a:pPr>
            <a:r>
              <a:rPr lang="en-IN" dirty="0"/>
              <a:t>&lt;/script&gt;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F5CA6C-B251-47EB-B630-3D899C73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22-07-2021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CB2823-B344-4014-9280-05D2915F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39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C345636A-647A-4138-9352-FF35F5E40095}"/>
              </a:ext>
            </a:extLst>
          </p:cNvPr>
          <p:cNvSpPr txBox="1">
            <a:spLocks/>
          </p:cNvSpPr>
          <p:nvPr/>
        </p:nvSpPr>
        <p:spPr>
          <a:xfrm>
            <a:off x="1020933" y="365125"/>
            <a:ext cx="7918883" cy="95257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Functions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5052198-89F0-4B82-851E-6EC3F0FA0773}"/>
              </a:ext>
            </a:extLst>
          </p:cNvPr>
          <p:cNvSpPr txBox="1"/>
          <p:nvPr/>
        </p:nvSpPr>
        <p:spPr>
          <a:xfrm>
            <a:off x="4387788" y="4606187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 function in JavaScript is by using the function keyword, followed by a unique function name, a list of parameters (that might be empty), and a statement block surrounded by curly braces.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292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488B4F-F8E1-438B-BD3D-F0EFDA268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97" y="355107"/>
            <a:ext cx="8877671" cy="1012055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pPr algn="ctr"/>
            <a:r>
              <a:rPr lang="en-US" dirty="0"/>
              <a:t>What is Java Script? </a:t>
            </a:r>
            <a:r>
              <a:rPr lang="en-IN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F6761C-09AC-4BA4-B8E1-345330057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705" y="185225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JavaScript is a dynamic computer programming language. </a:t>
            </a:r>
          </a:p>
          <a:p>
            <a:pPr algn="just"/>
            <a:r>
              <a:rPr lang="en-US" dirty="0"/>
              <a:t>It is lightweight and most commonly used as a part of web pages, whose implementations allow client-side script to interact with the user and make dynamic pages. </a:t>
            </a:r>
          </a:p>
          <a:p>
            <a:pPr algn="just"/>
            <a:r>
              <a:rPr lang="en-US" dirty="0"/>
              <a:t>It is an interpreted programming language with object-oriented capabilities. 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b="1" dirty="0"/>
              <a:t>History</a:t>
            </a:r>
          </a:p>
          <a:p>
            <a:pPr algn="just"/>
            <a:r>
              <a:rPr lang="en-US" dirty="0"/>
              <a:t>JavaScript was first known as </a:t>
            </a:r>
            <a:r>
              <a:rPr lang="en-US" dirty="0" err="1"/>
              <a:t>LiveScript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Netscape changed its name to JavaScript.</a:t>
            </a:r>
          </a:p>
          <a:p>
            <a:pPr algn="just"/>
            <a:r>
              <a:rPr lang="en-US" dirty="0"/>
              <a:t>JavaScript made its first appearance in Netscape 2.0 in 1995 with the name </a:t>
            </a:r>
            <a:r>
              <a:rPr lang="en-US" dirty="0" err="1"/>
              <a:t>LiveScript</a:t>
            </a:r>
            <a:r>
              <a:rPr lang="en-US" dirty="0"/>
              <a:t>. </a:t>
            </a:r>
            <a:endParaRPr lang="en-IN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B6FBB9-9F3A-4548-93D1-FEFBF6C69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22-07-2021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267D874-8D73-4F0A-8403-5BDEBFA1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4</a:t>
            </a:fld>
            <a:endParaRPr lang="en-IN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xmlns="" id="{B4BF3B55-B931-4577-AFC2-D323DD7B63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9380004"/>
              </p:ext>
            </p:extLst>
          </p:nvPr>
        </p:nvGraphicFramePr>
        <p:xfrm>
          <a:off x="1198880" y="214207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294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02DEF09-90C3-4648-8885-692D46DBE8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graphicEl>
                                              <a:dgm id="{902DEF09-90C3-4648-8885-692D46DBE8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graphicEl>
                                              <a:dgm id="{902DEF09-90C3-4648-8885-692D46DBE8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graphicEl>
                                              <a:dgm id="{902DEF09-90C3-4648-8885-692D46DBE8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A194954-9247-436C-A862-A61FB21BDC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">
                                            <p:graphicEl>
                                              <a:dgm id="{0A194954-9247-436C-A862-A61FB21BDC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>
                                            <p:graphicEl>
                                              <a:dgm id="{0A194954-9247-436C-A862-A61FB21BDC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>
                                            <p:graphicEl>
                                              <a:dgm id="{0A194954-9247-436C-A862-A61FB21BDC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6" grpId="0">
        <p:bldSub>
          <a:bldDgm bld="one"/>
        </p:bldSub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0EA19C-3A32-4066-8A01-A47BDA3C4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1106534"/>
            <a:ext cx="10515600" cy="4351338"/>
          </a:xfrm>
        </p:spPr>
        <p:txBody>
          <a:bodyPr/>
          <a:lstStyle/>
          <a:p>
            <a:r>
              <a:rPr lang="en-IN" dirty="0"/>
              <a:t>Refer ex3.html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6DE228-3425-4699-9E0B-4118D888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22-07-2021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B63C0DB-0F3C-44EC-9FE2-BC3561E8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40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2A90199B-17B7-45C2-929D-03E34BC09DF1}"/>
              </a:ext>
            </a:extLst>
          </p:cNvPr>
          <p:cNvSpPr txBox="1">
            <a:spLocks/>
          </p:cNvSpPr>
          <p:nvPr/>
        </p:nvSpPr>
        <p:spPr>
          <a:xfrm>
            <a:off x="1020933" y="0"/>
            <a:ext cx="7918883" cy="95257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dirty="0"/>
          </a:p>
          <a:p>
            <a:pPr algn="ctr"/>
            <a:r>
              <a:rPr lang="en-IN" dirty="0"/>
              <a:t>Calling a Function &amp; Function Parameters</a:t>
            </a:r>
          </a:p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A3A8406-AA26-453E-898F-B1828C68B459}"/>
              </a:ext>
            </a:extLst>
          </p:cNvPr>
          <p:cNvSpPr txBox="1"/>
          <p:nvPr/>
        </p:nvSpPr>
        <p:spPr>
          <a:xfrm>
            <a:off x="926979" y="1502688"/>
            <a:ext cx="716058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 </a:t>
            </a:r>
          </a:p>
          <a:p>
            <a:r>
              <a:rPr lang="en-US" dirty="0"/>
              <a:t>function display(name, age)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dirty="0" err="1"/>
              <a:t>document.write</a:t>
            </a:r>
            <a:r>
              <a:rPr lang="en-US" dirty="0"/>
              <a:t> (name + " is " + age + " years old.");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&lt;/script&gt; </a:t>
            </a:r>
          </a:p>
          <a:p>
            <a:r>
              <a:rPr lang="en-US" dirty="0"/>
              <a:t>&lt;/head&gt; </a:t>
            </a:r>
          </a:p>
          <a:p>
            <a:r>
              <a:rPr lang="en-US" dirty="0"/>
              <a:t>&lt;body&gt; </a:t>
            </a:r>
          </a:p>
          <a:p>
            <a:r>
              <a:rPr lang="en-US" dirty="0"/>
              <a:t>&lt;p&gt;Click the following button to call the function&lt;/p&gt;</a:t>
            </a:r>
          </a:p>
          <a:p>
            <a:r>
              <a:rPr lang="en-US" dirty="0"/>
              <a:t>&lt;form&gt; </a:t>
            </a:r>
          </a:p>
          <a:p>
            <a:r>
              <a:rPr lang="en-US" dirty="0"/>
              <a:t>&lt;input type="button" onclick=“display('Zara', 7)" value=“Display"&gt; </a:t>
            </a:r>
          </a:p>
          <a:p>
            <a:r>
              <a:rPr lang="en-US" dirty="0"/>
              <a:t>&lt;/form&gt;</a:t>
            </a:r>
          </a:p>
          <a:p>
            <a:r>
              <a:rPr lang="en-US" dirty="0"/>
              <a:t>&lt;p&gt;Use different parameters inside the function and then try...&lt;/p&gt;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  <a:endParaRPr lang="en-IN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xmlns="" id="{C5ED5088-3322-41ED-8AA7-BB5C407E02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629930"/>
              </p:ext>
            </p:extLst>
          </p:nvPr>
        </p:nvGraphicFramePr>
        <p:xfrm>
          <a:off x="3581400" y="1139791"/>
          <a:ext cx="4572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Packager Shell Object" showAsIcon="1" r:id="rId3" imgW="457920" imgH="439560" progId="Package">
                  <p:embed/>
                </p:oleObj>
              </mc:Choice>
              <mc:Fallback>
                <p:oleObj name="Packager Shell Object" showAsIcon="1" r:id="rId3" imgW="45792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1400" y="1139791"/>
                        <a:ext cx="457200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455A03D9-927F-4DCC-8B03-0EFE1D1789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240137"/>
              </p:ext>
            </p:extLst>
          </p:nvPr>
        </p:nvGraphicFramePr>
        <p:xfrm>
          <a:off x="5440371" y="3208350"/>
          <a:ext cx="130968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Packager Shell Object" showAsIcon="1" r:id="rId5" imgW="1309320" imgH="439560" progId="Package">
                  <p:embed/>
                </p:oleObj>
              </mc:Choice>
              <mc:Fallback>
                <p:oleObj name="Packager Shell Object" showAsIcon="1" r:id="rId5" imgW="130932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40371" y="3208350"/>
                        <a:ext cx="1309687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772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0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AC862F-7ACA-49AD-B99F-2E576E306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E640CE-6FC8-40DC-897A-DF414675B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04"/>
            <a:ext cx="10515600" cy="529616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dirty="0"/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&lt;script type="text/</a:t>
            </a:r>
            <a:r>
              <a:rPr lang="en-IN" dirty="0" err="1"/>
              <a:t>javascript</a:t>
            </a:r>
            <a:r>
              <a:rPr lang="en-IN" dirty="0"/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&lt;!--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function hypotenuse(a, b)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function square(x) { return x*x;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return </a:t>
            </a:r>
            <a:r>
              <a:rPr lang="en-IN" dirty="0" err="1"/>
              <a:t>Math.sqrt</a:t>
            </a:r>
            <a:r>
              <a:rPr lang="en-IN" dirty="0"/>
              <a:t>(square(a) + square(b));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function </a:t>
            </a:r>
            <a:r>
              <a:rPr lang="en-IN" dirty="0" err="1"/>
              <a:t>secondFunction</a:t>
            </a:r>
            <a:r>
              <a:rPr lang="en-IN" dirty="0"/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var result;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result = hypotenuse(1,2);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</a:t>
            </a:r>
            <a:r>
              <a:rPr lang="en-IN" dirty="0" err="1"/>
              <a:t>document.write</a:t>
            </a:r>
            <a:r>
              <a:rPr lang="en-IN" dirty="0"/>
              <a:t> ( result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//--&gt;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&lt;/head&gt;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&lt;body&gt;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&lt;p&gt;Click the following button to call the function&lt;/p&gt;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&lt;form&gt;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&lt;input type="button" onclick="</a:t>
            </a:r>
            <a:r>
              <a:rPr lang="en-IN" dirty="0" err="1"/>
              <a:t>secondFunction</a:t>
            </a:r>
            <a:r>
              <a:rPr lang="en-IN" dirty="0"/>
              <a:t>()" value="Call Function"&gt;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&lt;/form&gt;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&lt;p&gt;Use different parameters inside the function and then try...&lt;/p&gt;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&lt;/html&gt;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E320DA-C92B-4149-B529-C5EF6868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22-07-2021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CBC02A7-A65D-4683-A814-14CCE2C8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41</a:t>
            </a:fld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6CF96E4A-1449-4F42-BA2A-2F4529A8F1C5}"/>
              </a:ext>
            </a:extLst>
          </p:cNvPr>
          <p:cNvSpPr txBox="1">
            <a:spLocks/>
          </p:cNvSpPr>
          <p:nvPr/>
        </p:nvSpPr>
        <p:spPr>
          <a:xfrm>
            <a:off x="1198485" y="75328"/>
            <a:ext cx="7918883" cy="95257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Nested Function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xmlns="" id="{251FDF41-C03D-45DA-BAE1-E6AB82A1E3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557936"/>
              </p:ext>
            </p:extLst>
          </p:nvPr>
        </p:nvGraphicFramePr>
        <p:xfrm>
          <a:off x="5540383" y="3208350"/>
          <a:ext cx="11096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Packager Shell Object" showAsIcon="1" r:id="rId3" imgW="1109520" imgH="439560" progId="Package">
                  <p:embed/>
                </p:oleObj>
              </mc:Choice>
              <mc:Fallback>
                <p:oleObj name="Packager Shell Object" showAsIcon="1" r:id="rId3" imgW="110952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40383" y="3208350"/>
                        <a:ext cx="1109663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17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3F2938-4574-48CC-8021-5BDD6EBBF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FB7767-9C6E-4BDD-A94B-77B58E74A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&lt;!--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variablename</a:t>
            </a:r>
            <a:r>
              <a:rPr lang="en-US" dirty="0"/>
              <a:t> = new Function(Arg1, Arg2..., "Function Body");</a:t>
            </a:r>
          </a:p>
          <a:p>
            <a:pPr marL="0" indent="0">
              <a:buNone/>
            </a:pPr>
            <a:r>
              <a:rPr lang="en-US" dirty="0"/>
              <a:t>//--&gt;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The Function() constructor is not passed any argument that specifies a name for the function it creates.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The unnamed functions created with the Function() constructor are called anonymous functions.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27C3669-9BCE-41F4-A4BD-20EE7C37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22-07-2021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1574D98-5142-4F49-9E57-28B376A5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42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D1D3AFAF-C1C8-41D3-9978-34EACD94BC70}"/>
              </a:ext>
            </a:extLst>
          </p:cNvPr>
          <p:cNvSpPr txBox="1">
            <a:spLocks/>
          </p:cNvSpPr>
          <p:nvPr/>
        </p:nvSpPr>
        <p:spPr>
          <a:xfrm>
            <a:off x="1198485" y="351515"/>
            <a:ext cx="7918883" cy="95257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Function () Constructor</a:t>
            </a:r>
          </a:p>
        </p:txBody>
      </p:sp>
    </p:spTree>
    <p:extLst>
      <p:ext uri="{BB962C8B-B14F-4D97-AF65-F5344CB8AC3E}">
        <p14:creationId xmlns:p14="http://schemas.microsoft.com/office/powerpoint/2010/main" val="315515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292AFF-C622-46A9-8895-99F355B7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E1C441-FE3E-4707-B8C5-C63AE8114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635635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dirty="0"/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&lt;script type="text/</a:t>
            </a:r>
            <a:r>
              <a:rPr lang="en-IN" dirty="0" err="1"/>
              <a:t>javascript</a:t>
            </a:r>
            <a:r>
              <a:rPr lang="en-IN" dirty="0"/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&lt;!--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var </a:t>
            </a:r>
            <a:r>
              <a:rPr lang="en-IN" dirty="0" err="1"/>
              <a:t>func</a:t>
            </a:r>
            <a:r>
              <a:rPr lang="en-IN" dirty="0"/>
              <a:t> = new Function("x", "y", "return x*y;");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function </a:t>
            </a:r>
            <a:r>
              <a:rPr lang="en-IN" dirty="0" err="1"/>
              <a:t>secondFunction</a:t>
            </a:r>
            <a:r>
              <a:rPr lang="en-IN" dirty="0"/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var result;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result = </a:t>
            </a:r>
            <a:r>
              <a:rPr lang="en-IN" dirty="0" err="1"/>
              <a:t>func</a:t>
            </a:r>
            <a:r>
              <a:rPr lang="en-IN" dirty="0"/>
              <a:t>(10,20);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err="1"/>
              <a:t>document.write</a:t>
            </a:r>
            <a:r>
              <a:rPr lang="en-US" dirty="0"/>
              <a:t> ( result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//--&gt;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&lt;/head&gt;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&lt;body&gt;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&lt;p&gt;Click the following button to call the function&lt;/p&gt;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&lt;form&gt;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&lt;input type="button" onclick="</a:t>
            </a:r>
            <a:r>
              <a:rPr lang="en-US" dirty="0" err="1"/>
              <a:t>secondFunction</a:t>
            </a:r>
            <a:r>
              <a:rPr lang="en-US" dirty="0"/>
              <a:t>()" value="Call Function"&gt;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&lt;/form&gt;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&lt;p&gt;Use different parameters inside the function and then try...&lt;/p&gt;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&lt;/html&gt;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C894FC-533A-4BCB-835C-08EF6FE6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22-07-2021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79CC869-728C-459F-B90B-84372FBBB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43</a:t>
            </a:fld>
            <a:endParaRPr lang="en-IN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08ABB9B2-220E-4DA0-AAB8-6ECCC2769B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76455"/>
              </p:ext>
            </p:extLst>
          </p:nvPr>
        </p:nvGraphicFramePr>
        <p:xfrm>
          <a:off x="5595940" y="3208350"/>
          <a:ext cx="10001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Packager Shell Object" showAsIcon="1" r:id="rId3" imgW="999720" imgH="439560" progId="Package">
                  <p:embed/>
                </p:oleObj>
              </mc:Choice>
              <mc:Fallback>
                <p:oleObj name="Packager Shell Object" showAsIcon="1" r:id="rId3" imgW="99972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95940" y="3208350"/>
                        <a:ext cx="1000125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67984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D63BF8-1FA9-4964-B9E3-80DAA8FA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9F6104-038B-4D18-996F-96E9A66B6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608"/>
            <a:ext cx="10515600" cy="5468644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dirty="0"/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&lt;script type="text/</a:t>
            </a:r>
            <a:r>
              <a:rPr lang="en-IN" dirty="0" err="1"/>
              <a:t>javascript</a:t>
            </a:r>
            <a:r>
              <a:rPr lang="en-IN" dirty="0"/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&lt;!--&gt;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function </a:t>
            </a:r>
            <a:r>
              <a:rPr lang="en-IN" dirty="0" err="1"/>
              <a:t>validateform</a:t>
            </a:r>
            <a:r>
              <a:rPr lang="en-IN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	var name=</a:t>
            </a:r>
            <a:r>
              <a:rPr lang="en-IN" dirty="0" err="1"/>
              <a:t>document.myform.name.value</a:t>
            </a:r>
            <a:r>
              <a:rPr lang="en-IN" dirty="0"/>
              <a:t>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	var password=</a:t>
            </a:r>
            <a:r>
              <a:rPr lang="en-IN" dirty="0" err="1"/>
              <a:t>document.myform.password.value</a:t>
            </a:r>
            <a:r>
              <a:rPr lang="en-IN" dirty="0"/>
              <a:t>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	if (name==null || name=="")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	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	  	alert("Name can't be blank");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	 	return false;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	else if(</a:t>
            </a:r>
            <a:r>
              <a:rPr lang="en-IN" dirty="0" err="1"/>
              <a:t>password.length</a:t>
            </a:r>
            <a:r>
              <a:rPr lang="en-IN" dirty="0"/>
              <a:t>&lt;6)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	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 		alert("Password must be at least 6 characters long.");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		 return false;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	 }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}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//--&gt;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&lt;/script&gt;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&lt;/head&gt;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&lt;body&gt;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	&lt;form name="</a:t>
            </a:r>
            <a:r>
              <a:rPr lang="en-IN" dirty="0" err="1"/>
              <a:t>myform</a:t>
            </a:r>
            <a:r>
              <a:rPr lang="en-IN" dirty="0"/>
              <a:t>" method="post" action="ex3.html" </a:t>
            </a:r>
            <a:r>
              <a:rPr lang="en-IN" dirty="0" err="1"/>
              <a:t>onsubmit</a:t>
            </a:r>
            <a:r>
              <a:rPr lang="en-IN" dirty="0"/>
              <a:t>="return </a:t>
            </a:r>
            <a:r>
              <a:rPr lang="en-IN" dirty="0" err="1"/>
              <a:t>validateform</a:t>
            </a:r>
            <a:r>
              <a:rPr lang="en-IN" dirty="0"/>
              <a:t>()" 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		Name: &lt;input type="text" name="name"&gt;&lt;</a:t>
            </a:r>
            <a:r>
              <a:rPr lang="en-IN" dirty="0" err="1"/>
              <a:t>br</a:t>
            </a:r>
            <a:r>
              <a:rPr lang="en-IN" dirty="0"/>
              <a:t>/&gt;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		Password: &lt;input type="password" name="password"&gt;&lt;</a:t>
            </a:r>
            <a:r>
              <a:rPr lang="en-IN" dirty="0" err="1"/>
              <a:t>br</a:t>
            </a:r>
            <a:r>
              <a:rPr lang="en-IN" dirty="0"/>
              <a:t>/&gt;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		&lt;input type="submit" value="register"&gt;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	&lt;/form&gt;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&lt;/html&gt;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981836-2EF4-4F5C-8F3E-4CCDC64C9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22-07-2021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0FB8F94-8489-4293-A6A3-E1B7608F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44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5AE5F16D-A1A3-4200-8C56-DFEBDE82FC04}"/>
              </a:ext>
            </a:extLst>
          </p:cNvPr>
          <p:cNvSpPr txBox="1">
            <a:spLocks/>
          </p:cNvSpPr>
          <p:nvPr/>
        </p:nvSpPr>
        <p:spPr>
          <a:xfrm>
            <a:off x="1313897" y="75328"/>
            <a:ext cx="7918883" cy="95257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Form validation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088A20DC-8D32-4BD6-A8CA-87129D2627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190463"/>
              </p:ext>
            </p:extLst>
          </p:nvPr>
        </p:nvGraphicFramePr>
        <p:xfrm>
          <a:off x="5799140" y="3208350"/>
          <a:ext cx="5937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Packager Shell Object" showAsIcon="1" r:id="rId3" imgW="593280" imgH="439560" progId="Package">
                  <p:embed/>
                </p:oleObj>
              </mc:Choice>
              <mc:Fallback>
                <p:oleObj name="Packager Shell Object" showAsIcon="1" r:id="rId3" imgW="5932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9140" y="3208350"/>
                        <a:ext cx="593725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077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190C78-3F29-40F6-95D1-FA1FF60C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D79D90-3893-4D2D-849F-A3D078955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an Object Oriented Programming (OOP) language. </a:t>
            </a:r>
          </a:p>
          <a:p>
            <a:pPr lvl="1"/>
            <a:r>
              <a:rPr lang="en-IN" dirty="0"/>
              <a:t>Encapsulation</a:t>
            </a:r>
            <a:endParaRPr lang="en-US" dirty="0"/>
          </a:p>
          <a:p>
            <a:pPr lvl="1"/>
            <a:r>
              <a:rPr lang="en-IN" dirty="0"/>
              <a:t>Aggregation</a:t>
            </a:r>
          </a:p>
          <a:p>
            <a:pPr lvl="1"/>
            <a:r>
              <a:rPr lang="en-IN" dirty="0"/>
              <a:t>Inheritance</a:t>
            </a:r>
          </a:p>
          <a:p>
            <a:pPr lvl="1"/>
            <a:r>
              <a:rPr lang="en-IN" dirty="0"/>
              <a:t>Polymorphism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0776D4-A6A9-4433-AD8C-E5D0C42DE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22-07-2021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F3CFDEE-9368-4F35-A9AF-58F0840E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45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82A135B8-52CB-48C4-A007-77B59783FD8D}"/>
              </a:ext>
            </a:extLst>
          </p:cNvPr>
          <p:cNvSpPr txBox="1">
            <a:spLocks/>
          </p:cNvSpPr>
          <p:nvPr/>
        </p:nvSpPr>
        <p:spPr>
          <a:xfrm>
            <a:off x="1313897" y="75328"/>
            <a:ext cx="7918883" cy="95257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564365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C42B-E58A-440D-B1D5-5B03DCF5BA9A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323232"/>
                </a:solidFill>
              </a:rPr>
              <a:t>UNIT-II</a:t>
            </a:r>
            <a:endParaRPr lang="en-IN" dirty="0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46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66712" y="1087189"/>
            <a:ext cx="1104907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JavaScript Objects</a:t>
            </a:r>
          </a:p>
          <a:p>
            <a:pPr algn="just">
              <a:lnSpc>
                <a:spcPct val="150000"/>
              </a:lnSpc>
              <a:buClr>
                <a:srgbClr val="D812B2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A </a:t>
            </a:r>
            <a:r>
              <a:rPr lang="en-US" sz="2400" dirty="0" err="1" smtClean="0">
                <a:solidFill>
                  <a:prstClr val="black"/>
                </a:solidFill>
              </a:rPr>
              <a:t>javaScript</a:t>
            </a:r>
            <a:r>
              <a:rPr lang="en-US" sz="2400" dirty="0" smtClean="0">
                <a:solidFill>
                  <a:prstClr val="black"/>
                </a:solidFill>
              </a:rPr>
              <a:t> object is an entity having state and behavior (properties and method). For example: car, pen, bike, chair, glass, keyboard, monitor etc.</a:t>
            </a:r>
          </a:p>
          <a:p>
            <a:pPr algn="just">
              <a:lnSpc>
                <a:spcPct val="150000"/>
              </a:lnSpc>
              <a:buClr>
                <a:srgbClr val="D812B2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JavaScript is an object-based language. Everything is an object in JavaScript.</a:t>
            </a:r>
          </a:p>
          <a:p>
            <a:pPr algn="just">
              <a:lnSpc>
                <a:spcPct val="150000"/>
              </a:lnSpc>
              <a:buClr>
                <a:srgbClr val="D812B2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JavaScript is template based not class based. Here, we don't create class to get the object. But, we direct create objects.</a:t>
            </a:r>
          </a:p>
          <a:p>
            <a:pPr algn="just">
              <a:lnSpc>
                <a:spcPct val="150000"/>
              </a:lnSpc>
              <a:buClr>
                <a:srgbClr val="D812B2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The syntax of creating object directly is given below:</a:t>
            </a:r>
          </a:p>
          <a:p>
            <a:pPr algn="just">
              <a:lnSpc>
                <a:spcPct val="150000"/>
              </a:lnSpc>
              <a:buClr>
                <a:srgbClr val="D812B2"/>
              </a:buClr>
            </a:pPr>
            <a:r>
              <a:rPr lang="en-US" sz="2400" dirty="0" smtClean="0">
                <a:solidFill>
                  <a:prstClr val="black"/>
                </a:solidFill>
              </a:rPr>
              <a:t> 	</a:t>
            </a:r>
            <a:r>
              <a:rPr lang="en-US" sz="2400" b="1" dirty="0" err="1" smtClean="0">
                <a:solidFill>
                  <a:srgbClr val="C00000"/>
                </a:solidFill>
              </a:rPr>
              <a:t>var</a:t>
            </a:r>
            <a:r>
              <a:rPr lang="en-US" sz="2400" b="1" dirty="0" smtClean="0">
                <a:solidFill>
                  <a:srgbClr val="C00000"/>
                </a:solidFill>
              </a:rPr>
              <a:t> </a:t>
            </a:r>
            <a:r>
              <a:rPr lang="en-US" sz="2400" b="1" dirty="0" err="1" smtClean="0">
                <a:solidFill>
                  <a:srgbClr val="C00000"/>
                </a:solidFill>
              </a:rPr>
              <a:t>objectname</a:t>
            </a:r>
            <a:r>
              <a:rPr lang="en-US" sz="2400" b="1" dirty="0" smtClean="0">
                <a:solidFill>
                  <a:srgbClr val="C00000"/>
                </a:solidFill>
              </a:rPr>
              <a:t>=new Object();  </a:t>
            </a:r>
          </a:p>
          <a:p>
            <a:pPr algn="just">
              <a:lnSpc>
                <a:spcPct val="150000"/>
              </a:lnSpc>
              <a:buClr>
                <a:srgbClr val="D812B2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Here, </a:t>
            </a:r>
            <a:r>
              <a:rPr lang="en-US" sz="2400" b="1" dirty="0" smtClean="0">
                <a:solidFill>
                  <a:prstClr val="black"/>
                </a:solidFill>
              </a:rPr>
              <a:t>new keyword</a:t>
            </a:r>
            <a:r>
              <a:rPr lang="en-US" sz="2400" dirty="0" smtClean="0">
                <a:solidFill>
                  <a:prstClr val="black"/>
                </a:solidFill>
              </a:rPr>
              <a:t> is used to create object.</a:t>
            </a:r>
          </a:p>
          <a:p>
            <a:pPr>
              <a:buClr>
                <a:srgbClr val="D812B2"/>
              </a:buClr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3530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47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&lt;html&gt;</a:t>
            </a:r>
          </a:p>
          <a:p>
            <a:pPr>
              <a:buNone/>
            </a:pPr>
            <a:r>
              <a:rPr lang="en-IN" dirty="0" smtClean="0"/>
              <a:t>&lt;body&gt;</a:t>
            </a:r>
          </a:p>
          <a:p>
            <a:pPr>
              <a:buNone/>
            </a:pPr>
            <a:r>
              <a:rPr lang="en-IN" dirty="0" smtClean="0"/>
              <a:t>&lt;script&gt;  </a:t>
            </a:r>
          </a:p>
          <a:p>
            <a:pPr>
              <a:buNone/>
            </a:pPr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 smtClean="0"/>
              <a:t>emp</a:t>
            </a:r>
            <a:r>
              <a:rPr lang="en-IN" dirty="0" smtClean="0"/>
              <a:t>=new Object();  </a:t>
            </a:r>
          </a:p>
          <a:p>
            <a:pPr>
              <a:buNone/>
            </a:pPr>
            <a:r>
              <a:rPr lang="en-IN" dirty="0" smtClean="0"/>
              <a:t>emp.id=101;  </a:t>
            </a:r>
          </a:p>
          <a:p>
            <a:pPr>
              <a:buNone/>
            </a:pPr>
            <a:r>
              <a:rPr lang="en-IN" dirty="0" smtClean="0"/>
              <a:t>emp.name="Ravi </a:t>
            </a:r>
            <a:r>
              <a:rPr lang="en-IN" dirty="0" err="1" smtClean="0"/>
              <a:t>Malik</a:t>
            </a:r>
            <a:r>
              <a:rPr lang="en-IN" dirty="0" smtClean="0"/>
              <a:t>";  </a:t>
            </a:r>
          </a:p>
          <a:p>
            <a:pPr>
              <a:buNone/>
            </a:pPr>
            <a:r>
              <a:rPr lang="en-IN" dirty="0" err="1" smtClean="0"/>
              <a:t>emp.salary</a:t>
            </a:r>
            <a:r>
              <a:rPr lang="en-IN" dirty="0" smtClean="0"/>
              <a:t>=50000;  </a:t>
            </a:r>
          </a:p>
          <a:p>
            <a:pPr>
              <a:buNone/>
            </a:pPr>
            <a:r>
              <a:rPr lang="en-IN" dirty="0" err="1" smtClean="0"/>
              <a:t>document.write</a:t>
            </a:r>
            <a:r>
              <a:rPr lang="en-IN" dirty="0" smtClean="0"/>
              <a:t>(emp.id+" "+emp.name+" "+</a:t>
            </a:r>
            <a:r>
              <a:rPr lang="en-IN" dirty="0" err="1" smtClean="0"/>
              <a:t>emp.salary</a:t>
            </a:r>
            <a:r>
              <a:rPr lang="en-IN" dirty="0" smtClean="0"/>
              <a:t>);  </a:t>
            </a:r>
          </a:p>
          <a:p>
            <a:pPr>
              <a:buNone/>
            </a:pPr>
            <a:r>
              <a:rPr lang="en-IN" dirty="0" smtClean="0"/>
              <a:t>&lt;/script&gt; </a:t>
            </a:r>
          </a:p>
          <a:p>
            <a:pPr>
              <a:buNone/>
            </a:pPr>
            <a:r>
              <a:rPr lang="en-IN" dirty="0" smtClean="0"/>
              <a:t>&lt;/body&gt;</a:t>
            </a:r>
          </a:p>
          <a:p>
            <a:pPr>
              <a:buNone/>
            </a:pPr>
            <a:r>
              <a:rPr lang="en-IN" dirty="0" smtClean="0"/>
              <a:t>&lt;/html&gt;</a:t>
            </a:r>
            <a:endParaRPr lang="en-IN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Output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3" y="2071678"/>
            <a:ext cx="485778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111848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JavaScript Array</a:t>
            </a:r>
            <a:br>
              <a:rPr lang="en-US" b="1" dirty="0" smtClean="0">
                <a:solidFill>
                  <a:srgbClr val="C00000"/>
                </a:solidFill>
              </a:rPr>
            </a:b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48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219200" y="2357430"/>
            <a:ext cx="4998720" cy="4214842"/>
          </a:xfrm>
        </p:spPr>
        <p:txBody>
          <a:bodyPr>
            <a:normAutofit fontScale="55000" lnSpcReduction="20000"/>
          </a:bodyPr>
          <a:lstStyle/>
          <a:p>
            <a:pPr algn="just"/>
            <a:endParaRPr lang="en-US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&lt;script&gt;  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  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emp</a:t>
            </a:r>
            <a:r>
              <a:rPr lang="en-US" dirty="0" smtClean="0"/>
              <a:t> = new Array();  </a:t>
            </a:r>
          </a:p>
          <a:p>
            <a:pPr>
              <a:buNone/>
            </a:pPr>
            <a:r>
              <a:rPr lang="en-US" dirty="0" err="1" smtClean="0"/>
              <a:t>emp</a:t>
            </a:r>
            <a:r>
              <a:rPr lang="en-US" dirty="0" smtClean="0"/>
              <a:t>[0] = "</a:t>
            </a:r>
            <a:r>
              <a:rPr lang="en-US" dirty="0" err="1" smtClean="0"/>
              <a:t>Arun</a:t>
            </a:r>
            <a:r>
              <a:rPr lang="en-US" dirty="0" smtClean="0"/>
              <a:t>";  </a:t>
            </a:r>
          </a:p>
          <a:p>
            <a:pPr>
              <a:buNone/>
            </a:pPr>
            <a:r>
              <a:rPr lang="en-US" dirty="0" err="1" smtClean="0"/>
              <a:t>emp</a:t>
            </a:r>
            <a:r>
              <a:rPr lang="en-US" dirty="0" smtClean="0"/>
              <a:t>[1] = "</a:t>
            </a:r>
            <a:r>
              <a:rPr lang="en-US" dirty="0" err="1" smtClean="0"/>
              <a:t>Varun</a:t>
            </a:r>
            <a:r>
              <a:rPr lang="en-US" dirty="0" smtClean="0"/>
              <a:t>";  </a:t>
            </a:r>
          </a:p>
          <a:p>
            <a:pPr>
              <a:buNone/>
            </a:pPr>
            <a:r>
              <a:rPr lang="en-US" dirty="0" err="1" smtClean="0"/>
              <a:t>emp</a:t>
            </a:r>
            <a:r>
              <a:rPr lang="en-US" dirty="0" smtClean="0"/>
              <a:t>[2] = "John";  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emp.length;i</a:t>
            </a:r>
            <a:r>
              <a:rPr lang="en-US" dirty="0" smtClean="0"/>
              <a:t>++){  </a:t>
            </a:r>
          </a:p>
          <a:p>
            <a:pPr>
              <a:buNone/>
            </a:pPr>
            <a:r>
              <a:rPr lang="en-US" dirty="0" err="1" smtClean="0"/>
              <a:t>document.write</a:t>
            </a:r>
            <a:r>
              <a:rPr lang="en-US" dirty="0" smtClean="0"/>
              <a:t>(</a:t>
            </a:r>
            <a:r>
              <a:rPr lang="en-US" dirty="0" err="1" smtClean="0"/>
              <a:t>emp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+ "&lt;</a:t>
            </a:r>
            <a:r>
              <a:rPr lang="en-US" dirty="0" err="1" smtClean="0"/>
              <a:t>br</a:t>
            </a:r>
            <a:r>
              <a:rPr lang="en-US" dirty="0" smtClean="0"/>
              <a:t>&gt;");  </a:t>
            </a:r>
          </a:p>
          <a:p>
            <a:pPr>
              <a:buNone/>
            </a:pPr>
            <a:r>
              <a:rPr lang="en-US" dirty="0" smtClean="0"/>
              <a:t>}  </a:t>
            </a:r>
          </a:p>
          <a:p>
            <a:pPr>
              <a:buNone/>
            </a:pPr>
            <a:r>
              <a:rPr lang="en-US" dirty="0" smtClean="0"/>
              <a:t>&lt;/script&gt;  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endParaRPr lang="en-IN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"/>
          </p:nvPr>
        </p:nvSpPr>
        <p:spPr>
          <a:xfrm>
            <a:off x="5810248" y="2285992"/>
            <a:ext cx="4998720" cy="4071966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3600" b="1" dirty="0" smtClean="0">
                <a:solidFill>
                  <a:srgbClr val="C00000"/>
                </a:solidFill>
              </a:rPr>
              <a:t>Output</a:t>
            </a:r>
          </a:p>
          <a:p>
            <a:pPr>
              <a:buNone/>
            </a:pPr>
            <a:endParaRPr lang="en-US" sz="36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0248" y="2714620"/>
            <a:ext cx="5429288" cy="3567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1333469" y="928670"/>
            <a:ext cx="1009657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F07F09"/>
              </a:buClr>
              <a:buFont typeface="Arial" pitchFamily="34" charset="0"/>
              <a:buChar char="•"/>
            </a:pPr>
            <a:r>
              <a:rPr lang="en-US" b="1" dirty="0" smtClean="0">
                <a:solidFill>
                  <a:prstClr val="black"/>
                </a:solidFill>
              </a:rPr>
              <a:t>JavaScript array</a:t>
            </a:r>
            <a:r>
              <a:rPr lang="en-US" dirty="0" smtClean="0">
                <a:solidFill>
                  <a:prstClr val="black"/>
                </a:solidFill>
              </a:rPr>
              <a:t> is an object that represents a collection of similar type of elements.</a:t>
            </a:r>
          </a:p>
          <a:p>
            <a:pPr algn="just">
              <a:lnSpc>
                <a:spcPct val="150000"/>
              </a:lnSpc>
              <a:buClr>
                <a:srgbClr val="F07F09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The syntax of creating array directly is given below: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prstClr val="black"/>
                </a:solidFill>
              </a:rPr>
              <a:t> 		</a:t>
            </a:r>
            <a:r>
              <a:rPr lang="en-US" b="1" dirty="0" err="1" smtClean="0">
                <a:solidFill>
                  <a:srgbClr val="E80ECE"/>
                </a:solidFill>
              </a:rPr>
              <a:t>var</a:t>
            </a:r>
            <a:r>
              <a:rPr lang="en-US" b="1" dirty="0" smtClean="0">
                <a:solidFill>
                  <a:srgbClr val="E80ECE"/>
                </a:solidFill>
              </a:rPr>
              <a:t> </a:t>
            </a:r>
            <a:r>
              <a:rPr lang="en-US" b="1" dirty="0" err="1" smtClean="0">
                <a:solidFill>
                  <a:srgbClr val="E80ECE"/>
                </a:solidFill>
              </a:rPr>
              <a:t>arrayname</a:t>
            </a:r>
            <a:r>
              <a:rPr lang="en-US" b="1" dirty="0" smtClean="0">
                <a:solidFill>
                  <a:srgbClr val="E80ECE"/>
                </a:solidFill>
              </a:rPr>
              <a:t>=new Array();  </a:t>
            </a:r>
            <a:endParaRPr lang="en-US" dirty="0">
              <a:solidFill>
                <a:srgbClr val="E80EC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817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709" y="1022783"/>
            <a:ext cx="103632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Array Methods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49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u="sng" dirty="0" err="1" smtClean="0">
                <a:hlinkClick r:id="rId2"/>
              </a:rPr>
              <a:t>concat</a:t>
            </a:r>
            <a:r>
              <a:rPr lang="en-IN" u="sng" dirty="0" smtClean="0">
                <a:hlinkClick r:id="rId2"/>
              </a:rPr>
              <a:t>()</a:t>
            </a:r>
            <a:endParaRPr lang="en-US" dirty="0" smtClean="0"/>
          </a:p>
          <a:p>
            <a:r>
              <a:rPr lang="en-IN" dirty="0" smtClean="0"/>
              <a:t>Returns a new array comprised of this array joined with other array(s) and/or value(s).</a:t>
            </a:r>
          </a:p>
          <a:p>
            <a:r>
              <a:rPr lang="en-IN" u="sng" dirty="0" err="1" smtClean="0">
                <a:hlinkClick r:id="rId3"/>
              </a:rPr>
              <a:t>indexOf</a:t>
            </a:r>
            <a:r>
              <a:rPr lang="en-IN" u="sng" dirty="0" smtClean="0">
                <a:hlinkClick r:id="rId3"/>
              </a:rPr>
              <a:t>()</a:t>
            </a:r>
            <a:endParaRPr lang="en-US" dirty="0" smtClean="0"/>
          </a:p>
          <a:p>
            <a:r>
              <a:rPr lang="en-IN" dirty="0" smtClean="0"/>
              <a:t>Returns the first (least) index of an element within the array equal to the specified value, or -1 if none is found.</a:t>
            </a:r>
          </a:p>
          <a:p>
            <a:r>
              <a:rPr lang="en-IN" u="sng" dirty="0" smtClean="0">
                <a:hlinkClick r:id="rId4"/>
              </a:rPr>
              <a:t>join()</a:t>
            </a:r>
            <a:endParaRPr lang="en-US" dirty="0" smtClean="0"/>
          </a:p>
          <a:p>
            <a:r>
              <a:rPr lang="en-IN" dirty="0" smtClean="0"/>
              <a:t>Joins all elements of an array into a string.</a:t>
            </a:r>
          </a:p>
          <a:p>
            <a:r>
              <a:rPr lang="en-IN" u="sng" dirty="0" smtClean="0">
                <a:hlinkClick r:id="rId5"/>
              </a:rPr>
              <a:t>pop()</a:t>
            </a:r>
            <a:endParaRPr lang="en-US" dirty="0" smtClean="0"/>
          </a:p>
          <a:p>
            <a:r>
              <a:rPr lang="en-US" dirty="0" smtClean="0"/>
              <a:t>Removes the last element from an array and returns that element.</a:t>
            </a:r>
          </a:p>
          <a:p>
            <a:r>
              <a:rPr lang="en-IN" u="sng" dirty="0" smtClean="0">
                <a:hlinkClick r:id="rId6"/>
              </a:rPr>
              <a:t>push()</a:t>
            </a:r>
            <a:endParaRPr lang="en-US" dirty="0" smtClean="0"/>
          </a:p>
          <a:p>
            <a:r>
              <a:rPr lang="en-US" dirty="0" smtClean="0"/>
              <a:t>Adds one or more elements to the end of an array and returns the new length of the array.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65351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B545CE-7068-4AA6-8831-4BC49531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CB5040BC-9343-4CD2-BB63-B32736135A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15225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943E4F-2F62-4776-B4B5-74B035A1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22-07-2021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69BFAC4-EE36-49AF-B717-3A344B70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5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24E6D3FE-6E98-4FA7-AE0A-674166A7AC43}"/>
              </a:ext>
            </a:extLst>
          </p:cNvPr>
          <p:cNvSpPr txBox="1">
            <a:spLocks/>
          </p:cNvSpPr>
          <p:nvPr/>
        </p:nvSpPr>
        <p:spPr>
          <a:xfrm>
            <a:off x="878897" y="355107"/>
            <a:ext cx="8877671" cy="10120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99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50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u="sng" dirty="0" smtClean="0">
                <a:hlinkClick r:id="rId2"/>
              </a:rPr>
              <a:t>reverse()</a:t>
            </a:r>
            <a:endParaRPr lang="en-US" dirty="0" smtClean="0"/>
          </a:p>
          <a:p>
            <a:r>
              <a:rPr lang="en-US" dirty="0" smtClean="0"/>
              <a:t>Reverses the order of the elements of an array -- the first becomes the last, and the last becomes the first.</a:t>
            </a:r>
          </a:p>
          <a:p>
            <a:r>
              <a:rPr lang="en-IN" u="sng" dirty="0" smtClean="0">
                <a:hlinkClick r:id="rId3"/>
              </a:rPr>
              <a:t>slice()</a:t>
            </a:r>
            <a:endParaRPr lang="en-US" dirty="0" smtClean="0"/>
          </a:p>
          <a:p>
            <a:r>
              <a:rPr lang="en-US" dirty="0" smtClean="0"/>
              <a:t>Extracts a section of an array and returns a new array.</a:t>
            </a:r>
          </a:p>
          <a:p>
            <a:r>
              <a:rPr lang="en-IN" u="sng" dirty="0" smtClean="0">
                <a:hlinkClick r:id="rId4"/>
              </a:rPr>
              <a:t>sort()</a:t>
            </a:r>
            <a:endParaRPr lang="en-US" dirty="0" smtClean="0"/>
          </a:p>
          <a:p>
            <a:r>
              <a:rPr lang="en-US" dirty="0" smtClean="0"/>
              <a:t>Sorts the elements of an array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1126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238216" y="0"/>
            <a:ext cx="103632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Program Using </a:t>
            </a:r>
            <a:r>
              <a:rPr lang="en-US" sz="3200" b="1" dirty="0" err="1" smtClean="0">
                <a:solidFill>
                  <a:srgbClr val="C00000"/>
                </a:solidFill>
              </a:rPr>
              <a:t>concat</a:t>
            </a:r>
            <a:r>
              <a:rPr lang="en-US" sz="3200" b="1" dirty="0" smtClean="0">
                <a:solidFill>
                  <a:srgbClr val="C00000"/>
                </a:solidFill>
              </a:rPr>
              <a:t>()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 dirty="0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51</a:t>
            </a:fld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571461" y="1214430"/>
            <a:ext cx="6096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dirty="0" smtClean="0">
                <a:solidFill>
                  <a:srgbClr val="000088"/>
                </a:solidFill>
                <a:ea typeface="Times New Roman" pitchFamily="18" charset="0"/>
                <a:cs typeface="Times New Roman" pitchFamily="18" charset="0"/>
              </a:rPr>
              <a:t>&lt;html&gt;</a:t>
            </a:r>
            <a:endParaRPr lang="en-US" sz="2000" dirty="0" smtClean="0">
              <a:solidFill>
                <a:prstClr val="black"/>
              </a:solidFill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 smtClean="0">
                <a:solidFill>
                  <a:srgbClr val="000088"/>
                </a:solidFill>
                <a:ea typeface="Times New Roman" pitchFamily="18" charset="0"/>
                <a:cs typeface="Times New Roman" pitchFamily="18" charset="0"/>
              </a:rPr>
              <a:t>&lt;head&gt;</a:t>
            </a:r>
            <a:endParaRPr lang="en-US" sz="2000" dirty="0" smtClean="0">
              <a:solidFill>
                <a:prstClr val="black"/>
              </a:solidFill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     </a:t>
            </a:r>
            <a:r>
              <a:rPr lang="en-US" sz="2000" dirty="0" smtClean="0">
                <a:solidFill>
                  <a:srgbClr val="000088"/>
                </a:solidFill>
                <a:ea typeface="Times New Roman" pitchFamily="18" charset="0"/>
                <a:cs typeface="Times New Roman" pitchFamily="18" charset="0"/>
              </a:rPr>
              <a:t>&lt;title&gt;</a:t>
            </a:r>
            <a:r>
              <a:rPr lang="en-US" sz="2000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JavaScript Array </a:t>
            </a:r>
            <a:r>
              <a:rPr lang="en-US" sz="2000" dirty="0" err="1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concat</a:t>
            </a:r>
            <a:r>
              <a:rPr lang="en-US" sz="2000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Method</a:t>
            </a:r>
            <a:r>
              <a:rPr lang="en-US" sz="2000" dirty="0" smtClean="0">
                <a:solidFill>
                  <a:srgbClr val="000088"/>
                </a:solidFill>
                <a:ea typeface="Times New Roman" pitchFamily="18" charset="0"/>
                <a:cs typeface="Times New Roman" pitchFamily="18" charset="0"/>
              </a:rPr>
              <a:t>&lt;/title&gt;</a:t>
            </a:r>
            <a:endParaRPr lang="en-US" sz="2000" dirty="0" smtClean="0">
              <a:solidFill>
                <a:prstClr val="black"/>
              </a:solidFill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 smtClean="0">
                <a:solidFill>
                  <a:srgbClr val="000088"/>
                </a:solidFill>
                <a:ea typeface="Times New Roman" pitchFamily="18" charset="0"/>
                <a:cs typeface="Times New Roman" pitchFamily="18" charset="0"/>
              </a:rPr>
              <a:t>&lt;/head&gt;</a:t>
            </a:r>
            <a:endParaRPr lang="en-US" sz="2000" dirty="0" smtClean="0">
              <a:solidFill>
                <a:prstClr val="black"/>
              </a:solidFill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  </a:t>
            </a:r>
            <a:endParaRPr lang="en-US" sz="2000" dirty="0" smtClean="0">
              <a:solidFill>
                <a:prstClr val="black"/>
              </a:solidFill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 smtClean="0">
                <a:solidFill>
                  <a:srgbClr val="000088"/>
                </a:solidFill>
                <a:ea typeface="Times New Roman" pitchFamily="18" charset="0"/>
                <a:cs typeface="Times New Roman" pitchFamily="18" charset="0"/>
              </a:rPr>
              <a:t>&lt;body&gt;</a:t>
            </a:r>
            <a:r>
              <a:rPr lang="en-US" sz="2000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  </a:t>
            </a:r>
            <a:endParaRPr lang="en-US" sz="2000" dirty="0" smtClean="0">
              <a:solidFill>
                <a:prstClr val="black"/>
              </a:solidFill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     </a:t>
            </a:r>
            <a:r>
              <a:rPr lang="en-US" sz="2000" dirty="0" smtClean="0">
                <a:solidFill>
                  <a:srgbClr val="000088"/>
                </a:solidFill>
                <a:ea typeface="Times New Roman" pitchFamily="18" charset="0"/>
                <a:cs typeface="Times New Roman" pitchFamily="18" charset="0"/>
              </a:rPr>
              <a:t>&lt;script</a:t>
            </a:r>
            <a:r>
              <a:rPr lang="en-US" sz="2000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660066"/>
                </a:solidFill>
                <a:ea typeface="Times New Roman" pitchFamily="18" charset="0"/>
                <a:cs typeface="Times New Roman" pitchFamily="18" charset="0"/>
              </a:rPr>
              <a:t>type</a:t>
            </a:r>
            <a:r>
              <a:rPr lang="en-US" sz="2000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666600"/>
                </a:solidFill>
                <a:ea typeface="Times New Roman" pitchFamily="18" charset="0"/>
                <a:cs typeface="Times New Roman" pitchFamily="18" charset="0"/>
              </a:rPr>
              <a:t>=</a:t>
            </a:r>
            <a:r>
              <a:rPr lang="en-US" sz="2000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8800"/>
                </a:solidFill>
                <a:ea typeface="Times New Roman" pitchFamily="18" charset="0"/>
                <a:cs typeface="Times New Roman" pitchFamily="18" charset="0"/>
              </a:rPr>
              <a:t>"text/</a:t>
            </a:r>
            <a:r>
              <a:rPr lang="en-US" sz="2000" dirty="0" err="1" smtClean="0">
                <a:solidFill>
                  <a:srgbClr val="008800"/>
                </a:solidFill>
                <a:ea typeface="Times New Roman" pitchFamily="18" charset="0"/>
                <a:cs typeface="Times New Roman" pitchFamily="18" charset="0"/>
              </a:rPr>
              <a:t>javascript</a:t>
            </a:r>
            <a:r>
              <a:rPr lang="en-US" sz="2000" dirty="0" smtClean="0">
                <a:solidFill>
                  <a:srgbClr val="008800"/>
                </a:solidFill>
                <a:ea typeface="Times New Roman" pitchFamily="18" charset="0"/>
                <a:cs typeface="Times New Roman" pitchFamily="18" charset="0"/>
              </a:rPr>
              <a:t>"</a:t>
            </a:r>
            <a:r>
              <a:rPr lang="en-US" sz="2000" dirty="0" smtClean="0">
                <a:solidFill>
                  <a:srgbClr val="000088"/>
                </a:solidFill>
                <a:ea typeface="Times New Roman" pitchFamily="18" charset="0"/>
                <a:cs typeface="Times New Roman" pitchFamily="18" charset="0"/>
              </a:rPr>
              <a:t>&gt;</a:t>
            </a:r>
            <a:endParaRPr lang="en-US" sz="2000" dirty="0" smtClean="0">
              <a:solidFill>
                <a:prstClr val="black"/>
              </a:solidFill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        </a:t>
            </a:r>
            <a:r>
              <a:rPr lang="en-US" sz="2000" dirty="0" err="1" smtClean="0">
                <a:solidFill>
                  <a:srgbClr val="000088"/>
                </a:solidFill>
                <a:ea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alpha </a:t>
            </a:r>
            <a:r>
              <a:rPr lang="en-US" sz="2000" dirty="0" smtClean="0">
                <a:solidFill>
                  <a:srgbClr val="666600"/>
                </a:solidFill>
                <a:ea typeface="Times New Roman" pitchFamily="18" charset="0"/>
                <a:cs typeface="Times New Roman" pitchFamily="18" charset="0"/>
              </a:rPr>
              <a:t>=</a:t>
            </a:r>
            <a:r>
              <a:rPr lang="en-US" sz="2000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666600"/>
                </a:solidFill>
                <a:ea typeface="Times New Roman" pitchFamily="18" charset="0"/>
                <a:cs typeface="Times New Roman" pitchFamily="18" charset="0"/>
              </a:rPr>
              <a:t>[</a:t>
            </a:r>
            <a:r>
              <a:rPr lang="en-US" sz="2000" dirty="0" smtClean="0">
                <a:solidFill>
                  <a:srgbClr val="008800"/>
                </a:solidFill>
                <a:ea typeface="Times New Roman" pitchFamily="18" charset="0"/>
                <a:cs typeface="Times New Roman" pitchFamily="18" charset="0"/>
              </a:rPr>
              <a:t>"a"</a:t>
            </a:r>
            <a:r>
              <a:rPr lang="en-US" sz="2000" dirty="0" smtClean="0">
                <a:solidFill>
                  <a:srgbClr val="666600"/>
                </a:solidFill>
                <a:ea typeface="Times New Roman" pitchFamily="18" charset="0"/>
                <a:cs typeface="Times New Roman" pitchFamily="18" charset="0"/>
              </a:rPr>
              <a:t>,</a:t>
            </a:r>
            <a:r>
              <a:rPr lang="en-US" sz="2000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8800"/>
                </a:solidFill>
                <a:ea typeface="Times New Roman" pitchFamily="18" charset="0"/>
                <a:cs typeface="Times New Roman" pitchFamily="18" charset="0"/>
              </a:rPr>
              <a:t>"b"</a:t>
            </a:r>
            <a:r>
              <a:rPr lang="en-US" sz="2000" dirty="0" smtClean="0">
                <a:solidFill>
                  <a:srgbClr val="666600"/>
                </a:solidFill>
                <a:ea typeface="Times New Roman" pitchFamily="18" charset="0"/>
                <a:cs typeface="Times New Roman" pitchFamily="18" charset="0"/>
              </a:rPr>
              <a:t>,</a:t>
            </a:r>
            <a:r>
              <a:rPr lang="en-US" sz="2000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8800"/>
                </a:solidFill>
                <a:ea typeface="Times New Roman" pitchFamily="18" charset="0"/>
                <a:cs typeface="Times New Roman" pitchFamily="18" charset="0"/>
              </a:rPr>
              <a:t>"c"</a:t>
            </a:r>
            <a:r>
              <a:rPr lang="en-US" sz="2000" dirty="0" smtClean="0">
                <a:solidFill>
                  <a:srgbClr val="666600"/>
                </a:solidFill>
                <a:ea typeface="Times New Roman" pitchFamily="18" charset="0"/>
                <a:cs typeface="Times New Roman" pitchFamily="18" charset="0"/>
              </a:rPr>
              <a:t>];</a:t>
            </a:r>
            <a:endParaRPr lang="en-US" sz="2000" dirty="0" smtClean="0">
              <a:solidFill>
                <a:prstClr val="black"/>
              </a:solidFill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        </a:t>
            </a:r>
            <a:r>
              <a:rPr lang="en-US" sz="2000" dirty="0" err="1" smtClean="0">
                <a:solidFill>
                  <a:srgbClr val="000088"/>
                </a:solidFill>
                <a:ea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numeric </a:t>
            </a:r>
            <a:r>
              <a:rPr lang="en-US" sz="2000" dirty="0" smtClean="0">
                <a:solidFill>
                  <a:srgbClr val="666600"/>
                </a:solidFill>
                <a:ea typeface="Times New Roman" pitchFamily="18" charset="0"/>
                <a:cs typeface="Times New Roman" pitchFamily="18" charset="0"/>
              </a:rPr>
              <a:t>=</a:t>
            </a:r>
            <a:r>
              <a:rPr lang="en-US" sz="2000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666600"/>
                </a:solidFill>
                <a:ea typeface="Times New Roman" pitchFamily="18" charset="0"/>
                <a:cs typeface="Times New Roman" pitchFamily="18" charset="0"/>
              </a:rPr>
              <a:t>[</a:t>
            </a:r>
            <a:r>
              <a:rPr lang="en-US" sz="2000" dirty="0" smtClean="0">
                <a:solidFill>
                  <a:srgbClr val="006666"/>
                </a:solidFill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666600"/>
                </a:solidFill>
                <a:ea typeface="Times New Roman" pitchFamily="18" charset="0"/>
                <a:cs typeface="Times New Roman" pitchFamily="18" charset="0"/>
              </a:rPr>
              <a:t>,</a:t>
            </a:r>
            <a:r>
              <a:rPr lang="en-US" sz="2000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6666"/>
                </a:solidFill>
                <a:ea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solidFill>
                  <a:srgbClr val="666600"/>
                </a:solidFill>
                <a:ea typeface="Times New Roman" pitchFamily="18" charset="0"/>
                <a:cs typeface="Times New Roman" pitchFamily="18" charset="0"/>
              </a:rPr>
              <a:t>,</a:t>
            </a:r>
            <a:r>
              <a:rPr lang="en-US" sz="2000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6666"/>
                </a:solidFill>
                <a:ea typeface="Times New Roman" pitchFamily="18" charset="0"/>
                <a:cs typeface="Times New Roman" pitchFamily="18" charset="0"/>
              </a:rPr>
              <a:t>3</a:t>
            </a:r>
            <a:r>
              <a:rPr lang="en-US" sz="2000" dirty="0" smtClean="0">
                <a:solidFill>
                  <a:srgbClr val="666600"/>
                </a:solidFill>
                <a:ea typeface="Times New Roman" pitchFamily="18" charset="0"/>
                <a:cs typeface="Times New Roman" pitchFamily="18" charset="0"/>
              </a:rPr>
              <a:t>];</a:t>
            </a:r>
            <a:endParaRPr lang="en-US" sz="2000" dirty="0" smtClean="0">
              <a:solidFill>
                <a:prstClr val="black"/>
              </a:solidFill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        </a:t>
            </a:r>
            <a:r>
              <a:rPr lang="en-US" sz="2000" dirty="0" err="1" smtClean="0">
                <a:solidFill>
                  <a:srgbClr val="000088"/>
                </a:solidFill>
                <a:ea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alphaNumeric</a:t>
            </a:r>
            <a:r>
              <a:rPr lang="en-US" sz="2000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666600"/>
                </a:solidFill>
                <a:ea typeface="Times New Roman" pitchFamily="18" charset="0"/>
                <a:cs typeface="Times New Roman" pitchFamily="18" charset="0"/>
              </a:rPr>
              <a:t>=</a:t>
            </a:r>
            <a:r>
              <a:rPr lang="en-US" sz="2000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alpha</a:t>
            </a:r>
            <a:r>
              <a:rPr lang="en-US" sz="2000" dirty="0" err="1" smtClean="0">
                <a:solidFill>
                  <a:srgbClr val="666600"/>
                </a:solidFill>
                <a:ea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concat</a:t>
            </a:r>
            <a:r>
              <a:rPr lang="en-US" sz="2000" dirty="0" smtClean="0">
                <a:solidFill>
                  <a:srgbClr val="666600"/>
                </a:solidFill>
                <a:ea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numeric</a:t>
            </a:r>
            <a:r>
              <a:rPr lang="en-US" sz="2000" dirty="0" smtClean="0">
                <a:solidFill>
                  <a:srgbClr val="666600"/>
                </a:solidFill>
                <a:ea typeface="Times New Roman" pitchFamily="18" charset="0"/>
                <a:cs typeface="Times New Roman" pitchFamily="18" charset="0"/>
              </a:rPr>
              <a:t>);</a:t>
            </a:r>
            <a:endParaRPr lang="en-US" sz="2000" dirty="0" smtClean="0">
              <a:solidFill>
                <a:prstClr val="black"/>
              </a:solidFill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        </a:t>
            </a:r>
            <a:r>
              <a:rPr lang="en-US" sz="2000" dirty="0" err="1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document</a:t>
            </a:r>
            <a:r>
              <a:rPr lang="en-US" sz="2000" dirty="0" err="1" smtClean="0">
                <a:solidFill>
                  <a:srgbClr val="666600"/>
                </a:solidFill>
                <a:ea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write</a:t>
            </a:r>
            <a:r>
              <a:rPr lang="en-US" sz="2000" dirty="0" smtClean="0">
                <a:solidFill>
                  <a:srgbClr val="666600"/>
                </a:solidFill>
                <a:ea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smtClean="0">
                <a:solidFill>
                  <a:srgbClr val="008800"/>
                </a:solidFill>
                <a:ea typeface="Times New Roman" pitchFamily="18" charset="0"/>
                <a:cs typeface="Times New Roman" pitchFamily="18" charset="0"/>
              </a:rPr>
              <a:t>"</a:t>
            </a:r>
            <a:r>
              <a:rPr lang="en-US" sz="2000" dirty="0" err="1" smtClean="0">
                <a:solidFill>
                  <a:srgbClr val="008800"/>
                </a:solidFill>
                <a:ea typeface="Times New Roman" pitchFamily="18" charset="0"/>
                <a:cs typeface="Times New Roman" pitchFamily="18" charset="0"/>
              </a:rPr>
              <a:t>alphaNumeric</a:t>
            </a:r>
            <a:r>
              <a:rPr lang="en-US" sz="2000" dirty="0" smtClean="0">
                <a:solidFill>
                  <a:srgbClr val="008800"/>
                </a:solidFill>
                <a:ea typeface="Times New Roman" pitchFamily="18" charset="0"/>
                <a:cs typeface="Times New Roman" pitchFamily="18" charset="0"/>
              </a:rPr>
              <a:t> : "</a:t>
            </a:r>
            <a:r>
              <a:rPr lang="en-US" sz="2000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666600"/>
                </a:solidFill>
                <a:ea typeface="Times New Roman" pitchFamily="18" charset="0"/>
                <a:cs typeface="Times New Roman" pitchFamily="18" charset="0"/>
              </a:rPr>
              <a:t>+</a:t>
            </a:r>
            <a:r>
              <a:rPr lang="en-US" sz="2000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alphaNumeric</a:t>
            </a:r>
            <a:r>
              <a:rPr lang="en-US" sz="2000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666600"/>
                </a:solidFill>
                <a:ea typeface="Times New Roman" pitchFamily="18" charset="0"/>
                <a:cs typeface="Times New Roman" pitchFamily="18" charset="0"/>
              </a:rPr>
              <a:t>);</a:t>
            </a:r>
            <a:r>
              <a:rPr lang="en-US" sz="2000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</a:t>
            </a:r>
            <a:endParaRPr lang="en-US" sz="2000" dirty="0" smtClean="0">
              <a:solidFill>
                <a:prstClr val="black"/>
              </a:solidFill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     </a:t>
            </a:r>
            <a:r>
              <a:rPr lang="en-US" sz="2000" dirty="0" smtClean="0">
                <a:solidFill>
                  <a:srgbClr val="000088"/>
                </a:solidFill>
                <a:ea typeface="Times New Roman" pitchFamily="18" charset="0"/>
                <a:cs typeface="Times New Roman" pitchFamily="18" charset="0"/>
              </a:rPr>
              <a:t>&lt;/script&gt;</a:t>
            </a:r>
            <a:r>
              <a:rPr lang="en-US" sz="2000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     </a:t>
            </a:r>
            <a:endParaRPr lang="en-US" sz="2000" dirty="0" smtClean="0">
              <a:solidFill>
                <a:prstClr val="black"/>
              </a:solidFill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 smtClean="0">
                <a:solidFill>
                  <a:srgbClr val="000088"/>
                </a:solidFill>
                <a:ea typeface="Times New Roman" pitchFamily="18" charset="0"/>
                <a:cs typeface="Times New Roman" pitchFamily="18" charset="0"/>
              </a:rPr>
              <a:t>&lt;/body&gt;</a:t>
            </a:r>
            <a:endParaRPr lang="en-US" sz="2000" dirty="0" smtClean="0">
              <a:solidFill>
                <a:prstClr val="black"/>
              </a:solidFill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dirty="0" smtClean="0">
                <a:solidFill>
                  <a:srgbClr val="000088"/>
                </a:solidFill>
                <a:ea typeface="Times New Roman" pitchFamily="18" charset="0"/>
                <a:cs typeface="Times New Roman" pitchFamily="18" charset="0"/>
              </a:rPr>
              <a:t>&lt;/html&gt;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6953256" y="2143116"/>
            <a:ext cx="4476781" cy="987450"/>
          </a:xfrm>
          <a:prstGeom prst="rect">
            <a:avLst/>
          </a:prstGeom>
          <a:solidFill>
            <a:srgbClr val="FABF8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ts val="500"/>
              </a:spcBef>
              <a:spcAft>
                <a:spcPts val="500"/>
              </a:spcAft>
            </a:pPr>
            <a:r>
              <a:rPr lang="en-US" b="1" dirty="0" smtClean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Output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alphaNumeric</a:t>
            </a:r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 : a,b,c,1,2,3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74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65" y="928670"/>
            <a:ext cx="10363200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JavaScript - Array pop() Method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52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5124472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IN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US" sz="7200" dirty="0" smtClean="0"/>
              <a:t>&lt;html&gt;</a:t>
            </a:r>
          </a:p>
          <a:p>
            <a:pPr>
              <a:buNone/>
            </a:pPr>
            <a:r>
              <a:rPr lang="en-US" sz="7200" dirty="0" smtClean="0"/>
              <a:t>   &lt;head&gt;</a:t>
            </a:r>
          </a:p>
          <a:p>
            <a:pPr>
              <a:buNone/>
            </a:pPr>
            <a:r>
              <a:rPr lang="en-US" sz="7200" dirty="0" smtClean="0"/>
              <a:t>      &lt;title&gt;JavaScript Array pop Method&lt;/title&gt;</a:t>
            </a:r>
          </a:p>
          <a:p>
            <a:pPr>
              <a:buNone/>
            </a:pPr>
            <a:r>
              <a:rPr lang="en-US" sz="7200" dirty="0" smtClean="0"/>
              <a:t>   &lt;/head&gt;</a:t>
            </a:r>
          </a:p>
          <a:p>
            <a:pPr>
              <a:buNone/>
            </a:pPr>
            <a:r>
              <a:rPr lang="en-US" sz="7200" dirty="0" smtClean="0"/>
              <a:t>   </a:t>
            </a:r>
          </a:p>
          <a:p>
            <a:pPr>
              <a:buNone/>
            </a:pPr>
            <a:r>
              <a:rPr lang="en-US" sz="7200" dirty="0" smtClean="0"/>
              <a:t>   &lt;body&gt;   </a:t>
            </a:r>
          </a:p>
          <a:p>
            <a:pPr>
              <a:buNone/>
            </a:pPr>
            <a:r>
              <a:rPr lang="en-US" sz="7200" dirty="0" smtClean="0"/>
              <a:t>      &lt;script type = "text/</a:t>
            </a:r>
            <a:r>
              <a:rPr lang="en-US" sz="7200" dirty="0" err="1" smtClean="0"/>
              <a:t>javascript</a:t>
            </a:r>
            <a:r>
              <a:rPr lang="en-US" sz="7200" dirty="0" smtClean="0"/>
              <a:t>"&gt;</a:t>
            </a:r>
          </a:p>
          <a:p>
            <a:pPr>
              <a:buNone/>
            </a:pPr>
            <a:r>
              <a:rPr lang="en-US" sz="7200" dirty="0" smtClean="0"/>
              <a:t>         </a:t>
            </a:r>
            <a:r>
              <a:rPr lang="en-US" sz="7200" dirty="0" err="1" smtClean="0"/>
              <a:t>var</a:t>
            </a:r>
            <a:r>
              <a:rPr lang="en-US" sz="7200" dirty="0" smtClean="0"/>
              <a:t> numbers = [1, 4, 9];</a:t>
            </a:r>
          </a:p>
          <a:p>
            <a:pPr>
              <a:buNone/>
            </a:pPr>
            <a:r>
              <a:rPr lang="en-US" sz="7200" dirty="0" smtClean="0"/>
              <a:t>         </a:t>
            </a:r>
          </a:p>
          <a:p>
            <a:pPr>
              <a:buNone/>
            </a:pPr>
            <a:r>
              <a:rPr lang="en-US" sz="7200" dirty="0" smtClean="0"/>
              <a:t>         </a:t>
            </a:r>
            <a:r>
              <a:rPr lang="en-US" sz="7200" dirty="0" err="1" smtClean="0"/>
              <a:t>var</a:t>
            </a:r>
            <a:r>
              <a:rPr lang="en-US" sz="7200" dirty="0" smtClean="0"/>
              <a:t> element = numbers.pop();</a:t>
            </a:r>
          </a:p>
          <a:p>
            <a:pPr>
              <a:buNone/>
            </a:pPr>
            <a:r>
              <a:rPr lang="en-US" sz="7200" dirty="0" smtClean="0"/>
              <a:t>         </a:t>
            </a:r>
            <a:r>
              <a:rPr lang="en-US" sz="7200" dirty="0" err="1" smtClean="0"/>
              <a:t>document.write</a:t>
            </a:r>
            <a:r>
              <a:rPr lang="en-US" sz="7200" dirty="0" smtClean="0"/>
              <a:t>("element is : " + element ); </a:t>
            </a:r>
          </a:p>
          <a:p>
            <a:pPr>
              <a:buNone/>
            </a:pPr>
            <a:r>
              <a:rPr lang="en-US" sz="7200" dirty="0" smtClean="0"/>
              <a:t>         </a:t>
            </a:r>
          </a:p>
          <a:p>
            <a:pPr>
              <a:buNone/>
            </a:pPr>
            <a:r>
              <a:rPr lang="en-US" sz="7200" dirty="0" smtClean="0"/>
              <a:t>         </a:t>
            </a:r>
            <a:r>
              <a:rPr lang="en-US" sz="7200" dirty="0" err="1" smtClean="0"/>
              <a:t>var</a:t>
            </a:r>
            <a:r>
              <a:rPr lang="en-US" sz="7200" dirty="0" smtClean="0"/>
              <a:t> element = numbers.pop();</a:t>
            </a:r>
          </a:p>
          <a:p>
            <a:pPr>
              <a:buNone/>
            </a:pPr>
            <a:r>
              <a:rPr lang="en-US" sz="7200" dirty="0" smtClean="0"/>
              <a:t>         </a:t>
            </a:r>
            <a:r>
              <a:rPr lang="en-US" sz="7200" dirty="0" err="1" smtClean="0"/>
              <a:t>document.write</a:t>
            </a:r>
            <a:r>
              <a:rPr lang="en-US" sz="7200" dirty="0" smtClean="0"/>
              <a:t>("&lt;</a:t>
            </a:r>
            <a:r>
              <a:rPr lang="en-US" sz="7200" dirty="0" err="1" smtClean="0"/>
              <a:t>br</a:t>
            </a:r>
            <a:r>
              <a:rPr lang="en-US" sz="7200" dirty="0" smtClean="0"/>
              <a:t> /&gt;element is : " + element );</a:t>
            </a:r>
          </a:p>
          <a:p>
            <a:pPr>
              <a:buNone/>
            </a:pPr>
            <a:r>
              <a:rPr lang="en-US" sz="7200" dirty="0" smtClean="0"/>
              <a:t>      &lt;/script&gt;      </a:t>
            </a:r>
          </a:p>
          <a:p>
            <a:pPr>
              <a:buNone/>
            </a:pPr>
            <a:r>
              <a:rPr lang="en-US" sz="7200" dirty="0" smtClean="0"/>
              <a:t>   &lt;/body&gt;</a:t>
            </a:r>
          </a:p>
          <a:p>
            <a:pPr>
              <a:buNone/>
            </a:pPr>
            <a:r>
              <a:rPr lang="en-US" sz="7200" dirty="0" smtClean="0"/>
              <a:t>&lt;/html&gt;</a:t>
            </a:r>
          </a:p>
          <a:p>
            <a:pPr>
              <a:buNone/>
            </a:pPr>
            <a:endParaRPr lang="en-IN" sz="7200" dirty="0"/>
          </a:p>
        </p:txBody>
      </p:sp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8572520" y="2071678"/>
            <a:ext cx="3048021" cy="1214446"/>
          </a:xfrm>
          <a:prstGeom prst="rect">
            <a:avLst/>
          </a:prstGeom>
          <a:solidFill>
            <a:srgbClr val="FBBBF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ts val="500"/>
              </a:spcBef>
              <a:spcAft>
                <a:spcPts val="500"/>
              </a:spcAft>
            </a:pPr>
            <a:r>
              <a:rPr lang="en-US" sz="2000" b="1" dirty="0" smtClean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Output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element is : 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element is : 4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21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61" y="1000108"/>
            <a:ext cx="10363200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JavaScript - Array sort() Method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53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52465" y="2000240"/>
            <a:ext cx="4972051" cy="4572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   &lt;head&gt;</a:t>
            </a:r>
          </a:p>
          <a:p>
            <a:pPr>
              <a:buNone/>
            </a:pPr>
            <a:r>
              <a:rPr lang="en-US" dirty="0" smtClean="0"/>
              <a:t>      &lt;title&gt;JavaScript Array sort Method&lt;/title&gt;</a:t>
            </a:r>
          </a:p>
          <a:p>
            <a:pPr>
              <a:buNone/>
            </a:pPr>
            <a:r>
              <a:rPr lang="en-US" dirty="0" smtClean="0"/>
              <a:t>   &lt;/head&gt;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 &lt;body&gt;</a:t>
            </a:r>
          </a:p>
          <a:p>
            <a:pPr>
              <a:buNone/>
            </a:pPr>
            <a:r>
              <a:rPr lang="en-US" dirty="0" smtClean="0"/>
              <a:t>      &lt;script type = "text/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 = new Array("orange", "mango", "banana", "sugar");         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var</a:t>
            </a:r>
            <a:r>
              <a:rPr lang="en-US" dirty="0" smtClean="0"/>
              <a:t> sorted = </a:t>
            </a:r>
            <a:r>
              <a:rPr lang="en-US" dirty="0" err="1" smtClean="0"/>
              <a:t>arr.sort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document.write</a:t>
            </a:r>
            <a:r>
              <a:rPr lang="en-US" dirty="0" smtClean="0"/>
              <a:t>("Returned string is : " + sorted );</a:t>
            </a:r>
          </a:p>
          <a:p>
            <a:pPr>
              <a:buNone/>
            </a:pPr>
            <a:r>
              <a:rPr lang="en-US" dirty="0" smtClean="0"/>
              <a:t>      &lt;/script&gt;      </a:t>
            </a:r>
          </a:p>
          <a:p>
            <a:pPr>
              <a:buNone/>
            </a:pPr>
            <a:r>
              <a:rPr lang="en-US" dirty="0" smtClean="0"/>
              <a:t>   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7143757" y="3000376"/>
            <a:ext cx="3714776" cy="1264449"/>
          </a:xfrm>
          <a:prstGeom prst="rect">
            <a:avLst/>
          </a:prstGeom>
          <a:solidFill>
            <a:srgbClr val="50EAF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ts val="500"/>
              </a:spcBef>
              <a:spcAft>
                <a:spcPts val="500"/>
              </a:spcAft>
            </a:pPr>
            <a:r>
              <a:rPr lang="en-US" b="1" dirty="0" smtClean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Output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Returned array is : </a:t>
            </a:r>
            <a:r>
              <a:rPr lang="en-US" dirty="0" err="1" smtClean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banana,mango,orange,sugar</a:t>
            </a:r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9532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464" y="1071546"/>
            <a:ext cx="103632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Date Object</a:t>
            </a:r>
            <a:br>
              <a:rPr lang="en-US" b="1" dirty="0" smtClean="0">
                <a:solidFill>
                  <a:srgbClr val="C00000"/>
                </a:solidFill>
              </a:rPr>
            </a:b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54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857213" y="1928802"/>
            <a:ext cx="10363200" cy="4572000"/>
          </a:xfrm>
        </p:spPr>
        <p:txBody>
          <a:bodyPr/>
          <a:lstStyle/>
          <a:p>
            <a:pPr lvl="0"/>
            <a:r>
              <a:rPr lang="en-IN" dirty="0" smtClean="0"/>
              <a:t>Date is a data type.</a:t>
            </a:r>
            <a:endParaRPr lang="en-US" dirty="0" smtClean="0"/>
          </a:p>
          <a:p>
            <a:pPr lvl="0"/>
            <a:r>
              <a:rPr lang="en-IN" dirty="0" smtClean="0"/>
              <a:t>Date object manipulates date and time.</a:t>
            </a:r>
            <a:endParaRPr lang="en-US" dirty="0" smtClean="0"/>
          </a:p>
          <a:p>
            <a:pPr lvl="0"/>
            <a:r>
              <a:rPr lang="en-IN" dirty="0" smtClean="0"/>
              <a:t>Date() constructor takes no arguments.</a:t>
            </a:r>
            <a:endParaRPr lang="en-US" dirty="0" smtClean="0"/>
          </a:p>
          <a:p>
            <a:pPr lvl="0"/>
            <a:r>
              <a:rPr lang="en-IN" dirty="0" smtClean="0"/>
              <a:t>Date object allows you to get and set the year, month, day, hour, minute, second and millisecond fields.</a:t>
            </a:r>
            <a:endParaRPr lang="en-US" dirty="0" smtClean="0"/>
          </a:p>
          <a:p>
            <a:r>
              <a:rPr lang="en-IN" b="1" dirty="0" smtClean="0"/>
              <a:t>Syntax: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err="1" smtClean="0">
                <a:solidFill>
                  <a:srgbClr val="C00000"/>
                </a:solidFill>
              </a:rPr>
              <a:t>var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  <a:r>
              <a:rPr lang="en-IN" b="1" dirty="0" err="1" smtClean="0">
                <a:solidFill>
                  <a:srgbClr val="C00000"/>
                </a:solidFill>
              </a:rPr>
              <a:t>variable_name</a:t>
            </a:r>
            <a:r>
              <a:rPr lang="en-IN" b="1" dirty="0" smtClean="0">
                <a:solidFill>
                  <a:srgbClr val="C00000"/>
                </a:solidFill>
              </a:rPr>
              <a:t> = new Date();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9372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15" y="1214422"/>
            <a:ext cx="10363200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Date Methods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55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142965" y="1857364"/>
            <a:ext cx="10363200" cy="4572000"/>
          </a:xfrm>
        </p:spPr>
        <p:txBody>
          <a:bodyPr>
            <a:noAutofit/>
          </a:bodyPr>
          <a:lstStyle/>
          <a:p>
            <a:r>
              <a:rPr lang="en-IN" sz="2400" dirty="0" smtClean="0"/>
              <a:t>Date()</a:t>
            </a:r>
            <a:r>
              <a:rPr lang="en-US" sz="2400" dirty="0" smtClean="0"/>
              <a:t>: </a:t>
            </a:r>
            <a:r>
              <a:rPr lang="en-IN" sz="2400" dirty="0" smtClean="0"/>
              <a:t>Returns current date and time.</a:t>
            </a:r>
            <a:endParaRPr lang="en-US" sz="2400" dirty="0" smtClean="0"/>
          </a:p>
          <a:p>
            <a:r>
              <a:rPr lang="en-IN" sz="2400" dirty="0" err="1" smtClean="0"/>
              <a:t>getDate</a:t>
            </a:r>
            <a:r>
              <a:rPr lang="en-IN" sz="2400" dirty="0" smtClean="0"/>
              <a:t>()</a:t>
            </a:r>
            <a:r>
              <a:rPr lang="en-US" sz="2400" dirty="0" smtClean="0"/>
              <a:t>: </a:t>
            </a:r>
            <a:r>
              <a:rPr lang="en-IN" sz="2400" dirty="0" smtClean="0"/>
              <a:t>Returns the day of the month.</a:t>
            </a:r>
            <a:endParaRPr lang="en-US" sz="2400" dirty="0" smtClean="0"/>
          </a:p>
          <a:p>
            <a:r>
              <a:rPr lang="en-IN" sz="2400" dirty="0" err="1" smtClean="0"/>
              <a:t>getDay</a:t>
            </a:r>
            <a:r>
              <a:rPr lang="en-IN" sz="2400" dirty="0" smtClean="0"/>
              <a:t>()</a:t>
            </a:r>
            <a:r>
              <a:rPr lang="en-US" sz="2400" dirty="0" smtClean="0"/>
              <a:t>: </a:t>
            </a:r>
            <a:r>
              <a:rPr lang="en-IN" sz="2400" dirty="0" smtClean="0"/>
              <a:t>Returns the day of the week.</a:t>
            </a:r>
            <a:endParaRPr lang="en-US" sz="2400" dirty="0" smtClean="0"/>
          </a:p>
          <a:p>
            <a:r>
              <a:rPr lang="en-IN" sz="2400" dirty="0" err="1" smtClean="0"/>
              <a:t>getFullYear</a:t>
            </a:r>
            <a:r>
              <a:rPr lang="en-IN" sz="2400" dirty="0" smtClean="0"/>
              <a:t>()</a:t>
            </a:r>
            <a:r>
              <a:rPr lang="en-US" sz="2400" dirty="0" smtClean="0"/>
              <a:t>: </a:t>
            </a:r>
            <a:r>
              <a:rPr lang="en-IN" sz="2400" dirty="0" smtClean="0"/>
              <a:t>Returns the year.</a:t>
            </a:r>
            <a:endParaRPr lang="en-US" sz="2400" dirty="0" smtClean="0"/>
          </a:p>
          <a:p>
            <a:r>
              <a:rPr lang="en-IN" sz="2400" dirty="0" err="1" smtClean="0"/>
              <a:t>getHours</a:t>
            </a:r>
            <a:r>
              <a:rPr lang="en-IN" sz="2400" dirty="0" smtClean="0"/>
              <a:t>()</a:t>
            </a:r>
            <a:r>
              <a:rPr lang="en-US" sz="2400" dirty="0" smtClean="0"/>
              <a:t>: </a:t>
            </a:r>
            <a:r>
              <a:rPr lang="en-IN" sz="2400" dirty="0" smtClean="0"/>
              <a:t>Returns the hour.</a:t>
            </a:r>
            <a:endParaRPr lang="en-US" sz="2400" dirty="0" smtClean="0"/>
          </a:p>
          <a:p>
            <a:r>
              <a:rPr lang="en-IN" sz="2400" dirty="0" err="1" smtClean="0"/>
              <a:t>getMinutes</a:t>
            </a:r>
            <a:r>
              <a:rPr lang="en-IN" sz="2400" dirty="0" smtClean="0"/>
              <a:t>()</a:t>
            </a:r>
            <a:r>
              <a:rPr lang="en-US" sz="2400" dirty="0" smtClean="0"/>
              <a:t>: </a:t>
            </a:r>
            <a:r>
              <a:rPr lang="en-IN" sz="2400" dirty="0" smtClean="0"/>
              <a:t>Returns the minutes.</a:t>
            </a:r>
            <a:endParaRPr lang="en-US" sz="2400" dirty="0" smtClean="0"/>
          </a:p>
          <a:p>
            <a:r>
              <a:rPr lang="en-IN" sz="2400" dirty="0" err="1" smtClean="0"/>
              <a:t>getSeconds</a:t>
            </a:r>
            <a:r>
              <a:rPr lang="en-IN" sz="2400" dirty="0" smtClean="0"/>
              <a:t>()</a:t>
            </a:r>
            <a:r>
              <a:rPr lang="en-US" sz="2400" dirty="0" smtClean="0"/>
              <a:t>: </a:t>
            </a:r>
            <a:r>
              <a:rPr lang="en-IN" sz="2400" dirty="0" smtClean="0"/>
              <a:t>Returns the seconds.</a:t>
            </a:r>
            <a:endParaRPr lang="en-US" sz="2400" dirty="0" smtClean="0"/>
          </a:p>
          <a:p>
            <a:r>
              <a:rPr lang="en-IN" sz="2400" dirty="0" err="1" smtClean="0"/>
              <a:t>getMilliseconds</a:t>
            </a:r>
            <a:r>
              <a:rPr lang="en-IN" sz="2400" dirty="0" smtClean="0"/>
              <a:t>()</a:t>
            </a:r>
            <a:r>
              <a:rPr lang="en-US" sz="2400" dirty="0" smtClean="0"/>
              <a:t>: </a:t>
            </a:r>
            <a:r>
              <a:rPr lang="en-IN" sz="2400" dirty="0" smtClean="0"/>
              <a:t>Returns the milliseconds.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8148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56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238217" y="1000108"/>
            <a:ext cx="10382323" cy="5500726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None/>
            </a:pPr>
            <a:r>
              <a:rPr lang="en-US" sz="1400" dirty="0" smtClean="0"/>
              <a:t>&lt;html&gt;</a:t>
            </a:r>
            <a:br>
              <a:rPr lang="en-US" sz="1400" dirty="0" smtClean="0"/>
            </a:br>
            <a:r>
              <a:rPr lang="en-US" sz="1400" dirty="0" smtClean="0"/>
              <a:t>     &lt;body&gt;</a:t>
            </a:r>
            <a:br>
              <a:rPr lang="en-US" sz="1400" dirty="0" smtClean="0"/>
            </a:br>
            <a:r>
              <a:rPr lang="en-US" sz="1400" dirty="0" smtClean="0"/>
              <a:t>     &lt;center&gt;</a:t>
            </a:r>
            <a:br>
              <a:rPr lang="en-US" sz="1400" dirty="0" smtClean="0"/>
            </a:br>
            <a:r>
              <a:rPr lang="en-US" sz="1400" dirty="0" smtClean="0"/>
              <a:t>          &lt;h2&gt;Date Methods&lt;/h2&gt;</a:t>
            </a:r>
            <a:br>
              <a:rPr lang="en-US" sz="1400" dirty="0" smtClean="0"/>
            </a:br>
            <a:r>
              <a:rPr lang="en-US" sz="1400" dirty="0" smtClean="0"/>
              <a:t>          &lt;script type="text/</a:t>
            </a:r>
            <a:r>
              <a:rPr lang="en-US" sz="1400" dirty="0" err="1" smtClean="0"/>
              <a:t>javascript</a:t>
            </a:r>
            <a:r>
              <a:rPr lang="en-US" sz="1400" dirty="0" smtClean="0"/>
              <a:t>"&gt;</a:t>
            </a:r>
            <a:br>
              <a:rPr lang="en-US" sz="1400" dirty="0" smtClean="0"/>
            </a:br>
            <a:r>
              <a:rPr lang="en-US" sz="1400" dirty="0" smtClean="0"/>
              <a:t>               </a:t>
            </a:r>
            <a:r>
              <a:rPr lang="en-US" sz="1400" dirty="0" err="1" smtClean="0"/>
              <a:t>var</a:t>
            </a:r>
            <a:r>
              <a:rPr lang="en-US" sz="1400" dirty="0" smtClean="0"/>
              <a:t> d = new Date();</a:t>
            </a:r>
            <a:br>
              <a:rPr lang="en-US" sz="1400" dirty="0" smtClean="0"/>
            </a:br>
            <a:r>
              <a:rPr lang="en-US" sz="1400" dirty="0" smtClean="0"/>
              <a:t>               </a:t>
            </a:r>
            <a:r>
              <a:rPr lang="en-US" sz="1400" dirty="0" err="1" smtClean="0"/>
              <a:t>document.write</a:t>
            </a:r>
            <a:r>
              <a:rPr lang="en-US" sz="1400" dirty="0" smtClean="0"/>
              <a:t>("&lt;b&gt;Locale String:&lt;/b&gt; " + </a:t>
            </a:r>
            <a:r>
              <a:rPr lang="en-US" sz="1400" dirty="0" err="1" smtClean="0"/>
              <a:t>d.toLocaleString</a:t>
            </a:r>
            <a:r>
              <a:rPr lang="en-US" sz="1400" dirty="0" smtClean="0"/>
              <a:t>()+"&lt;</a:t>
            </a:r>
            <a:r>
              <a:rPr lang="en-US" sz="1400" dirty="0" err="1" smtClean="0"/>
              <a:t>br</a:t>
            </a:r>
            <a:r>
              <a:rPr lang="en-US" sz="1400" dirty="0" smtClean="0"/>
              <a:t>&gt;");</a:t>
            </a:r>
            <a:br>
              <a:rPr lang="en-US" sz="1400" dirty="0" smtClean="0"/>
            </a:br>
            <a:r>
              <a:rPr lang="en-US" sz="1400" dirty="0" smtClean="0"/>
              <a:t>               </a:t>
            </a:r>
            <a:r>
              <a:rPr lang="en-US" sz="1400" dirty="0" err="1" smtClean="0"/>
              <a:t>document.write</a:t>
            </a:r>
            <a:r>
              <a:rPr lang="en-US" sz="1400" dirty="0" smtClean="0"/>
              <a:t>("&lt;b&gt;Hours:&lt;/b&gt; " + </a:t>
            </a:r>
            <a:r>
              <a:rPr lang="en-US" sz="1400" dirty="0" err="1" smtClean="0"/>
              <a:t>d.getHours</a:t>
            </a:r>
            <a:r>
              <a:rPr lang="en-US" sz="1400" dirty="0" smtClean="0"/>
              <a:t>()+"&lt;</a:t>
            </a:r>
            <a:r>
              <a:rPr lang="en-US" sz="1400" dirty="0" err="1" smtClean="0"/>
              <a:t>br</a:t>
            </a:r>
            <a:r>
              <a:rPr lang="en-US" sz="1400" dirty="0" smtClean="0"/>
              <a:t>&gt;");</a:t>
            </a:r>
            <a:br>
              <a:rPr lang="en-US" sz="1400" dirty="0" smtClean="0"/>
            </a:br>
            <a:r>
              <a:rPr lang="en-US" sz="1400" dirty="0" smtClean="0"/>
              <a:t>               </a:t>
            </a:r>
            <a:r>
              <a:rPr lang="en-US" sz="1400" dirty="0" err="1" smtClean="0"/>
              <a:t>document.write</a:t>
            </a:r>
            <a:r>
              <a:rPr lang="en-US" sz="1400" dirty="0" smtClean="0"/>
              <a:t>("&lt;b&gt;Day:&lt;/b&gt; " + </a:t>
            </a:r>
            <a:r>
              <a:rPr lang="en-US" sz="1400" dirty="0" err="1" smtClean="0"/>
              <a:t>d.getDay</a:t>
            </a:r>
            <a:r>
              <a:rPr lang="en-US" sz="1400" dirty="0" smtClean="0"/>
              <a:t>()+"&lt;</a:t>
            </a:r>
            <a:r>
              <a:rPr lang="en-US" sz="1400" dirty="0" err="1" smtClean="0"/>
              <a:t>br</a:t>
            </a:r>
            <a:r>
              <a:rPr lang="en-US" sz="1400" dirty="0" smtClean="0"/>
              <a:t>&gt;");</a:t>
            </a:r>
            <a:br>
              <a:rPr lang="en-US" sz="1400" dirty="0" smtClean="0"/>
            </a:br>
            <a:r>
              <a:rPr lang="en-US" sz="1400" dirty="0" smtClean="0"/>
              <a:t>               </a:t>
            </a:r>
            <a:r>
              <a:rPr lang="en-US" sz="1400" dirty="0" err="1" smtClean="0"/>
              <a:t>document.write</a:t>
            </a:r>
            <a:r>
              <a:rPr lang="en-US" sz="1400" dirty="0" smtClean="0"/>
              <a:t>("&lt;b&gt;Month:&lt;/b&gt; " + </a:t>
            </a:r>
            <a:r>
              <a:rPr lang="en-US" sz="1400" dirty="0" err="1" smtClean="0"/>
              <a:t>d.getMonth</a:t>
            </a:r>
            <a:r>
              <a:rPr lang="en-US" sz="1400" dirty="0" smtClean="0"/>
              <a:t>()+"&lt;</a:t>
            </a:r>
            <a:r>
              <a:rPr lang="en-US" sz="1400" dirty="0" err="1" smtClean="0"/>
              <a:t>br</a:t>
            </a:r>
            <a:r>
              <a:rPr lang="en-US" sz="1400" dirty="0" smtClean="0"/>
              <a:t>&gt;");</a:t>
            </a:r>
            <a:br>
              <a:rPr lang="en-US" sz="1400" dirty="0" smtClean="0"/>
            </a:br>
            <a:r>
              <a:rPr lang="en-US" sz="1400" dirty="0" smtClean="0"/>
              <a:t>               </a:t>
            </a:r>
            <a:r>
              <a:rPr lang="en-US" sz="1400" dirty="0" err="1" smtClean="0"/>
              <a:t>document.write</a:t>
            </a:r>
            <a:r>
              <a:rPr lang="en-US" sz="1400" dirty="0" smtClean="0"/>
              <a:t>("&lt;b&gt;</a:t>
            </a:r>
            <a:r>
              <a:rPr lang="en-US" sz="1400" dirty="0" err="1" smtClean="0"/>
              <a:t>FullYear</a:t>
            </a:r>
            <a:r>
              <a:rPr lang="en-US" sz="1400" dirty="0" smtClean="0"/>
              <a:t>:&lt;/b&gt; " + </a:t>
            </a:r>
            <a:r>
              <a:rPr lang="en-US" sz="1400" dirty="0" err="1" smtClean="0"/>
              <a:t>d.getFullYear</a:t>
            </a:r>
            <a:r>
              <a:rPr lang="en-US" sz="1400" dirty="0" smtClean="0"/>
              <a:t>()+"&lt;</a:t>
            </a:r>
            <a:r>
              <a:rPr lang="en-US" sz="1400" dirty="0" err="1" smtClean="0"/>
              <a:t>br</a:t>
            </a:r>
            <a:r>
              <a:rPr lang="en-US" sz="1400" dirty="0" smtClean="0"/>
              <a:t>&gt;");</a:t>
            </a:r>
            <a:br>
              <a:rPr lang="en-US" sz="1400" dirty="0" smtClean="0"/>
            </a:br>
            <a:r>
              <a:rPr lang="en-US" sz="1400" dirty="0" smtClean="0"/>
              <a:t>               </a:t>
            </a:r>
            <a:r>
              <a:rPr lang="en-US" sz="1400" dirty="0" err="1" smtClean="0"/>
              <a:t>document.write</a:t>
            </a:r>
            <a:r>
              <a:rPr lang="en-US" sz="1400" dirty="0" smtClean="0"/>
              <a:t>("&lt;b&gt;Minutes:&lt;/b&gt; " + </a:t>
            </a:r>
            <a:r>
              <a:rPr lang="en-US" sz="1400" dirty="0" err="1" smtClean="0"/>
              <a:t>d.getMinutes</a:t>
            </a:r>
            <a:r>
              <a:rPr lang="en-US" sz="1400" dirty="0" smtClean="0"/>
              <a:t>()+"&lt;</a:t>
            </a:r>
            <a:r>
              <a:rPr lang="en-US" sz="1400" dirty="0" err="1" smtClean="0"/>
              <a:t>br</a:t>
            </a:r>
            <a:r>
              <a:rPr lang="en-US" sz="1400" dirty="0" smtClean="0"/>
              <a:t>&gt;");</a:t>
            </a:r>
            <a:br>
              <a:rPr lang="en-US" sz="1400" dirty="0" smtClean="0"/>
            </a:br>
            <a:r>
              <a:rPr lang="en-US" sz="1400" dirty="0" smtClean="0"/>
              <a:t>          &lt;/script&gt;</a:t>
            </a:r>
            <a:br>
              <a:rPr lang="en-US" sz="1400" dirty="0" smtClean="0"/>
            </a:br>
            <a:r>
              <a:rPr lang="en-US" sz="1400" dirty="0" smtClean="0"/>
              <a:t>     &lt;/center&gt;</a:t>
            </a:r>
            <a:br>
              <a:rPr lang="en-US" sz="1400" dirty="0" smtClean="0"/>
            </a:br>
            <a:r>
              <a:rPr lang="en-US" sz="1400" dirty="0" smtClean="0"/>
              <a:t>     &lt;/body&gt;</a:t>
            </a:r>
            <a:br>
              <a:rPr lang="en-US" sz="1400" dirty="0" smtClean="0"/>
            </a:br>
            <a:r>
              <a:rPr lang="en-US" sz="1400" dirty="0" smtClean="0"/>
              <a:t>&lt;/html&gt;</a:t>
            </a:r>
          </a:p>
          <a:p>
            <a:pPr>
              <a:lnSpc>
                <a:spcPct val="170000"/>
              </a:lnSpc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2218017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11" y="500042"/>
            <a:ext cx="10363200" cy="1143000"/>
          </a:xfrm>
        </p:spPr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Output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57</a:t>
            </a:fld>
            <a:endParaRPr lang="en-IN"/>
          </a:p>
        </p:txBody>
      </p:sp>
      <p:pic>
        <p:nvPicPr>
          <p:cNvPr id="13" name="Content Placeholder 12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61" y="1857368"/>
            <a:ext cx="11334829" cy="385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0217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103632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66"/>
                </a:solidFill>
              </a:rPr>
              <a:t>JavaScript String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58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85709" y="1357298"/>
            <a:ext cx="11715832" cy="521497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 </a:t>
            </a:r>
            <a:r>
              <a:rPr lang="en-US" b="1" dirty="0" smtClean="0"/>
              <a:t>JavaScript string</a:t>
            </a:r>
            <a:r>
              <a:rPr lang="en-US" dirty="0" smtClean="0"/>
              <a:t> is an object that represents a sequence of characters.</a:t>
            </a:r>
          </a:p>
          <a:p>
            <a:pPr>
              <a:buNone/>
            </a:pPr>
            <a:r>
              <a:rPr lang="en-US" b="1" dirty="0" smtClean="0">
                <a:solidFill>
                  <a:srgbClr val="E80ECE"/>
                </a:solidFill>
              </a:rPr>
              <a:t>String Methods</a:t>
            </a:r>
          </a:p>
          <a:p>
            <a:pPr>
              <a:buNone/>
            </a:pPr>
            <a:r>
              <a:rPr lang="en-US" dirty="0" smtClean="0"/>
              <a:t>Here is a list of the methods available in String object along with their description.</a:t>
            </a:r>
          </a:p>
          <a:p>
            <a:r>
              <a:rPr lang="en-IN" b="1" u="sng" dirty="0" err="1" smtClean="0">
                <a:solidFill>
                  <a:srgbClr val="990033"/>
                </a:solidFill>
                <a:hlinkClick r:id="rId2"/>
              </a:rPr>
              <a:t>charAt</a:t>
            </a:r>
            <a:r>
              <a:rPr lang="en-IN" b="1" u="sng" dirty="0" smtClean="0">
                <a:solidFill>
                  <a:srgbClr val="990033"/>
                </a:solidFill>
                <a:hlinkClick r:id="rId2"/>
              </a:rPr>
              <a:t>()</a:t>
            </a:r>
            <a:endParaRPr lang="en-US" b="1" dirty="0" smtClean="0">
              <a:solidFill>
                <a:srgbClr val="990033"/>
              </a:solidFill>
            </a:endParaRPr>
          </a:p>
          <a:p>
            <a:pPr>
              <a:buNone/>
            </a:pPr>
            <a:r>
              <a:rPr lang="en-US" dirty="0" smtClean="0"/>
              <a:t>Returns the character at the specified index.</a:t>
            </a:r>
          </a:p>
          <a:p>
            <a:r>
              <a:rPr lang="en-IN" b="1" u="sng" dirty="0" err="1" smtClean="0">
                <a:hlinkClick r:id="rId3"/>
              </a:rPr>
              <a:t>concat</a:t>
            </a:r>
            <a:r>
              <a:rPr lang="en-IN" b="1" u="sng" dirty="0" smtClean="0">
                <a:hlinkClick r:id="rId3"/>
              </a:rPr>
              <a:t>()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Combines the text of two strings and returns a new string.</a:t>
            </a:r>
          </a:p>
          <a:p>
            <a:r>
              <a:rPr lang="en-IN" b="1" u="sng" dirty="0" err="1" smtClean="0">
                <a:hlinkClick r:id="rId4"/>
              </a:rPr>
              <a:t>indexOf</a:t>
            </a:r>
            <a:r>
              <a:rPr lang="en-IN" b="1" u="sng" dirty="0" smtClean="0">
                <a:hlinkClick r:id="rId4"/>
              </a:rPr>
              <a:t>()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Returns the index within the calling String object of the first occurrence of the specified value, or -1 if not found.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17084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 dirty="0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59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1461" y="1285860"/>
            <a:ext cx="11144328" cy="5143536"/>
          </a:xfrm>
        </p:spPr>
        <p:txBody>
          <a:bodyPr/>
          <a:lstStyle/>
          <a:p>
            <a:r>
              <a:rPr lang="en-IN" b="1" u="sng" dirty="0" smtClean="0">
                <a:hlinkClick r:id="rId2"/>
              </a:rPr>
              <a:t>slice()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Extracts a section of a string and returns a new string.</a:t>
            </a:r>
          </a:p>
          <a:p>
            <a:r>
              <a:rPr lang="en-IN" b="1" u="sng" dirty="0" err="1" smtClean="0">
                <a:hlinkClick r:id="rId3"/>
              </a:rPr>
              <a:t>substr</a:t>
            </a:r>
            <a:r>
              <a:rPr lang="en-IN" b="1" u="sng" dirty="0" smtClean="0">
                <a:hlinkClick r:id="rId3"/>
              </a:rPr>
              <a:t>()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Returns the characters in a string beginning at the specified location through the specified number of characters.</a:t>
            </a:r>
          </a:p>
          <a:p>
            <a:r>
              <a:rPr lang="en-IN" b="1" u="sng" dirty="0" err="1" smtClean="0">
                <a:hlinkClick r:id="rId4"/>
              </a:rPr>
              <a:t>toLowerCase</a:t>
            </a:r>
            <a:r>
              <a:rPr lang="en-IN" b="1" u="sng" dirty="0" smtClean="0">
                <a:hlinkClick r:id="rId4"/>
              </a:rPr>
              <a:t>()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Returns the calling string value converted to lower case.</a:t>
            </a:r>
          </a:p>
          <a:p>
            <a:r>
              <a:rPr lang="en-IN" b="1" u="sng" dirty="0" err="1" smtClean="0">
                <a:hlinkClick r:id="rId5"/>
              </a:rPr>
              <a:t>toUpperCase</a:t>
            </a:r>
            <a:r>
              <a:rPr lang="en-IN" b="1" u="sng" dirty="0" smtClean="0">
                <a:hlinkClick r:id="rId5"/>
              </a:rPr>
              <a:t>()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Returns the calling string value converted to uppercase.</a:t>
            </a:r>
          </a:p>
          <a:p>
            <a:pPr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43650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F4BF79-72C6-4F66-BDAA-A346D0BA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22-07-2021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6B853B3-2277-439D-A86E-28D986AC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6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94E9C8E0-58D4-4679-BFB0-CC6E3A34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8927237" cy="1325563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pPr algn="ctr"/>
            <a:r>
              <a:rPr lang="en-IN" dirty="0"/>
              <a:t>Client-Side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A3A002-7656-47F7-A88D-B6E696B9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Client-side JavaScript is the most common form of the language. </a:t>
            </a:r>
          </a:p>
          <a:p>
            <a:pPr algn="just"/>
            <a:r>
              <a:rPr lang="en-US" dirty="0"/>
              <a:t>The script should be included in or referenced by an HTML document for the code to be interpreted by the browser. </a:t>
            </a:r>
          </a:p>
          <a:p>
            <a:pPr algn="just"/>
            <a:r>
              <a:rPr lang="en-US" dirty="0"/>
              <a:t>It means that a web page need not be a static HTML, but can include programs that interact with the user, control the browser, and dynamically create HTML content. </a:t>
            </a:r>
          </a:p>
          <a:p>
            <a:pPr algn="just"/>
            <a:r>
              <a:rPr lang="en-US" dirty="0"/>
              <a:t>The JavaScript client-side mechanism provides many advantages over traditional CGI server-side scripts. </a:t>
            </a:r>
          </a:p>
          <a:p>
            <a:pPr marL="0" indent="0" algn="just">
              <a:buNone/>
            </a:pPr>
            <a:r>
              <a:rPr lang="en-US" dirty="0"/>
              <a:t>Example :</a:t>
            </a:r>
          </a:p>
          <a:p>
            <a:pPr marL="0" indent="0" algn="just">
              <a:buNone/>
            </a:pPr>
            <a:r>
              <a:rPr lang="en-IN" dirty="0"/>
              <a:t>	Registration form validation</a:t>
            </a:r>
          </a:p>
        </p:txBody>
      </p:sp>
    </p:spTree>
    <p:extLst>
      <p:ext uri="{BB962C8B-B14F-4D97-AF65-F5344CB8AC3E}">
        <p14:creationId xmlns:p14="http://schemas.microsoft.com/office/powerpoint/2010/main" val="144297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60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76212" y="1142984"/>
            <a:ext cx="5619789" cy="521497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/>
              <a:t>&lt;!DOCTYPE html&gt;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&lt;html&gt;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&lt;body&gt;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&lt;script&gt; </a:t>
            </a:r>
            <a:endParaRPr lang="en-US" dirty="0" smtClean="0"/>
          </a:p>
          <a:p>
            <a:pPr>
              <a:buNone/>
            </a:pPr>
            <a:r>
              <a:rPr lang="en-IN" dirty="0" err="1" smtClean="0"/>
              <a:t>var</a:t>
            </a:r>
            <a:r>
              <a:rPr lang="en-IN" dirty="0" smtClean="0"/>
              <a:t> s1="</a:t>
            </a:r>
            <a:r>
              <a:rPr lang="en-IN" dirty="0" err="1" smtClean="0"/>
              <a:t>javascript</a:t>
            </a:r>
            <a:r>
              <a:rPr lang="en-IN" dirty="0" smtClean="0"/>
              <a:t> ";  </a:t>
            </a:r>
            <a:endParaRPr lang="en-US" dirty="0" smtClean="0"/>
          </a:p>
          <a:p>
            <a:pPr>
              <a:buNone/>
            </a:pPr>
            <a:r>
              <a:rPr lang="en-IN" dirty="0" err="1" smtClean="0"/>
              <a:t>var</a:t>
            </a:r>
            <a:r>
              <a:rPr lang="en-IN" dirty="0" smtClean="0"/>
              <a:t> s2="</a:t>
            </a:r>
            <a:r>
              <a:rPr lang="en-IN" dirty="0" err="1" smtClean="0"/>
              <a:t>concat</a:t>
            </a:r>
            <a:r>
              <a:rPr lang="en-IN" dirty="0" smtClean="0"/>
              <a:t> example";  </a:t>
            </a:r>
            <a:endParaRPr lang="en-US" dirty="0" smtClean="0"/>
          </a:p>
          <a:p>
            <a:pPr>
              <a:buNone/>
            </a:pPr>
            <a:r>
              <a:rPr lang="en-IN" dirty="0" err="1" smtClean="0"/>
              <a:t>var</a:t>
            </a:r>
            <a:r>
              <a:rPr lang="en-IN" dirty="0" smtClean="0"/>
              <a:t> s3=s1.concat(s2);  </a:t>
            </a:r>
            <a:endParaRPr lang="en-US" dirty="0" smtClean="0"/>
          </a:p>
          <a:p>
            <a:pPr>
              <a:buNone/>
            </a:pPr>
            <a:r>
              <a:rPr lang="en-IN" dirty="0" err="1" smtClean="0"/>
              <a:t>document.write</a:t>
            </a:r>
            <a:r>
              <a:rPr lang="en-IN" dirty="0" smtClean="0"/>
              <a:t>("String </a:t>
            </a:r>
            <a:r>
              <a:rPr lang="en-IN" dirty="0" err="1" smtClean="0"/>
              <a:t>Concat</a:t>
            </a:r>
            <a:r>
              <a:rPr lang="en-IN" dirty="0" smtClean="0"/>
              <a:t>:"+s3+"&lt;/</a:t>
            </a:r>
            <a:r>
              <a:rPr lang="en-IN" dirty="0" err="1" smtClean="0"/>
              <a:t>br</a:t>
            </a:r>
            <a:r>
              <a:rPr lang="en-IN" dirty="0" smtClean="0"/>
              <a:t>&gt;");   </a:t>
            </a:r>
            <a:endParaRPr lang="en-US" dirty="0" smtClean="0"/>
          </a:p>
          <a:p>
            <a:pPr>
              <a:buNone/>
            </a:pPr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 smtClean="0"/>
              <a:t>str</a:t>
            </a:r>
            <a:r>
              <a:rPr lang="en-IN" dirty="0" smtClean="0"/>
              <a:t>="</a:t>
            </a:r>
            <a:r>
              <a:rPr lang="en-IN" dirty="0" err="1" smtClean="0"/>
              <a:t>javascript</a:t>
            </a:r>
            <a:r>
              <a:rPr lang="en-IN" dirty="0" smtClean="0"/>
              <a:t>";  </a:t>
            </a:r>
            <a:endParaRPr lang="en-US" dirty="0" smtClean="0"/>
          </a:p>
          <a:p>
            <a:pPr>
              <a:buNone/>
            </a:pPr>
            <a:r>
              <a:rPr lang="en-IN" dirty="0" err="1" smtClean="0"/>
              <a:t>document.write</a:t>
            </a:r>
            <a:r>
              <a:rPr lang="en-IN" dirty="0" smtClean="0"/>
              <a:t>("</a:t>
            </a:r>
            <a:r>
              <a:rPr lang="en-IN" dirty="0" err="1" smtClean="0"/>
              <a:t>CharAt</a:t>
            </a:r>
            <a:r>
              <a:rPr lang="en-IN" dirty="0" smtClean="0"/>
              <a:t>:"+</a:t>
            </a:r>
            <a:r>
              <a:rPr lang="en-IN" dirty="0" err="1" smtClean="0"/>
              <a:t>str.charAt</a:t>
            </a:r>
            <a:r>
              <a:rPr lang="en-IN" dirty="0" smtClean="0"/>
              <a:t>(2)+"&lt;/</a:t>
            </a:r>
            <a:r>
              <a:rPr lang="en-IN" dirty="0" err="1" smtClean="0"/>
              <a:t>br</a:t>
            </a:r>
            <a:r>
              <a:rPr lang="en-IN" dirty="0" smtClean="0"/>
              <a:t>&gt;");</a:t>
            </a:r>
            <a:endParaRPr lang="en-US" dirty="0" smtClean="0"/>
          </a:p>
          <a:p>
            <a:pPr>
              <a:buNone/>
            </a:pPr>
            <a:r>
              <a:rPr lang="en-IN" dirty="0" err="1" smtClean="0"/>
              <a:t>document.write</a:t>
            </a:r>
            <a:r>
              <a:rPr lang="en-IN" dirty="0" smtClean="0"/>
              <a:t>("Substring:"+</a:t>
            </a:r>
            <a:r>
              <a:rPr lang="en-IN" dirty="0" err="1" smtClean="0"/>
              <a:t>str.substr</a:t>
            </a:r>
            <a:r>
              <a:rPr lang="en-IN" dirty="0" smtClean="0"/>
              <a:t>(2,4)+"&lt;/</a:t>
            </a:r>
            <a:r>
              <a:rPr lang="en-IN" dirty="0" err="1" smtClean="0"/>
              <a:t>br</a:t>
            </a:r>
            <a:r>
              <a:rPr lang="en-IN" dirty="0" smtClean="0"/>
              <a:t>&gt;");</a:t>
            </a:r>
            <a:endParaRPr lang="en-US" dirty="0" smtClean="0"/>
          </a:p>
          <a:p>
            <a:pPr>
              <a:buNone/>
            </a:pPr>
            <a:r>
              <a:rPr lang="en-IN" dirty="0" err="1" smtClean="0"/>
              <a:t>var</a:t>
            </a:r>
            <a:r>
              <a:rPr lang="en-IN" dirty="0" smtClean="0"/>
              <a:t> s1="</a:t>
            </a:r>
            <a:r>
              <a:rPr lang="en-IN" dirty="0" err="1" smtClean="0"/>
              <a:t>javascript</a:t>
            </a:r>
            <a:r>
              <a:rPr lang="en-IN" dirty="0" smtClean="0"/>
              <a:t> from sample programs";  </a:t>
            </a:r>
            <a:endParaRPr lang="en-US" dirty="0" smtClean="0"/>
          </a:p>
          <a:p>
            <a:pPr>
              <a:buNone/>
            </a:pPr>
            <a:r>
              <a:rPr lang="en-IN" dirty="0" err="1" smtClean="0"/>
              <a:t>var</a:t>
            </a:r>
            <a:r>
              <a:rPr lang="en-IN" dirty="0" smtClean="0"/>
              <a:t> n=s1.indexOf("from");  </a:t>
            </a:r>
            <a:endParaRPr lang="en-US" dirty="0" smtClean="0"/>
          </a:p>
          <a:p>
            <a:pPr>
              <a:buNone/>
            </a:pPr>
            <a:r>
              <a:rPr lang="en-IN" dirty="0" err="1" smtClean="0"/>
              <a:t>document.write</a:t>
            </a:r>
            <a:r>
              <a:rPr lang="en-IN" dirty="0" smtClean="0"/>
              <a:t>("Index Value is:"+n+"&lt;/</a:t>
            </a:r>
            <a:r>
              <a:rPr lang="en-IN" dirty="0" err="1" smtClean="0"/>
              <a:t>br</a:t>
            </a:r>
            <a:r>
              <a:rPr lang="en-IN" dirty="0" smtClean="0"/>
              <a:t>&gt;");  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6572256" y="1142988"/>
            <a:ext cx="533403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 smtClean="0">
                <a:solidFill>
                  <a:prstClr val="black"/>
                </a:solidFill>
              </a:rPr>
              <a:t>var</a:t>
            </a:r>
            <a:r>
              <a:rPr lang="en-IN" dirty="0" smtClean="0">
                <a:solidFill>
                  <a:prstClr val="black"/>
                </a:solidFill>
              </a:rPr>
              <a:t> s1="JavaScript </a:t>
            </a:r>
            <a:r>
              <a:rPr lang="en-IN" dirty="0" err="1" smtClean="0">
                <a:solidFill>
                  <a:prstClr val="black"/>
                </a:solidFill>
              </a:rPr>
              <a:t>toLowerCase</a:t>
            </a:r>
            <a:r>
              <a:rPr lang="en-IN" dirty="0" smtClean="0">
                <a:solidFill>
                  <a:prstClr val="black"/>
                </a:solidFill>
              </a:rPr>
              <a:t> Example";  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IN" dirty="0" err="1" smtClean="0">
                <a:solidFill>
                  <a:prstClr val="black"/>
                </a:solidFill>
              </a:rPr>
              <a:t>var</a:t>
            </a:r>
            <a:r>
              <a:rPr lang="en-IN" dirty="0" smtClean="0">
                <a:solidFill>
                  <a:prstClr val="black"/>
                </a:solidFill>
              </a:rPr>
              <a:t> s2=s1.toLowerCase();  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IN" dirty="0" err="1" smtClean="0">
                <a:solidFill>
                  <a:prstClr val="black"/>
                </a:solidFill>
              </a:rPr>
              <a:t>document.write</a:t>
            </a:r>
            <a:r>
              <a:rPr lang="en-IN" dirty="0" smtClean="0">
                <a:solidFill>
                  <a:prstClr val="black"/>
                </a:solidFill>
              </a:rPr>
              <a:t>("Lowercase Letters:"+s2+"&lt;/</a:t>
            </a:r>
            <a:r>
              <a:rPr lang="en-IN" dirty="0" err="1" smtClean="0">
                <a:solidFill>
                  <a:prstClr val="black"/>
                </a:solidFill>
              </a:rPr>
              <a:t>br</a:t>
            </a:r>
            <a:r>
              <a:rPr lang="en-IN" dirty="0" smtClean="0">
                <a:solidFill>
                  <a:prstClr val="black"/>
                </a:solidFill>
              </a:rPr>
              <a:t>&gt;"); 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IN" dirty="0" err="1" smtClean="0">
                <a:solidFill>
                  <a:prstClr val="black"/>
                </a:solidFill>
              </a:rPr>
              <a:t>var</a:t>
            </a:r>
            <a:r>
              <a:rPr lang="en-IN" dirty="0" smtClean="0">
                <a:solidFill>
                  <a:prstClr val="black"/>
                </a:solidFill>
              </a:rPr>
              <a:t> s1="</a:t>
            </a:r>
            <a:r>
              <a:rPr lang="en-IN" dirty="0" err="1" smtClean="0">
                <a:solidFill>
                  <a:prstClr val="black"/>
                </a:solidFill>
              </a:rPr>
              <a:t>abcdefgh</a:t>
            </a:r>
            <a:r>
              <a:rPr lang="en-IN" dirty="0" smtClean="0">
                <a:solidFill>
                  <a:prstClr val="black"/>
                </a:solidFill>
              </a:rPr>
              <a:t>";  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IN" dirty="0" err="1" smtClean="0">
                <a:solidFill>
                  <a:prstClr val="black"/>
                </a:solidFill>
              </a:rPr>
              <a:t>var</a:t>
            </a:r>
            <a:r>
              <a:rPr lang="en-IN" dirty="0" smtClean="0">
                <a:solidFill>
                  <a:prstClr val="black"/>
                </a:solidFill>
              </a:rPr>
              <a:t> s2=s1.slice(2,5);  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IN" dirty="0" err="1" smtClean="0">
                <a:solidFill>
                  <a:prstClr val="black"/>
                </a:solidFill>
              </a:rPr>
              <a:t>document.write</a:t>
            </a:r>
            <a:r>
              <a:rPr lang="en-IN" dirty="0" smtClean="0">
                <a:solidFill>
                  <a:prstClr val="black"/>
                </a:solidFill>
              </a:rPr>
              <a:t>("Sliced String:"+s2);    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IN" dirty="0" smtClean="0">
                <a:solidFill>
                  <a:prstClr val="black"/>
                </a:solidFill>
              </a:rPr>
              <a:t>&lt;/script&gt;  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IN" dirty="0" smtClean="0">
                <a:solidFill>
                  <a:prstClr val="black"/>
                </a:solidFill>
              </a:rPr>
              <a:t>&lt;/body&gt;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IN" dirty="0" smtClean="0">
                <a:solidFill>
                  <a:prstClr val="black"/>
                </a:solidFill>
              </a:rPr>
              <a:t>&lt;/html&gt;</a:t>
            </a:r>
            <a:endParaRPr lang="en-US" dirty="0" smtClean="0">
              <a:solidFill>
                <a:prstClr val="black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53959" y="1128412"/>
          <a:ext cx="5603132" cy="5087565"/>
        </p:xfrm>
        <a:graphic>
          <a:graphicData uri="http://schemas.openxmlformats.org/drawingml/2006/table">
            <a:tbl>
              <a:tblPr/>
              <a:tblGrid>
                <a:gridCol w="5603132"/>
              </a:tblGrid>
              <a:tr h="50875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575897" y="1147870"/>
          <a:ext cx="5291848" cy="5038927"/>
        </p:xfrm>
        <a:graphic>
          <a:graphicData uri="http://schemas.openxmlformats.org/drawingml/2006/table">
            <a:tbl>
              <a:tblPr/>
              <a:tblGrid>
                <a:gridCol w="5291848"/>
              </a:tblGrid>
              <a:tr h="50389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357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63" y="1000108"/>
            <a:ext cx="10363200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990033"/>
                </a:solidFill>
              </a:rPr>
              <a:t>Output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61</a:t>
            </a:fld>
            <a:endParaRPr lang="en-IN"/>
          </a:p>
        </p:txBody>
      </p:sp>
      <p:pic>
        <p:nvPicPr>
          <p:cNvPr id="13" name="Content Placeholder 12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13" y="2214554"/>
            <a:ext cx="1036320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24687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13" y="1142984"/>
            <a:ext cx="103632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66"/>
                </a:solidFill>
              </a:rPr>
              <a:t>JavaScript Math</a:t>
            </a:r>
            <a:br>
              <a:rPr lang="en-US" b="1" dirty="0" smtClean="0">
                <a:solidFill>
                  <a:srgbClr val="FF0066"/>
                </a:solidFill>
              </a:rPr>
            </a:br>
            <a:endParaRPr lang="en-IN" b="1" dirty="0">
              <a:solidFill>
                <a:srgbClr val="FF0066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62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1461" y="1857364"/>
            <a:ext cx="10934704" cy="442915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JavaScript math</a:t>
            </a:r>
            <a:r>
              <a:rPr lang="en-US" dirty="0" smtClean="0"/>
              <a:t> object provides several constants and methods to perform mathematical operation. Unlike date object, it doesn't have constructors.</a:t>
            </a:r>
          </a:p>
          <a:p>
            <a:r>
              <a:rPr lang="en-IN" u="sng" dirty="0" smtClean="0">
                <a:hlinkClick r:id="rId2"/>
              </a:rPr>
              <a:t>abs()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	Returns the absolute value of a number.</a:t>
            </a:r>
          </a:p>
          <a:p>
            <a:r>
              <a:rPr lang="en-IN" u="sng" dirty="0" smtClean="0">
                <a:hlinkClick r:id="rId3"/>
              </a:rPr>
              <a:t>ceil()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	Returns the smallest integer greater than or equal to a number.</a:t>
            </a:r>
          </a:p>
          <a:p>
            <a:r>
              <a:rPr lang="en-IN" u="sng" dirty="0" smtClean="0">
                <a:hlinkClick r:id="rId4"/>
              </a:rPr>
              <a:t>floor()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	Returns the largest integer less than or equal to a number.</a:t>
            </a:r>
          </a:p>
          <a:p>
            <a:r>
              <a:rPr lang="en-IN" u="sng" dirty="0" smtClean="0">
                <a:hlinkClick r:id="rId5"/>
              </a:rPr>
              <a:t>max()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	Returns the largest of zero or more numbers.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8380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63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219201" y="1447800"/>
            <a:ext cx="10687091" cy="4572000"/>
          </a:xfrm>
        </p:spPr>
        <p:txBody>
          <a:bodyPr/>
          <a:lstStyle/>
          <a:p>
            <a:r>
              <a:rPr lang="en-IN" u="sng" dirty="0" smtClean="0">
                <a:hlinkClick r:id="rId2"/>
              </a:rPr>
              <a:t>min()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	Returns the smallest of zero or more numbers.</a:t>
            </a:r>
          </a:p>
          <a:p>
            <a:r>
              <a:rPr lang="en-IN" u="sng" dirty="0" err="1" smtClean="0">
                <a:hlinkClick r:id="rId3"/>
              </a:rPr>
              <a:t>pow</a:t>
            </a:r>
            <a:r>
              <a:rPr lang="en-IN" u="sng" dirty="0" smtClean="0">
                <a:hlinkClick r:id="rId3"/>
              </a:rPr>
              <a:t>()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	Returns base to the exponent power, that is, base exponent.</a:t>
            </a:r>
          </a:p>
          <a:p>
            <a:r>
              <a:rPr lang="en-IN" u="sng" dirty="0" err="1" smtClean="0">
                <a:hlinkClick r:id="rId4"/>
              </a:rPr>
              <a:t>sqrt</a:t>
            </a:r>
            <a:r>
              <a:rPr lang="en-IN" u="sng" dirty="0" smtClean="0">
                <a:hlinkClick r:id="rId4"/>
              </a:rPr>
              <a:t>()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	Returns the square root of a number.</a:t>
            </a:r>
          </a:p>
          <a:p>
            <a:r>
              <a:rPr lang="en-IN" u="sng" dirty="0" smtClean="0">
                <a:hlinkClick r:id="rId5"/>
              </a:rPr>
              <a:t>tan()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	Returns the tangent of a number.</a:t>
            </a:r>
          </a:p>
        </p:txBody>
      </p:sp>
    </p:spTree>
    <p:extLst>
      <p:ext uri="{BB962C8B-B14F-4D97-AF65-F5344CB8AC3E}">
        <p14:creationId xmlns:p14="http://schemas.microsoft.com/office/powerpoint/2010/main" val="18586681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64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85712" y="1357298"/>
            <a:ext cx="5905541" cy="535785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&lt;html&gt;   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   &lt;head&gt;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      &lt;title&gt;JavaScript Math functions &lt;/title&gt;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   &lt;/head&gt;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   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   &lt;body&gt;      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      &lt;script type = "text/</a:t>
            </a:r>
            <a:r>
              <a:rPr lang="en-IN" dirty="0" err="1" smtClean="0"/>
              <a:t>javascript</a:t>
            </a:r>
            <a:r>
              <a:rPr lang="en-IN" dirty="0" smtClean="0"/>
              <a:t>"&gt;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         </a:t>
            </a:r>
            <a:r>
              <a:rPr lang="en-IN" dirty="0" err="1" smtClean="0"/>
              <a:t>var</a:t>
            </a:r>
            <a:r>
              <a:rPr lang="en-IN" dirty="0" smtClean="0"/>
              <a:t> value = Math.max(10, 20, -1, 100);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         </a:t>
            </a:r>
            <a:r>
              <a:rPr lang="en-IN" dirty="0" err="1" smtClean="0"/>
              <a:t>document.write</a:t>
            </a:r>
            <a:r>
              <a:rPr lang="en-IN" dirty="0" smtClean="0"/>
              <a:t>("Max Value : " + value ); 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 	 </a:t>
            </a:r>
            <a:r>
              <a:rPr lang="en-IN" dirty="0" err="1" smtClean="0"/>
              <a:t>var</a:t>
            </a:r>
            <a:r>
              <a:rPr lang="en-IN" dirty="0" smtClean="0"/>
              <a:t> value = Math.min(10, 20, -1, 100);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         </a:t>
            </a:r>
            <a:r>
              <a:rPr lang="en-IN" dirty="0" err="1" smtClean="0"/>
              <a:t>document.write</a:t>
            </a:r>
            <a:r>
              <a:rPr lang="en-IN" dirty="0" smtClean="0"/>
              <a:t>("&lt;</a:t>
            </a:r>
            <a:r>
              <a:rPr lang="en-IN" dirty="0" err="1" smtClean="0"/>
              <a:t>br</a:t>
            </a:r>
            <a:r>
              <a:rPr lang="en-IN" dirty="0" smtClean="0"/>
              <a:t> /&gt;Min Value : " + value );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 	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6096001" y="1357302"/>
            <a:ext cx="581029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solidFill>
                  <a:prstClr val="black"/>
                </a:solidFill>
              </a:rPr>
              <a:t> </a:t>
            </a:r>
            <a:r>
              <a:rPr lang="en-IN" sz="2000" dirty="0" err="1" smtClean="0">
                <a:solidFill>
                  <a:prstClr val="black"/>
                </a:solidFill>
              </a:rPr>
              <a:t>var</a:t>
            </a:r>
            <a:r>
              <a:rPr lang="en-IN" sz="2000" dirty="0" smtClean="0">
                <a:solidFill>
                  <a:prstClr val="black"/>
                </a:solidFill>
              </a:rPr>
              <a:t> value = Math.pow(7, 2);</a:t>
            </a:r>
            <a:endParaRPr lang="en-US" sz="2000" dirty="0" smtClean="0">
              <a:solidFill>
                <a:prstClr val="black"/>
              </a:solidFill>
            </a:endParaRPr>
          </a:p>
          <a:p>
            <a:r>
              <a:rPr lang="en-IN" sz="2000" dirty="0" smtClean="0">
                <a:solidFill>
                  <a:prstClr val="black"/>
                </a:solidFill>
              </a:rPr>
              <a:t>         </a:t>
            </a:r>
            <a:r>
              <a:rPr lang="en-IN" sz="2000" dirty="0" err="1" smtClean="0">
                <a:solidFill>
                  <a:prstClr val="black"/>
                </a:solidFill>
              </a:rPr>
              <a:t>document.write</a:t>
            </a:r>
            <a:r>
              <a:rPr lang="en-IN" sz="2000" dirty="0" smtClean="0">
                <a:solidFill>
                  <a:prstClr val="black"/>
                </a:solidFill>
              </a:rPr>
              <a:t>("&lt;</a:t>
            </a:r>
            <a:r>
              <a:rPr lang="en-IN" sz="2000" dirty="0" err="1" smtClean="0">
                <a:solidFill>
                  <a:prstClr val="black"/>
                </a:solidFill>
              </a:rPr>
              <a:t>br</a:t>
            </a:r>
            <a:r>
              <a:rPr lang="en-IN" sz="2000" dirty="0" smtClean="0">
                <a:solidFill>
                  <a:prstClr val="black"/>
                </a:solidFill>
              </a:rPr>
              <a:t> /&gt;Square value : " + value ); </a:t>
            </a:r>
            <a:endParaRPr lang="en-US" sz="2000" dirty="0" smtClean="0">
              <a:solidFill>
                <a:prstClr val="black"/>
              </a:solidFill>
            </a:endParaRPr>
          </a:p>
          <a:p>
            <a:r>
              <a:rPr lang="en-IN" sz="2000" dirty="0" smtClean="0">
                <a:solidFill>
                  <a:prstClr val="black"/>
                </a:solidFill>
              </a:rPr>
              <a:t> 	 </a:t>
            </a:r>
            <a:r>
              <a:rPr lang="en-IN" sz="2000" dirty="0" err="1" smtClean="0">
                <a:solidFill>
                  <a:prstClr val="black"/>
                </a:solidFill>
              </a:rPr>
              <a:t>var</a:t>
            </a:r>
            <a:r>
              <a:rPr lang="en-IN" sz="2000" dirty="0" smtClean="0">
                <a:solidFill>
                  <a:prstClr val="black"/>
                </a:solidFill>
              </a:rPr>
              <a:t> value = </a:t>
            </a:r>
            <a:r>
              <a:rPr lang="en-IN" sz="2000" dirty="0" err="1" smtClean="0">
                <a:solidFill>
                  <a:prstClr val="black"/>
                </a:solidFill>
              </a:rPr>
              <a:t>Math.sqrt</a:t>
            </a:r>
            <a:r>
              <a:rPr lang="en-IN" sz="2000" dirty="0" smtClean="0">
                <a:solidFill>
                  <a:prstClr val="black"/>
                </a:solidFill>
              </a:rPr>
              <a:t>( 81 );</a:t>
            </a:r>
            <a:endParaRPr lang="en-US" sz="2000" dirty="0" smtClean="0">
              <a:solidFill>
                <a:prstClr val="black"/>
              </a:solidFill>
            </a:endParaRPr>
          </a:p>
          <a:p>
            <a:r>
              <a:rPr lang="en-IN" sz="2000" dirty="0" smtClean="0">
                <a:solidFill>
                  <a:prstClr val="black"/>
                </a:solidFill>
              </a:rPr>
              <a:t>         </a:t>
            </a:r>
            <a:r>
              <a:rPr lang="en-IN" sz="2000" dirty="0" err="1" smtClean="0">
                <a:solidFill>
                  <a:prstClr val="black"/>
                </a:solidFill>
              </a:rPr>
              <a:t>document.write</a:t>
            </a:r>
            <a:r>
              <a:rPr lang="en-IN" sz="2000" dirty="0" smtClean="0">
                <a:solidFill>
                  <a:prstClr val="black"/>
                </a:solidFill>
              </a:rPr>
              <a:t>("&lt;</a:t>
            </a:r>
            <a:r>
              <a:rPr lang="en-IN" sz="2000" dirty="0" err="1" smtClean="0">
                <a:solidFill>
                  <a:prstClr val="black"/>
                </a:solidFill>
              </a:rPr>
              <a:t>br</a:t>
            </a:r>
            <a:r>
              <a:rPr lang="en-IN" sz="2000" dirty="0" smtClean="0">
                <a:solidFill>
                  <a:prstClr val="black"/>
                </a:solidFill>
              </a:rPr>
              <a:t> /&gt;Square root Value : " + value ); </a:t>
            </a:r>
            <a:endParaRPr lang="en-US" sz="2000" dirty="0" smtClean="0">
              <a:solidFill>
                <a:prstClr val="black"/>
              </a:solidFill>
            </a:endParaRPr>
          </a:p>
          <a:p>
            <a:r>
              <a:rPr lang="en-IN" sz="2000" dirty="0" smtClean="0">
                <a:solidFill>
                  <a:prstClr val="black"/>
                </a:solidFill>
              </a:rPr>
              <a:t> 	 </a:t>
            </a:r>
            <a:r>
              <a:rPr lang="en-IN" sz="2000" dirty="0" err="1" smtClean="0">
                <a:solidFill>
                  <a:prstClr val="black"/>
                </a:solidFill>
              </a:rPr>
              <a:t>var</a:t>
            </a:r>
            <a:r>
              <a:rPr lang="en-IN" sz="2000" dirty="0" smtClean="0">
                <a:solidFill>
                  <a:prstClr val="black"/>
                </a:solidFill>
              </a:rPr>
              <a:t> value = Math.tan( 45 );</a:t>
            </a:r>
            <a:endParaRPr lang="en-US" sz="2000" dirty="0" smtClean="0">
              <a:solidFill>
                <a:prstClr val="black"/>
              </a:solidFill>
            </a:endParaRPr>
          </a:p>
          <a:p>
            <a:r>
              <a:rPr lang="en-IN" sz="2000" dirty="0" smtClean="0">
                <a:solidFill>
                  <a:prstClr val="black"/>
                </a:solidFill>
              </a:rPr>
              <a:t>         </a:t>
            </a:r>
            <a:r>
              <a:rPr lang="en-IN" sz="2000" dirty="0" err="1" smtClean="0">
                <a:solidFill>
                  <a:prstClr val="black"/>
                </a:solidFill>
              </a:rPr>
              <a:t>document.write</a:t>
            </a:r>
            <a:r>
              <a:rPr lang="en-IN" sz="2000" dirty="0" smtClean="0">
                <a:solidFill>
                  <a:prstClr val="black"/>
                </a:solidFill>
              </a:rPr>
              <a:t>("&lt;</a:t>
            </a:r>
            <a:r>
              <a:rPr lang="en-IN" sz="2000" dirty="0" err="1" smtClean="0">
                <a:solidFill>
                  <a:prstClr val="black"/>
                </a:solidFill>
              </a:rPr>
              <a:t>br</a:t>
            </a:r>
            <a:r>
              <a:rPr lang="en-IN" sz="2000" dirty="0" smtClean="0">
                <a:solidFill>
                  <a:prstClr val="black"/>
                </a:solidFill>
              </a:rPr>
              <a:t> /&gt;tan Value : " + value ); </a:t>
            </a:r>
            <a:endParaRPr lang="en-US" sz="2000" dirty="0" smtClean="0">
              <a:solidFill>
                <a:prstClr val="black"/>
              </a:solidFill>
            </a:endParaRPr>
          </a:p>
          <a:p>
            <a:r>
              <a:rPr lang="en-IN" sz="2000" dirty="0" smtClean="0">
                <a:solidFill>
                  <a:prstClr val="black"/>
                </a:solidFill>
              </a:rPr>
              <a:t> 	&lt;/script&gt;</a:t>
            </a:r>
            <a:endParaRPr lang="en-US" sz="2000" dirty="0" smtClean="0">
              <a:solidFill>
                <a:prstClr val="black"/>
              </a:solidFill>
            </a:endParaRPr>
          </a:p>
          <a:p>
            <a:r>
              <a:rPr lang="en-IN" sz="2000" dirty="0" smtClean="0">
                <a:solidFill>
                  <a:prstClr val="black"/>
                </a:solidFill>
              </a:rPr>
              <a:t>&lt;/body&gt;</a:t>
            </a:r>
            <a:endParaRPr lang="en-US" sz="2000" dirty="0" smtClean="0">
              <a:solidFill>
                <a:prstClr val="black"/>
              </a:solidFill>
            </a:endParaRPr>
          </a:p>
          <a:p>
            <a:r>
              <a:rPr lang="en-IN" sz="2000" dirty="0" smtClean="0">
                <a:solidFill>
                  <a:prstClr val="black"/>
                </a:solidFill>
              </a:rPr>
              <a:t>&lt;/html&gt;</a:t>
            </a:r>
            <a:endParaRPr lang="en-US" sz="2000" dirty="0">
              <a:solidFill>
                <a:prstClr val="black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59410" y="1206230"/>
          <a:ext cx="5914417" cy="4970834"/>
        </p:xfrm>
        <a:graphic>
          <a:graphicData uri="http://schemas.openxmlformats.org/drawingml/2006/table">
            <a:tbl>
              <a:tblPr/>
              <a:tblGrid>
                <a:gridCol w="5914417"/>
              </a:tblGrid>
              <a:tr h="49708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173823" y="1225685"/>
          <a:ext cx="5745804" cy="4961106"/>
        </p:xfrm>
        <a:graphic>
          <a:graphicData uri="http://schemas.openxmlformats.org/drawingml/2006/table">
            <a:tbl>
              <a:tblPr/>
              <a:tblGrid>
                <a:gridCol w="5745804"/>
              </a:tblGrid>
              <a:tr h="49611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512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464" y="1285860"/>
            <a:ext cx="10363200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66"/>
                </a:solidFill>
              </a:rPr>
              <a:t>Output</a:t>
            </a:r>
            <a:r>
              <a:rPr lang="en-US" b="1" dirty="0" smtClean="0">
                <a:solidFill>
                  <a:srgbClr val="FF0066"/>
                </a:solidFill>
              </a:rPr>
              <a:t/>
            </a:r>
            <a:br>
              <a:rPr lang="en-US" b="1" dirty="0" smtClean="0">
                <a:solidFill>
                  <a:srgbClr val="FF0066"/>
                </a:solidFill>
              </a:rPr>
            </a:br>
            <a:endParaRPr lang="en-IN" b="1" dirty="0">
              <a:solidFill>
                <a:srgbClr val="FF0066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65</a:t>
            </a:fld>
            <a:endParaRPr lang="en-IN"/>
          </a:p>
        </p:txBody>
      </p:sp>
      <p:pic>
        <p:nvPicPr>
          <p:cNvPr id="13" name="Content Placeholder 12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17" y="2071678"/>
            <a:ext cx="10096571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2517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60" y="1071546"/>
            <a:ext cx="103632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66"/>
                </a:solidFill>
              </a:rPr>
              <a:t>JavaScript Number Object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66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76212" y="1785926"/>
            <a:ext cx="11106189" cy="45720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The </a:t>
            </a:r>
            <a:r>
              <a:rPr lang="en-US" b="1" dirty="0" smtClean="0"/>
              <a:t>JavaScript number</a:t>
            </a:r>
            <a:r>
              <a:rPr lang="en-US" dirty="0" smtClean="0"/>
              <a:t> object 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enables you to represent a numeric value</a:t>
            </a:r>
            <a:r>
              <a:rPr lang="en-US" dirty="0" smtClean="0"/>
              <a:t>. It may be integer or floating-point.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JavaScript number object follows IEEE standard to represent the floating-point numbers.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By the help of Number() constructor, you can create number object in JavaScript. For example:</a:t>
            </a:r>
          </a:p>
          <a:p>
            <a:endParaRPr lang="en-IN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537457"/>
              </p:ext>
            </p:extLst>
          </p:nvPr>
        </p:nvGraphicFramePr>
        <p:xfrm>
          <a:off x="3505759" y="5343109"/>
          <a:ext cx="447678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6781"/>
              </a:tblGrid>
              <a:tr h="4286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 n=new Number(value);  </a:t>
                      </a:r>
                    </a:p>
                    <a:p>
                      <a:endParaRPr lang="en-US" dirty="0"/>
                    </a:p>
                  </a:txBody>
                  <a:tcPr marL="121920" marR="121920">
                    <a:solidFill>
                      <a:srgbClr val="D0EBB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7036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16" y="500042"/>
            <a:ext cx="10363200" cy="868346"/>
          </a:xfrm>
        </p:spPr>
        <p:txBody>
          <a:bodyPr/>
          <a:lstStyle/>
          <a:p>
            <a:r>
              <a:rPr lang="en-IN" b="1" dirty="0" smtClean="0"/>
              <a:t>Number Methods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67</a:t>
            </a:fld>
            <a:endParaRPr lang="en-IN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76212" y="1285860"/>
          <a:ext cx="11334829" cy="5295736"/>
        </p:xfrm>
        <a:graphic>
          <a:graphicData uri="http://schemas.openxmlformats.org/drawingml/2006/table">
            <a:tbl>
              <a:tblPr/>
              <a:tblGrid>
                <a:gridCol w="1166084"/>
                <a:gridCol w="10168745"/>
              </a:tblGrid>
              <a:tr h="309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dirty="0" err="1">
                          <a:latin typeface="Times New Roman"/>
                          <a:ea typeface="Times New Roman"/>
                          <a:cs typeface="Times New Roman"/>
                        </a:rPr>
                        <a:t>Sr.No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1" marR="31231" marT="23423" marB="2342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Method &amp; Description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1" marR="31231" marT="23423" marB="2342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0316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1" marR="31231" marT="23423" marB="2342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u="none" strike="noStrike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2"/>
                        </a:rPr>
                        <a:t>toExponential</a:t>
                      </a: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2"/>
                        </a:rPr>
                        <a:t>()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0480" marR="304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72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Forces a number to display in exponential notation, even if the number is in the range in which JavaScript normally uses standard notation.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1" marR="31231" marT="23423" marB="2342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861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1" marR="31231" marT="23423" marB="2342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u="none" strike="noStrike" dirty="0" err="1">
                          <a:solidFill>
                            <a:srgbClr val="31313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3"/>
                        </a:rPr>
                        <a:t>toFixed</a:t>
                      </a:r>
                      <a:r>
                        <a:rPr lang="en-US" sz="1600" u="none" strike="noStrike" dirty="0">
                          <a:solidFill>
                            <a:srgbClr val="31313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3"/>
                        </a:rPr>
                        <a:t>()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0480" marR="304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72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Formats a number with a specific number of digits to the right of the decimal.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1" marR="31231" marT="23423" marB="2342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116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1" marR="31231" marT="23423" marB="2342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u="none" strike="noStrike" dirty="0" err="1">
                          <a:solidFill>
                            <a:srgbClr val="31313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4"/>
                        </a:rPr>
                        <a:t>toLocaleString</a:t>
                      </a:r>
                      <a:r>
                        <a:rPr lang="en-US" sz="1600" u="none" strike="noStrike" dirty="0">
                          <a:solidFill>
                            <a:srgbClr val="31313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4"/>
                        </a:rPr>
                        <a:t>()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0480" marR="304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72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Returns a string value version of the current number in a format that may vary according to a browser's local settings.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1" marR="31231" marT="23423" marB="2342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116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1" marR="31231" marT="23423" marB="2342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u="none" strike="noStrike" dirty="0" err="1">
                          <a:solidFill>
                            <a:srgbClr val="31313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5"/>
                        </a:rPr>
                        <a:t>toPrecision</a:t>
                      </a:r>
                      <a:r>
                        <a:rPr lang="en-US" sz="1600" u="none" strike="noStrike" dirty="0">
                          <a:solidFill>
                            <a:srgbClr val="31313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5"/>
                        </a:rPr>
                        <a:t>()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0480" marR="304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72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Defines how many total digits (including digits to the left and right of the decimal) to display of a number.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1" marR="31231" marT="23423" marB="2342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465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1" marR="31231" marT="23423" marB="2342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u="none" strike="noStrike" dirty="0" err="1">
                          <a:solidFill>
                            <a:srgbClr val="31313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6"/>
                        </a:rPr>
                        <a:t>toString</a:t>
                      </a:r>
                      <a:r>
                        <a:rPr lang="en-US" sz="1600" u="none" strike="noStrike" dirty="0">
                          <a:solidFill>
                            <a:srgbClr val="31313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6"/>
                        </a:rPr>
                        <a:t>()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0480" marR="304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72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Returns the string representation of the number's value.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1" marR="31231" marT="23423" marB="2342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465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1" marR="31231" marT="23423" marB="2342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u="none" strike="noStrike" dirty="0" err="1">
                          <a:solidFill>
                            <a:srgbClr val="31313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7"/>
                        </a:rPr>
                        <a:t>valueOf</a:t>
                      </a:r>
                      <a:r>
                        <a:rPr lang="en-US" sz="1600" u="none" strike="noStrike" dirty="0">
                          <a:solidFill>
                            <a:srgbClr val="31313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7"/>
                        </a:rPr>
                        <a:t>()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0480" marR="304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72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Returns the number's value.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1" marR="31231" marT="23423" marB="2342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1191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6" y="785794"/>
            <a:ext cx="3771888" cy="1143000"/>
          </a:xfrm>
        </p:spPr>
        <p:txBody>
          <a:bodyPr/>
          <a:lstStyle/>
          <a:p>
            <a:r>
              <a:rPr lang="en-IN" b="1" dirty="0" smtClean="0">
                <a:solidFill>
                  <a:srgbClr val="990033"/>
                </a:solidFill>
              </a:rPr>
              <a:t>Output</a:t>
            </a:r>
            <a:endParaRPr lang="en-IN" b="1" dirty="0">
              <a:solidFill>
                <a:srgbClr val="990033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 dirty="0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68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76212" y="1285860"/>
            <a:ext cx="5924557" cy="4572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&lt;!DOCTYPE html&gt;</a:t>
            </a:r>
          </a:p>
          <a:p>
            <a:pPr>
              <a:buNone/>
            </a:pPr>
            <a:r>
              <a:rPr lang="en-IN" dirty="0" smtClean="0"/>
              <a:t>&lt;html&gt;</a:t>
            </a:r>
          </a:p>
          <a:p>
            <a:pPr>
              <a:buNone/>
            </a:pPr>
            <a:r>
              <a:rPr lang="en-IN" dirty="0" smtClean="0"/>
              <a:t>&lt;body&gt;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&lt;script&gt;</a:t>
            </a:r>
          </a:p>
          <a:p>
            <a:pPr>
              <a:buNone/>
            </a:pPr>
            <a:r>
              <a:rPr lang="en-IN" dirty="0" err="1" smtClean="0"/>
              <a:t>var</a:t>
            </a:r>
            <a:r>
              <a:rPr lang="en-IN" dirty="0" smtClean="0"/>
              <a:t> a=989721;</a:t>
            </a:r>
          </a:p>
          <a:p>
            <a:pPr>
              <a:buNone/>
            </a:pPr>
            <a:r>
              <a:rPr lang="en-IN" dirty="0" err="1" smtClean="0"/>
              <a:t>document.writeln</a:t>
            </a:r>
            <a:r>
              <a:rPr lang="en-IN" dirty="0" smtClean="0"/>
              <a:t>(</a:t>
            </a:r>
            <a:r>
              <a:rPr lang="en-IN" dirty="0" err="1" smtClean="0"/>
              <a:t>a.toExponential</a:t>
            </a:r>
            <a:r>
              <a:rPr lang="en-IN" dirty="0" smtClean="0"/>
              <a:t>());</a:t>
            </a:r>
          </a:p>
          <a:p>
            <a:pPr>
              <a:buNone/>
            </a:pPr>
            <a:r>
              <a:rPr lang="en-IN" dirty="0" smtClean="0"/>
              <a:t>&lt;/script&gt;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&lt;/body&gt;</a:t>
            </a:r>
          </a:p>
          <a:p>
            <a:pPr>
              <a:buNone/>
            </a:pPr>
            <a:r>
              <a:rPr lang="en-IN" dirty="0" smtClean="0"/>
              <a:t>&lt;/html&gt;</a:t>
            </a:r>
          </a:p>
          <a:p>
            <a:endParaRPr lang="en-IN" dirty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3256" y="2071678"/>
            <a:ext cx="5048285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91969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4" y="857232"/>
            <a:ext cx="4533893" cy="1143000"/>
          </a:xfrm>
        </p:spPr>
        <p:txBody>
          <a:bodyPr/>
          <a:lstStyle/>
          <a:p>
            <a:r>
              <a:rPr lang="en-IN" b="1" dirty="0" smtClean="0">
                <a:solidFill>
                  <a:srgbClr val="990033"/>
                </a:solidFill>
              </a:rPr>
              <a:t>Output</a:t>
            </a:r>
            <a:endParaRPr lang="en-IN" b="1" dirty="0">
              <a:solidFill>
                <a:srgbClr val="990033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69</a:t>
            </a:fld>
            <a:endParaRPr lang="en-IN"/>
          </a:p>
        </p:txBody>
      </p:sp>
      <p:pic>
        <p:nvPicPr>
          <p:cNvPr id="20481" name="Picture 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2755" y="2071678"/>
            <a:ext cx="4857784" cy="297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476211" y="1571617"/>
            <a:ext cx="6096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&lt;html&gt;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&lt;head&gt;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  &lt;title&gt;JavaScript </a:t>
            </a:r>
            <a:r>
              <a:rPr lang="en-US" dirty="0" err="1" smtClean="0">
                <a:solidFill>
                  <a:prstClr val="black"/>
                </a:solidFill>
              </a:rPr>
              <a:t>valueOf</a:t>
            </a:r>
            <a:r>
              <a:rPr lang="en-US" dirty="0" smtClean="0">
                <a:solidFill>
                  <a:prstClr val="black"/>
                </a:solidFill>
              </a:rPr>
              <a:t>() Method &lt;/title&gt;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&lt;/head&gt;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&lt;body&gt;      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  &lt;script type = "text/</a:t>
            </a:r>
            <a:r>
              <a:rPr lang="en-US" dirty="0" err="1" smtClean="0">
                <a:solidFill>
                  <a:prstClr val="black"/>
                </a:solidFill>
              </a:rPr>
              <a:t>javascript</a:t>
            </a:r>
            <a:r>
              <a:rPr lang="en-US" dirty="0" smtClean="0">
                <a:solidFill>
                  <a:prstClr val="black"/>
                </a:solidFill>
              </a:rPr>
              <a:t>"&gt;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     </a:t>
            </a:r>
            <a:r>
              <a:rPr lang="en-US" dirty="0" err="1" smtClean="0">
                <a:solidFill>
                  <a:prstClr val="black"/>
                </a:solidFill>
              </a:rPr>
              <a:t>var</a:t>
            </a:r>
            <a:r>
              <a:rPr lang="en-US" dirty="0" smtClean="0">
                <a:solidFill>
                  <a:prstClr val="black"/>
                </a:solidFill>
              </a:rPr>
              <a:t> num = new Number(15.11234);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     </a:t>
            </a:r>
            <a:r>
              <a:rPr lang="en-US" dirty="0" err="1" smtClean="0">
                <a:solidFill>
                  <a:prstClr val="black"/>
                </a:solidFill>
              </a:rPr>
              <a:t>document.write</a:t>
            </a:r>
            <a:r>
              <a:rPr lang="en-US" dirty="0" smtClean="0">
                <a:solidFill>
                  <a:prstClr val="black"/>
                </a:solidFill>
              </a:rPr>
              <a:t>("</a:t>
            </a:r>
            <a:r>
              <a:rPr lang="en-US" dirty="0" err="1" smtClean="0">
                <a:solidFill>
                  <a:prstClr val="black"/>
                </a:solidFill>
              </a:rPr>
              <a:t>num.valueOf</a:t>
            </a:r>
            <a:r>
              <a:rPr lang="en-US" dirty="0" smtClean="0">
                <a:solidFill>
                  <a:prstClr val="black"/>
                </a:solidFill>
              </a:rPr>
              <a:t>() is " + </a:t>
            </a:r>
            <a:r>
              <a:rPr lang="en-US" dirty="0" err="1" smtClean="0">
                <a:solidFill>
                  <a:prstClr val="black"/>
                </a:solidFill>
              </a:rPr>
              <a:t>num.valueOf</a:t>
            </a:r>
            <a:r>
              <a:rPr lang="en-US" dirty="0" smtClean="0">
                <a:solidFill>
                  <a:prstClr val="black"/>
                </a:solidFill>
              </a:rPr>
              <a:t>());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  &lt;/script&gt;      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&lt;/body&gt;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&lt;/html&gt;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3870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21B0A2-8DD1-4804-9638-B72A9F84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22-07-2021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0CE5EE0-862D-484A-B7E8-704C04EE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7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3AB0C577-A994-47C9-AFC7-A01210ADA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461" y="56896"/>
            <a:ext cx="9211323" cy="1325563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pPr algn="ctr"/>
            <a:r>
              <a:rPr lang="en-IN" dirty="0"/>
              <a:t>Advantages of JavaScript 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xmlns="" id="{C4D4CF21-D2DB-4D19-A7EE-ECBB4530DE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1340517"/>
              </p:ext>
            </p:extLst>
          </p:nvPr>
        </p:nvGraphicFramePr>
        <p:xfrm>
          <a:off x="1090967" y="138245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695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8875806-098C-4501-8B2C-F4EC978CFC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2">
                                            <p:graphicEl>
                                              <a:dgm id="{C8875806-098C-4501-8B2C-F4EC978CFC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5AB4605-3E19-4A3F-A982-13004F8A04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graphicEl>
                                              <a:dgm id="{F5AB4605-3E19-4A3F-A982-13004F8A04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4E002AD-DD1A-419F-9CEE-443C96C2E1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>
                                            <p:graphicEl>
                                              <a:dgm id="{04E002AD-DD1A-419F-9CEE-443C96C2E1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8DC99F9-4EFD-467B-89E1-572F9609B5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graphicEl>
                                              <a:dgm id="{D8DC99F9-4EFD-467B-89E1-572F9609B5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9361223-A841-4609-AECA-AAEBC5FE87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graphicEl>
                                              <a:dgm id="{29361223-A841-4609-AECA-AAEBC5FE87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36A07A6-6BC3-4445-86B5-07678DAAB4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2">
                                            <p:graphicEl>
                                              <a:dgm id="{B36A07A6-6BC3-4445-86B5-07678DAAB4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DD8F88E-3A6B-4287-8BCA-79EBA6077E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2">
                                            <p:graphicEl>
                                              <a:dgm id="{DDD8F88E-3A6B-4287-8BCA-79EBA6077E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F60C8C0-80DA-4AAF-AC7F-F3EEDA0E5F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2">
                                            <p:graphicEl>
                                              <a:dgm id="{BF60C8C0-80DA-4AAF-AC7F-F3EEDA0E5F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1ACBA20-E17C-42B1-9DDB-26F7EDD235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2">
                                            <p:graphicEl>
                                              <a:dgm id="{E1ACBA20-E17C-42B1-9DDB-26F7EDD235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Graphic spid="12" grpId="0">
        <p:bldSub>
          <a:bldDgm bld="one"/>
        </p:bldSub>
      </p:bldGraphic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464" y="928670"/>
            <a:ext cx="103632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990033"/>
                </a:solidFill>
              </a:rPr>
              <a:t>The Window Object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70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1461" y="1447800"/>
            <a:ext cx="11239579" cy="4838720"/>
          </a:xfrm>
        </p:spPr>
        <p:txBody>
          <a:bodyPr/>
          <a:lstStyle/>
          <a:p>
            <a:pPr algn="just"/>
            <a:r>
              <a:rPr lang="en-US" dirty="0" smtClean="0"/>
              <a:t>The window object is supported by all browsers. It represents the browser's window.</a:t>
            </a:r>
          </a:p>
          <a:p>
            <a:pPr algn="just"/>
            <a:r>
              <a:rPr lang="en-US" dirty="0" smtClean="0"/>
              <a:t>All global JavaScript objects, functions, and variables automatically become members of the window object.</a:t>
            </a:r>
          </a:p>
          <a:p>
            <a:pPr algn="just"/>
            <a:r>
              <a:rPr lang="en-US" dirty="0" smtClean="0"/>
              <a:t>Global variables are properties of the window object.</a:t>
            </a:r>
          </a:p>
          <a:p>
            <a:pPr algn="just"/>
            <a:r>
              <a:rPr lang="en-US" dirty="0" smtClean="0"/>
              <a:t>Global functions are methods of the window object.</a:t>
            </a:r>
          </a:p>
          <a:p>
            <a:pPr algn="just"/>
            <a:r>
              <a:rPr lang="en-US" dirty="0" smtClean="0"/>
              <a:t>Even the document object (of the HTML DOM) is a property of the window object:</a:t>
            </a:r>
          </a:p>
          <a:p>
            <a:pPr>
              <a:buNone/>
            </a:pPr>
            <a:r>
              <a:rPr lang="en-US" dirty="0" smtClean="0"/>
              <a:t> 		</a:t>
            </a:r>
            <a:r>
              <a:rPr lang="en-US" b="1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b="1" dirty="0" smtClean="0">
                <a:solidFill>
                  <a:srgbClr val="FF0000"/>
                </a:solidFill>
              </a:rPr>
              <a:t>("header");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5345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65" y="928670"/>
            <a:ext cx="103632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990033"/>
                </a:solidFill>
              </a:rPr>
              <a:t>Window Size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71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142965" y="1785926"/>
            <a:ext cx="10363200" cy="4572000"/>
          </a:xfrm>
        </p:spPr>
        <p:txBody>
          <a:bodyPr/>
          <a:lstStyle/>
          <a:p>
            <a:pPr algn="just"/>
            <a:r>
              <a:rPr lang="en-US" dirty="0" smtClean="0"/>
              <a:t>Two properties can be used to determine the size of the browser window.</a:t>
            </a:r>
          </a:p>
          <a:p>
            <a:pPr algn="just"/>
            <a:r>
              <a:rPr lang="en-US" dirty="0" smtClean="0"/>
              <a:t>Both properties return the sizes in pixels:</a:t>
            </a:r>
          </a:p>
          <a:p>
            <a:pPr algn="just"/>
            <a:r>
              <a:rPr lang="en-US" dirty="0" err="1" smtClean="0">
                <a:solidFill>
                  <a:srgbClr val="FF0066"/>
                </a:solidFill>
              </a:rPr>
              <a:t>window.innerHeight</a:t>
            </a:r>
            <a:r>
              <a:rPr lang="en-US" dirty="0" smtClean="0"/>
              <a:t> - the inner height of the browser window (in pixels)</a:t>
            </a:r>
          </a:p>
          <a:p>
            <a:pPr algn="just"/>
            <a:r>
              <a:rPr lang="en-US" dirty="0" err="1" smtClean="0">
                <a:solidFill>
                  <a:srgbClr val="FF0066"/>
                </a:solidFill>
              </a:rPr>
              <a:t>window.innerWidth</a:t>
            </a:r>
            <a:r>
              <a:rPr lang="en-US" dirty="0" smtClean="0"/>
              <a:t> - the inner width of the browser window (in pixels)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15699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72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85709" y="928670"/>
            <a:ext cx="5855976" cy="564360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&lt;h2&gt;JavaScript Window&lt;/h2&gt;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</a:t>
            </a:r>
          </a:p>
          <a:p>
            <a:pPr>
              <a:buNone/>
            </a:pPr>
            <a:r>
              <a:rPr lang="en-US" dirty="0" smtClean="0"/>
              <a:t>"Browser inner window width: " + </a:t>
            </a:r>
            <a:r>
              <a:rPr lang="en-US" dirty="0" err="1" smtClean="0"/>
              <a:t>window.innerWidth</a:t>
            </a:r>
            <a:r>
              <a:rPr lang="en-US" dirty="0" smtClean="0"/>
              <a:t> + "</a:t>
            </a:r>
            <a:r>
              <a:rPr lang="en-US" dirty="0" err="1" smtClean="0"/>
              <a:t>px</a:t>
            </a: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&gt;" +</a:t>
            </a:r>
          </a:p>
          <a:p>
            <a:pPr>
              <a:buNone/>
            </a:pPr>
            <a:r>
              <a:rPr lang="en-US" dirty="0" smtClean="0"/>
              <a:t>"Browser inner window height: " + </a:t>
            </a:r>
            <a:r>
              <a:rPr lang="en-US" dirty="0" err="1" smtClean="0"/>
              <a:t>window.innerHeight</a:t>
            </a:r>
            <a:r>
              <a:rPr lang="en-US" dirty="0" smtClean="0"/>
              <a:t> + "</a:t>
            </a:r>
            <a:r>
              <a:rPr lang="en-US" dirty="0" err="1" smtClean="0"/>
              <a:t>px</a:t>
            </a:r>
            <a:r>
              <a:rPr lang="en-US" dirty="0" smtClean="0"/>
              <a:t>";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6578600" y="714356"/>
            <a:ext cx="4998720" cy="530544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600" b="1" dirty="0" smtClean="0">
                <a:solidFill>
                  <a:srgbClr val="990033"/>
                </a:solidFill>
              </a:rPr>
              <a:t>Output</a:t>
            </a:r>
          </a:p>
          <a:p>
            <a:pPr>
              <a:buNone/>
            </a:pPr>
            <a:endParaRPr lang="en-US" sz="3600" b="1" dirty="0">
              <a:solidFill>
                <a:srgbClr val="990033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5" y="1500178"/>
            <a:ext cx="5524539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24102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61" y="928670"/>
            <a:ext cx="10363200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66"/>
                </a:solidFill>
              </a:rPr>
              <a:t>Location Object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73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1461" y="1500174"/>
            <a:ext cx="11239579" cy="5143536"/>
          </a:xfrm>
        </p:spPr>
        <p:txBody>
          <a:bodyPr>
            <a:normAutofit/>
          </a:bodyPr>
          <a:lstStyle/>
          <a:p>
            <a:r>
              <a:rPr lang="en-IN" sz="2000" dirty="0" smtClean="0"/>
              <a:t>Location object is a part of the window object.</a:t>
            </a:r>
            <a:endParaRPr lang="en-US" sz="2000" dirty="0" smtClean="0"/>
          </a:p>
          <a:p>
            <a:r>
              <a:rPr lang="en-IN" sz="2000" dirty="0" smtClean="0"/>
              <a:t>It is accessed through the </a:t>
            </a:r>
            <a:r>
              <a:rPr lang="en-IN" sz="2000" b="1" dirty="0" smtClean="0"/>
              <a:t>'</a:t>
            </a:r>
            <a:r>
              <a:rPr lang="en-IN" sz="2000" b="1" dirty="0" err="1" smtClean="0"/>
              <a:t>window.location</a:t>
            </a:r>
            <a:r>
              <a:rPr lang="en-IN" sz="2000" b="1" dirty="0" smtClean="0"/>
              <a:t>'</a:t>
            </a:r>
            <a:r>
              <a:rPr lang="en-IN" sz="2000" dirty="0" smtClean="0"/>
              <a:t> property.</a:t>
            </a:r>
            <a:endParaRPr lang="en-US" sz="2000" dirty="0" smtClean="0"/>
          </a:p>
          <a:p>
            <a:r>
              <a:rPr lang="en-IN" sz="2000" dirty="0" smtClean="0"/>
              <a:t>It contains the information about the current URL.</a:t>
            </a:r>
            <a:endParaRPr lang="en-US" sz="200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952728" y="2786067"/>
          <a:ext cx="6000792" cy="3571893"/>
        </p:xfrm>
        <a:graphic>
          <a:graphicData uri="http://schemas.openxmlformats.org/drawingml/2006/table">
            <a:tbl>
              <a:tblPr/>
              <a:tblGrid>
                <a:gridCol w="968357"/>
                <a:gridCol w="5032435"/>
              </a:tblGrid>
              <a:tr h="396877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IN" sz="1300" b="1" dirty="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Property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38100" marB="38100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EA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IN" sz="1300" b="1" dirty="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38100" marB="38100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EAB"/>
                    </a:solidFill>
                  </a:tcPr>
                </a:tc>
              </a:tr>
              <a:tr h="396877"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hash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38100" marB="38100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It returns the anchor portion of a URL.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38100" marB="38100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877"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host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38100" marB="38100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It returns the hostname and port of a URL.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38100" marB="38100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877"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hostname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38100" marB="38100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It returns the hostname of a URL.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38100" marB="38100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877"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href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38100" marB="38100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It returns the entire URL.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38100" marB="38100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877"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pathname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38100" marB="38100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It returns the path name of a URL.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38100" marB="38100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877"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port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38100" marB="38100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It returns the port number the server uses for a URL.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38100" marB="38100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877"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protocol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38100" marB="38100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It returns the protocol of a URL.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38100" marB="38100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877"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search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38100" marB="38100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It returns the query portion of a URL.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38100" marB="38100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935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74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smtClean="0">
                <a:solidFill>
                  <a:srgbClr val="FF0066"/>
                </a:solidFill>
              </a:rPr>
              <a:t>Location Object Methods</a:t>
            </a:r>
            <a:endParaRPr lang="en-US" dirty="0" smtClean="0">
              <a:solidFill>
                <a:srgbClr val="FF0066"/>
              </a:solidFill>
            </a:endParaRPr>
          </a:p>
          <a:p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71725" y="2285993"/>
          <a:ext cx="7132320" cy="2428892"/>
        </p:xfrm>
        <a:graphic>
          <a:graphicData uri="http://schemas.openxmlformats.org/drawingml/2006/table">
            <a:tbl>
              <a:tblPr/>
              <a:tblGrid>
                <a:gridCol w="1623907"/>
                <a:gridCol w="5508413"/>
              </a:tblGrid>
              <a:tr h="517761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Method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38100" marB="38100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EA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38100" marB="38100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EAB"/>
                    </a:solidFill>
                  </a:tcPr>
                </a:tc>
              </a:tr>
              <a:tr h="517761"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assign()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38100" marB="38100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It loads a new document.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38100" marB="38100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761"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reload()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38100" marB="38100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It reloads the current document.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38100" marB="38100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5609"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replace()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38100" marB="38100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It replaces the current document with a new one.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38100" marB="38100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3389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66"/>
                </a:solidFill>
              </a:rPr>
              <a:t>Simple Program on Location Object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 dirty="0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75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76211" y="1357298"/>
            <a:ext cx="4998720" cy="4572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&lt;html&gt;</a:t>
            </a:r>
            <a:br>
              <a:rPr lang="en-IN" dirty="0" smtClean="0"/>
            </a:br>
            <a:r>
              <a:rPr lang="en-IN" dirty="0" smtClean="0"/>
              <a:t>     &lt;body&gt;</a:t>
            </a:r>
            <a:br>
              <a:rPr lang="en-IN" dirty="0" smtClean="0"/>
            </a:br>
            <a:r>
              <a:rPr lang="en-IN" dirty="0" smtClean="0"/>
              <a:t>     &lt;script type="text/</a:t>
            </a:r>
            <a:r>
              <a:rPr lang="en-IN" dirty="0" err="1" smtClean="0"/>
              <a:t>javascript</a:t>
            </a:r>
            <a:r>
              <a:rPr lang="en-IN" dirty="0" smtClean="0"/>
              <a:t>"&gt;</a:t>
            </a:r>
            <a:br>
              <a:rPr lang="en-IN" dirty="0" smtClean="0"/>
            </a:br>
            <a:r>
              <a:rPr lang="en-IN" dirty="0" smtClean="0"/>
              <a:t>          </a:t>
            </a:r>
            <a:r>
              <a:rPr lang="en-IN" dirty="0" err="1" smtClean="0"/>
              <a:t>document.write</a:t>
            </a:r>
            <a:r>
              <a:rPr lang="en-IN" dirty="0" smtClean="0"/>
              <a:t>("&lt;b&gt;Path Name: &lt;/b&gt;"+</a:t>
            </a:r>
            <a:r>
              <a:rPr lang="en-IN" dirty="0" err="1" smtClean="0"/>
              <a:t>location.pathname</a:t>
            </a:r>
            <a:r>
              <a:rPr lang="en-IN" dirty="0" smtClean="0"/>
              <a:t>+"&lt;</a:t>
            </a:r>
            <a:r>
              <a:rPr lang="en-IN" dirty="0" err="1" smtClean="0"/>
              <a:t>br</a:t>
            </a:r>
            <a:r>
              <a:rPr lang="en-IN" dirty="0" smtClean="0"/>
              <a:t>&gt;&lt;</a:t>
            </a:r>
            <a:r>
              <a:rPr lang="en-IN" dirty="0" err="1" smtClean="0"/>
              <a:t>br</a:t>
            </a:r>
            <a:r>
              <a:rPr lang="en-IN" dirty="0" smtClean="0"/>
              <a:t>&gt;");</a:t>
            </a:r>
            <a:br>
              <a:rPr lang="en-IN" dirty="0" smtClean="0"/>
            </a:br>
            <a:r>
              <a:rPr lang="en-IN" dirty="0" smtClean="0"/>
              <a:t>          </a:t>
            </a:r>
            <a:r>
              <a:rPr lang="en-IN" dirty="0" err="1" smtClean="0"/>
              <a:t>document.write</a:t>
            </a:r>
            <a:r>
              <a:rPr lang="en-IN" dirty="0" smtClean="0"/>
              <a:t>("&lt;b&gt;</a:t>
            </a:r>
            <a:r>
              <a:rPr lang="en-IN" dirty="0" err="1" smtClean="0"/>
              <a:t>Href</a:t>
            </a:r>
            <a:r>
              <a:rPr lang="en-IN" dirty="0" smtClean="0"/>
              <a:t>: &lt;/b&gt;"+</a:t>
            </a:r>
            <a:r>
              <a:rPr lang="en-IN" dirty="0" err="1" smtClean="0"/>
              <a:t>location.href</a:t>
            </a:r>
            <a:r>
              <a:rPr lang="en-IN" dirty="0" smtClean="0"/>
              <a:t>+"&lt;</a:t>
            </a:r>
            <a:r>
              <a:rPr lang="en-IN" dirty="0" err="1" smtClean="0"/>
              <a:t>br</a:t>
            </a:r>
            <a:r>
              <a:rPr lang="en-IN" dirty="0" smtClean="0"/>
              <a:t>&gt;&lt;</a:t>
            </a:r>
            <a:r>
              <a:rPr lang="en-IN" dirty="0" err="1" smtClean="0"/>
              <a:t>br</a:t>
            </a:r>
            <a:r>
              <a:rPr lang="en-IN" dirty="0" smtClean="0"/>
              <a:t>&gt;");</a:t>
            </a:r>
            <a:br>
              <a:rPr lang="en-IN" dirty="0" smtClean="0"/>
            </a:br>
            <a:r>
              <a:rPr lang="en-IN" dirty="0" smtClean="0"/>
              <a:t>          </a:t>
            </a:r>
            <a:r>
              <a:rPr lang="en-IN" dirty="0" err="1" smtClean="0"/>
              <a:t>document.write</a:t>
            </a:r>
            <a:r>
              <a:rPr lang="en-IN" dirty="0" smtClean="0"/>
              <a:t>("&lt;b&gt;Protocol: &lt;/b&gt;"+</a:t>
            </a:r>
            <a:r>
              <a:rPr lang="en-IN" dirty="0" err="1" smtClean="0"/>
              <a:t>location.protcol</a:t>
            </a:r>
            <a:r>
              <a:rPr lang="en-IN" dirty="0" smtClean="0"/>
              <a:t>+"&lt;</a:t>
            </a:r>
            <a:r>
              <a:rPr lang="en-IN" dirty="0" err="1" smtClean="0"/>
              <a:t>br</a:t>
            </a:r>
            <a:r>
              <a:rPr lang="en-IN" dirty="0" smtClean="0"/>
              <a:t>&gt;&lt;</a:t>
            </a:r>
            <a:r>
              <a:rPr lang="en-IN" dirty="0" err="1" smtClean="0"/>
              <a:t>br</a:t>
            </a:r>
            <a:r>
              <a:rPr lang="en-IN" dirty="0" smtClean="0"/>
              <a:t>&gt;");</a:t>
            </a:r>
            <a:br>
              <a:rPr lang="en-IN" dirty="0" smtClean="0"/>
            </a:br>
            <a:r>
              <a:rPr lang="en-IN" dirty="0" smtClean="0"/>
              <a:t>     &lt;/script&gt;</a:t>
            </a:r>
            <a:br>
              <a:rPr lang="en-IN" dirty="0" smtClean="0"/>
            </a:br>
            <a:r>
              <a:rPr lang="en-IN" dirty="0" smtClean="0"/>
              <a:t>     &lt;/body&gt;</a:t>
            </a:r>
            <a:br>
              <a:rPr lang="en-IN" dirty="0" smtClean="0"/>
            </a:br>
            <a:r>
              <a:rPr lang="en-IN" dirty="0" smtClean="0"/>
              <a:t>&lt;/html&gt;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FF0066"/>
                </a:solidFill>
              </a:rPr>
              <a:t>Output</a:t>
            </a:r>
            <a:endParaRPr lang="en-US" sz="2800" b="1" dirty="0">
              <a:solidFill>
                <a:srgbClr val="FF006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10248" y="228599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Path Name: </a:t>
            </a:r>
            <a:r>
              <a:rPr lang="en-US" dirty="0" smtClean="0">
                <a:solidFill>
                  <a:prstClr val="black"/>
                </a:solidFill>
              </a:rPr>
              <a:t>/</a:t>
            </a:r>
            <a:r>
              <a:rPr lang="en-US" dirty="0" err="1" smtClean="0">
                <a:solidFill>
                  <a:prstClr val="black"/>
                </a:solidFill>
              </a:rPr>
              <a:t>webprj</a:t>
            </a:r>
            <a:r>
              <a:rPr lang="en-US" dirty="0" smtClean="0">
                <a:solidFill>
                  <a:prstClr val="black"/>
                </a:solidFill>
              </a:rPr>
              <a:t>/</a:t>
            </a:r>
            <a:r>
              <a:rPr lang="en-US" dirty="0" err="1" smtClean="0">
                <a:solidFill>
                  <a:prstClr val="black"/>
                </a:solidFill>
              </a:rPr>
              <a:t>ZYHerDfFj</a:t>
            </a:r>
            <a:r>
              <a:rPr lang="en-US" dirty="0" smtClean="0">
                <a:solidFill>
                  <a:prstClr val="black"/>
                </a:solidFill>
              </a:rPr>
              <a:t>/index.html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/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b="1" dirty="0" err="1" smtClean="0">
                <a:solidFill>
                  <a:prstClr val="black"/>
                </a:solidFill>
              </a:rPr>
              <a:t>Href</a:t>
            </a:r>
            <a:r>
              <a:rPr lang="en-US" b="1" dirty="0" smtClean="0">
                <a:solidFill>
                  <a:prstClr val="black"/>
                </a:solidFill>
              </a:rPr>
              <a:t>: </a:t>
            </a:r>
            <a:r>
              <a:rPr lang="en-US" dirty="0" smtClean="0">
                <a:solidFill>
                  <a:prstClr val="black"/>
                </a:solidFill>
              </a:rPr>
              <a:t>https://www.onlinegdb.com/webprj/ZYHerDfFj/index.html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/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b="1" dirty="0" smtClean="0">
                <a:solidFill>
                  <a:prstClr val="black"/>
                </a:solidFill>
              </a:rPr>
              <a:t>Protocol: </a:t>
            </a:r>
            <a:r>
              <a:rPr lang="en-US" dirty="0" smtClean="0">
                <a:solidFill>
                  <a:prstClr val="black"/>
                </a:solidFill>
              </a:rPr>
              <a:t>undefined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24257" y="1206236"/>
          <a:ext cx="5123235" cy="4951379"/>
        </p:xfrm>
        <a:graphic>
          <a:graphicData uri="http://schemas.openxmlformats.org/drawingml/2006/table">
            <a:tbl>
              <a:tblPr/>
              <a:tblGrid>
                <a:gridCol w="5123235"/>
              </a:tblGrid>
              <a:tr h="49513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  <a:alpha val="24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849572" y="1264599"/>
          <a:ext cx="6057089" cy="4873557"/>
        </p:xfrm>
        <a:graphic>
          <a:graphicData uri="http://schemas.openxmlformats.org/drawingml/2006/table">
            <a:tbl>
              <a:tblPr/>
              <a:tblGrid>
                <a:gridCol w="6057089"/>
              </a:tblGrid>
              <a:tr h="48735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4CCFE">
                        <a:alpha val="26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510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16" y="428604"/>
            <a:ext cx="10363200" cy="1428752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FF0066"/>
                </a:solidFill>
                <a:latin typeface="+mn-lt"/>
              </a:rPr>
              <a:t>Window Location Assign</a:t>
            </a:r>
            <a:r>
              <a:rPr lang="en-US" sz="2200" dirty="0" smtClean="0">
                <a:latin typeface="+mn-lt"/>
              </a:rPr>
              <a:t/>
            </a:r>
            <a:br>
              <a:rPr lang="en-US" sz="2200" dirty="0" smtClean="0">
                <a:latin typeface="+mn-lt"/>
              </a:rPr>
            </a:br>
            <a:r>
              <a:rPr lang="en-US" sz="2200" dirty="0" smtClean="0">
                <a:latin typeface="+mn-lt"/>
              </a:rPr>
              <a:t>The </a:t>
            </a:r>
            <a:r>
              <a:rPr lang="en-US" sz="2200" dirty="0" err="1" smtClean="0">
                <a:latin typeface="+mn-lt"/>
              </a:rPr>
              <a:t>window.location.assign</a:t>
            </a:r>
            <a:r>
              <a:rPr lang="en-US" sz="2200" dirty="0" smtClean="0">
                <a:latin typeface="+mn-lt"/>
              </a:rPr>
              <a:t>() method loads a new document.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EA7F-FA7F-4318-9317-742979EF6964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76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761962" y="1357298"/>
            <a:ext cx="10953827" cy="500066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&lt;h2&gt;JavaScript&lt;/h2&gt;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&lt;h3&gt;The </a:t>
            </a:r>
            <a:r>
              <a:rPr lang="en-US" dirty="0" err="1" smtClean="0"/>
              <a:t>window.location</a:t>
            </a:r>
            <a:r>
              <a:rPr lang="en-US" dirty="0" smtClean="0"/>
              <a:t> object&lt;/h3&gt;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&lt;input type="button" value="Load new document"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newDoc</a:t>
            </a:r>
            <a:r>
              <a:rPr lang="en-US" dirty="0" smtClean="0"/>
              <a:t>()"&gt;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newDoc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window.location.assign</a:t>
            </a:r>
            <a:r>
              <a:rPr lang="en-US" dirty="0" smtClean="0"/>
              <a:t>("https://www.w3schools.com")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22482"/>
      </p:ext>
    </p:extLst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66"/>
                </a:solidFill>
              </a:rPr>
              <a:t>Output</a:t>
            </a:r>
            <a:endParaRPr lang="en-US" b="1" dirty="0">
              <a:solidFill>
                <a:srgbClr val="FF0066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77</a:t>
            </a:fld>
            <a:endParaRPr lang="en-IN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465" y="2000240"/>
            <a:ext cx="5238787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8606" y="2000241"/>
            <a:ext cx="4999567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41301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2965" y="571480"/>
            <a:ext cx="103632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JavaScript Popup Boxes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78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1" y="1447800"/>
            <a:ext cx="10401339" cy="4572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JavaScript has three kind of popup boxes: Alert box, Confirm box, and Prompt box.</a:t>
            </a:r>
          </a:p>
          <a:p>
            <a:pPr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Alert Box</a:t>
            </a:r>
          </a:p>
          <a:p>
            <a:pPr algn="just"/>
            <a:r>
              <a:rPr lang="en-US" dirty="0" smtClean="0"/>
              <a:t>An alert box is often used if you want to make sure information comes through to the user.</a:t>
            </a:r>
          </a:p>
          <a:p>
            <a:pPr algn="just"/>
            <a:r>
              <a:rPr lang="en-US" dirty="0" smtClean="0"/>
              <a:t>When an alert box pops up, the user will have to click "OK" to proceed.</a:t>
            </a:r>
          </a:p>
          <a:p>
            <a:pPr algn="just"/>
            <a:r>
              <a:rPr lang="en-US" dirty="0" smtClean="0"/>
              <a:t>Syntax: </a:t>
            </a:r>
            <a:r>
              <a:rPr lang="en-US" b="1" dirty="0" err="1" smtClean="0">
                <a:solidFill>
                  <a:srgbClr val="4B6B41"/>
                </a:solidFill>
              </a:rPr>
              <a:t>window.alert</a:t>
            </a:r>
            <a:r>
              <a:rPr lang="en-US" b="1" dirty="0" smtClean="0">
                <a:solidFill>
                  <a:srgbClr val="4B6B41"/>
                </a:solidFill>
              </a:rPr>
              <a:t>("</a:t>
            </a:r>
            <a:r>
              <a:rPr lang="en-US" b="1" i="1" dirty="0" err="1" smtClean="0">
                <a:solidFill>
                  <a:srgbClr val="4B6B41"/>
                </a:solidFill>
              </a:rPr>
              <a:t>sometext</a:t>
            </a:r>
            <a:r>
              <a:rPr lang="en-US" b="1" dirty="0" smtClean="0">
                <a:solidFill>
                  <a:srgbClr val="4B6B41"/>
                </a:solidFill>
              </a:rPr>
              <a:t>");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216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2965" y="500042"/>
            <a:ext cx="10363200" cy="72547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Sample program for alert box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79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71461" y="1447800"/>
            <a:ext cx="5646459" cy="512447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&lt;h2&gt;JavaScript Alert&lt;/h2&gt;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myFunction</a:t>
            </a:r>
            <a:r>
              <a:rPr lang="en-US" dirty="0" smtClean="0"/>
              <a:t>()"&gt;Try it&lt;/button&gt;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window.alert</a:t>
            </a:r>
            <a:r>
              <a:rPr lang="en-US" dirty="0" smtClean="0"/>
              <a:t>("I am an alert box!");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1758" y="1142984"/>
            <a:ext cx="4999567" cy="2115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3" y="3429000"/>
            <a:ext cx="4857784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867727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68B57F-40D9-49CB-8A50-7918447C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22-07-2021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325C143-9F3C-4932-B088-C27AF8F5D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8</a:t>
            </a:fld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FC5D16CE-C7EE-48F6-B88E-90C3ADA69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9"/>
            <a:ext cx="8873971" cy="1325563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pPr algn="ctr"/>
            <a:r>
              <a:rPr lang="en-IN" dirty="0"/>
              <a:t>Limitations of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76C6A8-865B-4565-91BE-B97F74B7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Cannot treat JavaScript as a full-fledged programming language. </a:t>
            </a:r>
            <a:endParaRPr lang="en-IN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xmlns="" id="{1C079C1F-AB30-484B-AE5D-28CA1614F6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1099894"/>
              </p:ext>
            </p:extLst>
          </p:nvPr>
        </p:nvGraphicFramePr>
        <p:xfrm>
          <a:off x="2032000" y="2574536"/>
          <a:ext cx="8128000" cy="3563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133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DD30F7A-08C8-41C3-9459-F0924FFDC3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dgm id="{FDD30F7A-08C8-41C3-9459-F0924FFDC3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2B234E5-10E3-4F7F-92E6-FD5009B27C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32B234E5-10E3-4F7F-92E6-FD5009B27C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A132727-0E6B-46DF-B0E5-8F8D3A3116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dgm id="{2A132727-0E6B-46DF-B0E5-8F8D3A3116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ED5EBE3-EABB-4FEC-BFD5-60C27F8B03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graphicEl>
                                              <a:dgm id="{EED5EBE3-EABB-4FEC-BFD5-60C27F8B03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50D41B0-ACF3-4400-BEBF-3698179801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A50D41B0-ACF3-4400-BEBF-3698179801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569BEE9-22F5-4F74-9033-7AB4130DCF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graphicEl>
                                              <a:dgm id="{9569BEE9-22F5-4F74-9033-7AB4130DCF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F6BA232-20E0-46C9-9AC0-3B021B9DDD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graphicEl>
                                              <a:dgm id="{CF6BA232-20E0-46C9-9AC0-3B021B9DDD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build="p"/>
      <p:bldGraphic spid="6" grpId="0">
        <p:bldSub>
          <a:bldDgm bld="one"/>
        </p:bldSub>
      </p:bldGraphic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65" y="857232"/>
            <a:ext cx="10363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Confirm Box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80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047715" y="1714488"/>
            <a:ext cx="10363200" cy="4071966"/>
          </a:xfrm>
        </p:spPr>
        <p:txBody>
          <a:bodyPr/>
          <a:lstStyle/>
          <a:p>
            <a:pPr algn="just"/>
            <a:r>
              <a:rPr lang="en-US" dirty="0" smtClean="0"/>
              <a:t>A confirm box is often used if you want the user to verify or accept something.</a:t>
            </a:r>
          </a:p>
          <a:p>
            <a:pPr algn="just"/>
            <a:r>
              <a:rPr lang="en-US" dirty="0" smtClean="0"/>
              <a:t>When a confirm box pops up, the user will have to click either "OK" or "Cancel" to proceed.</a:t>
            </a:r>
          </a:p>
          <a:p>
            <a:pPr algn="just"/>
            <a:r>
              <a:rPr lang="en-US" dirty="0" smtClean="0"/>
              <a:t>If the user clicks "OK", the box returns </a:t>
            </a:r>
            <a:r>
              <a:rPr lang="en-US" b="1" dirty="0" smtClean="0"/>
              <a:t>true</a:t>
            </a:r>
            <a:r>
              <a:rPr lang="en-US" dirty="0" smtClean="0"/>
              <a:t>. If the user clicks "Cancel", the box returns </a:t>
            </a:r>
            <a:r>
              <a:rPr lang="en-US" b="1" dirty="0" smtClean="0"/>
              <a:t>false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Syntax: </a:t>
            </a:r>
            <a:r>
              <a:rPr lang="en-US" b="1" dirty="0" err="1" smtClean="0">
                <a:solidFill>
                  <a:srgbClr val="621AB2"/>
                </a:solidFill>
              </a:rPr>
              <a:t>window.confirm</a:t>
            </a:r>
            <a:r>
              <a:rPr lang="en-US" b="1" dirty="0" smtClean="0">
                <a:solidFill>
                  <a:srgbClr val="621AB2"/>
                </a:solidFill>
              </a:rPr>
              <a:t>("</a:t>
            </a:r>
            <a:r>
              <a:rPr lang="en-US" b="1" i="1" dirty="0" err="1" smtClean="0">
                <a:solidFill>
                  <a:srgbClr val="621AB2"/>
                </a:solidFill>
              </a:rPr>
              <a:t>sometext</a:t>
            </a:r>
            <a:r>
              <a:rPr lang="en-US" b="1" dirty="0" smtClean="0">
                <a:solidFill>
                  <a:srgbClr val="621AB2"/>
                </a:solidFill>
              </a:rPr>
              <a:t>");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4739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program for confirm box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81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80960" y="1785926"/>
            <a:ext cx="5429288" cy="49292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/>
              <a:t>&lt;!DOCTYPE html&gt;</a:t>
            </a:r>
          </a:p>
          <a:p>
            <a:pPr>
              <a:buNone/>
            </a:pPr>
            <a:r>
              <a:rPr lang="en-IN" sz="2400" dirty="0" smtClean="0"/>
              <a:t>&lt;html&gt;</a:t>
            </a:r>
          </a:p>
          <a:p>
            <a:pPr>
              <a:buNone/>
            </a:pPr>
            <a:r>
              <a:rPr lang="en-IN" sz="2400" dirty="0" smtClean="0"/>
              <a:t>&lt;body&gt;</a:t>
            </a:r>
          </a:p>
          <a:p>
            <a:pPr>
              <a:buNone/>
            </a:pPr>
            <a:r>
              <a:rPr lang="en-IN" sz="2400" dirty="0" smtClean="0"/>
              <a:t>&lt;h2&gt;JavaScript Confirm Box&lt;/h2&gt;</a:t>
            </a:r>
          </a:p>
          <a:p>
            <a:pPr>
              <a:buNone/>
            </a:pPr>
            <a:r>
              <a:rPr lang="en-IN" sz="2400" dirty="0" smtClean="0"/>
              <a:t>&lt;button </a:t>
            </a:r>
            <a:r>
              <a:rPr lang="en-IN" sz="2400" dirty="0" err="1" smtClean="0"/>
              <a:t>onclick</a:t>
            </a:r>
            <a:r>
              <a:rPr lang="en-IN" sz="2400" dirty="0" smtClean="0"/>
              <a:t>="</a:t>
            </a:r>
            <a:r>
              <a:rPr lang="en-IN" sz="2400" dirty="0" err="1" smtClean="0"/>
              <a:t>myFunction</a:t>
            </a:r>
            <a:r>
              <a:rPr lang="en-IN" sz="2400" dirty="0" smtClean="0"/>
              <a:t>()"&gt;Try it&lt;/button&gt;</a:t>
            </a:r>
          </a:p>
          <a:p>
            <a:pPr>
              <a:buNone/>
            </a:pPr>
            <a:r>
              <a:rPr lang="en-IN" sz="2400" dirty="0" smtClean="0"/>
              <a:t>&lt;p id="demo"&gt;&lt;/p&gt;</a:t>
            </a:r>
          </a:p>
          <a:p>
            <a:pPr>
              <a:buNone/>
            </a:pPr>
            <a:r>
              <a:rPr lang="en-IN" sz="2400" dirty="0" smtClean="0"/>
              <a:t>&lt;script&gt;</a:t>
            </a:r>
          </a:p>
          <a:p>
            <a:pPr>
              <a:buNone/>
            </a:pPr>
            <a:r>
              <a:rPr lang="en-IN" sz="2400" dirty="0" smtClean="0"/>
              <a:t>function </a:t>
            </a:r>
            <a:r>
              <a:rPr lang="en-IN" sz="2400" dirty="0" err="1" smtClean="0"/>
              <a:t>myFunction</a:t>
            </a:r>
            <a:r>
              <a:rPr lang="en-IN" sz="2400" dirty="0" smtClean="0"/>
              <a:t>() {</a:t>
            </a:r>
          </a:p>
          <a:p>
            <a:pPr>
              <a:buNone/>
            </a:pPr>
            <a:r>
              <a:rPr lang="en-IN" sz="2400" dirty="0" smtClean="0"/>
              <a:t>  </a:t>
            </a:r>
            <a:r>
              <a:rPr lang="en-IN" sz="2400" dirty="0" err="1" smtClean="0"/>
              <a:t>var</a:t>
            </a:r>
            <a:r>
              <a:rPr lang="en-IN" sz="2400" dirty="0" smtClean="0"/>
              <a:t> txt;</a:t>
            </a:r>
          </a:p>
          <a:p>
            <a:pPr>
              <a:buNone/>
            </a:pPr>
            <a:endParaRPr lang="en-IN" sz="2000" dirty="0"/>
          </a:p>
        </p:txBody>
      </p:sp>
      <p:sp>
        <p:nvSpPr>
          <p:cNvPr id="7" name="Rectangle 6"/>
          <p:cNvSpPr/>
          <p:nvPr/>
        </p:nvSpPr>
        <p:spPr>
          <a:xfrm>
            <a:off x="5810248" y="1643054"/>
            <a:ext cx="6096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prstClr val="black"/>
                </a:solidFill>
              </a:rPr>
              <a:t> </a:t>
            </a:r>
            <a:r>
              <a:rPr lang="en-IN" sz="2400" dirty="0" smtClean="0">
                <a:solidFill>
                  <a:prstClr val="black"/>
                </a:solidFill>
              </a:rPr>
              <a:t>if (</a:t>
            </a:r>
            <a:r>
              <a:rPr lang="en-IN" sz="2400" dirty="0" err="1" smtClean="0">
                <a:solidFill>
                  <a:prstClr val="black"/>
                </a:solidFill>
              </a:rPr>
              <a:t>window.confirm</a:t>
            </a:r>
            <a:r>
              <a:rPr lang="en-IN" sz="2400" dirty="0" smtClean="0">
                <a:solidFill>
                  <a:prstClr val="black"/>
                </a:solidFill>
              </a:rPr>
              <a:t>("Press a button!")) {</a:t>
            </a:r>
          </a:p>
          <a:p>
            <a:r>
              <a:rPr lang="en-IN" sz="2400" dirty="0" smtClean="0">
                <a:solidFill>
                  <a:prstClr val="black"/>
                </a:solidFill>
              </a:rPr>
              <a:t>    txt = "You pressed OK!";</a:t>
            </a:r>
          </a:p>
          <a:p>
            <a:r>
              <a:rPr lang="en-IN" sz="2400" dirty="0" smtClean="0">
                <a:solidFill>
                  <a:prstClr val="black"/>
                </a:solidFill>
              </a:rPr>
              <a:t>  } else {</a:t>
            </a:r>
          </a:p>
          <a:p>
            <a:r>
              <a:rPr lang="en-IN" sz="2400" dirty="0" smtClean="0">
                <a:solidFill>
                  <a:prstClr val="black"/>
                </a:solidFill>
              </a:rPr>
              <a:t>    txt = "You pressed Cancel!";</a:t>
            </a:r>
          </a:p>
          <a:p>
            <a:r>
              <a:rPr lang="en-IN" sz="2400" dirty="0" smtClean="0">
                <a:solidFill>
                  <a:prstClr val="black"/>
                </a:solidFill>
              </a:rPr>
              <a:t>  }</a:t>
            </a:r>
          </a:p>
          <a:p>
            <a:r>
              <a:rPr lang="en-IN" sz="2400" dirty="0" smtClean="0">
                <a:solidFill>
                  <a:prstClr val="black"/>
                </a:solidFill>
              </a:rPr>
              <a:t>  </a:t>
            </a:r>
            <a:r>
              <a:rPr lang="en-IN" sz="2400" dirty="0" err="1" smtClean="0">
                <a:solidFill>
                  <a:prstClr val="black"/>
                </a:solidFill>
              </a:rPr>
              <a:t>document.getElementById</a:t>
            </a:r>
            <a:r>
              <a:rPr lang="en-IN" sz="2400" dirty="0" smtClean="0">
                <a:solidFill>
                  <a:prstClr val="black"/>
                </a:solidFill>
              </a:rPr>
              <a:t>("demo").</a:t>
            </a:r>
            <a:r>
              <a:rPr lang="en-IN" sz="2400" dirty="0" err="1" smtClean="0">
                <a:solidFill>
                  <a:prstClr val="black"/>
                </a:solidFill>
              </a:rPr>
              <a:t>innerHTML</a:t>
            </a:r>
            <a:r>
              <a:rPr lang="en-IN" sz="2400" dirty="0" smtClean="0">
                <a:solidFill>
                  <a:prstClr val="black"/>
                </a:solidFill>
              </a:rPr>
              <a:t> = txt;</a:t>
            </a:r>
          </a:p>
          <a:p>
            <a:r>
              <a:rPr lang="en-IN" sz="2400" dirty="0" smtClean="0">
                <a:solidFill>
                  <a:prstClr val="black"/>
                </a:solidFill>
              </a:rPr>
              <a:t>}</a:t>
            </a:r>
          </a:p>
          <a:p>
            <a:r>
              <a:rPr lang="en-IN" sz="2400" dirty="0" smtClean="0">
                <a:solidFill>
                  <a:prstClr val="black"/>
                </a:solidFill>
              </a:rPr>
              <a:t>&lt;/script&gt;</a:t>
            </a:r>
          </a:p>
          <a:p>
            <a:r>
              <a:rPr lang="en-IN" sz="2400" dirty="0" smtClean="0">
                <a:solidFill>
                  <a:prstClr val="black"/>
                </a:solidFill>
              </a:rPr>
              <a:t>&lt;/body&gt;</a:t>
            </a:r>
          </a:p>
          <a:p>
            <a:r>
              <a:rPr lang="en-IN" sz="2400" dirty="0" smtClean="0">
                <a:solidFill>
                  <a:prstClr val="black"/>
                </a:solidFill>
              </a:rPr>
              <a:t>&lt;/html&gt;</a:t>
            </a:r>
            <a:endParaRPr lang="en-US" sz="2400" dirty="0">
              <a:solidFill>
                <a:prstClr val="black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63165" y="1731526"/>
          <a:ext cx="4967592" cy="4610911"/>
        </p:xfrm>
        <a:graphic>
          <a:graphicData uri="http://schemas.openxmlformats.org/drawingml/2006/table">
            <a:tbl>
              <a:tblPr/>
              <a:tblGrid>
                <a:gridCol w="4967592"/>
              </a:tblGrid>
              <a:tr h="46109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9FCC4">
                        <a:alpha val="24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823627" y="1682885"/>
          <a:ext cx="5979268" cy="4698460"/>
        </p:xfrm>
        <a:graphic>
          <a:graphicData uri="http://schemas.openxmlformats.org/drawingml/2006/table">
            <a:tbl>
              <a:tblPr/>
              <a:tblGrid>
                <a:gridCol w="5979268"/>
              </a:tblGrid>
              <a:tr h="46984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B9FDFD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6066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65" y="857232"/>
            <a:ext cx="4400547" cy="582594"/>
          </a:xfrm>
        </p:spPr>
        <p:txBody>
          <a:bodyPr>
            <a:no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Initial Output window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82</a:t>
            </a:fld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65" y="1500174"/>
            <a:ext cx="4212176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5499" y="1390650"/>
            <a:ext cx="4997452" cy="2181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3229" y="4500570"/>
            <a:ext cx="5810291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524233" y="3786190"/>
            <a:ext cx="4953035" cy="582594"/>
          </a:xfrm>
          <a:prstGeom prst="rect">
            <a:avLst/>
          </a:prstGeom>
        </p:spPr>
        <p:txBody>
          <a:bodyPr bIns="91440" anchor="b" anchorCtr="0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IN" sz="1600" b="1" dirty="0" smtClean="0">
                <a:solidFill>
                  <a:srgbClr val="FF0000"/>
                </a:solidFill>
                <a:latin typeface="Franklin Gothic Book"/>
              </a:rPr>
              <a:t>Output window after clicking on OK button</a:t>
            </a:r>
            <a:endParaRPr lang="en-IN" sz="1600" b="1" dirty="0">
              <a:solidFill>
                <a:srgbClr val="FF0000"/>
              </a:solidFill>
              <a:latin typeface="Franklin Gothic Book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108701" y="866756"/>
            <a:ext cx="4400547" cy="582594"/>
          </a:xfrm>
          <a:prstGeom prst="rect">
            <a:avLst/>
          </a:prstGeom>
        </p:spPr>
        <p:txBody>
          <a:bodyPr bIns="91440" anchor="b" anchorCtr="0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IN" sz="1600" b="1" dirty="0" smtClean="0">
                <a:solidFill>
                  <a:srgbClr val="FF0000"/>
                </a:solidFill>
                <a:latin typeface="Franklin Gothic Book"/>
              </a:rPr>
              <a:t>Output window after clicking on Try it button</a:t>
            </a:r>
            <a:endParaRPr lang="en-IN" sz="1600" b="1" dirty="0">
              <a:solidFill>
                <a:srgbClr val="FF0000"/>
              </a:solidFill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30993518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Prompt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83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prompt box is often used if you want the user to input a value before entering a page.</a:t>
            </a:r>
          </a:p>
          <a:p>
            <a:pPr algn="just"/>
            <a:r>
              <a:rPr lang="en-US" dirty="0" smtClean="0"/>
              <a:t>When a prompt box pops up, the user will have to click either "OK" or "Cancel" to proceed after entering an input value.</a:t>
            </a:r>
          </a:p>
          <a:p>
            <a:pPr algn="just"/>
            <a:r>
              <a:rPr lang="en-US" dirty="0" smtClean="0"/>
              <a:t>If the user clicks "OK" the box returns the input value. If the user clicks "Cancel" the box returns null.</a:t>
            </a:r>
          </a:p>
          <a:p>
            <a:pPr algn="just"/>
            <a:r>
              <a:rPr lang="en-US" dirty="0" smtClean="0"/>
              <a:t>Syntax: </a:t>
            </a:r>
            <a:r>
              <a:rPr lang="en-US" dirty="0" err="1" smtClean="0"/>
              <a:t>window.prompt</a:t>
            </a:r>
            <a:r>
              <a:rPr lang="en-US" dirty="0" smtClean="0"/>
              <a:t>("</a:t>
            </a:r>
            <a:r>
              <a:rPr lang="en-US" i="1" dirty="0" err="1" smtClean="0"/>
              <a:t>sometext</a:t>
            </a:r>
            <a:r>
              <a:rPr lang="en-US" dirty="0" err="1" smtClean="0"/>
              <a:t>","</a:t>
            </a:r>
            <a:r>
              <a:rPr lang="en-US" i="1" dirty="0" err="1" smtClean="0"/>
              <a:t>defaultText</a:t>
            </a:r>
            <a:r>
              <a:rPr lang="en-US" dirty="0" smtClean="0"/>
              <a:t>");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769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84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66712" y="1643050"/>
            <a:ext cx="4572032" cy="485778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dirty="0" smtClean="0"/>
              <a:t>&lt;!DOCTYPE html&gt;</a:t>
            </a:r>
          </a:p>
          <a:p>
            <a:pPr>
              <a:buNone/>
            </a:pPr>
            <a:r>
              <a:rPr lang="en-IN" sz="2000" dirty="0" smtClean="0"/>
              <a:t>&lt;html&gt;</a:t>
            </a:r>
          </a:p>
          <a:p>
            <a:pPr>
              <a:buNone/>
            </a:pPr>
            <a:r>
              <a:rPr lang="en-IN" sz="2000" dirty="0" smtClean="0"/>
              <a:t>&lt;body&gt;</a:t>
            </a:r>
          </a:p>
          <a:p>
            <a:pPr>
              <a:buNone/>
            </a:pPr>
            <a:r>
              <a:rPr lang="en-IN" sz="2000" dirty="0" smtClean="0"/>
              <a:t>&lt;h2&gt;JavaScript Prompt&lt;/h2&gt;</a:t>
            </a:r>
          </a:p>
          <a:p>
            <a:pPr>
              <a:buNone/>
            </a:pPr>
            <a:r>
              <a:rPr lang="en-IN" sz="2000" dirty="0" smtClean="0"/>
              <a:t>&lt;button </a:t>
            </a:r>
            <a:r>
              <a:rPr lang="en-IN" sz="2000" dirty="0" err="1" smtClean="0"/>
              <a:t>onclick</a:t>
            </a:r>
            <a:r>
              <a:rPr lang="en-IN" sz="2000" dirty="0" smtClean="0"/>
              <a:t>="</a:t>
            </a:r>
            <a:r>
              <a:rPr lang="en-IN" sz="2000" dirty="0" err="1" smtClean="0"/>
              <a:t>myFunction</a:t>
            </a:r>
            <a:r>
              <a:rPr lang="en-IN" sz="2000" dirty="0" smtClean="0"/>
              <a:t>()"&gt;Try it&lt;/button&gt;</a:t>
            </a:r>
          </a:p>
          <a:p>
            <a:pPr>
              <a:buNone/>
            </a:pPr>
            <a:r>
              <a:rPr lang="en-IN" sz="2000" dirty="0" smtClean="0"/>
              <a:t>&lt;p id="demo"&gt;&lt;/p&gt;</a:t>
            </a:r>
          </a:p>
          <a:p>
            <a:pPr>
              <a:buNone/>
            </a:pPr>
            <a:r>
              <a:rPr lang="en-IN" sz="2000" dirty="0" smtClean="0"/>
              <a:t>&lt;script&gt;</a:t>
            </a:r>
          </a:p>
          <a:p>
            <a:pPr>
              <a:buNone/>
            </a:pPr>
            <a:r>
              <a:rPr lang="en-IN" sz="2000" dirty="0" smtClean="0"/>
              <a:t>function </a:t>
            </a:r>
            <a:r>
              <a:rPr lang="en-IN" sz="2000" dirty="0" err="1" smtClean="0"/>
              <a:t>myFunction</a:t>
            </a:r>
            <a:r>
              <a:rPr lang="en-IN" sz="2000" dirty="0" smtClean="0"/>
              <a:t>() {</a:t>
            </a:r>
          </a:p>
          <a:p>
            <a:pPr>
              <a:buNone/>
            </a:pPr>
            <a:r>
              <a:rPr lang="en-IN" sz="2000" dirty="0" smtClean="0"/>
              <a:t> </a:t>
            </a:r>
            <a:r>
              <a:rPr lang="en-IN" sz="2000" dirty="0" err="1" smtClean="0"/>
              <a:t>var</a:t>
            </a:r>
            <a:r>
              <a:rPr lang="en-IN" sz="2000" dirty="0" smtClean="0"/>
              <a:t> text;</a:t>
            </a:r>
          </a:p>
          <a:p>
            <a:endParaRPr lang="en-IN" sz="2000" dirty="0"/>
          </a:p>
        </p:txBody>
      </p:sp>
      <p:sp>
        <p:nvSpPr>
          <p:cNvPr id="7" name="Rectangle 6"/>
          <p:cNvSpPr/>
          <p:nvPr/>
        </p:nvSpPr>
        <p:spPr>
          <a:xfrm>
            <a:off x="5524497" y="1500174"/>
            <a:ext cx="638179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solidFill>
                  <a:prstClr val="black"/>
                </a:solidFill>
              </a:rPr>
              <a:t> </a:t>
            </a:r>
            <a:r>
              <a:rPr lang="en-IN" sz="2000" dirty="0" err="1" smtClean="0">
                <a:solidFill>
                  <a:prstClr val="black"/>
                </a:solidFill>
              </a:rPr>
              <a:t>var</a:t>
            </a:r>
            <a:r>
              <a:rPr lang="en-IN" sz="2000" dirty="0" smtClean="0">
                <a:solidFill>
                  <a:prstClr val="black"/>
                </a:solidFill>
              </a:rPr>
              <a:t> person = prompt("Please enter your name:");</a:t>
            </a:r>
          </a:p>
          <a:p>
            <a:r>
              <a:rPr lang="en-IN" sz="2000" dirty="0" smtClean="0">
                <a:solidFill>
                  <a:prstClr val="black"/>
                </a:solidFill>
              </a:rPr>
              <a:t>  if (person == null || person == "") {</a:t>
            </a:r>
          </a:p>
          <a:p>
            <a:r>
              <a:rPr lang="en-IN" sz="2000" dirty="0" smtClean="0">
                <a:solidFill>
                  <a:prstClr val="black"/>
                </a:solidFill>
              </a:rPr>
              <a:t>    text = "User cancelled the prompt.";</a:t>
            </a:r>
          </a:p>
          <a:p>
            <a:r>
              <a:rPr lang="en-IN" sz="2000" dirty="0" smtClean="0">
                <a:solidFill>
                  <a:prstClr val="black"/>
                </a:solidFill>
              </a:rPr>
              <a:t>  } else {</a:t>
            </a:r>
          </a:p>
          <a:p>
            <a:r>
              <a:rPr lang="en-IN" sz="2000" dirty="0" smtClean="0">
                <a:solidFill>
                  <a:prstClr val="black"/>
                </a:solidFill>
              </a:rPr>
              <a:t>    text = "Hello " + person + "! How are you today?";</a:t>
            </a:r>
          </a:p>
          <a:p>
            <a:r>
              <a:rPr lang="en-IN" sz="2000" dirty="0" smtClean="0">
                <a:solidFill>
                  <a:prstClr val="black"/>
                </a:solidFill>
              </a:rPr>
              <a:t>  }</a:t>
            </a:r>
          </a:p>
          <a:p>
            <a:r>
              <a:rPr lang="en-IN" sz="2000" dirty="0" smtClean="0">
                <a:solidFill>
                  <a:prstClr val="black"/>
                </a:solidFill>
              </a:rPr>
              <a:t>  </a:t>
            </a:r>
            <a:r>
              <a:rPr lang="en-IN" sz="2000" dirty="0" err="1" smtClean="0">
                <a:solidFill>
                  <a:prstClr val="black"/>
                </a:solidFill>
              </a:rPr>
              <a:t>document.getElementById</a:t>
            </a:r>
            <a:r>
              <a:rPr lang="en-IN" sz="2000" dirty="0" smtClean="0">
                <a:solidFill>
                  <a:prstClr val="black"/>
                </a:solidFill>
              </a:rPr>
              <a:t>("demo").</a:t>
            </a:r>
            <a:r>
              <a:rPr lang="en-IN" sz="2000" dirty="0" err="1" smtClean="0">
                <a:solidFill>
                  <a:prstClr val="black"/>
                </a:solidFill>
              </a:rPr>
              <a:t>innerHTML</a:t>
            </a:r>
            <a:r>
              <a:rPr lang="en-IN" sz="2000" dirty="0" smtClean="0">
                <a:solidFill>
                  <a:prstClr val="black"/>
                </a:solidFill>
              </a:rPr>
              <a:t> = text;</a:t>
            </a:r>
          </a:p>
          <a:p>
            <a:r>
              <a:rPr lang="en-IN" sz="2000" dirty="0" smtClean="0">
                <a:solidFill>
                  <a:prstClr val="black"/>
                </a:solidFill>
              </a:rPr>
              <a:t>}</a:t>
            </a:r>
          </a:p>
          <a:p>
            <a:r>
              <a:rPr lang="en-IN" sz="2000" dirty="0" smtClean="0">
                <a:solidFill>
                  <a:prstClr val="black"/>
                </a:solidFill>
              </a:rPr>
              <a:t>&lt;/script&gt;</a:t>
            </a:r>
          </a:p>
          <a:p>
            <a:endParaRPr lang="en-IN" sz="2000" dirty="0" smtClean="0">
              <a:solidFill>
                <a:prstClr val="black"/>
              </a:solidFill>
            </a:endParaRPr>
          </a:p>
          <a:p>
            <a:r>
              <a:rPr lang="en-IN" sz="2000" dirty="0" smtClean="0">
                <a:solidFill>
                  <a:prstClr val="black"/>
                </a:solidFill>
              </a:rPr>
              <a:t>&lt;/body&gt;</a:t>
            </a:r>
          </a:p>
          <a:p>
            <a:r>
              <a:rPr lang="en-IN" sz="2000" dirty="0" smtClean="0">
                <a:solidFill>
                  <a:prstClr val="black"/>
                </a:solidFill>
              </a:rPr>
              <a:t>&lt;/html&gt;</a:t>
            </a:r>
            <a:endParaRPr lang="en-US" sz="2000" dirty="0">
              <a:solidFill>
                <a:prstClr val="black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96631" y="1663430"/>
          <a:ext cx="4565516" cy="4679004"/>
        </p:xfrm>
        <a:graphic>
          <a:graphicData uri="http://schemas.openxmlformats.org/drawingml/2006/table">
            <a:tbl>
              <a:tblPr/>
              <a:tblGrid>
                <a:gridCol w="4565516"/>
              </a:tblGrid>
              <a:tr h="46790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D7FBCD">
                        <a:alpha val="29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421555" y="1624519"/>
          <a:ext cx="6368375" cy="4737370"/>
        </p:xfrm>
        <a:graphic>
          <a:graphicData uri="http://schemas.openxmlformats.org/drawingml/2006/table">
            <a:tbl>
              <a:tblPr/>
              <a:tblGrid>
                <a:gridCol w="6368375"/>
              </a:tblGrid>
              <a:tr h="47373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8848F">
                        <a:alpha val="32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374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73" y="714356"/>
            <a:ext cx="3162288" cy="725470"/>
          </a:xfrm>
        </p:spPr>
        <p:txBody>
          <a:bodyPr>
            <a:normAutofit/>
          </a:bodyPr>
          <a:lstStyle/>
          <a:p>
            <a:r>
              <a:rPr lang="en-IN" sz="1800" b="1" dirty="0" smtClean="0">
                <a:solidFill>
                  <a:srgbClr val="FF0000"/>
                </a:solidFill>
              </a:rPr>
              <a:t>1) Initial Output</a:t>
            </a:r>
            <a:endParaRPr lang="en-IN" sz="1800" b="1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85</a:t>
            </a:fld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65" y="1428736"/>
            <a:ext cx="4953035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2256" y="1500174"/>
            <a:ext cx="5048285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39" y="4572008"/>
            <a:ext cx="5238788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7620011" y="785794"/>
            <a:ext cx="3162288" cy="72547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IN" b="1" dirty="0" smtClean="0">
                <a:solidFill>
                  <a:srgbClr val="FF0000"/>
                </a:solidFill>
                <a:latin typeface="Franklin Gothic Book"/>
              </a:rPr>
              <a:t>2) Output window </a:t>
            </a:r>
            <a:r>
              <a:rPr lang="en-IN" b="1" dirty="0" err="1" smtClean="0">
                <a:solidFill>
                  <a:srgbClr val="FF0000"/>
                </a:solidFill>
                <a:latin typeface="Franklin Gothic Book"/>
              </a:rPr>
              <a:t>afte</a:t>
            </a:r>
            <a:r>
              <a:rPr lang="en-IN" b="1" dirty="0" smtClean="0">
                <a:solidFill>
                  <a:srgbClr val="FF0000"/>
                </a:solidFill>
                <a:latin typeface="Franklin Gothic Book"/>
              </a:rPr>
              <a:t>r clicking Try it button</a:t>
            </a:r>
            <a:endParaRPr lang="en-IN" b="1" dirty="0">
              <a:solidFill>
                <a:srgbClr val="FF0000"/>
              </a:solidFill>
              <a:latin typeface="Franklin Gothic Book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429245" y="3929066"/>
            <a:ext cx="3162288" cy="72547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IN" b="1" dirty="0" smtClean="0">
                <a:solidFill>
                  <a:srgbClr val="FF0000"/>
                </a:solidFill>
                <a:latin typeface="Franklin Gothic Book"/>
              </a:rPr>
              <a:t>3) Output window after clicking OK button</a:t>
            </a:r>
            <a:endParaRPr lang="en-IN" b="1" dirty="0">
              <a:solidFill>
                <a:srgbClr val="FF0000"/>
              </a:solidFill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42703624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15" y="428604"/>
            <a:ext cx="10363200" cy="1143000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Frames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86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85709" y="1447800"/>
            <a:ext cx="11525331" cy="483872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Frames are used to divide your browser window into multiple sections where each section can load a separate HTML document. </a:t>
            </a:r>
          </a:p>
          <a:p>
            <a:pPr algn="just"/>
            <a:r>
              <a:rPr lang="en-US" dirty="0" smtClean="0"/>
              <a:t>A collection of frames in the browser window is known as a frameset. </a:t>
            </a:r>
          </a:p>
          <a:p>
            <a:pPr algn="just"/>
            <a:r>
              <a:rPr lang="en-US" dirty="0" smtClean="0"/>
              <a:t>The window is divided into frames in a similar way the tables are organized: into rows and columns.</a:t>
            </a:r>
          </a:p>
          <a:p>
            <a:r>
              <a:rPr lang="en-US" dirty="0" smtClean="0"/>
              <a:t>The HTML &lt;</a:t>
            </a:r>
            <a:r>
              <a:rPr lang="en-US" dirty="0" err="1" smtClean="0"/>
              <a:t>iframe</a:t>
            </a:r>
            <a:r>
              <a:rPr lang="en-US" dirty="0" smtClean="0"/>
              <a:t>&gt; tag specifies an inline frame.</a:t>
            </a:r>
          </a:p>
          <a:p>
            <a:r>
              <a:rPr lang="en-US" dirty="0" smtClean="0"/>
              <a:t>An inline frame is used to embed another document within the current HTML document.</a:t>
            </a:r>
          </a:p>
          <a:p>
            <a:r>
              <a:rPr lang="en-US" dirty="0" smtClean="0"/>
              <a:t>Syntax</a:t>
            </a:r>
          </a:p>
          <a:p>
            <a:pPr>
              <a:buNone/>
            </a:pPr>
            <a:r>
              <a:rPr lang="en-US" dirty="0" smtClean="0"/>
              <a:t> 		</a:t>
            </a:r>
            <a:r>
              <a:rPr lang="en-US" b="1" dirty="0" smtClean="0">
                <a:solidFill>
                  <a:srgbClr val="4F2993"/>
                </a:solidFill>
              </a:rPr>
              <a:t>&lt;</a:t>
            </a:r>
            <a:r>
              <a:rPr lang="en-US" b="1" dirty="0" err="1" smtClean="0">
                <a:solidFill>
                  <a:srgbClr val="4F2993"/>
                </a:solidFill>
              </a:rPr>
              <a:t>iframe</a:t>
            </a:r>
            <a:r>
              <a:rPr lang="en-US" b="1" dirty="0" smtClean="0">
                <a:solidFill>
                  <a:srgbClr val="4F2993"/>
                </a:solidFill>
              </a:rPr>
              <a:t> </a:t>
            </a:r>
            <a:r>
              <a:rPr lang="en-US" b="1" dirty="0" err="1" smtClean="0">
                <a:solidFill>
                  <a:srgbClr val="4F2993"/>
                </a:solidFill>
              </a:rPr>
              <a:t>src</a:t>
            </a:r>
            <a:r>
              <a:rPr lang="en-US" b="1" dirty="0" smtClean="0">
                <a:solidFill>
                  <a:srgbClr val="4F2993"/>
                </a:solidFill>
              </a:rPr>
              <a:t>="</a:t>
            </a:r>
            <a:r>
              <a:rPr lang="en-US" b="1" i="1" dirty="0" err="1" smtClean="0">
                <a:solidFill>
                  <a:srgbClr val="4F2993"/>
                </a:solidFill>
              </a:rPr>
              <a:t>url</a:t>
            </a:r>
            <a:r>
              <a:rPr lang="en-US" b="1" dirty="0" smtClean="0">
                <a:solidFill>
                  <a:srgbClr val="4F2993"/>
                </a:solidFill>
              </a:rPr>
              <a:t>" title="</a:t>
            </a:r>
            <a:r>
              <a:rPr lang="en-US" b="1" i="1" dirty="0" smtClean="0">
                <a:solidFill>
                  <a:srgbClr val="4F2993"/>
                </a:solidFill>
              </a:rPr>
              <a:t>description</a:t>
            </a:r>
            <a:r>
              <a:rPr lang="en-US" b="1" dirty="0" smtClean="0">
                <a:solidFill>
                  <a:srgbClr val="4F2993"/>
                </a:solidFill>
              </a:rPr>
              <a:t>"&gt;&lt;/</a:t>
            </a:r>
            <a:r>
              <a:rPr lang="en-US" b="1" dirty="0" err="1" smtClean="0">
                <a:solidFill>
                  <a:srgbClr val="4F2993"/>
                </a:solidFill>
              </a:rPr>
              <a:t>iframe</a:t>
            </a:r>
            <a:r>
              <a:rPr lang="en-US" b="1" dirty="0" smtClean="0">
                <a:solidFill>
                  <a:srgbClr val="4F2993"/>
                </a:solidFill>
              </a:rPr>
              <a:t>&gt;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52564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FF0000"/>
                </a:solidFill>
              </a:rPr>
              <a:t>Sample Program for Frame Object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87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66713" y="1447800"/>
            <a:ext cx="5238787" cy="512447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&lt;!DOCTYPE html&gt;</a:t>
            </a:r>
          </a:p>
          <a:p>
            <a:pPr>
              <a:buNone/>
            </a:pPr>
            <a:r>
              <a:rPr lang="en-IN" dirty="0" smtClean="0"/>
              <a:t>&lt;html&gt;</a:t>
            </a:r>
          </a:p>
          <a:p>
            <a:pPr>
              <a:buNone/>
            </a:pPr>
            <a:r>
              <a:rPr lang="en-IN" dirty="0" smtClean="0"/>
              <a:t>&lt;body&gt;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&lt;p&gt;Click the button to loop through the frames on this page, and change the location of every frame to "welcome page".&lt;/p&gt;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&lt;button </a:t>
            </a:r>
            <a:r>
              <a:rPr lang="en-IN" dirty="0" err="1" smtClean="0"/>
              <a:t>onclick</a:t>
            </a:r>
            <a:r>
              <a:rPr lang="en-IN" dirty="0" smtClean="0"/>
              <a:t>="</a:t>
            </a:r>
            <a:r>
              <a:rPr lang="en-IN" dirty="0" err="1" smtClean="0"/>
              <a:t>myFunction</a:t>
            </a:r>
            <a:r>
              <a:rPr lang="en-IN" dirty="0" smtClean="0"/>
              <a:t>()"&gt;Try it&lt;/button&gt;</a:t>
            </a:r>
          </a:p>
          <a:p>
            <a:pPr>
              <a:buNone/>
            </a:pPr>
            <a:r>
              <a:rPr lang="en-IN" dirty="0" smtClean="0"/>
              <a:t>&lt;</a:t>
            </a:r>
            <a:r>
              <a:rPr lang="en-IN" dirty="0" err="1" smtClean="0"/>
              <a:t>br</a:t>
            </a:r>
            <a:r>
              <a:rPr lang="en-IN" dirty="0" smtClean="0"/>
              <a:t>&gt;&lt;</a:t>
            </a:r>
            <a:r>
              <a:rPr lang="en-IN" dirty="0" err="1" smtClean="0"/>
              <a:t>br</a:t>
            </a:r>
            <a:r>
              <a:rPr lang="en-IN" dirty="0" smtClean="0"/>
              <a:t>&gt;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&lt;</a:t>
            </a:r>
            <a:r>
              <a:rPr lang="en-IN" dirty="0" err="1" smtClean="0"/>
              <a:t>iframe</a:t>
            </a:r>
            <a:r>
              <a:rPr lang="en-IN" dirty="0" smtClean="0"/>
              <a:t> </a:t>
            </a:r>
            <a:r>
              <a:rPr lang="en-IN" dirty="0" err="1" smtClean="0"/>
              <a:t>src</a:t>
            </a:r>
            <a:r>
              <a:rPr lang="en-IN" dirty="0" smtClean="0"/>
              <a:t>="alert.html"&gt;&lt;/</a:t>
            </a:r>
            <a:r>
              <a:rPr lang="en-IN" dirty="0" err="1" smtClean="0"/>
              <a:t>iframe</a:t>
            </a:r>
            <a:r>
              <a:rPr lang="en-IN" dirty="0" smtClean="0"/>
              <a:t>&gt;</a:t>
            </a:r>
          </a:p>
          <a:p>
            <a:pPr>
              <a:buNone/>
            </a:pPr>
            <a:r>
              <a:rPr lang="en-IN" dirty="0" smtClean="0"/>
              <a:t>&lt;</a:t>
            </a:r>
            <a:r>
              <a:rPr lang="en-IN" dirty="0" err="1" smtClean="0"/>
              <a:t>iframe</a:t>
            </a:r>
            <a:r>
              <a:rPr lang="en-IN" dirty="0" smtClean="0"/>
              <a:t> </a:t>
            </a:r>
            <a:r>
              <a:rPr lang="en-IN" dirty="0" err="1" smtClean="0"/>
              <a:t>src</a:t>
            </a:r>
            <a:r>
              <a:rPr lang="en-IN" dirty="0" smtClean="0"/>
              <a:t>="confirm.html"&gt;&lt;/</a:t>
            </a:r>
            <a:r>
              <a:rPr lang="en-IN" dirty="0" err="1" smtClean="0"/>
              <a:t>iframe</a:t>
            </a:r>
            <a:r>
              <a:rPr lang="en-IN" dirty="0" smtClean="0"/>
              <a:t>&gt;</a:t>
            </a:r>
          </a:p>
          <a:p>
            <a:pPr>
              <a:buNone/>
            </a:pPr>
            <a:r>
              <a:rPr lang="en-IN" dirty="0" smtClean="0"/>
              <a:t>&lt;</a:t>
            </a:r>
            <a:r>
              <a:rPr lang="en-IN" dirty="0" err="1" smtClean="0"/>
              <a:t>iframe</a:t>
            </a:r>
            <a:r>
              <a:rPr lang="en-IN" dirty="0" smtClean="0"/>
              <a:t> </a:t>
            </a:r>
            <a:r>
              <a:rPr lang="en-IN" dirty="0" err="1" smtClean="0"/>
              <a:t>src</a:t>
            </a:r>
            <a:r>
              <a:rPr lang="en-IN" dirty="0" smtClean="0"/>
              <a:t>="prompt.html"&gt;&lt;/</a:t>
            </a:r>
            <a:r>
              <a:rPr lang="en-IN" dirty="0" err="1" smtClean="0"/>
              <a:t>iframe</a:t>
            </a:r>
            <a:r>
              <a:rPr lang="en-IN" dirty="0" smtClean="0"/>
              <a:t>&gt;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667505" y="1571619"/>
            <a:ext cx="504824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prstClr val="black"/>
                </a:solidFill>
              </a:rPr>
              <a:t>&lt;script&gt;</a:t>
            </a:r>
          </a:p>
          <a:p>
            <a:r>
              <a:rPr lang="en-IN" dirty="0" smtClean="0">
                <a:solidFill>
                  <a:prstClr val="black"/>
                </a:solidFill>
              </a:rPr>
              <a:t>function </a:t>
            </a:r>
            <a:r>
              <a:rPr lang="en-IN" dirty="0" err="1" smtClean="0">
                <a:solidFill>
                  <a:prstClr val="black"/>
                </a:solidFill>
              </a:rPr>
              <a:t>myFunction</a:t>
            </a:r>
            <a:r>
              <a:rPr lang="en-IN" dirty="0" smtClean="0">
                <a:solidFill>
                  <a:prstClr val="black"/>
                </a:solidFill>
              </a:rPr>
              <a:t>() </a:t>
            </a:r>
          </a:p>
          <a:p>
            <a:r>
              <a:rPr lang="en-IN" dirty="0" smtClean="0">
                <a:solidFill>
                  <a:prstClr val="black"/>
                </a:solidFill>
              </a:rPr>
              <a:t>{</a:t>
            </a:r>
          </a:p>
          <a:p>
            <a:r>
              <a:rPr lang="en-IN" dirty="0" smtClean="0">
                <a:solidFill>
                  <a:prstClr val="black"/>
                </a:solidFill>
              </a:rPr>
              <a:t>  </a:t>
            </a:r>
            <a:r>
              <a:rPr lang="en-IN" dirty="0" err="1" smtClean="0">
                <a:solidFill>
                  <a:prstClr val="black"/>
                </a:solidFill>
              </a:rPr>
              <a:t>var</a:t>
            </a:r>
            <a:r>
              <a:rPr lang="en-IN" dirty="0" smtClean="0">
                <a:solidFill>
                  <a:prstClr val="black"/>
                </a:solidFill>
              </a:rPr>
              <a:t> frames = </a:t>
            </a:r>
            <a:r>
              <a:rPr lang="en-IN" dirty="0" err="1" smtClean="0">
                <a:solidFill>
                  <a:prstClr val="black"/>
                </a:solidFill>
              </a:rPr>
              <a:t>window.frames</a:t>
            </a:r>
            <a:r>
              <a:rPr lang="en-IN" dirty="0" smtClean="0">
                <a:solidFill>
                  <a:prstClr val="black"/>
                </a:solidFill>
              </a:rPr>
              <a:t>;</a:t>
            </a:r>
          </a:p>
          <a:p>
            <a:r>
              <a:rPr lang="en-IN" dirty="0" smtClean="0">
                <a:solidFill>
                  <a:prstClr val="black"/>
                </a:solidFill>
              </a:rPr>
              <a:t>  </a:t>
            </a:r>
            <a:r>
              <a:rPr lang="en-IN" dirty="0" err="1" smtClean="0">
                <a:solidFill>
                  <a:prstClr val="black"/>
                </a:solidFill>
              </a:rPr>
              <a:t>var</a:t>
            </a:r>
            <a:r>
              <a:rPr lang="en-IN" dirty="0" smtClean="0">
                <a:solidFill>
                  <a:prstClr val="black"/>
                </a:solidFill>
              </a:rPr>
              <a:t> </a:t>
            </a:r>
            <a:r>
              <a:rPr lang="en-IN" dirty="0" err="1" smtClean="0">
                <a:solidFill>
                  <a:prstClr val="black"/>
                </a:solidFill>
              </a:rPr>
              <a:t>i</a:t>
            </a:r>
            <a:r>
              <a:rPr lang="en-IN" dirty="0" smtClean="0">
                <a:solidFill>
                  <a:prstClr val="black"/>
                </a:solidFill>
              </a:rPr>
              <a:t>;</a:t>
            </a:r>
          </a:p>
          <a:p>
            <a:endParaRPr lang="en-IN" dirty="0" smtClean="0">
              <a:solidFill>
                <a:prstClr val="black"/>
              </a:solidFill>
            </a:endParaRPr>
          </a:p>
          <a:p>
            <a:r>
              <a:rPr lang="en-IN" dirty="0" smtClean="0">
                <a:solidFill>
                  <a:prstClr val="black"/>
                </a:solidFill>
              </a:rPr>
              <a:t>  for (</a:t>
            </a:r>
            <a:r>
              <a:rPr lang="en-IN" dirty="0" err="1" smtClean="0">
                <a:solidFill>
                  <a:prstClr val="black"/>
                </a:solidFill>
              </a:rPr>
              <a:t>i</a:t>
            </a:r>
            <a:r>
              <a:rPr lang="en-IN" dirty="0" smtClean="0">
                <a:solidFill>
                  <a:prstClr val="black"/>
                </a:solidFill>
              </a:rPr>
              <a:t> = 0; </a:t>
            </a:r>
            <a:r>
              <a:rPr lang="en-IN" dirty="0" err="1" smtClean="0">
                <a:solidFill>
                  <a:prstClr val="black"/>
                </a:solidFill>
              </a:rPr>
              <a:t>i</a:t>
            </a:r>
            <a:r>
              <a:rPr lang="en-IN" dirty="0" smtClean="0">
                <a:solidFill>
                  <a:prstClr val="black"/>
                </a:solidFill>
              </a:rPr>
              <a:t> &lt; </a:t>
            </a:r>
            <a:r>
              <a:rPr lang="en-IN" dirty="0" err="1" smtClean="0">
                <a:solidFill>
                  <a:prstClr val="black"/>
                </a:solidFill>
              </a:rPr>
              <a:t>frames.length</a:t>
            </a:r>
            <a:r>
              <a:rPr lang="en-IN" dirty="0" smtClean="0">
                <a:solidFill>
                  <a:prstClr val="black"/>
                </a:solidFill>
              </a:rPr>
              <a:t>; </a:t>
            </a:r>
            <a:r>
              <a:rPr lang="en-IN" dirty="0" err="1" smtClean="0">
                <a:solidFill>
                  <a:prstClr val="black"/>
                </a:solidFill>
              </a:rPr>
              <a:t>i</a:t>
            </a:r>
            <a:r>
              <a:rPr lang="en-IN" dirty="0" smtClean="0">
                <a:solidFill>
                  <a:prstClr val="black"/>
                </a:solidFill>
              </a:rPr>
              <a:t>++) </a:t>
            </a:r>
          </a:p>
          <a:p>
            <a:r>
              <a:rPr lang="en-IN" dirty="0" smtClean="0">
                <a:solidFill>
                  <a:prstClr val="black"/>
                </a:solidFill>
              </a:rPr>
              <a:t>{</a:t>
            </a:r>
          </a:p>
          <a:p>
            <a:r>
              <a:rPr lang="en-IN" dirty="0" smtClean="0">
                <a:solidFill>
                  <a:prstClr val="black"/>
                </a:solidFill>
              </a:rPr>
              <a:t>    frames[</a:t>
            </a:r>
            <a:r>
              <a:rPr lang="en-IN" dirty="0" err="1" smtClean="0">
                <a:solidFill>
                  <a:prstClr val="black"/>
                </a:solidFill>
              </a:rPr>
              <a:t>i</a:t>
            </a:r>
            <a:r>
              <a:rPr lang="en-IN" dirty="0" smtClean="0">
                <a:solidFill>
                  <a:prstClr val="black"/>
                </a:solidFill>
              </a:rPr>
              <a:t>].location = "welcome.html";</a:t>
            </a:r>
          </a:p>
          <a:p>
            <a:r>
              <a:rPr lang="en-IN" dirty="0" smtClean="0">
                <a:solidFill>
                  <a:prstClr val="black"/>
                </a:solidFill>
              </a:rPr>
              <a:t>  }</a:t>
            </a:r>
          </a:p>
          <a:p>
            <a:r>
              <a:rPr lang="en-IN" dirty="0" smtClean="0">
                <a:solidFill>
                  <a:prstClr val="black"/>
                </a:solidFill>
              </a:rPr>
              <a:t>}</a:t>
            </a:r>
          </a:p>
          <a:p>
            <a:r>
              <a:rPr lang="en-IN" dirty="0" smtClean="0">
                <a:solidFill>
                  <a:prstClr val="black"/>
                </a:solidFill>
              </a:rPr>
              <a:t>&lt;/script&gt;</a:t>
            </a:r>
          </a:p>
          <a:p>
            <a:endParaRPr lang="en-IN" dirty="0" smtClean="0">
              <a:solidFill>
                <a:prstClr val="black"/>
              </a:solidFill>
            </a:endParaRPr>
          </a:p>
          <a:p>
            <a:r>
              <a:rPr lang="en-IN" dirty="0" smtClean="0">
                <a:solidFill>
                  <a:prstClr val="black"/>
                </a:solidFill>
              </a:rPr>
              <a:t>&lt;/body&gt;</a:t>
            </a:r>
          </a:p>
          <a:p>
            <a:r>
              <a:rPr lang="en-IN" dirty="0" smtClean="0">
                <a:solidFill>
                  <a:prstClr val="black"/>
                </a:solidFill>
              </a:rPr>
              <a:t>&lt;/html&gt;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83660" y="1420241"/>
          <a:ext cx="5330757" cy="4776281"/>
        </p:xfrm>
        <a:graphic>
          <a:graphicData uri="http://schemas.openxmlformats.org/drawingml/2006/table">
            <a:tbl>
              <a:tblPr/>
              <a:tblGrid>
                <a:gridCol w="5330757"/>
              </a:tblGrid>
              <a:tr h="47762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381345" y="1381328"/>
          <a:ext cx="5317787" cy="4863829"/>
        </p:xfrm>
        <a:graphic>
          <a:graphicData uri="http://schemas.openxmlformats.org/drawingml/2006/table">
            <a:tbl>
              <a:tblPr/>
              <a:tblGrid>
                <a:gridCol w="5317787"/>
              </a:tblGrid>
              <a:tr h="48638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8502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65" y="500042"/>
            <a:ext cx="10363200" cy="1143000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Output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88</a:t>
            </a:fld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13" y="1785926"/>
            <a:ext cx="5334037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7504" y="1785926"/>
            <a:ext cx="4857784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155543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16" y="571480"/>
            <a:ext cx="10363200" cy="1143000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Forms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89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52464" y="1785926"/>
            <a:ext cx="10363200" cy="45720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An HTML form is used to collect user input. The user input is most often sent to a server for processing.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The HTML &lt;form&gt; element is used to create an HTML form for user input.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The &lt;form&gt; element is a container for different types of input elements, such as: text fields, checkboxes, radio buttons, submit buttons,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2018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C1A0C5-8CCB-4602-A56A-DD7BDACC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22-07-2021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AE5E4C5-E68D-4E8A-8123-4E206217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9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EEAA0849-1CFD-41EB-AD51-9F3967FC9F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8" y="365129"/>
            <a:ext cx="8882849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JavaScript Development Tools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3FBFF85F-E3DC-4CD2-8C13-D3C04F273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Microsoft FrontPage:</a:t>
            </a:r>
          </a:p>
          <a:p>
            <a:pPr marL="685800" lvl="2" algn="just">
              <a:spcBef>
                <a:spcPts val="1000"/>
              </a:spcBef>
            </a:pPr>
            <a:r>
              <a:rPr lang="en-IN" dirty="0"/>
              <a:t>It </a:t>
            </a:r>
            <a:r>
              <a:rPr lang="en-US" dirty="0"/>
              <a:t>provides web developers with a number of JavaScript tools to assist in the creation of interactive websites. </a:t>
            </a:r>
            <a:endParaRPr lang="en-IN" dirty="0"/>
          </a:p>
          <a:p>
            <a:pPr marL="228600" lvl="1">
              <a:spcBef>
                <a:spcPts val="1000"/>
              </a:spcBef>
            </a:pPr>
            <a:r>
              <a:rPr lang="en-IN" sz="2800" b="1" dirty="0"/>
              <a:t>Macromedia Dreamweaver MX:</a:t>
            </a:r>
          </a:p>
          <a:p>
            <a:pPr marL="685800" lvl="2" algn="just">
              <a:spcBef>
                <a:spcPts val="1000"/>
              </a:spcBef>
            </a:pPr>
            <a:r>
              <a:rPr lang="en-US" sz="2000" dirty="0"/>
              <a:t>Macromedia Dreamweaver MX is a very popular HTML and JavaScript editor in the professional web development crowd. </a:t>
            </a:r>
          </a:p>
          <a:p>
            <a:pPr marL="685800" lvl="2" algn="just">
              <a:spcBef>
                <a:spcPts val="1000"/>
              </a:spcBef>
            </a:pPr>
            <a:r>
              <a:rPr lang="en-US" sz="2000" dirty="0"/>
              <a:t>It provides several handy prebuilt JavaScript components, integrates well with databases, and conforms to new standards such as XHTML and XML. </a:t>
            </a:r>
          </a:p>
          <a:p>
            <a:pPr marL="228600" lvl="1">
              <a:spcBef>
                <a:spcPts val="1000"/>
              </a:spcBef>
            </a:pPr>
            <a:r>
              <a:rPr lang="en-IN" sz="2800" b="1" dirty="0"/>
              <a:t>Macromedia </a:t>
            </a:r>
            <a:r>
              <a:rPr lang="en-IN" sz="2800" b="1" dirty="0" err="1"/>
              <a:t>HomeSite</a:t>
            </a:r>
            <a:r>
              <a:rPr lang="en-IN" sz="2800" b="1" dirty="0"/>
              <a:t> 5: </a:t>
            </a:r>
          </a:p>
          <a:p>
            <a:pPr marL="685800" lvl="2" algn="just">
              <a:spcBef>
                <a:spcPts val="1000"/>
              </a:spcBef>
            </a:pPr>
            <a:r>
              <a:rPr lang="en-US" dirty="0" err="1"/>
              <a:t>HomeSite</a:t>
            </a:r>
            <a:r>
              <a:rPr lang="en-US" dirty="0"/>
              <a:t> 5 is a well-liked HTML and JavaScript editor from Macromedia that can be used to manage personal websites effectively.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819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464" y="1071546"/>
            <a:ext cx="103632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Form Attributes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90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047715" y="1714488"/>
            <a:ext cx="10363200" cy="45720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The Action Attribute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The action attribute defines the action to be performed when the form is submitted.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Usually, the form data is sent to a file on the server when the user clicks on the submit button.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</a:rPr>
              <a:t>The Target Attribute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The target attribute specifies where to display the response that is received after submitting the form.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1558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91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552440"/>
          </a:xfrm>
        </p:spPr>
        <p:txBody>
          <a:bodyPr/>
          <a:lstStyle/>
          <a:p>
            <a:pPr algn="just"/>
            <a:r>
              <a:rPr lang="en-US" dirty="0" smtClean="0"/>
              <a:t>The target attribute can have one of the following values:</a:t>
            </a:r>
          </a:p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464" y="2000240"/>
            <a:ext cx="10547352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53077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15" y="1000108"/>
            <a:ext cx="10363200" cy="1143000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>
                <a:solidFill>
                  <a:srgbClr val="FF0000"/>
                </a:solidFill>
                <a:latin typeface="+mn-lt"/>
              </a:rPr>
              <a:t>The Method Attribute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92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76212" y="1571612"/>
            <a:ext cx="11334829" cy="457203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The method attribute specifies the HTTP method to be used when submitting the form data.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The form-data can be sent as URL variables (with method="get") or as HTTP post transaction (with method="post").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The default HTTP method when submitting form data is GET. 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After clicking on the submit, the form values will be visible in the address bar of the new browser tab when the form uses get method.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Whereas the form values will not be visible in the address bar of the new browser tab when the form uses the post method.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88375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FF0000"/>
                </a:solidFill>
              </a:rPr>
              <a:t>Sample Program-1 using Form Object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93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66713" y="1285860"/>
            <a:ext cx="11010939" cy="5143536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dirty="0" smtClean="0"/>
              <a:t>&lt;!DOCTYPE html&gt;</a:t>
            </a:r>
          </a:p>
          <a:p>
            <a:pPr>
              <a:buNone/>
            </a:pPr>
            <a:r>
              <a:rPr lang="en-IN" dirty="0" smtClean="0"/>
              <a:t>&lt;html&gt;</a:t>
            </a:r>
          </a:p>
          <a:p>
            <a:pPr>
              <a:buNone/>
            </a:pPr>
            <a:r>
              <a:rPr lang="en-IN" dirty="0" smtClean="0"/>
              <a:t>&lt;body&gt;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&lt;p&gt;Enter names in the fields, then click "Submit" to submit the form:&lt;/p&gt;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&lt;form id="frm1" action="http://www.google.com"&gt;</a:t>
            </a:r>
          </a:p>
          <a:p>
            <a:pPr>
              <a:buNone/>
            </a:pPr>
            <a:r>
              <a:rPr lang="en-IN" dirty="0" smtClean="0"/>
              <a:t>  First name: &lt;input type="text" name="</a:t>
            </a:r>
            <a:r>
              <a:rPr lang="en-IN" dirty="0" err="1" smtClean="0"/>
              <a:t>fname</a:t>
            </a:r>
            <a:r>
              <a:rPr lang="en-IN" dirty="0" smtClean="0"/>
              <a:t>"&gt;&lt;</a:t>
            </a:r>
            <a:r>
              <a:rPr lang="en-IN" dirty="0" err="1" smtClean="0"/>
              <a:t>br</a:t>
            </a:r>
            <a:r>
              <a:rPr lang="en-IN" dirty="0" smtClean="0"/>
              <a:t>&gt;</a:t>
            </a:r>
          </a:p>
          <a:p>
            <a:pPr>
              <a:buNone/>
            </a:pPr>
            <a:r>
              <a:rPr lang="en-IN" dirty="0" smtClean="0"/>
              <a:t>  Last name: &lt;input type="text" name="</a:t>
            </a:r>
            <a:r>
              <a:rPr lang="en-IN" dirty="0" err="1" smtClean="0"/>
              <a:t>lname</a:t>
            </a:r>
            <a:r>
              <a:rPr lang="en-IN" dirty="0" smtClean="0"/>
              <a:t>"&gt;&lt;</a:t>
            </a:r>
            <a:r>
              <a:rPr lang="en-IN" dirty="0" err="1" smtClean="0"/>
              <a:t>br</a:t>
            </a:r>
            <a:r>
              <a:rPr lang="en-IN" dirty="0" smtClean="0"/>
              <a:t>&gt;&lt;</a:t>
            </a:r>
            <a:r>
              <a:rPr lang="en-IN" dirty="0" err="1" smtClean="0"/>
              <a:t>br</a:t>
            </a:r>
            <a:r>
              <a:rPr lang="en-IN" dirty="0" smtClean="0"/>
              <a:t>&gt;</a:t>
            </a:r>
          </a:p>
          <a:p>
            <a:pPr>
              <a:buNone/>
            </a:pPr>
            <a:r>
              <a:rPr lang="en-IN" dirty="0" smtClean="0"/>
              <a:t>  &lt;input type="button" </a:t>
            </a:r>
            <a:r>
              <a:rPr lang="en-IN" dirty="0" err="1" smtClean="0"/>
              <a:t>onclick</a:t>
            </a:r>
            <a:r>
              <a:rPr lang="en-IN" dirty="0" smtClean="0"/>
              <a:t>="</a:t>
            </a:r>
            <a:r>
              <a:rPr lang="en-IN" dirty="0" err="1" smtClean="0"/>
              <a:t>myFunction</a:t>
            </a:r>
            <a:r>
              <a:rPr lang="en-IN" dirty="0" smtClean="0"/>
              <a:t>()" value="Submit"&gt;</a:t>
            </a:r>
          </a:p>
          <a:p>
            <a:pPr>
              <a:buNone/>
            </a:pPr>
            <a:r>
              <a:rPr lang="en-IN" dirty="0" smtClean="0"/>
              <a:t>&lt;/form&gt;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&lt;script&gt;</a:t>
            </a:r>
          </a:p>
          <a:p>
            <a:pPr>
              <a:buNone/>
            </a:pPr>
            <a:r>
              <a:rPr lang="en-IN" dirty="0" smtClean="0"/>
              <a:t>function </a:t>
            </a:r>
            <a:r>
              <a:rPr lang="en-IN" dirty="0" err="1" smtClean="0"/>
              <a:t>myFunction</a:t>
            </a:r>
            <a:r>
              <a:rPr lang="en-IN" dirty="0" smtClean="0"/>
              <a:t>() {</a:t>
            </a:r>
          </a:p>
          <a:p>
            <a:pPr>
              <a:buNone/>
            </a:pPr>
            <a:r>
              <a:rPr lang="en-IN" dirty="0" smtClean="0"/>
              <a:t>  </a:t>
            </a:r>
            <a:r>
              <a:rPr lang="en-IN" dirty="0" err="1" smtClean="0"/>
              <a:t>document.getElementById</a:t>
            </a:r>
            <a:r>
              <a:rPr lang="en-IN" dirty="0" smtClean="0"/>
              <a:t>("frm1").submit();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&lt;/script&gt;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&lt;/body&gt;</a:t>
            </a:r>
          </a:p>
          <a:p>
            <a:pPr>
              <a:buNone/>
            </a:pPr>
            <a:r>
              <a:rPr lang="en-IN" dirty="0" smtClean="0"/>
              <a:t>&lt;/html&gt;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5135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63" y="500042"/>
            <a:ext cx="10363200" cy="1143000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Output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94</a:t>
            </a:fld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09" y="1928802"/>
            <a:ext cx="5143536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51" y="1928806"/>
            <a:ext cx="5854708" cy="4081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29955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</a:rPr>
              <a:t>Sample program-2 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95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85712" y="1357298"/>
            <a:ext cx="5334037" cy="5143536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IN" sz="4500" dirty="0" smtClean="0"/>
              <a:t>&lt;!DOCTYPE html&gt;</a:t>
            </a:r>
          </a:p>
          <a:p>
            <a:pPr>
              <a:buNone/>
            </a:pPr>
            <a:r>
              <a:rPr lang="en-IN" sz="4500" dirty="0" smtClean="0"/>
              <a:t>&lt;html&gt;</a:t>
            </a:r>
          </a:p>
          <a:p>
            <a:pPr>
              <a:buNone/>
            </a:pPr>
            <a:r>
              <a:rPr lang="en-IN" sz="4500" dirty="0" smtClean="0"/>
              <a:t>&lt;body&gt;</a:t>
            </a:r>
          </a:p>
          <a:p>
            <a:pPr>
              <a:buNone/>
            </a:pPr>
            <a:r>
              <a:rPr lang="en-IN" sz="4500" dirty="0" smtClean="0"/>
              <a:t>&lt;h2&gt;JavaScript Validation&lt;/h2&gt;</a:t>
            </a:r>
          </a:p>
          <a:p>
            <a:pPr>
              <a:buNone/>
            </a:pPr>
            <a:r>
              <a:rPr lang="en-IN" sz="4500" dirty="0" smtClean="0"/>
              <a:t>&lt;p&gt;Please input a number between 1 and 10:&lt;/p&gt;</a:t>
            </a:r>
          </a:p>
          <a:p>
            <a:pPr>
              <a:buNone/>
            </a:pPr>
            <a:r>
              <a:rPr lang="en-IN" sz="4500" dirty="0" smtClean="0"/>
              <a:t>&lt;input id="numb"&gt;</a:t>
            </a:r>
          </a:p>
          <a:p>
            <a:pPr>
              <a:buNone/>
            </a:pPr>
            <a:r>
              <a:rPr lang="en-IN" sz="4500" dirty="0" smtClean="0"/>
              <a:t>&lt;button type="button" </a:t>
            </a:r>
            <a:r>
              <a:rPr lang="en-IN" sz="4500" dirty="0" err="1" smtClean="0"/>
              <a:t>onclick</a:t>
            </a:r>
            <a:r>
              <a:rPr lang="en-IN" sz="4500" dirty="0" smtClean="0"/>
              <a:t>="</a:t>
            </a:r>
            <a:r>
              <a:rPr lang="en-IN" sz="4500" dirty="0" err="1" smtClean="0"/>
              <a:t>myFunction</a:t>
            </a:r>
            <a:r>
              <a:rPr lang="en-IN" sz="4500" dirty="0" smtClean="0"/>
              <a:t>()"&gt;Submit&lt;/button&gt;</a:t>
            </a:r>
          </a:p>
          <a:p>
            <a:pPr>
              <a:buNone/>
            </a:pPr>
            <a:r>
              <a:rPr lang="en-IN" sz="4500" dirty="0" smtClean="0"/>
              <a:t>&lt;p id="demo"&gt;&lt;/p&gt;</a:t>
            </a:r>
          </a:p>
          <a:p>
            <a:pPr>
              <a:buNone/>
            </a:pPr>
            <a:endParaRPr lang="en-IN" sz="4500" dirty="0" smtClean="0"/>
          </a:p>
          <a:p>
            <a:pPr>
              <a:buNone/>
            </a:pPr>
            <a:r>
              <a:rPr lang="en-IN" sz="4500" dirty="0" smtClean="0"/>
              <a:t>&lt;script&gt;</a:t>
            </a:r>
          </a:p>
          <a:p>
            <a:pPr>
              <a:buNone/>
            </a:pPr>
            <a:r>
              <a:rPr lang="en-IN" sz="4500" dirty="0" smtClean="0"/>
              <a:t>function </a:t>
            </a:r>
            <a:r>
              <a:rPr lang="en-IN" sz="4500" dirty="0" err="1" smtClean="0"/>
              <a:t>myFunction</a:t>
            </a:r>
            <a:r>
              <a:rPr lang="en-IN" sz="4500" dirty="0" smtClean="0"/>
              <a:t>() {</a:t>
            </a:r>
          </a:p>
          <a:p>
            <a:pPr>
              <a:buNone/>
            </a:pPr>
            <a:r>
              <a:rPr lang="en-IN" sz="4500" dirty="0" smtClean="0"/>
              <a:t>  // Get the value of the input field with id="numb"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905499" y="1357298"/>
            <a:ext cx="6096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prstClr val="black"/>
                </a:solidFill>
              </a:rPr>
              <a:t> let x = </a:t>
            </a:r>
            <a:r>
              <a:rPr lang="en-IN" dirty="0" err="1" smtClean="0">
                <a:solidFill>
                  <a:prstClr val="black"/>
                </a:solidFill>
              </a:rPr>
              <a:t>document.getElementById</a:t>
            </a:r>
            <a:r>
              <a:rPr lang="en-IN" dirty="0" smtClean="0">
                <a:solidFill>
                  <a:prstClr val="black"/>
                </a:solidFill>
              </a:rPr>
              <a:t>("numb").value;</a:t>
            </a:r>
          </a:p>
          <a:p>
            <a:r>
              <a:rPr lang="en-IN" dirty="0" smtClean="0">
                <a:solidFill>
                  <a:prstClr val="black"/>
                </a:solidFill>
              </a:rPr>
              <a:t>  // If x is Not a Number or less than one or greater than 10</a:t>
            </a:r>
          </a:p>
          <a:p>
            <a:r>
              <a:rPr lang="en-IN" dirty="0" smtClean="0">
                <a:solidFill>
                  <a:prstClr val="black"/>
                </a:solidFill>
              </a:rPr>
              <a:t>  let text;</a:t>
            </a:r>
          </a:p>
          <a:p>
            <a:r>
              <a:rPr lang="en-IN" dirty="0" smtClean="0">
                <a:solidFill>
                  <a:prstClr val="black"/>
                </a:solidFill>
              </a:rPr>
              <a:t>  if (</a:t>
            </a:r>
            <a:r>
              <a:rPr lang="en-IN" dirty="0" err="1" smtClean="0">
                <a:solidFill>
                  <a:prstClr val="black"/>
                </a:solidFill>
              </a:rPr>
              <a:t>isNaN</a:t>
            </a:r>
            <a:r>
              <a:rPr lang="en-IN" dirty="0" smtClean="0">
                <a:solidFill>
                  <a:prstClr val="black"/>
                </a:solidFill>
              </a:rPr>
              <a:t>(x) || x &lt; 1 || x &gt; 10) {</a:t>
            </a:r>
          </a:p>
          <a:p>
            <a:r>
              <a:rPr lang="en-IN" dirty="0" smtClean="0">
                <a:solidFill>
                  <a:prstClr val="black"/>
                </a:solidFill>
              </a:rPr>
              <a:t>    text = "Input not valid";</a:t>
            </a:r>
          </a:p>
          <a:p>
            <a:r>
              <a:rPr lang="en-IN" dirty="0" smtClean="0">
                <a:solidFill>
                  <a:prstClr val="black"/>
                </a:solidFill>
              </a:rPr>
              <a:t>  } else {</a:t>
            </a:r>
          </a:p>
          <a:p>
            <a:r>
              <a:rPr lang="en-IN" dirty="0" smtClean="0">
                <a:solidFill>
                  <a:prstClr val="black"/>
                </a:solidFill>
              </a:rPr>
              <a:t>    text = "Input OK";</a:t>
            </a:r>
          </a:p>
          <a:p>
            <a:r>
              <a:rPr lang="en-IN" dirty="0" smtClean="0">
                <a:solidFill>
                  <a:prstClr val="black"/>
                </a:solidFill>
              </a:rPr>
              <a:t>  }</a:t>
            </a:r>
          </a:p>
          <a:p>
            <a:r>
              <a:rPr lang="en-IN" dirty="0" smtClean="0">
                <a:solidFill>
                  <a:prstClr val="black"/>
                </a:solidFill>
              </a:rPr>
              <a:t>  </a:t>
            </a:r>
            <a:r>
              <a:rPr lang="en-IN" dirty="0" err="1" smtClean="0">
                <a:solidFill>
                  <a:prstClr val="black"/>
                </a:solidFill>
              </a:rPr>
              <a:t>document.getElementById</a:t>
            </a:r>
            <a:r>
              <a:rPr lang="en-IN" dirty="0" smtClean="0">
                <a:solidFill>
                  <a:prstClr val="black"/>
                </a:solidFill>
              </a:rPr>
              <a:t>("demo").</a:t>
            </a:r>
            <a:r>
              <a:rPr lang="en-IN" dirty="0" err="1" smtClean="0">
                <a:solidFill>
                  <a:prstClr val="black"/>
                </a:solidFill>
              </a:rPr>
              <a:t>innerHTML</a:t>
            </a:r>
            <a:r>
              <a:rPr lang="en-IN" dirty="0" smtClean="0">
                <a:solidFill>
                  <a:prstClr val="black"/>
                </a:solidFill>
              </a:rPr>
              <a:t> = text;</a:t>
            </a:r>
          </a:p>
          <a:p>
            <a:r>
              <a:rPr lang="en-IN" dirty="0" smtClean="0">
                <a:solidFill>
                  <a:prstClr val="black"/>
                </a:solidFill>
              </a:rPr>
              <a:t>}</a:t>
            </a:r>
          </a:p>
          <a:p>
            <a:r>
              <a:rPr lang="en-IN" dirty="0" smtClean="0">
                <a:solidFill>
                  <a:prstClr val="black"/>
                </a:solidFill>
              </a:rPr>
              <a:t>&lt;/script&gt;</a:t>
            </a:r>
          </a:p>
          <a:p>
            <a:endParaRPr lang="en-IN" dirty="0" smtClean="0">
              <a:solidFill>
                <a:prstClr val="black"/>
              </a:solidFill>
            </a:endParaRPr>
          </a:p>
          <a:p>
            <a:r>
              <a:rPr lang="en-IN" dirty="0" smtClean="0">
                <a:solidFill>
                  <a:prstClr val="black"/>
                </a:solidFill>
              </a:rPr>
              <a:t>&lt;/body&gt;</a:t>
            </a:r>
          </a:p>
          <a:p>
            <a:r>
              <a:rPr lang="en-IN" dirty="0" smtClean="0">
                <a:solidFill>
                  <a:prstClr val="black"/>
                </a:solidFill>
              </a:rPr>
              <a:t>&lt;/html&gt; 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966304" y="1342417"/>
          <a:ext cx="5914417" cy="5204298"/>
        </p:xfrm>
        <a:graphic>
          <a:graphicData uri="http://schemas.openxmlformats.org/drawingml/2006/table">
            <a:tbl>
              <a:tblPr/>
              <a:tblGrid>
                <a:gridCol w="5914417"/>
              </a:tblGrid>
              <a:tr h="52042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33465" y="1352145"/>
          <a:ext cx="5499371" cy="5184842"/>
        </p:xfrm>
        <a:graphic>
          <a:graphicData uri="http://schemas.openxmlformats.org/drawingml/2006/table">
            <a:tbl>
              <a:tblPr/>
              <a:tblGrid>
                <a:gridCol w="5499371"/>
              </a:tblGrid>
              <a:tr h="51848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1162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13" y="500042"/>
            <a:ext cx="10363200" cy="1143000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Output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96</a:t>
            </a:fld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65" y="2071678"/>
            <a:ext cx="4667283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5" y="2071681"/>
            <a:ext cx="5238787" cy="2714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20075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AJAX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97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1461" y="1447800"/>
            <a:ext cx="11239579" cy="5053034"/>
          </a:xfrm>
        </p:spPr>
        <p:txBody>
          <a:bodyPr/>
          <a:lstStyle/>
          <a:p>
            <a:pPr algn="just"/>
            <a:r>
              <a:rPr lang="en-IN" dirty="0" smtClean="0"/>
              <a:t>AJAX = </a:t>
            </a:r>
            <a:r>
              <a:rPr lang="en-IN" b="1" dirty="0" smtClean="0"/>
              <a:t>A</a:t>
            </a:r>
            <a:r>
              <a:rPr lang="en-IN" dirty="0" smtClean="0"/>
              <a:t>synchronous </a:t>
            </a:r>
            <a:r>
              <a:rPr lang="en-IN" b="1" dirty="0" smtClean="0"/>
              <a:t>J</a:t>
            </a:r>
            <a:r>
              <a:rPr lang="en-IN" dirty="0" smtClean="0"/>
              <a:t>avaScript </a:t>
            </a:r>
            <a:r>
              <a:rPr lang="en-IN" b="1" dirty="0" smtClean="0"/>
              <a:t>A</a:t>
            </a:r>
            <a:r>
              <a:rPr lang="en-IN" dirty="0" smtClean="0"/>
              <a:t>nd </a:t>
            </a:r>
            <a:r>
              <a:rPr lang="en-IN" b="1" dirty="0" smtClean="0"/>
              <a:t>X</a:t>
            </a:r>
            <a:r>
              <a:rPr lang="en-IN" dirty="0" smtClean="0"/>
              <a:t>ML.</a:t>
            </a:r>
            <a:endParaRPr lang="en-US" dirty="0" smtClean="0"/>
          </a:p>
          <a:p>
            <a:pPr algn="just"/>
            <a:r>
              <a:rPr lang="en-IN" dirty="0" smtClean="0"/>
              <a:t>AJAX is not a programming language.</a:t>
            </a:r>
            <a:endParaRPr lang="en-US" dirty="0" smtClean="0"/>
          </a:p>
          <a:p>
            <a:pPr algn="just"/>
            <a:r>
              <a:rPr lang="en-IN" dirty="0" smtClean="0"/>
              <a:t>AJAX just uses a combination of:</a:t>
            </a:r>
            <a:endParaRPr lang="en-US" dirty="0" smtClean="0"/>
          </a:p>
          <a:p>
            <a:pPr lvl="0" algn="just"/>
            <a:r>
              <a:rPr lang="en-IN" dirty="0" smtClean="0"/>
              <a:t>A browser built-in </a:t>
            </a:r>
            <a:r>
              <a:rPr lang="en-IN" dirty="0" err="1" smtClean="0"/>
              <a:t>XMLHttpRequest</a:t>
            </a:r>
            <a:r>
              <a:rPr lang="en-IN" dirty="0" smtClean="0"/>
              <a:t> object (to request data from a web server)</a:t>
            </a:r>
            <a:endParaRPr lang="en-US" dirty="0" smtClean="0"/>
          </a:p>
          <a:p>
            <a:pPr lvl="0" algn="just"/>
            <a:r>
              <a:rPr lang="en-IN" dirty="0" smtClean="0"/>
              <a:t>JavaScript and HTML DOM (to display or use the data)</a:t>
            </a:r>
            <a:endParaRPr lang="en-US" dirty="0" smtClean="0"/>
          </a:p>
          <a:p>
            <a:pPr algn="just"/>
            <a:r>
              <a:rPr lang="en-IN" dirty="0" smtClean="0"/>
              <a:t>AJAX allows web pages to be updated asynchronously by exchanging data with a web server behind the scenes. This means that it is possible to update parts of a web page, without reloading the whole page.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13535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13" y="1000108"/>
            <a:ext cx="10363200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How AJAX Works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98</a:t>
            </a:fld>
            <a:endParaRPr lang="en-IN"/>
          </a:p>
        </p:txBody>
      </p:sp>
      <p:pic>
        <p:nvPicPr>
          <p:cNvPr id="7" name="Content Placeholder 6" descr="AJAX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24" y="1643050"/>
            <a:ext cx="8763061" cy="45720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342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7/22/2021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99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1461" y="1214422"/>
            <a:ext cx="11334829" cy="505303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IN" dirty="0" smtClean="0"/>
              <a:t>1. An event occurs in a web page (the page is loaded, a button is clicked)</a:t>
            </a:r>
            <a:endParaRPr lang="en-US" dirty="0" smtClean="0"/>
          </a:p>
          <a:p>
            <a:pPr algn="just">
              <a:lnSpc>
                <a:spcPct val="150000"/>
              </a:lnSpc>
              <a:buNone/>
            </a:pPr>
            <a:r>
              <a:rPr lang="en-IN" dirty="0" smtClean="0"/>
              <a:t>2. An </a:t>
            </a:r>
            <a:r>
              <a:rPr lang="en-IN" dirty="0" err="1" smtClean="0"/>
              <a:t>XMLHttpRequest</a:t>
            </a:r>
            <a:r>
              <a:rPr lang="en-IN" dirty="0" smtClean="0"/>
              <a:t> object is created by JavaScript</a:t>
            </a:r>
            <a:endParaRPr lang="en-US" dirty="0" smtClean="0"/>
          </a:p>
          <a:p>
            <a:pPr algn="just">
              <a:lnSpc>
                <a:spcPct val="150000"/>
              </a:lnSpc>
              <a:buNone/>
            </a:pPr>
            <a:r>
              <a:rPr lang="en-IN" dirty="0" smtClean="0"/>
              <a:t>3. The </a:t>
            </a:r>
            <a:r>
              <a:rPr lang="en-IN" dirty="0" err="1" smtClean="0"/>
              <a:t>XMLHttpRequest</a:t>
            </a:r>
            <a:r>
              <a:rPr lang="en-IN" dirty="0" smtClean="0"/>
              <a:t> object sends a request to a web server</a:t>
            </a:r>
            <a:endParaRPr lang="en-US" dirty="0" smtClean="0"/>
          </a:p>
          <a:p>
            <a:pPr algn="just">
              <a:lnSpc>
                <a:spcPct val="150000"/>
              </a:lnSpc>
              <a:buNone/>
            </a:pPr>
            <a:r>
              <a:rPr lang="en-IN" dirty="0" smtClean="0"/>
              <a:t>4. The server processes the request</a:t>
            </a:r>
            <a:endParaRPr lang="en-US" dirty="0" smtClean="0"/>
          </a:p>
          <a:p>
            <a:pPr algn="just">
              <a:lnSpc>
                <a:spcPct val="150000"/>
              </a:lnSpc>
              <a:buNone/>
            </a:pPr>
            <a:r>
              <a:rPr lang="en-IN" dirty="0" smtClean="0"/>
              <a:t>5. The server sends a response back to the web page</a:t>
            </a:r>
            <a:endParaRPr lang="en-US" dirty="0" smtClean="0"/>
          </a:p>
          <a:p>
            <a:pPr algn="just">
              <a:lnSpc>
                <a:spcPct val="150000"/>
              </a:lnSpc>
              <a:buNone/>
            </a:pPr>
            <a:r>
              <a:rPr lang="en-IN" dirty="0" smtClean="0"/>
              <a:t>6. The response is read by JavaScript</a:t>
            </a:r>
            <a:endParaRPr lang="en-US" dirty="0" smtClean="0"/>
          </a:p>
          <a:p>
            <a:pPr algn="just">
              <a:lnSpc>
                <a:spcPct val="150000"/>
              </a:lnSpc>
              <a:buNone/>
            </a:pPr>
            <a:r>
              <a:rPr lang="en-IN" dirty="0" smtClean="0"/>
              <a:t>7. Proper action (like page update) is performed by JavaScript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7776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quit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9599</TotalTime>
  <Words>5728</Words>
  <Application>Microsoft Office PowerPoint</Application>
  <PresentationFormat>Custom</PresentationFormat>
  <Paragraphs>1399</Paragraphs>
  <Slides>109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2" baseType="lpstr">
      <vt:lpstr>Office Theme</vt:lpstr>
      <vt:lpstr>Equity</vt:lpstr>
      <vt:lpstr>Packager Shell Object</vt:lpstr>
      <vt:lpstr>PowerPoint Presentation</vt:lpstr>
      <vt:lpstr>COURSE OUTCOMES </vt:lpstr>
      <vt:lpstr>UNIT 2 CLIENT SIDE SCRIPTING</vt:lpstr>
      <vt:lpstr>What is Java Script?  </vt:lpstr>
      <vt:lpstr>PowerPoint Presentation</vt:lpstr>
      <vt:lpstr>Client-Side JavaScript</vt:lpstr>
      <vt:lpstr>Advantages of JavaScript </vt:lpstr>
      <vt:lpstr>Limitations of JavaScript</vt:lpstr>
      <vt:lpstr>JavaScript Development Tools </vt:lpstr>
      <vt:lpstr>PowerPoint Presentation</vt:lpstr>
      <vt:lpstr>PowerPoint Presentation</vt:lpstr>
      <vt:lpstr>PowerPoint Presentation</vt:lpstr>
      <vt:lpstr>PowerPoint Presentation</vt:lpstr>
      <vt:lpstr>JavaScript in &lt;head&gt;...&lt;/head&gt; Section</vt:lpstr>
      <vt:lpstr>PowerPoint Presentation</vt:lpstr>
      <vt:lpstr> </vt:lpstr>
      <vt:lpstr>JavaScript in External 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Arithmetic Operators</vt:lpstr>
      <vt:lpstr>Comparison Operators</vt:lpstr>
      <vt:lpstr>PowerPoint Presentation</vt:lpstr>
      <vt:lpstr>Bitwise Operators </vt:lpstr>
      <vt:lpstr>Assignment Operators </vt:lpstr>
      <vt:lpstr>PowerPoint Presentation</vt:lpstr>
      <vt:lpstr>PowerPoint Presentation</vt:lpstr>
      <vt:lpstr>If-else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 Array </vt:lpstr>
      <vt:lpstr>Array Methods </vt:lpstr>
      <vt:lpstr>PowerPoint Presentation</vt:lpstr>
      <vt:lpstr>Program Using concat()</vt:lpstr>
      <vt:lpstr>JavaScript - Array pop() Method </vt:lpstr>
      <vt:lpstr>JavaScript - Array sort() Method </vt:lpstr>
      <vt:lpstr>Date Object </vt:lpstr>
      <vt:lpstr>Date Methods </vt:lpstr>
      <vt:lpstr>PowerPoint Presentation</vt:lpstr>
      <vt:lpstr>Output</vt:lpstr>
      <vt:lpstr>JavaScript String </vt:lpstr>
      <vt:lpstr>PowerPoint Presentation</vt:lpstr>
      <vt:lpstr>PowerPoint Presentation</vt:lpstr>
      <vt:lpstr>Output </vt:lpstr>
      <vt:lpstr>JavaScript Math </vt:lpstr>
      <vt:lpstr>PowerPoint Presentation</vt:lpstr>
      <vt:lpstr>PowerPoint Presentation</vt:lpstr>
      <vt:lpstr>Output </vt:lpstr>
      <vt:lpstr>JavaScript Number Object </vt:lpstr>
      <vt:lpstr>Number Methods</vt:lpstr>
      <vt:lpstr>Output</vt:lpstr>
      <vt:lpstr>Output</vt:lpstr>
      <vt:lpstr>The Window Object </vt:lpstr>
      <vt:lpstr>Window Size </vt:lpstr>
      <vt:lpstr>PowerPoint Presentation</vt:lpstr>
      <vt:lpstr>Location Object </vt:lpstr>
      <vt:lpstr>PowerPoint Presentation</vt:lpstr>
      <vt:lpstr>Simple Program on Location Object </vt:lpstr>
      <vt:lpstr>Window Location Assign The window.location.assign() method loads a new document. </vt:lpstr>
      <vt:lpstr>Output</vt:lpstr>
      <vt:lpstr>JavaScript Popup Boxes </vt:lpstr>
      <vt:lpstr>Sample program for alert box</vt:lpstr>
      <vt:lpstr>Confirm Box </vt:lpstr>
      <vt:lpstr>Sample program for confirm box</vt:lpstr>
      <vt:lpstr>Initial Output window</vt:lpstr>
      <vt:lpstr>Prompt Box</vt:lpstr>
      <vt:lpstr>PowerPoint Presentation</vt:lpstr>
      <vt:lpstr>1) Initial Output</vt:lpstr>
      <vt:lpstr>Frames</vt:lpstr>
      <vt:lpstr>Sample Program for Frame Object</vt:lpstr>
      <vt:lpstr>Output</vt:lpstr>
      <vt:lpstr>Forms</vt:lpstr>
      <vt:lpstr>Form Attributes </vt:lpstr>
      <vt:lpstr>PowerPoint Presentation</vt:lpstr>
      <vt:lpstr>The Method Attribute </vt:lpstr>
      <vt:lpstr>Sample Program-1 using Form Object</vt:lpstr>
      <vt:lpstr>Output</vt:lpstr>
      <vt:lpstr>Sample program-2 </vt:lpstr>
      <vt:lpstr>Output</vt:lpstr>
      <vt:lpstr>AJAX</vt:lpstr>
      <vt:lpstr>How AJAX Works </vt:lpstr>
      <vt:lpstr>PowerPoint Presentation</vt:lpstr>
      <vt:lpstr>The XMLHttpRequest Object </vt:lpstr>
      <vt:lpstr>XMLHttpRequest Object Methods </vt:lpstr>
      <vt:lpstr>XMLHttpRequest Object Properties </vt:lpstr>
      <vt:lpstr>AJAX Example</vt:lpstr>
      <vt:lpstr>Output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Programming</dc:title>
  <dc:creator>easpinbrumancia@outlook.com</dc:creator>
  <cp:lastModifiedBy>KANIPRIYA M</cp:lastModifiedBy>
  <cp:revision>254</cp:revision>
  <dcterms:created xsi:type="dcterms:W3CDTF">2020-08-17T04:05:30Z</dcterms:created>
  <dcterms:modified xsi:type="dcterms:W3CDTF">2021-07-22T05:19:48Z</dcterms:modified>
</cp:coreProperties>
</file>