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4" r:id="rId4"/>
    <p:sldId id="275" r:id="rId5"/>
    <p:sldId id="278" r:id="rId6"/>
    <p:sldId id="277" r:id="rId7"/>
    <p:sldId id="459" r:id="rId8"/>
    <p:sldId id="264" r:id="rId9"/>
    <p:sldId id="452" r:id="rId10"/>
    <p:sldId id="453" r:id="rId11"/>
    <p:sldId id="460" r:id="rId12"/>
    <p:sldId id="282" r:id="rId13"/>
    <p:sldId id="454" r:id="rId14"/>
    <p:sldId id="455" r:id="rId15"/>
    <p:sldId id="456" r:id="rId16"/>
    <p:sldId id="457" r:id="rId17"/>
    <p:sldId id="458" r:id="rId18"/>
    <p:sldId id="461" r:id="rId19"/>
    <p:sldId id="462" r:id="rId20"/>
    <p:sldId id="332" r:id="rId21"/>
    <p:sldId id="260" r:id="rId22"/>
    <p:sldId id="387" r:id="rId23"/>
    <p:sldId id="463" r:id="rId24"/>
    <p:sldId id="464" r:id="rId25"/>
    <p:sldId id="465" r:id="rId26"/>
    <p:sldId id="466" r:id="rId27"/>
    <p:sldId id="467" r:id="rId28"/>
    <p:sldId id="326" r:id="rId29"/>
    <p:sldId id="468" r:id="rId30"/>
    <p:sldId id="469" r:id="rId31"/>
    <p:sldId id="470" r:id="rId32"/>
    <p:sldId id="471" r:id="rId33"/>
    <p:sldId id="472" r:id="rId34"/>
    <p:sldId id="473" r:id="rId35"/>
    <p:sldId id="474" r:id="rId36"/>
    <p:sldId id="475" r:id="rId37"/>
    <p:sldId id="476" r:id="rId38"/>
    <p:sldId id="477" r:id="rId39"/>
    <p:sldId id="367" r:id="rId40"/>
    <p:sldId id="478" r:id="rId41"/>
    <p:sldId id="479" r:id="rId42"/>
    <p:sldId id="480" r:id="rId43"/>
    <p:sldId id="481" r:id="rId44"/>
    <p:sldId id="444" r:id="rId45"/>
    <p:sldId id="430" r:id="rId46"/>
    <p:sldId id="447" r:id="rId47"/>
    <p:sldId id="44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FAF7-23E5-40A7-8929-20FE5A0C315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BFF4F84-23B8-41B3-B915-77F2E7AEC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2E89A27F-D16C-43C2-BFE4-7269F1F9B594}"/>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5" name="Footer Placeholder 4">
            <a:extLst>
              <a:ext uri="{FF2B5EF4-FFF2-40B4-BE49-F238E27FC236}">
                <a16:creationId xmlns:a16="http://schemas.microsoft.com/office/drawing/2014/main" id="{169A222F-2F0A-4FF3-8765-1D5F7DF7A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1CB14-305F-4980-BA67-5A3BA2AFD2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1887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4FCE-E059-4A08-92DB-FFB054990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B0C09-15BA-442C-8987-9A07B7AC2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57FB0-7503-44CB-AF73-1D782F6465D3}"/>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5" name="Footer Placeholder 4">
            <a:extLst>
              <a:ext uri="{FF2B5EF4-FFF2-40B4-BE49-F238E27FC236}">
                <a16:creationId xmlns:a16="http://schemas.microsoft.com/office/drawing/2014/main" id="{EE730276-CEB5-4552-8CFA-5B6D6AFE3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D31F7-ED20-4BE9-967E-DA65F4AAC29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6022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7E16C-A5BB-402B-A813-6F246B71CE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895BD-4EC2-41EC-9708-9CAE2EEEF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C9887-9E26-4DF5-A25E-FEBE7116C998}"/>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5" name="Footer Placeholder 4">
            <a:extLst>
              <a:ext uri="{FF2B5EF4-FFF2-40B4-BE49-F238E27FC236}">
                <a16:creationId xmlns:a16="http://schemas.microsoft.com/office/drawing/2014/main" id="{42941415-5E49-4EDB-A8E3-F5A36ECFC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320F1-5F34-4BA6-9A2F-83E1345697E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77723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2606-3AA3-4F49-A546-D8F3BADF3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1CDA5A-37C0-4099-8A74-5D636D3C6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14F507-8AD6-42F1-A3F0-AD54F348A84A}"/>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5" name="Footer Placeholder 4">
            <a:extLst>
              <a:ext uri="{FF2B5EF4-FFF2-40B4-BE49-F238E27FC236}">
                <a16:creationId xmlns:a16="http://schemas.microsoft.com/office/drawing/2014/main" id="{CFBD3B0B-6B0A-4CC0-845B-13FAACFDD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388D9-38D1-477C-8DA2-54CA87C5473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72160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00F6-60EB-4EB5-B5A8-E7EFF9E32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F3D0E-E259-4C27-B4C1-B5BB8132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42C58-37F0-4988-BDCB-ED359748566D}"/>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5" name="Footer Placeholder 4">
            <a:extLst>
              <a:ext uri="{FF2B5EF4-FFF2-40B4-BE49-F238E27FC236}">
                <a16:creationId xmlns:a16="http://schemas.microsoft.com/office/drawing/2014/main" id="{CC303F3B-E100-4496-B97F-14D78D37D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6B4E6-FE7A-440D-8501-427C1A99527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18410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AF2E-9F99-4534-8DAB-4F0B6FEF1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B46693-8DFD-46A8-B763-1A1677668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102810-1599-42D1-ACA5-B4E4E38A2068}"/>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5" name="Footer Placeholder 4">
            <a:extLst>
              <a:ext uri="{FF2B5EF4-FFF2-40B4-BE49-F238E27FC236}">
                <a16:creationId xmlns:a16="http://schemas.microsoft.com/office/drawing/2014/main" id="{870821C6-A7FE-40F6-8FFA-E9A37B69E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0E2D0-5786-4B2B-AF9F-A906E44A5D7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361853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94D9-2C54-4F9E-B9C8-75603695B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9CF76-543A-4568-98A3-1DA53C43C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ACCDF5-26A4-4C59-92C8-72D3955D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0DA0A-4998-47C0-A912-6A777530C4EA}"/>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6" name="Footer Placeholder 5">
            <a:extLst>
              <a:ext uri="{FF2B5EF4-FFF2-40B4-BE49-F238E27FC236}">
                <a16:creationId xmlns:a16="http://schemas.microsoft.com/office/drawing/2014/main" id="{0027459D-92AE-4130-8B2C-476126E77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99DE1-41E4-4927-AA06-990F852E2C6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3918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D1E3-C9DE-4C33-93A0-A62EF323A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A1D13-6ED2-4C16-9DCB-6ECAD4132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3106C0-270A-46E9-BE52-50C735633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185F0D-E6B5-4A8B-AE0E-B1ADF6464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1DC4BF-BECF-4043-9C9E-1DAC21D36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61E26-D1C1-4C8B-A558-130F56A57D49}"/>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8" name="Footer Placeholder 7">
            <a:extLst>
              <a:ext uri="{FF2B5EF4-FFF2-40B4-BE49-F238E27FC236}">
                <a16:creationId xmlns:a16="http://schemas.microsoft.com/office/drawing/2014/main" id="{4D1C0FA7-7180-4120-A67F-E9268440E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7D145-4684-429A-8B4B-3CB0D719AB1C}"/>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91443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B16C-60B7-4D39-9980-2E81538598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4CDC22-89F3-46E9-90CF-3D98B53CFEE0}"/>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4" name="Footer Placeholder 3">
            <a:extLst>
              <a:ext uri="{FF2B5EF4-FFF2-40B4-BE49-F238E27FC236}">
                <a16:creationId xmlns:a16="http://schemas.microsoft.com/office/drawing/2014/main" id="{2053E4B0-471C-4E0B-B097-CCCC246C0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7B3E00-B33E-4F31-A5CE-F05D814EDDD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19262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624C5-E903-4CE2-A0A1-83E4F82E44F7}"/>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3" name="Footer Placeholder 2">
            <a:extLst>
              <a:ext uri="{FF2B5EF4-FFF2-40B4-BE49-F238E27FC236}">
                <a16:creationId xmlns:a16="http://schemas.microsoft.com/office/drawing/2014/main" id="{3D894024-23E6-40D8-8CB6-B09C410673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317EF8-8924-4399-99B6-5B85107964E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840057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FB99-E1DB-4046-989A-1BCE4DD11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9EF492-2E01-46FD-A41A-39C7B6B99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B2A100-857F-4D44-8D24-FDEE4A333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45A67-BED2-42AA-B7B2-814F1AE8A770}"/>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6" name="Footer Placeholder 5">
            <a:extLst>
              <a:ext uri="{FF2B5EF4-FFF2-40B4-BE49-F238E27FC236}">
                <a16:creationId xmlns:a16="http://schemas.microsoft.com/office/drawing/2014/main" id="{6F0B6913-556C-4600-857E-BAFFFA98E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E9B6BE-69A9-4089-9ADF-F6622DBF53D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1407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C010-C9B2-4DE1-873F-87F6DA107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EF062-B3CE-4B30-8369-A68DB9FC8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F8263-6977-401D-B8C5-D131CE40B5D5}"/>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5" name="Footer Placeholder 4">
            <a:extLst>
              <a:ext uri="{FF2B5EF4-FFF2-40B4-BE49-F238E27FC236}">
                <a16:creationId xmlns:a16="http://schemas.microsoft.com/office/drawing/2014/main" id="{4CEEAD1B-75B5-4568-9966-01A3DCD2A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B243F-568F-47B8-9BE1-52216C48255D}"/>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60521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D840-663F-4165-8457-5D95C69F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1E4EE6-7EFB-465B-A9EE-E8AEF5747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52F7CD-0CD8-4584-A953-834FB16EA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39EA4-3B80-4E52-8F87-B9CD473B7F97}"/>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6" name="Footer Placeholder 5">
            <a:extLst>
              <a:ext uri="{FF2B5EF4-FFF2-40B4-BE49-F238E27FC236}">
                <a16:creationId xmlns:a16="http://schemas.microsoft.com/office/drawing/2014/main" id="{4A40565F-2547-4EC4-A36C-BA66C8688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69F31-5325-461E-997E-35CF114C8249}"/>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71167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3F8A-D13F-41C0-BC96-F745C97DD7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B16DF-C062-47C3-86F4-F5648C1BE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139AB-B609-41F9-9C57-4DAFBE8FA2D0}"/>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5" name="Footer Placeholder 4">
            <a:extLst>
              <a:ext uri="{FF2B5EF4-FFF2-40B4-BE49-F238E27FC236}">
                <a16:creationId xmlns:a16="http://schemas.microsoft.com/office/drawing/2014/main" id="{B2FE08BE-A9BE-49E0-9EBF-254CC98A4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92D99-9F32-458B-BB5E-42ADF4E8D5DA}"/>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806419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F8074-19F5-4F28-9C96-744668187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E39D4-8A66-4EE5-9223-4D0CB237B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695E4-2859-479B-B0D8-E0D57F505A51}"/>
              </a:ext>
            </a:extLst>
          </p:cNvPr>
          <p:cNvSpPr>
            <a:spLocks noGrp="1"/>
          </p:cNvSpPr>
          <p:nvPr>
            <p:ph type="dt" sz="half" idx="10"/>
          </p:nvPr>
        </p:nvSpPr>
        <p:spPr/>
        <p:txBody>
          <a:bodyPr/>
          <a:lstStyle/>
          <a:p>
            <a:fld id="{2B9ECCAC-32BF-4535-A2F2-4A63F79E76AC}" type="datetimeFigureOut">
              <a:rPr lang="en-IN" smtClean="0"/>
              <a:t>05-08-2021</a:t>
            </a:fld>
            <a:endParaRPr lang="en-IN"/>
          </a:p>
        </p:txBody>
      </p:sp>
      <p:sp>
        <p:nvSpPr>
          <p:cNvPr id="5" name="Footer Placeholder 4">
            <a:extLst>
              <a:ext uri="{FF2B5EF4-FFF2-40B4-BE49-F238E27FC236}">
                <a16:creationId xmlns:a16="http://schemas.microsoft.com/office/drawing/2014/main" id="{FF79BD6E-1196-4C1E-AFC7-7241DE1FE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78F0A-DB47-4F6F-A10E-6325200149E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56869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F1A5-75F4-4077-B348-C966B1B476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C8AF7D-BCCB-4DF3-A266-267B90903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F6424-360E-4BC5-8FF2-9E610AF72702}"/>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5" name="Footer Placeholder 4">
            <a:extLst>
              <a:ext uri="{FF2B5EF4-FFF2-40B4-BE49-F238E27FC236}">
                <a16:creationId xmlns:a16="http://schemas.microsoft.com/office/drawing/2014/main" id="{F8BA91E0-AE4F-43A8-A893-5E3D788E4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615D0-7233-450A-B4FA-4D61E9B0DDD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3070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5400-0672-49FE-A05B-88EE45237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AA460-879D-4FED-A1DD-45A436EF0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A2408-0E66-4E11-8793-FCA33DEC9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6FC97-A456-4684-AC88-1A6242B8753A}"/>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6" name="Footer Placeholder 5">
            <a:extLst>
              <a:ext uri="{FF2B5EF4-FFF2-40B4-BE49-F238E27FC236}">
                <a16:creationId xmlns:a16="http://schemas.microsoft.com/office/drawing/2014/main" id="{D9575E1F-D1BF-4DCE-89D3-575551726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889CD-61CE-4D06-BE5B-38881E73D85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212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C410-9AB0-4E6D-A703-C9826A79D8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B9561-87B9-49D4-8F9C-F9B74DF1E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844FA-3654-4F33-98E5-67492AA98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6EA68-65AF-4E55-997C-922E29CE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C9AB5-7A63-451C-84E5-3427DD4D9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E0F31E-FDDC-41E2-9DD0-C54410546702}"/>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8" name="Footer Placeholder 7">
            <a:extLst>
              <a:ext uri="{FF2B5EF4-FFF2-40B4-BE49-F238E27FC236}">
                <a16:creationId xmlns:a16="http://schemas.microsoft.com/office/drawing/2014/main" id="{590B5F07-F229-402D-A4E6-D594325044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4C1627-9E6C-4DF2-B4C4-940DDA16CDC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94846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04AB-A6F4-4502-B0A5-F3BD3627A9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9CB2C7-091B-4A97-9365-400EEE5A1134}"/>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4" name="Footer Placeholder 3">
            <a:extLst>
              <a:ext uri="{FF2B5EF4-FFF2-40B4-BE49-F238E27FC236}">
                <a16:creationId xmlns:a16="http://schemas.microsoft.com/office/drawing/2014/main" id="{F2E8CCF2-3C53-4A3B-8551-CBD1E51A41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82420-A000-4CB3-91B0-10C8F5EA65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22612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2ED2A-26DB-4C41-A2ED-F16E58F98CCC}"/>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3" name="Footer Placeholder 2">
            <a:extLst>
              <a:ext uri="{FF2B5EF4-FFF2-40B4-BE49-F238E27FC236}">
                <a16:creationId xmlns:a16="http://schemas.microsoft.com/office/drawing/2014/main" id="{DD33547E-896D-4E60-9B67-3C8286663D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A14E1D-314B-41B3-93EE-97A7A2917BA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9027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9419-9BF0-4FAB-8FFC-46659DD2F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CF306-AE5E-46C9-B9CC-9B2E96E0C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F6336D-3D60-44EC-A0FD-2C35B6A07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7B133-BDB7-41F0-BEF2-0A0492721B89}"/>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6" name="Footer Placeholder 5">
            <a:extLst>
              <a:ext uri="{FF2B5EF4-FFF2-40B4-BE49-F238E27FC236}">
                <a16:creationId xmlns:a16="http://schemas.microsoft.com/office/drawing/2014/main" id="{8AF1D8E8-9F2F-41AF-B879-D859E6641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407BA-E894-4FDF-A4B8-9F84065A7FE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69414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0B86-092A-49D2-9CC4-D98249D5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C972AA-8FDF-4D0E-8664-EE7684F01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1EC550-35C1-4F06-B219-1DD75436D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71AB-39E4-422A-B2A9-1F7CD65F7616}"/>
              </a:ext>
            </a:extLst>
          </p:cNvPr>
          <p:cNvSpPr>
            <a:spLocks noGrp="1"/>
          </p:cNvSpPr>
          <p:nvPr>
            <p:ph type="dt" sz="half" idx="10"/>
          </p:nvPr>
        </p:nvSpPr>
        <p:spPr/>
        <p:txBody>
          <a:bodyPr/>
          <a:lstStyle/>
          <a:p>
            <a:fld id="{5D8DDB32-36CC-4F27-8AF9-E3E3B9C9BBC0}" type="datetimeFigureOut">
              <a:rPr lang="en-IN" smtClean="0"/>
              <a:t>05-08-2021</a:t>
            </a:fld>
            <a:endParaRPr lang="en-IN"/>
          </a:p>
        </p:txBody>
      </p:sp>
      <p:sp>
        <p:nvSpPr>
          <p:cNvPr id="6" name="Footer Placeholder 5">
            <a:extLst>
              <a:ext uri="{FF2B5EF4-FFF2-40B4-BE49-F238E27FC236}">
                <a16:creationId xmlns:a16="http://schemas.microsoft.com/office/drawing/2014/main" id="{10F08BC4-6A33-4306-A225-B79B9DCF0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60D43-E525-4BA5-BA42-980321E816C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1162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57869-0CB3-43EA-8673-BE77E4AB9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7578F-81A9-41A3-B147-76B33CB9F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719F4-601C-45DE-A6F3-36DE283FA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DDB32-36CC-4F27-8AF9-E3E3B9C9BBC0}" type="datetimeFigureOut">
              <a:rPr lang="en-IN" smtClean="0"/>
              <a:t>05-08-2021</a:t>
            </a:fld>
            <a:endParaRPr lang="en-IN"/>
          </a:p>
        </p:txBody>
      </p:sp>
      <p:sp>
        <p:nvSpPr>
          <p:cNvPr id="5" name="Footer Placeholder 4">
            <a:extLst>
              <a:ext uri="{FF2B5EF4-FFF2-40B4-BE49-F238E27FC236}">
                <a16:creationId xmlns:a16="http://schemas.microsoft.com/office/drawing/2014/main" id="{3C686A4B-865F-48A5-857C-AF785FAE4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80673-1E84-48A6-AD1B-CEB5D925B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A1BAC-E991-46FA-B189-80DB1D1D668B}" type="slidenum">
              <a:rPr lang="en-IN" smtClean="0"/>
              <a:t>‹#›</a:t>
            </a:fld>
            <a:endParaRPr lang="en-IN"/>
          </a:p>
        </p:txBody>
      </p:sp>
    </p:spTree>
    <p:extLst>
      <p:ext uri="{BB962C8B-B14F-4D97-AF65-F5344CB8AC3E}">
        <p14:creationId xmlns:p14="http://schemas.microsoft.com/office/powerpoint/2010/main" val="407888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76A90-98D3-4947-8FFE-44AB3663D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D7FCC-A190-4838-82F4-C3D9B7504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D18D2-9D72-420F-841B-F5AE3E4A6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ECCAC-32BF-4535-A2F2-4A63F79E76AC}" type="datetimeFigureOut">
              <a:rPr lang="en-IN" smtClean="0"/>
              <a:t>05-08-2021</a:t>
            </a:fld>
            <a:endParaRPr lang="en-IN"/>
          </a:p>
        </p:txBody>
      </p:sp>
      <p:sp>
        <p:nvSpPr>
          <p:cNvPr id="5" name="Footer Placeholder 4">
            <a:extLst>
              <a:ext uri="{FF2B5EF4-FFF2-40B4-BE49-F238E27FC236}">
                <a16:creationId xmlns:a16="http://schemas.microsoft.com/office/drawing/2014/main" id="{04317460-522D-4EAE-855E-CBBE45682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CBDD7E-D437-4768-9869-C4A80E5CD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900AB-F399-4A80-9B7A-9F85F0BC6114}" type="slidenum">
              <a:rPr lang="en-IN" smtClean="0"/>
              <a:t>‹#›</a:t>
            </a:fld>
            <a:endParaRPr lang="en-IN"/>
          </a:p>
        </p:txBody>
      </p:sp>
    </p:spTree>
    <p:extLst>
      <p:ext uri="{BB962C8B-B14F-4D97-AF65-F5344CB8AC3E}">
        <p14:creationId xmlns:p14="http://schemas.microsoft.com/office/powerpoint/2010/main" val="3427073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famvin.org/en/2018/01/28/thank-goes-long-wa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beamandrew.github.io/images/deep_learning_101/nn_timeline.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1671782" y="1385455"/>
            <a:ext cx="9144000" cy="1265525"/>
          </a:xfrm>
        </p:spPr>
        <p:txBody>
          <a:bodyPr>
            <a:normAutofit/>
          </a:bodyPr>
          <a:lstStyle/>
          <a:p>
            <a:r>
              <a:rPr lang="en-IN" sz="4000" b="1" dirty="0">
                <a:solidFill>
                  <a:srgbClr val="FF0000"/>
                </a:solidFill>
                <a:latin typeface="Bookman Old Style" panose="02050604050505020204" pitchFamily="18" charset="0"/>
              </a:rPr>
              <a:t>SECA4002 – DEEP LEARNING NEURAL NETWORKS</a:t>
            </a:r>
          </a:p>
        </p:txBody>
      </p:sp>
      <p:sp>
        <p:nvSpPr>
          <p:cNvPr id="3" name="Subtitle 2">
            <a:extLst>
              <a:ext uri="{FF2B5EF4-FFF2-40B4-BE49-F238E27FC236}">
                <a16:creationId xmlns:a16="http://schemas.microsoft.com/office/drawing/2014/main" id="{BAEE2E5D-3EEF-4E73-B328-72ADF562C65E}"/>
              </a:ext>
            </a:extLst>
          </p:cNvPr>
          <p:cNvSpPr>
            <a:spLocks noGrp="1"/>
          </p:cNvSpPr>
          <p:nvPr>
            <p:ph type="subTitle" idx="1"/>
          </p:nvPr>
        </p:nvSpPr>
        <p:spPr>
          <a:xfrm>
            <a:off x="1524000" y="3121891"/>
            <a:ext cx="9144000" cy="2135909"/>
          </a:xfrm>
        </p:spPr>
        <p:txBody>
          <a:bodyPr>
            <a:normAutofit fontScale="25000" lnSpcReduction="20000"/>
          </a:bodyPr>
          <a:lstStyle/>
          <a:p>
            <a:endParaRPr lang="en-IN" dirty="0"/>
          </a:p>
          <a:p>
            <a:r>
              <a:rPr lang="en-IN" sz="9600" b="1" dirty="0">
                <a:solidFill>
                  <a:srgbClr val="002060"/>
                </a:solidFill>
                <a:latin typeface="Arial" panose="020B0604020202020204" pitchFamily="34" charset="0"/>
                <a:cs typeface="Arial" panose="020B0604020202020204" pitchFamily="34" charset="0"/>
              </a:rPr>
              <a:t>Dr. V. Vedanarayanan B.E., M.E., PhD</a:t>
            </a:r>
          </a:p>
          <a:p>
            <a:r>
              <a:rPr lang="en-IN" sz="9600" b="1" dirty="0">
                <a:solidFill>
                  <a:srgbClr val="002060"/>
                </a:solidFill>
                <a:latin typeface="Arial" panose="020B0604020202020204" pitchFamily="34" charset="0"/>
                <a:cs typeface="Arial" panose="020B0604020202020204" pitchFamily="34" charset="0"/>
              </a:rPr>
              <a:t>Course Co-ordinator</a:t>
            </a:r>
          </a:p>
          <a:p>
            <a:r>
              <a:rPr lang="en-IN" sz="9600" b="1" dirty="0">
                <a:solidFill>
                  <a:srgbClr val="002060"/>
                </a:solidFill>
                <a:latin typeface="Arial" panose="020B0604020202020204" pitchFamily="34" charset="0"/>
                <a:cs typeface="Arial" panose="020B0604020202020204" pitchFamily="34" charset="0"/>
              </a:rPr>
              <a:t>Assistant Professor, Department of ECE,</a:t>
            </a:r>
          </a:p>
          <a:p>
            <a:r>
              <a:rPr lang="en-IN" sz="9600" b="1" dirty="0">
                <a:solidFill>
                  <a:srgbClr val="002060"/>
                </a:solidFill>
                <a:latin typeface="Arial" panose="020B0604020202020204" pitchFamily="34" charset="0"/>
                <a:cs typeface="Arial" panose="020B0604020202020204" pitchFamily="34" charset="0"/>
              </a:rPr>
              <a:t>School of Electrical and Electronics</a:t>
            </a:r>
          </a:p>
          <a:p>
            <a:r>
              <a:rPr lang="en-IN" sz="9600" b="1" dirty="0">
                <a:solidFill>
                  <a:srgbClr val="002060"/>
                </a:solidFill>
                <a:latin typeface="Arial" panose="020B0604020202020204" pitchFamily="34" charset="0"/>
                <a:cs typeface="Arial" panose="020B0604020202020204" pitchFamily="34" charset="0"/>
              </a:rPr>
              <a:t>SATHYABAMA INSTITUTE OF SCIENCE AND TECHNOLOGY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spTree>
    <p:extLst>
      <p:ext uri="{BB962C8B-B14F-4D97-AF65-F5344CB8AC3E}">
        <p14:creationId xmlns:p14="http://schemas.microsoft.com/office/powerpoint/2010/main" val="61838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502608"/>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2: </a:t>
            </a:r>
            <a:r>
              <a:rPr lang="en-US" sz="2800" b="1" spc="-15" dirty="0">
                <a:latin typeface="Bookman Old Style" panose="02050604050505020204" pitchFamily="18" charset="0"/>
                <a:cs typeface="Arial" panose="020B0604020202020204" pitchFamily="34" charset="0"/>
              </a:rPr>
              <a:t>DEEP NETWORKS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History of Deep Learning- </a:t>
            </a:r>
            <a:r>
              <a:rPr lang="en-US" sz="2400" spc="-15" dirty="0">
                <a:solidFill>
                  <a:srgbClr val="FF0000"/>
                </a:solidFill>
                <a:latin typeface="Bookman Old Style" panose="02050604050505020204" pitchFamily="18" charset="0"/>
                <a:cs typeface="Arial" panose="020B0604020202020204" pitchFamily="34" charset="0"/>
              </a:rPr>
              <a:t>A Probabilistic Theory of Deep Learning</a:t>
            </a:r>
            <a:r>
              <a:rPr lang="en-US" sz="2400" spc="-15" dirty="0">
                <a:latin typeface="Bookman Old Style" panose="02050604050505020204" pitchFamily="18" charset="0"/>
                <a:cs typeface="Arial" panose="020B0604020202020204" pitchFamily="34" charset="0"/>
              </a:rPr>
              <a:t>- Backpropagation and regularization, batch normalization- VC Dimension and Neural Nets-Deep Vs Shallow Networks Convolutional Networks- Generative Adversarial Networks (GAN), Semi-supervised Learning</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10</a:t>
            </a:fld>
            <a:endParaRPr lang="en-IN"/>
          </a:p>
        </p:txBody>
      </p:sp>
    </p:spTree>
    <p:extLst>
      <p:ext uri="{BB962C8B-B14F-4D97-AF65-F5344CB8AC3E}">
        <p14:creationId xmlns:p14="http://schemas.microsoft.com/office/powerpoint/2010/main" val="194582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E8B828-B09A-4210-A43D-FFB2029A6197}"/>
              </a:ext>
            </a:extLst>
          </p:cNvPr>
          <p:cNvPicPr>
            <a:picLocks noChangeAspect="1"/>
          </p:cNvPicPr>
          <p:nvPr/>
        </p:nvPicPr>
        <p:blipFill>
          <a:blip r:embed="rId2"/>
          <a:stretch>
            <a:fillRect/>
          </a:stretch>
        </p:blipFill>
        <p:spPr>
          <a:xfrm>
            <a:off x="4940143" y="1209964"/>
            <a:ext cx="7251857" cy="5264727"/>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Probabilistic Theory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1418" cy="1209964"/>
          </a:xfrm>
          <a:prstGeom prst="rect">
            <a:avLst/>
          </a:prstGeom>
        </p:spPr>
      </p:pic>
      <p:sp>
        <p:nvSpPr>
          <p:cNvPr id="5" name="TextBox 4">
            <a:extLst>
              <a:ext uri="{FF2B5EF4-FFF2-40B4-BE49-F238E27FC236}">
                <a16:creationId xmlns:a16="http://schemas.microsoft.com/office/drawing/2014/main" id="{90AA4AD2-DE40-4B26-8A89-E0E0197EEF02}"/>
              </a:ext>
            </a:extLst>
          </p:cNvPr>
          <p:cNvSpPr txBox="1"/>
          <p:nvPr/>
        </p:nvSpPr>
        <p:spPr>
          <a:xfrm>
            <a:off x="37422" y="1279527"/>
            <a:ext cx="5042577" cy="5632311"/>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292929"/>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Probability is the science of quantifying uncertain things.</a:t>
            </a:r>
          </a:p>
          <a:p>
            <a:pPr marL="285750" indent="-285750" algn="just">
              <a:buFont typeface="Wingdings" panose="05000000000000000000" pitchFamily="2" charset="2"/>
              <a:buChar char="q"/>
            </a:pPr>
            <a:r>
              <a:rPr lang="en-US" b="0" i="0" dirty="0">
                <a:solidFill>
                  <a:srgbClr val="292929"/>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Most of machine learning and deep learning systems utilize a lot of data to learn about patterns in the data.   </a:t>
            </a:r>
          </a:p>
          <a:p>
            <a:pPr algn="just"/>
            <a:r>
              <a:rPr lang="en-US" dirty="0">
                <a:solidFill>
                  <a:srgbClr val="292929"/>
                </a:solidFill>
                <a:latin typeface="Microsoft Sans Serif" panose="020B0604020202020204" pitchFamily="34" charset="0"/>
                <a:ea typeface="Microsoft Sans Serif" panose="020B0604020202020204" pitchFamily="34" charset="0"/>
                <a:cs typeface="Microsoft Sans Serif" panose="020B0604020202020204" pitchFamily="34" charset="0"/>
              </a:rPr>
              <a:t>      Whenever data is utilized in a system rather than sole logic, uncertainty grows up and whenever uncertainty  </a:t>
            </a:r>
          </a:p>
          <a:p>
            <a:pPr algn="just"/>
            <a:r>
              <a:rPr lang="en-US" dirty="0">
                <a:solidFill>
                  <a:srgbClr val="292929"/>
                </a:solidFill>
                <a:latin typeface="Microsoft Sans Serif" panose="020B0604020202020204" pitchFamily="34" charset="0"/>
                <a:ea typeface="Microsoft Sans Serif" panose="020B0604020202020204" pitchFamily="34" charset="0"/>
                <a:cs typeface="Microsoft Sans Serif" panose="020B0604020202020204" pitchFamily="34" charset="0"/>
              </a:rPr>
              <a:t>      grows up, probability becomes relevant.</a:t>
            </a:r>
          </a:p>
          <a:p>
            <a:pPr marL="285750" indent="-285750" algn="just">
              <a:buFont typeface="Wingdings" panose="05000000000000000000" pitchFamily="2" charset="2"/>
              <a:buChar char="q"/>
            </a:pPr>
            <a:r>
              <a:rPr lang="en-US" dirty="0">
                <a:solidFill>
                  <a:srgbClr val="292929"/>
                </a:solidFill>
                <a:latin typeface="Microsoft Sans Serif" panose="020B0604020202020204" pitchFamily="34" charset="0"/>
                <a:ea typeface="Microsoft Sans Serif" panose="020B0604020202020204" pitchFamily="34" charset="0"/>
                <a:cs typeface="Microsoft Sans Serif" panose="020B0604020202020204" pitchFamily="34" charset="0"/>
              </a:rPr>
              <a:t> By introducing probability to a deep learning system, we introduce common sense to the system</a:t>
            </a:r>
          </a:p>
          <a:p>
            <a:pPr marL="285750" indent="-285750" algn="just">
              <a:buFont typeface="Wingdings" panose="05000000000000000000" pitchFamily="2" charset="2"/>
              <a:buChar char="q"/>
            </a:pPr>
            <a:r>
              <a:rPr lang="en-US" dirty="0">
                <a:solidFill>
                  <a:srgbClr val="292929"/>
                </a:solidFill>
                <a:latin typeface="Microsoft Sans Serif" panose="020B0604020202020204" pitchFamily="34" charset="0"/>
                <a:ea typeface="Microsoft Sans Serif" panose="020B0604020202020204" pitchFamily="34" charset="0"/>
                <a:cs typeface="Microsoft Sans Serif" panose="020B0604020202020204" pitchFamily="34" charset="0"/>
              </a:rPr>
              <a:t> In deep learning, several models like Bayesian models, probabilistic graphical models, Hidden Markov models  </a:t>
            </a:r>
          </a:p>
          <a:p>
            <a:pPr algn="just"/>
            <a:r>
              <a:rPr lang="en-US" dirty="0">
                <a:solidFill>
                  <a:srgbClr val="292929"/>
                </a:solidFill>
                <a:latin typeface="Microsoft Sans Serif" panose="020B0604020202020204" pitchFamily="34" charset="0"/>
                <a:ea typeface="Microsoft Sans Serif" panose="020B0604020202020204" pitchFamily="34" charset="0"/>
                <a:cs typeface="Microsoft Sans Serif" panose="020B0604020202020204" pitchFamily="34" charset="0"/>
              </a:rPr>
              <a:t>     are used. They depend entirely on probability concepts.</a:t>
            </a:r>
          </a:p>
          <a:p>
            <a:pPr marL="285750" indent="-285750">
              <a:buFont typeface="Wingdings" panose="05000000000000000000" pitchFamily="2" charset="2"/>
              <a:buChar char="v"/>
            </a:pPr>
            <a:r>
              <a:rPr lang="en-US" u="sng"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Real world data is chaotic. Since deep learning systems utilize real world data, they require a tool to handle the chaoticness.</a:t>
            </a:r>
            <a:endParaRPr lang="en-IN" u="sng"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0" name="TextBox 9">
            <a:extLst>
              <a:ext uri="{FF2B5EF4-FFF2-40B4-BE49-F238E27FC236}">
                <a16:creationId xmlns:a16="http://schemas.microsoft.com/office/drawing/2014/main" id="{6FC59358-E18C-4028-8731-7D84758DDF70}"/>
              </a:ext>
            </a:extLst>
          </p:cNvPr>
          <p:cNvSpPr txBox="1"/>
          <p:nvPr/>
        </p:nvSpPr>
        <p:spPr>
          <a:xfrm>
            <a:off x="6096000" y="6431654"/>
            <a:ext cx="4322617" cy="261610"/>
          </a:xfrm>
          <a:prstGeom prst="rect">
            <a:avLst/>
          </a:prstGeom>
          <a:noFill/>
        </p:spPr>
        <p:txBody>
          <a:bodyPr wrap="square" rtlCol="0">
            <a:spAutoFit/>
          </a:bodyPr>
          <a:lstStyle/>
          <a:p>
            <a:r>
              <a:rPr lang="en-IN" sz="1100" dirty="0"/>
              <a:t>https://www.manning.com/books/probabilistic-deep-learning</a:t>
            </a:r>
          </a:p>
        </p:txBody>
      </p:sp>
    </p:spTree>
    <p:extLst>
      <p:ext uri="{BB962C8B-B14F-4D97-AF65-F5344CB8AC3E}">
        <p14:creationId xmlns:p14="http://schemas.microsoft.com/office/powerpoint/2010/main" val="149674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Probabilistic Theory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18"/>
            <a:ext cx="803564" cy="930355"/>
          </a:xfrm>
          <a:prstGeom prst="rect">
            <a:avLst/>
          </a:prstGeom>
        </p:spPr>
      </p:pic>
      <p:sp>
        <p:nvSpPr>
          <p:cNvPr id="10" name="TextBox 9">
            <a:extLst>
              <a:ext uri="{FF2B5EF4-FFF2-40B4-BE49-F238E27FC236}">
                <a16:creationId xmlns:a16="http://schemas.microsoft.com/office/drawing/2014/main" id="{6FC59358-E18C-4028-8731-7D84758DDF70}"/>
              </a:ext>
            </a:extLst>
          </p:cNvPr>
          <p:cNvSpPr txBox="1"/>
          <p:nvPr/>
        </p:nvSpPr>
        <p:spPr>
          <a:xfrm>
            <a:off x="6096000" y="6431654"/>
            <a:ext cx="4322617" cy="261610"/>
          </a:xfrm>
          <a:prstGeom prst="rect">
            <a:avLst/>
          </a:prstGeom>
          <a:noFill/>
        </p:spPr>
        <p:txBody>
          <a:bodyPr wrap="square" rtlCol="0">
            <a:spAutoFit/>
          </a:bodyPr>
          <a:lstStyle/>
          <a:p>
            <a:r>
              <a:rPr lang="en-IN" sz="1100" dirty="0"/>
              <a:t>https://www.manning.com/books/probabilistic-deep-learning</a:t>
            </a:r>
          </a:p>
        </p:txBody>
      </p:sp>
      <p:pic>
        <p:nvPicPr>
          <p:cNvPr id="6" name="Picture 5">
            <a:extLst>
              <a:ext uri="{FF2B5EF4-FFF2-40B4-BE49-F238E27FC236}">
                <a16:creationId xmlns:a16="http://schemas.microsoft.com/office/drawing/2014/main" id="{433A3ACF-A759-4CE0-9C17-F7D12A08A2BE}"/>
              </a:ext>
            </a:extLst>
          </p:cNvPr>
          <p:cNvPicPr>
            <a:picLocks noChangeAspect="1"/>
          </p:cNvPicPr>
          <p:nvPr/>
        </p:nvPicPr>
        <p:blipFill>
          <a:blip r:embed="rId3"/>
          <a:stretch>
            <a:fillRect/>
          </a:stretch>
        </p:blipFill>
        <p:spPr>
          <a:xfrm>
            <a:off x="258617" y="1080654"/>
            <a:ext cx="5624945" cy="4756728"/>
          </a:xfrm>
          <a:prstGeom prst="rect">
            <a:avLst/>
          </a:prstGeom>
        </p:spPr>
      </p:pic>
      <p:pic>
        <p:nvPicPr>
          <p:cNvPr id="9" name="Picture 8">
            <a:extLst>
              <a:ext uri="{FF2B5EF4-FFF2-40B4-BE49-F238E27FC236}">
                <a16:creationId xmlns:a16="http://schemas.microsoft.com/office/drawing/2014/main" id="{C6603A21-98A4-4E1F-8926-575A4DE7054D}"/>
              </a:ext>
            </a:extLst>
          </p:cNvPr>
          <p:cNvPicPr>
            <a:picLocks noChangeAspect="1"/>
          </p:cNvPicPr>
          <p:nvPr/>
        </p:nvPicPr>
        <p:blipFill>
          <a:blip r:embed="rId4"/>
          <a:stretch>
            <a:fillRect/>
          </a:stretch>
        </p:blipFill>
        <p:spPr>
          <a:xfrm>
            <a:off x="5883563" y="1154545"/>
            <a:ext cx="6151420" cy="4120525"/>
          </a:xfrm>
          <a:prstGeom prst="rect">
            <a:avLst/>
          </a:prstGeom>
        </p:spPr>
      </p:pic>
    </p:spTree>
    <p:extLst>
      <p:ext uri="{BB962C8B-B14F-4D97-AF65-F5344CB8AC3E}">
        <p14:creationId xmlns:p14="http://schemas.microsoft.com/office/powerpoint/2010/main" val="9601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Probabilistic Theory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18"/>
            <a:ext cx="803564" cy="930355"/>
          </a:xfrm>
          <a:prstGeom prst="rect">
            <a:avLst/>
          </a:prstGeom>
        </p:spPr>
      </p:pic>
      <p:sp>
        <p:nvSpPr>
          <p:cNvPr id="10" name="TextBox 9">
            <a:extLst>
              <a:ext uri="{FF2B5EF4-FFF2-40B4-BE49-F238E27FC236}">
                <a16:creationId xmlns:a16="http://schemas.microsoft.com/office/drawing/2014/main" id="{6FC59358-E18C-4028-8731-7D84758DDF70}"/>
              </a:ext>
            </a:extLst>
          </p:cNvPr>
          <p:cNvSpPr txBox="1"/>
          <p:nvPr/>
        </p:nvSpPr>
        <p:spPr>
          <a:xfrm>
            <a:off x="3842327" y="6459363"/>
            <a:ext cx="4322617" cy="261610"/>
          </a:xfrm>
          <a:prstGeom prst="rect">
            <a:avLst/>
          </a:prstGeom>
          <a:noFill/>
        </p:spPr>
        <p:txBody>
          <a:bodyPr wrap="square" rtlCol="0">
            <a:spAutoFit/>
          </a:bodyPr>
          <a:lstStyle/>
          <a:p>
            <a:r>
              <a:rPr lang="en-IN" sz="1100" dirty="0"/>
              <a:t>https://www.manning.com/books/probabilistic-deep-learning</a:t>
            </a:r>
          </a:p>
        </p:txBody>
      </p:sp>
      <p:pic>
        <p:nvPicPr>
          <p:cNvPr id="12" name="Picture 11">
            <a:extLst>
              <a:ext uri="{FF2B5EF4-FFF2-40B4-BE49-F238E27FC236}">
                <a16:creationId xmlns:a16="http://schemas.microsoft.com/office/drawing/2014/main" id="{0D3BA8C6-88C8-47EE-88AC-4E19DEA0CE10}"/>
              </a:ext>
            </a:extLst>
          </p:cNvPr>
          <p:cNvPicPr>
            <a:picLocks noChangeAspect="1"/>
          </p:cNvPicPr>
          <p:nvPr/>
        </p:nvPicPr>
        <p:blipFill>
          <a:blip r:embed="rId3"/>
          <a:stretch>
            <a:fillRect/>
          </a:stretch>
        </p:blipFill>
        <p:spPr>
          <a:xfrm>
            <a:off x="657585" y="925737"/>
            <a:ext cx="10629251" cy="5296118"/>
          </a:xfrm>
          <a:prstGeom prst="rect">
            <a:avLst/>
          </a:prstGeom>
        </p:spPr>
      </p:pic>
    </p:spTree>
    <p:extLst>
      <p:ext uri="{BB962C8B-B14F-4D97-AF65-F5344CB8AC3E}">
        <p14:creationId xmlns:p14="http://schemas.microsoft.com/office/powerpoint/2010/main" val="93001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05891" y="137027"/>
            <a:ext cx="9144000" cy="542428"/>
          </a:xfrm>
        </p:spPr>
        <p:txBody>
          <a:bodyPr>
            <a:noAutofit/>
          </a:bodyPr>
          <a:lstStyle/>
          <a:p>
            <a:r>
              <a:rPr lang="en-IN" sz="3643" b="1" spc="-5" dirty="0">
                <a:solidFill>
                  <a:srgbClr val="0000FF"/>
                </a:solidFill>
                <a:latin typeface="Bookman Old Style" panose="02050604050505020204" pitchFamily="18" charset="0"/>
                <a:ea typeface="+mn-ea"/>
                <a:cs typeface="Times New Roman"/>
              </a:rPr>
              <a:t>Deep Learning – Probabilistic Theory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18"/>
            <a:ext cx="803564" cy="930355"/>
          </a:xfrm>
          <a:prstGeom prst="rect">
            <a:avLst/>
          </a:prstGeom>
        </p:spPr>
      </p:pic>
      <p:sp>
        <p:nvSpPr>
          <p:cNvPr id="10" name="TextBox 9">
            <a:extLst>
              <a:ext uri="{FF2B5EF4-FFF2-40B4-BE49-F238E27FC236}">
                <a16:creationId xmlns:a16="http://schemas.microsoft.com/office/drawing/2014/main" id="{6FC59358-E18C-4028-8731-7D84758DDF70}"/>
              </a:ext>
            </a:extLst>
          </p:cNvPr>
          <p:cNvSpPr txBox="1"/>
          <p:nvPr/>
        </p:nvSpPr>
        <p:spPr>
          <a:xfrm>
            <a:off x="3842327" y="6459363"/>
            <a:ext cx="4322617" cy="261610"/>
          </a:xfrm>
          <a:prstGeom prst="rect">
            <a:avLst/>
          </a:prstGeom>
          <a:noFill/>
        </p:spPr>
        <p:txBody>
          <a:bodyPr wrap="square" rtlCol="0">
            <a:spAutoFit/>
          </a:bodyPr>
          <a:lstStyle/>
          <a:p>
            <a:r>
              <a:rPr lang="en-IN" sz="1100" dirty="0"/>
              <a:t>https://www.manning.com/books/probabilistic-deep-learning</a:t>
            </a:r>
          </a:p>
        </p:txBody>
      </p:sp>
      <p:sp>
        <p:nvSpPr>
          <p:cNvPr id="6" name="TextBox 5">
            <a:extLst>
              <a:ext uri="{FF2B5EF4-FFF2-40B4-BE49-F238E27FC236}">
                <a16:creationId xmlns:a16="http://schemas.microsoft.com/office/drawing/2014/main" id="{37DF10FC-696B-464E-A775-B49CCA5AB7C8}"/>
              </a:ext>
            </a:extLst>
          </p:cNvPr>
          <p:cNvSpPr txBox="1"/>
          <p:nvPr/>
        </p:nvSpPr>
        <p:spPr>
          <a:xfrm>
            <a:off x="8793018" y="3576322"/>
            <a:ext cx="2964873" cy="646331"/>
          </a:xfrm>
          <a:prstGeom prst="rect">
            <a:avLst/>
          </a:prstGeom>
          <a:noFill/>
        </p:spPr>
        <p:txBody>
          <a:bodyPr wrap="square" rtlCol="0">
            <a:spAutoFit/>
          </a:bodyPr>
          <a:lstStyle/>
          <a:p>
            <a:r>
              <a:rPr lang="en-IN" sz="1800" b="1" dirty="0">
                <a:solidFill>
                  <a:srgbClr val="FF0000"/>
                </a:solidFill>
                <a:latin typeface="Bookman Old Style" panose="02050604050505020204" pitchFamily="18" charset="0"/>
              </a:rPr>
              <a:t>Non- Probabilistic Classifier</a:t>
            </a:r>
            <a:endParaRPr lang="en-IN" dirty="0"/>
          </a:p>
        </p:txBody>
      </p:sp>
      <p:pic>
        <p:nvPicPr>
          <p:cNvPr id="8" name="Picture 7">
            <a:extLst>
              <a:ext uri="{FF2B5EF4-FFF2-40B4-BE49-F238E27FC236}">
                <a16:creationId xmlns:a16="http://schemas.microsoft.com/office/drawing/2014/main" id="{6B1AF3D2-3767-488E-88FE-7FC8D98D0783}"/>
              </a:ext>
            </a:extLst>
          </p:cNvPr>
          <p:cNvPicPr>
            <a:picLocks noChangeAspect="1"/>
          </p:cNvPicPr>
          <p:nvPr/>
        </p:nvPicPr>
        <p:blipFill>
          <a:blip r:embed="rId3"/>
          <a:stretch>
            <a:fillRect/>
          </a:stretch>
        </p:blipFill>
        <p:spPr>
          <a:xfrm>
            <a:off x="323223" y="816332"/>
            <a:ext cx="8047913" cy="5889313"/>
          </a:xfrm>
          <a:prstGeom prst="rect">
            <a:avLst/>
          </a:prstGeom>
        </p:spPr>
      </p:pic>
    </p:spTree>
    <p:extLst>
      <p:ext uri="{BB962C8B-B14F-4D97-AF65-F5344CB8AC3E}">
        <p14:creationId xmlns:p14="http://schemas.microsoft.com/office/powerpoint/2010/main" val="319857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59B85-E24C-4AC3-8250-F3571408D468}"/>
              </a:ext>
            </a:extLst>
          </p:cNvPr>
          <p:cNvPicPr>
            <a:picLocks noChangeAspect="1"/>
          </p:cNvPicPr>
          <p:nvPr/>
        </p:nvPicPr>
        <p:blipFill>
          <a:blip r:embed="rId2"/>
          <a:stretch>
            <a:fillRect/>
          </a:stretch>
        </p:blipFill>
        <p:spPr>
          <a:xfrm>
            <a:off x="0" y="1183773"/>
            <a:ext cx="9915653" cy="5537200"/>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Probabilistic Theory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8"/>
            <a:ext cx="803564" cy="930355"/>
          </a:xfrm>
          <a:prstGeom prst="rect">
            <a:avLst/>
          </a:prstGeom>
        </p:spPr>
      </p:pic>
      <p:sp>
        <p:nvSpPr>
          <p:cNvPr id="10" name="TextBox 9">
            <a:extLst>
              <a:ext uri="{FF2B5EF4-FFF2-40B4-BE49-F238E27FC236}">
                <a16:creationId xmlns:a16="http://schemas.microsoft.com/office/drawing/2014/main" id="{6FC59358-E18C-4028-8731-7D84758DDF70}"/>
              </a:ext>
            </a:extLst>
          </p:cNvPr>
          <p:cNvSpPr txBox="1"/>
          <p:nvPr/>
        </p:nvSpPr>
        <p:spPr>
          <a:xfrm>
            <a:off x="3842327" y="6459363"/>
            <a:ext cx="4322617" cy="261610"/>
          </a:xfrm>
          <a:prstGeom prst="rect">
            <a:avLst/>
          </a:prstGeom>
          <a:noFill/>
        </p:spPr>
        <p:txBody>
          <a:bodyPr wrap="square" rtlCol="0">
            <a:spAutoFit/>
          </a:bodyPr>
          <a:lstStyle/>
          <a:p>
            <a:r>
              <a:rPr lang="en-IN" sz="1100" dirty="0"/>
              <a:t>https://www.manning.com/books/probabilistic-deep-learning</a:t>
            </a:r>
          </a:p>
        </p:txBody>
      </p:sp>
      <p:sp>
        <p:nvSpPr>
          <p:cNvPr id="6" name="TextBox 5">
            <a:extLst>
              <a:ext uri="{FF2B5EF4-FFF2-40B4-BE49-F238E27FC236}">
                <a16:creationId xmlns:a16="http://schemas.microsoft.com/office/drawing/2014/main" id="{37DF10FC-696B-464E-A775-B49CCA5AB7C8}"/>
              </a:ext>
            </a:extLst>
          </p:cNvPr>
          <p:cNvSpPr txBox="1"/>
          <p:nvPr/>
        </p:nvSpPr>
        <p:spPr>
          <a:xfrm>
            <a:off x="9227127" y="4331855"/>
            <a:ext cx="2964873" cy="369332"/>
          </a:xfrm>
          <a:prstGeom prst="rect">
            <a:avLst/>
          </a:prstGeom>
          <a:noFill/>
        </p:spPr>
        <p:txBody>
          <a:bodyPr wrap="square" rtlCol="0">
            <a:spAutoFit/>
          </a:bodyPr>
          <a:lstStyle/>
          <a:p>
            <a:r>
              <a:rPr lang="en-IN" sz="1800" b="1" dirty="0">
                <a:solidFill>
                  <a:srgbClr val="FF0000"/>
                </a:solidFill>
                <a:latin typeface="Bookman Old Style" panose="02050604050505020204" pitchFamily="18" charset="0"/>
              </a:rPr>
              <a:t>Probabilistic Classifier</a:t>
            </a:r>
            <a:endParaRPr lang="en-IN" dirty="0"/>
          </a:p>
        </p:txBody>
      </p:sp>
    </p:spTree>
    <p:extLst>
      <p:ext uri="{BB962C8B-B14F-4D97-AF65-F5344CB8AC3E}">
        <p14:creationId xmlns:p14="http://schemas.microsoft.com/office/powerpoint/2010/main" val="65410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AD30BC-E815-4697-863E-661382513071}"/>
              </a:ext>
            </a:extLst>
          </p:cNvPr>
          <p:cNvPicPr>
            <a:picLocks noChangeAspect="1"/>
          </p:cNvPicPr>
          <p:nvPr/>
        </p:nvPicPr>
        <p:blipFill>
          <a:blip r:embed="rId2"/>
          <a:stretch>
            <a:fillRect/>
          </a:stretch>
        </p:blipFill>
        <p:spPr>
          <a:xfrm>
            <a:off x="0" y="1089891"/>
            <a:ext cx="9972158" cy="5768109"/>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Probabilistic Theory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8"/>
            <a:ext cx="803564" cy="930355"/>
          </a:xfrm>
          <a:prstGeom prst="rect">
            <a:avLst/>
          </a:prstGeom>
        </p:spPr>
      </p:pic>
      <p:sp>
        <p:nvSpPr>
          <p:cNvPr id="10" name="TextBox 9">
            <a:extLst>
              <a:ext uri="{FF2B5EF4-FFF2-40B4-BE49-F238E27FC236}">
                <a16:creationId xmlns:a16="http://schemas.microsoft.com/office/drawing/2014/main" id="{6FC59358-E18C-4028-8731-7D84758DDF70}"/>
              </a:ext>
            </a:extLst>
          </p:cNvPr>
          <p:cNvSpPr txBox="1"/>
          <p:nvPr/>
        </p:nvSpPr>
        <p:spPr>
          <a:xfrm>
            <a:off x="3676072" y="6596390"/>
            <a:ext cx="4322617" cy="261610"/>
          </a:xfrm>
          <a:prstGeom prst="rect">
            <a:avLst/>
          </a:prstGeom>
          <a:noFill/>
        </p:spPr>
        <p:txBody>
          <a:bodyPr wrap="square" rtlCol="0">
            <a:spAutoFit/>
          </a:bodyPr>
          <a:lstStyle/>
          <a:p>
            <a:r>
              <a:rPr lang="en-IN" sz="1100" dirty="0"/>
              <a:t>https://www.manning.com/books/probabilistic-deep-learning</a:t>
            </a:r>
          </a:p>
        </p:txBody>
      </p:sp>
      <p:sp>
        <p:nvSpPr>
          <p:cNvPr id="6" name="TextBox 5">
            <a:extLst>
              <a:ext uri="{FF2B5EF4-FFF2-40B4-BE49-F238E27FC236}">
                <a16:creationId xmlns:a16="http://schemas.microsoft.com/office/drawing/2014/main" id="{37DF10FC-696B-464E-A775-B49CCA5AB7C8}"/>
              </a:ext>
            </a:extLst>
          </p:cNvPr>
          <p:cNvSpPr txBox="1"/>
          <p:nvPr/>
        </p:nvSpPr>
        <p:spPr>
          <a:xfrm>
            <a:off x="9005454" y="2336801"/>
            <a:ext cx="2964873" cy="646331"/>
          </a:xfrm>
          <a:prstGeom prst="rect">
            <a:avLst/>
          </a:prstGeom>
          <a:noFill/>
        </p:spPr>
        <p:txBody>
          <a:bodyPr wrap="square" rtlCol="0">
            <a:spAutoFit/>
          </a:bodyPr>
          <a:lstStyle/>
          <a:p>
            <a:r>
              <a:rPr lang="en-IN" b="1" dirty="0">
                <a:solidFill>
                  <a:srgbClr val="FF0000"/>
                </a:solidFill>
                <a:latin typeface="Bookman Old Style" panose="02050604050505020204" pitchFamily="18" charset="0"/>
              </a:rPr>
              <a:t>Bayesian </a:t>
            </a:r>
          </a:p>
          <a:p>
            <a:r>
              <a:rPr lang="en-IN" b="1" dirty="0">
                <a:solidFill>
                  <a:srgbClr val="FF0000"/>
                </a:solidFill>
                <a:latin typeface="Bookman Old Style" panose="02050604050505020204" pitchFamily="18" charset="0"/>
              </a:rPr>
              <a:t>Probabilistic </a:t>
            </a:r>
            <a:r>
              <a:rPr lang="en-IN" sz="1800" b="1" dirty="0">
                <a:solidFill>
                  <a:srgbClr val="FF0000"/>
                </a:solidFill>
                <a:latin typeface="Bookman Old Style" panose="02050604050505020204" pitchFamily="18" charset="0"/>
              </a:rPr>
              <a:t>Classifier</a:t>
            </a:r>
            <a:endParaRPr lang="en-IN" dirty="0"/>
          </a:p>
        </p:txBody>
      </p:sp>
    </p:spTree>
    <p:extLst>
      <p:ext uri="{BB962C8B-B14F-4D97-AF65-F5344CB8AC3E}">
        <p14:creationId xmlns:p14="http://schemas.microsoft.com/office/powerpoint/2010/main" val="280485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502608"/>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2: </a:t>
            </a:r>
            <a:r>
              <a:rPr lang="en-US" sz="2800" b="1" spc="-15" dirty="0">
                <a:latin typeface="Bookman Old Style" panose="02050604050505020204" pitchFamily="18" charset="0"/>
                <a:cs typeface="Arial" panose="020B0604020202020204" pitchFamily="34" charset="0"/>
              </a:rPr>
              <a:t>DEEP NETWORKS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History of Deep Learning- A Probabilistic Theory of Deep Learning- </a:t>
            </a:r>
            <a:r>
              <a:rPr lang="en-US" sz="2400" spc="-15" dirty="0">
                <a:solidFill>
                  <a:srgbClr val="FF0000"/>
                </a:solidFill>
                <a:latin typeface="Bookman Old Style" panose="02050604050505020204" pitchFamily="18" charset="0"/>
                <a:cs typeface="Arial" panose="020B0604020202020204" pitchFamily="34" charset="0"/>
              </a:rPr>
              <a:t>Backpropagation and regularization</a:t>
            </a:r>
            <a:r>
              <a:rPr lang="en-US" sz="2400" spc="-15" dirty="0">
                <a:latin typeface="Bookman Old Style" panose="02050604050505020204" pitchFamily="18" charset="0"/>
                <a:cs typeface="Arial" panose="020B0604020202020204" pitchFamily="34" charset="0"/>
              </a:rPr>
              <a:t>, batch normalization- VC Dimension and Neural Nets-Deep Vs Shallow Networks Convolutional Networks- Generative Adversarial Networks (GAN), Semi-supervised Learning</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17</a:t>
            </a:fld>
            <a:endParaRPr lang="en-IN"/>
          </a:p>
        </p:txBody>
      </p:sp>
    </p:spTree>
    <p:extLst>
      <p:ext uri="{BB962C8B-B14F-4D97-AF65-F5344CB8AC3E}">
        <p14:creationId xmlns:p14="http://schemas.microsoft.com/office/powerpoint/2010/main" val="235842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F7C8-D151-4B38-A84E-B50C89EE6B10}"/>
              </a:ext>
            </a:extLst>
          </p:cNvPr>
          <p:cNvSpPr>
            <a:spLocks noGrp="1"/>
          </p:cNvSpPr>
          <p:nvPr>
            <p:ph type="title"/>
          </p:nvPr>
        </p:nvSpPr>
        <p:spPr>
          <a:xfrm>
            <a:off x="2675505" y="5103"/>
            <a:ext cx="8319066" cy="1020536"/>
          </a:xfrm>
        </p:spPr>
        <p:txBody>
          <a:bodyPr>
            <a:normAutofit fontScale="90000"/>
          </a:bodyPr>
          <a:lstStyle/>
          <a:p>
            <a:pPr algn="ctr">
              <a:defRPr/>
            </a:pPr>
            <a:br>
              <a:rPr lang="en-US" alt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Back Propagation Networks [BPN] </a:t>
            </a:r>
            <a:br>
              <a:rPr lang="en-US" altLang="en-US" b="1" dirty="0">
                <a:solidFill>
                  <a:srgbClr val="FF0000"/>
                </a:solidFill>
              </a:rPr>
            </a:br>
            <a:endParaRPr lang="en-US" spc="-5" dirty="0">
              <a:solidFill>
                <a:srgbClr val="0000FF"/>
              </a:solidFill>
              <a:latin typeface="Arial Black" pitchFamily="34" charset="0"/>
              <a:cs typeface="Times New Roman"/>
            </a:endParaRPr>
          </a:p>
        </p:txBody>
      </p:sp>
      <p:sp>
        <p:nvSpPr>
          <p:cNvPr id="12291" name="Slide Number Placeholder 3">
            <a:extLst>
              <a:ext uri="{FF2B5EF4-FFF2-40B4-BE49-F238E27FC236}">
                <a16:creationId xmlns:a16="http://schemas.microsoft.com/office/drawing/2014/main" id="{F3A4A495-80DF-4084-972E-D9E4D9C4BABF}"/>
              </a:ext>
            </a:extLst>
          </p:cNvPr>
          <p:cNvSpPr>
            <a:spLocks noGrp="1" noChangeArrowheads="1"/>
          </p:cNvSpPr>
          <p:nvPr>
            <p:ph type="sldNum" sz="quarter" idx="12"/>
          </p:nvPr>
        </p:nvSpPr>
        <p:spPr bwMode="auto">
          <a:xfrm>
            <a:off x="8058830" y="6305211"/>
            <a:ext cx="2204357"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FFB7254B-5289-41A1-8209-96D1DFC59DD1}" type="slidenum">
              <a:rPr lang="en-IN" altLang="en-US" sz="1071">
                <a:solidFill>
                  <a:srgbClr val="898989"/>
                </a:solidFill>
              </a:rPr>
              <a:pPr>
                <a:lnSpc>
                  <a:spcPct val="100000"/>
                </a:lnSpc>
                <a:spcBef>
                  <a:spcPct val="0"/>
                </a:spcBef>
                <a:buFontTx/>
                <a:buNone/>
              </a:pPr>
              <a:t>18</a:t>
            </a:fld>
            <a:endParaRPr lang="en-IN" altLang="en-US" sz="1071">
              <a:solidFill>
                <a:srgbClr val="898989"/>
              </a:solidFill>
            </a:endParaRPr>
          </a:p>
        </p:txBody>
      </p:sp>
      <p:sp>
        <p:nvSpPr>
          <p:cNvPr id="4" name="TextBox 3">
            <a:extLst>
              <a:ext uri="{FF2B5EF4-FFF2-40B4-BE49-F238E27FC236}">
                <a16:creationId xmlns:a16="http://schemas.microsoft.com/office/drawing/2014/main" id="{C80EF572-DF11-42C8-9077-B058DDC806A0}"/>
              </a:ext>
            </a:extLst>
          </p:cNvPr>
          <p:cNvSpPr txBox="1"/>
          <p:nvPr/>
        </p:nvSpPr>
        <p:spPr>
          <a:xfrm>
            <a:off x="1410041" y="1229746"/>
            <a:ext cx="9334500" cy="5533246"/>
          </a:xfrm>
          <a:prstGeom prst="rect">
            <a:avLst/>
          </a:prstGeom>
          <a:noFill/>
        </p:spPr>
        <p:txBody>
          <a:bodyPr>
            <a:spAutoFit/>
          </a:bodyPr>
          <a:lstStyle/>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Introduced by Rumelhart, Hinton, &amp; Williams in  1986</a:t>
            </a:r>
          </a:p>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Multi layer Feedforward Network but error is back propagated, Hence the name Back Propagation Network (BPN)</a:t>
            </a:r>
          </a:p>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Uses Supervised Training process</a:t>
            </a:r>
          </a:p>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Systematic procedure for training the network is used</a:t>
            </a:r>
          </a:p>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For Error Detection and Correction Generalized Delta Law /Continuous Perceptron Law/ Gradient Descent Law is used</a:t>
            </a:r>
          </a:p>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Generalized Delta rule  minimizes the mean squared error of the output calculated from the output </a:t>
            </a:r>
          </a:p>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Training by backpropagation involves three (3) stages</a:t>
            </a:r>
          </a:p>
          <a:p>
            <a:pPr algn="just">
              <a:defRPr/>
            </a:pPr>
            <a:r>
              <a:rPr lang="en-US" sz="2357" dirty="0">
                <a:solidFill>
                  <a:srgbClr val="000000"/>
                </a:solidFill>
                <a:latin typeface="Times New Roman" panose="02020603050405020304" pitchFamily="18" charset="0"/>
              </a:rPr>
              <a:t>       1. Feedforward of input training pair</a:t>
            </a:r>
          </a:p>
          <a:p>
            <a:pPr algn="just">
              <a:defRPr/>
            </a:pPr>
            <a:r>
              <a:rPr lang="en-US" sz="2357" dirty="0">
                <a:solidFill>
                  <a:srgbClr val="000000"/>
                </a:solidFill>
                <a:latin typeface="Times New Roman" panose="02020603050405020304" pitchFamily="18" charset="0"/>
              </a:rPr>
              <a:t>       2. Calculation and backpropagation of associated error</a:t>
            </a:r>
          </a:p>
          <a:p>
            <a:pPr algn="just">
              <a:defRPr/>
            </a:pPr>
            <a:r>
              <a:rPr lang="en-US" sz="2357" dirty="0">
                <a:solidFill>
                  <a:srgbClr val="000000"/>
                </a:solidFill>
                <a:latin typeface="Times New Roman" panose="02020603050405020304" pitchFamily="18" charset="0"/>
              </a:rPr>
              <a:t>       3. Adjustments of weights</a:t>
            </a:r>
          </a:p>
          <a:p>
            <a:pPr marL="367383" indent="-367383" algn="just">
              <a:buFont typeface="Arial" panose="020B0604020202020204" pitchFamily="34" charset="0"/>
              <a:buChar char="•"/>
              <a:defRPr/>
            </a:pPr>
            <a:r>
              <a:rPr lang="en-US" sz="2357" dirty="0">
                <a:solidFill>
                  <a:srgbClr val="000000"/>
                </a:solidFill>
                <a:latin typeface="Times New Roman" panose="02020603050405020304" pitchFamily="18" charset="0"/>
              </a:rPr>
              <a:t>Different  variants of BPN are available for increasing the training speed of the network</a:t>
            </a:r>
            <a:endParaRPr lang="en-IN" sz="1929"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EA983550-2299-4B27-A504-CD0DBDFC4D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C1ADD905-A2C4-49DA-8F71-F5415D6F65FF}" type="slidenum">
              <a:rPr lang="en-IN" altLang="en-US" sz="1071">
                <a:solidFill>
                  <a:srgbClr val="898989"/>
                </a:solidFill>
              </a:rPr>
              <a:pPr>
                <a:lnSpc>
                  <a:spcPct val="100000"/>
                </a:lnSpc>
                <a:spcBef>
                  <a:spcPct val="0"/>
                </a:spcBef>
                <a:buFontTx/>
                <a:buNone/>
              </a:pPr>
              <a:t>19</a:t>
            </a:fld>
            <a:endParaRPr lang="en-IN" altLang="en-US" sz="1071">
              <a:solidFill>
                <a:srgbClr val="898989"/>
              </a:solidFill>
            </a:endParaRPr>
          </a:p>
        </p:txBody>
      </p:sp>
      <p:sp>
        <p:nvSpPr>
          <p:cNvPr id="10" name="Title 1">
            <a:extLst>
              <a:ext uri="{FF2B5EF4-FFF2-40B4-BE49-F238E27FC236}">
                <a16:creationId xmlns:a16="http://schemas.microsoft.com/office/drawing/2014/main" id="{16A365BE-F424-475F-9A14-A5F0054FD850}"/>
              </a:ext>
            </a:extLst>
          </p:cNvPr>
          <p:cNvSpPr>
            <a:spLocks noGrp="1"/>
          </p:cNvSpPr>
          <p:nvPr>
            <p:ph type="title"/>
          </p:nvPr>
        </p:nvSpPr>
        <p:spPr>
          <a:xfrm>
            <a:off x="2675505" y="0"/>
            <a:ext cx="8319066" cy="1020536"/>
          </a:xfrm>
        </p:spPr>
        <p:txBody>
          <a:bodyPr>
            <a:normAutofit fontScale="90000"/>
          </a:bodyPr>
          <a:lstStyle/>
          <a:p>
            <a:pPr algn="ctr">
              <a:defRPr/>
            </a:pPr>
            <a:br>
              <a:rPr lang="en-US" alt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Back Propagation Networks [BPN]- Architecture</a:t>
            </a:r>
            <a:br>
              <a:rPr lang="en-US" altLang="en-US" b="1" dirty="0">
                <a:solidFill>
                  <a:srgbClr val="FF0000"/>
                </a:solidFill>
              </a:rPr>
            </a:br>
            <a:endParaRPr lang="en-US" spc="-5" dirty="0">
              <a:solidFill>
                <a:srgbClr val="0000FF"/>
              </a:solidFill>
              <a:latin typeface="Arial Black" pitchFamily="34" charset="0"/>
              <a:cs typeface="Times New Roman"/>
            </a:endParaRPr>
          </a:p>
        </p:txBody>
      </p:sp>
      <p:pic>
        <p:nvPicPr>
          <p:cNvPr id="13316" name="Picture 2">
            <a:extLst>
              <a:ext uri="{FF2B5EF4-FFF2-40B4-BE49-F238E27FC236}">
                <a16:creationId xmlns:a16="http://schemas.microsoft.com/office/drawing/2014/main" id="{3CBD1404-05F5-479D-B15F-088164F2A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229" y="1195728"/>
            <a:ext cx="9247754" cy="458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3">
            <a:extLst>
              <a:ext uri="{FF2B5EF4-FFF2-40B4-BE49-F238E27FC236}">
                <a16:creationId xmlns:a16="http://schemas.microsoft.com/office/drawing/2014/main" id="{21FC1E31-B6E6-458E-BA29-B3AF4815D635}"/>
              </a:ext>
            </a:extLst>
          </p:cNvPr>
          <p:cNvSpPr txBox="1">
            <a:spLocks noChangeArrowheads="1"/>
          </p:cNvSpPr>
          <p:nvPr/>
        </p:nvSpPr>
        <p:spPr bwMode="auto">
          <a:xfrm>
            <a:off x="1197429" y="5781335"/>
            <a:ext cx="9797143" cy="75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2143" b="1">
                <a:solidFill>
                  <a:srgbClr val="00B050"/>
                </a:solidFill>
              </a:rPr>
              <a:t>Weights between Input and Hidden Layer 1 is denoted as W</a:t>
            </a:r>
            <a:r>
              <a:rPr lang="en-IN" altLang="en-US" sz="2143" b="1" baseline="-25000">
                <a:solidFill>
                  <a:srgbClr val="00B050"/>
                </a:solidFill>
              </a:rPr>
              <a:t>IJ</a:t>
            </a:r>
          </a:p>
          <a:p>
            <a:r>
              <a:rPr lang="en-IN" altLang="en-US" sz="2143" b="1">
                <a:solidFill>
                  <a:srgbClr val="00B050"/>
                </a:solidFill>
              </a:rPr>
              <a:t>Weights between Hidden Layer 1 and Hidden Layer 2 is denoted as Vjk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92366" y="0"/>
            <a:ext cx="1348503" cy="1177781"/>
          </a:xfrm>
          <a:prstGeom prst="rect">
            <a:avLst/>
          </a:prstGeom>
        </p:spPr>
      </p:pic>
      <p:sp>
        <p:nvSpPr>
          <p:cNvPr id="6" name="Title 1">
            <a:extLst>
              <a:ext uri="{FF2B5EF4-FFF2-40B4-BE49-F238E27FC236}">
                <a16:creationId xmlns:a16="http://schemas.microsoft.com/office/drawing/2014/main" id="{0453C709-3226-4017-A4B1-B65E1924CA6B}"/>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Outcomes</a:t>
            </a:r>
          </a:p>
        </p:txBody>
      </p:sp>
      <p:sp>
        <p:nvSpPr>
          <p:cNvPr id="4" name="Subtitle 2">
            <a:extLst>
              <a:ext uri="{FF2B5EF4-FFF2-40B4-BE49-F238E27FC236}">
                <a16:creationId xmlns:a16="http://schemas.microsoft.com/office/drawing/2014/main" id="{C7B09553-9157-46E7-B27C-8A4514C6AD7D}"/>
              </a:ext>
            </a:extLst>
          </p:cNvPr>
          <p:cNvSpPr txBox="1">
            <a:spLocks/>
          </p:cNvSpPr>
          <p:nvPr/>
        </p:nvSpPr>
        <p:spPr>
          <a:xfrm>
            <a:off x="766618" y="1054422"/>
            <a:ext cx="10658764" cy="102376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a:p>
            <a:pPr algn="just">
              <a:lnSpc>
                <a:spcPct val="115000"/>
              </a:lnSpc>
              <a:spcAft>
                <a:spcPts val="1000"/>
              </a:spcAft>
            </a:pP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At The end of this Course, Student will be able to </a:t>
            </a:r>
          </a:p>
          <a:p>
            <a:pPr algn="just">
              <a:lnSpc>
                <a:spcPct val="115000"/>
              </a:lnSpc>
              <a:spcAft>
                <a:spcPts val="1000"/>
              </a:spcAft>
            </a:pPr>
            <a:endParaRPr lang="en-IN" dirty="0"/>
          </a:p>
        </p:txBody>
      </p:sp>
      <p:graphicFrame>
        <p:nvGraphicFramePr>
          <p:cNvPr id="9" name="Table 8">
            <a:extLst>
              <a:ext uri="{FF2B5EF4-FFF2-40B4-BE49-F238E27FC236}">
                <a16:creationId xmlns:a16="http://schemas.microsoft.com/office/drawing/2014/main" id="{2AD0B9CB-1AB8-4F43-A24C-67449E0D81BC}"/>
              </a:ext>
            </a:extLst>
          </p:cNvPr>
          <p:cNvGraphicFramePr>
            <a:graphicFrameLocks noGrp="1"/>
          </p:cNvGraphicFramePr>
          <p:nvPr>
            <p:extLst>
              <p:ext uri="{D42A27DB-BD31-4B8C-83A1-F6EECF244321}">
                <p14:modId xmlns:p14="http://schemas.microsoft.com/office/powerpoint/2010/main" val="1534622882"/>
              </p:ext>
            </p:extLst>
          </p:nvPr>
        </p:nvGraphicFramePr>
        <p:xfrm>
          <a:off x="1459346" y="2172240"/>
          <a:ext cx="10150763" cy="4267092"/>
        </p:xfrm>
        <a:graphic>
          <a:graphicData uri="http://schemas.openxmlformats.org/drawingml/2006/table">
            <a:tbl>
              <a:tblPr firstRow="1" firstCol="1" bandRow="1">
                <a:tableStyleId>{5940675A-B579-460E-94D1-54222C63F5DA}</a:tableStyleId>
              </a:tblPr>
              <a:tblGrid>
                <a:gridCol w="950706">
                  <a:extLst>
                    <a:ext uri="{9D8B030D-6E8A-4147-A177-3AD203B41FA5}">
                      <a16:colId xmlns:a16="http://schemas.microsoft.com/office/drawing/2014/main" val="2539621350"/>
                    </a:ext>
                  </a:extLst>
                </a:gridCol>
                <a:gridCol w="9200057">
                  <a:extLst>
                    <a:ext uri="{9D8B030D-6E8A-4147-A177-3AD203B41FA5}">
                      <a16:colId xmlns:a16="http://schemas.microsoft.com/office/drawing/2014/main" val="2457656867"/>
                    </a:ext>
                  </a:extLst>
                </a:gridCol>
              </a:tblGrid>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CO1</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Select suitable model parameters for different machine learning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8608721"/>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CO2</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Evaluate the performance of existing deep learning models for various applications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1757540"/>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CO3</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Realign high dimensional data using reduction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9011280"/>
                  </a:ext>
                </a:extLst>
              </a:tr>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CO4</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2400" kern="1200" dirty="0">
                          <a:solidFill>
                            <a:schemeClr val="tx1"/>
                          </a:solidFill>
                          <a:effectLst/>
                          <a:latin typeface="Arial" panose="020B0604020202020204" pitchFamily="34" charset="0"/>
                          <a:ea typeface="+mn-ea"/>
                          <a:cs typeface="Arial" panose="020B0604020202020204" pitchFamily="34" charset="0"/>
                        </a:rPr>
                        <a:t>Analyze the performance of various optimization and generalization techniques in deep learning</a:t>
                      </a:r>
                      <a:endParaRPr lang="en-IN" sz="2400" dirty="0">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624405"/>
                  </a:ext>
                </a:extLst>
              </a:tr>
              <a:tr h="304677">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CO5</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Modify the existing architectures for domain specific applications </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5935016"/>
                  </a:ext>
                </a:extLst>
              </a:tr>
              <a:tr h="628415">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CO6</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just" defTabSz="914400" rtl="0" eaLnBrk="1" latinLnBrk="0" hangingPunct="1">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Develop a real time application using deep learning neural networks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759753"/>
                  </a:ext>
                </a:extLst>
              </a:tr>
            </a:tbl>
          </a:graphicData>
        </a:graphic>
      </p:graphicFrame>
      <p:sp>
        <p:nvSpPr>
          <p:cNvPr id="2" name="Slide Number Placeholder 1">
            <a:extLst>
              <a:ext uri="{FF2B5EF4-FFF2-40B4-BE49-F238E27FC236}">
                <a16:creationId xmlns:a16="http://schemas.microsoft.com/office/drawing/2014/main" id="{3FDEABD4-C210-469A-B23A-E0A6424003AA}"/>
              </a:ext>
            </a:extLst>
          </p:cNvPr>
          <p:cNvSpPr>
            <a:spLocks noGrp="1"/>
          </p:cNvSpPr>
          <p:nvPr>
            <p:ph type="sldNum" sz="quarter" idx="12"/>
          </p:nvPr>
        </p:nvSpPr>
        <p:spPr/>
        <p:txBody>
          <a:bodyPr/>
          <a:lstStyle/>
          <a:p>
            <a:fld id="{CFB90EB3-43DD-4781-AA94-EC840833DA96}" type="slidenum">
              <a:rPr lang="en-IN" smtClean="0"/>
              <a:t>2</a:t>
            </a:fld>
            <a:endParaRPr lang="en-IN"/>
          </a:p>
        </p:txBody>
      </p:sp>
    </p:spTree>
    <p:extLst>
      <p:ext uri="{BB962C8B-B14F-4D97-AF65-F5344CB8AC3E}">
        <p14:creationId xmlns:p14="http://schemas.microsoft.com/office/powerpoint/2010/main" val="233143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CDCAC51-6E7C-4A1F-9214-C2F91DE5AD8F}"/>
              </a:ext>
            </a:extLst>
          </p:cNvPr>
          <p:cNvSpPr>
            <a:spLocks noGrp="1"/>
          </p:cNvSpPr>
          <p:nvPr>
            <p:ph type="title"/>
          </p:nvPr>
        </p:nvSpPr>
        <p:spPr>
          <a:xfrm>
            <a:off x="2847295" y="54428"/>
            <a:ext cx="7887041" cy="981416"/>
          </a:xfrm>
        </p:spPr>
        <p:txBody>
          <a:bodyPr rtlCol="0">
            <a:normAutofit/>
          </a:bodyPr>
          <a:lstStyle/>
          <a:p>
            <a:pPr algn="ctr">
              <a:defRPr/>
            </a:pPr>
            <a:r>
              <a:rPr lang="en-US" sz="3400" spc="-5" dirty="0">
                <a:solidFill>
                  <a:srgbClr val="0000FF"/>
                </a:solidFill>
                <a:latin typeface="Arial Black" pitchFamily="34" charset="0"/>
                <a:ea typeface="+mn-ea"/>
                <a:cs typeface="Times New Roman"/>
              </a:rPr>
              <a:t>Delta Learning Law</a:t>
            </a:r>
          </a:p>
        </p:txBody>
      </p:sp>
      <p:sp>
        <p:nvSpPr>
          <p:cNvPr id="14339" name="Slide Number Placeholder 3">
            <a:extLst>
              <a:ext uri="{FF2B5EF4-FFF2-40B4-BE49-F238E27FC236}">
                <a16:creationId xmlns:a16="http://schemas.microsoft.com/office/drawing/2014/main" id="{20B99068-6D69-4ED9-9948-3995CD56A47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C6F36288-CDC9-49CF-8DBA-7989E7C00BB3}" type="slidenum">
              <a:rPr lang="en-IN" altLang="en-US" sz="1071">
                <a:solidFill>
                  <a:srgbClr val="898989"/>
                </a:solidFill>
                <a:latin typeface="Calibri" panose="020F0502020204030204" pitchFamily="34" charset="0"/>
              </a:rPr>
              <a:pPr/>
              <a:t>20</a:t>
            </a:fld>
            <a:endParaRPr lang="en-IN" altLang="en-US" sz="1071">
              <a:solidFill>
                <a:srgbClr val="898989"/>
              </a:solidFill>
              <a:latin typeface="Calibri" panose="020F0502020204030204" pitchFamily="34" charset="0"/>
            </a:endParaRPr>
          </a:p>
        </p:txBody>
      </p:sp>
      <p:pic>
        <p:nvPicPr>
          <p:cNvPr id="14340" name="Picture 5">
            <a:extLst>
              <a:ext uri="{FF2B5EF4-FFF2-40B4-BE49-F238E27FC236}">
                <a16:creationId xmlns:a16="http://schemas.microsoft.com/office/drawing/2014/main" id="{50401410-F9F6-4ED5-B96F-02FED9ACC2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12157" y="2898322"/>
            <a:ext cx="7887040" cy="1585232"/>
          </a:xfrm>
        </p:spPr>
      </p:pic>
      <p:pic>
        <p:nvPicPr>
          <p:cNvPr id="14341" name="Picture 6">
            <a:extLst>
              <a:ext uri="{FF2B5EF4-FFF2-40B4-BE49-F238E27FC236}">
                <a16:creationId xmlns:a16="http://schemas.microsoft.com/office/drawing/2014/main" id="{ACC97F20-CD81-432A-A086-C1E0C75D6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715" y="1928812"/>
            <a:ext cx="4469946" cy="61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1">
            <a:extLst>
              <a:ext uri="{FF2B5EF4-FFF2-40B4-BE49-F238E27FC236}">
                <a16:creationId xmlns:a16="http://schemas.microsoft.com/office/drawing/2014/main" id="{F8EE6A70-8562-4A03-82EE-1B4962FA26EB}"/>
              </a:ext>
            </a:extLst>
          </p:cNvPr>
          <p:cNvSpPr txBox="1">
            <a:spLocks noChangeArrowheads="1"/>
          </p:cNvSpPr>
          <p:nvPr/>
        </p:nvSpPr>
        <p:spPr bwMode="auto">
          <a:xfrm>
            <a:off x="2549639" y="704170"/>
            <a:ext cx="8184696" cy="10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500">
                <a:solidFill>
                  <a:schemeClr val="tx1"/>
                </a:solidFill>
                <a:latin typeface="Arial" panose="020B0604020202020204" pitchFamily="34" charset="0"/>
                <a:cs typeface="Arial" panose="020B0604020202020204" pitchFamily="34" charset="0"/>
              </a:defRPr>
            </a:lvl1pPr>
            <a:lvl2pPr>
              <a:defRPr sz="1500">
                <a:solidFill>
                  <a:schemeClr val="tx1"/>
                </a:solidFill>
                <a:latin typeface="Arial" panose="020B0604020202020204" pitchFamily="34" charset="0"/>
                <a:cs typeface="Arial" panose="020B0604020202020204" pitchFamily="34" charset="0"/>
              </a:defRPr>
            </a:lvl2pPr>
            <a:lvl3pPr>
              <a:defRPr sz="1500">
                <a:solidFill>
                  <a:schemeClr val="tx1"/>
                </a:solidFill>
                <a:latin typeface="Arial" panose="020B0604020202020204" pitchFamily="34" charset="0"/>
                <a:cs typeface="Arial" panose="020B0604020202020204" pitchFamily="34" charset="0"/>
              </a:defRPr>
            </a:lvl3pPr>
            <a:lvl4pPr>
              <a:defRPr sz="1500">
                <a:solidFill>
                  <a:schemeClr val="tx1"/>
                </a:solidFill>
                <a:latin typeface="Arial" panose="020B0604020202020204" pitchFamily="34" charset="0"/>
                <a:cs typeface="Arial" panose="020B0604020202020204" pitchFamily="34" charset="0"/>
              </a:defRPr>
            </a:lvl4pPr>
            <a:lvl5pPr>
              <a:defRPr sz="1500">
                <a:solidFill>
                  <a:schemeClr val="tx1"/>
                </a:solidFill>
                <a:latin typeface="Arial" panose="020B0604020202020204" pitchFamily="34" charset="0"/>
                <a:cs typeface="Arial" panose="020B0604020202020204" pitchFamily="34" charset="0"/>
              </a:defRPr>
            </a:lvl5pPr>
            <a:lvl6pPr marL="19494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6pPr>
            <a:lvl7pPr marL="24066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7pPr>
            <a:lvl8pPr marL="28638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8pPr>
            <a:lvl9pPr marL="33210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2143"/>
              <a:t>Also known as </a:t>
            </a:r>
            <a:r>
              <a:rPr lang="en-US" altLang="en-US" sz="2143">
                <a:solidFill>
                  <a:srgbClr val="FF0000"/>
                </a:solidFill>
              </a:rPr>
              <a:t>Continuous perceptron Law ,Gradient Descent Law,</a:t>
            </a:r>
          </a:p>
          <a:p>
            <a:pPr>
              <a:buFont typeface="Arial" panose="020B0604020202020204" pitchFamily="34" charset="0"/>
              <a:buChar char="•"/>
            </a:pPr>
            <a:r>
              <a:rPr lang="en-US" altLang="en-US" sz="2143"/>
              <a:t>Supervised Training Law</a:t>
            </a:r>
            <a:endParaRPr lang="en-IN" altLang="en-US" sz="1607"/>
          </a:p>
        </p:txBody>
      </p:sp>
      <p:sp>
        <p:nvSpPr>
          <p:cNvPr id="2" name="TextBox 1">
            <a:extLst>
              <a:ext uri="{FF2B5EF4-FFF2-40B4-BE49-F238E27FC236}">
                <a16:creationId xmlns:a16="http://schemas.microsoft.com/office/drawing/2014/main" id="{A9CA5D0A-DFEF-4B6D-B4DB-F1D3C3DE06CB}"/>
              </a:ext>
            </a:extLst>
          </p:cNvPr>
          <p:cNvSpPr txBox="1">
            <a:spLocks noChangeArrowheads="1"/>
          </p:cNvSpPr>
          <p:nvPr/>
        </p:nvSpPr>
        <p:spPr bwMode="auto">
          <a:xfrm>
            <a:off x="1714500" y="4607719"/>
            <a:ext cx="8892268" cy="1741182"/>
          </a:xfrm>
          <a:prstGeom prst="rect">
            <a:avLst/>
          </a:prstGeom>
          <a:noFill/>
          <a:ln>
            <a:noFill/>
          </a:ln>
        </p:spPr>
        <p:txBody>
          <a:bodyPr>
            <a:spAutoFit/>
          </a:bodyPr>
          <a:lstStyle>
            <a:lvl1pPr marL="342900" indent="-342900">
              <a:defRPr sz="1500">
                <a:solidFill>
                  <a:schemeClr val="tx1"/>
                </a:solidFill>
                <a:latin typeface="Arial" panose="020B0604020202020204" pitchFamily="34" charset="0"/>
                <a:cs typeface="Arial" panose="020B0604020202020204" pitchFamily="34" charset="0"/>
              </a:defRPr>
            </a:lvl1pPr>
            <a:lvl2pPr>
              <a:defRPr sz="1500">
                <a:solidFill>
                  <a:schemeClr val="tx1"/>
                </a:solidFill>
                <a:latin typeface="Arial" panose="020B0604020202020204" pitchFamily="34" charset="0"/>
                <a:cs typeface="Arial" panose="020B0604020202020204" pitchFamily="34" charset="0"/>
              </a:defRPr>
            </a:lvl2pPr>
            <a:lvl3pPr>
              <a:defRPr sz="1500">
                <a:solidFill>
                  <a:schemeClr val="tx1"/>
                </a:solidFill>
                <a:latin typeface="Arial" panose="020B0604020202020204" pitchFamily="34" charset="0"/>
                <a:cs typeface="Arial" panose="020B0604020202020204" pitchFamily="34" charset="0"/>
              </a:defRPr>
            </a:lvl3pPr>
            <a:lvl4pPr>
              <a:defRPr sz="1500">
                <a:solidFill>
                  <a:schemeClr val="tx1"/>
                </a:solidFill>
                <a:latin typeface="Arial" panose="020B0604020202020204" pitchFamily="34" charset="0"/>
                <a:cs typeface="Arial" panose="020B0604020202020204" pitchFamily="34" charset="0"/>
              </a:defRPr>
            </a:lvl4pPr>
            <a:lvl5pPr>
              <a:defRPr sz="1500">
                <a:solidFill>
                  <a:schemeClr val="tx1"/>
                </a:solidFill>
                <a:latin typeface="Arial" panose="020B0604020202020204" pitchFamily="34" charset="0"/>
                <a:cs typeface="Arial" panose="020B0604020202020204" pitchFamily="34" charset="0"/>
              </a:defRPr>
            </a:lvl5pPr>
            <a:lvl6pPr marL="19494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6pPr>
            <a:lvl7pPr marL="24066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7pPr>
            <a:lvl8pPr marL="28638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8pPr>
            <a:lvl9pPr marL="3321050" indent="336550" defTabSz="746125" eaLnBrk="0" fontAlgn="base" hangingPunct="0">
              <a:spcBef>
                <a:spcPct val="0"/>
              </a:spcBef>
              <a:spcAft>
                <a:spcPct val="0"/>
              </a:spcAft>
              <a:defRPr sz="1500">
                <a:solidFill>
                  <a:schemeClr val="tx1"/>
                </a:solidFill>
                <a:latin typeface="Arial" panose="020B0604020202020204" pitchFamily="34" charset="0"/>
                <a:cs typeface="Arial" panose="020B0604020202020204" pitchFamily="34" charset="0"/>
              </a:defRPr>
            </a:lvl9pPr>
          </a:lstStyle>
          <a:p>
            <a:pPr marL="0" indent="0">
              <a:defRPr/>
            </a:pPr>
            <a:r>
              <a:rPr lang="en-US" altLang="en-US" sz="2143" dirty="0">
                <a:solidFill>
                  <a:srgbClr val="C00000"/>
                </a:solidFill>
              </a:rPr>
              <a:t>Note:</a:t>
            </a:r>
          </a:p>
          <a:p>
            <a:pPr algn="just">
              <a:buFont typeface="Arial" panose="020B0604020202020204" pitchFamily="34" charset="0"/>
              <a:buChar char="•"/>
              <a:defRPr/>
            </a:pPr>
            <a:r>
              <a:rPr lang="en-US" altLang="en-US" sz="2143" dirty="0"/>
              <a:t>Valid only for Differential Output functions ,since </a:t>
            </a:r>
            <a:r>
              <a:rPr lang="en-US" altLang="en-US" sz="2143" dirty="0">
                <a:solidFill>
                  <a:srgbClr val="FF0000"/>
                </a:solidFill>
              </a:rPr>
              <a:t>weight change  depends on the derivative of output function</a:t>
            </a:r>
          </a:p>
          <a:p>
            <a:pPr algn="just">
              <a:buFont typeface="Arial" panose="020B0604020202020204" pitchFamily="34" charset="0"/>
              <a:buChar char="•"/>
              <a:defRPr/>
            </a:pPr>
            <a:r>
              <a:rPr lang="en-US" altLang="en-US" sz="2143" dirty="0"/>
              <a:t>Supervised Training Law because </a:t>
            </a:r>
            <a:r>
              <a:rPr lang="en-US" altLang="en-US" sz="2143" dirty="0">
                <a:solidFill>
                  <a:srgbClr val="0070C0"/>
                </a:solidFill>
              </a:rPr>
              <a:t>change in weight is the difference between the Desired and Actual output</a:t>
            </a:r>
            <a:r>
              <a:rPr lang="en-US" altLang="en-US" sz="2143" dirty="0"/>
              <a:t> (</a:t>
            </a:r>
            <a:r>
              <a:rPr lang="en-US" altLang="en-US" sz="2143" dirty="0">
                <a:solidFill>
                  <a:srgbClr val="FF0000"/>
                </a:solidFill>
              </a:rPr>
              <a:t>Error value</a:t>
            </a:r>
            <a:r>
              <a:rPr lang="en-US" altLang="en-US" sz="2143" dirty="0"/>
              <a:t>)</a:t>
            </a:r>
            <a:endParaRPr lang="en-IN" altLang="en-US" sz="1607"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9F1EFDFD-EF87-453F-B2B8-61BA4626C084}"/>
              </a:ext>
            </a:extLst>
          </p:cNvPr>
          <p:cNvSpPr>
            <a:spLocks noGrp="1"/>
          </p:cNvSpPr>
          <p:nvPr>
            <p:ph type="title"/>
          </p:nvPr>
        </p:nvSpPr>
        <p:spPr>
          <a:xfrm>
            <a:off x="2847295" y="54428"/>
            <a:ext cx="7887041" cy="981416"/>
          </a:xfrm>
        </p:spPr>
        <p:txBody>
          <a:bodyPr rtlCol="0">
            <a:normAutofit/>
          </a:bodyPr>
          <a:lstStyle/>
          <a:p>
            <a:pPr algn="ctr">
              <a:defRPr/>
            </a:pPr>
            <a:r>
              <a:rPr lang="en-US" sz="3400" spc="-5" dirty="0">
                <a:solidFill>
                  <a:srgbClr val="0000FF"/>
                </a:solidFill>
                <a:latin typeface="Arial Black" pitchFamily="34" charset="0"/>
                <a:ea typeface="+mn-ea"/>
                <a:cs typeface="Times New Roman"/>
              </a:rPr>
              <a:t>Delta Learning Law</a:t>
            </a:r>
          </a:p>
        </p:txBody>
      </p:sp>
      <p:sp>
        <p:nvSpPr>
          <p:cNvPr id="15363" name="Slide Number Placeholder 3">
            <a:extLst>
              <a:ext uri="{FF2B5EF4-FFF2-40B4-BE49-F238E27FC236}">
                <a16:creationId xmlns:a16="http://schemas.microsoft.com/office/drawing/2014/main" id="{C0E342F8-6E31-4E2C-A0C4-CFF3137989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85DD71D6-3317-44E4-8B81-4B00ADC46A0B}" type="slidenum">
              <a:rPr lang="en-IN" altLang="en-US" sz="1071">
                <a:solidFill>
                  <a:srgbClr val="898989"/>
                </a:solidFill>
                <a:latin typeface="Calibri" panose="020F0502020204030204" pitchFamily="34" charset="0"/>
              </a:rPr>
              <a:pPr/>
              <a:t>21</a:t>
            </a:fld>
            <a:endParaRPr lang="en-IN" altLang="en-US" sz="1071">
              <a:solidFill>
                <a:srgbClr val="898989"/>
              </a:solidFill>
              <a:latin typeface="Calibri" panose="020F0502020204030204" pitchFamily="34" charset="0"/>
            </a:endParaRPr>
          </a:p>
        </p:txBody>
      </p:sp>
      <p:sp>
        <p:nvSpPr>
          <p:cNvPr id="2" name="TextBox 1">
            <a:extLst>
              <a:ext uri="{FF2B5EF4-FFF2-40B4-BE49-F238E27FC236}">
                <a16:creationId xmlns:a16="http://schemas.microsoft.com/office/drawing/2014/main" id="{1149AF7F-D721-4B83-823A-DC4503EFE0A5}"/>
              </a:ext>
            </a:extLst>
          </p:cNvPr>
          <p:cNvSpPr txBox="1"/>
          <p:nvPr/>
        </p:nvSpPr>
        <p:spPr>
          <a:xfrm>
            <a:off x="2138023" y="1469572"/>
            <a:ext cx="8182995" cy="4444165"/>
          </a:xfrm>
          <a:prstGeom prst="rect">
            <a:avLst/>
          </a:prstGeom>
          <a:noFill/>
        </p:spPr>
        <p:txBody>
          <a:bodyPr>
            <a:spAutoFit/>
          </a:bodyPr>
          <a:lstStyle/>
          <a:p>
            <a:pPr marL="367383" indent="-367383">
              <a:buFont typeface="Arial" panose="020B0604020202020204" pitchFamily="34" charset="0"/>
              <a:buChar char="•"/>
              <a:defRPr/>
            </a:pPr>
            <a:r>
              <a:rPr lang="en-US" sz="2571" dirty="0"/>
              <a:t>Faster convergence rate when compared with Perceptron Law</a:t>
            </a:r>
            <a:endParaRPr lang="en-US" sz="2571" dirty="0">
              <a:solidFill>
                <a:srgbClr val="FF0000"/>
              </a:solidFill>
            </a:endParaRPr>
          </a:p>
          <a:p>
            <a:pPr marL="367383" indent="-367383">
              <a:buFont typeface="Arial" panose="020B0604020202020204" pitchFamily="34" charset="0"/>
              <a:buChar char="•"/>
              <a:defRPr/>
            </a:pPr>
            <a:r>
              <a:rPr lang="en-US" sz="2571" dirty="0"/>
              <a:t>Extended version of Perceptron Training Law</a:t>
            </a:r>
          </a:p>
          <a:p>
            <a:pPr marL="367383" indent="-367383">
              <a:buFont typeface="Arial" panose="020B0604020202020204" pitchFamily="34" charset="0"/>
              <a:buChar char="•"/>
              <a:defRPr/>
            </a:pPr>
            <a:r>
              <a:rPr lang="en-IN" sz="2571" dirty="0"/>
              <a:t>Used to calculate the local minima point</a:t>
            </a:r>
          </a:p>
          <a:p>
            <a:pPr marL="367383" indent="-367383">
              <a:buFont typeface="Arial" panose="020B0604020202020204" pitchFamily="34" charset="0"/>
              <a:buChar char="•"/>
              <a:defRPr/>
            </a:pPr>
            <a:r>
              <a:rPr lang="en-IN" sz="2571" dirty="0"/>
              <a:t>Learning rate is taken in the range of  0.1 to 1</a:t>
            </a:r>
          </a:p>
          <a:p>
            <a:pPr>
              <a:defRPr/>
            </a:pPr>
            <a:endParaRPr lang="en-IN" sz="2571" dirty="0"/>
          </a:p>
          <a:p>
            <a:pPr>
              <a:defRPr/>
            </a:pPr>
            <a:r>
              <a:rPr lang="en-IN" sz="2571" dirty="0">
                <a:solidFill>
                  <a:srgbClr val="FF0000"/>
                </a:solidFill>
              </a:rPr>
              <a:t>Limitations:</a:t>
            </a:r>
          </a:p>
          <a:p>
            <a:pPr marL="1165081" indent="-489844">
              <a:buFont typeface="+mj-lt"/>
              <a:buAutoNum type="arabicPeriod"/>
              <a:defRPr/>
            </a:pPr>
            <a:r>
              <a:rPr lang="en-IN" sz="2571" dirty="0"/>
              <a:t>Network is slow for large data sets</a:t>
            </a:r>
          </a:p>
          <a:p>
            <a:pPr marL="1165081" indent="-489844">
              <a:buFont typeface="+mj-lt"/>
              <a:buAutoNum type="arabicPeriod"/>
              <a:defRPr/>
            </a:pPr>
            <a:r>
              <a:rPr lang="en-IN" sz="2571" dirty="0"/>
              <a:t>Convergence time is more</a:t>
            </a:r>
          </a:p>
          <a:p>
            <a:pPr marL="1165081" indent="-489844">
              <a:buFont typeface="+mj-lt"/>
              <a:buAutoNum type="arabicPeriod"/>
              <a:defRPr/>
            </a:pPr>
            <a:r>
              <a:rPr lang="en-IN" sz="2571" dirty="0"/>
              <a:t>Issues of Local minima</a:t>
            </a:r>
          </a:p>
          <a:p>
            <a:pPr marL="1165081" indent="-489844">
              <a:buFont typeface="+mj-lt"/>
              <a:buAutoNum type="arabicPeriod"/>
              <a:defRPr/>
            </a:pPr>
            <a:r>
              <a:rPr lang="en-IN" sz="2571" dirty="0"/>
              <a:t>Temporal instability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1ACD22F1-58CB-4A39-BF8D-8A3AABBE8D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A77214B8-87F5-4660-AAB7-6E2F6F245F27}" type="slidenum">
              <a:rPr lang="en-IN" altLang="en-US" sz="1071">
                <a:solidFill>
                  <a:srgbClr val="898989"/>
                </a:solidFill>
                <a:latin typeface="Calibri" panose="020F0502020204030204" pitchFamily="34" charset="0"/>
              </a:rPr>
              <a:pPr/>
              <a:t>22</a:t>
            </a:fld>
            <a:endParaRPr lang="en-IN" altLang="en-US" sz="1071">
              <a:solidFill>
                <a:srgbClr val="898989"/>
              </a:solidFill>
              <a:latin typeface="Calibri" panose="020F0502020204030204" pitchFamily="34" charset="0"/>
            </a:endParaRPr>
          </a:p>
        </p:txBody>
      </p:sp>
      <p:sp>
        <p:nvSpPr>
          <p:cNvPr id="4" name="Title 1">
            <a:extLst>
              <a:ext uri="{FF2B5EF4-FFF2-40B4-BE49-F238E27FC236}">
                <a16:creationId xmlns:a16="http://schemas.microsoft.com/office/drawing/2014/main" id="{70B83908-A05E-42A2-A1CD-CE9749558213}"/>
              </a:ext>
            </a:extLst>
          </p:cNvPr>
          <p:cNvSpPr txBox="1">
            <a:spLocks/>
          </p:cNvSpPr>
          <p:nvPr/>
        </p:nvSpPr>
        <p:spPr bwMode="auto">
          <a:xfrm>
            <a:off x="1636260" y="1280774"/>
            <a:ext cx="7815603" cy="2702718"/>
          </a:xfrm>
          <a:prstGeom prst="rect">
            <a:avLst/>
          </a:prstGeom>
          <a:noFill/>
          <a:ln>
            <a:noFill/>
          </a:ln>
        </p:spPr>
        <p:txBody>
          <a:bodyPr lIns="74615" tIns="37308" rIns="74615" bIns="37308"/>
          <a:lstStyle>
            <a:lvl1pPr algn="l" defTabSz="746125"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46125" rtl="0" eaLnBrk="0" fontAlgn="base" hangingPunct="0">
              <a:lnSpc>
                <a:spcPct val="90000"/>
              </a:lnSpc>
              <a:spcBef>
                <a:spcPct val="0"/>
              </a:spcBef>
              <a:spcAft>
                <a:spcPct val="0"/>
              </a:spcAft>
              <a:defRPr sz="3600">
                <a:solidFill>
                  <a:schemeClr val="tx1"/>
                </a:solidFill>
                <a:latin typeface="Calibri Light" pitchFamily="34" charset="0"/>
              </a:defRPr>
            </a:lvl2pPr>
            <a:lvl3pPr algn="l" defTabSz="746125" rtl="0" eaLnBrk="0" fontAlgn="base" hangingPunct="0">
              <a:lnSpc>
                <a:spcPct val="90000"/>
              </a:lnSpc>
              <a:spcBef>
                <a:spcPct val="0"/>
              </a:spcBef>
              <a:spcAft>
                <a:spcPct val="0"/>
              </a:spcAft>
              <a:defRPr sz="3600">
                <a:solidFill>
                  <a:schemeClr val="tx1"/>
                </a:solidFill>
                <a:latin typeface="Calibri Light" pitchFamily="34" charset="0"/>
              </a:defRPr>
            </a:lvl3pPr>
            <a:lvl4pPr algn="l" defTabSz="746125" rtl="0" eaLnBrk="0" fontAlgn="base" hangingPunct="0">
              <a:lnSpc>
                <a:spcPct val="90000"/>
              </a:lnSpc>
              <a:spcBef>
                <a:spcPct val="0"/>
              </a:spcBef>
              <a:spcAft>
                <a:spcPct val="0"/>
              </a:spcAft>
              <a:defRPr sz="3600">
                <a:solidFill>
                  <a:schemeClr val="tx1"/>
                </a:solidFill>
                <a:latin typeface="Calibri Light" pitchFamily="34" charset="0"/>
              </a:defRPr>
            </a:lvl4pPr>
            <a:lvl5pPr algn="l" defTabSz="746125" rtl="0" eaLnBrk="0" fontAlgn="base" hangingPunct="0">
              <a:lnSpc>
                <a:spcPct val="90000"/>
              </a:lnSpc>
              <a:spcBef>
                <a:spcPct val="0"/>
              </a:spcBef>
              <a:spcAft>
                <a:spcPct val="0"/>
              </a:spcAft>
              <a:defRPr sz="3600">
                <a:solidFill>
                  <a:schemeClr val="tx1"/>
                </a:solidFill>
                <a:latin typeface="Calibri Light" pitchFamily="34" charset="0"/>
              </a:defRPr>
            </a:lvl5pPr>
            <a:lvl6pPr marL="457200" algn="l" defTabSz="746125" rtl="0" fontAlgn="base">
              <a:lnSpc>
                <a:spcPct val="90000"/>
              </a:lnSpc>
              <a:spcBef>
                <a:spcPct val="0"/>
              </a:spcBef>
              <a:spcAft>
                <a:spcPct val="0"/>
              </a:spcAft>
              <a:defRPr sz="3600">
                <a:solidFill>
                  <a:schemeClr val="tx1"/>
                </a:solidFill>
                <a:latin typeface="Calibri Light" pitchFamily="34" charset="0"/>
              </a:defRPr>
            </a:lvl6pPr>
            <a:lvl7pPr marL="914400" algn="l" defTabSz="746125" rtl="0" fontAlgn="base">
              <a:lnSpc>
                <a:spcPct val="90000"/>
              </a:lnSpc>
              <a:spcBef>
                <a:spcPct val="0"/>
              </a:spcBef>
              <a:spcAft>
                <a:spcPct val="0"/>
              </a:spcAft>
              <a:defRPr sz="3600">
                <a:solidFill>
                  <a:schemeClr val="tx1"/>
                </a:solidFill>
                <a:latin typeface="Calibri Light" pitchFamily="34" charset="0"/>
              </a:defRPr>
            </a:lvl7pPr>
            <a:lvl8pPr marL="1371600" algn="l" defTabSz="746125" rtl="0" fontAlgn="base">
              <a:lnSpc>
                <a:spcPct val="90000"/>
              </a:lnSpc>
              <a:spcBef>
                <a:spcPct val="0"/>
              </a:spcBef>
              <a:spcAft>
                <a:spcPct val="0"/>
              </a:spcAft>
              <a:defRPr sz="3600">
                <a:solidFill>
                  <a:schemeClr val="tx1"/>
                </a:solidFill>
                <a:latin typeface="Calibri Light" pitchFamily="34" charset="0"/>
              </a:defRPr>
            </a:lvl8pPr>
            <a:lvl9pPr marL="1828800" algn="l" defTabSz="746125" rtl="0" fontAlgn="base">
              <a:lnSpc>
                <a:spcPct val="90000"/>
              </a:lnSpc>
              <a:spcBef>
                <a:spcPct val="0"/>
              </a:spcBef>
              <a:spcAft>
                <a:spcPct val="0"/>
              </a:spcAft>
              <a:defRPr sz="3600">
                <a:solidFill>
                  <a:schemeClr val="tx1"/>
                </a:solidFill>
                <a:latin typeface="Calibri Light" pitchFamily="34" charset="0"/>
              </a:defRPr>
            </a:lvl9pPr>
          </a:lstStyle>
          <a:p>
            <a:pPr>
              <a:lnSpc>
                <a:spcPct val="150000"/>
              </a:lnSpc>
              <a:defRPr/>
            </a:pPr>
            <a:r>
              <a:rPr lang="en-IN" altLang="en-US" sz="2357" b="1" dirty="0">
                <a:latin typeface="Arial" panose="020B0604020202020204" pitchFamily="34" charset="0"/>
                <a:cs typeface="Arial" panose="020B0604020202020204" pitchFamily="34" charset="0"/>
              </a:rPr>
              <a:t>The training algorithm of BPN can be divided as</a:t>
            </a:r>
          </a:p>
          <a:p>
            <a:pPr marL="877637" indent="-489844">
              <a:lnSpc>
                <a:spcPct val="150000"/>
              </a:lnSpc>
              <a:buFont typeface="+mj-lt"/>
              <a:buAutoNum type="arabicPeriod"/>
              <a:defRPr/>
            </a:pPr>
            <a:r>
              <a:rPr lang="en-IN" altLang="en-US" sz="2357" dirty="0">
                <a:latin typeface="Arial" panose="020B0604020202020204" pitchFamily="34" charset="0"/>
                <a:cs typeface="Arial" panose="020B0604020202020204" pitchFamily="34" charset="0"/>
              </a:rPr>
              <a:t>Initialization of Bias, Weights</a:t>
            </a:r>
          </a:p>
          <a:p>
            <a:pPr marL="877637" indent="-489844">
              <a:lnSpc>
                <a:spcPct val="150000"/>
              </a:lnSpc>
              <a:buFont typeface="+mj-lt"/>
              <a:buAutoNum type="arabicPeriod"/>
              <a:defRPr/>
            </a:pPr>
            <a:r>
              <a:rPr lang="en-IN" altLang="en-US" sz="2357" dirty="0">
                <a:latin typeface="Arial" panose="020B0604020202020204" pitchFamily="34" charset="0"/>
                <a:cs typeface="Arial" panose="020B0604020202020204" pitchFamily="34" charset="0"/>
              </a:rPr>
              <a:t>Feedforward process</a:t>
            </a:r>
          </a:p>
          <a:p>
            <a:pPr marL="877637" indent="-489844">
              <a:lnSpc>
                <a:spcPct val="150000"/>
              </a:lnSpc>
              <a:buFont typeface="+mj-lt"/>
              <a:buAutoNum type="arabicPeriod"/>
              <a:defRPr/>
            </a:pPr>
            <a:r>
              <a:rPr lang="en-IN" altLang="en-US" sz="2357" dirty="0">
                <a:latin typeface="Arial" panose="020B0604020202020204" pitchFamily="34" charset="0"/>
                <a:cs typeface="Arial" panose="020B0604020202020204" pitchFamily="34" charset="0"/>
              </a:rPr>
              <a:t>Back Propagation of Errors</a:t>
            </a:r>
          </a:p>
          <a:p>
            <a:pPr marL="877637" indent="-489844">
              <a:lnSpc>
                <a:spcPct val="150000"/>
              </a:lnSpc>
              <a:buFont typeface="+mj-lt"/>
              <a:buAutoNum type="arabicPeriod"/>
              <a:defRPr/>
            </a:pPr>
            <a:r>
              <a:rPr lang="en-IN" altLang="en-US" sz="2357" dirty="0">
                <a:latin typeface="Arial" panose="020B0604020202020204" pitchFamily="34" charset="0"/>
                <a:cs typeface="Arial" panose="020B0604020202020204" pitchFamily="34" charset="0"/>
              </a:rPr>
              <a:t>Updating of weights &amp; biases                 </a:t>
            </a:r>
            <a:endParaRPr lang="en-US" altLang="en-US" sz="2357"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BA3E20F5-623C-4D8A-B8D9-CAF976203BD4}"/>
              </a:ext>
            </a:extLst>
          </p:cNvPr>
          <p:cNvSpPr>
            <a:spLocks noGrp="1"/>
          </p:cNvSpPr>
          <p:nvPr>
            <p:ph type="title"/>
          </p:nvPr>
        </p:nvSpPr>
        <p:spPr>
          <a:xfrm>
            <a:off x="2675505" y="0"/>
            <a:ext cx="8319066" cy="1020536"/>
          </a:xfrm>
        </p:spPr>
        <p:txBody>
          <a:bodyPr>
            <a:normAutofit fontScale="90000"/>
          </a:bodyPr>
          <a:lstStyle/>
          <a:p>
            <a:pPr algn="ctr">
              <a:defRPr/>
            </a:pPr>
            <a:br>
              <a:rPr lang="en-US" alt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Back Propagation Networks [BPN]- Algorithm</a:t>
            </a:r>
            <a:br>
              <a:rPr lang="en-US" altLang="en-US" b="1" dirty="0">
                <a:solidFill>
                  <a:srgbClr val="FF0000"/>
                </a:solidFill>
              </a:rPr>
            </a:br>
            <a:endParaRPr lang="en-US" spc="-5" dirty="0">
              <a:solidFill>
                <a:srgbClr val="0000FF"/>
              </a:solidFill>
              <a:latin typeface="Arial Black" pitchFamily="34" charset="0"/>
              <a:cs typeface="Times New Roman"/>
            </a:endParaRPr>
          </a:p>
        </p:txBody>
      </p:sp>
      <p:sp>
        <p:nvSpPr>
          <p:cNvPr id="3" name="Title 1">
            <a:extLst>
              <a:ext uri="{FF2B5EF4-FFF2-40B4-BE49-F238E27FC236}">
                <a16:creationId xmlns:a16="http://schemas.microsoft.com/office/drawing/2014/main" id="{29012439-1203-4DD6-8AA3-1755E6C0B76C}"/>
              </a:ext>
            </a:extLst>
          </p:cNvPr>
          <p:cNvSpPr txBox="1">
            <a:spLocks/>
          </p:cNvSpPr>
          <p:nvPr/>
        </p:nvSpPr>
        <p:spPr bwMode="auto">
          <a:xfrm>
            <a:off x="1906702" y="4173991"/>
            <a:ext cx="4179093" cy="2547938"/>
          </a:xfrm>
          <a:prstGeom prst="rect">
            <a:avLst/>
          </a:prstGeom>
          <a:noFill/>
          <a:ln>
            <a:noFill/>
          </a:ln>
        </p:spPr>
        <p:txBody>
          <a:bodyPr lIns="74615" tIns="37308" rIns="74615" bIns="37308"/>
          <a:lstStyle>
            <a:lvl1pPr algn="l" defTabSz="746125"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46125" rtl="0" eaLnBrk="0" fontAlgn="base" hangingPunct="0">
              <a:lnSpc>
                <a:spcPct val="90000"/>
              </a:lnSpc>
              <a:spcBef>
                <a:spcPct val="0"/>
              </a:spcBef>
              <a:spcAft>
                <a:spcPct val="0"/>
              </a:spcAft>
              <a:defRPr sz="3600">
                <a:solidFill>
                  <a:schemeClr val="tx1"/>
                </a:solidFill>
                <a:latin typeface="Calibri Light" pitchFamily="34" charset="0"/>
              </a:defRPr>
            </a:lvl2pPr>
            <a:lvl3pPr algn="l" defTabSz="746125" rtl="0" eaLnBrk="0" fontAlgn="base" hangingPunct="0">
              <a:lnSpc>
                <a:spcPct val="90000"/>
              </a:lnSpc>
              <a:spcBef>
                <a:spcPct val="0"/>
              </a:spcBef>
              <a:spcAft>
                <a:spcPct val="0"/>
              </a:spcAft>
              <a:defRPr sz="3600">
                <a:solidFill>
                  <a:schemeClr val="tx1"/>
                </a:solidFill>
                <a:latin typeface="Calibri Light" pitchFamily="34" charset="0"/>
              </a:defRPr>
            </a:lvl3pPr>
            <a:lvl4pPr algn="l" defTabSz="746125" rtl="0" eaLnBrk="0" fontAlgn="base" hangingPunct="0">
              <a:lnSpc>
                <a:spcPct val="90000"/>
              </a:lnSpc>
              <a:spcBef>
                <a:spcPct val="0"/>
              </a:spcBef>
              <a:spcAft>
                <a:spcPct val="0"/>
              </a:spcAft>
              <a:defRPr sz="3600">
                <a:solidFill>
                  <a:schemeClr val="tx1"/>
                </a:solidFill>
                <a:latin typeface="Calibri Light" pitchFamily="34" charset="0"/>
              </a:defRPr>
            </a:lvl4pPr>
            <a:lvl5pPr algn="l" defTabSz="746125" rtl="0" eaLnBrk="0" fontAlgn="base" hangingPunct="0">
              <a:lnSpc>
                <a:spcPct val="90000"/>
              </a:lnSpc>
              <a:spcBef>
                <a:spcPct val="0"/>
              </a:spcBef>
              <a:spcAft>
                <a:spcPct val="0"/>
              </a:spcAft>
              <a:defRPr sz="3600">
                <a:solidFill>
                  <a:schemeClr val="tx1"/>
                </a:solidFill>
                <a:latin typeface="Calibri Light" pitchFamily="34" charset="0"/>
              </a:defRPr>
            </a:lvl5pPr>
            <a:lvl6pPr marL="457200" algn="l" defTabSz="746125" rtl="0" fontAlgn="base">
              <a:lnSpc>
                <a:spcPct val="90000"/>
              </a:lnSpc>
              <a:spcBef>
                <a:spcPct val="0"/>
              </a:spcBef>
              <a:spcAft>
                <a:spcPct val="0"/>
              </a:spcAft>
              <a:defRPr sz="3600">
                <a:solidFill>
                  <a:schemeClr val="tx1"/>
                </a:solidFill>
                <a:latin typeface="Calibri Light" pitchFamily="34" charset="0"/>
              </a:defRPr>
            </a:lvl6pPr>
            <a:lvl7pPr marL="914400" algn="l" defTabSz="746125" rtl="0" fontAlgn="base">
              <a:lnSpc>
                <a:spcPct val="90000"/>
              </a:lnSpc>
              <a:spcBef>
                <a:spcPct val="0"/>
              </a:spcBef>
              <a:spcAft>
                <a:spcPct val="0"/>
              </a:spcAft>
              <a:defRPr sz="3600">
                <a:solidFill>
                  <a:schemeClr val="tx1"/>
                </a:solidFill>
                <a:latin typeface="Calibri Light" pitchFamily="34" charset="0"/>
              </a:defRPr>
            </a:lvl7pPr>
            <a:lvl8pPr marL="1371600" algn="l" defTabSz="746125" rtl="0" fontAlgn="base">
              <a:lnSpc>
                <a:spcPct val="90000"/>
              </a:lnSpc>
              <a:spcBef>
                <a:spcPct val="0"/>
              </a:spcBef>
              <a:spcAft>
                <a:spcPct val="0"/>
              </a:spcAft>
              <a:defRPr sz="3600">
                <a:solidFill>
                  <a:schemeClr val="tx1"/>
                </a:solidFill>
                <a:latin typeface="Calibri Light" pitchFamily="34" charset="0"/>
              </a:defRPr>
            </a:lvl8pPr>
            <a:lvl9pPr marL="1828800" algn="l" defTabSz="746125" rtl="0" fontAlgn="base">
              <a:lnSpc>
                <a:spcPct val="90000"/>
              </a:lnSpc>
              <a:spcBef>
                <a:spcPct val="0"/>
              </a:spcBef>
              <a:spcAft>
                <a:spcPct val="0"/>
              </a:spcAft>
              <a:defRPr sz="3600">
                <a:solidFill>
                  <a:schemeClr val="tx1"/>
                </a:solidFill>
                <a:latin typeface="Calibri Light" pitchFamily="34" charset="0"/>
              </a:defRPr>
            </a:lvl9pPr>
          </a:lstStyle>
          <a:p>
            <a:pPr>
              <a:defRPr/>
            </a:pPr>
            <a:r>
              <a:rPr lang="en-IN" altLang="en-US" sz="2400" b="1" dirty="0">
                <a:latin typeface="+mn-lt"/>
                <a:cs typeface="Arial" panose="020B0604020202020204" pitchFamily="34" charset="0"/>
              </a:rPr>
              <a:t>Terms Used:</a:t>
            </a:r>
          </a:p>
          <a:p>
            <a:pPr marL="193897" algn="just">
              <a:defRPr/>
            </a:pPr>
            <a:r>
              <a:rPr lang="en-IN" altLang="en-US" sz="2400" dirty="0">
                <a:latin typeface="+mn-lt"/>
                <a:cs typeface="Arial" panose="020B0604020202020204" pitchFamily="34" charset="0"/>
              </a:rPr>
              <a:t>t – output Target Vector</a:t>
            </a:r>
          </a:p>
          <a:p>
            <a:pPr marL="193897" algn="just">
              <a:defRPr/>
            </a:pPr>
            <a:r>
              <a:rPr lang="en-IN" altLang="en-US" sz="2400" dirty="0">
                <a:latin typeface="+mn-lt"/>
                <a:cs typeface="Arial" panose="020B0604020202020204" pitchFamily="34" charset="0"/>
              </a:rPr>
              <a:t>X – Input Training vector</a:t>
            </a:r>
          </a:p>
          <a:p>
            <a:pPr marL="193897" algn="just">
              <a:defRPr/>
            </a:pPr>
            <a:r>
              <a:rPr lang="el-GR" altLang="en-US" sz="2400" dirty="0">
                <a:latin typeface="+mn-lt"/>
                <a:cs typeface="Arial" panose="020B0604020202020204" pitchFamily="34" charset="0"/>
              </a:rPr>
              <a:t>δ</a:t>
            </a:r>
            <a:r>
              <a:rPr lang="en-IN" altLang="en-US" sz="2400" baseline="-25000" dirty="0">
                <a:latin typeface="+mn-lt"/>
                <a:cs typeface="Arial" panose="020B0604020202020204" pitchFamily="34" charset="0"/>
              </a:rPr>
              <a:t>k</a:t>
            </a:r>
            <a:r>
              <a:rPr lang="en-IN" altLang="en-US" sz="2400" dirty="0">
                <a:latin typeface="+mn-lt"/>
                <a:cs typeface="Arial" panose="020B0604020202020204" pitchFamily="34" charset="0"/>
              </a:rPr>
              <a:t> – Error at output unit </a:t>
            </a:r>
            <a:r>
              <a:rPr lang="en-IN" altLang="en-US" sz="2400" dirty="0" err="1">
                <a:latin typeface="+mn-lt"/>
                <a:cs typeface="Arial" panose="020B0604020202020204" pitchFamily="34" charset="0"/>
              </a:rPr>
              <a:t>Y</a:t>
            </a:r>
            <a:r>
              <a:rPr lang="en-IN" altLang="en-US" sz="2400" baseline="-25000" dirty="0" err="1">
                <a:latin typeface="+mn-lt"/>
                <a:cs typeface="Arial" panose="020B0604020202020204" pitchFamily="34" charset="0"/>
              </a:rPr>
              <a:t>k</a:t>
            </a:r>
            <a:endParaRPr lang="en-IN" altLang="en-US" sz="2400" baseline="-25000" dirty="0">
              <a:latin typeface="+mn-lt"/>
              <a:cs typeface="Arial" panose="020B0604020202020204" pitchFamily="34" charset="0"/>
            </a:endParaRPr>
          </a:p>
          <a:p>
            <a:pPr marL="193897" algn="just">
              <a:defRPr/>
            </a:pPr>
            <a:r>
              <a:rPr lang="el-GR" altLang="en-US" sz="2400" dirty="0">
                <a:latin typeface="+mn-lt"/>
                <a:cs typeface="Arial" panose="020B0604020202020204" pitchFamily="34" charset="0"/>
              </a:rPr>
              <a:t>δ</a:t>
            </a:r>
            <a:r>
              <a:rPr lang="en-IN" altLang="en-US" sz="2400" baseline="-25000" dirty="0">
                <a:latin typeface="+mn-lt"/>
                <a:cs typeface="Arial" panose="020B0604020202020204" pitchFamily="34" charset="0"/>
              </a:rPr>
              <a:t>j</a:t>
            </a:r>
            <a:r>
              <a:rPr lang="en-IN" altLang="en-US" sz="2400" dirty="0">
                <a:latin typeface="+mn-lt"/>
                <a:cs typeface="Arial" panose="020B0604020202020204" pitchFamily="34" charset="0"/>
              </a:rPr>
              <a:t> – Error at Hidden unit </a:t>
            </a:r>
            <a:r>
              <a:rPr lang="en-IN" altLang="en-US" sz="2400" dirty="0" err="1">
                <a:latin typeface="+mn-lt"/>
                <a:cs typeface="Arial" panose="020B0604020202020204" pitchFamily="34" charset="0"/>
              </a:rPr>
              <a:t>Z</a:t>
            </a:r>
            <a:r>
              <a:rPr lang="en-IN" altLang="en-US" sz="2400" baseline="-25000" dirty="0" err="1">
                <a:latin typeface="+mn-lt"/>
                <a:cs typeface="Arial" panose="020B0604020202020204" pitchFamily="34" charset="0"/>
              </a:rPr>
              <a:t>j</a:t>
            </a:r>
            <a:endParaRPr lang="en-IN" altLang="en-US" sz="2400" baseline="-25000" dirty="0">
              <a:latin typeface="+mn-lt"/>
              <a:cs typeface="Arial" panose="020B0604020202020204" pitchFamily="34" charset="0"/>
            </a:endParaRPr>
          </a:p>
          <a:p>
            <a:pPr marL="193897" algn="just">
              <a:defRPr/>
            </a:pPr>
            <a:r>
              <a:rPr lang="en-IN" altLang="en-US" sz="2400" dirty="0">
                <a:latin typeface="+mn-lt"/>
                <a:cs typeface="Arial" panose="020B0604020202020204" pitchFamily="34" charset="0"/>
              </a:rPr>
              <a:t>α- Learning Rate</a:t>
            </a:r>
          </a:p>
          <a:p>
            <a:pPr marL="193897" algn="just">
              <a:defRPr/>
            </a:pPr>
            <a:r>
              <a:rPr lang="en-IN" altLang="en-US" sz="2400" dirty="0" err="1">
                <a:latin typeface="+mn-lt"/>
                <a:cs typeface="Arial" panose="020B0604020202020204" pitchFamily="34" charset="0"/>
              </a:rPr>
              <a:t>Voj</a:t>
            </a:r>
            <a:r>
              <a:rPr lang="en-IN" altLang="en-US" sz="2400" dirty="0">
                <a:latin typeface="+mn-lt"/>
                <a:cs typeface="Arial" panose="020B0604020202020204" pitchFamily="34" charset="0"/>
              </a:rPr>
              <a:t>- Bias on hidden unit j</a:t>
            </a:r>
          </a:p>
          <a:p>
            <a:pPr>
              <a:defRPr/>
            </a:pPr>
            <a:endParaRPr lang="en-IN" altLang="en-US" sz="2400" dirty="0">
              <a:latin typeface="+mn-lt"/>
              <a:cs typeface="Arial" panose="020B0604020202020204" pitchFamily="34" charset="0"/>
            </a:endParaRPr>
          </a:p>
          <a:p>
            <a:pPr>
              <a:lnSpc>
                <a:spcPct val="150000"/>
              </a:lnSpc>
              <a:defRPr/>
            </a:pPr>
            <a:r>
              <a:rPr lang="en-IN" altLang="en-US" sz="2400" baseline="-25000" dirty="0">
                <a:latin typeface="+mn-lt"/>
                <a:cs typeface="Arial" panose="020B0604020202020204" pitchFamily="34" charset="0"/>
              </a:rPr>
              <a:t>                </a:t>
            </a:r>
            <a:endParaRPr lang="en-US" altLang="en-US" sz="2400" baseline="-25000" dirty="0">
              <a:latin typeface="+mn-lt"/>
              <a:cs typeface="Arial" panose="020B0604020202020204" pitchFamily="34" charset="0"/>
            </a:endParaRPr>
          </a:p>
        </p:txBody>
      </p:sp>
      <p:sp>
        <p:nvSpPr>
          <p:cNvPr id="5" name="Title 1">
            <a:extLst>
              <a:ext uri="{FF2B5EF4-FFF2-40B4-BE49-F238E27FC236}">
                <a16:creationId xmlns:a16="http://schemas.microsoft.com/office/drawing/2014/main" id="{86E78726-F477-45A2-822A-FB17F822AE5F}"/>
              </a:ext>
            </a:extLst>
          </p:cNvPr>
          <p:cNvSpPr txBox="1">
            <a:spLocks/>
          </p:cNvSpPr>
          <p:nvPr/>
        </p:nvSpPr>
        <p:spPr bwMode="auto">
          <a:xfrm>
            <a:off x="6648791" y="4881563"/>
            <a:ext cx="4179093" cy="1391330"/>
          </a:xfrm>
          <a:prstGeom prst="rect">
            <a:avLst/>
          </a:prstGeom>
          <a:noFill/>
          <a:ln>
            <a:noFill/>
          </a:ln>
        </p:spPr>
        <p:txBody>
          <a:bodyPr lIns="74615" tIns="37308" rIns="74615" bIns="37308"/>
          <a:lstStyle>
            <a:lvl1pPr algn="l" defTabSz="746125"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46125" rtl="0" eaLnBrk="0" fontAlgn="base" hangingPunct="0">
              <a:lnSpc>
                <a:spcPct val="90000"/>
              </a:lnSpc>
              <a:spcBef>
                <a:spcPct val="0"/>
              </a:spcBef>
              <a:spcAft>
                <a:spcPct val="0"/>
              </a:spcAft>
              <a:defRPr sz="3600">
                <a:solidFill>
                  <a:schemeClr val="tx1"/>
                </a:solidFill>
                <a:latin typeface="Calibri Light" pitchFamily="34" charset="0"/>
              </a:defRPr>
            </a:lvl2pPr>
            <a:lvl3pPr algn="l" defTabSz="746125" rtl="0" eaLnBrk="0" fontAlgn="base" hangingPunct="0">
              <a:lnSpc>
                <a:spcPct val="90000"/>
              </a:lnSpc>
              <a:spcBef>
                <a:spcPct val="0"/>
              </a:spcBef>
              <a:spcAft>
                <a:spcPct val="0"/>
              </a:spcAft>
              <a:defRPr sz="3600">
                <a:solidFill>
                  <a:schemeClr val="tx1"/>
                </a:solidFill>
                <a:latin typeface="Calibri Light" pitchFamily="34" charset="0"/>
              </a:defRPr>
            </a:lvl3pPr>
            <a:lvl4pPr algn="l" defTabSz="746125" rtl="0" eaLnBrk="0" fontAlgn="base" hangingPunct="0">
              <a:lnSpc>
                <a:spcPct val="90000"/>
              </a:lnSpc>
              <a:spcBef>
                <a:spcPct val="0"/>
              </a:spcBef>
              <a:spcAft>
                <a:spcPct val="0"/>
              </a:spcAft>
              <a:defRPr sz="3600">
                <a:solidFill>
                  <a:schemeClr val="tx1"/>
                </a:solidFill>
                <a:latin typeface="Calibri Light" pitchFamily="34" charset="0"/>
              </a:defRPr>
            </a:lvl4pPr>
            <a:lvl5pPr algn="l" defTabSz="746125" rtl="0" eaLnBrk="0" fontAlgn="base" hangingPunct="0">
              <a:lnSpc>
                <a:spcPct val="90000"/>
              </a:lnSpc>
              <a:spcBef>
                <a:spcPct val="0"/>
              </a:spcBef>
              <a:spcAft>
                <a:spcPct val="0"/>
              </a:spcAft>
              <a:defRPr sz="3600">
                <a:solidFill>
                  <a:schemeClr val="tx1"/>
                </a:solidFill>
                <a:latin typeface="Calibri Light" pitchFamily="34" charset="0"/>
              </a:defRPr>
            </a:lvl5pPr>
            <a:lvl6pPr marL="457200" algn="l" defTabSz="746125" rtl="0" fontAlgn="base">
              <a:lnSpc>
                <a:spcPct val="90000"/>
              </a:lnSpc>
              <a:spcBef>
                <a:spcPct val="0"/>
              </a:spcBef>
              <a:spcAft>
                <a:spcPct val="0"/>
              </a:spcAft>
              <a:defRPr sz="3600">
                <a:solidFill>
                  <a:schemeClr val="tx1"/>
                </a:solidFill>
                <a:latin typeface="Calibri Light" pitchFamily="34" charset="0"/>
              </a:defRPr>
            </a:lvl6pPr>
            <a:lvl7pPr marL="914400" algn="l" defTabSz="746125" rtl="0" fontAlgn="base">
              <a:lnSpc>
                <a:spcPct val="90000"/>
              </a:lnSpc>
              <a:spcBef>
                <a:spcPct val="0"/>
              </a:spcBef>
              <a:spcAft>
                <a:spcPct val="0"/>
              </a:spcAft>
              <a:defRPr sz="3600">
                <a:solidFill>
                  <a:schemeClr val="tx1"/>
                </a:solidFill>
                <a:latin typeface="Calibri Light" pitchFamily="34" charset="0"/>
              </a:defRPr>
            </a:lvl7pPr>
            <a:lvl8pPr marL="1371600" algn="l" defTabSz="746125" rtl="0" fontAlgn="base">
              <a:lnSpc>
                <a:spcPct val="90000"/>
              </a:lnSpc>
              <a:spcBef>
                <a:spcPct val="0"/>
              </a:spcBef>
              <a:spcAft>
                <a:spcPct val="0"/>
              </a:spcAft>
              <a:defRPr sz="3600">
                <a:solidFill>
                  <a:schemeClr val="tx1"/>
                </a:solidFill>
                <a:latin typeface="Calibri Light" pitchFamily="34" charset="0"/>
              </a:defRPr>
            </a:lvl8pPr>
            <a:lvl9pPr marL="1828800" algn="l" defTabSz="746125" rtl="0" fontAlgn="base">
              <a:lnSpc>
                <a:spcPct val="90000"/>
              </a:lnSpc>
              <a:spcBef>
                <a:spcPct val="0"/>
              </a:spcBef>
              <a:spcAft>
                <a:spcPct val="0"/>
              </a:spcAft>
              <a:defRPr sz="3600">
                <a:solidFill>
                  <a:schemeClr val="tx1"/>
                </a:solidFill>
                <a:latin typeface="Calibri Light" pitchFamily="34" charset="0"/>
              </a:defRPr>
            </a:lvl9pPr>
          </a:lstStyle>
          <a:p>
            <a:pPr>
              <a:defRPr/>
            </a:pPr>
            <a:r>
              <a:rPr lang="en-IN" altLang="en-US" sz="2400" dirty="0" err="1">
                <a:latin typeface="+mn-lt"/>
                <a:cs typeface="Arial" panose="020B0604020202020204" pitchFamily="34" charset="0"/>
              </a:rPr>
              <a:t>Z</a:t>
            </a:r>
            <a:r>
              <a:rPr lang="en-IN" altLang="en-US" sz="2400" baseline="-25000" dirty="0" err="1">
                <a:latin typeface="+mn-lt"/>
                <a:cs typeface="Arial" panose="020B0604020202020204" pitchFamily="34" charset="0"/>
              </a:rPr>
              <a:t>j</a:t>
            </a:r>
            <a:r>
              <a:rPr lang="en-IN" altLang="en-US" sz="2400" dirty="0">
                <a:latin typeface="+mn-lt"/>
                <a:cs typeface="Arial" panose="020B0604020202020204" pitchFamily="34" charset="0"/>
              </a:rPr>
              <a:t> – Hidden Unit j</a:t>
            </a:r>
          </a:p>
          <a:p>
            <a:pPr>
              <a:defRPr/>
            </a:pPr>
            <a:r>
              <a:rPr lang="en-IN" altLang="en-US" sz="2400" dirty="0">
                <a:latin typeface="+mn-lt"/>
                <a:cs typeface="Arial" panose="020B0604020202020204" pitchFamily="34" charset="0"/>
              </a:rPr>
              <a:t>Wok- Bias on Output unit k</a:t>
            </a:r>
          </a:p>
          <a:p>
            <a:pPr>
              <a:defRPr/>
            </a:pPr>
            <a:r>
              <a:rPr lang="en-IN" altLang="en-US" sz="2400" dirty="0" err="1">
                <a:latin typeface="+mn-lt"/>
                <a:cs typeface="Arial" panose="020B0604020202020204" pitchFamily="34" charset="0"/>
              </a:rPr>
              <a:t>Yk</a:t>
            </a:r>
            <a:r>
              <a:rPr lang="en-IN" altLang="en-US" sz="2400" dirty="0">
                <a:latin typeface="+mn-lt"/>
                <a:cs typeface="Arial" panose="020B0604020202020204" pitchFamily="34" charset="0"/>
              </a:rPr>
              <a:t>- Output unit K</a:t>
            </a:r>
            <a:r>
              <a:rPr lang="en-IN" altLang="en-US" sz="2400" baseline="-25000" dirty="0">
                <a:latin typeface="+mn-lt"/>
                <a:cs typeface="Arial" panose="020B0604020202020204" pitchFamily="34" charset="0"/>
              </a:rPr>
              <a:t>                </a:t>
            </a:r>
            <a:endParaRPr lang="en-US" altLang="en-US" sz="2400" baseline="-25000" dirty="0">
              <a:latin typeface="+mn-lt"/>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FB3C8097-C83D-4BF9-9927-89653288FF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A52A43EE-1D01-48FD-A042-49CEF4F3EFBD}" type="slidenum">
              <a:rPr lang="en-IN" altLang="en-US" sz="1071">
                <a:solidFill>
                  <a:srgbClr val="898989"/>
                </a:solidFill>
                <a:latin typeface="Calibri" panose="020F0502020204030204" pitchFamily="34" charset="0"/>
              </a:rPr>
              <a:pPr/>
              <a:t>23</a:t>
            </a:fld>
            <a:endParaRPr lang="en-IN" altLang="en-US" sz="1071">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2BE18583-77DE-4E3E-9C86-4EAD33CDADB6}"/>
              </a:ext>
            </a:extLst>
          </p:cNvPr>
          <p:cNvSpPr>
            <a:spLocks noGrp="1"/>
          </p:cNvSpPr>
          <p:nvPr>
            <p:ph type="title"/>
          </p:nvPr>
        </p:nvSpPr>
        <p:spPr>
          <a:xfrm>
            <a:off x="2675505" y="0"/>
            <a:ext cx="8319066" cy="1020536"/>
          </a:xfrm>
        </p:spPr>
        <p:txBody>
          <a:bodyPr>
            <a:normAutofit fontScale="90000"/>
          </a:bodyPr>
          <a:lstStyle/>
          <a:p>
            <a:pPr algn="ctr">
              <a:defRPr/>
            </a:pPr>
            <a:br>
              <a:rPr lang="en-US" alt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Back Propagation Networks [BPN]- Algorithm</a:t>
            </a:r>
            <a:br>
              <a:rPr lang="en-US" altLang="en-US" b="1" dirty="0">
                <a:solidFill>
                  <a:srgbClr val="FF0000"/>
                </a:solidFill>
              </a:rPr>
            </a:br>
            <a:endParaRPr lang="en-US" spc="-5" dirty="0">
              <a:solidFill>
                <a:srgbClr val="0000FF"/>
              </a:solidFill>
              <a:latin typeface="Arial Black" pitchFamily="34" charset="0"/>
              <a:cs typeface="Times New Roman"/>
            </a:endParaRPr>
          </a:p>
        </p:txBody>
      </p:sp>
      <p:sp>
        <p:nvSpPr>
          <p:cNvPr id="3" name="Title 1">
            <a:extLst>
              <a:ext uri="{FF2B5EF4-FFF2-40B4-BE49-F238E27FC236}">
                <a16:creationId xmlns:a16="http://schemas.microsoft.com/office/drawing/2014/main" id="{6232ED29-D6F8-4240-964B-23D31B913347}"/>
              </a:ext>
            </a:extLst>
          </p:cNvPr>
          <p:cNvSpPr txBox="1">
            <a:spLocks/>
          </p:cNvSpPr>
          <p:nvPr/>
        </p:nvSpPr>
        <p:spPr bwMode="auto">
          <a:xfrm>
            <a:off x="2000250" y="1296081"/>
            <a:ext cx="8477250" cy="5243853"/>
          </a:xfrm>
          <a:prstGeom prst="rect">
            <a:avLst/>
          </a:prstGeom>
          <a:noFill/>
          <a:ln>
            <a:noFill/>
          </a:ln>
        </p:spPr>
        <p:txBody>
          <a:bodyPr lIns="74615" tIns="37308" rIns="74615" bIns="37308"/>
          <a:lstStyle>
            <a:lvl1pPr algn="l" defTabSz="746125"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46125" rtl="0" eaLnBrk="0" fontAlgn="base" hangingPunct="0">
              <a:lnSpc>
                <a:spcPct val="90000"/>
              </a:lnSpc>
              <a:spcBef>
                <a:spcPct val="0"/>
              </a:spcBef>
              <a:spcAft>
                <a:spcPct val="0"/>
              </a:spcAft>
              <a:defRPr sz="3600">
                <a:solidFill>
                  <a:schemeClr val="tx1"/>
                </a:solidFill>
                <a:latin typeface="Calibri Light" pitchFamily="34" charset="0"/>
              </a:defRPr>
            </a:lvl2pPr>
            <a:lvl3pPr algn="l" defTabSz="746125" rtl="0" eaLnBrk="0" fontAlgn="base" hangingPunct="0">
              <a:lnSpc>
                <a:spcPct val="90000"/>
              </a:lnSpc>
              <a:spcBef>
                <a:spcPct val="0"/>
              </a:spcBef>
              <a:spcAft>
                <a:spcPct val="0"/>
              </a:spcAft>
              <a:defRPr sz="3600">
                <a:solidFill>
                  <a:schemeClr val="tx1"/>
                </a:solidFill>
                <a:latin typeface="Calibri Light" pitchFamily="34" charset="0"/>
              </a:defRPr>
            </a:lvl3pPr>
            <a:lvl4pPr algn="l" defTabSz="746125" rtl="0" eaLnBrk="0" fontAlgn="base" hangingPunct="0">
              <a:lnSpc>
                <a:spcPct val="90000"/>
              </a:lnSpc>
              <a:spcBef>
                <a:spcPct val="0"/>
              </a:spcBef>
              <a:spcAft>
                <a:spcPct val="0"/>
              </a:spcAft>
              <a:defRPr sz="3600">
                <a:solidFill>
                  <a:schemeClr val="tx1"/>
                </a:solidFill>
                <a:latin typeface="Calibri Light" pitchFamily="34" charset="0"/>
              </a:defRPr>
            </a:lvl4pPr>
            <a:lvl5pPr algn="l" defTabSz="746125" rtl="0" eaLnBrk="0" fontAlgn="base" hangingPunct="0">
              <a:lnSpc>
                <a:spcPct val="90000"/>
              </a:lnSpc>
              <a:spcBef>
                <a:spcPct val="0"/>
              </a:spcBef>
              <a:spcAft>
                <a:spcPct val="0"/>
              </a:spcAft>
              <a:defRPr sz="3600">
                <a:solidFill>
                  <a:schemeClr val="tx1"/>
                </a:solidFill>
                <a:latin typeface="Calibri Light" pitchFamily="34" charset="0"/>
              </a:defRPr>
            </a:lvl5pPr>
            <a:lvl6pPr marL="457200" algn="l" defTabSz="746125" rtl="0" fontAlgn="base">
              <a:lnSpc>
                <a:spcPct val="90000"/>
              </a:lnSpc>
              <a:spcBef>
                <a:spcPct val="0"/>
              </a:spcBef>
              <a:spcAft>
                <a:spcPct val="0"/>
              </a:spcAft>
              <a:defRPr sz="3600">
                <a:solidFill>
                  <a:schemeClr val="tx1"/>
                </a:solidFill>
                <a:latin typeface="Calibri Light" pitchFamily="34" charset="0"/>
              </a:defRPr>
            </a:lvl6pPr>
            <a:lvl7pPr marL="914400" algn="l" defTabSz="746125" rtl="0" fontAlgn="base">
              <a:lnSpc>
                <a:spcPct val="90000"/>
              </a:lnSpc>
              <a:spcBef>
                <a:spcPct val="0"/>
              </a:spcBef>
              <a:spcAft>
                <a:spcPct val="0"/>
              </a:spcAft>
              <a:defRPr sz="3600">
                <a:solidFill>
                  <a:schemeClr val="tx1"/>
                </a:solidFill>
                <a:latin typeface="Calibri Light" pitchFamily="34" charset="0"/>
              </a:defRPr>
            </a:lvl7pPr>
            <a:lvl8pPr marL="1371600" algn="l" defTabSz="746125" rtl="0" fontAlgn="base">
              <a:lnSpc>
                <a:spcPct val="90000"/>
              </a:lnSpc>
              <a:spcBef>
                <a:spcPct val="0"/>
              </a:spcBef>
              <a:spcAft>
                <a:spcPct val="0"/>
              </a:spcAft>
              <a:defRPr sz="3600">
                <a:solidFill>
                  <a:schemeClr val="tx1"/>
                </a:solidFill>
                <a:latin typeface="Calibri Light" pitchFamily="34" charset="0"/>
              </a:defRPr>
            </a:lvl8pPr>
            <a:lvl9pPr marL="1828800" algn="l" defTabSz="746125" rtl="0" fontAlgn="base">
              <a:lnSpc>
                <a:spcPct val="90000"/>
              </a:lnSpc>
              <a:spcBef>
                <a:spcPct val="0"/>
              </a:spcBef>
              <a:spcAft>
                <a:spcPct val="0"/>
              </a:spcAft>
              <a:defRPr sz="3600">
                <a:solidFill>
                  <a:schemeClr val="tx1"/>
                </a:solidFill>
                <a:latin typeface="Calibri Light" pitchFamily="34" charset="0"/>
              </a:defRPr>
            </a:lvl9pPr>
          </a:lstStyle>
          <a:p>
            <a:pPr algn="just">
              <a:defRPr/>
            </a:pPr>
            <a:r>
              <a:rPr lang="en-IN" altLang="en-US" sz="2400" b="1" dirty="0">
                <a:latin typeface="+mn-lt"/>
                <a:cs typeface="Arial" panose="020B0604020202020204" pitchFamily="34" charset="0"/>
              </a:rPr>
              <a:t>Algorithm:</a:t>
            </a:r>
          </a:p>
          <a:p>
            <a:pPr algn="just">
              <a:defRPr/>
            </a:pPr>
            <a:r>
              <a:rPr lang="en-IN" altLang="en-US" sz="2400" b="1" dirty="0">
                <a:solidFill>
                  <a:srgbClr val="C00000"/>
                </a:solidFill>
                <a:latin typeface="+mn-lt"/>
                <a:cs typeface="Arial" panose="020B0604020202020204" pitchFamily="34" charset="0"/>
              </a:rPr>
              <a:t>	I. Initialization of weights:</a:t>
            </a:r>
          </a:p>
          <a:p>
            <a:pPr algn="just">
              <a:defRPr/>
            </a:pPr>
            <a:endParaRPr lang="en-IN" altLang="en-US" sz="1125" b="1" dirty="0">
              <a:solidFill>
                <a:srgbClr val="C00000"/>
              </a:solidFill>
              <a:latin typeface="+mn-lt"/>
              <a:cs typeface="Arial" panose="020B0604020202020204" pitchFamily="34" charset="0"/>
            </a:endParaRPr>
          </a:p>
          <a:p>
            <a:pPr algn="just">
              <a:defRPr/>
            </a:pPr>
            <a:r>
              <a:rPr lang="en-IN" altLang="en-US" sz="2143" dirty="0">
                <a:latin typeface="+mn-lt"/>
                <a:cs typeface="Arial" panose="020B0604020202020204" pitchFamily="34" charset="0"/>
              </a:rPr>
              <a:t>Step 1: Initialize the weights to small random values near zero</a:t>
            </a:r>
          </a:p>
          <a:p>
            <a:pPr algn="just">
              <a:defRPr/>
            </a:pPr>
            <a:r>
              <a:rPr lang="en-IN" altLang="en-US" sz="2143" dirty="0">
                <a:latin typeface="+mn-lt"/>
                <a:cs typeface="Arial" panose="020B0604020202020204" pitchFamily="34" charset="0"/>
              </a:rPr>
              <a:t>Step 2: While stop condition is false , Do steps 3 to 10</a:t>
            </a:r>
          </a:p>
          <a:p>
            <a:pPr algn="just">
              <a:defRPr/>
            </a:pPr>
            <a:r>
              <a:rPr lang="en-IN" altLang="en-US" sz="2143" dirty="0">
                <a:latin typeface="+mn-lt"/>
                <a:cs typeface="Arial" panose="020B0604020202020204" pitchFamily="34" charset="0"/>
              </a:rPr>
              <a:t>Step 3: For each training pair do steps 4 to 9</a:t>
            </a:r>
          </a:p>
          <a:p>
            <a:pPr algn="just">
              <a:defRPr/>
            </a:pPr>
            <a:r>
              <a:rPr lang="en-IN" altLang="en-US" sz="2143" dirty="0">
                <a:latin typeface="+mn-lt"/>
                <a:cs typeface="Arial" panose="020B0604020202020204" pitchFamily="34" charset="0"/>
              </a:rPr>
              <a:t>	</a:t>
            </a:r>
            <a:r>
              <a:rPr lang="en-IN" altLang="en-US" sz="2400" b="1" dirty="0">
                <a:solidFill>
                  <a:srgbClr val="C00000"/>
                </a:solidFill>
                <a:latin typeface="+mn-lt"/>
                <a:cs typeface="Arial" panose="020B0604020202020204" pitchFamily="34" charset="0"/>
              </a:rPr>
              <a:t>II. Feed forward of inputs</a:t>
            </a:r>
          </a:p>
          <a:p>
            <a:pPr algn="just">
              <a:defRPr/>
            </a:pPr>
            <a:r>
              <a:rPr lang="en-IN" altLang="en-US" sz="2143" dirty="0">
                <a:latin typeface="+mn-lt"/>
                <a:cs typeface="Arial" panose="020B0604020202020204" pitchFamily="34" charset="0"/>
              </a:rPr>
              <a:t> Step 4: Each input xi is received and forwarded to higher layers (next hidden)</a:t>
            </a:r>
          </a:p>
          <a:p>
            <a:pPr algn="just">
              <a:defRPr/>
            </a:pPr>
            <a:r>
              <a:rPr lang="en-IN" altLang="en-US" sz="2143" dirty="0">
                <a:latin typeface="+mn-lt"/>
                <a:cs typeface="Arial" panose="020B0604020202020204" pitchFamily="34" charset="0"/>
              </a:rPr>
              <a:t> Step 5: Hidden unit sums its weighted inputs as follows</a:t>
            </a:r>
          </a:p>
          <a:p>
            <a:pPr algn="just">
              <a:defRPr/>
            </a:pPr>
            <a:r>
              <a:rPr lang="en-IN" altLang="en-US" sz="2143" dirty="0">
                <a:latin typeface="+mn-lt"/>
                <a:cs typeface="Arial" panose="020B0604020202020204" pitchFamily="34" charset="0"/>
              </a:rPr>
              <a:t>                                   </a:t>
            </a:r>
            <a:r>
              <a:rPr lang="en-IN" altLang="en-US" sz="2786" dirty="0">
                <a:latin typeface="+mn-lt"/>
                <a:cs typeface="Arial" panose="020B0604020202020204" pitchFamily="34" charset="0"/>
              </a:rPr>
              <a:t> </a:t>
            </a:r>
            <a:r>
              <a:rPr lang="en-IN" altLang="en-US" sz="2786" dirty="0" err="1">
                <a:latin typeface="+mn-lt"/>
                <a:cs typeface="Arial" panose="020B0604020202020204" pitchFamily="34" charset="0"/>
              </a:rPr>
              <a:t>Z</a:t>
            </a:r>
            <a:r>
              <a:rPr lang="en-IN" altLang="en-US" sz="2786" baseline="-25000" dirty="0" err="1">
                <a:latin typeface="+mn-lt"/>
                <a:cs typeface="Arial" panose="020B0604020202020204" pitchFamily="34" charset="0"/>
              </a:rPr>
              <a:t>inj</a:t>
            </a:r>
            <a:r>
              <a:rPr lang="en-IN" altLang="en-US" sz="2786" dirty="0">
                <a:latin typeface="+mn-lt"/>
                <a:cs typeface="Arial" panose="020B0604020202020204" pitchFamily="34" charset="0"/>
              </a:rPr>
              <a:t> = </a:t>
            </a:r>
            <a:r>
              <a:rPr lang="en-IN" altLang="en-US" sz="2786" dirty="0" err="1">
                <a:latin typeface="+mn-lt"/>
                <a:cs typeface="Arial" panose="020B0604020202020204" pitchFamily="34" charset="0"/>
              </a:rPr>
              <a:t>W</a:t>
            </a:r>
            <a:r>
              <a:rPr lang="en-IN" altLang="en-US" sz="2786" baseline="-25000" dirty="0" err="1">
                <a:latin typeface="+mn-lt"/>
                <a:cs typeface="Arial" panose="020B0604020202020204" pitchFamily="34" charset="0"/>
              </a:rPr>
              <a:t>oj</a:t>
            </a:r>
            <a:r>
              <a:rPr lang="en-IN" altLang="en-US" sz="2786" dirty="0">
                <a:latin typeface="+mn-lt"/>
                <a:cs typeface="Arial" panose="020B0604020202020204" pitchFamily="34" charset="0"/>
              </a:rPr>
              <a:t> + </a:t>
            </a:r>
            <a:r>
              <a:rPr lang="el-GR" altLang="en-US" sz="2786" dirty="0">
                <a:latin typeface="+mn-lt"/>
                <a:cs typeface="Arial" panose="020B0604020202020204" pitchFamily="34" charset="0"/>
              </a:rPr>
              <a:t>Σ</a:t>
            </a:r>
            <a:r>
              <a:rPr lang="en-IN" altLang="en-US" sz="2786" dirty="0" err="1">
                <a:latin typeface="+mn-lt"/>
                <a:cs typeface="Arial" panose="020B0604020202020204" pitchFamily="34" charset="0"/>
              </a:rPr>
              <a:t>x</a:t>
            </a:r>
            <a:r>
              <a:rPr lang="en-IN" altLang="en-US" sz="2786" baseline="-25000" dirty="0" err="1">
                <a:latin typeface="+mn-lt"/>
                <a:cs typeface="Arial" panose="020B0604020202020204" pitchFamily="34" charset="0"/>
              </a:rPr>
              <a:t>i</a:t>
            </a:r>
            <a:r>
              <a:rPr lang="en-IN" altLang="en-US" sz="2786" dirty="0" err="1">
                <a:latin typeface="+mn-lt"/>
                <a:cs typeface="Arial" panose="020B0604020202020204" pitchFamily="34" charset="0"/>
              </a:rPr>
              <a:t>w</a:t>
            </a:r>
            <a:r>
              <a:rPr lang="en-IN" altLang="en-US" sz="2786" baseline="-25000" dirty="0" err="1">
                <a:latin typeface="+mn-lt"/>
                <a:cs typeface="Arial" panose="020B0604020202020204" pitchFamily="34" charset="0"/>
              </a:rPr>
              <a:t>ij</a:t>
            </a:r>
            <a:endParaRPr lang="en-IN" altLang="en-US" sz="2786" baseline="-25000" dirty="0">
              <a:latin typeface="+mn-lt"/>
              <a:cs typeface="Arial" panose="020B0604020202020204" pitchFamily="34" charset="0"/>
            </a:endParaRPr>
          </a:p>
          <a:p>
            <a:pPr algn="just">
              <a:defRPr/>
            </a:pPr>
            <a:r>
              <a:rPr lang="en-IN" altLang="en-US" sz="2786" baseline="-25000" dirty="0">
                <a:latin typeface="+mn-lt"/>
                <a:cs typeface="Arial" panose="020B0604020202020204" pitchFamily="34" charset="0"/>
              </a:rPr>
              <a:t>  </a:t>
            </a:r>
          </a:p>
          <a:p>
            <a:pPr algn="just">
              <a:defRPr/>
            </a:pPr>
            <a:r>
              <a:rPr lang="en-IN" altLang="en-US" sz="2786" b="1" baseline="-25000" dirty="0">
                <a:latin typeface="+mn-lt"/>
                <a:cs typeface="Arial" panose="020B0604020202020204" pitchFamily="34" charset="0"/>
              </a:rPr>
              <a:t> </a:t>
            </a:r>
            <a:r>
              <a:rPr lang="en-IN" altLang="en-US" sz="1929" dirty="0">
                <a:solidFill>
                  <a:srgbClr val="00B0F0"/>
                </a:solidFill>
                <a:latin typeface="Arial" panose="020B0604020202020204" pitchFamily="34" charset="0"/>
                <a:cs typeface="Arial" panose="020B0604020202020204" pitchFamily="34" charset="0"/>
              </a:rPr>
              <a:t>Applying Activation function</a:t>
            </a:r>
          </a:p>
          <a:p>
            <a:pPr algn="just">
              <a:defRPr/>
            </a:pPr>
            <a:r>
              <a:rPr lang="en-IN" altLang="en-US" sz="1929" dirty="0">
                <a:solidFill>
                  <a:schemeClr val="accent2"/>
                </a:solidFill>
                <a:latin typeface="Arial" panose="020B0604020202020204" pitchFamily="34" charset="0"/>
                <a:cs typeface="Arial" panose="020B0604020202020204" pitchFamily="34" charset="0"/>
              </a:rPr>
              <a:t>                              </a:t>
            </a:r>
          </a:p>
          <a:p>
            <a:pPr algn="just">
              <a:defRPr/>
            </a:pPr>
            <a:r>
              <a:rPr lang="en-IN" altLang="en-US" sz="2786" dirty="0">
                <a:latin typeface="+mn-lt"/>
                <a:cs typeface="Arial" panose="020B0604020202020204" pitchFamily="34" charset="0"/>
              </a:rPr>
              <a:t>                            </a:t>
            </a:r>
            <a:r>
              <a:rPr lang="en-IN" altLang="en-US" sz="2786" dirty="0" err="1">
                <a:latin typeface="+mn-lt"/>
                <a:cs typeface="Arial" panose="020B0604020202020204" pitchFamily="34" charset="0"/>
              </a:rPr>
              <a:t>Z</a:t>
            </a:r>
            <a:r>
              <a:rPr lang="en-IN" altLang="en-US" sz="2786" baseline="-25000" dirty="0" err="1">
                <a:latin typeface="+mn-lt"/>
                <a:cs typeface="Arial" panose="020B0604020202020204" pitchFamily="34" charset="0"/>
              </a:rPr>
              <a:t>j</a:t>
            </a:r>
            <a:r>
              <a:rPr lang="en-IN" altLang="en-US" sz="2786" dirty="0">
                <a:latin typeface="+mn-lt"/>
                <a:cs typeface="Arial" panose="020B0604020202020204" pitchFamily="34" charset="0"/>
              </a:rPr>
              <a:t> = f(</a:t>
            </a:r>
            <a:r>
              <a:rPr lang="en-IN" altLang="en-US" sz="2786" dirty="0" err="1">
                <a:latin typeface="+mn-lt"/>
                <a:cs typeface="Arial" panose="020B0604020202020204" pitchFamily="34" charset="0"/>
              </a:rPr>
              <a:t>Z</a:t>
            </a:r>
            <a:r>
              <a:rPr lang="en-IN" altLang="en-US" sz="2786" baseline="-25000" dirty="0" err="1">
                <a:latin typeface="+mn-lt"/>
                <a:cs typeface="Arial" panose="020B0604020202020204" pitchFamily="34" charset="0"/>
              </a:rPr>
              <a:t>inj</a:t>
            </a:r>
            <a:r>
              <a:rPr lang="en-IN" altLang="en-US" sz="2786" dirty="0">
                <a:latin typeface="+mn-lt"/>
                <a:cs typeface="Arial" panose="020B0604020202020204" pitchFamily="34" charset="0"/>
              </a:rPr>
              <a:t>)</a:t>
            </a:r>
          </a:p>
          <a:p>
            <a:pPr algn="just">
              <a:defRPr/>
            </a:pPr>
            <a:r>
              <a:rPr lang="en-IN" altLang="en-US" sz="2143" dirty="0">
                <a:latin typeface="+mn-lt"/>
                <a:cs typeface="Arial" panose="020B0604020202020204" pitchFamily="34" charset="0"/>
              </a:rPr>
              <a:t>This value is passed to the output layer</a:t>
            </a:r>
          </a:p>
          <a:p>
            <a:pPr algn="just">
              <a:defRPr/>
            </a:pPr>
            <a:r>
              <a:rPr lang="en-IN" altLang="en-US" sz="2786" dirty="0">
                <a:solidFill>
                  <a:schemeClr val="accent2"/>
                </a:solidFill>
                <a:latin typeface="+mn-lt"/>
                <a:cs typeface="Arial" panose="020B0604020202020204" pitchFamily="34" charset="0"/>
              </a:rPr>
              <a:t>  	</a:t>
            </a:r>
            <a:r>
              <a:rPr lang="en-IN" altLang="en-US" sz="1929" dirty="0">
                <a:solidFill>
                  <a:srgbClr val="00B050"/>
                </a:solidFill>
                <a:latin typeface="Arial" panose="020B0604020202020204" pitchFamily="34" charset="0"/>
                <a:cs typeface="Arial" panose="020B0604020202020204" pitchFamily="34" charset="0"/>
              </a:rPr>
              <a:t>Note: </a:t>
            </a:r>
            <a:r>
              <a:rPr lang="en-IN" altLang="en-US" sz="1929" dirty="0">
                <a:solidFill>
                  <a:srgbClr val="FF0000"/>
                </a:solidFill>
                <a:latin typeface="Arial" panose="020B0604020202020204" pitchFamily="34" charset="0"/>
                <a:cs typeface="Arial" panose="020B0604020202020204" pitchFamily="34" charset="0"/>
              </a:rPr>
              <a:t>Bipolar Sigmoidal / Tanh  function is used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EF307534-984B-4F11-A365-79D710CE63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2530B079-91EA-4854-8A78-F1053F77DAEE}" type="slidenum">
              <a:rPr lang="en-IN" altLang="en-US" sz="1071">
                <a:solidFill>
                  <a:srgbClr val="898989"/>
                </a:solidFill>
                <a:latin typeface="Calibri" panose="020F0502020204030204" pitchFamily="34" charset="0"/>
              </a:rPr>
              <a:pPr/>
              <a:t>24</a:t>
            </a:fld>
            <a:endParaRPr lang="en-IN" altLang="en-US" sz="1071">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AC57F57C-6993-4C67-8309-6BAF1935B3CF}"/>
              </a:ext>
            </a:extLst>
          </p:cNvPr>
          <p:cNvSpPr>
            <a:spLocks noGrp="1"/>
          </p:cNvSpPr>
          <p:nvPr>
            <p:ph type="title"/>
          </p:nvPr>
        </p:nvSpPr>
        <p:spPr>
          <a:xfrm>
            <a:off x="2675505" y="0"/>
            <a:ext cx="8319066" cy="1020536"/>
          </a:xfrm>
        </p:spPr>
        <p:txBody>
          <a:bodyPr>
            <a:normAutofit fontScale="90000"/>
          </a:bodyPr>
          <a:lstStyle/>
          <a:p>
            <a:pPr algn="ctr">
              <a:defRPr/>
            </a:pPr>
            <a:br>
              <a:rPr lang="en-US" alt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Back Propagation Networks [BPN]- Algorithm</a:t>
            </a:r>
            <a:br>
              <a:rPr lang="en-US" altLang="en-US" b="1" dirty="0">
                <a:solidFill>
                  <a:srgbClr val="FF0000"/>
                </a:solidFill>
              </a:rPr>
            </a:br>
            <a:endParaRPr lang="en-US" spc="-5" dirty="0">
              <a:solidFill>
                <a:srgbClr val="0000FF"/>
              </a:solidFill>
              <a:latin typeface="Arial Black" pitchFamily="34" charset="0"/>
              <a:cs typeface="Times New Roman"/>
            </a:endParaRPr>
          </a:p>
        </p:txBody>
      </p:sp>
      <p:sp>
        <p:nvSpPr>
          <p:cNvPr id="3" name="Title 1">
            <a:extLst>
              <a:ext uri="{FF2B5EF4-FFF2-40B4-BE49-F238E27FC236}">
                <a16:creationId xmlns:a16="http://schemas.microsoft.com/office/drawing/2014/main" id="{66C82831-7449-47DB-AAC0-0BF04EE2D1F7}"/>
              </a:ext>
            </a:extLst>
          </p:cNvPr>
          <p:cNvSpPr txBox="1">
            <a:spLocks/>
          </p:cNvSpPr>
          <p:nvPr/>
        </p:nvSpPr>
        <p:spPr bwMode="auto">
          <a:xfrm>
            <a:off x="2046175" y="1296081"/>
            <a:ext cx="7815602" cy="5243853"/>
          </a:xfrm>
          <a:prstGeom prst="rect">
            <a:avLst/>
          </a:prstGeom>
          <a:noFill/>
          <a:ln>
            <a:noFill/>
          </a:ln>
        </p:spPr>
        <p:txBody>
          <a:bodyPr lIns="74615" tIns="37308" rIns="74615" bIns="37308"/>
          <a:lstStyle>
            <a:lvl1pPr algn="l" defTabSz="746125"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46125" rtl="0" eaLnBrk="0" fontAlgn="base" hangingPunct="0">
              <a:lnSpc>
                <a:spcPct val="90000"/>
              </a:lnSpc>
              <a:spcBef>
                <a:spcPct val="0"/>
              </a:spcBef>
              <a:spcAft>
                <a:spcPct val="0"/>
              </a:spcAft>
              <a:defRPr sz="3600">
                <a:solidFill>
                  <a:schemeClr val="tx1"/>
                </a:solidFill>
                <a:latin typeface="Calibri Light" pitchFamily="34" charset="0"/>
              </a:defRPr>
            </a:lvl2pPr>
            <a:lvl3pPr algn="l" defTabSz="746125" rtl="0" eaLnBrk="0" fontAlgn="base" hangingPunct="0">
              <a:lnSpc>
                <a:spcPct val="90000"/>
              </a:lnSpc>
              <a:spcBef>
                <a:spcPct val="0"/>
              </a:spcBef>
              <a:spcAft>
                <a:spcPct val="0"/>
              </a:spcAft>
              <a:defRPr sz="3600">
                <a:solidFill>
                  <a:schemeClr val="tx1"/>
                </a:solidFill>
                <a:latin typeface="Calibri Light" pitchFamily="34" charset="0"/>
              </a:defRPr>
            </a:lvl3pPr>
            <a:lvl4pPr algn="l" defTabSz="746125" rtl="0" eaLnBrk="0" fontAlgn="base" hangingPunct="0">
              <a:lnSpc>
                <a:spcPct val="90000"/>
              </a:lnSpc>
              <a:spcBef>
                <a:spcPct val="0"/>
              </a:spcBef>
              <a:spcAft>
                <a:spcPct val="0"/>
              </a:spcAft>
              <a:defRPr sz="3600">
                <a:solidFill>
                  <a:schemeClr val="tx1"/>
                </a:solidFill>
                <a:latin typeface="Calibri Light" pitchFamily="34" charset="0"/>
              </a:defRPr>
            </a:lvl4pPr>
            <a:lvl5pPr algn="l" defTabSz="746125" rtl="0" eaLnBrk="0" fontAlgn="base" hangingPunct="0">
              <a:lnSpc>
                <a:spcPct val="90000"/>
              </a:lnSpc>
              <a:spcBef>
                <a:spcPct val="0"/>
              </a:spcBef>
              <a:spcAft>
                <a:spcPct val="0"/>
              </a:spcAft>
              <a:defRPr sz="3600">
                <a:solidFill>
                  <a:schemeClr val="tx1"/>
                </a:solidFill>
                <a:latin typeface="Calibri Light" pitchFamily="34" charset="0"/>
              </a:defRPr>
            </a:lvl5pPr>
            <a:lvl6pPr marL="457200" algn="l" defTabSz="746125" rtl="0" fontAlgn="base">
              <a:lnSpc>
                <a:spcPct val="90000"/>
              </a:lnSpc>
              <a:spcBef>
                <a:spcPct val="0"/>
              </a:spcBef>
              <a:spcAft>
                <a:spcPct val="0"/>
              </a:spcAft>
              <a:defRPr sz="3600">
                <a:solidFill>
                  <a:schemeClr val="tx1"/>
                </a:solidFill>
                <a:latin typeface="Calibri Light" pitchFamily="34" charset="0"/>
              </a:defRPr>
            </a:lvl6pPr>
            <a:lvl7pPr marL="914400" algn="l" defTabSz="746125" rtl="0" fontAlgn="base">
              <a:lnSpc>
                <a:spcPct val="90000"/>
              </a:lnSpc>
              <a:spcBef>
                <a:spcPct val="0"/>
              </a:spcBef>
              <a:spcAft>
                <a:spcPct val="0"/>
              </a:spcAft>
              <a:defRPr sz="3600">
                <a:solidFill>
                  <a:schemeClr val="tx1"/>
                </a:solidFill>
                <a:latin typeface="Calibri Light" pitchFamily="34" charset="0"/>
              </a:defRPr>
            </a:lvl7pPr>
            <a:lvl8pPr marL="1371600" algn="l" defTabSz="746125" rtl="0" fontAlgn="base">
              <a:lnSpc>
                <a:spcPct val="90000"/>
              </a:lnSpc>
              <a:spcBef>
                <a:spcPct val="0"/>
              </a:spcBef>
              <a:spcAft>
                <a:spcPct val="0"/>
              </a:spcAft>
              <a:defRPr sz="3600">
                <a:solidFill>
                  <a:schemeClr val="tx1"/>
                </a:solidFill>
                <a:latin typeface="Calibri Light" pitchFamily="34" charset="0"/>
              </a:defRPr>
            </a:lvl8pPr>
            <a:lvl9pPr marL="1828800" algn="l" defTabSz="746125" rtl="0" fontAlgn="base">
              <a:lnSpc>
                <a:spcPct val="90000"/>
              </a:lnSpc>
              <a:spcBef>
                <a:spcPct val="0"/>
              </a:spcBef>
              <a:spcAft>
                <a:spcPct val="0"/>
              </a:spcAft>
              <a:defRPr sz="3600">
                <a:solidFill>
                  <a:schemeClr val="tx1"/>
                </a:solidFill>
                <a:latin typeface="Calibri Light" pitchFamily="34" charset="0"/>
              </a:defRPr>
            </a:lvl9pPr>
          </a:lstStyle>
          <a:p>
            <a:pPr algn="just">
              <a:defRPr/>
            </a:pPr>
            <a:r>
              <a:rPr lang="en-IN" altLang="en-US" sz="2400" b="1" dirty="0">
                <a:latin typeface="+mn-lt"/>
                <a:cs typeface="Arial" panose="020B0604020202020204" pitchFamily="34" charset="0"/>
              </a:rPr>
              <a:t>Algorithm</a:t>
            </a:r>
            <a:r>
              <a:rPr lang="en-IN" altLang="en-US" sz="2400" b="1" dirty="0">
                <a:latin typeface="+mn-lt"/>
                <a:cs typeface="Arial" panose="020B0604020202020204" pitchFamily="34" charset="0"/>
                <a:sym typeface="Wingdings" panose="05000000000000000000" pitchFamily="2" charset="2"/>
              </a:rPr>
              <a:t> (Continued)</a:t>
            </a:r>
            <a:endParaRPr lang="en-IN" altLang="en-US" sz="2400" b="1" dirty="0">
              <a:latin typeface="+mn-lt"/>
              <a:cs typeface="Arial" panose="020B0604020202020204" pitchFamily="34" charset="0"/>
            </a:endParaRPr>
          </a:p>
          <a:p>
            <a:pPr algn="just">
              <a:defRPr/>
            </a:pPr>
            <a:endParaRPr lang="en-IN" altLang="en-US" sz="1125" b="1" dirty="0">
              <a:solidFill>
                <a:srgbClr val="C00000"/>
              </a:solidFill>
              <a:latin typeface="+mn-lt"/>
              <a:cs typeface="Arial" panose="020B0604020202020204" pitchFamily="34" charset="0"/>
            </a:endParaRPr>
          </a:p>
          <a:p>
            <a:pPr algn="just">
              <a:defRPr/>
            </a:pPr>
            <a:r>
              <a:rPr lang="en-IN" altLang="en-US" sz="2143" dirty="0">
                <a:latin typeface="+mn-lt"/>
                <a:cs typeface="Arial" panose="020B0604020202020204" pitchFamily="34" charset="0"/>
              </a:rPr>
              <a:t>Step 6: Output unit sums it’s weighted inputs</a:t>
            </a:r>
          </a:p>
          <a:p>
            <a:pPr algn="just">
              <a:defRPr/>
            </a:pPr>
            <a:r>
              <a:rPr lang="en-IN" altLang="en-US" sz="2143" dirty="0">
                <a:latin typeface="+mn-lt"/>
                <a:cs typeface="Arial" panose="020B0604020202020204" pitchFamily="34" charset="0"/>
              </a:rPr>
              <a:t>		 </a:t>
            </a:r>
            <a:r>
              <a:rPr lang="en-IN" altLang="en-US" sz="2143" dirty="0" err="1">
                <a:latin typeface="+mn-lt"/>
                <a:cs typeface="Arial" panose="020B0604020202020204" pitchFamily="34" charset="0"/>
              </a:rPr>
              <a:t>y</a:t>
            </a:r>
            <a:r>
              <a:rPr lang="en-IN" altLang="en-US" sz="2143" baseline="-25000" dirty="0" err="1">
                <a:latin typeface="+mn-lt"/>
                <a:cs typeface="Arial" panose="020B0604020202020204" pitchFamily="34" charset="0"/>
              </a:rPr>
              <a:t>ink</a:t>
            </a:r>
            <a:r>
              <a:rPr lang="en-IN" altLang="en-US" sz="2143" dirty="0">
                <a:latin typeface="+mn-lt"/>
                <a:cs typeface="Arial" panose="020B0604020202020204" pitchFamily="34" charset="0"/>
              </a:rPr>
              <a:t>= </a:t>
            </a:r>
            <a:r>
              <a:rPr lang="en-IN" altLang="en-US" sz="2143" dirty="0" err="1">
                <a:latin typeface="+mn-lt"/>
                <a:cs typeface="Arial" panose="020B0604020202020204" pitchFamily="34" charset="0"/>
              </a:rPr>
              <a:t>V</a:t>
            </a:r>
            <a:r>
              <a:rPr lang="en-IN" altLang="en-US" sz="2143" baseline="-25000" dirty="0" err="1">
                <a:latin typeface="+mn-lt"/>
                <a:cs typeface="Arial" panose="020B0604020202020204" pitchFamily="34" charset="0"/>
              </a:rPr>
              <a:t>oj</a:t>
            </a:r>
            <a:r>
              <a:rPr lang="en-IN" altLang="en-US" sz="2143" dirty="0">
                <a:latin typeface="+mn-lt"/>
                <a:cs typeface="Arial" panose="020B0604020202020204" pitchFamily="34" charset="0"/>
              </a:rPr>
              <a:t> + </a:t>
            </a:r>
            <a:r>
              <a:rPr lang="el-GR" altLang="en-US" sz="2143" dirty="0">
                <a:latin typeface="+mn-lt"/>
                <a:cs typeface="Arial" panose="020B0604020202020204" pitchFamily="34" charset="0"/>
              </a:rPr>
              <a:t>Σ</a:t>
            </a:r>
            <a:r>
              <a:rPr lang="en-IN" altLang="en-US" sz="2143" dirty="0">
                <a:latin typeface="+mn-lt"/>
                <a:cs typeface="Arial" panose="020B0604020202020204" pitchFamily="34" charset="0"/>
              </a:rPr>
              <a:t> </a:t>
            </a:r>
            <a:r>
              <a:rPr lang="en-IN" altLang="en-US" sz="2143" dirty="0" err="1">
                <a:latin typeface="+mn-lt"/>
                <a:cs typeface="Arial" panose="020B0604020202020204" pitchFamily="34" charset="0"/>
              </a:rPr>
              <a:t>Z</a:t>
            </a:r>
            <a:r>
              <a:rPr lang="en-IN" altLang="en-US" sz="2143" baseline="-25000" dirty="0" err="1">
                <a:latin typeface="+mn-lt"/>
                <a:cs typeface="Arial" panose="020B0604020202020204" pitchFamily="34" charset="0"/>
              </a:rPr>
              <a:t>j</a:t>
            </a:r>
            <a:r>
              <a:rPr lang="en-IN" altLang="en-US" sz="2143" dirty="0" err="1">
                <a:latin typeface="+mn-lt"/>
                <a:cs typeface="Arial" panose="020B0604020202020204" pitchFamily="34" charset="0"/>
              </a:rPr>
              <a:t>V</a:t>
            </a:r>
            <a:r>
              <a:rPr lang="en-IN" altLang="en-US" sz="2143" baseline="-25000" dirty="0" err="1">
                <a:latin typeface="+mn-lt"/>
                <a:cs typeface="Arial" panose="020B0604020202020204" pitchFamily="34" charset="0"/>
              </a:rPr>
              <a:t>jk</a:t>
            </a:r>
            <a:endParaRPr lang="en-IN" altLang="en-US" sz="2143" baseline="-25000" dirty="0">
              <a:latin typeface="+mn-lt"/>
              <a:cs typeface="Arial" panose="020B0604020202020204" pitchFamily="34" charset="0"/>
            </a:endParaRPr>
          </a:p>
          <a:p>
            <a:pPr algn="just">
              <a:defRPr/>
            </a:pPr>
            <a:r>
              <a:rPr lang="en-IN" altLang="en-US" sz="2143" baseline="-25000" dirty="0">
                <a:latin typeface="+mn-lt"/>
                <a:cs typeface="Arial" panose="020B0604020202020204" pitchFamily="34" charset="0"/>
              </a:rPr>
              <a:t>	 </a:t>
            </a:r>
          </a:p>
          <a:p>
            <a:pPr algn="just">
              <a:defRPr/>
            </a:pPr>
            <a:r>
              <a:rPr lang="en-IN" altLang="en-US" sz="2143" baseline="-25000" dirty="0">
                <a:solidFill>
                  <a:srgbClr val="FF0000"/>
                </a:solidFill>
                <a:latin typeface="+mn-lt"/>
                <a:cs typeface="Arial" panose="020B0604020202020204" pitchFamily="34" charset="0"/>
              </a:rPr>
              <a:t>	</a:t>
            </a:r>
            <a:r>
              <a:rPr lang="en-IN" altLang="en-US" sz="2143" dirty="0">
                <a:solidFill>
                  <a:schemeClr val="accent1"/>
                </a:solidFill>
                <a:latin typeface="+mn-lt"/>
                <a:cs typeface="Arial" panose="020B0604020202020204" pitchFamily="34" charset="0"/>
              </a:rPr>
              <a:t>Applying Activation function</a:t>
            </a:r>
          </a:p>
          <a:p>
            <a:pPr algn="just">
              <a:defRPr/>
            </a:pPr>
            <a:r>
              <a:rPr lang="en-IN" altLang="en-US" sz="2143" dirty="0">
                <a:latin typeface="+mn-lt"/>
                <a:cs typeface="Arial" panose="020B0604020202020204" pitchFamily="34" charset="0"/>
              </a:rPr>
              <a:t>                            </a:t>
            </a:r>
            <a:r>
              <a:rPr lang="en-IN" altLang="en-US" sz="2143" dirty="0" err="1">
                <a:latin typeface="+mn-lt"/>
                <a:cs typeface="Arial" panose="020B0604020202020204" pitchFamily="34" charset="0"/>
              </a:rPr>
              <a:t>Y</a:t>
            </a:r>
            <a:r>
              <a:rPr lang="en-IN" altLang="en-US" sz="2143" baseline="-25000" dirty="0" err="1">
                <a:latin typeface="+mn-lt"/>
                <a:cs typeface="Arial" panose="020B0604020202020204" pitchFamily="34" charset="0"/>
              </a:rPr>
              <a:t>k</a:t>
            </a:r>
            <a:r>
              <a:rPr lang="en-IN" altLang="en-US" sz="2143" dirty="0">
                <a:latin typeface="+mn-lt"/>
                <a:cs typeface="Arial" panose="020B0604020202020204" pitchFamily="34" charset="0"/>
              </a:rPr>
              <a:t> = f(</a:t>
            </a:r>
            <a:r>
              <a:rPr lang="en-IN" altLang="en-US" sz="2143" dirty="0" err="1">
                <a:latin typeface="+mn-lt"/>
                <a:cs typeface="Arial" panose="020B0604020202020204" pitchFamily="34" charset="0"/>
              </a:rPr>
              <a:t>y</a:t>
            </a:r>
            <a:r>
              <a:rPr lang="en-IN" altLang="en-US" sz="2143" baseline="-25000" dirty="0" err="1">
                <a:latin typeface="+mn-lt"/>
                <a:cs typeface="Arial" panose="020B0604020202020204" pitchFamily="34" charset="0"/>
              </a:rPr>
              <a:t>ink</a:t>
            </a:r>
            <a:r>
              <a:rPr lang="en-IN" altLang="en-US" sz="2143" dirty="0">
                <a:latin typeface="+mn-lt"/>
                <a:cs typeface="Arial" panose="020B0604020202020204" pitchFamily="34" charset="0"/>
              </a:rPr>
              <a:t>)</a:t>
            </a:r>
          </a:p>
          <a:p>
            <a:pPr algn="just">
              <a:defRPr/>
            </a:pPr>
            <a:endParaRPr lang="en-IN" altLang="en-US" sz="2143" dirty="0">
              <a:solidFill>
                <a:srgbClr val="FF0000"/>
              </a:solidFill>
              <a:latin typeface="+mn-lt"/>
              <a:cs typeface="Arial" panose="020B0604020202020204" pitchFamily="34" charset="0"/>
            </a:endParaRPr>
          </a:p>
          <a:p>
            <a:pPr algn="just">
              <a:defRPr/>
            </a:pPr>
            <a:r>
              <a:rPr lang="en-IN" altLang="en-US" sz="2143" dirty="0">
                <a:latin typeface="+mn-lt"/>
                <a:cs typeface="Arial" panose="020B0604020202020204" pitchFamily="34" charset="0"/>
              </a:rPr>
              <a:t>	</a:t>
            </a:r>
            <a:r>
              <a:rPr lang="en-IN" altLang="en-US" sz="2400" b="1" dirty="0">
                <a:solidFill>
                  <a:srgbClr val="C00000"/>
                </a:solidFill>
                <a:latin typeface="+mn-lt"/>
                <a:cs typeface="Arial" panose="020B0604020202020204" pitchFamily="34" charset="0"/>
              </a:rPr>
              <a:t>III. Backpropagation of Errors</a:t>
            </a:r>
          </a:p>
          <a:p>
            <a:pPr algn="just">
              <a:defRPr/>
            </a:pPr>
            <a:r>
              <a:rPr lang="en-IN" altLang="en-US" sz="2143" dirty="0">
                <a:latin typeface="+mn-lt"/>
                <a:cs typeface="Arial" panose="020B0604020202020204" pitchFamily="34" charset="0"/>
              </a:rPr>
              <a:t> Step 7:   </a:t>
            </a:r>
            <a:r>
              <a:rPr lang="el-GR" altLang="en-US" sz="2143" dirty="0">
                <a:latin typeface="+mn-lt"/>
                <a:cs typeface="Arial" panose="020B0604020202020204" pitchFamily="34" charset="0"/>
              </a:rPr>
              <a:t>δ</a:t>
            </a:r>
            <a:r>
              <a:rPr lang="en-IN" altLang="en-US" sz="2143" baseline="-25000" dirty="0">
                <a:latin typeface="+mn-lt"/>
                <a:cs typeface="Arial" panose="020B0604020202020204" pitchFamily="34" charset="0"/>
              </a:rPr>
              <a:t>k</a:t>
            </a:r>
            <a:r>
              <a:rPr lang="en-IN" altLang="en-US" sz="2143" dirty="0">
                <a:latin typeface="+mn-lt"/>
                <a:cs typeface="Arial" panose="020B0604020202020204" pitchFamily="34" charset="0"/>
              </a:rPr>
              <a:t> = (</a:t>
            </a:r>
            <a:r>
              <a:rPr lang="en-IN" altLang="en-US" sz="2143" dirty="0" err="1">
                <a:latin typeface="+mn-lt"/>
                <a:cs typeface="Arial" panose="020B0604020202020204" pitchFamily="34" charset="0"/>
              </a:rPr>
              <a:t>t</a:t>
            </a:r>
            <a:r>
              <a:rPr lang="en-IN" altLang="en-US" sz="2143" baseline="-25000" dirty="0" err="1">
                <a:latin typeface="+mn-lt"/>
                <a:cs typeface="Arial" panose="020B0604020202020204" pitchFamily="34" charset="0"/>
              </a:rPr>
              <a:t>k</a:t>
            </a:r>
            <a:r>
              <a:rPr lang="en-IN" altLang="en-US" sz="2143" dirty="0">
                <a:latin typeface="+mn-lt"/>
                <a:cs typeface="Arial" panose="020B0604020202020204" pitchFamily="34" charset="0"/>
              </a:rPr>
              <a:t> – </a:t>
            </a:r>
            <a:r>
              <a:rPr lang="en-IN" altLang="en-US" sz="2143" dirty="0" err="1">
                <a:latin typeface="+mn-lt"/>
                <a:cs typeface="Arial" panose="020B0604020202020204" pitchFamily="34" charset="0"/>
              </a:rPr>
              <a:t>Y</a:t>
            </a:r>
            <a:r>
              <a:rPr lang="en-IN" altLang="en-US" sz="2143" baseline="-25000" dirty="0" err="1">
                <a:latin typeface="+mn-lt"/>
                <a:cs typeface="Arial" panose="020B0604020202020204" pitchFamily="34" charset="0"/>
              </a:rPr>
              <a:t>k</a:t>
            </a:r>
            <a:r>
              <a:rPr lang="en-IN" altLang="en-US" sz="2143" dirty="0">
                <a:latin typeface="+mn-lt"/>
                <a:cs typeface="Arial" panose="020B0604020202020204" pitchFamily="34" charset="0"/>
              </a:rPr>
              <a:t>)f(</a:t>
            </a:r>
            <a:r>
              <a:rPr lang="en-IN" altLang="en-US" sz="2143" dirty="0" err="1">
                <a:latin typeface="+mn-lt"/>
                <a:cs typeface="Arial" panose="020B0604020202020204" pitchFamily="34" charset="0"/>
              </a:rPr>
              <a:t>y</a:t>
            </a:r>
            <a:r>
              <a:rPr lang="en-IN" altLang="en-US" sz="2143" baseline="-25000" dirty="0" err="1">
                <a:latin typeface="+mn-lt"/>
                <a:cs typeface="Arial" panose="020B0604020202020204" pitchFamily="34" charset="0"/>
              </a:rPr>
              <a:t>ink</a:t>
            </a:r>
            <a:r>
              <a:rPr lang="en-IN" altLang="en-US" sz="2143" dirty="0">
                <a:latin typeface="+mn-lt"/>
                <a:cs typeface="Arial" panose="020B0604020202020204" pitchFamily="34" charset="0"/>
              </a:rPr>
              <a:t> )</a:t>
            </a:r>
          </a:p>
          <a:p>
            <a:pPr algn="just">
              <a:defRPr/>
            </a:pPr>
            <a:r>
              <a:rPr lang="en-IN" altLang="en-US" sz="2143" dirty="0">
                <a:latin typeface="+mn-lt"/>
                <a:cs typeface="Arial" panose="020B0604020202020204" pitchFamily="34" charset="0"/>
              </a:rPr>
              <a:t> Step 8:   </a:t>
            </a:r>
            <a:r>
              <a:rPr lang="el-GR" altLang="en-US" sz="2143" dirty="0">
                <a:latin typeface="+mn-lt"/>
                <a:cs typeface="Arial" panose="020B0604020202020204" pitchFamily="34" charset="0"/>
              </a:rPr>
              <a:t>δ</a:t>
            </a:r>
            <a:r>
              <a:rPr lang="en-IN" altLang="en-US" sz="2143" baseline="-25000" dirty="0" err="1">
                <a:latin typeface="+mn-lt"/>
                <a:cs typeface="Arial" panose="020B0604020202020204" pitchFamily="34" charset="0"/>
              </a:rPr>
              <a:t>inj</a:t>
            </a:r>
            <a:r>
              <a:rPr lang="en-IN" altLang="en-US" sz="2143" dirty="0">
                <a:latin typeface="+mn-lt"/>
                <a:cs typeface="Arial" panose="020B0604020202020204" pitchFamily="34" charset="0"/>
              </a:rPr>
              <a:t> = </a:t>
            </a:r>
            <a:r>
              <a:rPr lang="el-GR" altLang="en-US" sz="2143" dirty="0">
                <a:latin typeface="+mn-lt"/>
                <a:cs typeface="Arial" panose="020B0604020202020204" pitchFamily="34" charset="0"/>
              </a:rPr>
              <a:t>Σ</a:t>
            </a:r>
            <a:r>
              <a:rPr lang="en-IN" altLang="en-US" sz="2143" dirty="0">
                <a:latin typeface="+mn-lt"/>
                <a:cs typeface="Arial" panose="020B0604020202020204" pitchFamily="34" charset="0"/>
              </a:rPr>
              <a:t> </a:t>
            </a:r>
            <a:r>
              <a:rPr lang="el-GR" altLang="en-US" sz="2143" dirty="0">
                <a:latin typeface="+mn-lt"/>
                <a:cs typeface="Arial" panose="020B0604020202020204" pitchFamily="34" charset="0"/>
              </a:rPr>
              <a:t>δ</a:t>
            </a:r>
            <a:r>
              <a:rPr lang="en-IN" altLang="en-US" sz="2143" baseline="-25000" dirty="0" err="1">
                <a:latin typeface="+mn-lt"/>
                <a:cs typeface="Arial" panose="020B0604020202020204" pitchFamily="34" charset="0"/>
              </a:rPr>
              <a:t>j</a:t>
            </a:r>
            <a:r>
              <a:rPr lang="en-IN" altLang="en-US" sz="2143" dirty="0" err="1">
                <a:latin typeface="+mn-lt"/>
                <a:cs typeface="Arial" panose="020B0604020202020204" pitchFamily="34" charset="0"/>
              </a:rPr>
              <a:t>V</a:t>
            </a:r>
            <a:r>
              <a:rPr lang="en-IN" altLang="en-US" sz="2143" baseline="-25000" dirty="0" err="1">
                <a:latin typeface="+mn-lt"/>
                <a:cs typeface="Arial" panose="020B0604020202020204" pitchFamily="34" charset="0"/>
              </a:rPr>
              <a:t>jk</a:t>
            </a:r>
            <a:endParaRPr lang="en-IN" altLang="en-US" sz="2143" baseline="-25000" dirty="0">
              <a:latin typeface="+mn-lt"/>
              <a:cs typeface="Arial" panose="020B0604020202020204" pitchFamily="34" charset="0"/>
            </a:endParaRPr>
          </a:p>
          <a:p>
            <a:pPr algn="just">
              <a:defRPr/>
            </a:pPr>
            <a:endParaRPr lang="en-IN" altLang="en-US" sz="1929" dirty="0">
              <a:solidFill>
                <a:srgbClr val="FF0000"/>
              </a:solidFill>
              <a:latin typeface="Arial" panose="020B0604020202020204" pitchFamily="34" charset="0"/>
              <a:cs typeface="Arial" panose="020B0604020202020204" pitchFamily="34" charset="0"/>
            </a:endParaRPr>
          </a:p>
          <a:p>
            <a:pPr algn="just">
              <a:defRPr/>
            </a:pPr>
            <a:r>
              <a:rPr lang="en-IN" altLang="en-US" sz="1929" b="1" dirty="0">
                <a:solidFill>
                  <a:srgbClr val="C00000"/>
                </a:solidFill>
                <a:latin typeface="+mn-lt"/>
                <a:cs typeface="Arial" panose="020B0604020202020204" pitchFamily="34" charset="0"/>
              </a:rPr>
              <a:t>	</a:t>
            </a:r>
            <a:r>
              <a:rPr lang="en-IN" altLang="en-US" sz="2400" b="1" dirty="0">
                <a:solidFill>
                  <a:srgbClr val="C00000"/>
                </a:solidFill>
                <a:latin typeface="+mn-lt"/>
                <a:cs typeface="Arial" panose="020B0604020202020204" pitchFamily="34" charset="0"/>
              </a:rPr>
              <a:t>IV. Updating of Weights &amp; Biases</a:t>
            </a:r>
          </a:p>
          <a:p>
            <a:pPr algn="just">
              <a:defRPr/>
            </a:pPr>
            <a:r>
              <a:rPr lang="en-IN" altLang="en-US" sz="2400" b="1" dirty="0">
                <a:solidFill>
                  <a:srgbClr val="C00000"/>
                </a:solidFill>
                <a:latin typeface="+mn-lt"/>
                <a:cs typeface="Arial" panose="020B0604020202020204" pitchFamily="34" charset="0"/>
              </a:rPr>
              <a:t> </a:t>
            </a:r>
            <a:r>
              <a:rPr lang="en-IN" altLang="en-US" sz="2143" dirty="0">
                <a:latin typeface="+mn-lt"/>
                <a:cs typeface="Arial" panose="020B0604020202020204" pitchFamily="34" charset="0"/>
              </a:rPr>
              <a:t>Step 8:  </a:t>
            </a:r>
            <a:r>
              <a:rPr lang="en-IN" altLang="en-US" sz="2143" dirty="0">
                <a:solidFill>
                  <a:schemeClr val="accent1"/>
                </a:solidFill>
                <a:latin typeface="+mn-lt"/>
                <a:cs typeface="Arial" panose="020B0604020202020204" pitchFamily="34" charset="0"/>
              </a:rPr>
              <a:t>Weight correction </a:t>
            </a:r>
          </a:p>
          <a:p>
            <a:pPr algn="just">
              <a:defRPr/>
            </a:pPr>
            <a:r>
              <a:rPr lang="en-IN" altLang="en-US" sz="2143" dirty="0">
                <a:latin typeface="+mn-lt"/>
                <a:cs typeface="Arial" panose="020B0604020202020204" pitchFamily="34" charset="0"/>
              </a:rPr>
              <a:t>			</a:t>
            </a:r>
            <a:r>
              <a:rPr lang="el-GR" altLang="en-US" sz="2357" dirty="0">
                <a:latin typeface="+mn-lt"/>
                <a:cs typeface="Arial" panose="020B0604020202020204" pitchFamily="34" charset="0"/>
              </a:rPr>
              <a:t>Δ</a:t>
            </a:r>
            <a:r>
              <a:rPr lang="en-IN" altLang="en-US" sz="2357" dirty="0" err="1">
                <a:latin typeface="+mn-lt"/>
                <a:cs typeface="Arial" panose="020B0604020202020204" pitchFamily="34" charset="0"/>
              </a:rPr>
              <a:t>w</a:t>
            </a:r>
            <a:r>
              <a:rPr lang="en-IN" altLang="en-US" sz="2357" baseline="-25000" dirty="0" err="1">
                <a:latin typeface="+mn-lt"/>
                <a:cs typeface="Arial" panose="020B0604020202020204" pitchFamily="34" charset="0"/>
              </a:rPr>
              <a:t>ij</a:t>
            </a:r>
            <a:r>
              <a:rPr lang="en-IN" altLang="en-US" sz="2357" dirty="0">
                <a:latin typeface="+mn-lt"/>
                <a:cs typeface="Arial" panose="020B0604020202020204" pitchFamily="34" charset="0"/>
              </a:rPr>
              <a:t> = </a:t>
            </a:r>
            <a:r>
              <a:rPr lang="el-GR" altLang="en-US" sz="2357" dirty="0">
                <a:latin typeface="+mn-lt"/>
                <a:cs typeface="Arial" panose="020B0604020202020204" pitchFamily="34" charset="0"/>
              </a:rPr>
              <a:t>αδ</a:t>
            </a:r>
            <a:r>
              <a:rPr lang="en-IN" altLang="en-US" sz="2357" baseline="-25000" dirty="0" err="1">
                <a:latin typeface="+mn-lt"/>
                <a:cs typeface="Arial" panose="020B0604020202020204" pitchFamily="34" charset="0"/>
              </a:rPr>
              <a:t>k</a:t>
            </a:r>
            <a:r>
              <a:rPr lang="en-IN" altLang="en-US" sz="2357" dirty="0" err="1">
                <a:latin typeface="+mn-lt"/>
                <a:cs typeface="Arial" panose="020B0604020202020204" pitchFamily="34" charset="0"/>
              </a:rPr>
              <a:t>Z</a:t>
            </a:r>
            <a:r>
              <a:rPr lang="en-IN" altLang="en-US" sz="2357" baseline="-25000" dirty="0" err="1">
                <a:latin typeface="+mn-lt"/>
                <a:cs typeface="Arial" panose="020B0604020202020204" pitchFamily="34" charset="0"/>
              </a:rPr>
              <a:t>j</a:t>
            </a:r>
            <a:endParaRPr lang="en-IN" altLang="en-US" sz="2357" baseline="-25000" dirty="0">
              <a:latin typeface="+mn-lt"/>
              <a:cs typeface="Arial" panose="020B0604020202020204" pitchFamily="34" charset="0"/>
            </a:endParaRPr>
          </a:p>
          <a:p>
            <a:pPr algn="just">
              <a:defRPr/>
            </a:pPr>
            <a:endParaRPr lang="en-IN" altLang="en-US" sz="2357" baseline="-25000" dirty="0">
              <a:latin typeface="+mn-lt"/>
              <a:cs typeface="Arial" panose="020B0604020202020204" pitchFamily="34" charset="0"/>
            </a:endParaRPr>
          </a:p>
          <a:p>
            <a:pPr algn="just">
              <a:defRPr/>
            </a:pPr>
            <a:r>
              <a:rPr lang="en-IN" altLang="en-US" sz="2357" baseline="-25000" dirty="0">
                <a:latin typeface="+mn-lt"/>
                <a:cs typeface="Arial" panose="020B0604020202020204" pitchFamily="34" charset="0"/>
              </a:rPr>
              <a:t>                      </a:t>
            </a:r>
            <a:r>
              <a:rPr lang="en-IN" altLang="en-US" sz="2357" dirty="0">
                <a:solidFill>
                  <a:schemeClr val="accent1"/>
                </a:solidFill>
                <a:latin typeface="+mn-lt"/>
                <a:cs typeface="Arial" panose="020B0604020202020204" pitchFamily="34" charset="0"/>
              </a:rPr>
              <a:t>bias Correction</a:t>
            </a:r>
          </a:p>
          <a:p>
            <a:pPr algn="just">
              <a:defRPr/>
            </a:pPr>
            <a:r>
              <a:rPr lang="en-IN" altLang="en-US" sz="2357" dirty="0">
                <a:latin typeface="+mn-lt"/>
                <a:cs typeface="Arial" panose="020B0604020202020204" pitchFamily="34" charset="0"/>
              </a:rPr>
              <a:t>			</a:t>
            </a:r>
            <a:r>
              <a:rPr lang="el-GR" altLang="en-US" sz="2357" dirty="0">
                <a:latin typeface="+mn-lt"/>
                <a:cs typeface="Arial" panose="020B0604020202020204" pitchFamily="34" charset="0"/>
              </a:rPr>
              <a:t> Δ</a:t>
            </a:r>
            <a:r>
              <a:rPr lang="en-IN" altLang="en-US" sz="2357" dirty="0" err="1">
                <a:latin typeface="+mn-lt"/>
                <a:cs typeface="Arial" panose="020B0604020202020204" pitchFamily="34" charset="0"/>
              </a:rPr>
              <a:t>w</a:t>
            </a:r>
            <a:r>
              <a:rPr lang="en-IN" altLang="en-US" sz="2357" baseline="-25000" dirty="0" err="1">
                <a:latin typeface="+mn-lt"/>
                <a:cs typeface="Arial" panose="020B0604020202020204" pitchFamily="34" charset="0"/>
              </a:rPr>
              <a:t>oj</a:t>
            </a:r>
            <a:r>
              <a:rPr lang="en-IN" altLang="en-US" sz="2357" dirty="0">
                <a:latin typeface="+mn-lt"/>
                <a:cs typeface="Arial" panose="020B0604020202020204" pitchFamily="34" charset="0"/>
              </a:rPr>
              <a:t> = </a:t>
            </a:r>
            <a:r>
              <a:rPr lang="el-GR" altLang="en-US" sz="2357" dirty="0">
                <a:latin typeface="+mn-lt"/>
                <a:cs typeface="Arial" panose="020B0604020202020204" pitchFamily="34" charset="0"/>
              </a:rPr>
              <a:t>αδ</a:t>
            </a:r>
            <a:r>
              <a:rPr lang="en-IN" altLang="en-US" sz="2357" baseline="-25000" dirty="0">
                <a:latin typeface="+mn-lt"/>
                <a:cs typeface="Arial" panose="020B0604020202020204" pitchFamily="34" charset="0"/>
              </a:rPr>
              <a:t>k</a:t>
            </a:r>
            <a:endParaRPr lang="en-IN" altLang="en-US" sz="2357" dirty="0">
              <a:latin typeface="+mn-lt"/>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EE16115C-9897-45CF-BCED-C6EBC55A3AA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AF6A4263-1C77-43BE-A569-8FE74CAE495E}" type="slidenum">
              <a:rPr lang="en-IN" altLang="en-US" sz="1071">
                <a:solidFill>
                  <a:srgbClr val="898989"/>
                </a:solidFill>
                <a:latin typeface="Calibri" panose="020F0502020204030204" pitchFamily="34" charset="0"/>
              </a:rPr>
              <a:pPr/>
              <a:t>25</a:t>
            </a:fld>
            <a:endParaRPr lang="en-IN" altLang="en-US" sz="1071">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69C3E718-CDEB-4DC0-9126-1B6764BE1423}"/>
              </a:ext>
            </a:extLst>
          </p:cNvPr>
          <p:cNvSpPr>
            <a:spLocks noGrp="1"/>
          </p:cNvSpPr>
          <p:nvPr>
            <p:ph type="title"/>
          </p:nvPr>
        </p:nvSpPr>
        <p:spPr>
          <a:xfrm>
            <a:off x="2675505" y="0"/>
            <a:ext cx="8319066" cy="1020536"/>
          </a:xfrm>
        </p:spPr>
        <p:txBody>
          <a:bodyPr>
            <a:normAutofit fontScale="90000"/>
          </a:bodyPr>
          <a:lstStyle/>
          <a:p>
            <a:pPr algn="ctr">
              <a:defRPr/>
            </a:pPr>
            <a:br>
              <a:rPr lang="en-US" alt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Back Propagation Networks [BPN]- Algorithm</a:t>
            </a:r>
            <a:br>
              <a:rPr lang="en-US" altLang="en-US" b="1" dirty="0">
                <a:solidFill>
                  <a:srgbClr val="FF0000"/>
                </a:solidFill>
              </a:rPr>
            </a:br>
            <a:endParaRPr lang="en-US" spc="-5" dirty="0">
              <a:solidFill>
                <a:srgbClr val="0000FF"/>
              </a:solidFill>
              <a:latin typeface="Arial Black" pitchFamily="34" charset="0"/>
              <a:cs typeface="Times New Roman"/>
            </a:endParaRPr>
          </a:p>
        </p:txBody>
      </p:sp>
      <p:sp>
        <p:nvSpPr>
          <p:cNvPr id="3" name="Title 1">
            <a:extLst>
              <a:ext uri="{FF2B5EF4-FFF2-40B4-BE49-F238E27FC236}">
                <a16:creationId xmlns:a16="http://schemas.microsoft.com/office/drawing/2014/main" id="{02EDF1AE-7C35-492B-A006-69CEFDF8F386}"/>
              </a:ext>
            </a:extLst>
          </p:cNvPr>
          <p:cNvSpPr txBox="1">
            <a:spLocks/>
          </p:cNvSpPr>
          <p:nvPr/>
        </p:nvSpPr>
        <p:spPr bwMode="auto">
          <a:xfrm>
            <a:off x="2046175" y="1296081"/>
            <a:ext cx="7815602" cy="5243853"/>
          </a:xfrm>
          <a:prstGeom prst="rect">
            <a:avLst/>
          </a:prstGeom>
          <a:noFill/>
          <a:ln>
            <a:noFill/>
          </a:ln>
        </p:spPr>
        <p:txBody>
          <a:bodyPr lIns="74615" tIns="37308" rIns="74615" bIns="37308"/>
          <a:lstStyle>
            <a:lvl1pPr algn="l" defTabSz="746125"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46125" rtl="0" eaLnBrk="0" fontAlgn="base" hangingPunct="0">
              <a:lnSpc>
                <a:spcPct val="90000"/>
              </a:lnSpc>
              <a:spcBef>
                <a:spcPct val="0"/>
              </a:spcBef>
              <a:spcAft>
                <a:spcPct val="0"/>
              </a:spcAft>
              <a:defRPr sz="3600">
                <a:solidFill>
                  <a:schemeClr val="tx1"/>
                </a:solidFill>
                <a:latin typeface="Calibri Light" pitchFamily="34" charset="0"/>
              </a:defRPr>
            </a:lvl2pPr>
            <a:lvl3pPr algn="l" defTabSz="746125" rtl="0" eaLnBrk="0" fontAlgn="base" hangingPunct="0">
              <a:lnSpc>
                <a:spcPct val="90000"/>
              </a:lnSpc>
              <a:spcBef>
                <a:spcPct val="0"/>
              </a:spcBef>
              <a:spcAft>
                <a:spcPct val="0"/>
              </a:spcAft>
              <a:defRPr sz="3600">
                <a:solidFill>
                  <a:schemeClr val="tx1"/>
                </a:solidFill>
                <a:latin typeface="Calibri Light" pitchFamily="34" charset="0"/>
              </a:defRPr>
            </a:lvl3pPr>
            <a:lvl4pPr algn="l" defTabSz="746125" rtl="0" eaLnBrk="0" fontAlgn="base" hangingPunct="0">
              <a:lnSpc>
                <a:spcPct val="90000"/>
              </a:lnSpc>
              <a:spcBef>
                <a:spcPct val="0"/>
              </a:spcBef>
              <a:spcAft>
                <a:spcPct val="0"/>
              </a:spcAft>
              <a:defRPr sz="3600">
                <a:solidFill>
                  <a:schemeClr val="tx1"/>
                </a:solidFill>
                <a:latin typeface="Calibri Light" pitchFamily="34" charset="0"/>
              </a:defRPr>
            </a:lvl4pPr>
            <a:lvl5pPr algn="l" defTabSz="746125" rtl="0" eaLnBrk="0" fontAlgn="base" hangingPunct="0">
              <a:lnSpc>
                <a:spcPct val="90000"/>
              </a:lnSpc>
              <a:spcBef>
                <a:spcPct val="0"/>
              </a:spcBef>
              <a:spcAft>
                <a:spcPct val="0"/>
              </a:spcAft>
              <a:defRPr sz="3600">
                <a:solidFill>
                  <a:schemeClr val="tx1"/>
                </a:solidFill>
                <a:latin typeface="Calibri Light" pitchFamily="34" charset="0"/>
              </a:defRPr>
            </a:lvl5pPr>
            <a:lvl6pPr marL="457200" algn="l" defTabSz="746125" rtl="0" fontAlgn="base">
              <a:lnSpc>
                <a:spcPct val="90000"/>
              </a:lnSpc>
              <a:spcBef>
                <a:spcPct val="0"/>
              </a:spcBef>
              <a:spcAft>
                <a:spcPct val="0"/>
              </a:spcAft>
              <a:defRPr sz="3600">
                <a:solidFill>
                  <a:schemeClr val="tx1"/>
                </a:solidFill>
                <a:latin typeface="Calibri Light" pitchFamily="34" charset="0"/>
              </a:defRPr>
            </a:lvl6pPr>
            <a:lvl7pPr marL="914400" algn="l" defTabSz="746125" rtl="0" fontAlgn="base">
              <a:lnSpc>
                <a:spcPct val="90000"/>
              </a:lnSpc>
              <a:spcBef>
                <a:spcPct val="0"/>
              </a:spcBef>
              <a:spcAft>
                <a:spcPct val="0"/>
              </a:spcAft>
              <a:defRPr sz="3600">
                <a:solidFill>
                  <a:schemeClr val="tx1"/>
                </a:solidFill>
                <a:latin typeface="Calibri Light" pitchFamily="34" charset="0"/>
              </a:defRPr>
            </a:lvl7pPr>
            <a:lvl8pPr marL="1371600" algn="l" defTabSz="746125" rtl="0" fontAlgn="base">
              <a:lnSpc>
                <a:spcPct val="90000"/>
              </a:lnSpc>
              <a:spcBef>
                <a:spcPct val="0"/>
              </a:spcBef>
              <a:spcAft>
                <a:spcPct val="0"/>
              </a:spcAft>
              <a:defRPr sz="3600">
                <a:solidFill>
                  <a:schemeClr val="tx1"/>
                </a:solidFill>
                <a:latin typeface="Calibri Light" pitchFamily="34" charset="0"/>
              </a:defRPr>
            </a:lvl8pPr>
            <a:lvl9pPr marL="1828800" algn="l" defTabSz="746125" rtl="0" fontAlgn="base">
              <a:lnSpc>
                <a:spcPct val="90000"/>
              </a:lnSpc>
              <a:spcBef>
                <a:spcPct val="0"/>
              </a:spcBef>
              <a:spcAft>
                <a:spcPct val="0"/>
              </a:spcAft>
              <a:defRPr sz="3600">
                <a:solidFill>
                  <a:schemeClr val="tx1"/>
                </a:solidFill>
                <a:latin typeface="Calibri Light" pitchFamily="34" charset="0"/>
              </a:defRPr>
            </a:lvl9pPr>
          </a:lstStyle>
          <a:p>
            <a:pPr algn="just">
              <a:defRPr/>
            </a:pPr>
            <a:r>
              <a:rPr lang="en-IN" altLang="en-US" sz="2400" b="1" dirty="0">
                <a:latin typeface="+mn-lt"/>
                <a:cs typeface="Arial" panose="020B0604020202020204" pitchFamily="34" charset="0"/>
              </a:rPr>
              <a:t>Algorithm</a:t>
            </a:r>
            <a:r>
              <a:rPr lang="en-IN" altLang="en-US" sz="2400" b="1" dirty="0">
                <a:latin typeface="+mn-lt"/>
                <a:cs typeface="Arial" panose="020B0604020202020204" pitchFamily="34" charset="0"/>
                <a:sym typeface="Wingdings" panose="05000000000000000000" pitchFamily="2" charset="2"/>
              </a:rPr>
              <a:t> (Continued)</a:t>
            </a:r>
            <a:endParaRPr lang="en-IN" altLang="en-US" sz="2400" b="1" dirty="0">
              <a:latin typeface="+mn-lt"/>
              <a:cs typeface="Arial" panose="020B0604020202020204" pitchFamily="34" charset="0"/>
            </a:endParaRPr>
          </a:p>
          <a:p>
            <a:pPr algn="just">
              <a:defRPr/>
            </a:pPr>
            <a:endParaRPr lang="en-IN" altLang="en-US" sz="1125" b="1" dirty="0">
              <a:solidFill>
                <a:srgbClr val="C00000"/>
              </a:solidFill>
              <a:latin typeface="+mn-lt"/>
              <a:cs typeface="Arial" panose="020B0604020202020204" pitchFamily="34" charset="0"/>
            </a:endParaRPr>
          </a:p>
          <a:p>
            <a:pPr algn="just">
              <a:defRPr/>
            </a:pPr>
            <a:r>
              <a:rPr lang="en-IN" altLang="en-US" sz="1929" b="1" dirty="0">
                <a:solidFill>
                  <a:srgbClr val="C00000"/>
                </a:solidFill>
                <a:latin typeface="+mn-lt"/>
                <a:cs typeface="Arial" panose="020B0604020202020204" pitchFamily="34" charset="0"/>
              </a:rPr>
              <a:t>	</a:t>
            </a:r>
            <a:r>
              <a:rPr lang="en-IN" altLang="en-US" sz="2400" b="1" dirty="0">
                <a:solidFill>
                  <a:srgbClr val="C00000"/>
                </a:solidFill>
                <a:latin typeface="+mn-lt"/>
                <a:cs typeface="Arial" panose="020B0604020202020204" pitchFamily="34" charset="0"/>
              </a:rPr>
              <a:t>IV. Updating of Weights &amp; Biases</a:t>
            </a:r>
          </a:p>
          <a:p>
            <a:pPr algn="just">
              <a:defRPr/>
            </a:pPr>
            <a:r>
              <a:rPr lang="en-IN" altLang="en-US" sz="2143" dirty="0">
                <a:solidFill>
                  <a:srgbClr val="FF0000"/>
                </a:solidFill>
                <a:latin typeface="+mn-lt"/>
                <a:cs typeface="Arial" panose="020B0604020202020204" pitchFamily="34" charset="0"/>
              </a:rPr>
              <a:t>Step 9: continued:</a:t>
            </a:r>
          </a:p>
          <a:p>
            <a:pPr algn="just">
              <a:defRPr/>
            </a:pPr>
            <a:endParaRPr lang="en-IN" altLang="en-US" sz="2143" dirty="0">
              <a:solidFill>
                <a:srgbClr val="FF0000"/>
              </a:solidFill>
              <a:latin typeface="+mn-lt"/>
              <a:cs typeface="Arial" panose="020B0604020202020204" pitchFamily="34" charset="0"/>
            </a:endParaRPr>
          </a:p>
          <a:p>
            <a:pPr algn="just">
              <a:defRPr/>
            </a:pPr>
            <a:r>
              <a:rPr lang="en-IN" altLang="en-US" sz="2143" dirty="0">
                <a:solidFill>
                  <a:srgbClr val="FF0000"/>
                </a:solidFill>
                <a:latin typeface="+mn-lt"/>
                <a:cs typeface="Arial" panose="020B0604020202020204" pitchFamily="34" charset="0"/>
              </a:rPr>
              <a:t>   </a:t>
            </a:r>
            <a:r>
              <a:rPr lang="en-IN" altLang="en-US" sz="2400" dirty="0">
                <a:solidFill>
                  <a:srgbClr val="0070C0"/>
                </a:solidFill>
                <a:latin typeface="+mn-lt"/>
                <a:cs typeface="Arial" panose="020B0604020202020204" pitchFamily="34" charset="0"/>
              </a:rPr>
              <a:t>New Weight is  </a:t>
            </a:r>
          </a:p>
          <a:p>
            <a:pPr algn="just">
              <a:defRPr/>
            </a:pPr>
            <a:r>
              <a:rPr lang="en-IN" altLang="en-US" sz="2143" dirty="0">
                <a:latin typeface="+mn-lt"/>
                <a:cs typeface="Arial" panose="020B0604020202020204" pitchFamily="34" charset="0"/>
              </a:rPr>
              <a:t>			</a:t>
            </a:r>
            <a:r>
              <a:rPr lang="en-IN" altLang="en-US" sz="2786" dirty="0">
                <a:latin typeface="+mn-lt"/>
                <a:cs typeface="Arial" panose="020B0604020202020204" pitchFamily="34" charset="0"/>
              </a:rPr>
              <a:t>W</a:t>
            </a:r>
            <a:r>
              <a:rPr lang="en-IN" altLang="en-US" sz="2786" baseline="-25000" dirty="0">
                <a:latin typeface="+mn-lt"/>
                <a:cs typeface="Arial" panose="020B0604020202020204" pitchFamily="34" charset="0"/>
              </a:rPr>
              <a:t>ij(new) </a:t>
            </a:r>
            <a:r>
              <a:rPr lang="en-IN" altLang="en-US" sz="2786" dirty="0">
                <a:latin typeface="+mn-lt"/>
                <a:cs typeface="Arial" panose="020B0604020202020204" pitchFamily="34" charset="0"/>
              </a:rPr>
              <a:t>= W</a:t>
            </a:r>
            <a:r>
              <a:rPr lang="en-IN" altLang="en-US" sz="2786" baseline="-25000" dirty="0">
                <a:latin typeface="+mn-lt"/>
                <a:cs typeface="Arial" panose="020B0604020202020204" pitchFamily="34" charset="0"/>
              </a:rPr>
              <a:t>ij(old)</a:t>
            </a:r>
            <a:r>
              <a:rPr lang="en-IN" altLang="en-US" sz="2786" dirty="0">
                <a:latin typeface="+mn-lt"/>
                <a:cs typeface="Arial" panose="020B0604020202020204" pitchFamily="34" charset="0"/>
              </a:rPr>
              <a:t> + </a:t>
            </a:r>
            <a:r>
              <a:rPr lang="el-GR" altLang="en-US" sz="2786" dirty="0">
                <a:latin typeface="+mn-lt"/>
                <a:cs typeface="Arial" panose="020B0604020202020204" pitchFamily="34" charset="0"/>
              </a:rPr>
              <a:t>Δ</a:t>
            </a:r>
            <a:r>
              <a:rPr lang="en-IN" altLang="en-US" sz="2786" dirty="0" err="1">
                <a:latin typeface="+mn-lt"/>
                <a:cs typeface="Arial" panose="020B0604020202020204" pitchFamily="34" charset="0"/>
              </a:rPr>
              <a:t>w</a:t>
            </a:r>
            <a:r>
              <a:rPr lang="en-IN" altLang="en-US" sz="2786" baseline="-25000" dirty="0" err="1">
                <a:latin typeface="+mn-lt"/>
                <a:cs typeface="Arial" panose="020B0604020202020204" pitchFamily="34" charset="0"/>
              </a:rPr>
              <a:t>ij</a:t>
            </a:r>
            <a:endParaRPr lang="en-IN" altLang="en-US" sz="2786" baseline="-25000" dirty="0">
              <a:latin typeface="+mn-lt"/>
              <a:cs typeface="Arial" panose="020B0604020202020204" pitchFamily="34" charset="0"/>
            </a:endParaRPr>
          </a:p>
          <a:p>
            <a:pPr algn="just">
              <a:defRPr/>
            </a:pPr>
            <a:endParaRPr lang="en-IN" altLang="en-US" sz="2786" baseline="-25000" dirty="0">
              <a:latin typeface="+mn-lt"/>
              <a:cs typeface="Arial" panose="020B0604020202020204" pitchFamily="34" charset="0"/>
            </a:endParaRPr>
          </a:p>
          <a:p>
            <a:pPr algn="just">
              <a:defRPr/>
            </a:pPr>
            <a:r>
              <a:rPr lang="en-IN" altLang="en-US" sz="2786" baseline="-25000" dirty="0">
                <a:latin typeface="+mn-lt"/>
                <a:cs typeface="Arial" panose="020B0604020202020204" pitchFamily="34" charset="0"/>
              </a:rPr>
              <a:t>			</a:t>
            </a:r>
            <a:r>
              <a:rPr lang="en-IN" altLang="en-US" sz="2786" dirty="0">
                <a:latin typeface="+mn-lt"/>
                <a:cs typeface="Arial" panose="020B0604020202020204" pitchFamily="34" charset="0"/>
              </a:rPr>
              <a:t> </a:t>
            </a:r>
            <a:r>
              <a:rPr lang="en-IN" altLang="en-US" sz="2786" dirty="0" err="1">
                <a:latin typeface="+mn-lt"/>
                <a:cs typeface="Arial" panose="020B0604020202020204" pitchFamily="34" charset="0"/>
              </a:rPr>
              <a:t>V</a:t>
            </a:r>
            <a:r>
              <a:rPr lang="en-IN" altLang="en-US" sz="2786" baseline="-25000" dirty="0" err="1">
                <a:latin typeface="+mn-lt"/>
                <a:cs typeface="Arial" panose="020B0604020202020204" pitchFamily="34" charset="0"/>
              </a:rPr>
              <a:t>jk</a:t>
            </a:r>
            <a:r>
              <a:rPr lang="en-IN" altLang="en-US" sz="2786" baseline="-25000" dirty="0">
                <a:latin typeface="+mn-lt"/>
                <a:cs typeface="Arial" panose="020B0604020202020204" pitchFamily="34" charset="0"/>
              </a:rPr>
              <a:t>(new) </a:t>
            </a:r>
            <a:r>
              <a:rPr lang="en-IN" altLang="en-US" sz="2786" dirty="0">
                <a:latin typeface="+mn-lt"/>
                <a:cs typeface="Arial" panose="020B0604020202020204" pitchFamily="34" charset="0"/>
              </a:rPr>
              <a:t>= </a:t>
            </a:r>
            <a:r>
              <a:rPr lang="en-IN" altLang="en-US" sz="2786" dirty="0" err="1">
                <a:latin typeface="+mn-lt"/>
                <a:cs typeface="Arial" panose="020B0604020202020204" pitchFamily="34" charset="0"/>
              </a:rPr>
              <a:t>V</a:t>
            </a:r>
            <a:r>
              <a:rPr lang="en-IN" altLang="en-US" sz="2786" baseline="-25000" dirty="0" err="1">
                <a:latin typeface="+mn-lt"/>
                <a:cs typeface="Arial" panose="020B0604020202020204" pitchFamily="34" charset="0"/>
              </a:rPr>
              <a:t>jk</a:t>
            </a:r>
            <a:r>
              <a:rPr lang="en-IN" altLang="en-US" sz="2786" baseline="-25000" dirty="0">
                <a:latin typeface="+mn-lt"/>
                <a:cs typeface="Arial" panose="020B0604020202020204" pitchFamily="34" charset="0"/>
              </a:rPr>
              <a:t>(old)</a:t>
            </a:r>
            <a:r>
              <a:rPr lang="en-IN" altLang="en-US" sz="2786" dirty="0">
                <a:latin typeface="+mn-lt"/>
                <a:cs typeface="Arial" panose="020B0604020202020204" pitchFamily="34" charset="0"/>
              </a:rPr>
              <a:t> + </a:t>
            </a:r>
            <a:r>
              <a:rPr lang="el-GR" altLang="en-US" sz="2786" dirty="0">
                <a:latin typeface="+mn-lt"/>
                <a:cs typeface="Arial" panose="020B0604020202020204" pitchFamily="34" charset="0"/>
              </a:rPr>
              <a:t>Δ</a:t>
            </a:r>
            <a:r>
              <a:rPr lang="en-IN" altLang="en-US" sz="2786" dirty="0" err="1">
                <a:latin typeface="+mn-lt"/>
                <a:cs typeface="Arial" panose="020B0604020202020204" pitchFamily="34" charset="0"/>
              </a:rPr>
              <a:t>V</a:t>
            </a:r>
            <a:r>
              <a:rPr lang="en-IN" altLang="en-US" sz="2786" baseline="-25000" dirty="0" err="1">
                <a:latin typeface="+mn-lt"/>
                <a:cs typeface="Arial" panose="020B0604020202020204" pitchFamily="34" charset="0"/>
              </a:rPr>
              <a:t>jk</a:t>
            </a:r>
            <a:endParaRPr lang="en-IN" altLang="en-US" sz="2786" baseline="-25000" dirty="0">
              <a:latin typeface="+mn-lt"/>
              <a:cs typeface="Arial" panose="020B0604020202020204" pitchFamily="34" charset="0"/>
            </a:endParaRPr>
          </a:p>
          <a:p>
            <a:pPr algn="just">
              <a:defRPr/>
            </a:pPr>
            <a:endParaRPr lang="en-IN" altLang="en-US" sz="2357" baseline="-25000" dirty="0">
              <a:latin typeface="+mn-lt"/>
              <a:cs typeface="Arial" panose="020B0604020202020204" pitchFamily="34" charset="0"/>
            </a:endParaRPr>
          </a:p>
          <a:p>
            <a:pPr algn="just">
              <a:defRPr/>
            </a:pPr>
            <a:r>
              <a:rPr lang="en-IN" altLang="en-US" sz="2357" baseline="-25000" dirty="0">
                <a:latin typeface="+mn-lt"/>
                <a:cs typeface="Arial" panose="020B0604020202020204" pitchFamily="34" charset="0"/>
              </a:rPr>
              <a:t>    </a:t>
            </a:r>
            <a:r>
              <a:rPr lang="en-IN" altLang="en-US" sz="2571" dirty="0">
                <a:solidFill>
                  <a:srgbClr val="0070C0"/>
                </a:solidFill>
                <a:latin typeface="+mn-lt"/>
                <a:cs typeface="Arial" panose="020B0604020202020204" pitchFamily="34" charset="0"/>
              </a:rPr>
              <a:t>New bias is</a:t>
            </a:r>
          </a:p>
          <a:p>
            <a:pPr algn="just">
              <a:defRPr/>
            </a:pPr>
            <a:r>
              <a:rPr lang="en-IN" altLang="en-US" sz="2143" dirty="0">
                <a:solidFill>
                  <a:srgbClr val="0070C0"/>
                </a:solidFill>
                <a:latin typeface="+mn-lt"/>
                <a:cs typeface="Arial" panose="020B0604020202020204" pitchFamily="34" charset="0"/>
              </a:rPr>
              <a:t>		</a:t>
            </a:r>
            <a:r>
              <a:rPr lang="en-IN" altLang="en-US" sz="2357" dirty="0">
                <a:latin typeface="+mn-lt"/>
                <a:cs typeface="Arial" panose="020B0604020202020204" pitchFamily="34" charset="0"/>
              </a:rPr>
              <a:t>	</a:t>
            </a:r>
            <a:r>
              <a:rPr lang="en-IN" altLang="en-US" sz="2786" dirty="0" err="1">
                <a:latin typeface="+mn-lt"/>
                <a:cs typeface="Arial" panose="020B0604020202020204" pitchFamily="34" charset="0"/>
              </a:rPr>
              <a:t>W</a:t>
            </a:r>
            <a:r>
              <a:rPr lang="en-IN" altLang="en-US" sz="2786" baseline="-25000" dirty="0" err="1">
                <a:latin typeface="+mn-lt"/>
                <a:cs typeface="Arial" panose="020B0604020202020204" pitchFamily="34" charset="0"/>
              </a:rPr>
              <a:t>oj</a:t>
            </a:r>
            <a:r>
              <a:rPr lang="en-IN" altLang="en-US" sz="2786" baseline="-25000" dirty="0">
                <a:latin typeface="+mn-lt"/>
                <a:cs typeface="Arial" panose="020B0604020202020204" pitchFamily="34" charset="0"/>
              </a:rPr>
              <a:t>(new)</a:t>
            </a:r>
            <a:r>
              <a:rPr lang="en-IN" altLang="en-US" sz="2786" dirty="0">
                <a:latin typeface="+mn-lt"/>
                <a:cs typeface="Arial" panose="020B0604020202020204" pitchFamily="34" charset="0"/>
              </a:rPr>
              <a:t> = </a:t>
            </a:r>
            <a:r>
              <a:rPr lang="en-IN" altLang="en-US" sz="2786" dirty="0" err="1">
                <a:latin typeface="+mn-lt"/>
                <a:cs typeface="Arial" panose="020B0604020202020204" pitchFamily="34" charset="0"/>
              </a:rPr>
              <a:t>W</a:t>
            </a:r>
            <a:r>
              <a:rPr lang="en-IN" altLang="en-US" sz="2786" baseline="-25000" dirty="0" err="1">
                <a:latin typeface="+mn-lt"/>
                <a:cs typeface="Arial" panose="020B0604020202020204" pitchFamily="34" charset="0"/>
              </a:rPr>
              <a:t>oj</a:t>
            </a:r>
            <a:r>
              <a:rPr lang="en-IN" altLang="en-US" sz="2786" baseline="-25000" dirty="0">
                <a:latin typeface="+mn-lt"/>
                <a:cs typeface="Arial" panose="020B0604020202020204" pitchFamily="34" charset="0"/>
              </a:rPr>
              <a:t>(old)</a:t>
            </a:r>
            <a:r>
              <a:rPr lang="en-IN" altLang="en-US" sz="2786" dirty="0">
                <a:latin typeface="+mn-lt"/>
                <a:cs typeface="Arial" panose="020B0604020202020204" pitchFamily="34" charset="0"/>
              </a:rPr>
              <a:t> +</a:t>
            </a:r>
            <a:r>
              <a:rPr lang="el-GR" altLang="en-US" sz="2786" dirty="0">
                <a:latin typeface="+mn-lt"/>
                <a:cs typeface="Arial" panose="020B0604020202020204" pitchFamily="34" charset="0"/>
              </a:rPr>
              <a:t> Δ</a:t>
            </a:r>
            <a:r>
              <a:rPr lang="en-IN" altLang="en-US" sz="2786" dirty="0" err="1">
                <a:latin typeface="+mn-lt"/>
                <a:cs typeface="Arial" panose="020B0604020202020204" pitchFamily="34" charset="0"/>
              </a:rPr>
              <a:t>w</a:t>
            </a:r>
            <a:r>
              <a:rPr lang="en-IN" altLang="en-US" sz="2786" baseline="-25000" dirty="0" err="1">
                <a:latin typeface="+mn-lt"/>
                <a:cs typeface="Arial" panose="020B0604020202020204" pitchFamily="34" charset="0"/>
              </a:rPr>
              <a:t>oj</a:t>
            </a:r>
            <a:endParaRPr lang="en-IN" altLang="en-US" sz="2786" baseline="-25000" dirty="0">
              <a:latin typeface="+mn-lt"/>
              <a:cs typeface="Arial" panose="020B0604020202020204" pitchFamily="34" charset="0"/>
            </a:endParaRPr>
          </a:p>
          <a:p>
            <a:pPr algn="just">
              <a:defRPr/>
            </a:pPr>
            <a:r>
              <a:rPr lang="en-IN" altLang="en-US" sz="2786" baseline="-25000" dirty="0">
                <a:latin typeface="+mn-lt"/>
                <a:cs typeface="Arial" panose="020B0604020202020204" pitchFamily="34" charset="0"/>
              </a:rPr>
              <a:t>                                             </a:t>
            </a:r>
            <a:r>
              <a:rPr lang="en-IN" altLang="en-US" sz="2786" dirty="0" err="1">
                <a:latin typeface="+mn-lt"/>
                <a:cs typeface="Arial" panose="020B0604020202020204" pitchFamily="34" charset="0"/>
              </a:rPr>
              <a:t>V</a:t>
            </a:r>
            <a:r>
              <a:rPr lang="en-IN" altLang="en-US" sz="2786" baseline="-25000" dirty="0" err="1">
                <a:latin typeface="+mn-lt"/>
                <a:cs typeface="Arial" panose="020B0604020202020204" pitchFamily="34" charset="0"/>
              </a:rPr>
              <a:t>ok</a:t>
            </a:r>
            <a:r>
              <a:rPr lang="en-IN" altLang="en-US" sz="2786" baseline="-25000" dirty="0">
                <a:latin typeface="+mn-lt"/>
                <a:cs typeface="Arial" panose="020B0604020202020204" pitchFamily="34" charset="0"/>
              </a:rPr>
              <a:t>(new)</a:t>
            </a:r>
            <a:r>
              <a:rPr lang="en-IN" altLang="en-US" sz="2786" dirty="0">
                <a:latin typeface="+mn-lt"/>
                <a:cs typeface="Arial" panose="020B0604020202020204" pitchFamily="34" charset="0"/>
              </a:rPr>
              <a:t> = </a:t>
            </a:r>
            <a:r>
              <a:rPr lang="en-IN" altLang="en-US" sz="2786" dirty="0" err="1">
                <a:latin typeface="+mn-lt"/>
                <a:cs typeface="Arial" panose="020B0604020202020204" pitchFamily="34" charset="0"/>
              </a:rPr>
              <a:t>V</a:t>
            </a:r>
            <a:r>
              <a:rPr lang="en-IN" altLang="en-US" sz="2786" baseline="-25000" dirty="0" err="1">
                <a:latin typeface="+mn-lt"/>
                <a:cs typeface="Arial" panose="020B0604020202020204" pitchFamily="34" charset="0"/>
              </a:rPr>
              <a:t>ok</a:t>
            </a:r>
            <a:r>
              <a:rPr lang="en-IN" altLang="en-US" sz="2786" baseline="-25000" dirty="0">
                <a:latin typeface="+mn-lt"/>
                <a:cs typeface="Arial" panose="020B0604020202020204" pitchFamily="34" charset="0"/>
              </a:rPr>
              <a:t>(old)</a:t>
            </a:r>
            <a:r>
              <a:rPr lang="en-IN" altLang="en-US" sz="2786" dirty="0">
                <a:latin typeface="+mn-lt"/>
                <a:cs typeface="Arial" panose="020B0604020202020204" pitchFamily="34" charset="0"/>
              </a:rPr>
              <a:t> +</a:t>
            </a:r>
            <a:r>
              <a:rPr lang="el-GR" altLang="en-US" sz="2786" dirty="0">
                <a:latin typeface="+mn-lt"/>
                <a:cs typeface="Arial" panose="020B0604020202020204" pitchFamily="34" charset="0"/>
              </a:rPr>
              <a:t> Δ</a:t>
            </a:r>
            <a:r>
              <a:rPr lang="en-IN" altLang="en-US" sz="2786" dirty="0" err="1">
                <a:latin typeface="+mn-lt"/>
                <a:cs typeface="Arial" panose="020B0604020202020204" pitchFamily="34" charset="0"/>
              </a:rPr>
              <a:t>V</a:t>
            </a:r>
            <a:r>
              <a:rPr lang="en-IN" altLang="en-US" sz="2786" baseline="-25000" dirty="0" err="1">
                <a:latin typeface="+mn-lt"/>
                <a:cs typeface="Arial" panose="020B0604020202020204" pitchFamily="34" charset="0"/>
              </a:rPr>
              <a:t>ok</a:t>
            </a:r>
            <a:r>
              <a:rPr lang="en-IN" altLang="en-US" sz="2786" dirty="0">
                <a:latin typeface="+mn-lt"/>
                <a:cs typeface="Arial" panose="020B0604020202020204" pitchFamily="34" charset="0"/>
              </a:rPr>
              <a:t> </a:t>
            </a:r>
          </a:p>
          <a:p>
            <a:pPr algn="just">
              <a:defRPr/>
            </a:pPr>
            <a:r>
              <a:rPr lang="en-IN" altLang="en-US" sz="2786" dirty="0">
                <a:latin typeface="+mn-lt"/>
                <a:cs typeface="Arial" panose="020B0604020202020204" pitchFamily="34" charset="0"/>
              </a:rPr>
              <a:t> </a:t>
            </a:r>
          </a:p>
          <a:p>
            <a:pPr algn="just">
              <a:defRPr/>
            </a:pPr>
            <a:r>
              <a:rPr lang="en-IN" altLang="en-US" sz="2143" dirty="0">
                <a:latin typeface="+mn-lt"/>
                <a:cs typeface="Arial" panose="020B0604020202020204" pitchFamily="34" charset="0"/>
              </a:rPr>
              <a:t>Step 10:  Test for Stop Condition</a:t>
            </a:r>
          </a:p>
          <a:p>
            <a:pPr algn="just">
              <a:defRPr/>
            </a:pPr>
            <a:r>
              <a:rPr lang="en-IN" altLang="en-US" sz="2357" dirty="0">
                <a:latin typeface="+mn-lt"/>
                <a:cs typeface="Arial" panose="020B060402020202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3A49-49DB-4246-8985-660774937EBA}"/>
              </a:ext>
            </a:extLst>
          </p:cNvPr>
          <p:cNvSpPr>
            <a:spLocks noGrp="1"/>
          </p:cNvSpPr>
          <p:nvPr>
            <p:ph type="title"/>
          </p:nvPr>
        </p:nvSpPr>
        <p:spPr>
          <a:xfrm>
            <a:off x="2675505" y="0"/>
            <a:ext cx="8319066" cy="1020536"/>
          </a:xfrm>
        </p:spPr>
        <p:txBody>
          <a:bodyPr>
            <a:normAutofit fontScale="90000"/>
          </a:bodyPr>
          <a:lstStyle/>
          <a:p>
            <a:pPr algn="ctr">
              <a:defRPr/>
            </a:pPr>
            <a:br>
              <a:rPr lang="en-US" alt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Merits &amp; Demerits of BPN Model  </a:t>
            </a:r>
            <a:br>
              <a:rPr lang="en-US" altLang="en-US" b="1" dirty="0">
                <a:solidFill>
                  <a:srgbClr val="FF0000"/>
                </a:solidFill>
              </a:rPr>
            </a:br>
            <a:endParaRPr lang="en-US" spc="-5" dirty="0">
              <a:solidFill>
                <a:srgbClr val="0000FF"/>
              </a:solidFill>
              <a:latin typeface="Arial Black" pitchFamily="34" charset="0"/>
              <a:cs typeface="Times New Roman"/>
            </a:endParaRPr>
          </a:p>
        </p:txBody>
      </p:sp>
      <p:sp>
        <p:nvSpPr>
          <p:cNvPr id="20483" name="Slide Number Placeholder 3">
            <a:extLst>
              <a:ext uri="{FF2B5EF4-FFF2-40B4-BE49-F238E27FC236}">
                <a16:creationId xmlns:a16="http://schemas.microsoft.com/office/drawing/2014/main" id="{D37F6226-112C-4445-B684-C59032699B31}"/>
              </a:ext>
            </a:extLst>
          </p:cNvPr>
          <p:cNvSpPr>
            <a:spLocks noGrp="1" noChangeArrowheads="1"/>
          </p:cNvSpPr>
          <p:nvPr>
            <p:ph type="sldNum" sz="quarter" idx="12"/>
          </p:nvPr>
        </p:nvSpPr>
        <p:spPr bwMode="auto">
          <a:xfrm>
            <a:off x="8058830" y="6305211"/>
            <a:ext cx="2204357" cy="3656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EAC2E4EE-76D7-4B27-BCFF-FC5645E181A6}" type="slidenum">
              <a:rPr lang="en-IN" altLang="en-US" sz="1071">
                <a:solidFill>
                  <a:srgbClr val="898989"/>
                </a:solidFill>
              </a:rPr>
              <a:pPr>
                <a:lnSpc>
                  <a:spcPct val="100000"/>
                </a:lnSpc>
                <a:spcBef>
                  <a:spcPct val="0"/>
                </a:spcBef>
                <a:buFontTx/>
                <a:buNone/>
              </a:pPr>
              <a:t>26</a:t>
            </a:fld>
            <a:endParaRPr lang="en-IN" altLang="en-US" sz="1071">
              <a:solidFill>
                <a:srgbClr val="898989"/>
              </a:solidFill>
            </a:endParaRPr>
          </a:p>
        </p:txBody>
      </p:sp>
      <p:sp>
        <p:nvSpPr>
          <p:cNvPr id="38916" name="TextBox 6">
            <a:extLst>
              <a:ext uri="{FF2B5EF4-FFF2-40B4-BE49-F238E27FC236}">
                <a16:creationId xmlns:a16="http://schemas.microsoft.com/office/drawing/2014/main" id="{3AB21624-B9C6-4969-B2B3-A66D84F56BE7}"/>
              </a:ext>
            </a:extLst>
          </p:cNvPr>
          <p:cNvSpPr txBox="1">
            <a:spLocks noChangeArrowheads="1"/>
          </p:cNvSpPr>
          <p:nvPr/>
        </p:nvSpPr>
        <p:spPr bwMode="auto">
          <a:xfrm>
            <a:off x="1649866" y="1255260"/>
            <a:ext cx="8892268" cy="5054845"/>
          </a:xfrm>
          <a:prstGeom prst="rect">
            <a:avLst/>
          </a:prstGeom>
          <a:noFill/>
          <a:ln>
            <a:noFill/>
          </a:ln>
        </p:spPr>
        <p:txBody>
          <a:bodyPr>
            <a:spAutoFit/>
          </a:bodyPr>
          <a:lstStyle/>
          <a:p>
            <a:pPr algn="just">
              <a:defRPr/>
            </a:pPr>
            <a:r>
              <a:rPr lang="en-IN" altLang="en-US" sz="2571" dirty="0">
                <a:solidFill>
                  <a:srgbClr val="C00000"/>
                </a:solidFill>
              </a:rPr>
              <a:t>Merits:</a:t>
            </a:r>
          </a:p>
          <a:p>
            <a:pPr marL="767083" indent="-367383" algn="just">
              <a:buFont typeface="Arial" panose="020B0604020202020204" pitchFamily="34" charset="0"/>
              <a:buChar char="•"/>
              <a:tabLst>
                <a:tab pos="285742" algn="l"/>
                <a:tab pos="767083" algn="l"/>
              </a:tabLst>
              <a:defRPr/>
            </a:pPr>
            <a:r>
              <a:rPr lang="en-IN" altLang="en-US" sz="2464" dirty="0"/>
              <a:t>Has smooth effect on weight correction</a:t>
            </a:r>
          </a:p>
          <a:p>
            <a:pPr marL="767083" indent="-367383" algn="just">
              <a:buFont typeface="Arial" panose="020B0604020202020204" pitchFamily="34" charset="0"/>
              <a:buChar char="•"/>
              <a:defRPr/>
            </a:pPr>
            <a:r>
              <a:rPr lang="en-IN" altLang="en-US" sz="2464" dirty="0"/>
              <a:t>Computing time is less if weight’s are small</a:t>
            </a:r>
          </a:p>
          <a:p>
            <a:pPr marL="767083" indent="-367383" algn="just">
              <a:buFont typeface="Arial" panose="020B0604020202020204" pitchFamily="34" charset="0"/>
              <a:buChar char="•"/>
              <a:defRPr/>
            </a:pPr>
            <a:r>
              <a:rPr lang="en-IN" altLang="en-US" sz="2464" dirty="0"/>
              <a:t>100 times faster than perceptron model</a:t>
            </a:r>
          </a:p>
          <a:p>
            <a:pPr marL="767083" indent="-367383" algn="just">
              <a:buFont typeface="Arial" panose="020B0604020202020204" pitchFamily="34" charset="0"/>
              <a:buChar char="•"/>
              <a:defRPr/>
            </a:pPr>
            <a:r>
              <a:rPr lang="en-IN" altLang="en-US" sz="2464" dirty="0"/>
              <a:t>Has a systematic weight updating procedure</a:t>
            </a:r>
          </a:p>
          <a:p>
            <a:pPr algn="just">
              <a:defRPr/>
            </a:pPr>
            <a:r>
              <a:rPr lang="en-IN" altLang="en-US" sz="2571" dirty="0">
                <a:solidFill>
                  <a:srgbClr val="C00000"/>
                </a:solidFill>
              </a:rPr>
              <a:t>Demerits:</a:t>
            </a:r>
          </a:p>
          <a:p>
            <a:pPr marL="755176" indent="-367383" algn="just">
              <a:buFont typeface="Arial" panose="020B0604020202020204" pitchFamily="34" charset="0"/>
              <a:buChar char="•"/>
              <a:defRPr/>
            </a:pPr>
            <a:r>
              <a:rPr lang="en-IN" altLang="en-US" sz="2464" dirty="0"/>
              <a:t>Learning phase requires intensive calculations</a:t>
            </a:r>
          </a:p>
          <a:p>
            <a:pPr marL="755176" indent="-367383" algn="just">
              <a:buFont typeface="Arial" panose="020B0604020202020204" pitchFamily="34" charset="0"/>
              <a:buChar char="•"/>
              <a:defRPr/>
            </a:pPr>
            <a:r>
              <a:rPr lang="en-IN" altLang="en-US" sz="2464" dirty="0"/>
              <a:t>Selection of number of Hidden layer neurons is an issue</a:t>
            </a:r>
          </a:p>
          <a:p>
            <a:pPr marL="755176" indent="-367383" algn="just">
              <a:buFont typeface="Arial" panose="020B0604020202020204" pitchFamily="34" charset="0"/>
              <a:buChar char="•"/>
              <a:defRPr/>
            </a:pPr>
            <a:r>
              <a:rPr lang="en-IN" altLang="en-US" sz="2464" dirty="0"/>
              <a:t>Selection of number of Hidden layers is also an issue</a:t>
            </a:r>
          </a:p>
          <a:p>
            <a:pPr marL="755176" indent="-367383" algn="just">
              <a:buFont typeface="Arial" panose="020B0604020202020204" pitchFamily="34" charset="0"/>
              <a:buChar char="•"/>
              <a:defRPr/>
            </a:pPr>
            <a:r>
              <a:rPr lang="en-IN" altLang="en-US" sz="2464" dirty="0"/>
              <a:t>Network gets trapped in Local Minima</a:t>
            </a:r>
          </a:p>
          <a:p>
            <a:pPr marL="755176" indent="-367383" algn="just">
              <a:buFont typeface="Arial" panose="020B0604020202020204" pitchFamily="34" charset="0"/>
              <a:buChar char="•"/>
              <a:defRPr/>
            </a:pPr>
            <a:r>
              <a:rPr lang="en-IN" altLang="en-US" sz="2464" dirty="0"/>
              <a:t>Temporal Instability</a:t>
            </a:r>
          </a:p>
          <a:p>
            <a:pPr marL="755176" indent="-367383" algn="just">
              <a:buFont typeface="Arial" panose="020B0604020202020204" pitchFamily="34" charset="0"/>
              <a:buChar char="•"/>
              <a:defRPr/>
            </a:pPr>
            <a:r>
              <a:rPr lang="en-IN" altLang="en-US" sz="2464" dirty="0"/>
              <a:t>Network Paralysis</a:t>
            </a:r>
          </a:p>
          <a:p>
            <a:pPr marL="755176" indent="-367383" algn="just">
              <a:buFont typeface="Arial" panose="020B0604020202020204" pitchFamily="34" charset="0"/>
              <a:buChar char="•"/>
              <a:defRPr/>
            </a:pPr>
            <a:r>
              <a:rPr lang="en-IN" altLang="en-US" sz="2464" dirty="0"/>
              <a:t>Training time is more for Complex problems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197429" y="66335"/>
            <a:ext cx="9797143" cy="1047750"/>
          </a:xfrm>
          <a:prstGeom prst="rect">
            <a:avLst/>
          </a:prstGeom>
          <a:noFill/>
          <a:ln w="9525">
            <a:noFill/>
            <a:miter lim="800000"/>
            <a:headEnd/>
            <a:tailEnd/>
          </a:ln>
        </p:spPr>
        <p:txBody>
          <a:bodyPr lIns="79945" tIns="39973" rIns="79945" bIns="39973"/>
          <a:lstStyle/>
          <a:p>
            <a:pPr algn="ctr" defTabSz="799425">
              <a:defRPr/>
            </a:pPr>
            <a:r>
              <a:rPr lang="en-US" sz="3643" b="1" spc="-5" dirty="0">
                <a:solidFill>
                  <a:srgbClr val="0000FF"/>
                </a:solidFill>
                <a:latin typeface="Bookman Old Style" panose="02050604050505020204" pitchFamily="18" charset="0"/>
                <a:cs typeface="Times New Roman"/>
              </a:rPr>
              <a:t>Regularization</a:t>
            </a: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27</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2"/>
          <a:stretch>
            <a:fillRect/>
          </a:stretch>
        </p:blipFill>
        <p:spPr>
          <a:xfrm>
            <a:off x="0" y="0"/>
            <a:ext cx="1348503" cy="1177781"/>
          </a:xfrm>
          <a:prstGeom prst="rect">
            <a:avLst/>
          </a:prstGeom>
        </p:spPr>
      </p:pic>
      <p:sp>
        <p:nvSpPr>
          <p:cNvPr id="8" name="TextBox 7">
            <a:extLst>
              <a:ext uri="{FF2B5EF4-FFF2-40B4-BE49-F238E27FC236}">
                <a16:creationId xmlns:a16="http://schemas.microsoft.com/office/drawing/2014/main" id="{01A6B105-853A-4E2C-A875-30CFFB4DDF76}"/>
              </a:ext>
            </a:extLst>
          </p:cNvPr>
          <p:cNvSpPr txBox="1"/>
          <p:nvPr/>
        </p:nvSpPr>
        <p:spPr>
          <a:xfrm>
            <a:off x="406400" y="1244116"/>
            <a:ext cx="11379200" cy="5262979"/>
          </a:xfrm>
          <a:prstGeom prst="rect">
            <a:avLst/>
          </a:prstGeom>
          <a:noFill/>
        </p:spPr>
        <p:txBody>
          <a:bodyPr wrap="square">
            <a:spAutoFit/>
          </a:bodyPr>
          <a:lstStyle/>
          <a:p>
            <a:pPr marL="342900" indent="-342900">
              <a:buFont typeface="Wingdings" panose="05000000000000000000" pitchFamily="2" charset="2"/>
              <a:buChar char="q"/>
            </a:pPr>
            <a:r>
              <a:rPr lang="en-US" sz="2400" dirty="0"/>
              <a:t>A fundamental problem in machine learning is how to make an algorithm that will perform well not just on the training data, but also on new inputs. Many strategies used in machine learning are explicitly designed to reduce the test error, possibly at the expense of increased training error. These strategies are known collectively as regularization</a:t>
            </a:r>
          </a:p>
          <a:p>
            <a:r>
              <a:rPr lang="en-US" sz="2400" dirty="0">
                <a:highlight>
                  <a:srgbClr val="FFFF00"/>
                </a:highlight>
              </a:rPr>
              <a:t>Definition: - </a:t>
            </a:r>
            <a:r>
              <a:rPr lang="en-US" sz="2400" dirty="0"/>
              <a:t>“</a:t>
            </a:r>
            <a:r>
              <a:rPr lang="en-US" sz="2400" dirty="0">
                <a:solidFill>
                  <a:srgbClr val="C00000"/>
                </a:solidFill>
              </a:rPr>
              <a:t>any modification we make to a learning algorithm that is intended to reduce its generalization error but not its training error</a:t>
            </a:r>
            <a:r>
              <a:rPr lang="en-US" sz="2400" dirty="0"/>
              <a:t>.”</a:t>
            </a:r>
          </a:p>
          <a:p>
            <a:endParaRPr lang="en-US" sz="2400" dirty="0"/>
          </a:p>
          <a:p>
            <a:pPr marL="342900" indent="-342900">
              <a:buFont typeface="Wingdings" panose="05000000000000000000" pitchFamily="2" charset="2"/>
              <a:buChar char="v"/>
            </a:pPr>
            <a:r>
              <a:rPr lang="en-US" sz="2400" dirty="0"/>
              <a:t>In the context of deep learning, most regularization strategies are based on regularizing estimators. </a:t>
            </a:r>
          </a:p>
          <a:p>
            <a:pPr marL="342900" indent="-342900">
              <a:buFont typeface="Wingdings" panose="05000000000000000000" pitchFamily="2" charset="2"/>
              <a:buChar char="v"/>
            </a:pPr>
            <a:r>
              <a:rPr lang="en-US" sz="2400" dirty="0"/>
              <a:t>Regularization of an estimator works by trading increased bias for reduced variance. </a:t>
            </a:r>
          </a:p>
          <a:p>
            <a:endParaRPr lang="en-US" sz="2400" u="sng" dirty="0">
              <a:solidFill>
                <a:schemeClr val="accent6">
                  <a:lumMod val="75000"/>
                </a:schemeClr>
              </a:solidFill>
            </a:endParaRPr>
          </a:p>
          <a:p>
            <a:pPr algn="ctr"/>
            <a:r>
              <a:rPr lang="en-US" sz="2400" u="sng" dirty="0">
                <a:solidFill>
                  <a:schemeClr val="accent6">
                    <a:lumMod val="75000"/>
                  </a:schemeClr>
                </a:solidFill>
              </a:rPr>
              <a:t>An effective regularizer is one that makes a profitable trade, reducing variance significantly while not overly increasing the bias</a:t>
            </a:r>
            <a:r>
              <a:rPr lang="en-US" sz="2400" dirty="0"/>
              <a:t>.</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defTabSz="799425">
              <a:defRPr/>
            </a:pPr>
            <a:r>
              <a:rPr lang="en-US" sz="3643" b="1" spc="-5" dirty="0">
                <a:solidFill>
                  <a:srgbClr val="0000FF"/>
                </a:solidFill>
                <a:latin typeface="Bookman Old Style" panose="02050604050505020204" pitchFamily="18" charset="0"/>
                <a:cs typeface="Times New Roman"/>
              </a:rPr>
              <a:t>Regularization - </a:t>
            </a:r>
            <a:r>
              <a:rPr lang="en-IN" sz="3643" b="1" spc="-5" dirty="0">
                <a:solidFill>
                  <a:srgbClr val="0000FF"/>
                </a:solidFill>
                <a:latin typeface="Bookman Old Style" panose="02050604050505020204" pitchFamily="18" charset="0"/>
                <a:cs typeface="Times New Roman"/>
              </a:rPr>
              <a:t>Parameter Norm Penalties</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28</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2"/>
          <a:stretch>
            <a:fillRect/>
          </a:stretch>
        </p:blipFill>
        <p:spPr>
          <a:xfrm>
            <a:off x="0" y="0"/>
            <a:ext cx="1348503" cy="1177781"/>
          </a:xfrm>
          <a:prstGeom prst="rect">
            <a:avLst/>
          </a:prstGeom>
        </p:spPr>
      </p:pic>
      <p:sp>
        <p:nvSpPr>
          <p:cNvPr id="8" name="TextBox 7">
            <a:extLst>
              <a:ext uri="{FF2B5EF4-FFF2-40B4-BE49-F238E27FC236}">
                <a16:creationId xmlns:a16="http://schemas.microsoft.com/office/drawing/2014/main" id="{01A6B105-853A-4E2C-A875-30CFFB4DDF76}"/>
              </a:ext>
            </a:extLst>
          </p:cNvPr>
          <p:cNvSpPr txBox="1"/>
          <p:nvPr/>
        </p:nvSpPr>
        <p:spPr>
          <a:xfrm>
            <a:off x="406400" y="1244116"/>
            <a:ext cx="11379200" cy="2308324"/>
          </a:xfrm>
          <a:prstGeom prst="rect">
            <a:avLst/>
          </a:prstGeom>
          <a:noFill/>
        </p:spPr>
        <p:txBody>
          <a:bodyPr wrap="square">
            <a:spAutoFit/>
          </a:bodyPr>
          <a:lstStyle/>
          <a:p>
            <a:pPr marL="342900" indent="-342900">
              <a:buFont typeface="Wingdings" panose="05000000000000000000" pitchFamily="2" charset="2"/>
              <a:buChar char="q"/>
            </a:pPr>
            <a:r>
              <a:rPr lang="en-US" sz="2400" dirty="0"/>
              <a:t>Many regularization approaches are based on limiting the capacity of models, such as neural networks, linear regression, or logistic regression, by adding a parameter norm penalty Ω(θ) to the objective function J. We denote the regularized objective function by J</a:t>
            </a:r>
            <a:r>
              <a:rPr lang="es-ES" sz="2400" dirty="0"/>
              <a:t>˜</a:t>
            </a:r>
          </a:p>
          <a:p>
            <a:endParaRPr lang="en-US" sz="2400" dirty="0"/>
          </a:p>
          <a:p>
            <a:r>
              <a:rPr lang="es-ES" sz="2400" dirty="0"/>
              <a:t>                                            J˜(θ; X, y) = J(θ; X, y) + αΩ(θ)</a:t>
            </a:r>
            <a:endParaRPr lang="en-IN" sz="2400" dirty="0"/>
          </a:p>
        </p:txBody>
      </p:sp>
      <p:sp>
        <p:nvSpPr>
          <p:cNvPr id="9" name="TextBox 8">
            <a:extLst>
              <a:ext uri="{FF2B5EF4-FFF2-40B4-BE49-F238E27FC236}">
                <a16:creationId xmlns:a16="http://schemas.microsoft.com/office/drawing/2014/main" id="{6AE2FF75-6D8B-44AB-A993-5CC2D0306DAE}"/>
              </a:ext>
            </a:extLst>
          </p:cNvPr>
          <p:cNvSpPr txBox="1"/>
          <p:nvPr/>
        </p:nvSpPr>
        <p:spPr>
          <a:xfrm>
            <a:off x="1348503" y="3633634"/>
            <a:ext cx="10141527" cy="1323439"/>
          </a:xfrm>
          <a:prstGeom prst="rect">
            <a:avLst/>
          </a:prstGeom>
          <a:noFill/>
        </p:spPr>
        <p:txBody>
          <a:bodyPr wrap="square">
            <a:spAutoFit/>
          </a:bodyPr>
          <a:lstStyle/>
          <a:p>
            <a:pPr marL="285750" indent="-285750" algn="just">
              <a:buFont typeface="Wingdings" panose="05000000000000000000" pitchFamily="2" charset="2"/>
              <a:buChar char="Ø"/>
            </a:pPr>
            <a:r>
              <a:rPr lang="en-US" sz="2000" dirty="0"/>
              <a:t>where α ∈ [0, ∞) is a hyperparameter that weights the relative contribution of the norm penalty term, Ω, relative to the standard objective function J. Setting α to 0 results in no regularization.</a:t>
            </a:r>
          </a:p>
          <a:p>
            <a:pPr marL="285750" indent="-285750" algn="just">
              <a:buFont typeface="Wingdings" panose="05000000000000000000" pitchFamily="2" charset="2"/>
              <a:buChar char="Ø"/>
            </a:pPr>
            <a:r>
              <a:rPr lang="en-US" sz="2000" dirty="0"/>
              <a:t> </a:t>
            </a:r>
            <a:r>
              <a:rPr lang="en-US" sz="2000" dirty="0">
                <a:solidFill>
                  <a:schemeClr val="accent2"/>
                </a:solidFill>
              </a:rPr>
              <a:t>Larger values of α correspond to more regularization</a:t>
            </a:r>
            <a:endParaRPr lang="en-IN" sz="2000" dirty="0">
              <a:solidFill>
                <a:schemeClr val="accent2"/>
              </a:solidFill>
            </a:endParaRPr>
          </a:p>
        </p:txBody>
      </p:sp>
      <p:sp>
        <p:nvSpPr>
          <p:cNvPr id="10" name="TextBox 9">
            <a:extLst>
              <a:ext uri="{FF2B5EF4-FFF2-40B4-BE49-F238E27FC236}">
                <a16:creationId xmlns:a16="http://schemas.microsoft.com/office/drawing/2014/main" id="{B248FC49-BFD0-4523-9B9D-412C2A47EEC6}"/>
              </a:ext>
            </a:extLst>
          </p:cNvPr>
          <p:cNvSpPr txBox="1"/>
          <p:nvPr/>
        </p:nvSpPr>
        <p:spPr>
          <a:xfrm>
            <a:off x="528778" y="5187537"/>
            <a:ext cx="11379200" cy="707886"/>
          </a:xfrm>
          <a:prstGeom prst="rect">
            <a:avLst/>
          </a:prstGeom>
          <a:noFill/>
        </p:spPr>
        <p:txBody>
          <a:bodyPr wrap="square">
            <a:spAutoFit/>
          </a:bodyPr>
          <a:lstStyle/>
          <a:p>
            <a:pPr marL="285750" indent="-285750" algn="just">
              <a:buFont typeface="Wingdings" panose="05000000000000000000" pitchFamily="2" charset="2"/>
              <a:buChar char="v"/>
            </a:pPr>
            <a:r>
              <a:rPr lang="en-US" sz="2000" b="0" i="0" dirty="0">
                <a:solidFill>
                  <a:srgbClr val="000000"/>
                </a:solidFill>
                <a:effectLst/>
                <a:latin typeface="ff3"/>
              </a:rPr>
              <a:t>The parameter norm penalty </a:t>
            </a:r>
            <a:r>
              <a:rPr lang="en-US" sz="2000" b="0" i="0" dirty="0">
                <a:solidFill>
                  <a:srgbClr val="000000"/>
                </a:solidFill>
                <a:effectLst/>
                <a:latin typeface="ff7"/>
              </a:rPr>
              <a:t>Ω </a:t>
            </a:r>
            <a:r>
              <a:rPr lang="en-US" sz="2000" b="0" i="0" dirty="0">
                <a:solidFill>
                  <a:srgbClr val="000000"/>
                </a:solidFill>
                <a:effectLst/>
                <a:latin typeface="ff3"/>
              </a:rPr>
              <a:t>that penalizes </a:t>
            </a:r>
            <a:r>
              <a:rPr lang="en-US" sz="2000" b="0" i="0" dirty="0">
                <a:solidFill>
                  <a:srgbClr val="000000"/>
                </a:solidFill>
                <a:effectLst/>
                <a:latin typeface="ffb"/>
              </a:rPr>
              <a:t>only the weights </a:t>
            </a:r>
            <a:r>
              <a:rPr lang="en-US" sz="2000" b="0" i="0" dirty="0">
                <a:solidFill>
                  <a:srgbClr val="000000"/>
                </a:solidFill>
                <a:effectLst/>
                <a:latin typeface="ff3"/>
              </a:rPr>
              <a:t>of the aﬃne transformation at each layer and leaves the biases unregularized</a:t>
            </a:r>
          </a:p>
        </p:txBody>
      </p:sp>
    </p:spTree>
    <p:extLst>
      <p:ext uri="{BB962C8B-B14F-4D97-AF65-F5344CB8AC3E}">
        <p14:creationId xmlns:p14="http://schemas.microsoft.com/office/powerpoint/2010/main" val="67583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0AE531A-2A20-4E49-ACEA-1D6F575F90B5}"/>
              </a:ext>
            </a:extLst>
          </p:cNvPr>
          <p:cNvPicPr>
            <a:picLocks noChangeAspect="1"/>
          </p:cNvPicPr>
          <p:nvPr/>
        </p:nvPicPr>
        <p:blipFill>
          <a:blip r:embed="rId2"/>
          <a:stretch>
            <a:fillRect/>
          </a:stretch>
        </p:blipFill>
        <p:spPr>
          <a:xfrm>
            <a:off x="1423408" y="3403167"/>
            <a:ext cx="9686925" cy="3135745"/>
          </a:xfrm>
          <a:prstGeom prst="rect">
            <a:avLst/>
          </a:prstGeom>
        </p:spPr>
      </p:pic>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643" b="1" spc="-5" dirty="0">
                <a:solidFill>
                  <a:srgbClr val="0000FF"/>
                </a:solidFill>
                <a:latin typeface="Bookman Old Style" panose="02050604050505020204" pitchFamily="18" charset="0"/>
                <a:cs typeface="Times New Roman"/>
              </a:rPr>
              <a:t>L</a:t>
            </a:r>
            <a:r>
              <a:rPr lang="en-IN" sz="3643" b="1" spc="-5" baseline="30000" dirty="0">
                <a:solidFill>
                  <a:srgbClr val="0000FF"/>
                </a:solidFill>
                <a:latin typeface="Bookman Old Style" panose="02050604050505020204" pitchFamily="18" charset="0"/>
                <a:cs typeface="Times New Roman"/>
              </a:rPr>
              <a:t>2</a:t>
            </a:r>
            <a:r>
              <a:rPr lang="en-IN" sz="3643"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29</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3"/>
          <a:stretch>
            <a:fillRect/>
          </a:stretch>
        </p:blipFill>
        <p:spPr>
          <a:xfrm>
            <a:off x="0" y="0"/>
            <a:ext cx="1348503" cy="1177781"/>
          </a:xfrm>
          <a:prstGeom prst="rect">
            <a:avLst/>
          </a:prstGeom>
        </p:spPr>
      </p:pic>
      <p:sp>
        <p:nvSpPr>
          <p:cNvPr id="8" name="TextBox 7">
            <a:extLst>
              <a:ext uri="{FF2B5EF4-FFF2-40B4-BE49-F238E27FC236}">
                <a16:creationId xmlns:a16="http://schemas.microsoft.com/office/drawing/2014/main" id="{01A6B105-853A-4E2C-A875-30CFFB4DDF76}"/>
              </a:ext>
            </a:extLst>
          </p:cNvPr>
          <p:cNvSpPr txBox="1"/>
          <p:nvPr/>
        </p:nvSpPr>
        <p:spPr>
          <a:xfrm>
            <a:off x="406399" y="1071924"/>
            <a:ext cx="11720945" cy="3046988"/>
          </a:xfrm>
          <a:prstGeom prst="rect">
            <a:avLst/>
          </a:prstGeom>
          <a:noFill/>
        </p:spPr>
        <p:txBody>
          <a:bodyPr wrap="square">
            <a:spAutoFit/>
          </a:bodyPr>
          <a:lstStyle/>
          <a:p>
            <a:pPr algn="l"/>
            <a:r>
              <a:rPr lang="en-US" sz="2400" dirty="0">
                <a:solidFill>
                  <a:srgbClr val="000000"/>
                </a:solidFill>
                <a:latin typeface="ff3"/>
              </a:rPr>
              <a:t>O</a:t>
            </a:r>
            <a:r>
              <a:rPr lang="en-US" sz="2400" b="0" i="0" dirty="0">
                <a:solidFill>
                  <a:srgbClr val="000000"/>
                </a:solidFill>
                <a:effectLst/>
                <a:latin typeface="ff3"/>
              </a:rPr>
              <a:t>ne of the simplest and most common kind of parameter norm penalty is </a:t>
            </a:r>
            <a:r>
              <a:rPr lang="en-US" sz="2400" b="0" i="0" dirty="0">
                <a:solidFill>
                  <a:srgbClr val="000000"/>
                </a:solidFill>
                <a:effectLst/>
                <a:latin typeface="ff9"/>
              </a:rPr>
              <a:t>L</a:t>
            </a:r>
            <a:r>
              <a:rPr lang="en-US" sz="2400" b="0" i="0" baseline="30000" dirty="0">
                <a:solidFill>
                  <a:srgbClr val="000000"/>
                </a:solidFill>
                <a:effectLst/>
                <a:latin typeface="ffe"/>
              </a:rPr>
              <a:t>2 </a:t>
            </a:r>
            <a:r>
              <a:rPr lang="en-US" sz="2400" b="0" i="0" dirty="0">
                <a:solidFill>
                  <a:srgbClr val="000000"/>
                </a:solidFill>
                <a:effectLst/>
                <a:latin typeface="ff3"/>
              </a:rPr>
              <a:t>parameter &amp; it’s also called  commonly as </a:t>
            </a:r>
            <a:r>
              <a:rPr lang="en-US" sz="2400" b="1" i="0" u="sng" dirty="0">
                <a:solidFill>
                  <a:srgbClr val="C00000"/>
                </a:solidFill>
                <a:effectLst/>
                <a:latin typeface="fff"/>
              </a:rPr>
              <a:t>weight decay</a:t>
            </a:r>
          </a:p>
          <a:p>
            <a:pPr algn="l"/>
            <a:r>
              <a:rPr lang="en-US" sz="2400" b="0" i="0" dirty="0">
                <a:solidFill>
                  <a:srgbClr val="000000"/>
                </a:solidFill>
                <a:effectLst/>
                <a:latin typeface="ff3"/>
              </a:rPr>
              <a:t>This regularization strategy drives the weights closer to the origin by adding a regularization term </a:t>
            </a:r>
            <a:r>
              <a:rPr lang="en-US" sz="2400" b="0" i="0" dirty="0">
                <a:solidFill>
                  <a:srgbClr val="000000"/>
                </a:solidFill>
                <a:effectLst/>
                <a:latin typeface="ff7"/>
              </a:rPr>
              <a:t>Ω(</a:t>
            </a:r>
            <a:r>
              <a:rPr lang="en-US" sz="2400" b="0" i="0" dirty="0">
                <a:solidFill>
                  <a:srgbClr val="000000"/>
                </a:solidFill>
                <a:effectLst/>
                <a:latin typeface="ff8"/>
              </a:rPr>
              <a:t>θ</a:t>
            </a:r>
            <a:r>
              <a:rPr lang="en-US" sz="2400" b="0" i="0" dirty="0">
                <a:solidFill>
                  <a:srgbClr val="000000"/>
                </a:solidFill>
                <a:effectLst/>
                <a:latin typeface="ff7"/>
              </a:rPr>
              <a:t>)= ½   </a:t>
            </a:r>
            <a:r>
              <a:rPr lang="en-US" sz="2400" b="0" i="0" dirty="0">
                <a:solidFill>
                  <a:srgbClr val="000000"/>
                </a:solidFill>
                <a:effectLst/>
                <a:latin typeface="ff8"/>
              </a:rPr>
              <a:t>w  </a:t>
            </a:r>
            <a:r>
              <a:rPr lang="en-US" sz="2400" b="0" i="0" dirty="0">
                <a:solidFill>
                  <a:srgbClr val="000000"/>
                </a:solidFill>
                <a:effectLst/>
                <a:latin typeface="ff7"/>
              </a:rPr>
              <a:t>½</a:t>
            </a:r>
            <a:endParaRPr lang="en-US" sz="2400" dirty="0">
              <a:solidFill>
                <a:srgbClr val="000000"/>
              </a:solidFill>
              <a:latin typeface="ff7"/>
            </a:endParaRPr>
          </a:p>
          <a:p>
            <a:pPr algn="ctr"/>
            <a:r>
              <a:rPr lang="en-US" sz="2400" b="0" i="0" dirty="0">
                <a:solidFill>
                  <a:srgbClr val="FF0000"/>
                </a:solidFill>
                <a:effectLst/>
                <a:latin typeface="ff9"/>
              </a:rPr>
              <a:t>L2 </a:t>
            </a:r>
            <a:r>
              <a:rPr lang="en-US" sz="2400" b="0" i="0" dirty="0">
                <a:solidFill>
                  <a:srgbClr val="FF0000"/>
                </a:solidFill>
                <a:effectLst/>
                <a:latin typeface="ff3"/>
              </a:rPr>
              <a:t>regularization is also known as </a:t>
            </a:r>
            <a:r>
              <a:rPr lang="en-US" sz="2400" b="0" i="0" dirty="0">
                <a:solidFill>
                  <a:srgbClr val="FF0000"/>
                </a:solidFill>
                <a:effectLst/>
                <a:latin typeface="fff"/>
              </a:rPr>
              <a:t>ridge regression </a:t>
            </a:r>
            <a:r>
              <a:rPr lang="en-US" sz="2400" b="0" i="0" dirty="0">
                <a:solidFill>
                  <a:srgbClr val="FF0000"/>
                </a:solidFill>
                <a:effectLst/>
                <a:latin typeface="ff3"/>
              </a:rPr>
              <a:t>or </a:t>
            </a:r>
            <a:r>
              <a:rPr lang="en-US" sz="2400" b="0" i="0" dirty="0">
                <a:solidFill>
                  <a:srgbClr val="FF0000"/>
                </a:solidFill>
                <a:effectLst/>
                <a:latin typeface="fff"/>
              </a:rPr>
              <a:t>Tikhonov regularization.</a:t>
            </a:r>
          </a:p>
          <a:p>
            <a:pPr algn="l"/>
            <a:r>
              <a:rPr lang="en-US" sz="2400" b="0" i="0" dirty="0">
                <a:solidFill>
                  <a:srgbClr val="000000"/>
                </a:solidFill>
                <a:effectLst/>
                <a:latin typeface="ff3"/>
              </a:rPr>
              <a:t>To simplify, we assume no bias parameter, so </a:t>
            </a:r>
            <a:r>
              <a:rPr lang="en-US" sz="2400" b="0" i="0" dirty="0">
                <a:solidFill>
                  <a:srgbClr val="000000"/>
                </a:solidFill>
                <a:effectLst/>
                <a:latin typeface="ff8"/>
              </a:rPr>
              <a:t>θ </a:t>
            </a:r>
            <a:r>
              <a:rPr lang="en-US" sz="2400" b="0" i="0" dirty="0">
                <a:solidFill>
                  <a:srgbClr val="000000"/>
                </a:solidFill>
                <a:effectLst/>
                <a:latin typeface="ff3"/>
              </a:rPr>
              <a:t>is just </a:t>
            </a:r>
            <a:r>
              <a:rPr lang="en-US" sz="2400" b="0" i="0" dirty="0">
                <a:solidFill>
                  <a:srgbClr val="000000"/>
                </a:solidFill>
                <a:effectLst/>
                <a:latin typeface="ff8"/>
              </a:rPr>
              <a:t>w.</a:t>
            </a:r>
            <a:r>
              <a:rPr lang="en-US" sz="2400" b="0" i="0" dirty="0">
                <a:solidFill>
                  <a:srgbClr val="000000"/>
                </a:solidFill>
                <a:effectLst/>
                <a:latin typeface="ff3"/>
              </a:rPr>
              <a:t> Such a model has the following total objective function</a:t>
            </a:r>
          </a:p>
          <a:p>
            <a:pPr algn="l"/>
            <a:endParaRPr lang="en-IN" sz="2400" dirty="0"/>
          </a:p>
        </p:txBody>
      </p:sp>
      <p:cxnSp>
        <p:nvCxnSpPr>
          <p:cNvPr id="3" name="Straight Connector 2">
            <a:extLst>
              <a:ext uri="{FF2B5EF4-FFF2-40B4-BE49-F238E27FC236}">
                <a16:creationId xmlns:a16="http://schemas.microsoft.com/office/drawing/2014/main" id="{1807BDAF-3EBF-453A-9CF5-28B3373D5634}"/>
              </a:ext>
            </a:extLst>
          </p:cNvPr>
          <p:cNvCxnSpPr/>
          <p:nvPr/>
        </p:nvCxnSpPr>
        <p:spPr>
          <a:xfrm>
            <a:off x="2216727" y="2207491"/>
            <a:ext cx="0" cy="38792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F0FAADA8-1EE9-431C-9D75-2AF19F968E33}"/>
              </a:ext>
            </a:extLst>
          </p:cNvPr>
          <p:cNvCxnSpPr>
            <a:cxnSpLocks/>
          </p:cNvCxnSpPr>
          <p:nvPr/>
        </p:nvCxnSpPr>
        <p:spPr>
          <a:xfrm>
            <a:off x="2281382" y="2401455"/>
            <a:ext cx="0" cy="193963"/>
          </a:xfrm>
          <a:prstGeom prst="line">
            <a:avLst/>
          </a:prstGeom>
        </p:spPr>
        <p:style>
          <a:lnRef idx="3">
            <a:schemeClr val="dk1"/>
          </a:lnRef>
          <a:fillRef idx="0">
            <a:schemeClr val="dk1"/>
          </a:fillRef>
          <a:effectRef idx="2">
            <a:schemeClr val="dk1"/>
          </a:effectRef>
          <a:fontRef idx="minor">
            <a:schemeClr val="tx1"/>
          </a:fontRef>
        </p:style>
      </p:cxnSp>
      <p:grpSp>
        <p:nvGrpSpPr>
          <p:cNvPr id="5" name="Group 4">
            <a:extLst>
              <a:ext uri="{FF2B5EF4-FFF2-40B4-BE49-F238E27FC236}">
                <a16:creationId xmlns:a16="http://schemas.microsoft.com/office/drawing/2014/main" id="{3FC8D15C-ED12-4344-A64A-7B61343F7B53}"/>
              </a:ext>
            </a:extLst>
          </p:cNvPr>
          <p:cNvGrpSpPr/>
          <p:nvPr/>
        </p:nvGrpSpPr>
        <p:grpSpPr>
          <a:xfrm>
            <a:off x="2600037" y="2207491"/>
            <a:ext cx="64655" cy="392544"/>
            <a:chOff x="2600037" y="2207491"/>
            <a:chExt cx="64655" cy="392544"/>
          </a:xfrm>
        </p:grpSpPr>
        <p:cxnSp>
          <p:nvCxnSpPr>
            <p:cNvPr id="14" name="Straight Connector 13">
              <a:extLst>
                <a:ext uri="{FF2B5EF4-FFF2-40B4-BE49-F238E27FC236}">
                  <a16:creationId xmlns:a16="http://schemas.microsoft.com/office/drawing/2014/main" id="{FAB5481A-AD92-4A90-88E3-14BCDF90AB9A}"/>
                </a:ext>
              </a:extLst>
            </p:cNvPr>
            <p:cNvCxnSpPr/>
            <p:nvPr/>
          </p:nvCxnSpPr>
          <p:spPr>
            <a:xfrm>
              <a:off x="2664692" y="2212108"/>
              <a:ext cx="0" cy="387927"/>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D75AF049-DCF8-42C4-A70F-DF7EE5D38F4D}"/>
                </a:ext>
              </a:extLst>
            </p:cNvPr>
            <p:cNvCxnSpPr>
              <a:cxnSpLocks/>
            </p:cNvCxnSpPr>
            <p:nvPr/>
          </p:nvCxnSpPr>
          <p:spPr>
            <a:xfrm>
              <a:off x="2600037" y="2207491"/>
              <a:ext cx="1" cy="387927"/>
            </a:xfrm>
            <a:prstGeom prst="line">
              <a:avLst/>
            </a:prstGeom>
          </p:spPr>
          <p:style>
            <a:lnRef idx="3">
              <a:schemeClr val="dk1"/>
            </a:lnRef>
            <a:fillRef idx="0">
              <a:schemeClr val="dk1"/>
            </a:fillRef>
            <a:effectRef idx="2">
              <a:schemeClr val="dk1"/>
            </a:effectRef>
            <a:fontRef idx="minor">
              <a:schemeClr val="tx1"/>
            </a:fontRef>
          </p:style>
        </p:cxnSp>
      </p:grpSp>
      <p:grpSp>
        <p:nvGrpSpPr>
          <p:cNvPr id="2" name="Group 1">
            <a:extLst>
              <a:ext uri="{FF2B5EF4-FFF2-40B4-BE49-F238E27FC236}">
                <a16:creationId xmlns:a16="http://schemas.microsoft.com/office/drawing/2014/main" id="{10766F4C-5EA9-4595-A7F4-BEA6A5195136}"/>
              </a:ext>
            </a:extLst>
          </p:cNvPr>
          <p:cNvGrpSpPr/>
          <p:nvPr/>
        </p:nvGrpSpPr>
        <p:grpSpPr>
          <a:xfrm>
            <a:off x="2216727" y="2207491"/>
            <a:ext cx="64655" cy="387927"/>
            <a:chOff x="2216727" y="2207491"/>
            <a:chExt cx="64655" cy="387927"/>
          </a:xfrm>
        </p:grpSpPr>
        <p:cxnSp>
          <p:nvCxnSpPr>
            <p:cNvPr id="12" name="Straight Connector 11">
              <a:extLst>
                <a:ext uri="{FF2B5EF4-FFF2-40B4-BE49-F238E27FC236}">
                  <a16:creationId xmlns:a16="http://schemas.microsoft.com/office/drawing/2014/main" id="{805A0467-B786-4C21-BF63-3FACC6C4BC71}"/>
                </a:ext>
              </a:extLst>
            </p:cNvPr>
            <p:cNvCxnSpPr/>
            <p:nvPr/>
          </p:nvCxnSpPr>
          <p:spPr>
            <a:xfrm>
              <a:off x="2216727" y="2207491"/>
              <a:ext cx="0" cy="38792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F27A4D8F-DD36-47FE-9E7B-CF9CF44150E6}"/>
                </a:ext>
              </a:extLst>
            </p:cNvPr>
            <p:cNvCxnSpPr/>
            <p:nvPr/>
          </p:nvCxnSpPr>
          <p:spPr>
            <a:xfrm>
              <a:off x="2281382" y="2207491"/>
              <a:ext cx="0" cy="387927"/>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17651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3" name="Subtitle 2">
            <a:extLst>
              <a:ext uri="{FF2B5EF4-FFF2-40B4-BE49-F238E27FC236}">
                <a16:creationId xmlns:a16="http://schemas.microsoft.com/office/drawing/2014/main" id="{70401BF6-2661-44D9-BC51-B32EAFC730E6}"/>
              </a:ext>
            </a:extLst>
          </p:cNvPr>
          <p:cNvSpPr>
            <a:spLocks noGrp="1"/>
          </p:cNvSpPr>
          <p:nvPr>
            <p:ph type="subTitle" idx="1"/>
          </p:nvPr>
        </p:nvSpPr>
        <p:spPr>
          <a:xfrm>
            <a:off x="1265375" y="1859090"/>
            <a:ext cx="10566407" cy="4498108"/>
          </a:xfrm>
        </p:spPr>
        <p:txBody>
          <a:bodyPr>
            <a:normAutofit/>
          </a:bodyPr>
          <a:lstStyle/>
          <a:p>
            <a:pPr algn="just">
              <a:lnSpc>
                <a:spcPct val="115000"/>
              </a:lnSpc>
              <a:spcAft>
                <a:spcPts val="1000"/>
              </a:spcAft>
            </a:pPr>
            <a:r>
              <a:rPr lang="en-US" sz="28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Course Objectives</a:t>
            </a:r>
            <a:r>
              <a:rPr lang="en-US" sz="2800" dirty="0">
                <a:solidFill>
                  <a:srgbClr val="C00000"/>
                </a:solidFill>
                <a:effectLst/>
                <a:latin typeface="Arial" panose="020B0604020202020204" pitchFamily="34" charset="0"/>
                <a:ea typeface="Calibri" panose="020F0502020204030204" pitchFamily="34" charset="0"/>
                <a:cs typeface="Arial" panose="020B0604020202020204" pitchFamily="34" charset="0"/>
              </a:rPr>
              <a:t>:</a:t>
            </a:r>
            <a:endParaRPr lang="en-IN" sz="28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Arial" panose="020B0604020202020204" pitchFamily="34" charset="0"/>
              <a:buChar char="•"/>
            </a:pPr>
            <a:r>
              <a:rPr lang="en-US" sz="2800" dirty="0"/>
              <a:t>To present the </a:t>
            </a:r>
            <a:r>
              <a:rPr lang="en-US" sz="2800" dirty="0">
                <a:solidFill>
                  <a:srgbClr val="FF0000"/>
                </a:solidFill>
              </a:rPr>
              <a:t>mathematical, statistical and computational </a:t>
            </a:r>
            <a:r>
              <a:rPr lang="en-US" sz="2800" dirty="0"/>
              <a:t>challenges of building neural networks</a:t>
            </a:r>
            <a:endParaRPr lang="en-IN" sz="2800" dirty="0"/>
          </a:p>
          <a:p>
            <a:pPr marL="342900" lvl="0" indent="-342900" algn="just">
              <a:spcAft>
                <a:spcPts val="800"/>
              </a:spcAft>
              <a:buFont typeface="Arial" panose="020B0604020202020204" pitchFamily="34" charset="0"/>
              <a:buChar char="•"/>
            </a:pPr>
            <a:r>
              <a:rPr lang="en-US" sz="2800" dirty="0"/>
              <a:t>To study the </a:t>
            </a:r>
            <a:r>
              <a:rPr lang="en-US" sz="2800" dirty="0">
                <a:solidFill>
                  <a:srgbClr val="FF0000"/>
                </a:solidFill>
              </a:rPr>
              <a:t>concepts</a:t>
            </a:r>
            <a:r>
              <a:rPr lang="en-US" sz="2800" dirty="0">
                <a:solidFill>
                  <a:srgbClr val="C00000"/>
                </a:solidFill>
              </a:rPr>
              <a:t> </a:t>
            </a:r>
            <a:r>
              <a:rPr lang="en-US" sz="2800" dirty="0"/>
              <a:t>of deep learning</a:t>
            </a:r>
            <a:endParaRPr lang="en-IN" sz="2800" dirty="0"/>
          </a:p>
          <a:p>
            <a:pPr marL="342900" lvl="0" indent="-342900" algn="just">
              <a:spcAft>
                <a:spcPts val="800"/>
              </a:spcAft>
              <a:buFont typeface="Arial" panose="020B0604020202020204" pitchFamily="34" charset="0"/>
              <a:buChar char="•"/>
            </a:pPr>
            <a:r>
              <a:rPr lang="en-US" sz="2800" dirty="0"/>
              <a:t>To introduce </a:t>
            </a:r>
            <a:r>
              <a:rPr lang="en-US" sz="2800" dirty="0">
                <a:solidFill>
                  <a:srgbClr val="FF0000"/>
                </a:solidFill>
              </a:rPr>
              <a:t>dimensionality reduction </a:t>
            </a:r>
            <a:r>
              <a:rPr lang="en-US" sz="2800" dirty="0"/>
              <a:t>techniques</a:t>
            </a:r>
            <a:endParaRPr lang="en-IN" sz="2800" dirty="0"/>
          </a:p>
          <a:p>
            <a:pPr marL="342900" lvl="0" indent="-342900" algn="just">
              <a:spcAft>
                <a:spcPts val="800"/>
              </a:spcAft>
              <a:buFont typeface="Arial" panose="020B0604020202020204" pitchFamily="34" charset="0"/>
              <a:buChar char="•"/>
            </a:pPr>
            <a:r>
              <a:rPr lang="en-US" sz="2800" dirty="0"/>
              <a:t>To enable the students to know deep learning techniques to </a:t>
            </a:r>
            <a:r>
              <a:rPr lang="en-US" sz="2800" dirty="0">
                <a:solidFill>
                  <a:srgbClr val="FF0000"/>
                </a:solidFill>
              </a:rPr>
              <a:t>support</a:t>
            </a:r>
            <a:r>
              <a:rPr lang="en-US" sz="2800" dirty="0">
                <a:solidFill>
                  <a:srgbClr val="C00000"/>
                </a:solidFill>
              </a:rPr>
              <a:t> </a:t>
            </a:r>
            <a:r>
              <a:rPr lang="en-US" sz="2800" dirty="0"/>
              <a:t>real-time applications</a:t>
            </a:r>
            <a:endParaRPr lang="en-IN" sz="2800" dirty="0"/>
          </a:p>
          <a:p>
            <a:pPr marL="342900" lvl="0" indent="-342900" algn="just">
              <a:spcAft>
                <a:spcPts val="800"/>
              </a:spcAft>
              <a:buFont typeface="Arial" panose="020B0604020202020204" pitchFamily="34" charset="0"/>
              <a:buChar char="•"/>
            </a:pPr>
            <a:r>
              <a:rPr lang="en-US" sz="2800" dirty="0"/>
              <a:t>To examine the </a:t>
            </a:r>
            <a:r>
              <a:rPr lang="en-US" sz="2800" dirty="0">
                <a:solidFill>
                  <a:srgbClr val="FF0000"/>
                </a:solidFill>
              </a:rPr>
              <a:t>case studies </a:t>
            </a:r>
            <a:r>
              <a:rPr lang="en-US" sz="2800" dirty="0"/>
              <a:t>of deep learning techniques</a:t>
            </a:r>
            <a:endParaRPr lang="en-IN" sz="2800" dirty="0"/>
          </a:p>
        </p:txBody>
      </p:sp>
      <p:sp>
        <p:nvSpPr>
          <p:cNvPr id="6" name="Title 1">
            <a:extLst>
              <a:ext uri="{FF2B5EF4-FFF2-40B4-BE49-F238E27FC236}">
                <a16:creationId xmlns:a16="http://schemas.microsoft.com/office/drawing/2014/main" id="{D20A270E-D79F-4BB1-9B7F-2899A537A7DF}"/>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Objectives</a:t>
            </a:r>
          </a:p>
        </p:txBody>
      </p:sp>
      <p:sp>
        <p:nvSpPr>
          <p:cNvPr id="7" name="Subtitle 2">
            <a:extLst>
              <a:ext uri="{FF2B5EF4-FFF2-40B4-BE49-F238E27FC236}">
                <a16:creationId xmlns:a16="http://schemas.microsoft.com/office/drawing/2014/main" id="{ABCCAC6C-C1EC-4CED-A336-89B9082DCE0C}"/>
              </a:ext>
            </a:extLst>
          </p:cNvPr>
          <p:cNvSpPr txBox="1">
            <a:spLocks/>
          </p:cNvSpPr>
          <p:nvPr/>
        </p:nvSpPr>
        <p:spPr>
          <a:xfrm>
            <a:off x="1173018" y="1148480"/>
            <a:ext cx="10658764" cy="7114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p:txBody>
      </p:sp>
      <p:sp>
        <p:nvSpPr>
          <p:cNvPr id="2" name="Slide Number Placeholder 1">
            <a:extLst>
              <a:ext uri="{FF2B5EF4-FFF2-40B4-BE49-F238E27FC236}">
                <a16:creationId xmlns:a16="http://schemas.microsoft.com/office/drawing/2014/main" id="{E9B07E86-C56F-437E-A940-CBC5634F551A}"/>
              </a:ext>
            </a:extLst>
          </p:cNvPr>
          <p:cNvSpPr>
            <a:spLocks noGrp="1"/>
          </p:cNvSpPr>
          <p:nvPr>
            <p:ph type="sldNum" sz="quarter" idx="12"/>
          </p:nvPr>
        </p:nvSpPr>
        <p:spPr/>
        <p:txBody>
          <a:bodyPr/>
          <a:lstStyle/>
          <a:p>
            <a:fld id="{CFB90EB3-43DD-4781-AA94-EC840833DA96}" type="slidenum">
              <a:rPr lang="en-IN" smtClean="0"/>
              <a:t>3</a:t>
            </a:fld>
            <a:endParaRPr lang="en-IN" dirty="0"/>
          </a:p>
        </p:txBody>
      </p:sp>
    </p:spTree>
    <p:extLst>
      <p:ext uri="{BB962C8B-B14F-4D97-AF65-F5344CB8AC3E}">
        <p14:creationId xmlns:p14="http://schemas.microsoft.com/office/powerpoint/2010/main" val="25836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D3C2F58-D3B5-4D49-AE2B-2BEAF44EF3FE}"/>
              </a:ext>
            </a:extLst>
          </p:cNvPr>
          <p:cNvPicPr>
            <a:picLocks noChangeAspect="1"/>
          </p:cNvPicPr>
          <p:nvPr/>
        </p:nvPicPr>
        <p:blipFill>
          <a:blip r:embed="rId2"/>
          <a:stretch>
            <a:fillRect/>
          </a:stretch>
        </p:blipFill>
        <p:spPr>
          <a:xfrm>
            <a:off x="3531321" y="2528105"/>
            <a:ext cx="5591175" cy="923925"/>
          </a:xfrm>
          <a:prstGeom prst="rect">
            <a:avLst/>
          </a:prstGeom>
        </p:spPr>
      </p:pic>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643" b="1" spc="-5" dirty="0">
                <a:solidFill>
                  <a:srgbClr val="0000FF"/>
                </a:solidFill>
                <a:latin typeface="Bookman Old Style" panose="02050604050505020204" pitchFamily="18" charset="0"/>
                <a:cs typeface="Times New Roman"/>
              </a:rPr>
              <a:t>L</a:t>
            </a:r>
            <a:r>
              <a:rPr lang="en-IN" sz="3643" b="1" spc="-5" baseline="30000" dirty="0">
                <a:solidFill>
                  <a:srgbClr val="0000FF"/>
                </a:solidFill>
                <a:latin typeface="Bookman Old Style" panose="02050604050505020204" pitchFamily="18" charset="0"/>
                <a:cs typeface="Times New Roman"/>
              </a:rPr>
              <a:t>2</a:t>
            </a:r>
            <a:r>
              <a:rPr lang="en-IN" sz="3643"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30</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3"/>
          <a:stretch>
            <a:fillRect/>
          </a:stretch>
        </p:blipFill>
        <p:spPr>
          <a:xfrm>
            <a:off x="0" y="0"/>
            <a:ext cx="1348503" cy="1177781"/>
          </a:xfrm>
          <a:prstGeom prst="rect">
            <a:avLst/>
          </a:prstGeom>
        </p:spPr>
      </p:pic>
      <p:sp>
        <p:nvSpPr>
          <p:cNvPr id="16" name="TextBox 15">
            <a:extLst>
              <a:ext uri="{FF2B5EF4-FFF2-40B4-BE49-F238E27FC236}">
                <a16:creationId xmlns:a16="http://schemas.microsoft.com/office/drawing/2014/main" id="{06163FD2-A09E-480A-A0D5-4FE499475789}"/>
              </a:ext>
            </a:extLst>
          </p:cNvPr>
          <p:cNvSpPr txBox="1"/>
          <p:nvPr/>
        </p:nvSpPr>
        <p:spPr>
          <a:xfrm>
            <a:off x="327890" y="1186810"/>
            <a:ext cx="11536219" cy="1569660"/>
          </a:xfrm>
          <a:prstGeom prst="rect">
            <a:avLst/>
          </a:prstGeom>
          <a:noFill/>
        </p:spPr>
        <p:txBody>
          <a:bodyPr wrap="square">
            <a:spAutoFit/>
          </a:bodyPr>
          <a:lstStyle/>
          <a:p>
            <a:pPr marL="342900" indent="-342900" algn="just">
              <a:buFont typeface="Wingdings" panose="05000000000000000000" pitchFamily="2" charset="2"/>
              <a:buChar char="v"/>
            </a:pPr>
            <a:r>
              <a:rPr lang="en-US" sz="2400" b="0" i="0" dirty="0">
                <a:solidFill>
                  <a:srgbClr val="000000"/>
                </a:solidFill>
                <a:effectLst/>
                <a:latin typeface="ff3"/>
              </a:rPr>
              <a:t>We can see that the addition of the weight decay term has modiﬁed the learning rule to multiplicatively shrink the weight vector by a constant factor on each step, just before performing the usual gradient update. This describes what happens in a single step.</a:t>
            </a:r>
          </a:p>
          <a:p>
            <a:pPr marL="342900" indent="-342900" algn="just">
              <a:buFont typeface="Wingdings" panose="05000000000000000000" pitchFamily="2" charset="2"/>
              <a:buChar char="v"/>
            </a:pPr>
            <a:r>
              <a:rPr lang="en-US" sz="2400" b="0" i="0" dirty="0">
                <a:solidFill>
                  <a:srgbClr val="000000"/>
                </a:solidFill>
                <a:effectLst/>
                <a:latin typeface="ff3"/>
              </a:rPr>
              <a:t>The approximation ^</a:t>
            </a:r>
            <a:r>
              <a:rPr lang="en-US" sz="2400" b="0" i="0" dirty="0">
                <a:solidFill>
                  <a:srgbClr val="000000"/>
                </a:solidFill>
                <a:effectLst/>
                <a:latin typeface="ff9"/>
              </a:rPr>
              <a:t>J </a:t>
            </a:r>
            <a:r>
              <a:rPr lang="en-US" sz="2400" b="0" i="0" dirty="0">
                <a:solidFill>
                  <a:srgbClr val="000000"/>
                </a:solidFill>
                <a:effectLst/>
                <a:latin typeface="ff3"/>
              </a:rPr>
              <a:t>is Given by</a:t>
            </a:r>
          </a:p>
        </p:txBody>
      </p:sp>
      <p:sp>
        <p:nvSpPr>
          <p:cNvPr id="20" name="TextBox 19">
            <a:extLst>
              <a:ext uri="{FF2B5EF4-FFF2-40B4-BE49-F238E27FC236}">
                <a16:creationId xmlns:a16="http://schemas.microsoft.com/office/drawing/2014/main" id="{771600E3-CCAD-4AE5-B63C-6255F184ADAD}"/>
              </a:ext>
            </a:extLst>
          </p:cNvPr>
          <p:cNvSpPr txBox="1"/>
          <p:nvPr/>
        </p:nvSpPr>
        <p:spPr>
          <a:xfrm>
            <a:off x="3098800" y="3230090"/>
            <a:ext cx="6883400" cy="707886"/>
          </a:xfrm>
          <a:prstGeom prst="rect">
            <a:avLst/>
          </a:prstGeom>
          <a:noFill/>
        </p:spPr>
        <p:txBody>
          <a:bodyPr wrap="square">
            <a:spAutoFit/>
          </a:bodyPr>
          <a:lstStyle/>
          <a:p>
            <a:pPr algn="l"/>
            <a:r>
              <a:rPr lang="en-US" sz="2000" b="0" i="0" dirty="0">
                <a:solidFill>
                  <a:srgbClr val="000000"/>
                </a:solidFill>
                <a:effectLst/>
                <a:latin typeface="ff3"/>
              </a:rPr>
              <a:t>Where </a:t>
            </a:r>
            <a:r>
              <a:rPr lang="en-US" sz="2000" b="0" i="0" dirty="0">
                <a:solidFill>
                  <a:srgbClr val="000000"/>
                </a:solidFill>
                <a:effectLst/>
                <a:latin typeface="ff8"/>
              </a:rPr>
              <a:t>H </a:t>
            </a:r>
            <a:r>
              <a:rPr lang="en-US" sz="2000" b="0" i="0" dirty="0">
                <a:solidFill>
                  <a:srgbClr val="000000"/>
                </a:solidFill>
                <a:effectLst/>
                <a:latin typeface="ff3"/>
              </a:rPr>
              <a:t>is the Hessian matrix of </a:t>
            </a:r>
            <a:r>
              <a:rPr lang="en-US" sz="2000" b="0" i="0" dirty="0">
                <a:solidFill>
                  <a:srgbClr val="000000"/>
                </a:solidFill>
                <a:effectLst/>
                <a:latin typeface="ff9"/>
              </a:rPr>
              <a:t>J </a:t>
            </a:r>
            <a:r>
              <a:rPr lang="en-US" sz="2000" b="0" i="0" dirty="0">
                <a:solidFill>
                  <a:srgbClr val="000000"/>
                </a:solidFill>
                <a:effectLst/>
                <a:latin typeface="ff3"/>
              </a:rPr>
              <a:t>with respect to </a:t>
            </a:r>
            <a:r>
              <a:rPr lang="en-US" sz="2000" b="0" i="0" dirty="0">
                <a:solidFill>
                  <a:srgbClr val="000000"/>
                </a:solidFill>
                <a:effectLst/>
                <a:latin typeface="ff8"/>
              </a:rPr>
              <a:t>w </a:t>
            </a:r>
            <a:r>
              <a:rPr lang="en-US" sz="2000" b="0" i="0" dirty="0">
                <a:solidFill>
                  <a:srgbClr val="000000"/>
                </a:solidFill>
                <a:effectLst/>
                <a:latin typeface="ff3"/>
              </a:rPr>
              <a:t>evaluated at </a:t>
            </a:r>
            <a:r>
              <a:rPr lang="en-US" sz="2000" b="0" i="0" dirty="0">
                <a:solidFill>
                  <a:srgbClr val="000000"/>
                </a:solidFill>
                <a:effectLst/>
                <a:latin typeface="ff8"/>
              </a:rPr>
              <a:t>w</a:t>
            </a:r>
            <a:r>
              <a:rPr lang="en-US" sz="2000" b="0" i="0" dirty="0">
                <a:solidFill>
                  <a:srgbClr val="000000"/>
                </a:solidFill>
                <a:effectLst/>
                <a:latin typeface="ff11"/>
              </a:rPr>
              <a:t>∗</a:t>
            </a:r>
            <a:r>
              <a:rPr lang="en-US" sz="2000" b="0" i="0" dirty="0">
                <a:solidFill>
                  <a:srgbClr val="000000"/>
                </a:solidFill>
                <a:effectLst/>
                <a:latin typeface="ff3"/>
              </a:rPr>
              <a:t>.</a:t>
            </a:r>
          </a:p>
        </p:txBody>
      </p:sp>
      <p:sp>
        <p:nvSpPr>
          <p:cNvPr id="22" name="TextBox 21">
            <a:extLst>
              <a:ext uri="{FF2B5EF4-FFF2-40B4-BE49-F238E27FC236}">
                <a16:creationId xmlns:a16="http://schemas.microsoft.com/office/drawing/2014/main" id="{5F5C8991-7506-4901-A457-8560DACD0212}"/>
              </a:ext>
            </a:extLst>
          </p:cNvPr>
          <p:cNvSpPr txBox="1"/>
          <p:nvPr/>
        </p:nvSpPr>
        <p:spPr>
          <a:xfrm>
            <a:off x="1782617" y="3909294"/>
            <a:ext cx="8626764" cy="400110"/>
          </a:xfrm>
          <a:prstGeom prst="rect">
            <a:avLst/>
          </a:prstGeom>
          <a:noFill/>
        </p:spPr>
        <p:txBody>
          <a:bodyPr wrap="square">
            <a:spAutoFit/>
          </a:bodyPr>
          <a:lstStyle/>
          <a:p>
            <a:pPr algn="l"/>
            <a:r>
              <a:rPr lang="en-US" sz="2000" b="0" i="0" dirty="0">
                <a:solidFill>
                  <a:srgbClr val="000000"/>
                </a:solidFill>
                <a:effectLst/>
                <a:latin typeface="ff3"/>
              </a:rPr>
              <a:t>The minimum of </a:t>
            </a:r>
            <a:r>
              <a:rPr lang="en-US" sz="2000" b="0" i="0" dirty="0">
                <a:solidFill>
                  <a:srgbClr val="000000"/>
                </a:solidFill>
                <a:effectLst/>
                <a:latin typeface="ff7"/>
              </a:rPr>
              <a:t>ˆ</a:t>
            </a:r>
            <a:r>
              <a:rPr lang="en-US" sz="2000" b="0" i="0" dirty="0">
                <a:solidFill>
                  <a:srgbClr val="000000"/>
                </a:solidFill>
                <a:effectLst/>
                <a:latin typeface="ff9"/>
              </a:rPr>
              <a:t>J </a:t>
            </a:r>
            <a:r>
              <a:rPr lang="en-US" sz="2000" b="0" i="0" dirty="0">
                <a:solidFill>
                  <a:srgbClr val="000000"/>
                </a:solidFill>
                <a:effectLst/>
                <a:latin typeface="ff3"/>
              </a:rPr>
              <a:t>occurs where its gradient   </a:t>
            </a:r>
            <a:r>
              <a:rPr lang="en-US" sz="2000" b="0" i="0" dirty="0">
                <a:solidFill>
                  <a:srgbClr val="000000"/>
                </a:solidFill>
                <a:effectLst/>
                <a:latin typeface="ffa"/>
              </a:rPr>
              <a:t>∇</a:t>
            </a:r>
            <a:r>
              <a:rPr lang="en-US" sz="2000" b="0" i="0" dirty="0" err="1">
                <a:solidFill>
                  <a:srgbClr val="000000"/>
                </a:solidFill>
                <a:effectLst/>
                <a:latin typeface="ff12"/>
              </a:rPr>
              <a:t>w</a:t>
            </a:r>
            <a:r>
              <a:rPr lang="en-US" sz="2000" b="0" i="0" dirty="0" err="1">
                <a:solidFill>
                  <a:srgbClr val="000000"/>
                </a:solidFill>
                <a:effectLst/>
                <a:latin typeface="ff7"/>
              </a:rPr>
              <a:t>ˆ</a:t>
            </a:r>
            <a:r>
              <a:rPr lang="en-US" sz="2000" b="0" i="0" dirty="0" err="1">
                <a:solidFill>
                  <a:srgbClr val="000000"/>
                </a:solidFill>
                <a:effectLst/>
                <a:latin typeface="ff9"/>
              </a:rPr>
              <a:t>J</a:t>
            </a:r>
            <a:r>
              <a:rPr lang="en-US" sz="2000" b="0" i="0" dirty="0">
                <a:solidFill>
                  <a:srgbClr val="000000"/>
                </a:solidFill>
                <a:effectLst/>
                <a:latin typeface="ff7"/>
              </a:rPr>
              <a:t>(</a:t>
            </a:r>
            <a:r>
              <a:rPr lang="en-US" sz="2000" b="0" i="0" dirty="0">
                <a:solidFill>
                  <a:srgbClr val="000000"/>
                </a:solidFill>
                <a:effectLst/>
                <a:latin typeface="ff8"/>
              </a:rPr>
              <a:t>w</a:t>
            </a:r>
            <a:r>
              <a:rPr lang="en-US" sz="2000" b="0" i="0" dirty="0">
                <a:solidFill>
                  <a:srgbClr val="000000"/>
                </a:solidFill>
                <a:effectLst/>
                <a:latin typeface="ff7"/>
              </a:rPr>
              <a:t>) = </a:t>
            </a:r>
            <a:r>
              <a:rPr lang="en-US" sz="2000" b="0" i="0" dirty="0">
                <a:solidFill>
                  <a:srgbClr val="000000"/>
                </a:solidFill>
                <a:effectLst/>
                <a:latin typeface="ff8"/>
              </a:rPr>
              <a:t>H</a:t>
            </a:r>
            <a:r>
              <a:rPr lang="en-US" sz="2000" b="0" i="0" dirty="0">
                <a:solidFill>
                  <a:srgbClr val="000000"/>
                </a:solidFill>
                <a:effectLst/>
                <a:latin typeface="ff7"/>
              </a:rPr>
              <a:t>(</a:t>
            </a:r>
            <a:r>
              <a:rPr lang="en-US" sz="2000" b="0" i="0" dirty="0">
                <a:solidFill>
                  <a:srgbClr val="000000"/>
                </a:solidFill>
                <a:effectLst/>
                <a:latin typeface="ff8"/>
              </a:rPr>
              <a:t>w </a:t>
            </a:r>
            <a:r>
              <a:rPr lang="en-US" sz="2000" b="0" i="0" dirty="0">
                <a:solidFill>
                  <a:srgbClr val="000000"/>
                </a:solidFill>
                <a:effectLst/>
                <a:latin typeface="ffa"/>
              </a:rPr>
              <a:t>− </a:t>
            </a:r>
            <a:r>
              <a:rPr lang="en-US" sz="2000" b="0" i="0" dirty="0">
                <a:solidFill>
                  <a:srgbClr val="000000"/>
                </a:solidFill>
                <a:effectLst/>
                <a:latin typeface="ff8"/>
              </a:rPr>
              <a:t>w</a:t>
            </a:r>
            <a:r>
              <a:rPr lang="en-US" sz="2000" b="0" i="0" baseline="30000" dirty="0">
                <a:solidFill>
                  <a:srgbClr val="000000"/>
                </a:solidFill>
                <a:effectLst/>
                <a:latin typeface="ff11"/>
              </a:rPr>
              <a:t>∗</a:t>
            </a:r>
            <a:r>
              <a:rPr lang="en-US" sz="2000" b="0" i="0" dirty="0">
                <a:solidFill>
                  <a:srgbClr val="000000"/>
                </a:solidFill>
                <a:effectLst/>
                <a:latin typeface="ff7"/>
              </a:rPr>
              <a:t>) is equal to ‘0’</a:t>
            </a:r>
          </a:p>
        </p:txBody>
      </p:sp>
      <p:sp>
        <p:nvSpPr>
          <p:cNvPr id="24" name="TextBox 23">
            <a:extLst>
              <a:ext uri="{FF2B5EF4-FFF2-40B4-BE49-F238E27FC236}">
                <a16:creationId xmlns:a16="http://schemas.microsoft.com/office/drawing/2014/main" id="{93A8EF7F-FB2E-4DF2-B8DD-6B34069E1C97}"/>
              </a:ext>
            </a:extLst>
          </p:cNvPr>
          <p:cNvSpPr txBox="1"/>
          <p:nvPr/>
        </p:nvSpPr>
        <p:spPr>
          <a:xfrm>
            <a:off x="483321" y="4371744"/>
            <a:ext cx="6096000" cy="369332"/>
          </a:xfrm>
          <a:prstGeom prst="rect">
            <a:avLst/>
          </a:prstGeom>
          <a:noFill/>
        </p:spPr>
        <p:txBody>
          <a:bodyPr wrap="square">
            <a:spAutoFit/>
          </a:bodyPr>
          <a:lstStyle/>
          <a:p>
            <a:r>
              <a:rPr lang="en-US" b="0" i="0" dirty="0">
                <a:solidFill>
                  <a:srgbClr val="C00000"/>
                </a:solidFill>
                <a:effectLst/>
                <a:latin typeface="ff3"/>
              </a:rPr>
              <a:t>To study the eﬀect of weight decay,</a:t>
            </a:r>
            <a:endParaRPr lang="en-IN" dirty="0">
              <a:solidFill>
                <a:srgbClr val="C00000"/>
              </a:solidFill>
            </a:endParaRPr>
          </a:p>
        </p:txBody>
      </p:sp>
      <p:pic>
        <p:nvPicPr>
          <p:cNvPr id="23" name="Picture 22">
            <a:extLst>
              <a:ext uri="{FF2B5EF4-FFF2-40B4-BE49-F238E27FC236}">
                <a16:creationId xmlns:a16="http://schemas.microsoft.com/office/drawing/2014/main" id="{3F9CA364-90D8-4758-AB30-680DE2FF697A}"/>
              </a:ext>
            </a:extLst>
          </p:cNvPr>
          <p:cNvPicPr>
            <a:picLocks noChangeAspect="1"/>
          </p:cNvPicPr>
          <p:nvPr/>
        </p:nvPicPr>
        <p:blipFill>
          <a:blip r:embed="rId4"/>
          <a:stretch>
            <a:fillRect/>
          </a:stretch>
        </p:blipFill>
        <p:spPr>
          <a:xfrm>
            <a:off x="2034887" y="4803416"/>
            <a:ext cx="3571875" cy="1600200"/>
          </a:xfrm>
          <a:prstGeom prst="rect">
            <a:avLst/>
          </a:prstGeom>
        </p:spPr>
      </p:pic>
      <p:sp>
        <p:nvSpPr>
          <p:cNvPr id="25" name="TextBox 24">
            <a:extLst>
              <a:ext uri="{FF2B5EF4-FFF2-40B4-BE49-F238E27FC236}">
                <a16:creationId xmlns:a16="http://schemas.microsoft.com/office/drawing/2014/main" id="{A6007951-C71C-453F-BA4F-594E3C5A42A9}"/>
              </a:ext>
            </a:extLst>
          </p:cNvPr>
          <p:cNvSpPr txBox="1"/>
          <p:nvPr/>
        </p:nvSpPr>
        <p:spPr>
          <a:xfrm>
            <a:off x="5523346" y="4959927"/>
            <a:ext cx="6511630" cy="1477328"/>
          </a:xfrm>
          <a:prstGeom prst="rect">
            <a:avLst/>
          </a:prstGeom>
          <a:noFill/>
        </p:spPr>
        <p:txBody>
          <a:bodyPr wrap="square" rtlCol="0">
            <a:spAutoFit/>
          </a:bodyPr>
          <a:lstStyle/>
          <a:p>
            <a:pPr algn="l"/>
            <a:r>
              <a:rPr lang="en-US" b="0" i="0" dirty="0">
                <a:solidFill>
                  <a:srgbClr val="000000"/>
                </a:solidFill>
                <a:effectLst/>
                <a:latin typeface="ff3"/>
              </a:rPr>
              <a:t>As </a:t>
            </a:r>
            <a:r>
              <a:rPr lang="en-US" b="0" i="0" dirty="0">
                <a:solidFill>
                  <a:srgbClr val="000000"/>
                </a:solidFill>
                <a:effectLst/>
                <a:latin typeface="ff9"/>
              </a:rPr>
              <a:t>α </a:t>
            </a:r>
            <a:r>
              <a:rPr lang="en-US" b="0" i="0" dirty="0">
                <a:solidFill>
                  <a:srgbClr val="000000"/>
                </a:solidFill>
                <a:effectLst/>
                <a:latin typeface="ff3"/>
              </a:rPr>
              <a:t>approaches 0, the regularized solution </a:t>
            </a:r>
            <a:r>
              <a:rPr lang="en-US" b="0" i="0" dirty="0">
                <a:solidFill>
                  <a:srgbClr val="000000"/>
                </a:solidFill>
                <a:effectLst/>
                <a:latin typeface="ff7"/>
              </a:rPr>
              <a:t>˜</a:t>
            </a:r>
            <a:r>
              <a:rPr lang="en-US" b="0" i="0" dirty="0">
                <a:solidFill>
                  <a:srgbClr val="000000"/>
                </a:solidFill>
                <a:effectLst/>
                <a:latin typeface="ff8"/>
              </a:rPr>
              <a:t>w </a:t>
            </a:r>
            <a:r>
              <a:rPr lang="en-US" b="0" i="0" dirty="0">
                <a:solidFill>
                  <a:srgbClr val="000000"/>
                </a:solidFill>
                <a:effectLst/>
                <a:latin typeface="ff3"/>
              </a:rPr>
              <a:t>approaches </a:t>
            </a:r>
            <a:r>
              <a:rPr lang="en-US" b="0" i="0" dirty="0">
                <a:solidFill>
                  <a:srgbClr val="000000"/>
                </a:solidFill>
                <a:effectLst/>
                <a:latin typeface="ff8"/>
              </a:rPr>
              <a:t>w*</a:t>
            </a:r>
            <a:r>
              <a:rPr lang="en-US" b="0" i="0" dirty="0">
                <a:solidFill>
                  <a:srgbClr val="000000"/>
                </a:solidFill>
                <a:effectLst/>
                <a:latin typeface="ff3"/>
              </a:rPr>
              <a:t>. But what happens as </a:t>
            </a:r>
            <a:r>
              <a:rPr lang="en-US" b="0" i="0" dirty="0">
                <a:solidFill>
                  <a:srgbClr val="000000"/>
                </a:solidFill>
                <a:effectLst/>
                <a:latin typeface="ff9"/>
              </a:rPr>
              <a:t>α </a:t>
            </a:r>
            <a:r>
              <a:rPr lang="en-US" b="0" i="0" dirty="0">
                <a:solidFill>
                  <a:srgbClr val="000000"/>
                </a:solidFill>
                <a:effectLst/>
                <a:latin typeface="ff3"/>
              </a:rPr>
              <a:t>grows? Because </a:t>
            </a:r>
            <a:r>
              <a:rPr lang="en-US" b="0" i="0" dirty="0">
                <a:solidFill>
                  <a:srgbClr val="000000"/>
                </a:solidFill>
                <a:effectLst/>
                <a:latin typeface="ff8"/>
              </a:rPr>
              <a:t>H </a:t>
            </a:r>
            <a:r>
              <a:rPr lang="en-US" b="0" i="0" dirty="0">
                <a:solidFill>
                  <a:srgbClr val="000000"/>
                </a:solidFill>
                <a:effectLst/>
                <a:latin typeface="ff3"/>
              </a:rPr>
              <a:t>is real and symmetric, we can decompose it into a diagonal matrix </a:t>
            </a:r>
            <a:r>
              <a:rPr lang="en-US" b="0" i="0" dirty="0">
                <a:solidFill>
                  <a:srgbClr val="000000"/>
                </a:solidFill>
                <a:effectLst/>
                <a:latin typeface="ff14"/>
              </a:rPr>
              <a:t>Λ </a:t>
            </a:r>
            <a:r>
              <a:rPr lang="en-US" b="0" i="0" dirty="0">
                <a:solidFill>
                  <a:srgbClr val="000000"/>
                </a:solidFill>
                <a:effectLst/>
                <a:latin typeface="ff3"/>
              </a:rPr>
              <a:t>and an orthonormal basis of eigenvectors, </a:t>
            </a:r>
            <a:r>
              <a:rPr lang="en-US" b="0" i="0" dirty="0">
                <a:solidFill>
                  <a:srgbClr val="000000"/>
                </a:solidFill>
                <a:effectLst/>
                <a:latin typeface="ff8"/>
              </a:rPr>
              <a:t>Q</a:t>
            </a:r>
            <a:r>
              <a:rPr lang="en-US" b="0" i="0" dirty="0">
                <a:solidFill>
                  <a:srgbClr val="000000"/>
                </a:solidFill>
                <a:effectLst/>
                <a:latin typeface="ff3"/>
              </a:rPr>
              <a:t>, such that   </a:t>
            </a:r>
            <a:r>
              <a:rPr lang="en-US" b="0" i="0" dirty="0">
                <a:solidFill>
                  <a:srgbClr val="C00000"/>
                </a:solidFill>
                <a:effectLst/>
                <a:highlight>
                  <a:srgbClr val="FFFF00"/>
                </a:highlight>
                <a:latin typeface="ff8"/>
              </a:rPr>
              <a:t>H </a:t>
            </a:r>
            <a:r>
              <a:rPr lang="en-US" b="0" i="0" dirty="0">
                <a:solidFill>
                  <a:srgbClr val="C00000"/>
                </a:solidFill>
                <a:effectLst/>
                <a:highlight>
                  <a:srgbClr val="FFFF00"/>
                </a:highlight>
                <a:latin typeface="ff7"/>
              </a:rPr>
              <a:t>= </a:t>
            </a:r>
            <a:r>
              <a:rPr lang="en-US" b="0" i="0" dirty="0">
                <a:solidFill>
                  <a:srgbClr val="C00000"/>
                </a:solidFill>
                <a:effectLst/>
                <a:highlight>
                  <a:srgbClr val="FFFF00"/>
                </a:highlight>
                <a:latin typeface="ff8"/>
              </a:rPr>
              <a:t>Q</a:t>
            </a:r>
            <a:r>
              <a:rPr lang="en-US" b="0" i="0" dirty="0">
                <a:solidFill>
                  <a:srgbClr val="C00000"/>
                </a:solidFill>
                <a:effectLst/>
                <a:highlight>
                  <a:srgbClr val="FFFF00"/>
                </a:highlight>
                <a:latin typeface="ff14"/>
              </a:rPr>
              <a:t>Λ</a:t>
            </a:r>
            <a:r>
              <a:rPr lang="en-US" b="0" i="0" dirty="0">
                <a:solidFill>
                  <a:srgbClr val="C00000"/>
                </a:solidFill>
                <a:effectLst/>
                <a:highlight>
                  <a:srgbClr val="FFFF00"/>
                </a:highlight>
                <a:latin typeface="ff8"/>
              </a:rPr>
              <a:t>Q</a:t>
            </a:r>
            <a:r>
              <a:rPr lang="en-US" b="0" i="0" baseline="30000" dirty="0">
                <a:solidFill>
                  <a:srgbClr val="C00000"/>
                </a:solidFill>
                <a:effectLst/>
                <a:highlight>
                  <a:srgbClr val="FFFF00"/>
                </a:highlight>
                <a:latin typeface="ff8"/>
              </a:rPr>
              <a:t>T</a:t>
            </a:r>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3075395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677918-8FC6-46C8-8C7B-C1F23C164F31}"/>
              </a:ext>
            </a:extLst>
          </p:cNvPr>
          <p:cNvPicPr>
            <a:picLocks noChangeAspect="1"/>
          </p:cNvPicPr>
          <p:nvPr/>
        </p:nvPicPr>
        <p:blipFill>
          <a:blip r:embed="rId2"/>
          <a:stretch>
            <a:fillRect/>
          </a:stretch>
        </p:blipFill>
        <p:spPr>
          <a:xfrm>
            <a:off x="0" y="3700462"/>
            <a:ext cx="4709564" cy="3021013"/>
          </a:xfrm>
          <a:prstGeom prst="rect">
            <a:avLst/>
          </a:prstGeom>
        </p:spPr>
      </p:pic>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643" b="1" spc="-5" dirty="0">
                <a:solidFill>
                  <a:srgbClr val="0000FF"/>
                </a:solidFill>
                <a:latin typeface="Bookman Old Style" panose="02050604050505020204" pitchFamily="18" charset="0"/>
                <a:cs typeface="Times New Roman"/>
              </a:rPr>
              <a:t>L</a:t>
            </a:r>
            <a:r>
              <a:rPr lang="en-IN" sz="3643" b="1" spc="-5" baseline="30000" dirty="0">
                <a:solidFill>
                  <a:srgbClr val="0000FF"/>
                </a:solidFill>
                <a:latin typeface="Bookman Old Style" panose="02050604050505020204" pitchFamily="18" charset="0"/>
                <a:cs typeface="Times New Roman"/>
              </a:rPr>
              <a:t>2</a:t>
            </a:r>
            <a:r>
              <a:rPr lang="en-IN" sz="3643"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31</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3"/>
          <a:stretch>
            <a:fillRect/>
          </a:stretch>
        </p:blipFill>
        <p:spPr>
          <a:xfrm>
            <a:off x="0" y="0"/>
            <a:ext cx="1348503" cy="1177781"/>
          </a:xfrm>
          <a:prstGeom prst="rect">
            <a:avLst/>
          </a:prstGeom>
        </p:spPr>
      </p:pic>
      <p:sp>
        <p:nvSpPr>
          <p:cNvPr id="16" name="TextBox 15">
            <a:extLst>
              <a:ext uri="{FF2B5EF4-FFF2-40B4-BE49-F238E27FC236}">
                <a16:creationId xmlns:a16="http://schemas.microsoft.com/office/drawing/2014/main" id="{06163FD2-A09E-480A-A0D5-4FE499475789}"/>
              </a:ext>
            </a:extLst>
          </p:cNvPr>
          <p:cNvSpPr txBox="1"/>
          <p:nvPr/>
        </p:nvSpPr>
        <p:spPr>
          <a:xfrm>
            <a:off x="327890" y="1186810"/>
            <a:ext cx="11536219" cy="461665"/>
          </a:xfrm>
          <a:prstGeom prst="rect">
            <a:avLst/>
          </a:prstGeom>
          <a:noFill/>
        </p:spPr>
        <p:txBody>
          <a:bodyPr wrap="square">
            <a:spAutoFit/>
          </a:bodyPr>
          <a:lstStyle/>
          <a:p>
            <a:pPr marL="342900" indent="-342900" algn="just">
              <a:buFont typeface="Wingdings" panose="05000000000000000000" pitchFamily="2" charset="2"/>
              <a:buChar char="v"/>
            </a:pPr>
            <a:r>
              <a:rPr lang="en-US" sz="2400" b="0" i="0" dirty="0">
                <a:solidFill>
                  <a:srgbClr val="000000"/>
                </a:solidFill>
                <a:effectLst/>
                <a:latin typeface="ff3"/>
              </a:rPr>
              <a:t>Applying Decomposition to the above equation, We Obtain </a:t>
            </a:r>
          </a:p>
        </p:txBody>
      </p:sp>
      <p:pic>
        <p:nvPicPr>
          <p:cNvPr id="3" name="Picture 2">
            <a:extLst>
              <a:ext uri="{FF2B5EF4-FFF2-40B4-BE49-F238E27FC236}">
                <a16:creationId xmlns:a16="http://schemas.microsoft.com/office/drawing/2014/main" id="{8D4AF90F-38C3-4B3B-A256-172A053E369D}"/>
              </a:ext>
            </a:extLst>
          </p:cNvPr>
          <p:cNvPicPr>
            <a:picLocks noChangeAspect="1"/>
          </p:cNvPicPr>
          <p:nvPr/>
        </p:nvPicPr>
        <p:blipFill>
          <a:blip r:embed="rId4"/>
          <a:stretch>
            <a:fillRect/>
          </a:stretch>
        </p:blipFill>
        <p:spPr>
          <a:xfrm>
            <a:off x="3724275" y="1704697"/>
            <a:ext cx="4886325" cy="1685925"/>
          </a:xfrm>
          <a:prstGeom prst="rect">
            <a:avLst/>
          </a:prstGeom>
        </p:spPr>
      </p:pic>
      <p:sp>
        <p:nvSpPr>
          <p:cNvPr id="14" name="TextBox 13">
            <a:extLst>
              <a:ext uri="{FF2B5EF4-FFF2-40B4-BE49-F238E27FC236}">
                <a16:creationId xmlns:a16="http://schemas.microsoft.com/office/drawing/2014/main" id="{BE852FAD-3D0F-4934-B337-72684B344AC9}"/>
              </a:ext>
            </a:extLst>
          </p:cNvPr>
          <p:cNvSpPr txBox="1"/>
          <p:nvPr/>
        </p:nvSpPr>
        <p:spPr>
          <a:xfrm>
            <a:off x="4261721" y="3538361"/>
            <a:ext cx="7222831" cy="3139321"/>
          </a:xfrm>
          <a:prstGeom prst="rect">
            <a:avLst/>
          </a:prstGeom>
          <a:noFill/>
        </p:spPr>
        <p:txBody>
          <a:bodyPr wrap="square">
            <a:spAutoFit/>
          </a:bodyPr>
          <a:lstStyle/>
          <a:p>
            <a:pPr algn="just"/>
            <a:r>
              <a:rPr lang="en-US" dirty="0"/>
              <a:t>	The solid ellipses represent contours of equal value of the unregularized objective. The dotted circles represent contours of equal value of the L 2 regularizer. At the point w˜, these competing objectives reach an equilibrium. In the first dimension, the eigenvalue of the Hessian of J is small. The objective function does not increase much when moving horizontally away from w∗ . Because the objective function does not express a strong preference along this direction, the regularizer has a strong effect on this axis. The regularizer pulls w1 close to zero. In the second dimension, the objective function is very sensitive to movements away from w∗ . The corresponding eigenvalue is large, indicating high curvature. As a result, weight decay affects the position of w2 relatively little. </a:t>
            </a:r>
            <a:endParaRPr lang="en-IN" dirty="0"/>
          </a:p>
        </p:txBody>
      </p:sp>
    </p:spTree>
    <p:extLst>
      <p:ext uri="{BB962C8B-B14F-4D97-AF65-F5344CB8AC3E}">
        <p14:creationId xmlns:p14="http://schemas.microsoft.com/office/powerpoint/2010/main" val="792888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643" b="1" spc="-5" dirty="0">
                <a:solidFill>
                  <a:srgbClr val="0000FF"/>
                </a:solidFill>
                <a:latin typeface="Bookman Old Style" panose="02050604050505020204" pitchFamily="18" charset="0"/>
                <a:cs typeface="Times New Roman"/>
              </a:rPr>
              <a:t>L</a:t>
            </a:r>
            <a:r>
              <a:rPr lang="en-IN" sz="3643" b="1" spc="-5" baseline="30000" dirty="0">
                <a:solidFill>
                  <a:srgbClr val="0000FF"/>
                </a:solidFill>
                <a:latin typeface="Bookman Old Style" panose="02050604050505020204" pitchFamily="18" charset="0"/>
                <a:cs typeface="Times New Roman"/>
              </a:rPr>
              <a:t>1</a:t>
            </a:r>
            <a:r>
              <a:rPr lang="en-IN" sz="3643"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32</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2"/>
          <a:stretch>
            <a:fillRect/>
          </a:stretch>
        </p:blipFill>
        <p:spPr>
          <a:xfrm>
            <a:off x="0" y="0"/>
            <a:ext cx="1348503" cy="1177781"/>
          </a:xfrm>
          <a:prstGeom prst="rect">
            <a:avLst/>
          </a:prstGeom>
        </p:spPr>
      </p:pic>
      <p:sp>
        <p:nvSpPr>
          <p:cNvPr id="8" name="TextBox 7">
            <a:extLst>
              <a:ext uri="{FF2B5EF4-FFF2-40B4-BE49-F238E27FC236}">
                <a16:creationId xmlns:a16="http://schemas.microsoft.com/office/drawing/2014/main" id="{01A6B105-853A-4E2C-A875-30CFFB4DDF76}"/>
              </a:ext>
            </a:extLst>
          </p:cNvPr>
          <p:cNvSpPr txBox="1"/>
          <p:nvPr/>
        </p:nvSpPr>
        <p:spPr>
          <a:xfrm>
            <a:off x="406399" y="1071924"/>
            <a:ext cx="11720945" cy="830997"/>
          </a:xfrm>
          <a:prstGeom prst="rect">
            <a:avLst/>
          </a:prstGeom>
          <a:noFill/>
        </p:spPr>
        <p:txBody>
          <a:bodyPr wrap="square">
            <a:spAutoFit/>
          </a:bodyPr>
          <a:lstStyle/>
          <a:p>
            <a:pPr algn="just"/>
            <a:r>
              <a:rPr lang="en-US" sz="2400" dirty="0"/>
              <a:t>While L 2 weight decay is the most common form of weight decay, there are other ways to penalize the size of the model parameters. Another option is to use L 1 regularization.</a:t>
            </a:r>
            <a:endParaRPr lang="en-IN" sz="2400" dirty="0"/>
          </a:p>
        </p:txBody>
      </p:sp>
      <p:sp>
        <p:nvSpPr>
          <p:cNvPr id="16" name="TextBox 15">
            <a:extLst>
              <a:ext uri="{FF2B5EF4-FFF2-40B4-BE49-F238E27FC236}">
                <a16:creationId xmlns:a16="http://schemas.microsoft.com/office/drawing/2014/main" id="{6E9C9FB8-B6EB-4634-9FE5-BE94003B1C82}"/>
              </a:ext>
            </a:extLst>
          </p:cNvPr>
          <p:cNvSpPr txBox="1"/>
          <p:nvPr/>
        </p:nvSpPr>
        <p:spPr>
          <a:xfrm>
            <a:off x="2179781" y="1970457"/>
            <a:ext cx="7647710" cy="461665"/>
          </a:xfrm>
          <a:prstGeom prst="rect">
            <a:avLst/>
          </a:prstGeom>
          <a:noFill/>
        </p:spPr>
        <p:txBody>
          <a:bodyPr wrap="square">
            <a:spAutoFit/>
          </a:bodyPr>
          <a:lstStyle/>
          <a:p>
            <a:r>
              <a:rPr lang="en-US" sz="2400" dirty="0">
                <a:solidFill>
                  <a:srgbClr val="FF0000"/>
                </a:solidFill>
              </a:rPr>
              <a:t>L 1 regularization on the model parameter w is defined as</a:t>
            </a:r>
            <a:endParaRPr lang="en-IN" sz="2400" dirty="0">
              <a:solidFill>
                <a:srgbClr val="FF0000"/>
              </a:solidFill>
            </a:endParaRPr>
          </a:p>
        </p:txBody>
      </p:sp>
      <p:pic>
        <p:nvPicPr>
          <p:cNvPr id="9" name="Picture 8">
            <a:extLst>
              <a:ext uri="{FF2B5EF4-FFF2-40B4-BE49-F238E27FC236}">
                <a16:creationId xmlns:a16="http://schemas.microsoft.com/office/drawing/2014/main" id="{B124CF50-9265-4D90-B274-C5F5CF80C2C4}"/>
              </a:ext>
            </a:extLst>
          </p:cNvPr>
          <p:cNvPicPr>
            <a:picLocks noChangeAspect="1"/>
          </p:cNvPicPr>
          <p:nvPr/>
        </p:nvPicPr>
        <p:blipFill>
          <a:blip r:embed="rId3"/>
          <a:stretch>
            <a:fillRect/>
          </a:stretch>
        </p:blipFill>
        <p:spPr>
          <a:xfrm>
            <a:off x="3593089" y="2432122"/>
            <a:ext cx="3343275" cy="762000"/>
          </a:xfrm>
          <a:prstGeom prst="rect">
            <a:avLst/>
          </a:prstGeom>
        </p:spPr>
      </p:pic>
      <p:sp>
        <p:nvSpPr>
          <p:cNvPr id="20" name="TextBox 19">
            <a:extLst>
              <a:ext uri="{FF2B5EF4-FFF2-40B4-BE49-F238E27FC236}">
                <a16:creationId xmlns:a16="http://schemas.microsoft.com/office/drawing/2014/main" id="{91723BEF-0DF4-4A94-A8A8-80DA9C8A48FC}"/>
              </a:ext>
            </a:extLst>
          </p:cNvPr>
          <p:cNvSpPr txBox="1"/>
          <p:nvPr/>
        </p:nvSpPr>
        <p:spPr>
          <a:xfrm>
            <a:off x="1985818" y="3469431"/>
            <a:ext cx="7952509" cy="430887"/>
          </a:xfrm>
          <a:prstGeom prst="rect">
            <a:avLst/>
          </a:prstGeom>
          <a:noFill/>
        </p:spPr>
        <p:txBody>
          <a:bodyPr wrap="square">
            <a:spAutoFit/>
          </a:bodyPr>
          <a:lstStyle/>
          <a:p>
            <a:pPr marL="342900" indent="-342900">
              <a:buFont typeface="Wingdings" panose="05000000000000000000" pitchFamily="2" charset="2"/>
              <a:buChar char="Ø"/>
            </a:pPr>
            <a:r>
              <a:rPr lang="en-US" sz="2200" dirty="0"/>
              <a:t>as the sum of absolute values of the individual parameters.</a:t>
            </a:r>
            <a:endParaRPr lang="en-IN" sz="2200" dirty="0"/>
          </a:p>
        </p:txBody>
      </p:sp>
      <p:sp>
        <p:nvSpPr>
          <p:cNvPr id="22" name="TextBox 21">
            <a:extLst>
              <a:ext uri="{FF2B5EF4-FFF2-40B4-BE49-F238E27FC236}">
                <a16:creationId xmlns:a16="http://schemas.microsoft.com/office/drawing/2014/main" id="{276BF49E-33D9-4AE8-8F6D-B0C862FF8068}"/>
              </a:ext>
            </a:extLst>
          </p:cNvPr>
          <p:cNvSpPr txBox="1"/>
          <p:nvPr/>
        </p:nvSpPr>
        <p:spPr>
          <a:xfrm>
            <a:off x="655925" y="4073424"/>
            <a:ext cx="11055783" cy="707886"/>
          </a:xfrm>
          <a:prstGeom prst="rect">
            <a:avLst/>
          </a:prstGeom>
          <a:noFill/>
        </p:spPr>
        <p:txBody>
          <a:bodyPr wrap="square">
            <a:spAutoFit/>
          </a:bodyPr>
          <a:lstStyle/>
          <a:p>
            <a:r>
              <a:rPr lang="en-US" sz="2000" dirty="0"/>
              <a:t>L 1 weight decay controls the strength of the regularization by scaling the penalty Ω using a positive hyperparameter α. Thus, the regularized objective function J˜(w; X, y) is given by</a:t>
            </a:r>
            <a:endParaRPr lang="en-IN" sz="2000" dirty="0"/>
          </a:p>
        </p:txBody>
      </p:sp>
      <p:pic>
        <p:nvPicPr>
          <p:cNvPr id="21" name="Picture 20">
            <a:extLst>
              <a:ext uri="{FF2B5EF4-FFF2-40B4-BE49-F238E27FC236}">
                <a16:creationId xmlns:a16="http://schemas.microsoft.com/office/drawing/2014/main" id="{1015418D-14ED-42D7-81D9-2DED3EF3B060}"/>
              </a:ext>
            </a:extLst>
          </p:cNvPr>
          <p:cNvPicPr>
            <a:picLocks noChangeAspect="1"/>
          </p:cNvPicPr>
          <p:nvPr/>
        </p:nvPicPr>
        <p:blipFill>
          <a:blip r:embed="rId4"/>
          <a:stretch>
            <a:fillRect/>
          </a:stretch>
        </p:blipFill>
        <p:spPr>
          <a:xfrm>
            <a:off x="3660486" y="4866753"/>
            <a:ext cx="4686300" cy="600075"/>
          </a:xfrm>
          <a:prstGeom prst="rect">
            <a:avLst/>
          </a:prstGeom>
        </p:spPr>
      </p:pic>
      <p:sp>
        <p:nvSpPr>
          <p:cNvPr id="26" name="TextBox 25">
            <a:extLst>
              <a:ext uri="{FF2B5EF4-FFF2-40B4-BE49-F238E27FC236}">
                <a16:creationId xmlns:a16="http://schemas.microsoft.com/office/drawing/2014/main" id="{93CB153A-75FC-47D1-975A-C2251074A50D}"/>
              </a:ext>
            </a:extLst>
          </p:cNvPr>
          <p:cNvSpPr txBox="1"/>
          <p:nvPr/>
        </p:nvSpPr>
        <p:spPr>
          <a:xfrm>
            <a:off x="821892" y="5552271"/>
            <a:ext cx="6114472" cy="369332"/>
          </a:xfrm>
          <a:prstGeom prst="rect">
            <a:avLst/>
          </a:prstGeom>
          <a:noFill/>
        </p:spPr>
        <p:txBody>
          <a:bodyPr wrap="square">
            <a:spAutoFit/>
          </a:bodyPr>
          <a:lstStyle/>
          <a:p>
            <a:r>
              <a:rPr lang="en-IN" dirty="0"/>
              <a:t>with the corresponding gradient as</a:t>
            </a:r>
          </a:p>
        </p:txBody>
      </p:sp>
      <p:pic>
        <p:nvPicPr>
          <p:cNvPr id="25" name="Picture 24">
            <a:extLst>
              <a:ext uri="{FF2B5EF4-FFF2-40B4-BE49-F238E27FC236}">
                <a16:creationId xmlns:a16="http://schemas.microsoft.com/office/drawing/2014/main" id="{1444AB89-2050-4EE2-AF80-11EC138A02D4}"/>
              </a:ext>
            </a:extLst>
          </p:cNvPr>
          <p:cNvPicPr>
            <a:picLocks noChangeAspect="1"/>
          </p:cNvPicPr>
          <p:nvPr/>
        </p:nvPicPr>
        <p:blipFill>
          <a:blip r:embed="rId5"/>
          <a:stretch>
            <a:fillRect/>
          </a:stretch>
        </p:blipFill>
        <p:spPr>
          <a:xfrm>
            <a:off x="3593089" y="5818689"/>
            <a:ext cx="6019800" cy="838200"/>
          </a:xfrm>
          <a:prstGeom prst="rect">
            <a:avLst/>
          </a:prstGeom>
        </p:spPr>
      </p:pic>
      <p:grpSp>
        <p:nvGrpSpPr>
          <p:cNvPr id="30" name="Group 29">
            <a:extLst>
              <a:ext uri="{FF2B5EF4-FFF2-40B4-BE49-F238E27FC236}">
                <a16:creationId xmlns:a16="http://schemas.microsoft.com/office/drawing/2014/main" id="{511F0029-E854-4A8E-A72A-BEBE1D1D6F2F}"/>
              </a:ext>
            </a:extLst>
          </p:cNvPr>
          <p:cNvGrpSpPr/>
          <p:nvPr/>
        </p:nvGrpSpPr>
        <p:grpSpPr>
          <a:xfrm>
            <a:off x="9485745" y="5921603"/>
            <a:ext cx="1801091" cy="369332"/>
            <a:chOff x="9485745" y="5921603"/>
            <a:chExt cx="1801091" cy="369332"/>
          </a:xfrm>
        </p:grpSpPr>
        <p:cxnSp>
          <p:nvCxnSpPr>
            <p:cNvPr id="28" name="Straight Arrow Connector 27">
              <a:extLst>
                <a:ext uri="{FF2B5EF4-FFF2-40B4-BE49-F238E27FC236}">
                  <a16:creationId xmlns:a16="http://schemas.microsoft.com/office/drawing/2014/main" id="{65111D94-1648-4157-8610-4DCCBB294570}"/>
                </a:ext>
              </a:extLst>
            </p:cNvPr>
            <p:cNvCxnSpPr/>
            <p:nvPr/>
          </p:nvCxnSpPr>
          <p:spPr>
            <a:xfrm>
              <a:off x="9485745" y="6206836"/>
              <a:ext cx="9421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7C2B246B-6AA7-4316-9733-2396AAB909B2}"/>
                </a:ext>
              </a:extLst>
            </p:cNvPr>
            <p:cNvSpPr txBox="1"/>
            <p:nvPr/>
          </p:nvSpPr>
          <p:spPr>
            <a:xfrm>
              <a:off x="10640291" y="5921603"/>
              <a:ext cx="646545" cy="369332"/>
            </a:xfrm>
            <a:prstGeom prst="rect">
              <a:avLst/>
            </a:prstGeom>
            <a:noFill/>
          </p:spPr>
          <p:txBody>
            <a:bodyPr wrap="square" rtlCol="0">
              <a:spAutoFit/>
            </a:bodyPr>
            <a:lstStyle/>
            <a:p>
              <a:r>
                <a:rPr lang="en-IN" dirty="0"/>
                <a:t>Eq-1</a:t>
              </a:r>
            </a:p>
          </p:txBody>
        </p:sp>
      </p:grpSp>
    </p:spTree>
    <p:extLst>
      <p:ext uri="{BB962C8B-B14F-4D97-AF65-F5344CB8AC3E}">
        <p14:creationId xmlns:p14="http://schemas.microsoft.com/office/powerpoint/2010/main" val="57984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643" b="1" spc="-5" dirty="0">
                <a:solidFill>
                  <a:srgbClr val="0000FF"/>
                </a:solidFill>
                <a:latin typeface="Bookman Old Style" panose="02050604050505020204" pitchFamily="18" charset="0"/>
                <a:cs typeface="Times New Roman"/>
              </a:rPr>
              <a:t>L</a:t>
            </a:r>
            <a:r>
              <a:rPr lang="en-IN" sz="3643" b="1" spc="-5" baseline="30000" dirty="0">
                <a:solidFill>
                  <a:srgbClr val="0000FF"/>
                </a:solidFill>
                <a:latin typeface="Bookman Old Style" panose="02050604050505020204" pitchFamily="18" charset="0"/>
                <a:cs typeface="Times New Roman"/>
              </a:rPr>
              <a:t>1</a:t>
            </a:r>
            <a:r>
              <a:rPr lang="en-IN" sz="3643"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33</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2"/>
          <a:stretch>
            <a:fillRect/>
          </a:stretch>
        </p:blipFill>
        <p:spPr>
          <a:xfrm>
            <a:off x="0" y="0"/>
            <a:ext cx="1348503" cy="1177781"/>
          </a:xfrm>
          <a:prstGeom prst="rect">
            <a:avLst/>
          </a:prstGeom>
        </p:spPr>
      </p:pic>
      <p:sp>
        <p:nvSpPr>
          <p:cNvPr id="14" name="TextBox 13">
            <a:extLst>
              <a:ext uri="{FF2B5EF4-FFF2-40B4-BE49-F238E27FC236}">
                <a16:creationId xmlns:a16="http://schemas.microsoft.com/office/drawing/2014/main" id="{4B6C31B3-1D39-4E25-8669-7B0C32525CB4}"/>
              </a:ext>
            </a:extLst>
          </p:cNvPr>
          <p:cNvSpPr txBox="1"/>
          <p:nvPr/>
        </p:nvSpPr>
        <p:spPr>
          <a:xfrm>
            <a:off x="752763" y="1177779"/>
            <a:ext cx="10686473" cy="1323439"/>
          </a:xfrm>
          <a:prstGeom prst="rect">
            <a:avLst/>
          </a:prstGeom>
          <a:noFill/>
        </p:spPr>
        <p:txBody>
          <a:bodyPr wrap="square">
            <a:spAutoFit/>
          </a:bodyPr>
          <a:lstStyle/>
          <a:p>
            <a:pPr algn="just"/>
            <a:r>
              <a:rPr lang="en-US" sz="2000" dirty="0"/>
              <a:t>	By inspecting equation 1, we can see immediately that the effect of L 1 regularization is quite different from that of L 2 regularization. Specifically, we can see that the regularization contribution to the gradient no longer scales linearly with each </a:t>
            </a:r>
            <a:r>
              <a:rPr lang="en-US" sz="2000" dirty="0" err="1"/>
              <a:t>wi</a:t>
            </a:r>
            <a:r>
              <a:rPr lang="en-US" sz="2000" dirty="0"/>
              <a:t> ; instead it is a constant factor with a sign equal to sign(</a:t>
            </a:r>
            <a:r>
              <a:rPr lang="en-US" sz="2000" dirty="0" err="1"/>
              <a:t>wi</a:t>
            </a:r>
            <a:r>
              <a:rPr lang="en-US" sz="2000" dirty="0"/>
              <a:t>).</a:t>
            </a:r>
            <a:endParaRPr lang="en-IN" sz="2000" dirty="0"/>
          </a:p>
        </p:txBody>
      </p:sp>
      <p:sp>
        <p:nvSpPr>
          <p:cNvPr id="17" name="TextBox 16">
            <a:extLst>
              <a:ext uri="{FF2B5EF4-FFF2-40B4-BE49-F238E27FC236}">
                <a16:creationId xmlns:a16="http://schemas.microsoft.com/office/drawing/2014/main" id="{D4684A8C-3B1D-48E4-A42A-FB07F43A8F65}"/>
              </a:ext>
            </a:extLst>
          </p:cNvPr>
          <p:cNvSpPr txBox="1"/>
          <p:nvPr/>
        </p:nvSpPr>
        <p:spPr>
          <a:xfrm>
            <a:off x="752763" y="2736015"/>
            <a:ext cx="10686473" cy="369332"/>
          </a:xfrm>
          <a:prstGeom prst="rect">
            <a:avLst/>
          </a:prstGeom>
          <a:noFill/>
        </p:spPr>
        <p:txBody>
          <a:bodyPr wrap="square">
            <a:spAutoFit/>
          </a:bodyPr>
          <a:lstStyle/>
          <a:p>
            <a:r>
              <a:rPr lang="en-US" dirty="0"/>
              <a:t>Quadratic approximation of the L 1 regularized objective function decomposes into a sum over the parameters</a:t>
            </a:r>
            <a:endParaRPr lang="en-IN" dirty="0"/>
          </a:p>
        </p:txBody>
      </p:sp>
      <p:pic>
        <p:nvPicPr>
          <p:cNvPr id="5" name="Picture 4">
            <a:extLst>
              <a:ext uri="{FF2B5EF4-FFF2-40B4-BE49-F238E27FC236}">
                <a16:creationId xmlns:a16="http://schemas.microsoft.com/office/drawing/2014/main" id="{F50B846A-1388-42E2-A5E1-74078372CC4E}"/>
              </a:ext>
            </a:extLst>
          </p:cNvPr>
          <p:cNvPicPr>
            <a:picLocks noChangeAspect="1"/>
          </p:cNvPicPr>
          <p:nvPr/>
        </p:nvPicPr>
        <p:blipFill>
          <a:blip r:embed="rId3"/>
          <a:stretch>
            <a:fillRect/>
          </a:stretch>
        </p:blipFill>
        <p:spPr>
          <a:xfrm>
            <a:off x="2443161" y="3236084"/>
            <a:ext cx="7305675" cy="885825"/>
          </a:xfrm>
          <a:prstGeom prst="rect">
            <a:avLst/>
          </a:prstGeom>
        </p:spPr>
      </p:pic>
      <p:sp>
        <p:nvSpPr>
          <p:cNvPr id="23" name="TextBox 22">
            <a:extLst>
              <a:ext uri="{FF2B5EF4-FFF2-40B4-BE49-F238E27FC236}">
                <a16:creationId xmlns:a16="http://schemas.microsoft.com/office/drawing/2014/main" id="{01542955-A90D-4B46-B0EE-4F1B936EE8C4}"/>
              </a:ext>
            </a:extLst>
          </p:cNvPr>
          <p:cNvSpPr txBox="1"/>
          <p:nvPr/>
        </p:nvSpPr>
        <p:spPr>
          <a:xfrm>
            <a:off x="674251" y="3899402"/>
            <a:ext cx="11185240" cy="369332"/>
          </a:xfrm>
          <a:prstGeom prst="rect">
            <a:avLst/>
          </a:prstGeom>
          <a:noFill/>
        </p:spPr>
        <p:txBody>
          <a:bodyPr wrap="square">
            <a:spAutoFit/>
          </a:bodyPr>
          <a:lstStyle/>
          <a:p>
            <a:r>
              <a:rPr lang="en-US" dirty="0"/>
              <a:t>The problem of minimizing this approximate cost function has an analytical solution  with the following form: </a:t>
            </a:r>
            <a:endParaRPr lang="en-IN" dirty="0"/>
          </a:p>
        </p:txBody>
      </p:sp>
      <p:pic>
        <p:nvPicPr>
          <p:cNvPr id="11" name="Picture 10">
            <a:extLst>
              <a:ext uri="{FF2B5EF4-FFF2-40B4-BE49-F238E27FC236}">
                <a16:creationId xmlns:a16="http://schemas.microsoft.com/office/drawing/2014/main" id="{77361581-07E1-4366-A375-D2326C1C8DB7}"/>
              </a:ext>
            </a:extLst>
          </p:cNvPr>
          <p:cNvPicPr>
            <a:picLocks noChangeAspect="1"/>
          </p:cNvPicPr>
          <p:nvPr/>
        </p:nvPicPr>
        <p:blipFill>
          <a:blip r:embed="rId4"/>
          <a:stretch>
            <a:fillRect/>
          </a:stretch>
        </p:blipFill>
        <p:spPr>
          <a:xfrm>
            <a:off x="3376610" y="4543676"/>
            <a:ext cx="5438775" cy="1038225"/>
          </a:xfrm>
          <a:prstGeom prst="rect">
            <a:avLst/>
          </a:prstGeom>
        </p:spPr>
      </p:pic>
    </p:spTree>
    <p:extLst>
      <p:ext uri="{BB962C8B-B14F-4D97-AF65-F5344CB8AC3E}">
        <p14:creationId xmlns:p14="http://schemas.microsoft.com/office/powerpoint/2010/main" val="2245983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643" b="1" spc="-5" dirty="0">
                <a:solidFill>
                  <a:srgbClr val="0000FF"/>
                </a:solidFill>
                <a:latin typeface="Bookman Old Style" panose="02050604050505020204" pitchFamily="18" charset="0"/>
                <a:cs typeface="Times New Roman"/>
              </a:rPr>
              <a:t>L</a:t>
            </a:r>
            <a:r>
              <a:rPr lang="en-IN" sz="3643" b="1" spc="-5" baseline="30000" dirty="0">
                <a:solidFill>
                  <a:srgbClr val="0000FF"/>
                </a:solidFill>
                <a:latin typeface="Bookman Old Style" panose="02050604050505020204" pitchFamily="18" charset="0"/>
                <a:cs typeface="Times New Roman"/>
              </a:rPr>
              <a:t>1</a:t>
            </a:r>
            <a:r>
              <a:rPr lang="en-IN" sz="3643"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34</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2"/>
          <a:stretch>
            <a:fillRect/>
          </a:stretch>
        </p:blipFill>
        <p:spPr>
          <a:xfrm>
            <a:off x="0" y="0"/>
            <a:ext cx="1348503" cy="1177781"/>
          </a:xfrm>
          <a:prstGeom prst="rect">
            <a:avLst/>
          </a:prstGeom>
        </p:spPr>
      </p:pic>
      <p:sp>
        <p:nvSpPr>
          <p:cNvPr id="12" name="TextBox 11">
            <a:extLst>
              <a:ext uri="{FF2B5EF4-FFF2-40B4-BE49-F238E27FC236}">
                <a16:creationId xmlns:a16="http://schemas.microsoft.com/office/drawing/2014/main" id="{75CD386A-2A44-4993-BF98-E2009DEB1DC6}"/>
              </a:ext>
            </a:extLst>
          </p:cNvPr>
          <p:cNvSpPr txBox="1"/>
          <p:nvPr/>
        </p:nvSpPr>
        <p:spPr>
          <a:xfrm>
            <a:off x="1519380" y="1581967"/>
            <a:ext cx="10986655" cy="400110"/>
          </a:xfrm>
          <a:prstGeom prst="rect">
            <a:avLst/>
          </a:prstGeom>
          <a:noFill/>
        </p:spPr>
        <p:txBody>
          <a:bodyPr wrap="square">
            <a:spAutoFit/>
          </a:bodyPr>
          <a:lstStyle/>
          <a:p>
            <a:r>
              <a:rPr lang="en-US" sz="2000" dirty="0">
                <a:solidFill>
                  <a:srgbClr val="FF0000"/>
                </a:solidFill>
              </a:rPr>
              <a:t>Consider the situation where w ∗ i &gt; 0 for all i. There are two possible outcomes: </a:t>
            </a:r>
            <a:endParaRPr lang="en-IN" sz="2000" dirty="0">
              <a:solidFill>
                <a:srgbClr val="FF0000"/>
              </a:solidFill>
            </a:endParaRPr>
          </a:p>
        </p:txBody>
      </p:sp>
      <p:pic>
        <p:nvPicPr>
          <p:cNvPr id="4" name="Picture 3">
            <a:extLst>
              <a:ext uri="{FF2B5EF4-FFF2-40B4-BE49-F238E27FC236}">
                <a16:creationId xmlns:a16="http://schemas.microsoft.com/office/drawing/2014/main" id="{0A2B20D8-1089-4925-B8FC-814623F8BA28}"/>
              </a:ext>
            </a:extLst>
          </p:cNvPr>
          <p:cNvPicPr>
            <a:picLocks noChangeAspect="1"/>
          </p:cNvPicPr>
          <p:nvPr/>
        </p:nvPicPr>
        <p:blipFill>
          <a:blip r:embed="rId3"/>
          <a:stretch>
            <a:fillRect/>
          </a:stretch>
        </p:blipFill>
        <p:spPr>
          <a:xfrm>
            <a:off x="997527" y="2559657"/>
            <a:ext cx="10196946" cy="3484062"/>
          </a:xfrm>
          <a:prstGeom prst="rect">
            <a:avLst/>
          </a:prstGeom>
        </p:spPr>
      </p:pic>
    </p:spTree>
    <p:extLst>
      <p:ext uri="{BB962C8B-B14F-4D97-AF65-F5344CB8AC3E}">
        <p14:creationId xmlns:p14="http://schemas.microsoft.com/office/powerpoint/2010/main" val="3443470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643" b="1" spc="-5" dirty="0">
                <a:solidFill>
                  <a:srgbClr val="0000FF"/>
                </a:solidFill>
                <a:latin typeface="Bookman Old Style" panose="02050604050505020204" pitchFamily="18" charset="0"/>
                <a:cs typeface="Times New Roman"/>
              </a:rPr>
              <a:t>Difference between L</a:t>
            </a:r>
            <a:r>
              <a:rPr lang="en-IN" sz="3643" b="1" spc="-5" baseline="30000" dirty="0">
                <a:solidFill>
                  <a:srgbClr val="0000FF"/>
                </a:solidFill>
                <a:latin typeface="Bookman Old Style" panose="02050604050505020204" pitchFamily="18" charset="0"/>
                <a:cs typeface="Times New Roman"/>
              </a:rPr>
              <a:t>1 &amp; </a:t>
            </a:r>
            <a:r>
              <a:rPr lang="en-IN" sz="3643" b="1" spc="-5" dirty="0">
                <a:solidFill>
                  <a:srgbClr val="0000FF"/>
                </a:solidFill>
                <a:latin typeface="Bookman Old Style" panose="02050604050505020204" pitchFamily="18" charset="0"/>
                <a:cs typeface="Times New Roman"/>
              </a:rPr>
              <a:t>L</a:t>
            </a:r>
            <a:r>
              <a:rPr lang="en-IN" sz="3643" b="1" spc="-5" baseline="30000" dirty="0">
                <a:solidFill>
                  <a:srgbClr val="0000FF"/>
                </a:solidFill>
                <a:latin typeface="Bookman Old Style" panose="02050604050505020204" pitchFamily="18" charset="0"/>
                <a:cs typeface="Times New Roman"/>
              </a:rPr>
              <a:t>2</a:t>
            </a:r>
            <a:r>
              <a:rPr lang="en-IN" sz="3643"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35</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2"/>
          <a:stretch>
            <a:fillRect/>
          </a:stretch>
        </p:blipFill>
        <p:spPr>
          <a:xfrm>
            <a:off x="0" y="0"/>
            <a:ext cx="1348503" cy="1177781"/>
          </a:xfrm>
          <a:prstGeom prst="rect">
            <a:avLst/>
          </a:prstGeom>
        </p:spPr>
      </p:pic>
      <p:sp>
        <p:nvSpPr>
          <p:cNvPr id="8" name="TextBox 7">
            <a:extLst>
              <a:ext uri="{FF2B5EF4-FFF2-40B4-BE49-F238E27FC236}">
                <a16:creationId xmlns:a16="http://schemas.microsoft.com/office/drawing/2014/main" id="{2F43920B-6C0A-420E-8A10-27DDBA62140B}"/>
              </a:ext>
            </a:extLst>
          </p:cNvPr>
          <p:cNvSpPr txBox="1"/>
          <p:nvPr/>
        </p:nvSpPr>
        <p:spPr>
          <a:xfrm>
            <a:off x="272472" y="1283910"/>
            <a:ext cx="11762504" cy="557409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b="0" i="0" dirty="0">
                <a:solidFill>
                  <a:srgbClr val="C00000"/>
                </a:solidFill>
                <a:effectLst/>
                <a:latin typeface="roboto" panose="02000000000000000000" pitchFamily="2" charset="0"/>
              </a:rPr>
              <a:t>L1 regularization attempts to estimate the median </a:t>
            </a:r>
            <a:r>
              <a:rPr lang="en-US" sz="2400" b="0" i="0" dirty="0">
                <a:solidFill>
                  <a:srgbClr val="000000"/>
                </a:solidFill>
                <a:effectLst/>
                <a:latin typeface="roboto" panose="02000000000000000000" pitchFamily="2" charset="0"/>
              </a:rPr>
              <a:t>of data, </a:t>
            </a:r>
            <a:r>
              <a:rPr lang="en-US" sz="2400" b="0" i="0" dirty="0">
                <a:solidFill>
                  <a:srgbClr val="00B050"/>
                </a:solidFill>
                <a:effectLst/>
                <a:latin typeface="roboto" panose="02000000000000000000" pitchFamily="2" charset="0"/>
              </a:rPr>
              <a:t>L2 regularization makes estimation for the mean </a:t>
            </a:r>
            <a:r>
              <a:rPr lang="en-US" sz="2400" b="0" i="0" dirty="0">
                <a:solidFill>
                  <a:srgbClr val="000000"/>
                </a:solidFill>
                <a:effectLst/>
                <a:latin typeface="roboto" panose="02000000000000000000" pitchFamily="2" charset="0"/>
              </a:rPr>
              <a:t>of the data in order to evade overfitting.</a:t>
            </a:r>
          </a:p>
          <a:p>
            <a:pPr marL="285750" indent="-285750" algn="just">
              <a:lnSpc>
                <a:spcPct val="150000"/>
              </a:lnSpc>
              <a:buFont typeface="Wingdings" panose="05000000000000000000" pitchFamily="2" charset="2"/>
              <a:buChar char="Ø"/>
            </a:pPr>
            <a:r>
              <a:rPr lang="en-US" sz="2400" b="0" i="0" dirty="0">
                <a:solidFill>
                  <a:srgbClr val="000000"/>
                </a:solidFill>
                <a:effectLst/>
                <a:latin typeface="roboto" panose="02000000000000000000" pitchFamily="2" charset="0"/>
              </a:rPr>
              <a:t>L1 regularization </a:t>
            </a:r>
            <a:r>
              <a:rPr lang="en-US" sz="2400" b="0" i="0" dirty="0">
                <a:solidFill>
                  <a:srgbClr val="C00000"/>
                </a:solidFill>
                <a:effectLst/>
                <a:latin typeface="roboto" panose="02000000000000000000" pitchFamily="2" charset="0"/>
              </a:rPr>
              <a:t>can add the penalty term in cost function</a:t>
            </a:r>
            <a:r>
              <a:rPr lang="en-US" sz="2400" b="0" i="0" dirty="0">
                <a:solidFill>
                  <a:srgbClr val="000000"/>
                </a:solidFill>
                <a:effectLst/>
                <a:latin typeface="roboto" panose="02000000000000000000" pitchFamily="2" charset="0"/>
              </a:rPr>
              <a:t>. But </a:t>
            </a:r>
            <a:r>
              <a:rPr lang="en-US" sz="2400" b="0" i="0" dirty="0">
                <a:solidFill>
                  <a:srgbClr val="00B050"/>
                </a:solidFill>
                <a:effectLst/>
                <a:latin typeface="roboto" panose="02000000000000000000" pitchFamily="2" charset="0"/>
              </a:rPr>
              <a:t>L2 regularization appends the squared value of weights in the cost function.</a:t>
            </a:r>
          </a:p>
          <a:p>
            <a:pPr marL="285750" indent="-285750" algn="just">
              <a:lnSpc>
                <a:spcPct val="150000"/>
              </a:lnSpc>
              <a:buFont typeface="Wingdings" panose="05000000000000000000" pitchFamily="2" charset="2"/>
              <a:buChar char="Ø"/>
            </a:pPr>
            <a:r>
              <a:rPr lang="en-US" sz="2400" b="0" i="0" dirty="0">
                <a:solidFill>
                  <a:srgbClr val="C00000"/>
                </a:solidFill>
                <a:effectLst/>
                <a:latin typeface="roboto" panose="02000000000000000000" pitchFamily="2" charset="0"/>
              </a:rPr>
              <a:t>L1 regularization can be helpful in features selection </a:t>
            </a:r>
            <a:r>
              <a:rPr lang="en-US" sz="2400" b="0" i="0" dirty="0">
                <a:solidFill>
                  <a:srgbClr val="000000"/>
                </a:solidFill>
                <a:effectLst/>
                <a:latin typeface="roboto" panose="02000000000000000000" pitchFamily="2" charset="0"/>
              </a:rPr>
              <a:t>by eradicating the unimportant features, whereas, </a:t>
            </a:r>
            <a:r>
              <a:rPr lang="en-US" sz="2400" b="0" i="0" dirty="0">
                <a:solidFill>
                  <a:srgbClr val="00B050"/>
                </a:solidFill>
                <a:effectLst/>
                <a:latin typeface="roboto" panose="02000000000000000000" pitchFamily="2" charset="0"/>
              </a:rPr>
              <a:t>L2 regularization is not recommended for feature selection</a:t>
            </a:r>
            <a:endParaRPr lang="en-US" sz="2400" dirty="0">
              <a:solidFill>
                <a:srgbClr val="00B050"/>
              </a:solidFill>
              <a:latin typeface="roboto" panose="02000000000000000000" pitchFamily="2" charset="0"/>
            </a:endParaRPr>
          </a:p>
          <a:p>
            <a:pPr marL="285750" indent="-285750" algn="just">
              <a:lnSpc>
                <a:spcPct val="150000"/>
              </a:lnSpc>
              <a:buFont typeface="Wingdings" panose="05000000000000000000" pitchFamily="2" charset="2"/>
              <a:buChar char="Ø"/>
            </a:pPr>
            <a:r>
              <a:rPr lang="en-US" sz="2400" b="0" i="0" dirty="0">
                <a:solidFill>
                  <a:srgbClr val="C00000"/>
                </a:solidFill>
                <a:effectLst/>
                <a:latin typeface="roboto" panose="02000000000000000000" pitchFamily="2" charset="0"/>
              </a:rPr>
              <a:t>L1 doesn’t have a closed form solution </a:t>
            </a:r>
            <a:r>
              <a:rPr lang="en-US" sz="2400" b="0" i="0" dirty="0">
                <a:solidFill>
                  <a:srgbClr val="000000"/>
                </a:solidFill>
                <a:effectLst/>
                <a:latin typeface="roboto" panose="02000000000000000000" pitchFamily="2" charset="0"/>
              </a:rPr>
              <a:t>since it includes an absolute value and it is a non-differentiable function, </a:t>
            </a:r>
            <a:r>
              <a:rPr lang="en-US" sz="2400" b="0" i="0" dirty="0">
                <a:solidFill>
                  <a:srgbClr val="00B050"/>
                </a:solidFill>
                <a:effectLst/>
                <a:latin typeface="roboto" panose="02000000000000000000" pitchFamily="2" charset="0"/>
              </a:rPr>
              <a:t>while L2 has a solution in closed form as it’s a square of a weight</a:t>
            </a:r>
            <a:endParaRPr lang="en-IN" sz="2400" dirty="0">
              <a:solidFill>
                <a:srgbClr val="00B050"/>
              </a:solidFill>
            </a:endParaRPr>
          </a:p>
        </p:txBody>
      </p:sp>
    </p:spTree>
    <p:extLst>
      <p:ext uri="{BB962C8B-B14F-4D97-AF65-F5344CB8AC3E}">
        <p14:creationId xmlns:p14="http://schemas.microsoft.com/office/powerpoint/2010/main" val="3987418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348503" y="173391"/>
            <a:ext cx="10686473" cy="830997"/>
          </a:xfrm>
          <a:prstGeom prst="rect">
            <a:avLst/>
          </a:prstGeom>
          <a:noFill/>
          <a:ln w="9525">
            <a:noFill/>
            <a:miter lim="800000"/>
            <a:headEnd/>
            <a:tailEnd/>
          </a:ln>
        </p:spPr>
        <p:txBody>
          <a:bodyPr lIns="79945" tIns="39973" rIns="79945" bIns="39973"/>
          <a:lstStyle/>
          <a:p>
            <a:pPr algn="ctr"/>
            <a:r>
              <a:rPr lang="en-IN" sz="3400" b="1" spc="-5" dirty="0">
                <a:solidFill>
                  <a:srgbClr val="0000FF"/>
                </a:solidFill>
                <a:latin typeface="Bookman Old Style" panose="02050604050505020204" pitchFamily="18" charset="0"/>
                <a:cs typeface="Times New Roman"/>
              </a:rPr>
              <a:t>Difference between L</a:t>
            </a:r>
            <a:r>
              <a:rPr lang="en-IN" sz="3400" b="1" spc="-5" baseline="30000" dirty="0">
                <a:solidFill>
                  <a:srgbClr val="0000FF"/>
                </a:solidFill>
                <a:latin typeface="Bookman Old Style" panose="02050604050505020204" pitchFamily="18" charset="0"/>
                <a:cs typeface="Times New Roman"/>
              </a:rPr>
              <a:t>1 &amp; </a:t>
            </a:r>
            <a:r>
              <a:rPr lang="en-IN" sz="3400" b="1" spc="-5" dirty="0">
                <a:solidFill>
                  <a:srgbClr val="0000FF"/>
                </a:solidFill>
                <a:latin typeface="Bookman Old Style" panose="02050604050505020204" pitchFamily="18" charset="0"/>
                <a:cs typeface="Times New Roman"/>
              </a:rPr>
              <a:t>L</a:t>
            </a:r>
            <a:r>
              <a:rPr lang="en-IN" sz="3400" b="1" spc="-5" baseline="30000" dirty="0">
                <a:solidFill>
                  <a:srgbClr val="0000FF"/>
                </a:solidFill>
                <a:latin typeface="Bookman Old Style" panose="02050604050505020204" pitchFamily="18" charset="0"/>
                <a:cs typeface="Times New Roman"/>
              </a:rPr>
              <a:t>2</a:t>
            </a:r>
            <a:r>
              <a:rPr lang="en-IN" sz="3400" b="1" spc="-5" dirty="0">
                <a:solidFill>
                  <a:srgbClr val="0000FF"/>
                </a:solidFill>
                <a:latin typeface="Bookman Old Style" panose="02050604050505020204" pitchFamily="18" charset="0"/>
                <a:cs typeface="Times New Roman"/>
              </a:rPr>
              <a:t> Parameter Regularization</a:t>
            </a:r>
          </a:p>
          <a:p>
            <a:pPr algn="ctr" defTabSz="799425">
              <a:defRPr/>
            </a:pPr>
            <a:endParaRPr lang="en-US" sz="3643" b="1" spc="-5" dirty="0">
              <a:solidFill>
                <a:srgbClr val="0000FF"/>
              </a:solidFill>
              <a:latin typeface="Bookman Old Style" panose="02050604050505020204" pitchFamily="18" charset="0"/>
              <a:cs typeface="Times New Roman"/>
            </a:endParaRP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36</a:t>
            </a:fld>
            <a:endParaRPr lang="en-IN" altLang="en-US"/>
          </a:p>
        </p:txBody>
      </p:sp>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2"/>
          <a:stretch>
            <a:fillRect/>
          </a:stretch>
        </p:blipFill>
        <p:spPr>
          <a:xfrm>
            <a:off x="0" y="-27709"/>
            <a:ext cx="1191491" cy="1040647"/>
          </a:xfrm>
          <a:prstGeom prst="rect">
            <a:avLst/>
          </a:prstGeom>
        </p:spPr>
      </p:pic>
      <p:pic>
        <p:nvPicPr>
          <p:cNvPr id="3" name="Picture 2">
            <a:extLst>
              <a:ext uri="{FF2B5EF4-FFF2-40B4-BE49-F238E27FC236}">
                <a16:creationId xmlns:a16="http://schemas.microsoft.com/office/drawing/2014/main" id="{1BDC7307-502E-4573-9635-C810A9BECB6D}"/>
              </a:ext>
            </a:extLst>
          </p:cNvPr>
          <p:cNvPicPr>
            <a:picLocks noChangeAspect="1"/>
          </p:cNvPicPr>
          <p:nvPr/>
        </p:nvPicPr>
        <p:blipFill>
          <a:blip r:embed="rId3"/>
          <a:stretch>
            <a:fillRect/>
          </a:stretch>
        </p:blipFill>
        <p:spPr>
          <a:xfrm>
            <a:off x="1099127" y="1219199"/>
            <a:ext cx="9744369" cy="5502275"/>
          </a:xfrm>
          <a:prstGeom prst="rect">
            <a:avLst/>
          </a:prstGeom>
        </p:spPr>
      </p:pic>
    </p:spTree>
    <p:extLst>
      <p:ext uri="{BB962C8B-B14F-4D97-AF65-F5344CB8AC3E}">
        <p14:creationId xmlns:p14="http://schemas.microsoft.com/office/powerpoint/2010/main" val="1178168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502608"/>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2: </a:t>
            </a:r>
            <a:r>
              <a:rPr lang="en-US" sz="2800" b="1" spc="-15" dirty="0">
                <a:latin typeface="Bookman Old Style" panose="02050604050505020204" pitchFamily="18" charset="0"/>
                <a:cs typeface="Arial" panose="020B0604020202020204" pitchFamily="34" charset="0"/>
              </a:rPr>
              <a:t>DEEP NETWORKS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History of Deep Learning- A Probabilistic Theory of Deep Learning- Backpropagation and regularization, </a:t>
            </a:r>
            <a:r>
              <a:rPr lang="en-US" sz="2400" spc="-15" dirty="0">
                <a:solidFill>
                  <a:srgbClr val="FF0000"/>
                </a:solidFill>
                <a:latin typeface="Bookman Old Style" panose="02050604050505020204" pitchFamily="18" charset="0"/>
                <a:cs typeface="Arial" panose="020B0604020202020204" pitchFamily="34" charset="0"/>
              </a:rPr>
              <a:t>Batch normalization- </a:t>
            </a:r>
            <a:r>
              <a:rPr lang="en-US" sz="2400" spc="-15" dirty="0">
                <a:latin typeface="Bookman Old Style" panose="02050604050505020204" pitchFamily="18" charset="0"/>
                <a:cs typeface="Arial" panose="020B0604020202020204" pitchFamily="34" charset="0"/>
              </a:rPr>
              <a:t>VC Dimension and Neural Nets-Deep Vs Shallow Networks Convolutional Networks- Generative Adversarial Networks (GAN), Semi-supervised Learning</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37</a:t>
            </a:fld>
            <a:endParaRPr lang="en-IN"/>
          </a:p>
        </p:txBody>
      </p:sp>
    </p:spTree>
    <p:extLst>
      <p:ext uri="{BB962C8B-B14F-4D97-AF65-F5344CB8AC3E}">
        <p14:creationId xmlns:p14="http://schemas.microsoft.com/office/powerpoint/2010/main" val="471917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4BCD46-58D9-4D1B-801B-818171D4CBBD}"/>
              </a:ext>
            </a:extLst>
          </p:cNvPr>
          <p:cNvPicPr>
            <a:picLocks noChangeAspect="1"/>
          </p:cNvPicPr>
          <p:nvPr/>
        </p:nvPicPr>
        <p:blipFill>
          <a:blip r:embed="rId2"/>
          <a:stretch>
            <a:fillRect/>
          </a:stretch>
        </p:blipFill>
        <p:spPr>
          <a:xfrm>
            <a:off x="9208944" y="3949511"/>
            <a:ext cx="2876550" cy="1428750"/>
          </a:xfrm>
          <a:prstGeom prst="rect">
            <a:avLst/>
          </a:prstGeom>
        </p:spPr>
      </p:pic>
      <p:pic>
        <p:nvPicPr>
          <p:cNvPr id="9" name="Picture 8">
            <a:extLst>
              <a:ext uri="{FF2B5EF4-FFF2-40B4-BE49-F238E27FC236}">
                <a16:creationId xmlns:a16="http://schemas.microsoft.com/office/drawing/2014/main" id="{AB2C402E-E285-4C4E-9A88-FEBAF1CB7739}"/>
              </a:ext>
            </a:extLst>
          </p:cNvPr>
          <p:cNvPicPr>
            <a:picLocks noChangeAspect="1"/>
          </p:cNvPicPr>
          <p:nvPr/>
        </p:nvPicPr>
        <p:blipFill>
          <a:blip r:embed="rId3"/>
          <a:stretch>
            <a:fillRect/>
          </a:stretch>
        </p:blipFill>
        <p:spPr>
          <a:xfrm>
            <a:off x="106506" y="3275422"/>
            <a:ext cx="8912081" cy="3314700"/>
          </a:xfrm>
          <a:prstGeom prst="rect">
            <a:avLst/>
          </a:prstGeom>
        </p:spPr>
      </p:pic>
      <p:sp>
        <p:nvSpPr>
          <p:cNvPr id="30722" name="Slide Number Placeholder 3">
            <a:extLst>
              <a:ext uri="{FF2B5EF4-FFF2-40B4-BE49-F238E27FC236}">
                <a16:creationId xmlns:a16="http://schemas.microsoft.com/office/drawing/2014/main" id="{65235345-A3D9-4C16-97F7-B09D29F9BE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98159ACA-9CE5-4CDA-9FB1-607BBCABB222}" type="slidenum">
              <a:rPr lang="en-IN" altLang="en-US" sz="1071">
                <a:solidFill>
                  <a:srgbClr val="898989"/>
                </a:solidFill>
              </a:rPr>
              <a:pPr>
                <a:lnSpc>
                  <a:spcPct val="100000"/>
                </a:lnSpc>
                <a:spcBef>
                  <a:spcPct val="0"/>
                </a:spcBef>
                <a:buFontTx/>
                <a:buNone/>
              </a:pPr>
              <a:t>38</a:t>
            </a:fld>
            <a:endParaRPr lang="en-IN" altLang="en-US" sz="1071" dirty="0">
              <a:solidFill>
                <a:srgbClr val="898989"/>
              </a:solidFill>
            </a:endParaRPr>
          </a:p>
        </p:txBody>
      </p:sp>
      <p:sp>
        <p:nvSpPr>
          <p:cNvPr id="6" name="Rectangle 5">
            <a:extLst>
              <a:ext uri="{FF2B5EF4-FFF2-40B4-BE49-F238E27FC236}">
                <a16:creationId xmlns:a16="http://schemas.microsoft.com/office/drawing/2014/main" id="{E04E9218-8D50-4089-9AF0-6D769C0090CC}"/>
              </a:ext>
            </a:extLst>
          </p:cNvPr>
          <p:cNvSpPr/>
          <p:nvPr/>
        </p:nvSpPr>
        <p:spPr>
          <a:xfrm>
            <a:off x="1418545" y="136072"/>
            <a:ext cx="9380425" cy="652936"/>
          </a:xfrm>
          <a:prstGeom prst="rect">
            <a:avLst/>
          </a:prstGeom>
        </p:spPr>
        <p:txBody>
          <a:bodyPr>
            <a:spAutoFit/>
          </a:bodyPr>
          <a:lstStyle/>
          <a:p>
            <a:pPr marL="367383" algn="ctr" defTabSz="799425">
              <a:defRPr/>
            </a:pPr>
            <a:r>
              <a:rPr lang="en-US" sz="3643" spc="-5" dirty="0">
                <a:solidFill>
                  <a:srgbClr val="0000FF"/>
                </a:solidFill>
                <a:latin typeface="Arial Black" pitchFamily="34" charset="0"/>
                <a:cs typeface="Times New Roman"/>
              </a:rPr>
              <a:t>Batch Normalization</a:t>
            </a:r>
          </a:p>
        </p:txBody>
      </p:sp>
      <p:pic>
        <p:nvPicPr>
          <p:cNvPr id="5" name="Picture 4">
            <a:extLst>
              <a:ext uri="{FF2B5EF4-FFF2-40B4-BE49-F238E27FC236}">
                <a16:creationId xmlns:a16="http://schemas.microsoft.com/office/drawing/2014/main" id="{5AF8394A-4E4C-4634-BE6D-89E054023D9E}"/>
              </a:ext>
            </a:extLst>
          </p:cNvPr>
          <p:cNvPicPr>
            <a:picLocks noChangeAspect="1"/>
          </p:cNvPicPr>
          <p:nvPr/>
        </p:nvPicPr>
        <p:blipFill>
          <a:blip r:embed="rId4"/>
          <a:stretch>
            <a:fillRect/>
          </a:stretch>
        </p:blipFill>
        <p:spPr>
          <a:xfrm>
            <a:off x="0" y="0"/>
            <a:ext cx="1348503" cy="1177781"/>
          </a:xfrm>
          <a:prstGeom prst="rect">
            <a:avLst/>
          </a:prstGeom>
        </p:spPr>
      </p:pic>
      <p:sp>
        <p:nvSpPr>
          <p:cNvPr id="7" name="TextBox 6">
            <a:extLst>
              <a:ext uri="{FF2B5EF4-FFF2-40B4-BE49-F238E27FC236}">
                <a16:creationId xmlns:a16="http://schemas.microsoft.com/office/drawing/2014/main" id="{889364F2-9FA2-476B-AF2E-7D2E3ED51925}"/>
              </a:ext>
            </a:extLst>
          </p:cNvPr>
          <p:cNvSpPr txBox="1"/>
          <p:nvPr/>
        </p:nvSpPr>
        <p:spPr>
          <a:xfrm>
            <a:off x="788611" y="1177781"/>
            <a:ext cx="10987753" cy="2308324"/>
          </a:xfrm>
          <a:prstGeom prst="rect">
            <a:avLst/>
          </a:prstGeom>
          <a:noFill/>
        </p:spPr>
        <p:txBody>
          <a:bodyPr wrap="square">
            <a:spAutoFit/>
          </a:bodyPr>
          <a:lstStyle/>
          <a:p>
            <a:pPr marL="285750" indent="-285750" algn="just">
              <a:buFont typeface="Wingdings" panose="05000000000000000000" pitchFamily="2" charset="2"/>
              <a:buChar char="q"/>
            </a:pPr>
            <a:r>
              <a:rPr lang="en-US" dirty="0">
                <a:solidFill>
                  <a:srgbClr val="595858"/>
                </a:solidFill>
                <a:latin typeface="roboto" panose="02000000000000000000" pitchFamily="2" charset="0"/>
              </a:rPr>
              <a:t>It is a </a:t>
            </a:r>
            <a:r>
              <a:rPr lang="en-US" dirty="0">
                <a:solidFill>
                  <a:srgbClr val="C00000"/>
                </a:solidFill>
                <a:latin typeface="roboto" panose="02000000000000000000" pitchFamily="2" charset="0"/>
              </a:rPr>
              <a:t>method of adaptive reparameterization</a:t>
            </a:r>
            <a:r>
              <a:rPr lang="en-US" dirty="0">
                <a:solidFill>
                  <a:srgbClr val="595858"/>
                </a:solidFill>
                <a:latin typeface="roboto" panose="02000000000000000000" pitchFamily="2" charset="0"/>
              </a:rPr>
              <a:t>, motivated by the difficulty of training very deep models.</a:t>
            </a:r>
          </a:p>
          <a:p>
            <a:pPr marL="285750" indent="-285750" algn="just">
              <a:buFont typeface="Wingdings" panose="05000000000000000000" pitchFamily="2" charset="2"/>
              <a:buChar char="q"/>
            </a:pPr>
            <a:r>
              <a:rPr lang="en-US" dirty="0">
                <a:solidFill>
                  <a:srgbClr val="595858"/>
                </a:solidFill>
                <a:latin typeface="roboto" panose="02000000000000000000" pitchFamily="2" charset="0"/>
              </a:rPr>
              <a:t>In Deep networks, the weights are updated for each layer. So the output will no longer be on the same scale as the input (even though input is normalized).</a:t>
            </a:r>
          </a:p>
          <a:p>
            <a:pPr marL="285750" indent="-285750" algn="just">
              <a:buFont typeface="Wingdings" panose="05000000000000000000" pitchFamily="2" charset="2"/>
              <a:buChar char="q"/>
            </a:pPr>
            <a:r>
              <a:rPr lang="en-US" dirty="0">
                <a:solidFill>
                  <a:srgbClr val="595858"/>
                </a:solidFill>
                <a:latin typeface="roboto" panose="02000000000000000000" pitchFamily="2" charset="0"/>
              </a:rPr>
              <a:t>Normalization - is a data pre-processing tool used to bring the numerical data to a common scale without distorting its shape.</a:t>
            </a:r>
          </a:p>
          <a:p>
            <a:pPr marL="285750" indent="-285750" algn="just">
              <a:buFont typeface="Wingdings" panose="05000000000000000000" pitchFamily="2" charset="2"/>
              <a:buChar char="q"/>
            </a:pPr>
            <a:r>
              <a:rPr lang="en-US" dirty="0">
                <a:solidFill>
                  <a:srgbClr val="595858"/>
                </a:solidFill>
                <a:latin typeface="roboto" panose="02000000000000000000" pitchFamily="2" charset="0"/>
              </a:rPr>
              <a:t>when we input the data to a machine or deep learning algorithm we tend to change the values to a  balanced scale because, we  ensure that our model can generalize appropriately.(Normalization is used to bring the input into a balanced scale/ Range)</a:t>
            </a:r>
            <a:endParaRPr lang="en-IN" dirty="0"/>
          </a:p>
        </p:txBody>
      </p:sp>
      <p:sp>
        <p:nvSpPr>
          <p:cNvPr id="13" name="TextBox 12">
            <a:extLst>
              <a:ext uri="{FF2B5EF4-FFF2-40B4-BE49-F238E27FC236}">
                <a16:creationId xmlns:a16="http://schemas.microsoft.com/office/drawing/2014/main" id="{8453C6DF-8937-4275-AB76-AC488150AA42}"/>
              </a:ext>
            </a:extLst>
          </p:cNvPr>
          <p:cNvSpPr txBox="1"/>
          <p:nvPr/>
        </p:nvSpPr>
        <p:spPr>
          <a:xfrm>
            <a:off x="1348503" y="6356350"/>
            <a:ext cx="7860441" cy="261610"/>
          </a:xfrm>
          <a:prstGeom prst="rect">
            <a:avLst/>
          </a:prstGeom>
          <a:noFill/>
        </p:spPr>
        <p:txBody>
          <a:bodyPr wrap="square" rtlCol="0">
            <a:spAutoFit/>
          </a:bodyPr>
          <a:lstStyle/>
          <a:p>
            <a:r>
              <a:rPr lang="en-IN" sz="1100" dirty="0"/>
              <a:t>Image Source: https://www.analyticsvidhya.com/blog/2021/03/introduction-to-batch-normalization/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F7F4B48-B9CA-4E87-A371-1B686C96824D}"/>
              </a:ext>
            </a:extLst>
          </p:cNvPr>
          <p:cNvPicPr>
            <a:picLocks noChangeAspect="1"/>
          </p:cNvPicPr>
          <p:nvPr/>
        </p:nvPicPr>
        <p:blipFill>
          <a:blip r:embed="rId2"/>
          <a:stretch>
            <a:fillRect/>
          </a:stretch>
        </p:blipFill>
        <p:spPr>
          <a:xfrm>
            <a:off x="1134107" y="565029"/>
            <a:ext cx="9324975" cy="3095625"/>
          </a:xfrm>
          <a:prstGeom prst="rect">
            <a:avLst/>
          </a:prstGeom>
        </p:spPr>
      </p:pic>
      <p:sp>
        <p:nvSpPr>
          <p:cNvPr id="30722" name="Slide Number Placeholder 3">
            <a:extLst>
              <a:ext uri="{FF2B5EF4-FFF2-40B4-BE49-F238E27FC236}">
                <a16:creationId xmlns:a16="http://schemas.microsoft.com/office/drawing/2014/main" id="{65235345-A3D9-4C16-97F7-B09D29F9BE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98159ACA-9CE5-4CDA-9FB1-607BBCABB222}" type="slidenum">
              <a:rPr lang="en-IN" altLang="en-US" sz="1071">
                <a:solidFill>
                  <a:srgbClr val="898989"/>
                </a:solidFill>
              </a:rPr>
              <a:pPr>
                <a:lnSpc>
                  <a:spcPct val="100000"/>
                </a:lnSpc>
                <a:spcBef>
                  <a:spcPct val="0"/>
                </a:spcBef>
                <a:buFontTx/>
                <a:buNone/>
              </a:pPr>
              <a:t>39</a:t>
            </a:fld>
            <a:endParaRPr lang="en-IN" altLang="en-US" sz="1071" dirty="0">
              <a:solidFill>
                <a:srgbClr val="898989"/>
              </a:solidFill>
            </a:endParaRPr>
          </a:p>
        </p:txBody>
      </p:sp>
      <p:sp>
        <p:nvSpPr>
          <p:cNvPr id="6" name="Rectangle 5">
            <a:extLst>
              <a:ext uri="{FF2B5EF4-FFF2-40B4-BE49-F238E27FC236}">
                <a16:creationId xmlns:a16="http://schemas.microsoft.com/office/drawing/2014/main" id="{E04E9218-8D50-4089-9AF0-6D769C0090CC}"/>
              </a:ext>
            </a:extLst>
          </p:cNvPr>
          <p:cNvSpPr/>
          <p:nvPr/>
        </p:nvSpPr>
        <p:spPr>
          <a:xfrm>
            <a:off x="1418545" y="136072"/>
            <a:ext cx="9380425" cy="652936"/>
          </a:xfrm>
          <a:prstGeom prst="rect">
            <a:avLst/>
          </a:prstGeom>
        </p:spPr>
        <p:txBody>
          <a:bodyPr>
            <a:spAutoFit/>
          </a:bodyPr>
          <a:lstStyle/>
          <a:p>
            <a:pPr marL="367383" algn="ctr" defTabSz="799425">
              <a:defRPr/>
            </a:pPr>
            <a:r>
              <a:rPr lang="en-US" sz="3643" spc="-5" dirty="0">
                <a:solidFill>
                  <a:srgbClr val="0000FF"/>
                </a:solidFill>
                <a:latin typeface="Arial Black" pitchFamily="34" charset="0"/>
                <a:cs typeface="Times New Roman"/>
              </a:rPr>
              <a:t>Batch Normalization</a:t>
            </a:r>
          </a:p>
        </p:txBody>
      </p:sp>
      <p:pic>
        <p:nvPicPr>
          <p:cNvPr id="5" name="Picture 4">
            <a:extLst>
              <a:ext uri="{FF2B5EF4-FFF2-40B4-BE49-F238E27FC236}">
                <a16:creationId xmlns:a16="http://schemas.microsoft.com/office/drawing/2014/main" id="{5AF8394A-4E4C-4634-BE6D-89E054023D9E}"/>
              </a:ext>
            </a:extLst>
          </p:cNvPr>
          <p:cNvPicPr>
            <a:picLocks noChangeAspect="1"/>
          </p:cNvPicPr>
          <p:nvPr/>
        </p:nvPicPr>
        <p:blipFill>
          <a:blip r:embed="rId3"/>
          <a:stretch>
            <a:fillRect/>
          </a:stretch>
        </p:blipFill>
        <p:spPr>
          <a:xfrm>
            <a:off x="0" y="0"/>
            <a:ext cx="1348503" cy="1177781"/>
          </a:xfrm>
          <a:prstGeom prst="rect">
            <a:avLst/>
          </a:prstGeom>
        </p:spPr>
      </p:pic>
      <p:sp>
        <p:nvSpPr>
          <p:cNvPr id="13" name="TextBox 12">
            <a:extLst>
              <a:ext uri="{FF2B5EF4-FFF2-40B4-BE49-F238E27FC236}">
                <a16:creationId xmlns:a16="http://schemas.microsoft.com/office/drawing/2014/main" id="{8453C6DF-8937-4275-AB76-AC488150AA42}"/>
              </a:ext>
            </a:extLst>
          </p:cNvPr>
          <p:cNvSpPr txBox="1"/>
          <p:nvPr/>
        </p:nvSpPr>
        <p:spPr>
          <a:xfrm>
            <a:off x="3005338" y="6538912"/>
            <a:ext cx="7860441" cy="261610"/>
          </a:xfrm>
          <a:prstGeom prst="rect">
            <a:avLst/>
          </a:prstGeom>
          <a:noFill/>
        </p:spPr>
        <p:txBody>
          <a:bodyPr wrap="square" rtlCol="0">
            <a:spAutoFit/>
          </a:bodyPr>
          <a:lstStyle/>
          <a:p>
            <a:r>
              <a:rPr lang="en-IN" sz="1100" dirty="0"/>
              <a:t>Image Source: https://www.analyticsvidhya.com/blog/2021/03/introduction-to-batch-normalization/</a:t>
            </a:r>
          </a:p>
        </p:txBody>
      </p:sp>
      <p:pic>
        <p:nvPicPr>
          <p:cNvPr id="8" name="Picture 7">
            <a:extLst>
              <a:ext uri="{FF2B5EF4-FFF2-40B4-BE49-F238E27FC236}">
                <a16:creationId xmlns:a16="http://schemas.microsoft.com/office/drawing/2014/main" id="{262C6C97-51DD-48F7-85F3-30A2CB36D942}"/>
              </a:ext>
            </a:extLst>
          </p:cNvPr>
          <p:cNvPicPr>
            <a:picLocks noChangeAspect="1"/>
          </p:cNvPicPr>
          <p:nvPr/>
        </p:nvPicPr>
        <p:blipFill>
          <a:blip r:embed="rId4"/>
          <a:stretch>
            <a:fillRect/>
          </a:stretch>
        </p:blipFill>
        <p:spPr>
          <a:xfrm>
            <a:off x="10581498" y="1922796"/>
            <a:ext cx="1266825" cy="523875"/>
          </a:xfrm>
          <a:prstGeom prst="rect">
            <a:avLst/>
          </a:prstGeom>
        </p:spPr>
      </p:pic>
      <p:pic>
        <p:nvPicPr>
          <p:cNvPr id="12" name="Picture 11">
            <a:extLst>
              <a:ext uri="{FF2B5EF4-FFF2-40B4-BE49-F238E27FC236}">
                <a16:creationId xmlns:a16="http://schemas.microsoft.com/office/drawing/2014/main" id="{63690011-3C30-4416-8ED3-F6312B8C8DAC}"/>
              </a:ext>
            </a:extLst>
          </p:cNvPr>
          <p:cNvPicPr>
            <a:picLocks noChangeAspect="1"/>
          </p:cNvPicPr>
          <p:nvPr/>
        </p:nvPicPr>
        <p:blipFill>
          <a:blip r:embed="rId5"/>
          <a:stretch>
            <a:fillRect/>
          </a:stretch>
        </p:blipFill>
        <p:spPr>
          <a:xfrm>
            <a:off x="992820" y="3653920"/>
            <a:ext cx="9382125" cy="2867079"/>
          </a:xfrm>
          <a:prstGeom prst="rect">
            <a:avLst/>
          </a:prstGeom>
        </p:spPr>
      </p:pic>
    </p:spTree>
    <p:extLst>
      <p:ext uri="{BB962C8B-B14F-4D97-AF65-F5344CB8AC3E}">
        <p14:creationId xmlns:p14="http://schemas.microsoft.com/office/powerpoint/2010/main" val="24208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502608"/>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2: </a:t>
            </a:r>
            <a:r>
              <a:rPr lang="en-US" sz="2800" b="1" spc="-15" dirty="0">
                <a:latin typeface="Bookman Old Style" panose="02050604050505020204" pitchFamily="18" charset="0"/>
                <a:cs typeface="Arial" panose="020B0604020202020204" pitchFamily="34" charset="0"/>
              </a:rPr>
              <a:t>DEEP NETWORKS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History of Deep Learning- A Probabilistic Theory of Deep Learning- Backpropagation and regularization, batch normalization- VC Dimension and Neural Nets-Deep Vs Shallow Networks Convolutional Networks- Generative Adversarial Networks (GAN), Semi-supervised Learning</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4</a:t>
            </a:fld>
            <a:endParaRPr lang="en-IN"/>
          </a:p>
        </p:txBody>
      </p:sp>
    </p:spTree>
    <p:extLst>
      <p:ext uri="{BB962C8B-B14F-4D97-AF65-F5344CB8AC3E}">
        <p14:creationId xmlns:p14="http://schemas.microsoft.com/office/powerpoint/2010/main" val="625039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65235345-A3D9-4C16-97F7-B09D29F9BE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98159ACA-9CE5-4CDA-9FB1-607BBCABB222}" type="slidenum">
              <a:rPr lang="en-IN" altLang="en-US" sz="1071">
                <a:solidFill>
                  <a:srgbClr val="898989"/>
                </a:solidFill>
              </a:rPr>
              <a:pPr>
                <a:lnSpc>
                  <a:spcPct val="100000"/>
                </a:lnSpc>
                <a:spcBef>
                  <a:spcPct val="0"/>
                </a:spcBef>
                <a:buFontTx/>
                <a:buNone/>
              </a:pPr>
              <a:t>40</a:t>
            </a:fld>
            <a:endParaRPr lang="en-IN" altLang="en-US" sz="1071" dirty="0">
              <a:solidFill>
                <a:srgbClr val="898989"/>
              </a:solidFill>
            </a:endParaRPr>
          </a:p>
        </p:txBody>
      </p:sp>
      <p:sp>
        <p:nvSpPr>
          <p:cNvPr id="6" name="Rectangle 5">
            <a:extLst>
              <a:ext uri="{FF2B5EF4-FFF2-40B4-BE49-F238E27FC236}">
                <a16:creationId xmlns:a16="http://schemas.microsoft.com/office/drawing/2014/main" id="{E04E9218-8D50-4089-9AF0-6D769C0090CC}"/>
              </a:ext>
            </a:extLst>
          </p:cNvPr>
          <p:cNvSpPr/>
          <p:nvPr/>
        </p:nvSpPr>
        <p:spPr>
          <a:xfrm>
            <a:off x="1418545" y="136072"/>
            <a:ext cx="9380425" cy="652936"/>
          </a:xfrm>
          <a:prstGeom prst="rect">
            <a:avLst/>
          </a:prstGeom>
        </p:spPr>
        <p:txBody>
          <a:bodyPr>
            <a:spAutoFit/>
          </a:bodyPr>
          <a:lstStyle/>
          <a:p>
            <a:pPr marL="367383" algn="ctr" defTabSz="799425">
              <a:defRPr/>
            </a:pPr>
            <a:r>
              <a:rPr lang="en-US" sz="3643" spc="-5" dirty="0">
                <a:solidFill>
                  <a:srgbClr val="0000FF"/>
                </a:solidFill>
                <a:latin typeface="Arial Black" pitchFamily="34" charset="0"/>
                <a:cs typeface="Times New Roman"/>
              </a:rPr>
              <a:t>Batch Normalization</a:t>
            </a:r>
          </a:p>
        </p:txBody>
      </p:sp>
      <p:pic>
        <p:nvPicPr>
          <p:cNvPr id="5" name="Picture 4">
            <a:extLst>
              <a:ext uri="{FF2B5EF4-FFF2-40B4-BE49-F238E27FC236}">
                <a16:creationId xmlns:a16="http://schemas.microsoft.com/office/drawing/2014/main" id="{5AF8394A-4E4C-4634-BE6D-89E054023D9E}"/>
              </a:ext>
            </a:extLst>
          </p:cNvPr>
          <p:cNvPicPr>
            <a:picLocks noChangeAspect="1"/>
          </p:cNvPicPr>
          <p:nvPr/>
        </p:nvPicPr>
        <p:blipFill>
          <a:blip r:embed="rId2"/>
          <a:stretch>
            <a:fillRect/>
          </a:stretch>
        </p:blipFill>
        <p:spPr>
          <a:xfrm>
            <a:off x="0" y="0"/>
            <a:ext cx="1348503" cy="1177781"/>
          </a:xfrm>
          <a:prstGeom prst="rect">
            <a:avLst/>
          </a:prstGeom>
        </p:spPr>
      </p:pic>
      <p:sp>
        <p:nvSpPr>
          <p:cNvPr id="13" name="TextBox 12">
            <a:extLst>
              <a:ext uri="{FF2B5EF4-FFF2-40B4-BE49-F238E27FC236}">
                <a16:creationId xmlns:a16="http://schemas.microsoft.com/office/drawing/2014/main" id="{8453C6DF-8937-4275-AB76-AC488150AA42}"/>
              </a:ext>
            </a:extLst>
          </p:cNvPr>
          <p:cNvSpPr txBox="1"/>
          <p:nvPr/>
        </p:nvSpPr>
        <p:spPr>
          <a:xfrm>
            <a:off x="3005338" y="6538912"/>
            <a:ext cx="7860441" cy="261610"/>
          </a:xfrm>
          <a:prstGeom prst="rect">
            <a:avLst/>
          </a:prstGeom>
          <a:noFill/>
        </p:spPr>
        <p:txBody>
          <a:bodyPr wrap="square" rtlCol="0">
            <a:spAutoFit/>
          </a:bodyPr>
          <a:lstStyle/>
          <a:p>
            <a:r>
              <a:rPr lang="en-IN" sz="1100" dirty="0"/>
              <a:t>Image Source: https://www.analyticsvidhya.com/blog/2021/03/introduction-to-batch-normalization/</a:t>
            </a:r>
          </a:p>
        </p:txBody>
      </p:sp>
      <p:sp>
        <p:nvSpPr>
          <p:cNvPr id="10" name="TextBox 9">
            <a:extLst>
              <a:ext uri="{FF2B5EF4-FFF2-40B4-BE49-F238E27FC236}">
                <a16:creationId xmlns:a16="http://schemas.microsoft.com/office/drawing/2014/main" id="{6BDDBFDF-5D95-47DC-BF58-6AD850E055F6}"/>
              </a:ext>
            </a:extLst>
          </p:cNvPr>
          <p:cNvSpPr txBox="1"/>
          <p:nvPr/>
        </p:nvSpPr>
        <p:spPr>
          <a:xfrm>
            <a:off x="480291" y="1226560"/>
            <a:ext cx="11526982" cy="1631216"/>
          </a:xfrm>
          <a:prstGeom prst="rect">
            <a:avLst/>
          </a:prstGeom>
          <a:noFill/>
        </p:spPr>
        <p:txBody>
          <a:bodyPr wrap="square">
            <a:spAutoFit/>
          </a:bodyPr>
          <a:lstStyle/>
          <a:p>
            <a:pPr algn="just"/>
            <a:r>
              <a:rPr lang="en-US" sz="2000" b="0" i="0" dirty="0">
                <a:effectLst/>
                <a:latin typeface="roboto" panose="02000000000000000000" pitchFamily="2" charset="0"/>
              </a:rPr>
              <a:t>Even though the input X was normalized but the output is  no longer on the same scale. </a:t>
            </a:r>
          </a:p>
          <a:p>
            <a:pPr algn="just"/>
            <a:r>
              <a:rPr lang="en-US" sz="2000" dirty="0">
                <a:latin typeface="roboto" panose="02000000000000000000" pitchFamily="2" charset="0"/>
              </a:rPr>
              <a:t>T</a:t>
            </a:r>
            <a:r>
              <a:rPr lang="en-US" sz="2000" b="0" i="0" dirty="0">
                <a:effectLst/>
                <a:latin typeface="roboto" panose="02000000000000000000" pitchFamily="2" charset="0"/>
              </a:rPr>
              <a:t>he data passes through multiple layers of network with multiple times(sigmoidal) activation functions are applied, which leads to an internal co-variate shift in the data.</a:t>
            </a:r>
          </a:p>
          <a:p>
            <a:pPr algn="just"/>
            <a:endParaRPr lang="en-US" sz="2000" b="0" i="0" dirty="0">
              <a:effectLst/>
              <a:latin typeface="roboto" panose="02000000000000000000" pitchFamily="2" charset="0"/>
            </a:endParaRPr>
          </a:p>
          <a:p>
            <a:pPr algn="ctr"/>
            <a:r>
              <a:rPr lang="en-US" sz="2000" dirty="0">
                <a:latin typeface="roboto" panose="02000000000000000000" pitchFamily="2" charset="0"/>
              </a:rPr>
              <a:t> </a:t>
            </a:r>
            <a:r>
              <a:rPr lang="en-US" sz="2000" dirty="0">
                <a:solidFill>
                  <a:srgbClr val="FF0000"/>
                </a:solidFill>
                <a:latin typeface="roboto" panose="02000000000000000000" pitchFamily="2" charset="0"/>
              </a:rPr>
              <a:t>This motivates us to move towards Batch Normalization</a:t>
            </a:r>
            <a:endParaRPr lang="en-IN" sz="2000" dirty="0">
              <a:solidFill>
                <a:srgbClr val="FF0000"/>
              </a:solidFill>
            </a:endParaRPr>
          </a:p>
        </p:txBody>
      </p:sp>
      <p:sp>
        <p:nvSpPr>
          <p:cNvPr id="14" name="TextBox 13">
            <a:extLst>
              <a:ext uri="{FF2B5EF4-FFF2-40B4-BE49-F238E27FC236}">
                <a16:creationId xmlns:a16="http://schemas.microsoft.com/office/drawing/2014/main" id="{6022F553-28D1-407B-BC82-AA82139A4542}"/>
              </a:ext>
            </a:extLst>
          </p:cNvPr>
          <p:cNvSpPr txBox="1"/>
          <p:nvPr/>
        </p:nvSpPr>
        <p:spPr>
          <a:xfrm>
            <a:off x="406400" y="3022262"/>
            <a:ext cx="11600873" cy="677108"/>
          </a:xfrm>
          <a:prstGeom prst="rect">
            <a:avLst/>
          </a:prstGeom>
          <a:noFill/>
        </p:spPr>
        <p:txBody>
          <a:bodyPr wrap="square">
            <a:spAutoFit/>
          </a:bodyPr>
          <a:lstStyle/>
          <a:p>
            <a:pPr algn="ctr"/>
            <a:r>
              <a:rPr lang="en-US" sz="1900" dirty="0">
                <a:solidFill>
                  <a:srgbClr val="C00000"/>
                </a:solidFill>
                <a:highlight>
                  <a:srgbClr val="FFFF00"/>
                </a:highlight>
                <a:latin typeface="roboto" panose="02000000000000000000" pitchFamily="2" charset="0"/>
              </a:rPr>
              <a:t>Normalization is the process of altering the input data to have mean as zero and standard deviation value as one</a:t>
            </a:r>
            <a:endParaRPr lang="en-IN" sz="1900" dirty="0">
              <a:solidFill>
                <a:srgbClr val="C00000"/>
              </a:solidFill>
              <a:highlight>
                <a:srgbClr val="FFFF00"/>
              </a:highlight>
              <a:latin typeface="roboto" panose="02000000000000000000" pitchFamily="2" charset="0"/>
            </a:endParaRPr>
          </a:p>
        </p:txBody>
      </p:sp>
      <p:sp>
        <p:nvSpPr>
          <p:cNvPr id="4" name="TextBox 3">
            <a:extLst>
              <a:ext uri="{FF2B5EF4-FFF2-40B4-BE49-F238E27FC236}">
                <a16:creationId xmlns:a16="http://schemas.microsoft.com/office/drawing/2014/main" id="{C2DDC886-2F72-4EDE-92C6-25BC67D36C20}"/>
              </a:ext>
            </a:extLst>
          </p:cNvPr>
          <p:cNvSpPr txBox="1"/>
          <p:nvPr/>
        </p:nvSpPr>
        <p:spPr>
          <a:xfrm>
            <a:off x="674251" y="3775794"/>
            <a:ext cx="11194476" cy="1015663"/>
          </a:xfrm>
          <a:prstGeom prst="rect">
            <a:avLst/>
          </a:prstGeom>
          <a:noFill/>
        </p:spPr>
        <p:txBody>
          <a:bodyPr wrap="square" rtlCol="0">
            <a:spAutoFit/>
          </a:bodyPr>
          <a:lstStyle/>
          <a:p>
            <a:r>
              <a:rPr lang="en-IN" sz="2000" dirty="0">
                <a:solidFill>
                  <a:srgbClr val="00B050"/>
                </a:solidFill>
                <a:latin typeface="roboto" panose="02000000000000000000" pitchFamily="2" charset="0"/>
              </a:rPr>
              <a:t>Procedure to do Batch Normalization:</a:t>
            </a:r>
          </a:p>
          <a:p>
            <a:pPr algn="l"/>
            <a:r>
              <a:rPr lang="en-US" sz="2000" dirty="0">
                <a:latin typeface="roboto" panose="02000000000000000000" pitchFamily="2" charset="0"/>
              </a:rPr>
              <a:t>(1) Consider the  batch input from layer h, for this layer we need to calculate the mean of this hidden activation.</a:t>
            </a:r>
            <a:endParaRPr lang="en-IN" sz="2000" dirty="0">
              <a:latin typeface="roboto" panose="02000000000000000000" pitchFamily="2" charset="0"/>
            </a:endParaRPr>
          </a:p>
        </p:txBody>
      </p:sp>
      <p:pic>
        <p:nvPicPr>
          <p:cNvPr id="9" name="Picture 8">
            <a:extLst>
              <a:ext uri="{FF2B5EF4-FFF2-40B4-BE49-F238E27FC236}">
                <a16:creationId xmlns:a16="http://schemas.microsoft.com/office/drawing/2014/main" id="{9B1FAEFD-35E4-4877-AFA0-3B8507C8FBB9}"/>
              </a:ext>
            </a:extLst>
          </p:cNvPr>
          <p:cNvPicPr>
            <a:picLocks noChangeAspect="1"/>
          </p:cNvPicPr>
          <p:nvPr/>
        </p:nvPicPr>
        <p:blipFill>
          <a:blip r:embed="rId3"/>
          <a:stretch>
            <a:fillRect/>
          </a:stretch>
        </p:blipFill>
        <p:spPr>
          <a:xfrm>
            <a:off x="4698061" y="4791457"/>
            <a:ext cx="2099037" cy="1015663"/>
          </a:xfrm>
          <a:prstGeom prst="rect">
            <a:avLst/>
          </a:prstGeom>
        </p:spPr>
      </p:pic>
      <p:sp>
        <p:nvSpPr>
          <p:cNvPr id="11" name="TextBox 10">
            <a:extLst>
              <a:ext uri="{FF2B5EF4-FFF2-40B4-BE49-F238E27FC236}">
                <a16:creationId xmlns:a16="http://schemas.microsoft.com/office/drawing/2014/main" id="{EACD2A6D-8363-4CE0-8359-7CD6C7B4B6DB}"/>
              </a:ext>
            </a:extLst>
          </p:cNvPr>
          <p:cNvSpPr txBox="1"/>
          <p:nvPr/>
        </p:nvSpPr>
        <p:spPr>
          <a:xfrm>
            <a:off x="3325090" y="5803684"/>
            <a:ext cx="5209309" cy="369332"/>
          </a:xfrm>
          <a:prstGeom prst="rect">
            <a:avLst/>
          </a:prstGeom>
          <a:noFill/>
        </p:spPr>
        <p:txBody>
          <a:bodyPr wrap="square" rtlCol="0">
            <a:spAutoFit/>
          </a:bodyPr>
          <a:lstStyle/>
          <a:p>
            <a:r>
              <a:rPr lang="en-IN" dirty="0"/>
              <a:t>Where n -  number of neurons in the hidden layer h</a:t>
            </a:r>
          </a:p>
        </p:txBody>
      </p:sp>
    </p:spTree>
    <p:extLst>
      <p:ext uri="{BB962C8B-B14F-4D97-AF65-F5344CB8AC3E}">
        <p14:creationId xmlns:p14="http://schemas.microsoft.com/office/powerpoint/2010/main" val="389337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AACD8FF-8FEA-41FC-A4A8-DBD9D74DF616}"/>
              </a:ext>
            </a:extLst>
          </p:cNvPr>
          <p:cNvPicPr>
            <a:picLocks noChangeAspect="1"/>
          </p:cNvPicPr>
          <p:nvPr/>
        </p:nvPicPr>
        <p:blipFill>
          <a:blip r:embed="rId2"/>
          <a:stretch>
            <a:fillRect/>
          </a:stretch>
        </p:blipFill>
        <p:spPr>
          <a:xfrm>
            <a:off x="4484734" y="5024553"/>
            <a:ext cx="3040292" cy="931671"/>
          </a:xfrm>
          <a:prstGeom prst="rect">
            <a:avLst/>
          </a:prstGeom>
        </p:spPr>
      </p:pic>
      <p:pic>
        <p:nvPicPr>
          <p:cNvPr id="8" name="Picture 7">
            <a:extLst>
              <a:ext uri="{FF2B5EF4-FFF2-40B4-BE49-F238E27FC236}">
                <a16:creationId xmlns:a16="http://schemas.microsoft.com/office/drawing/2014/main" id="{C676CB9A-7BD7-4417-ABE2-E4B408EECC22}"/>
              </a:ext>
            </a:extLst>
          </p:cNvPr>
          <p:cNvPicPr>
            <a:picLocks noChangeAspect="1"/>
          </p:cNvPicPr>
          <p:nvPr/>
        </p:nvPicPr>
        <p:blipFill>
          <a:blip r:embed="rId3"/>
          <a:stretch>
            <a:fillRect/>
          </a:stretch>
        </p:blipFill>
        <p:spPr>
          <a:xfrm>
            <a:off x="4559305" y="2955196"/>
            <a:ext cx="2706423" cy="1201506"/>
          </a:xfrm>
          <a:prstGeom prst="rect">
            <a:avLst/>
          </a:prstGeom>
        </p:spPr>
      </p:pic>
      <p:sp>
        <p:nvSpPr>
          <p:cNvPr id="30722" name="Slide Number Placeholder 3">
            <a:extLst>
              <a:ext uri="{FF2B5EF4-FFF2-40B4-BE49-F238E27FC236}">
                <a16:creationId xmlns:a16="http://schemas.microsoft.com/office/drawing/2014/main" id="{65235345-A3D9-4C16-97F7-B09D29F9BE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98159ACA-9CE5-4CDA-9FB1-607BBCABB222}" type="slidenum">
              <a:rPr lang="en-IN" altLang="en-US" sz="1071">
                <a:solidFill>
                  <a:srgbClr val="898989"/>
                </a:solidFill>
              </a:rPr>
              <a:pPr>
                <a:lnSpc>
                  <a:spcPct val="100000"/>
                </a:lnSpc>
                <a:spcBef>
                  <a:spcPct val="0"/>
                </a:spcBef>
                <a:buFontTx/>
                <a:buNone/>
              </a:pPr>
              <a:t>41</a:t>
            </a:fld>
            <a:endParaRPr lang="en-IN" altLang="en-US" sz="1071" dirty="0">
              <a:solidFill>
                <a:srgbClr val="898989"/>
              </a:solidFill>
            </a:endParaRPr>
          </a:p>
        </p:txBody>
      </p:sp>
      <p:sp>
        <p:nvSpPr>
          <p:cNvPr id="6" name="Rectangle 5">
            <a:extLst>
              <a:ext uri="{FF2B5EF4-FFF2-40B4-BE49-F238E27FC236}">
                <a16:creationId xmlns:a16="http://schemas.microsoft.com/office/drawing/2014/main" id="{E04E9218-8D50-4089-9AF0-6D769C0090CC}"/>
              </a:ext>
            </a:extLst>
          </p:cNvPr>
          <p:cNvSpPr/>
          <p:nvPr/>
        </p:nvSpPr>
        <p:spPr>
          <a:xfrm>
            <a:off x="1418545" y="136072"/>
            <a:ext cx="9380425" cy="652936"/>
          </a:xfrm>
          <a:prstGeom prst="rect">
            <a:avLst/>
          </a:prstGeom>
        </p:spPr>
        <p:txBody>
          <a:bodyPr>
            <a:spAutoFit/>
          </a:bodyPr>
          <a:lstStyle/>
          <a:p>
            <a:pPr marL="367383" algn="ctr" defTabSz="799425">
              <a:defRPr/>
            </a:pPr>
            <a:r>
              <a:rPr lang="en-US" sz="3643" spc="-5" dirty="0">
                <a:solidFill>
                  <a:srgbClr val="0000FF"/>
                </a:solidFill>
                <a:latin typeface="Arial Black" pitchFamily="34" charset="0"/>
                <a:cs typeface="Times New Roman"/>
              </a:rPr>
              <a:t>Batch Normalization (BN)</a:t>
            </a:r>
          </a:p>
        </p:txBody>
      </p:sp>
      <p:pic>
        <p:nvPicPr>
          <p:cNvPr id="5" name="Picture 4">
            <a:extLst>
              <a:ext uri="{FF2B5EF4-FFF2-40B4-BE49-F238E27FC236}">
                <a16:creationId xmlns:a16="http://schemas.microsoft.com/office/drawing/2014/main" id="{5AF8394A-4E4C-4634-BE6D-89E054023D9E}"/>
              </a:ext>
            </a:extLst>
          </p:cNvPr>
          <p:cNvPicPr>
            <a:picLocks noChangeAspect="1"/>
          </p:cNvPicPr>
          <p:nvPr/>
        </p:nvPicPr>
        <p:blipFill>
          <a:blip r:embed="rId4"/>
          <a:stretch>
            <a:fillRect/>
          </a:stretch>
        </p:blipFill>
        <p:spPr>
          <a:xfrm>
            <a:off x="0" y="0"/>
            <a:ext cx="1348503" cy="1177781"/>
          </a:xfrm>
          <a:prstGeom prst="rect">
            <a:avLst/>
          </a:prstGeom>
        </p:spPr>
      </p:pic>
      <p:sp>
        <p:nvSpPr>
          <p:cNvPr id="13" name="TextBox 12">
            <a:extLst>
              <a:ext uri="{FF2B5EF4-FFF2-40B4-BE49-F238E27FC236}">
                <a16:creationId xmlns:a16="http://schemas.microsoft.com/office/drawing/2014/main" id="{8453C6DF-8937-4275-AB76-AC488150AA42}"/>
              </a:ext>
            </a:extLst>
          </p:cNvPr>
          <p:cNvSpPr txBox="1"/>
          <p:nvPr/>
        </p:nvSpPr>
        <p:spPr>
          <a:xfrm>
            <a:off x="2728247" y="6487769"/>
            <a:ext cx="7860441" cy="276999"/>
          </a:xfrm>
          <a:prstGeom prst="rect">
            <a:avLst/>
          </a:prstGeom>
          <a:noFill/>
        </p:spPr>
        <p:txBody>
          <a:bodyPr wrap="square" rtlCol="0">
            <a:spAutoFit/>
          </a:bodyPr>
          <a:lstStyle/>
          <a:p>
            <a:r>
              <a:rPr lang="en-IN" sz="1200" dirty="0"/>
              <a:t>All equations are adopted </a:t>
            </a:r>
            <a:r>
              <a:rPr lang="en-IN" sz="1200" dirty="0" err="1"/>
              <a:t>from:https</a:t>
            </a:r>
            <a:r>
              <a:rPr lang="en-IN" sz="1200" dirty="0"/>
              <a:t>://www.analyticsvidhya.com/blog/2021/03/introduction-to-batch-normalization/</a:t>
            </a:r>
          </a:p>
        </p:txBody>
      </p:sp>
      <p:sp>
        <p:nvSpPr>
          <p:cNvPr id="10" name="TextBox 9">
            <a:extLst>
              <a:ext uri="{FF2B5EF4-FFF2-40B4-BE49-F238E27FC236}">
                <a16:creationId xmlns:a16="http://schemas.microsoft.com/office/drawing/2014/main" id="{6BDDBFDF-5D95-47DC-BF58-6AD850E055F6}"/>
              </a:ext>
            </a:extLst>
          </p:cNvPr>
          <p:cNvSpPr txBox="1"/>
          <p:nvPr/>
        </p:nvSpPr>
        <p:spPr>
          <a:xfrm>
            <a:off x="674251" y="1010134"/>
            <a:ext cx="11194476" cy="369332"/>
          </a:xfrm>
          <a:prstGeom prst="rect">
            <a:avLst/>
          </a:prstGeom>
          <a:noFill/>
        </p:spPr>
        <p:txBody>
          <a:bodyPr wrap="square">
            <a:spAutoFit/>
          </a:bodyPr>
          <a:lstStyle/>
          <a:p>
            <a:pPr algn="just"/>
            <a:r>
              <a:rPr lang="en-US" b="0" i="0" dirty="0">
                <a:effectLst/>
                <a:latin typeface="roboto" panose="02000000000000000000" pitchFamily="2" charset="0"/>
              </a:rPr>
              <a:t>(2) After calculating the mean </a:t>
            </a:r>
            <a:r>
              <a:rPr lang="en-US" dirty="0">
                <a:latin typeface="roboto" panose="02000000000000000000" pitchFamily="2" charset="0"/>
              </a:rPr>
              <a:t>the next step is to calculate the standard deviation of the hidden activations.</a:t>
            </a:r>
            <a:endParaRPr lang="en-IN" dirty="0">
              <a:latin typeface="roboto" panose="02000000000000000000" pitchFamily="2" charset="0"/>
            </a:endParaRPr>
          </a:p>
        </p:txBody>
      </p:sp>
      <p:sp>
        <p:nvSpPr>
          <p:cNvPr id="4" name="TextBox 3">
            <a:extLst>
              <a:ext uri="{FF2B5EF4-FFF2-40B4-BE49-F238E27FC236}">
                <a16:creationId xmlns:a16="http://schemas.microsoft.com/office/drawing/2014/main" id="{C2DDC886-2F72-4EDE-92C6-25BC67D36C20}"/>
              </a:ext>
            </a:extLst>
          </p:cNvPr>
          <p:cNvSpPr txBox="1"/>
          <p:nvPr/>
        </p:nvSpPr>
        <p:spPr>
          <a:xfrm>
            <a:off x="611905" y="2426791"/>
            <a:ext cx="11194476" cy="923330"/>
          </a:xfrm>
          <a:prstGeom prst="rect">
            <a:avLst/>
          </a:prstGeom>
          <a:noFill/>
        </p:spPr>
        <p:txBody>
          <a:bodyPr wrap="square" rtlCol="0">
            <a:spAutoFit/>
          </a:bodyPr>
          <a:lstStyle/>
          <a:p>
            <a:pPr algn="just"/>
            <a:r>
              <a:rPr lang="en-US" dirty="0">
                <a:latin typeface="roboto" panose="02000000000000000000" pitchFamily="2" charset="0"/>
              </a:rPr>
              <a:t>(3)</a:t>
            </a:r>
            <a:r>
              <a:rPr lang="en-US" dirty="0" err="1">
                <a:latin typeface="roboto" panose="02000000000000000000" pitchFamily="2" charset="0"/>
              </a:rPr>
              <a:t>cNow</a:t>
            </a:r>
            <a:r>
              <a:rPr lang="en-US" dirty="0">
                <a:latin typeface="roboto" panose="02000000000000000000" pitchFamily="2" charset="0"/>
              </a:rPr>
              <a:t> we normalize the hidden activations using these </a:t>
            </a:r>
            <a:r>
              <a:rPr lang="en-US" dirty="0">
                <a:solidFill>
                  <a:srgbClr val="C00000"/>
                </a:solidFill>
                <a:latin typeface="roboto" panose="02000000000000000000" pitchFamily="2" charset="0"/>
              </a:rPr>
              <a:t>Mean &amp; Standard Deviation </a:t>
            </a:r>
            <a:r>
              <a:rPr lang="en-US" dirty="0">
                <a:latin typeface="roboto" panose="02000000000000000000" pitchFamily="2" charset="0"/>
              </a:rPr>
              <a:t>values. </a:t>
            </a:r>
          </a:p>
          <a:p>
            <a:pPr algn="just"/>
            <a:r>
              <a:rPr lang="en-US" dirty="0">
                <a:latin typeface="roboto" panose="02000000000000000000" pitchFamily="2" charset="0"/>
              </a:rPr>
              <a:t>To do this, we subtract the mean from each input and divide the whole value with the sum of standard deviation and the smoothing term (ε).</a:t>
            </a:r>
            <a:endParaRPr lang="en-IN" dirty="0">
              <a:latin typeface="roboto" panose="02000000000000000000" pitchFamily="2" charset="0"/>
            </a:endParaRPr>
          </a:p>
        </p:txBody>
      </p:sp>
      <p:pic>
        <p:nvPicPr>
          <p:cNvPr id="3" name="Picture 2">
            <a:extLst>
              <a:ext uri="{FF2B5EF4-FFF2-40B4-BE49-F238E27FC236}">
                <a16:creationId xmlns:a16="http://schemas.microsoft.com/office/drawing/2014/main" id="{834B3636-626E-47BD-ABB2-C0566AEA965B}"/>
              </a:ext>
            </a:extLst>
          </p:cNvPr>
          <p:cNvPicPr>
            <a:picLocks noChangeAspect="1"/>
          </p:cNvPicPr>
          <p:nvPr/>
        </p:nvPicPr>
        <p:blipFill>
          <a:blip r:embed="rId5"/>
          <a:stretch>
            <a:fillRect/>
          </a:stretch>
        </p:blipFill>
        <p:spPr>
          <a:xfrm>
            <a:off x="4128005" y="1377918"/>
            <a:ext cx="3016971" cy="1123162"/>
          </a:xfrm>
          <a:prstGeom prst="rect">
            <a:avLst/>
          </a:prstGeom>
        </p:spPr>
      </p:pic>
      <p:sp>
        <p:nvSpPr>
          <p:cNvPr id="16" name="TextBox 15">
            <a:extLst>
              <a:ext uri="{FF2B5EF4-FFF2-40B4-BE49-F238E27FC236}">
                <a16:creationId xmlns:a16="http://schemas.microsoft.com/office/drawing/2014/main" id="{878A6836-5EBA-4F5E-BA15-B3F62493D52B}"/>
              </a:ext>
            </a:extLst>
          </p:cNvPr>
          <p:cNvSpPr txBox="1"/>
          <p:nvPr/>
        </p:nvSpPr>
        <p:spPr>
          <a:xfrm>
            <a:off x="674251" y="4227520"/>
            <a:ext cx="10898913" cy="923330"/>
          </a:xfrm>
          <a:prstGeom prst="rect">
            <a:avLst/>
          </a:prstGeom>
          <a:noFill/>
        </p:spPr>
        <p:txBody>
          <a:bodyPr wrap="square">
            <a:spAutoFit/>
          </a:bodyPr>
          <a:lstStyle/>
          <a:p>
            <a:pPr algn="just"/>
            <a:r>
              <a:rPr lang="en-US" dirty="0">
                <a:latin typeface="roboto" panose="02000000000000000000" pitchFamily="2" charset="0"/>
              </a:rPr>
              <a:t>(4) As the final stage, the re-scaling and offsetting of the input is performed. Here two components of the BN algorithm is used, γ(gamma) and β (beta). These parameters are used for re-scaling (γ) and shifting(β)  the vector contains values from the previous operations.</a:t>
            </a:r>
            <a:endParaRPr lang="en-IN" dirty="0">
              <a:latin typeface="roboto" panose="02000000000000000000" pitchFamily="2" charset="0"/>
            </a:endParaRPr>
          </a:p>
        </p:txBody>
      </p:sp>
      <p:sp>
        <p:nvSpPr>
          <p:cNvPr id="20" name="TextBox 19">
            <a:extLst>
              <a:ext uri="{FF2B5EF4-FFF2-40B4-BE49-F238E27FC236}">
                <a16:creationId xmlns:a16="http://schemas.microsoft.com/office/drawing/2014/main" id="{9F18E33B-645A-4A57-B9F3-103299C7A299}"/>
              </a:ext>
            </a:extLst>
          </p:cNvPr>
          <p:cNvSpPr txBox="1"/>
          <p:nvPr/>
        </p:nvSpPr>
        <p:spPr>
          <a:xfrm>
            <a:off x="483750" y="5773625"/>
            <a:ext cx="11450786" cy="646331"/>
          </a:xfrm>
          <a:prstGeom prst="rect">
            <a:avLst/>
          </a:prstGeom>
          <a:noFill/>
        </p:spPr>
        <p:txBody>
          <a:bodyPr wrap="square">
            <a:spAutoFit/>
          </a:bodyPr>
          <a:lstStyle/>
          <a:p>
            <a:pPr algn="l"/>
            <a:r>
              <a:rPr lang="en-US" dirty="0">
                <a:solidFill>
                  <a:srgbClr val="C00000"/>
                </a:solidFill>
                <a:latin typeface="roboto" panose="02000000000000000000" pitchFamily="2" charset="0"/>
              </a:rPr>
              <a:t>These two parameters are learnable parameters, Hence during the training of  neural network, the optimal values of γ and β are obtained and used. Hence we get the accurate normalization of each batch.</a:t>
            </a:r>
            <a:endParaRPr lang="en-US" b="0" i="0" dirty="0">
              <a:solidFill>
                <a:srgbClr val="595858"/>
              </a:solidFill>
              <a:effectLst/>
              <a:latin typeface="roboto" panose="02000000000000000000" pitchFamily="2" charset="0"/>
            </a:endParaRPr>
          </a:p>
        </p:txBody>
      </p:sp>
    </p:spTree>
    <p:extLst>
      <p:ext uri="{BB962C8B-B14F-4D97-AF65-F5344CB8AC3E}">
        <p14:creationId xmlns:p14="http://schemas.microsoft.com/office/powerpoint/2010/main" val="1854224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502608"/>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2: </a:t>
            </a:r>
            <a:r>
              <a:rPr lang="en-US" sz="2800" b="1" spc="-15" dirty="0">
                <a:latin typeface="Bookman Old Style" panose="02050604050505020204" pitchFamily="18" charset="0"/>
                <a:cs typeface="Arial" panose="020B0604020202020204" pitchFamily="34" charset="0"/>
              </a:rPr>
              <a:t>DEEP NETWORKS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History of Deep Learning- A Probabilistic Theory of Deep Learning- Backpropagation and regularization, Batch normalization- </a:t>
            </a:r>
            <a:r>
              <a:rPr lang="en-US" sz="2400" spc="-15" dirty="0">
                <a:solidFill>
                  <a:srgbClr val="FF0000"/>
                </a:solidFill>
                <a:latin typeface="Bookman Old Style" panose="02050604050505020204" pitchFamily="18" charset="0"/>
                <a:cs typeface="Arial" panose="020B0604020202020204" pitchFamily="34" charset="0"/>
              </a:rPr>
              <a:t>VC Dimension and Neural Nets</a:t>
            </a:r>
            <a:r>
              <a:rPr lang="en-US" sz="2400" spc="-15" dirty="0">
                <a:latin typeface="Bookman Old Style" panose="02050604050505020204" pitchFamily="18" charset="0"/>
                <a:cs typeface="Arial" panose="020B0604020202020204" pitchFamily="34" charset="0"/>
              </a:rPr>
              <a:t>-Deep Vs Shallow Networks Convolutional Networks- Generative Adversarial Networks (GAN), Semi-supervised Learning</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42</a:t>
            </a:fld>
            <a:endParaRPr lang="en-IN"/>
          </a:p>
        </p:txBody>
      </p:sp>
    </p:spTree>
    <p:extLst>
      <p:ext uri="{BB962C8B-B14F-4D97-AF65-F5344CB8AC3E}">
        <p14:creationId xmlns:p14="http://schemas.microsoft.com/office/powerpoint/2010/main" val="3176528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1570182" y="148345"/>
            <a:ext cx="10280073" cy="625555"/>
          </a:xfrm>
        </p:spPr>
        <p:txBody>
          <a:bodyPr>
            <a:normAutofit/>
          </a:bodyPr>
          <a:lstStyle/>
          <a:p>
            <a:pPr defTabSz="799425">
              <a:defRPr/>
            </a:pPr>
            <a:r>
              <a:rPr lang="en-IN" sz="3700" b="1" spc="-5" dirty="0">
                <a:solidFill>
                  <a:srgbClr val="0000FF"/>
                </a:solidFill>
                <a:latin typeface="Bookman Old Style" panose="02050604050505020204" pitchFamily="18" charset="0"/>
                <a:ea typeface="+mn-ea"/>
                <a:cs typeface="Times New Roman"/>
              </a:rPr>
              <a:t>Shallow Networks</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93942" cy="1135464"/>
          </a:xfrm>
          <a:prstGeom prst="rect">
            <a:avLst/>
          </a:prstGeom>
        </p:spPr>
      </p:pic>
      <p:sp>
        <p:nvSpPr>
          <p:cNvPr id="8" name="TextBox 7">
            <a:extLst>
              <a:ext uri="{FF2B5EF4-FFF2-40B4-BE49-F238E27FC236}">
                <a16:creationId xmlns:a16="http://schemas.microsoft.com/office/drawing/2014/main" id="{EDFC01FA-4B01-48B3-9BF2-4FFB10AFA803}"/>
              </a:ext>
            </a:extLst>
          </p:cNvPr>
          <p:cNvSpPr txBox="1"/>
          <p:nvPr/>
        </p:nvSpPr>
        <p:spPr>
          <a:xfrm>
            <a:off x="517237" y="1316612"/>
            <a:ext cx="10464800" cy="1477328"/>
          </a:xfrm>
          <a:prstGeom prst="rect">
            <a:avLst/>
          </a:prstGeom>
          <a:noFill/>
        </p:spPr>
        <p:txBody>
          <a:bodyPr wrap="square">
            <a:spAutoFit/>
          </a:bodyPr>
          <a:lstStyle/>
          <a:p>
            <a:pPr algn="just"/>
            <a:r>
              <a:rPr lang="en-US" b="0" i="0" dirty="0">
                <a:solidFill>
                  <a:srgbClr val="000000"/>
                </a:solidFill>
                <a:effectLst/>
                <a:latin typeface="Montserrat"/>
              </a:rPr>
              <a:t>	</a:t>
            </a:r>
            <a:r>
              <a:rPr lang="en-US" b="1" i="0" dirty="0">
                <a:solidFill>
                  <a:srgbClr val="FF0000"/>
                </a:solidFill>
                <a:effectLst/>
                <a:latin typeface="Montserrat"/>
              </a:rPr>
              <a:t>Shallow neural networks </a:t>
            </a:r>
            <a:r>
              <a:rPr lang="en-US" b="0" i="0" dirty="0">
                <a:solidFill>
                  <a:srgbClr val="000000"/>
                </a:solidFill>
                <a:effectLst/>
                <a:latin typeface="Montserrat"/>
              </a:rPr>
              <a:t>give us basic idea about deep neural network which consist of only 1 or 2 hidden layers. Understanding a shallow neural network gives us an understanding into what exactly is going on inside a deep neural network A neural network is built using various hidden layers. Now that we know the computations that occur in a particular layer, let us understand how the whole neural network computes the output for a given input </a:t>
            </a:r>
            <a:r>
              <a:rPr lang="en-US" b="1" i="1" dirty="0">
                <a:solidFill>
                  <a:srgbClr val="000000"/>
                </a:solidFill>
                <a:effectLst/>
                <a:latin typeface="Montserrat"/>
              </a:rPr>
              <a:t>X</a:t>
            </a:r>
            <a:r>
              <a:rPr lang="en-US" b="0" i="0" dirty="0">
                <a:solidFill>
                  <a:srgbClr val="000000"/>
                </a:solidFill>
                <a:effectLst/>
                <a:latin typeface="Montserrat"/>
              </a:rPr>
              <a:t>. These can also be called the </a:t>
            </a:r>
            <a:r>
              <a:rPr lang="en-US" b="1" i="1" dirty="0">
                <a:solidFill>
                  <a:srgbClr val="000000"/>
                </a:solidFill>
                <a:effectLst/>
                <a:latin typeface="Montserrat"/>
              </a:rPr>
              <a:t>forward-propagation</a:t>
            </a:r>
            <a:r>
              <a:rPr lang="en-US" b="0" i="0" dirty="0">
                <a:solidFill>
                  <a:srgbClr val="000000"/>
                </a:solidFill>
                <a:effectLst/>
                <a:latin typeface="Montserrat"/>
              </a:rPr>
              <a:t> equations.</a:t>
            </a:r>
            <a:endParaRPr lang="en-IN" dirty="0"/>
          </a:p>
        </p:txBody>
      </p:sp>
      <p:pic>
        <p:nvPicPr>
          <p:cNvPr id="6" name="Picture 5">
            <a:extLst>
              <a:ext uri="{FF2B5EF4-FFF2-40B4-BE49-F238E27FC236}">
                <a16:creationId xmlns:a16="http://schemas.microsoft.com/office/drawing/2014/main" id="{478F0391-579A-4DCB-90B2-A668CB1825E9}"/>
              </a:ext>
            </a:extLst>
          </p:cNvPr>
          <p:cNvPicPr>
            <a:picLocks noChangeAspect="1"/>
          </p:cNvPicPr>
          <p:nvPr/>
        </p:nvPicPr>
        <p:blipFill>
          <a:blip r:embed="rId3"/>
          <a:stretch>
            <a:fillRect/>
          </a:stretch>
        </p:blipFill>
        <p:spPr>
          <a:xfrm>
            <a:off x="354446" y="3336652"/>
            <a:ext cx="3543300" cy="2965604"/>
          </a:xfrm>
          <a:prstGeom prst="rect">
            <a:avLst/>
          </a:prstGeom>
        </p:spPr>
      </p:pic>
      <p:pic>
        <p:nvPicPr>
          <p:cNvPr id="11" name="Picture 10">
            <a:extLst>
              <a:ext uri="{FF2B5EF4-FFF2-40B4-BE49-F238E27FC236}">
                <a16:creationId xmlns:a16="http://schemas.microsoft.com/office/drawing/2014/main" id="{2BBE3A41-682F-4F4D-9A86-731CEDFB9FE6}"/>
              </a:ext>
            </a:extLst>
          </p:cNvPr>
          <p:cNvPicPr>
            <a:picLocks noChangeAspect="1"/>
          </p:cNvPicPr>
          <p:nvPr/>
        </p:nvPicPr>
        <p:blipFill>
          <a:blip r:embed="rId4"/>
          <a:stretch>
            <a:fillRect/>
          </a:stretch>
        </p:blipFill>
        <p:spPr>
          <a:xfrm>
            <a:off x="3565237" y="3329933"/>
            <a:ext cx="8534398" cy="3056257"/>
          </a:xfrm>
          <a:prstGeom prst="rect">
            <a:avLst/>
          </a:prstGeom>
        </p:spPr>
      </p:pic>
    </p:spTree>
    <p:extLst>
      <p:ext uri="{BB962C8B-B14F-4D97-AF65-F5344CB8AC3E}">
        <p14:creationId xmlns:p14="http://schemas.microsoft.com/office/powerpoint/2010/main" val="2318982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3B110-C549-40DB-9396-3FC86B137BB3}"/>
              </a:ext>
            </a:extLst>
          </p:cNvPr>
          <p:cNvPicPr>
            <a:picLocks noChangeAspect="1"/>
          </p:cNvPicPr>
          <p:nvPr/>
        </p:nvPicPr>
        <p:blipFill>
          <a:blip r:embed="rId2"/>
          <a:stretch>
            <a:fillRect/>
          </a:stretch>
        </p:blipFill>
        <p:spPr>
          <a:xfrm>
            <a:off x="738909" y="1228436"/>
            <a:ext cx="11044812" cy="5451979"/>
          </a:xfrm>
          <a:prstGeom prst="rect">
            <a:avLst/>
          </a:prstGeom>
        </p:spPr>
      </p:pic>
      <p:pic>
        <p:nvPicPr>
          <p:cNvPr id="4" name="Picture 3">
            <a:extLst>
              <a:ext uri="{FF2B5EF4-FFF2-40B4-BE49-F238E27FC236}">
                <a16:creationId xmlns:a16="http://schemas.microsoft.com/office/drawing/2014/main" id="{70432D9F-A35F-41D8-A684-5C971BD070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193942" cy="1135464"/>
          </a:xfrm>
          <a:prstGeom prst="rect">
            <a:avLst/>
          </a:prstGeom>
        </p:spPr>
      </p:pic>
      <p:sp>
        <p:nvSpPr>
          <p:cNvPr id="5" name="Title 1">
            <a:extLst>
              <a:ext uri="{FF2B5EF4-FFF2-40B4-BE49-F238E27FC236}">
                <a16:creationId xmlns:a16="http://schemas.microsoft.com/office/drawing/2014/main" id="{FB943101-B166-427C-8E10-700F73F1D716}"/>
              </a:ext>
            </a:extLst>
          </p:cNvPr>
          <p:cNvSpPr txBox="1">
            <a:spLocks/>
          </p:cNvSpPr>
          <p:nvPr/>
        </p:nvSpPr>
        <p:spPr>
          <a:xfrm>
            <a:off x="1570183" y="148345"/>
            <a:ext cx="9864436" cy="625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799425">
              <a:defRPr/>
            </a:pPr>
            <a:r>
              <a:rPr lang="en-IN" sz="3700" b="1" spc="-5" dirty="0">
                <a:solidFill>
                  <a:srgbClr val="0000FF"/>
                </a:solidFill>
                <a:latin typeface="Bookman Old Style" panose="02050604050505020204" pitchFamily="18" charset="0"/>
                <a:ea typeface="+mn-ea"/>
                <a:cs typeface="Times New Roman"/>
              </a:rPr>
              <a:t>Shallow Networks</a:t>
            </a:r>
          </a:p>
        </p:txBody>
      </p:sp>
    </p:spTree>
    <p:extLst>
      <p:ext uri="{BB962C8B-B14F-4D97-AF65-F5344CB8AC3E}">
        <p14:creationId xmlns:p14="http://schemas.microsoft.com/office/powerpoint/2010/main" val="1432428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432D9F-A35F-41D8-A684-5C971BD07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93942" cy="1135464"/>
          </a:xfrm>
          <a:prstGeom prst="rect">
            <a:avLst/>
          </a:prstGeom>
        </p:spPr>
      </p:pic>
      <p:sp>
        <p:nvSpPr>
          <p:cNvPr id="5" name="Title 1">
            <a:extLst>
              <a:ext uri="{FF2B5EF4-FFF2-40B4-BE49-F238E27FC236}">
                <a16:creationId xmlns:a16="http://schemas.microsoft.com/office/drawing/2014/main" id="{FB943101-B166-427C-8E10-700F73F1D716}"/>
              </a:ext>
            </a:extLst>
          </p:cNvPr>
          <p:cNvSpPr txBox="1">
            <a:spLocks/>
          </p:cNvSpPr>
          <p:nvPr/>
        </p:nvSpPr>
        <p:spPr>
          <a:xfrm>
            <a:off x="1570183" y="148345"/>
            <a:ext cx="9864436" cy="625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799425">
              <a:defRPr/>
            </a:pPr>
            <a:r>
              <a:rPr lang="en-IN" sz="3700" b="1" spc="-5" dirty="0">
                <a:solidFill>
                  <a:srgbClr val="0000FF"/>
                </a:solidFill>
                <a:latin typeface="Bookman Old Style" panose="02050604050505020204" pitchFamily="18" charset="0"/>
                <a:ea typeface="+mn-ea"/>
                <a:cs typeface="Times New Roman"/>
              </a:rPr>
              <a:t>Shallow Networks</a:t>
            </a:r>
          </a:p>
        </p:txBody>
      </p:sp>
      <p:sp>
        <p:nvSpPr>
          <p:cNvPr id="2" name="TextBox 1">
            <a:extLst>
              <a:ext uri="{FF2B5EF4-FFF2-40B4-BE49-F238E27FC236}">
                <a16:creationId xmlns:a16="http://schemas.microsoft.com/office/drawing/2014/main" id="{40527A89-3D8E-4F95-A5CA-D47BF5978DD1}"/>
              </a:ext>
            </a:extLst>
          </p:cNvPr>
          <p:cNvSpPr txBox="1"/>
          <p:nvPr/>
        </p:nvSpPr>
        <p:spPr>
          <a:xfrm>
            <a:off x="1893454" y="873854"/>
            <a:ext cx="8543637" cy="523220"/>
          </a:xfrm>
          <a:prstGeom prst="rect">
            <a:avLst/>
          </a:prstGeom>
          <a:noFill/>
        </p:spPr>
        <p:txBody>
          <a:bodyPr wrap="square" rtlCol="0">
            <a:spAutoFit/>
          </a:bodyPr>
          <a:lstStyle/>
          <a:p>
            <a:r>
              <a:rPr lang="en-IN" sz="2800" b="1" dirty="0">
                <a:solidFill>
                  <a:srgbClr val="C00000"/>
                </a:solidFill>
              </a:rPr>
              <a:t>Difference Between a Shallow Net &amp; Deep Learning Net:</a:t>
            </a:r>
          </a:p>
        </p:txBody>
      </p:sp>
      <p:graphicFrame>
        <p:nvGraphicFramePr>
          <p:cNvPr id="7" name="Table 7">
            <a:extLst>
              <a:ext uri="{FF2B5EF4-FFF2-40B4-BE49-F238E27FC236}">
                <a16:creationId xmlns:a16="http://schemas.microsoft.com/office/drawing/2014/main" id="{5CE90F4B-3EBB-4B09-8ACD-F66817066236}"/>
              </a:ext>
            </a:extLst>
          </p:cNvPr>
          <p:cNvGraphicFramePr>
            <a:graphicFrameLocks noGrp="1"/>
          </p:cNvGraphicFramePr>
          <p:nvPr>
            <p:extLst>
              <p:ext uri="{D42A27DB-BD31-4B8C-83A1-F6EECF244321}">
                <p14:modId xmlns:p14="http://schemas.microsoft.com/office/powerpoint/2010/main" val="2871738010"/>
              </p:ext>
            </p:extLst>
          </p:nvPr>
        </p:nvGraphicFramePr>
        <p:xfrm>
          <a:off x="1403927" y="1766026"/>
          <a:ext cx="9661236" cy="4490720"/>
        </p:xfrm>
        <a:graphic>
          <a:graphicData uri="http://schemas.openxmlformats.org/drawingml/2006/table">
            <a:tbl>
              <a:tblPr firstRow="1" bandRow="1">
                <a:tableStyleId>{22838BEF-8BB2-4498-84A7-C5851F593DF1}</a:tableStyleId>
              </a:tblPr>
              <a:tblGrid>
                <a:gridCol w="860710">
                  <a:extLst>
                    <a:ext uri="{9D8B030D-6E8A-4147-A177-3AD203B41FA5}">
                      <a16:colId xmlns:a16="http://schemas.microsoft.com/office/drawing/2014/main" val="2151740247"/>
                    </a:ext>
                  </a:extLst>
                </a:gridCol>
                <a:gridCol w="4182345">
                  <a:extLst>
                    <a:ext uri="{9D8B030D-6E8A-4147-A177-3AD203B41FA5}">
                      <a16:colId xmlns:a16="http://schemas.microsoft.com/office/drawing/2014/main" val="3539389524"/>
                    </a:ext>
                  </a:extLst>
                </a:gridCol>
                <a:gridCol w="4618181">
                  <a:extLst>
                    <a:ext uri="{9D8B030D-6E8A-4147-A177-3AD203B41FA5}">
                      <a16:colId xmlns:a16="http://schemas.microsoft.com/office/drawing/2014/main" val="111715517"/>
                    </a:ext>
                  </a:extLst>
                </a:gridCol>
              </a:tblGrid>
              <a:tr h="370840">
                <a:tc>
                  <a:txBody>
                    <a:bodyPr/>
                    <a:lstStyle/>
                    <a:p>
                      <a:r>
                        <a:rPr lang="en-IN" dirty="0" err="1"/>
                        <a:t>Sl.No</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Shallow Net’s</a:t>
                      </a:r>
                    </a:p>
                  </a:txBody>
                  <a:tcPr anchor="ctr"/>
                </a:tc>
                <a:tc>
                  <a:txBody>
                    <a:bodyPr/>
                    <a:lstStyle/>
                    <a:p>
                      <a:r>
                        <a:rPr lang="en-IN" dirty="0"/>
                        <a:t>                      Deep Learning Net’s</a:t>
                      </a:r>
                    </a:p>
                  </a:txBody>
                  <a:tcPr anchor="ctr"/>
                </a:tc>
                <a:extLst>
                  <a:ext uri="{0D108BD9-81ED-4DB2-BD59-A6C34878D82A}">
                    <a16:rowId xmlns:a16="http://schemas.microsoft.com/office/drawing/2014/main" val="2679074950"/>
                  </a:ext>
                </a:extLst>
              </a:tr>
              <a:tr h="370840">
                <a:tc>
                  <a:txBody>
                    <a:bodyPr/>
                    <a:lstStyle/>
                    <a:p>
                      <a:r>
                        <a:rPr lang="en-IN" dirty="0"/>
                        <a:t>1</a:t>
                      </a:r>
                    </a:p>
                  </a:txBody>
                  <a:tcPr/>
                </a:tc>
                <a:tc>
                  <a:txBody>
                    <a:bodyPr/>
                    <a:lstStyle/>
                    <a:p>
                      <a:r>
                        <a:rPr lang="en-IN" dirty="0"/>
                        <a:t>One Hidden layer(or very less no. of Hidden Layers)</a:t>
                      </a:r>
                    </a:p>
                  </a:txBody>
                  <a:tcPr/>
                </a:tc>
                <a:tc>
                  <a:txBody>
                    <a:bodyPr/>
                    <a:lstStyle/>
                    <a:p>
                      <a:r>
                        <a:rPr lang="en-IN" dirty="0"/>
                        <a:t>Deep Net’s has many layers of Hidden layers with more no. of neurons in each layers</a:t>
                      </a:r>
                    </a:p>
                  </a:txBody>
                  <a:tcPr/>
                </a:tc>
                <a:extLst>
                  <a:ext uri="{0D108BD9-81ED-4DB2-BD59-A6C34878D82A}">
                    <a16:rowId xmlns:a16="http://schemas.microsoft.com/office/drawing/2014/main" val="2242386959"/>
                  </a:ext>
                </a:extLst>
              </a:tr>
              <a:tr h="370840">
                <a:tc>
                  <a:txBody>
                    <a:bodyPr/>
                    <a:lstStyle/>
                    <a:p>
                      <a:r>
                        <a:rPr lang="en-IN" dirty="0"/>
                        <a:t>2</a:t>
                      </a:r>
                    </a:p>
                  </a:txBody>
                  <a:tcPr/>
                </a:tc>
                <a:tc>
                  <a:txBody>
                    <a:bodyPr/>
                    <a:lstStyle/>
                    <a:p>
                      <a:r>
                        <a:rPr lang="en-IN" dirty="0"/>
                        <a:t>Takes input only as VECTORS</a:t>
                      </a:r>
                    </a:p>
                  </a:txBody>
                  <a:tcPr/>
                </a:tc>
                <a:tc>
                  <a:txBody>
                    <a:bodyPr/>
                    <a:lstStyle/>
                    <a:p>
                      <a:r>
                        <a:rPr lang="en-IN" dirty="0"/>
                        <a:t>DL can have raw data like image, text as inputs</a:t>
                      </a:r>
                    </a:p>
                  </a:txBody>
                  <a:tcPr/>
                </a:tc>
                <a:extLst>
                  <a:ext uri="{0D108BD9-81ED-4DB2-BD59-A6C34878D82A}">
                    <a16:rowId xmlns:a16="http://schemas.microsoft.com/office/drawing/2014/main" val="779036387"/>
                  </a:ext>
                </a:extLst>
              </a:tr>
              <a:tr h="370840">
                <a:tc>
                  <a:txBody>
                    <a:bodyPr/>
                    <a:lstStyle/>
                    <a:p>
                      <a:r>
                        <a:rPr lang="en-IN" dirty="0"/>
                        <a:t>3</a:t>
                      </a:r>
                    </a:p>
                  </a:txBody>
                  <a:tcPr/>
                </a:tc>
                <a:tc>
                  <a:txBody>
                    <a:bodyPr/>
                    <a:lstStyle/>
                    <a:p>
                      <a:r>
                        <a:rPr lang="en-IN" dirty="0"/>
                        <a:t>Shallow net’s needs more parameters to have better fit</a:t>
                      </a:r>
                    </a:p>
                  </a:txBody>
                  <a:tcPr/>
                </a:tc>
                <a:tc>
                  <a:txBody>
                    <a:bodyPr/>
                    <a:lstStyle/>
                    <a:p>
                      <a:r>
                        <a:rPr lang="en-US" sz="1800" b="0" i="0" kern="1200" dirty="0">
                          <a:solidFill>
                            <a:schemeClr val="dk1"/>
                          </a:solidFill>
                          <a:effectLst/>
                          <a:latin typeface="+mn-lt"/>
                          <a:ea typeface="+mn-ea"/>
                          <a:cs typeface="+mn-cs"/>
                        </a:rPr>
                        <a:t>DL can fit functions better with less parameters than a shallow network</a:t>
                      </a:r>
                      <a:endParaRPr lang="en-IN" dirty="0"/>
                    </a:p>
                  </a:txBody>
                  <a:tcPr/>
                </a:tc>
                <a:extLst>
                  <a:ext uri="{0D108BD9-81ED-4DB2-BD59-A6C34878D82A}">
                    <a16:rowId xmlns:a16="http://schemas.microsoft.com/office/drawing/2014/main" val="2943949291"/>
                  </a:ext>
                </a:extLst>
              </a:tr>
              <a:tr h="370840">
                <a:tc>
                  <a:txBody>
                    <a:bodyPr/>
                    <a:lstStyle/>
                    <a:p>
                      <a:r>
                        <a:rPr lang="en-IN" dirty="0"/>
                        <a:t>4</a:t>
                      </a:r>
                    </a:p>
                  </a:txBody>
                  <a:tcPr/>
                </a:tc>
                <a:tc>
                  <a:txBody>
                    <a:bodyPr/>
                    <a:lstStyle/>
                    <a:p>
                      <a:r>
                        <a:rPr lang="en-IN" dirty="0"/>
                        <a:t>Shallow networks with one Hidden layer (same no of neurons as DL) cannot place complex functions over the input 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DL can compactly express highly complex functions over input space </a:t>
                      </a:r>
                      <a:endParaRPr lang="en-IN" dirty="0"/>
                    </a:p>
                    <a:p>
                      <a:endParaRPr lang="en-IN" dirty="0"/>
                    </a:p>
                  </a:txBody>
                  <a:tcPr/>
                </a:tc>
                <a:extLst>
                  <a:ext uri="{0D108BD9-81ED-4DB2-BD59-A6C34878D82A}">
                    <a16:rowId xmlns:a16="http://schemas.microsoft.com/office/drawing/2014/main" val="2468460719"/>
                  </a:ext>
                </a:extLst>
              </a:tr>
              <a:tr h="370840">
                <a:tc>
                  <a:txBody>
                    <a:bodyPr/>
                    <a:lstStyle/>
                    <a:p>
                      <a:r>
                        <a:rPr lang="en-IN" dirty="0"/>
                        <a:t>5</a:t>
                      </a:r>
                    </a:p>
                  </a:txBody>
                  <a:tcPr/>
                </a:tc>
                <a:tc>
                  <a:txBody>
                    <a:bodyPr/>
                    <a:lstStyle/>
                    <a:p>
                      <a:r>
                        <a:rPr lang="en-US" sz="1800" b="0" i="0" kern="1200" dirty="0">
                          <a:solidFill>
                            <a:schemeClr val="dk1"/>
                          </a:solidFill>
                          <a:effectLst/>
                          <a:latin typeface="+mn-lt"/>
                          <a:ea typeface="+mn-ea"/>
                          <a:cs typeface="+mn-cs"/>
                        </a:rPr>
                        <a:t>The number of units in a shallow network grows exponentially with task complexity.</a:t>
                      </a:r>
                      <a:endParaRPr lang="en-IN" dirty="0"/>
                    </a:p>
                  </a:txBody>
                  <a:tcPr/>
                </a:tc>
                <a:tc>
                  <a:txBody>
                    <a:bodyPr/>
                    <a:lstStyle/>
                    <a:p>
                      <a:r>
                        <a:rPr lang="en-IN" dirty="0"/>
                        <a:t>DL don’t need to increase it size(neurons) for complex problems</a:t>
                      </a:r>
                    </a:p>
                  </a:txBody>
                  <a:tcPr/>
                </a:tc>
                <a:extLst>
                  <a:ext uri="{0D108BD9-81ED-4DB2-BD59-A6C34878D82A}">
                    <a16:rowId xmlns:a16="http://schemas.microsoft.com/office/drawing/2014/main" val="1014833824"/>
                  </a:ext>
                </a:extLst>
              </a:tr>
              <a:tr h="370840">
                <a:tc>
                  <a:txBody>
                    <a:bodyPr/>
                    <a:lstStyle/>
                    <a:p>
                      <a:r>
                        <a:rPr lang="en-IN" dirty="0"/>
                        <a:t>6</a:t>
                      </a:r>
                    </a:p>
                  </a:txBody>
                  <a:tcPr/>
                </a:tc>
                <a:tc>
                  <a:txBody>
                    <a:bodyPr/>
                    <a:lstStyle/>
                    <a:p>
                      <a:r>
                        <a:rPr lang="en-US" sz="1800" b="0" i="0" kern="1200" dirty="0">
                          <a:solidFill>
                            <a:schemeClr val="dk1"/>
                          </a:solidFill>
                          <a:effectLst/>
                          <a:latin typeface="+mn-lt"/>
                          <a:ea typeface="+mn-ea"/>
                          <a:cs typeface="+mn-cs"/>
                        </a:rPr>
                        <a:t>Shallow network is more difficult to train with our current algorithms (e.g. it has issues of local minima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endParaRPr lang="en-IN" dirty="0"/>
                    </a:p>
                  </a:txBody>
                  <a:tcPr/>
                </a:tc>
                <a:tc>
                  <a:txBody>
                    <a:bodyPr/>
                    <a:lstStyle/>
                    <a:p>
                      <a:r>
                        <a:rPr lang="en-IN" dirty="0"/>
                        <a:t>Training in DL is easy and no issue of local minima in DL</a:t>
                      </a:r>
                    </a:p>
                  </a:txBody>
                  <a:tcPr/>
                </a:tc>
                <a:extLst>
                  <a:ext uri="{0D108BD9-81ED-4DB2-BD59-A6C34878D82A}">
                    <a16:rowId xmlns:a16="http://schemas.microsoft.com/office/drawing/2014/main" val="2341360034"/>
                  </a:ext>
                </a:extLst>
              </a:tr>
            </a:tbl>
          </a:graphicData>
        </a:graphic>
      </p:graphicFrame>
    </p:spTree>
    <p:extLst>
      <p:ext uri="{BB962C8B-B14F-4D97-AF65-F5344CB8AC3E}">
        <p14:creationId xmlns:p14="http://schemas.microsoft.com/office/powerpoint/2010/main" val="3966689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432D9F-A35F-41D8-A684-5C971BD07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93942" cy="1135464"/>
          </a:xfrm>
          <a:prstGeom prst="rect">
            <a:avLst/>
          </a:prstGeom>
        </p:spPr>
      </p:pic>
      <p:pic>
        <p:nvPicPr>
          <p:cNvPr id="9" name="Picture 8">
            <a:extLst>
              <a:ext uri="{FF2B5EF4-FFF2-40B4-BE49-F238E27FC236}">
                <a16:creationId xmlns:a16="http://schemas.microsoft.com/office/drawing/2014/main" id="{BCE0C9ED-5132-45EA-9D1D-B63EF6B0FCA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961351">
            <a:off x="361466" y="1508184"/>
            <a:ext cx="6160481" cy="4487789"/>
          </a:xfrm>
          <a:prstGeom prst="rect">
            <a:avLst/>
          </a:prstGeom>
        </p:spPr>
      </p:pic>
      <p:sp>
        <p:nvSpPr>
          <p:cNvPr id="10" name="TextBox 9">
            <a:extLst>
              <a:ext uri="{FF2B5EF4-FFF2-40B4-BE49-F238E27FC236}">
                <a16:creationId xmlns:a16="http://schemas.microsoft.com/office/drawing/2014/main" id="{032E6F05-8978-4422-B409-0EF9FB1661C0}"/>
              </a:ext>
            </a:extLst>
          </p:cNvPr>
          <p:cNvSpPr txBox="1"/>
          <p:nvPr/>
        </p:nvSpPr>
        <p:spPr>
          <a:xfrm rot="20961351">
            <a:off x="1026448" y="5844523"/>
            <a:ext cx="7765331" cy="230832"/>
          </a:xfrm>
          <a:prstGeom prst="rect">
            <a:avLst/>
          </a:prstGeom>
          <a:noFill/>
        </p:spPr>
        <p:txBody>
          <a:bodyPr wrap="square" rtlCol="0">
            <a:spAutoFit/>
          </a:bodyPr>
          <a:lstStyle/>
          <a:p>
            <a:r>
              <a:rPr lang="en-IN" sz="900">
                <a:hlinkClick r:id="rId4" tooltip="https://famvin.org/en/2018/01/28/thank-goes-long-way/"/>
              </a:rPr>
              <a:t>This Photo</a:t>
            </a:r>
            <a:r>
              <a:rPr lang="en-IN" sz="900"/>
              <a:t> by Unknown Author is licensed under </a:t>
            </a:r>
            <a:r>
              <a:rPr lang="en-IN" sz="900">
                <a:hlinkClick r:id="rId5" tooltip="https://creativecommons.org/licenses/by/3.0/"/>
              </a:rPr>
              <a:t>CC BY</a:t>
            </a:r>
            <a:endParaRPr lang="en-IN" sz="900"/>
          </a:p>
        </p:txBody>
      </p:sp>
      <p:sp>
        <p:nvSpPr>
          <p:cNvPr id="11" name="Subtitle 2">
            <a:extLst>
              <a:ext uri="{FF2B5EF4-FFF2-40B4-BE49-F238E27FC236}">
                <a16:creationId xmlns:a16="http://schemas.microsoft.com/office/drawing/2014/main" id="{D3FCBBBE-B910-4497-8589-0787502596EF}"/>
              </a:ext>
            </a:extLst>
          </p:cNvPr>
          <p:cNvSpPr txBox="1">
            <a:spLocks/>
          </p:cNvSpPr>
          <p:nvPr/>
        </p:nvSpPr>
        <p:spPr>
          <a:xfrm>
            <a:off x="6664752" y="2212633"/>
            <a:ext cx="5341404" cy="213590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pPr marL="0" indent="0">
              <a:lnSpc>
                <a:spcPct val="120000"/>
              </a:lnSpc>
              <a:spcBef>
                <a:spcPts val="0"/>
              </a:spcBef>
              <a:buNone/>
            </a:pPr>
            <a:r>
              <a:rPr lang="en-IN" sz="3800" dirty="0">
                <a:latin typeface="Arial" panose="020B0604020202020204" pitchFamily="34" charset="0"/>
                <a:cs typeface="Arial" panose="020B0604020202020204" pitchFamily="34" charset="0"/>
              </a:rPr>
              <a:t>Dr. V. Vedanarayanan B.E., M.E., PhD</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Assistant Professor, Department of ECE,</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School of Electrical and Electronics</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Sathyabama Institute of Science and technology</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Vedanarayanan.etc@sathyabama.ac.in</a:t>
            </a:r>
          </a:p>
        </p:txBody>
      </p:sp>
    </p:spTree>
    <p:extLst>
      <p:ext uri="{BB962C8B-B14F-4D97-AF65-F5344CB8AC3E}">
        <p14:creationId xmlns:p14="http://schemas.microsoft.com/office/powerpoint/2010/main" val="33155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6" y="568022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38586" y="1258759"/>
            <a:ext cx="10515600" cy="947113"/>
          </a:xfrm>
          <a:prstGeom prst="rect">
            <a:avLst/>
          </a:prstGeom>
        </p:spPr>
        <p:txBody>
          <a:bodyPr vert="horz" lIns="91440" tIns="45720" rIns="91440" bIns="45720" rtlCol="0" anchor="b">
            <a:no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70484" algn="l">
              <a:tabLst>
                <a:tab pos="810874" algn="l"/>
                <a:tab pos="5734542" algn="l"/>
              </a:tabLst>
            </a:pPr>
            <a:r>
              <a:rPr lang="en-IN" sz="2800" dirty="0">
                <a:solidFill>
                  <a:srgbClr val="0070C0"/>
                </a:solidFill>
                <a:latin typeface="Arial" panose="020B0604020202020204" pitchFamily="34" charset="0"/>
                <a:cs typeface="Arial" panose="020B0604020202020204" pitchFamily="34" charset="0"/>
              </a:rPr>
              <a:t>Recommended Text Books/ Reference Books</a:t>
            </a:r>
            <a:br>
              <a:rPr lang="en-IN" sz="2600" dirty="0">
                <a:solidFill>
                  <a:srgbClr val="FF0000"/>
                </a:solidFill>
                <a:latin typeface="Arial" panose="020B0604020202020204" pitchFamily="34" charset="0"/>
              </a:rPr>
            </a:br>
            <a:endParaRPr lang="en-IN" sz="2600" dirty="0">
              <a:solidFill>
                <a:srgbClr val="FF0000"/>
              </a:solidFill>
              <a:latin typeface="Arial" panose="020B0604020202020204" pitchFamily="34" charset="0"/>
            </a:endParaRPr>
          </a:p>
        </p:txBody>
      </p:sp>
      <p:sp>
        <p:nvSpPr>
          <p:cNvPr id="10" name="TextBox 9">
            <a:extLst>
              <a:ext uri="{FF2B5EF4-FFF2-40B4-BE49-F238E27FC236}">
                <a16:creationId xmlns:a16="http://schemas.microsoft.com/office/drawing/2014/main" id="{DF697086-BEE2-45E4-8BC4-354C919BEE98}"/>
              </a:ext>
            </a:extLst>
          </p:cNvPr>
          <p:cNvSpPr txBox="1"/>
          <p:nvPr/>
        </p:nvSpPr>
        <p:spPr>
          <a:xfrm>
            <a:off x="1237814" y="2000698"/>
            <a:ext cx="10282071" cy="4436471"/>
          </a:xfrm>
          <a:prstGeom prst="rect">
            <a:avLst/>
          </a:prstGeom>
          <a:noFill/>
        </p:spPr>
        <p:txBody>
          <a:bodyPr wrap="square">
            <a:spAutoFit/>
          </a:bodyPr>
          <a:lstStyle/>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err="1">
                <a:effectLst/>
                <a:latin typeface="Arial" panose="020B0604020202020204" pitchFamily="34" charset="0"/>
                <a:ea typeface="Liberation Sans Narrow"/>
                <a:cs typeface="Arial" panose="020B0604020202020204" pitchFamily="34" charset="0"/>
              </a:rPr>
              <a:t>Cosma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Rohilla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Shalizi</a:t>
            </a:r>
            <a:r>
              <a:rPr lang="en-US" sz="2600" dirty="0">
                <a:effectLst/>
                <a:latin typeface="Arial" panose="020B0604020202020204" pitchFamily="34" charset="0"/>
                <a:ea typeface="Liberation Sans Narrow"/>
                <a:cs typeface="Arial" panose="020B0604020202020204" pitchFamily="34" charset="0"/>
              </a:rPr>
              <a:t>, Advanced Data Analysis from an Elementary Point of View,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effectLst/>
                <a:latin typeface="Arial" panose="020B0604020202020204" pitchFamily="34" charset="0"/>
                <a:ea typeface="Liberation Sans Narrow"/>
                <a:cs typeface="Arial" panose="020B0604020202020204" pitchFamily="34" charset="0"/>
              </a:rPr>
              <a:t>Deng &amp; Yu, Deep Learning: Methods and Applications, Now Publishers, 2013.</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solidFill>
                  <a:srgbClr val="FF0000"/>
                </a:solidFill>
                <a:effectLst/>
                <a:latin typeface="Arial" panose="020B0604020202020204" pitchFamily="34" charset="0"/>
                <a:ea typeface="Liberation Sans Narrow"/>
                <a:cs typeface="Arial" panose="020B0604020202020204" pitchFamily="34" charset="0"/>
              </a:rPr>
              <a:t>Ian Goodfellow, </a:t>
            </a:r>
            <a:r>
              <a:rPr lang="en-US" sz="2600" dirty="0" err="1">
                <a:solidFill>
                  <a:srgbClr val="FF0000"/>
                </a:solidFill>
                <a:effectLst/>
                <a:latin typeface="Arial" panose="020B0604020202020204" pitchFamily="34" charset="0"/>
                <a:ea typeface="Liberation Sans Narrow"/>
                <a:cs typeface="Arial" panose="020B0604020202020204" pitchFamily="34" charset="0"/>
              </a:rPr>
              <a:t>Yoshua</a:t>
            </a:r>
            <a:r>
              <a:rPr lang="en-US" sz="2600" dirty="0">
                <a:solidFill>
                  <a:srgbClr val="FF0000"/>
                </a:solidFill>
                <a:effectLst/>
                <a:latin typeface="Arial" panose="020B0604020202020204" pitchFamily="34" charset="0"/>
                <a:ea typeface="Liberation Sans Narrow"/>
                <a:cs typeface="Arial" panose="020B0604020202020204" pitchFamily="34" charset="0"/>
              </a:rPr>
              <a:t> </a:t>
            </a:r>
            <a:r>
              <a:rPr lang="en-US" sz="2600" dirty="0" err="1">
                <a:solidFill>
                  <a:srgbClr val="FF0000"/>
                </a:solidFill>
                <a:effectLst/>
                <a:latin typeface="Arial" panose="020B0604020202020204" pitchFamily="34" charset="0"/>
                <a:ea typeface="Liberation Sans Narrow"/>
                <a:cs typeface="Arial" panose="020B0604020202020204" pitchFamily="34" charset="0"/>
              </a:rPr>
              <a:t>Bengio</a:t>
            </a:r>
            <a:r>
              <a:rPr lang="en-US" sz="2600" dirty="0">
                <a:solidFill>
                  <a:srgbClr val="FF0000"/>
                </a:solidFill>
                <a:effectLst/>
                <a:latin typeface="Arial" panose="020B0604020202020204" pitchFamily="34" charset="0"/>
                <a:ea typeface="Liberation Sans Narrow"/>
                <a:cs typeface="Arial" panose="020B0604020202020204" pitchFamily="34" charset="0"/>
              </a:rPr>
              <a:t>, Aaron Courville, Deep Learning, MIT Press, 2016</a:t>
            </a:r>
            <a:r>
              <a:rPr lang="en-US" sz="2600" dirty="0">
                <a:effectLst/>
                <a:latin typeface="Arial" panose="020B0604020202020204" pitchFamily="34" charset="0"/>
                <a:ea typeface="Liberation Sans Narrow"/>
                <a:cs typeface="Arial" panose="020B0604020202020204" pitchFamily="34" charset="0"/>
              </a:rPr>
              <a:t>.</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effectLst/>
                <a:latin typeface="Arial" panose="020B0604020202020204" pitchFamily="34" charset="0"/>
                <a:ea typeface="Liberation Sans Narrow"/>
                <a:cs typeface="Arial" panose="020B0604020202020204" pitchFamily="34" charset="0"/>
              </a:rPr>
              <a:t>Michael Nielsen, Neural Networks and Deep Learning, Determination Press,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140"/>
              </a:lnSpc>
              <a:buClr>
                <a:srgbClr val="231F20"/>
              </a:buClr>
              <a:buSzPts val="1000"/>
              <a:buFont typeface="Arial" panose="020B0604020202020204" pitchFamily="34" charset="0"/>
              <a:buAutoNum type="arabicPeriod"/>
              <a:tabLst>
                <a:tab pos="254000" algn="l"/>
              </a:tabLst>
            </a:pPr>
            <a:endParaRPr lang="en-US" sz="2400" dirty="0">
              <a:solidFill>
                <a:srgbClr val="231F20"/>
              </a:solidFill>
              <a:effectLst/>
              <a:latin typeface="Arial" panose="020B0604020202020204" pitchFamily="34" charset="0"/>
              <a:ea typeface="Arial" panose="020B0604020202020204" pitchFamily="34" charset="0"/>
            </a:endParaRP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5</a:t>
            </a:fld>
            <a:endParaRPr lang="en-IN"/>
          </a:p>
        </p:txBody>
      </p:sp>
    </p:spTree>
    <p:extLst>
      <p:ext uri="{BB962C8B-B14F-4D97-AF65-F5344CB8AC3E}">
        <p14:creationId xmlns:p14="http://schemas.microsoft.com/office/powerpoint/2010/main" val="170373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502608"/>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2: </a:t>
            </a:r>
            <a:r>
              <a:rPr lang="en-US" sz="2800" b="1" spc="-15" dirty="0">
                <a:latin typeface="Bookman Old Style" panose="02050604050505020204" pitchFamily="18" charset="0"/>
                <a:cs typeface="Arial" panose="020B0604020202020204" pitchFamily="34" charset="0"/>
              </a:rPr>
              <a:t>DEEP NETWORKS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a:t>
            </a:r>
            <a:r>
              <a:rPr lang="en-US" sz="2400" spc="-15" dirty="0">
                <a:solidFill>
                  <a:srgbClr val="FF0000"/>
                </a:solidFill>
                <a:latin typeface="Bookman Old Style" panose="02050604050505020204" pitchFamily="18" charset="0"/>
                <a:cs typeface="Arial" panose="020B0604020202020204" pitchFamily="34" charset="0"/>
              </a:rPr>
              <a:t>History of Deep Learning</a:t>
            </a:r>
            <a:r>
              <a:rPr lang="en-US" sz="2400" spc="-15" dirty="0">
                <a:latin typeface="Bookman Old Style" panose="02050604050505020204" pitchFamily="18" charset="0"/>
                <a:cs typeface="Arial" panose="020B0604020202020204" pitchFamily="34" charset="0"/>
              </a:rPr>
              <a:t>- A Probabilistic Theory of Deep Learning- Backpropagation and regularization, batch normalization- VC Dimension and Neural Nets-Deep Vs Shallow Networks Convolutional Networks- Generative Adversarial Networks (GAN), Semi-supervised Learning</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6</a:t>
            </a:fld>
            <a:endParaRPr lang="en-IN"/>
          </a:p>
        </p:txBody>
      </p:sp>
    </p:spTree>
    <p:extLst>
      <p:ext uri="{BB962C8B-B14F-4D97-AF65-F5344CB8AC3E}">
        <p14:creationId xmlns:p14="http://schemas.microsoft.com/office/powerpoint/2010/main" val="157951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History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9892" cy="1200727"/>
          </a:xfrm>
          <a:prstGeom prst="rect">
            <a:avLst/>
          </a:prstGeom>
        </p:spPr>
      </p:pic>
      <p:sp>
        <p:nvSpPr>
          <p:cNvPr id="5" name="TextBox 4">
            <a:extLst>
              <a:ext uri="{FF2B5EF4-FFF2-40B4-BE49-F238E27FC236}">
                <a16:creationId xmlns:a16="http://schemas.microsoft.com/office/drawing/2014/main" id="{68616B0E-41D6-4E20-9040-202913877495}"/>
              </a:ext>
            </a:extLst>
          </p:cNvPr>
          <p:cNvSpPr txBox="1"/>
          <p:nvPr/>
        </p:nvSpPr>
        <p:spPr>
          <a:xfrm>
            <a:off x="637308" y="1200727"/>
            <a:ext cx="11194473" cy="5324535"/>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t>The chain rule that underlies the back-propagation algorithm was invented in the seventeenth century (Leibniz, 1676; L’Hôpital, 1696)</a:t>
            </a:r>
          </a:p>
          <a:p>
            <a:pPr marL="285750" indent="-285750" algn="just">
              <a:buFont typeface="Wingdings" panose="05000000000000000000" pitchFamily="2" charset="2"/>
              <a:buChar char="q"/>
            </a:pPr>
            <a:r>
              <a:rPr lang="en-US" sz="2000" dirty="0"/>
              <a:t>Beginning in the 1940s, the function approximation techniques were used to motivate machine learning models such as the perceptron</a:t>
            </a:r>
          </a:p>
          <a:p>
            <a:pPr marL="285750" indent="-285750" algn="just">
              <a:buFont typeface="Wingdings" panose="05000000000000000000" pitchFamily="2" charset="2"/>
              <a:buChar char="q"/>
            </a:pPr>
            <a:r>
              <a:rPr lang="en-US" sz="2000" dirty="0"/>
              <a:t>The earliest models were based on linear models. Critics including Marvin Minsky pointed out several of the flaws of the linear model family, such as its inability to learn the XOR function, which led to a backlash against the entire neural network approach</a:t>
            </a:r>
          </a:p>
          <a:p>
            <a:pPr marL="285750" indent="-285750" algn="just">
              <a:buFont typeface="Wingdings" panose="05000000000000000000" pitchFamily="2" charset="2"/>
              <a:buChar char="q"/>
            </a:pPr>
            <a:r>
              <a:rPr lang="en-US" sz="2000" dirty="0"/>
              <a:t>Efficient applications of the chain rule based on dynamic programming began to appear in the 1960s and 1970s</a:t>
            </a:r>
          </a:p>
          <a:p>
            <a:pPr marL="285750" indent="-285750" algn="just">
              <a:buFont typeface="Wingdings" panose="05000000000000000000" pitchFamily="2" charset="2"/>
              <a:buChar char="q"/>
            </a:pPr>
            <a:r>
              <a:rPr lang="en-US" sz="2000" dirty="0" err="1"/>
              <a:t>Werbos</a:t>
            </a:r>
            <a:r>
              <a:rPr lang="en-US" sz="2000" dirty="0"/>
              <a:t> (1981) proposed applying chain rule techniques for training artificial neural networks. The idea was finally developed in practice after being independently rediscovered in different ways (</a:t>
            </a:r>
            <a:r>
              <a:rPr lang="en-US" sz="2000" dirty="0" err="1"/>
              <a:t>LeCun</a:t>
            </a:r>
            <a:r>
              <a:rPr lang="en-US" sz="2000" dirty="0"/>
              <a:t>, 1985; Parker, 1985; Rumelhart et al., 1986a)</a:t>
            </a:r>
          </a:p>
          <a:p>
            <a:pPr marL="285750" indent="-285750" algn="just">
              <a:buFont typeface="Wingdings" panose="05000000000000000000" pitchFamily="2" charset="2"/>
              <a:buChar char="q"/>
            </a:pPr>
            <a:r>
              <a:rPr lang="en-US" sz="2000" dirty="0"/>
              <a:t>Following the success of back-propagation, neural network research gained popularity and reached a peak in the early 1990s. Afterwards, other machine learning techniques became more popular until the modern deep learning renaissance that began in 2006</a:t>
            </a:r>
          </a:p>
          <a:p>
            <a:pPr marL="285750" indent="-285750" algn="just">
              <a:buFont typeface="Wingdings" panose="05000000000000000000" pitchFamily="2" charset="2"/>
              <a:buChar char="q"/>
            </a:pPr>
            <a:r>
              <a:rPr lang="en-US" sz="2000" dirty="0"/>
              <a:t>The core ideas behind modern feedforward networks have not changed substantially since the 1980s. The same back-propagation algorithm and the same approaches to gradient descent are still in use.</a:t>
            </a:r>
            <a:endParaRPr lang="en-IN" sz="2000" dirty="0"/>
          </a:p>
        </p:txBody>
      </p:sp>
    </p:spTree>
    <p:extLst>
      <p:ext uri="{BB962C8B-B14F-4D97-AF65-F5344CB8AC3E}">
        <p14:creationId xmlns:p14="http://schemas.microsoft.com/office/powerpoint/2010/main" val="411973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History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97528" cy="1062182"/>
          </a:xfrm>
          <a:prstGeom prst="rect">
            <a:avLst/>
          </a:prstGeom>
        </p:spPr>
      </p:pic>
      <p:sp>
        <p:nvSpPr>
          <p:cNvPr id="5" name="TextBox 4">
            <a:extLst>
              <a:ext uri="{FF2B5EF4-FFF2-40B4-BE49-F238E27FC236}">
                <a16:creationId xmlns:a16="http://schemas.microsoft.com/office/drawing/2014/main" id="{68616B0E-41D6-4E20-9040-202913877495}"/>
              </a:ext>
            </a:extLst>
          </p:cNvPr>
          <p:cNvSpPr txBox="1"/>
          <p:nvPr/>
        </p:nvSpPr>
        <p:spPr>
          <a:xfrm>
            <a:off x="572654" y="1062182"/>
            <a:ext cx="11194473" cy="5632311"/>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rgbClr val="7030A0"/>
                </a:solidFill>
              </a:rPr>
              <a:t>Most of the improvement in neural network performance from 1986 to 2015 can be attributed to two factors. First, larger datasets have reduced the degree to which statistical generalization is a challenge for neural networks. Second, neural networks have become much larger, because of more powerful computers and better software infrastructure.</a:t>
            </a:r>
          </a:p>
          <a:p>
            <a:pPr marL="285750" indent="-285750" algn="just">
              <a:buFont typeface="Wingdings" panose="05000000000000000000" pitchFamily="2" charset="2"/>
              <a:buChar char="Ø"/>
            </a:pPr>
            <a:r>
              <a:rPr lang="en-US" dirty="0"/>
              <a:t>A small number of algorithmic changes have also improved the performance of neural networks noticeably. One of these </a:t>
            </a:r>
            <a:r>
              <a:rPr lang="en-US" dirty="0">
                <a:solidFill>
                  <a:srgbClr val="C00000"/>
                </a:solidFill>
              </a:rPr>
              <a:t>algorithmic changes was the replacement of mean squared error with the cross-entropy family of loss functions</a:t>
            </a:r>
            <a:r>
              <a:rPr lang="en-US" dirty="0"/>
              <a:t>. Mean squared error was popular in the 1980s and 1990s but was gradually replaced by cross-entropy losses and the principle of maximum likelihood as ideas spread between the statistics community and the machine learning community.</a:t>
            </a:r>
          </a:p>
          <a:p>
            <a:pPr marL="285750" indent="-285750" algn="just">
              <a:buFont typeface="Wingdings" panose="05000000000000000000" pitchFamily="2" charset="2"/>
              <a:buChar char="Ø"/>
            </a:pPr>
            <a:r>
              <a:rPr lang="en-US" dirty="0"/>
              <a:t>The other major algorithmic change that has greatly improved the performance of feedforward networks was the </a:t>
            </a:r>
            <a:r>
              <a:rPr lang="en-US" dirty="0">
                <a:solidFill>
                  <a:srgbClr val="C00000"/>
                </a:solidFill>
              </a:rPr>
              <a:t>replacement of sigmoid hidden units with piecewise linear hidden units, such as rectified linear units</a:t>
            </a:r>
            <a:r>
              <a:rPr lang="en-US" dirty="0"/>
              <a:t>. Rectification using the max{0, z} function was introduced in early neural network models and dates back at least as far as the Cognitron and Neo-Cognitron (Fukushima, 1975, 1980).</a:t>
            </a:r>
          </a:p>
          <a:p>
            <a:pPr marL="285750" indent="-285750" algn="just">
              <a:buFont typeface="Wingdings" panose="05000000000000000000" pitchFamily="2" charset="2"/>
              <a:buChar char="Ø"/>
            </a:pPr>
            <a:r>
              <a:rPr lang="en-US" dirty="0">
                <a:solidFill>
                  <a:srgbClr val="00B050"/>
                </a:solidFill>
              </a:rPr>
              <a:t>For small datasets, Jarrett et al. (2009) observed that using rectifying nonlinearities is even more important than learning the weights of the hidden layers</a:t>
            </a:r>
            <a:r>
              <a:rPr lang="en-US" dirty="0"/>
              <a:t>. Random weights are sufficient to propagate useful information through a rectified linear network, enabling the classifier layer at the top to learn how to map different feature vectors to class identities. When more data is available, learning begins to extract enough useful knowledge to exceed the performance of randomly chosen parameters. </a:t>
            </a:r>
            <a:r>
              <a:rPr lang="en-US" dirty="0" err="1">
                <a:solidFill>
                  <a:srgbClr val="C00000"/>
                </a:solidFill>
              </a:rPr>
              <a:t>Glorot</a:t>
            </a:r>
            <a:r>
              <a:rPr lang="en-US" dirty="0">
                <a:solidFill>
                  <a:srgbClr val="C00000"/>
                </a:solidFill>
              </a:rPr>
              <a:t> et al. (2011a) showed that learning is far easier in deep rectified linear networks than in deep networks that have curvature or two-sided saturation in their activation functions. </a:t>
            </a:r>
            <a:endParaRPr lang="en-IN" dirty="0">
              <a:solidFill>
                <a:srgbClr val="C00000"/>
              </a:solidFill>
            </a:endParaRPr>
          </a:p>
        </p:txBody>
      </p:sp>
    </p:spTree>
    <p:extLst>
      <p:ext uri="{BB962C8B-B14F-4D97-AF65-F5344CB8AC3E}">
        <p14:creationId xmlns:p14="http://schemas.microsoft.com/office/powerpoint/2010/main" val="406639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C8AFA4-ACD8-4245-BBB5-C37BCF1E6A32}"/>
              </a:ext>
            </a:extLst>
          </p:cNvPr>
          <p:cNvPicPr>
            <a:picLocks noChangeAspect="1"/>
          </p:cNvPicPr>
          <p:nvPr/>
        </p:nvPicPr>
        <p:blipFill>
          <a:blip r:embed="rId2"/>
          <a:stretch>
            <a:fillRect/>
          </a:stretch>
        </p:blipFill>
        <p:spPr>
          <a:xfrm>
            <a:off x="-1" y="2752436"/>
            <a:ext cx="12192000" cy="4105564"/>
          </a:xfrm>
          <a:prstGeom prst="rect">
            <a:avLst/>
          </a:prstGeom>
        </p:spPr>
      </p:pic>
      <p:sp>
        <p:nvSpPr>
          <p:cNvPr id="5" name="TextBox 4">
            <a:extLst>
              <a:ext uri="{FF2B5EF4-FFF2-40B4-BE49-F238E27FC236}">
                <a16:creationId xmlns:a16="http://schemas.microsoft.com/office/drawing/2014/main" id="{68616B0E-41D6-4E20-9040-202913877495}"/>
              </a:ext>
            </a:extLst>
          </p:cNvPr>
          <p:cNvSpPr txBox="1"/>
          <p:nvPr/>
        </p:nvSpPr>
        <p:spPr>
          <a:xfrm>
            <a:off x="618836" y="760250"/>
            <a:ext cx="11194473" cy="2308324"/>
          </a:xfrm>
          <a:prstGeom prst="rect">
            <a:avLst/>
          </a:prstGeom>
          <a:noFill/>
        </p:spPr>
        <p:txBody>
          <a:bodyPr wrap="square">
            <a:spAutoFit/>
          </a:bodyPr>
          <a:lstStyle/>
          <a:p>
            <a:pPr marL="342900" indent="-342900" algn="just">
              <a:buFont typeface="Wingdings" panose="05000000000000000000" pitchFamily="2" charset="2"/>
              <a:buChar char="v"/>
            </a:pPr>
            <a:r>
              <a:rPr lang="en-US" dirty="0"/>
              <a:t>When the modern </a:t>
            </a:r>
            <a:r>
              <a:rPr lang="en-US" dirty="0">
                <a:solidFill>
                  <a:srgbClr val="C00000"/>
                </a:solidFill>
              </a:rPr>
              <a:t>resurgence of deep learning began in 2006</a:t>
            </a:r>
            <a:r>
              <a:rPr lang="en-US" dirty="0"/>
              <a:t>, feedforward networks continued to have a bad reputation. From about 2006 to 2012, </a:t>
            </a:r>
            <a:r>
              <a:rPr lang="en-US" u="sng" dirty="0"/>
              <a:t>it was widely believed that feedforward networks would not perform well unless they were assisted by other models, such as probabilistic models</a:t>
            </a:r>
            <a:r>
              <a:rPr lang="en-US" dirty="0"/>
              <a:t>. Today, it is now known that with the right resources and engineering practices, feedforward networks perform very well. Today, gradient-based learning in feedforward networks is used as a tool to develop probabilistic models. </a:t>
            </a:r>
          </a:p>
          <a:p>
            <a:pPr marL="342900" indent="-342900" algn="just">
              <a:buFont typeface="Wingdings" panose="05000000000000000000" pitchFamily="2" charset="2"/>
              <a:buChar char="v"/>
            </a:pPr>
            <a:r>
              <a:rPr lang="en-US" dirty="0"/>
              <a:t>Feedforward networks continue to have unfulfilled potential. In the future, we expect they will be applied to many more tasks, and that advances in optimization algorithms and model design will improve their performance even further</a:t>
            </a:r>
            <a:endParaRPr lang="en-IN" dirty="0"/>
          </a:p>
        </p:txBody>
      </p:sp>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216728" y="78894"/>
            <a:ext cx="9144000" cy="602463"/>
          </a:xfrm>
        </p:spPr>
        <p:txBody>
          <a:bodyPr>
            <a:normAutofit/>
          </a:bodyPr>
          <a:lstStyle/>
          <a:p>
            <a:r>
              <a:rPr lang="en-IN" sz="3643" b="1" spc="-5" dirty="0">
                <a:solidFill>
                  <a:srgbClr val="0000FF"/>
                </a:solidFill>
                <a:latin typeface="Bookman Old Style" panose="02050604050505020204" pitchFamily="18" charset="0"/>
                <a:ea typeface="+mn-ea"/>
                <a:cs typeface="Times New Roman"/>
              </a:rPr>
              <a:t>Deep Learning - History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05164" cy="930355"/>
          </a:xfrm>
          <a:prstGeom prst="rect">
            <a:avLst/>
          </a:prstGeom>
        </p:spPr>
      </p:pic>
      <p:sp>
        <p:nvSpPr>
          <p:cNvPr id="7" name="TextBox 6">
            <a:extLst>
              <a:ext uri="{FF2B5EF4-FFF2-40B4-BE49-F238E27FC236}">
                <a16:creationId xmlns:a16="http://schemas.microsoft.com/office/drawing/2014/main" id="{47AA88F6-A8D8-4538-9C38-1474F9491C12}"/>
              </a:ext>
            </a:extLst>
          </p:cNvPr>
          <p:cNvSpPr txBox="1"/>
          <p:nvPr/>
        </p:nvSpPr>
        <p:spPr>
          <a:xfrm>
            <a:off x="157019" y="3068574"/>
            <a:ext cx="2789381" cy="230832"/>
          </a:xfrm>
          <a:prstGeom prst="rect">
            <a:avLst/>
          </a:prstGeom>
          <a:noFill/>
        </p:spPr>
        <p:txBody>
          <a:bodyPr wrap="square" rtlCol="0">
            <a:spAutoFit/>
          </a:bodyPr>
          <a:lstStyle/>
          <a:p>
            <a:r>
              <a:rPr lang="en-IN" sz="900" dirty="0">
                <a:hlinkClick r:id="rId4"/>
              </a:rPr>
              <a:t>nn_timeline.jpg (2133×1002) (beamandrew.github.io))</a:t>
            </a:r>
            <a:endParaRPr lang="en-IN" sz="900" dirty="0"/>
          </a:p>
        </p:txBody>
      </p:sp>
    </p:spTree>
    <p:extLst>
      <p:ext uri="{BB962C8B-B14F-4D97-AF65-F5344CB8AC3E}">
        <p14:creationId xmlns:p14="http://schemas.microsoft.com/office/powerpoint/2010/main" val="175373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4156</Words>
  <Application>Microsoft Office PowerPoint</Application>
  <PresentationFormat>Widescreen</PresentationFormat>
  <Paragraphs>375</Paragraphs>
  <Slides>46</Slides>
  <Notes>0</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46</vt:i4>
      </vt:variant>
    </vt:vector>
  </HeadingPairs>
  <TitlesOfParts>
    <vt:vector size="69" baseType="lpstr">
      <vt:lpstr>Arial</vt:lpstr>
      <vt:lpstr>Arial Black</vt:lpstr>
      <vt:lpstr>Bookman Old Style</vt:lpstr>
      <vt:lpstr>Calibri</vt:lpstr>
      <vt:lpstr>Calibri Light</vt:lpstr>
      <vt:lpstr>ff11</vt:lpstr>
      <vt:lpstr>ff12</vt:lpstr>
      <vt:lpstr>ff14</vt:lpstr>
      <vt:lpstr>ff3</vt:lpstr>
      <vt:lpstr>ff7</vt:lpstr>
      <vt:lpstr>ff8</vt:lpstr>
      <vt:lpstr>ff9</vt:lpstr>
      <vt:lpstr>ffa</vt:lpstr>
      <vt:lpstr>ffb</vt:lpstr>
      <vt:lpstr>ffe</vt:lpstr>
      <vt:lpstr>fff</vt:lpstr>
      <vt:lpstr>Microsoft Sans Serif</vt:lpstr>
      <vt:lpstr>Montserrat</vt:lpstr>
      <vt:lpstr>roboto</vt:lpstr>
      <vt:lpstr>Times New Roman</vt:lpstr>
      <vt:lpstr>Wingdings</vt:lpstr>
      <vt:lpstr>Office Theme</vt:lpstr>
      <vt:lpstr>Custom Design</vt:lpstr>
      <vt:lpstr>SECA4002 – DEEP LEARNING NEURAL NETWORKS</vt:lpstr>
      <vt:lpstr>Course Outcomes</vt:lpstr>
      <vt:lpstr>Course Objectives</vt:lpstr>
      <vt:lpstr>PowerPoint Presentation</vt:lpstr>
      <vt:lpstr>PowerPoint Presentation</vt:lpstr>
      <vt:lpstr>PowerPoint Presentation</vt:lpstr>
      <vt:lpstr>Deep Learning - History</vt:lpstr>
      <vt:lpstr>Deep Learning - History</vt:lpstr>
      <vt:lpstr>Deep Learning - History</vt:lpstr>
      <vt:lpstr>PowerPoint Presentation</vt:lpstr>
      <vt:lpstr>Deep Learning – Probabilistic Theory</vt:lpstr>
      <vt:lpstr>Deep Learning – Probabilistic Theory</vt:lpstr>
      <vt:lpstr>Deep Learning – Probabilistic Theory</vt:lpstr>
      <vt:lpstr>Deep Learning – Probabilistic Theory</vt:lpstr>
      <vt:lpstr>Deep Learning – Probabilistic Theory</vt:lpstr>
      <vt:lpstr>Deep Learning – Probabilistic Theory</vt:lpstr>
      <vt:lpstr>PowerPoint Presentation</vt:lpstr>
      <vt:lpstr> Back Propagation Networks [BPN]  </vt:lpstr>
      <vt:lpstr> Back Propagation Networks [BPN]- Architecture </vt:lpstr>
      <vt:lpstr>Delta Learning Law</vt:lpstr>
      <vt:lpstr>Delta Learning Law</vt:lpstr>
      <vt:lpstr> Back Propagation Networks [BPN]- Algorithm </vt:lpstr>
      <vt:lpstr> Back Propagation Networks [BPN]- Algorithm </vt:lpstr>
      <vt:lpstr> Back Propagation Networks [BPN]- Algorithm </vt:lpstr>
      <vt:lpstr> Back Propagation Networks [BPN]- Algorithm </vt:lpstr>
      <vt:lpstr> Merits &amp; Demerits of BPN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Shallow Networks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SECA4002 – DEEP LEARNING NEURAL NETWORKS</dc:title>
  <dc:creator>vedanarayanan venugopal</dc:creator>
  <cp:lastModifiedBy>vedanarayanan venugopal</cp:lastModifiedBy>
  <cp:revision>90</cp:revision>
  <dcterms:created xsi:type="dcterms:W3CDTF">2021-07-05T04:49:38Z</dcterms:created>
  <dcterms:modified xsi:type="dcterms:W3CDTF">2021-08-05T08:45:32Z</dcterms:modified>
</cp:coreProperties>
</file>