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66" r:id="rId4"/>
    <p:sldId id="267" r:id="rId5"/>
    <p:sldId id="268" r:id="rId6"/>
    <p:sldId id="269" r:id="rId7"/>
    <p:sldId id="270" r:id="rId8"/>
    <p:sldId id="271" r:id="rId9"/>
    <p:sldId id="272" r:id="rId10"/>
    <p:sldId id="273" r:id="rId11"/>
    <p:sldId id="274" r:id="rId12"/>
    <p:sldId id="275" r:id="rId13"/>
    <p:sldId id="276" r:id="rId14"/>
    <p:sldId id="278" r:id="rId15"/>
    <p:sldId id="280" r:id="rId16"/>
    <p:sldId id="277" r:id="rId17"/>
    <p:sldId id="265" r:id="rId18"/>
    <p:sldId id="264" r:id="rId19"/>
    <p:sldId id="281" r:id="rId20"/>
    <p:sldId id="282" r:id="rId21"/>
    <p:sldId id="326" r:id="rId22"/>
    <p:sldId id="344" r:id="rId23"/>
    <p:sldId id="345" r:id="rId24"/>
    <p:sldId id="346" r:id="rId25"/>
    <p:sldId id="363" r:id="rId26"/>
    <p:sldId id="364" r:id="rId27"/>
    <p:sldId id="365" r:id="rId28"/>
    <p:sldId id="366" r:id="rId29"/>
    <p:sldId id="352" r:id="rId30"/>
    <p:sldId id="367" r:id="rId31"/>
    <p:sldId id="368" r:id="rId32"/>
    <p:sldId id="347" r:id="rId33"/>
    <p:sldId id="369" r:id="rId34"/>
    <p:sldId id="283" r:id="rId35"/>
    <p:sldId id="258" r:id="rId36"/>
    <p:sldId id="400" r:id="rId37"/>
    <p:sldId id="401" r:id="rId38"/>
    <p:sldId id="402" r:id="rId39"/>
    <p:sldId id="403" r:id="rId40"/>
    <p:sldId id="404" r:id="rId41"/>
    <p:sldId id="405" r:id="rId42"/>
    <p:sldId id="406" r:id="rId43"/>
    <p:sldId id="407" r:id="rId44"/>
    <p:sldId id="408" r:id="rId45"/>
    <p:sldId id="409" r:id="rId46"/>
    <p:sldId id="410" r:id="rId47"/>
    <p:sldId id="411"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A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3" autoAdjust="0"/>
    <p:restoredTop sz="94660"/>
  </p:normalViewPr>
  <p:slideViewPr>
    <p:cSldViewPr snapToGrid="0">
      <p:cViewPr varScale="1">
        <p:scale>
          <a:sx n="83" d="100"/>
          <a:sy n="83" d="100"/>
        </p:scale>
        <p:origin x="52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4FAF7-23E5-40A7-8929-20FE5A0C3158}"/>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ABFF4F84-23B8-41B3-B915-77F2E7AEC3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a:extLst>
              <a:ext uri="{FF2B5EF4-FFF2-40B4-BE49-F238E27FC236}">
                <a16:creationId xmlns:a16="http://schemas.microsoft.com/office/drawing/2014/main" id="{2E89A27F-D16C-43C2-BFE4-7269F1F9B594}"/>
              </a:ext>
            </a:extLst>
          </p:cNvPr>
          <p:cNvSpPr>
            <a:spLocks noGrp="1"/>
          </p:cNvSpPr>
          <p:nvPr>
            <p:ph type="dt" sz="half" idx="10"/>
          </p:nvPr>
        </p:nvSpPr>
        <p:spPr/>
        <p:txBody>
          <a:bodyPr/>
          <a:lstStyle/>
          <a:p>
            <a:fld id="{5D8DDB32-36CC-4F27-8AF9-E3E3B9C9BBC0}" type="datetimeFigureOut">
              <a:rPr lang="en-IN" smtClean="0"/>
              <a:t>10-07-2021</a:t>
            </a:fld>
            <a:endParaRPr lang="en-IN"/>
          </a:p>
        </p:txBody>
      </p:sp>
      <p:sp>
        <p:nvSpPr>
          <p:cNvPr id="5" name="Footer Placeholder 4">
            <a:extLst>
              <a:ext uri="{FF2B5EF4-FFF2-40B4-BE49-F238E27FC236}">
                <a16:creationId xmlns:a16="http://schemas.microsoft.com/office/drawing/2014/main" id="{169A222F-2F0A-4FF3-8765-1D5F7DF7A7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F1CB14-305F-4980-BA67-5A3BA2AFD2D3}"/>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418870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B4FCE-E059-4A08-92DB-FFB0549902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4B0C09-15BA-442C-8987-9A07B7AC26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157FB0-7503-44CB-AF73-1D782F6465D3}"/>
              </a:ext>
            </a:extLst>
          </p:cNvPr>
          <p:cNvSpPr>
            <a:spLocks noGrp="1"/>
          </p:cNvSpPr>
          <p:nvPr>
            <p:ph type="dt" sz="half" idx="10"/>
          </p:nvPr>
        </p:nvSpPr>
        <p:spPr/>
        <p:txBody>
          <a:bodyPr/>
          <a:lstStyle/>
          <a:p>
            <a:fld id="{5D8DDB32-36CC-4F27-8AF9-E3E3B9C9BBC0}" type="datetimeFigureOut">
              <a:rPr lang="en-IN" smtClean="0"/>
              <a:t>10-07-2021</a:t>
            </a:fld>
            <a:endParaRPr lang="en-IN"/>
          </a:p>
        </p:txBody>
      </p:sp>
      <p:sp>
        <p:nvSpPr>
          <p:cNvPr id="5" name="Footer Placeholder 4">
            <a:extLst>
              <a:ext uri="{FF2B5EF4-FFF2-40B4-BE49-F238E27FC236}">
                <a16:creationId xmlns:a16="http://schemas.microsoft.com/office/drawing/2014/main" id="{EE730276-CEB5-4552-8CFA-5B6D6AFE31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1D31F7-ED20-4BE9-967E-DA65F4AAC294}"/>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460221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47E16C-A5BB-402B-A813-6F246B71CE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6895BD-4EC2-41EC-9708-9CAE2EEEF9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4C9887-9E26-4DF5-A25E-FEBE7116C998}"/>
              </a:ext>
            </a:extLst>
          </p:cNvPr>
          <p:cNvSpPr>
            <a:spLocks noGrp="1"/>
          </p:cNvSpPr>
          <p:nvPr>
            <p:ph type="dt" sz="half" idx="10"/>
          </p:nvPr>
        </p:nvSpPr>
        <p:spPr/>
        <p:txBody>
          <a:bodyPr/>
          <a:lstStyle/>
          <a:p>
            <a:fld id="{5D8DDB32-36CC-4F27-8AF9-E3E3B9C9BBC0}" type="datetimeFigureOut">
              <a:rPr lang="en-IN" smtClean="0"/>
              <a:t>10-07-2021</a:t>
            </a:fld>
            <a:endParaRPr lang="en-IN"/>
          </a:p>
        </p:txBody>
      </p:sp>
      <p:sp>
        <p:nvSpPr>
          <p:cNvPr id="5" name="Footer Placeholder 4">
            <a:extLst>
              <a:ext uri="{FF2B5EF4-FFF2-40B4-BE49-F238E27FC236}">
                <a16:creationId xmlns:a16="http://schemas.microsoft.com/office/drawing/2014/main" id="{42941415-5E49-4EDB-A8E3-F5A36ECFC7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C320F1-5F34-4BA6-9A2F-83E1345697E6}"/>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3777235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02606-3AA3-4F49-A546-D8F3BADF39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31CDA5A-37C0-4099-8A74-5D636D3C6D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314F507-8AD6-42F1-A3F0-AD54F348A84A}"/>
              </a:ext>
            </a:extLst>
          </p:cNvPr>
          <p:cNvSpPr>
            <a:spLocks noGrp="1"/>
          </p:cNvSpPr>
          <p:nvPr>
            <p:ph type="dt" sz="half" idx="10"/>
          </p:nvPr>
        </p:nvSpPr>
        <p:spPr/>
        <p:txBody>
          <a:bodyPr/>
          <a:lstStyle/>
          <a:p>
            <a:fld id="{2B9ECCAC-32BF-4535-A2F2-4A63F79E76AC}" type="datetimeFigureOut">
              <a:rPr lang="en-IN" smtClean="0"/>
              <a:t>10-07-2021</a:t>
            </a:fld>
            <a:endParaRPr lang="en-IN"/>
          </a:p>
        </p:txBody>
      </p:sp>
      <p:sp>
        <p:nvSpPr>
          <p:cNvPr id="5" name="Footer Placeholder 4">
            <a:extLst>
              <a:ext uri="{FF2B5EF4-FFF2-40B4-BE49-F238E27FC236}">
                <a16:creationId xmlns:a16="http://schemas.microsoft.com/office/drawing/2014/main" id="{CFBD3B0B-6B0A-4CC0-845B-13FAACFDD4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8388D9-38D1-477C-8DA2-54CA87C5473D}"/>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721606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800F6-60EB-4EB5-B5A8-E7EFF9E320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8F3D0E-E259-4C27-B4C1-B5BB81324E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742C58-37F0-4988-BDCB-ED359748566D}"/>
              </a:ext>
            </a:extLst>
          </p:cNvPr>
          <p:cNvSpPr>
            <a:spLocks noGrp="1"/>
          </p:cNvSpPr>
          <p:nvPr>
            <p:ph type="dt" sz="half" idx="10"/>
          </p:nvPr>
        </p:nvSpPr>
        <p:spPr/>
        <p:txBody>
          <a:bodyPr/>
          <a:lstStyle/>
          <a:p>
            <a:fld id="{2B9ECCAC-32BF-4535-A2F2-4A63F79E76AC}" type="datetimeFigureOut">
              <a:rPr lang="en-IN" smtClean="0"/>
              <a:t>10-07-2021</a:t>
            </a:fld>
            <a:endParaRPr lang="en-IN"/>
          </a:p>
        </p:txBody>
      </p:sp>
      <p:sp>
        <p:nvSpPr>
          <p:cNvPr id="5" name="Footer Placeholder 4">
            <a:extLst>
              <a:ext uri="{FF2B5EF4-FFF2-40B4-BE49-F238E27FC236}">
                <a16:creationId xmlns:a16="http://schemas.microsoft.com/office/drawing/2014/main" id="{CC303F3B-E100-4496-B97F-14D78D37D8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16B4E6-FE7A-440D-8501-427C1A995275}"/>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2184100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9AF2E-9F99-4534-8DAB-4F0B6FEF18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0B46693-8DFD-46A8-B763-1A1677668D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102810-1599-42D1-ACA5-B4E4E38A2068}"/>
              </a:ext>
            </a:extLst>
          </p:cNvPr>
          <p:cNvSpPr>
            <a:spLocks noGrp="1"/>
          </p:cNvSpPr>
          <p:nvPr>
            <p:ph type="dt" sz="half" idx="10"/>
          </p:nvPr>
        </p:nvSpPr>
        <p:spPr/>
        <p:txBody>
          <a:bodyPr/>
          <a:lstStyle/>
          <a:p>
            <a:fld id="{2B9ECCAC-32BF-4535-A2F2-4A63F79E76AC}" type="datetimeFigureOut">
              <a:rPr lang="en-IN" smtClean="0"/>
              <a:t>10-07-2021</a:t>
            </a:fld>
            <a:endParaRPr lang="en-IN"/>
          </a:p>
        </p:txBody>
      </p:sp>
      <p:sp>
        <p:nvSpPr>
          <p:cNvPr id="5" name="Footer Placeholder 4">
            <a:extLst>
              <a:ext uri="{FF2B5EF4-FFF2-40B4-BE49-F238E27FC236}">
                <a16:creationId xmlns:a16="http://schemas.microsoft.com/office/drawing/2014/main" id="{870821C6-A7FE-40F6-8FFA-E9A37B69EC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30E2D0-5786-4B2B-AF9F-A906E44A5D7D}"/>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3618530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B94D9-2C54-4F9E-B9C8-75603695BC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79CF76-543A-4568-98A3-1DA53C43C6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ACCDF5-26A4-4C59-92C8-72D3955D33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280DA0A-4998-47C0-A912-6A777530C4EA}"/>
              </a:ext>
            </a:extLst>
          </p:cNvPr>
          <p:cNvSpPr>
            <a:spLocks noGrp="1"/>
          </p:cNvSpPr>
          <p:nvPr>
            <p:ph type="dt" sz="half" idx="10"/>
          </p:nvPr>
        </p:nvSpPr>
        <p:spPr/>
        <p:txBody>
          <a:bodyPr/>
          <a:lstStyle/>
          <a:p>
            <a:fld id="{2B9ECCAC-32BF-4535-A2F2-4A63F79E76AC}" type="datetimeFigureOut">
              <a:rPr lang="en-IN" smtClean="0"/>
              <a:t>10-07-2021</a:t>
            </a:fld>
            <a:endParaRPr lang="en-IN"/>
          </a:p>
        </p:txBody>
      </p:sp>
      <p:sp>
        <p:nvSpPr>
          <p:cNvPr id="6" name="Footer Placeholder 5">
            <a:extLst>
              <a:ext uri="{FF2B5EF4-FFF2-40B4-BE49-F238E27FC236}">
                <a16:creationId xmlns:a16="http://schemas.microsoft.com/office/drawing/2014/main" id="{0027459D-92AE-4130-8B2C-476126E77A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299DE1-41E4-4927-AA06-990F852E2C65}"/>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2739183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D1E3-C9DE-4C33-93A0-A62EF323AC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9A1D13-6ED2-4C16-9DCB-6ECAD41327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3106C0-270A-46E9-BE52-50C7356337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6185F0D-E6B5-4A8B-AE0E-B1ADF64641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1DC4BF-BECF-4043-9C9E-1DAC21D360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561E26-D1C1-4C8B-A558-130F56A57D49}"/>
              </a:ext>
            </a:extLst>
          </p:cNvPr>
          <p:cNvSpPr>
            <a:spLocks noGrp="1"/>
          </p:cNvSpPr>
          <p:nvPr>
            <p:ph type="dt" sz="half" idx="10"/>
          </p:nvPr>
        </p:nvSpPr>
        <p:spPr/>
        <p:txBody>
          <a:bodyPr/>
          <a:lstStyle/>
          <a:p>
            <a:fld id="{2B9ECCAC-32BF-4535-A2F2-4A63F79E76AC}" type="datetimeFigureOut">
              <a:rPr lang="en-IN" smtClean="0"/>
              <a:t>10-07-2021</a:t>
            </a:fld>
            <a:endParaRPr lang="en-IN"/>
          </a:p>
        </p:txBody>
      </p:sp>
      <p:sp>
        <p:nvSpPr>
          <p:cNvPr id="8" name="Footer Placeholder 7">
            <a:extLst>
              <a:ext uri="{FF2B5EF4-FFF2-40B4-BE49-F238E27FC236}">
                <a16:creationId xmlns:a16="http://schemas.microsoft.com/office/drawing/2014/main" id="{4D1C0FA7-7180-4120-A67F-E9268440ED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57D145-4684-429A-8B4B-3CB0D719AB1C}"/>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914434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7B16C-60B7-4D39-9980-2E81538598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54CDC22-89F3-46E9-90CF-3D98B53CFEE0}"/>
              </a:ext>
            </a:extLst>
          </p:cNvPr>
          <p:cNvSpPr>
            <a:spLocks noGrp="1"/>
          </p:cNvSpPr>
          <p:nvPr>
            <p:ph type="dt" sz="half" idx="10"/>
          </p:nvPr>
        </p:nvSpPr>
        <p:spPr/>
        <p:txBody>
          <a:bodyPr/>
          <a:lstStyle/>
          <a:p>
            <a:fld id="{2B9ECCAC-32BF-4535-A2F2-4A63F79E76AC}" type="datetimeFigureOut">
              <a:rPr lang="en-IN" smtClean="0"/>
              <a:t>10-07-2021</a:t>
            </a:fld>
            <a:endParaRPr lang="en-IN"/>
          </a:p>
        </p:txBody>
      </p:sp>
      <p:sp>
        <p:nvSpPr>
          <p:cNvPr id="4" name="Footer Placeholder 3">
            <a:extLst>
              <a:ext uri="{FF2B5EF4-FFF2-40B4-BE49-F238E27FC236}">
                <a16:creationId xmlns:a16="http://schemas.microsoft.com/office/drawing/2014/main" id="{2053E4B0-471C-4E0B-B097-CCCC246C05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B7B3E00-B33E-4F31-A5CE-F05D814EDDD4}"/>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24192629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624C5-E903-4CE2-A0A1-83E4F82E44F7}"/>
              </a:ext>
            </a:extLst>
          </p:cNvPr>
          <p:cNvSpPr>
            <a:spLocks noGrp="1"/>
          </p:cNvSpPr>
          <p:nvPr>
            <p:ph type="dt" sz="half" idx="10"/>
          </p:nvPr>
        </p:nvSpPr>
        <p:spPr/>
        <p:txBody>
          <a:bodyPr/>
          <a:lstStyle/>
          <a:p>
            <a:fld id="{2B9ECCAC-32BF-4535-A2F2-4A63F79E76AC}" type="datetimeFigureOut">
              <a:rPr lang="en-IN" smtClean="0"/>
              <a:t>10-07-2021</a:t>
            </a:fld>
            <a:endParaRPr lang="en-IN"/>
          </a:p>
        </p:txBody>
      </p:sp>
      <p:sp>
        <p:nvSpPr>
          <p:cNvPr id="3" name="Footer Placeholder 2">
            <a:extLst>
              <a:ext uri="{FF2B5EF4-FFF2-40B4-BE49-F238E27FC236}">
                <a16:creationId xmlns:a16="http://schemas.microsoft.com/office/drawing/2014/main" id="{3D894024-23E6-40D8-8CB6-B09C4106735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317EF8-8924-4399-99B6-5B85107964E4}"/>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28400575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BFB99-E1DB-4046-989A-1BCE4DD11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09EF492-2E01-46FD-A41A-39C7B6B990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EB2A100-857F-4D44-8D24-FDEE4A333C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145A67-BED2-42AA-B7B2-814F1AE8A770}"/>
              </a:ext>
            </a:extLst>
          </p:cNvPr>
          <p:cNvSpPr>
            <a:spLocks noGrp="1"/>
          </p:cNvSpPr>
          <p:nvPr>
            <p:ph type="dt" sz="half" idx="10"/>
          </p:nvPr>
        </p:nvSpPr>
        <p:spPr/>
        <p:txBody>
          <a:bodyPr/>
          <a:lstStyle/>
          <a:p>
            <a:fld id="{2B9ECCAC-32BF-4535-A2F2-4A63F79E76AC}" type="datetimeFigureOut">
              <a:rPr lang="en-IN" smtClean="0"/>
              <a:t>10-07-2021</a:t>
            </a:fld>
            <a:endParaRPr lang="en-IN"/>
          </a:p>
        </p:txBody>
      </p:sp>
      <p:sp>
        <p:nvSpPr>
          <p:cNvPr id="6" name="Footer Placeholder 5">
            <a:extLst>
              <a:ext uri="{FF2B5EF4-FFF2-40B4-BE49-F238E27FC236}">
                <a16:creationId xmlns:a16="http://schemas.microsoft.com/office/drawing/2014/main" id="{6F0B6913-556C-4600-857E-BAFFFA98E2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E9B6BE-69A9-4089-9ADF-F6622DBF53DB}"/>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2714074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9C010-C9B2-4DE1-873F-87F6DA107E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6EF062-B3CE-4B30-8369-A68DB9FC87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1F8263-6977-401D-B8C5-D131CE40B5D5}"/>
              </a:ext>
            </a:extLst>
          </p:cNvPr>
          <p:cNvSpPr>
            <a:spLocks noGrp="1"/>
          </p:cNvSpPr>
          <p:nvPr>
            <p:ph type="dt" sz="half" idx="10"/>
          </p:nvPr>
        </p:nvSpPr>
        <p:spPr/>
        <p:txBody>
          <a:bodyPr/>
          <a:lstStyle/>
          <a:p>
            <a:fld id="{5D8DDB32-36CC-4F27-8AF9-E3E3B9C9BBC0}" type="datetimeFigureOut">
              <a:rPr lang="en-IN" smtClean="0"/>
              <a:t>10-07-2021</a:t>
            </a:fld>
            <a:endParaRPr lang="en-IN"/>
          </a:p>
        </p:txBody>
      </p:sp>
      <p:sp>
        <p:nvSpPr>
          <p:cNvPr id="5" name="Footer Placeholder 4">
            <a:extLst>
              <a:ext uri="{FF2B5EF4-FFF2-40B4-BE49-F238E27FC236}">
                <a16:creationId xmlns:a16="http://schemas.microsoft.com/office/drawing/2014/main" id="{4CEEAD1B-75B5-4568-9966-01A3DCD2A0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FB243F-568F-47B8-9BE1-52216C48255D}"/>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760521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FD840-663F-4165-8457-5D95C69F0B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1E4EE6-7EFB-465B-A9EE-E8AEF57476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F52F7CD-0CD8-4584-A953-834FB16EAF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F39EA4-3B80-4E52-8F87-B9CD473B7F97}"/>
              </a:ext>
            </a:extLst>
          </p:cNvPr>
          <p:cNvSpPr>
            <a:spLocks noGrp="1"/>
          </p:cNvSpPr>
          <p:nvPr>
            <p:ph type="dt" sz="half" idx="10"/>
          </p:nvPr>
        </p:nvSpPr>
        <p:spPr/>
        <p:txBody>
          <a:bodyPr/>
          <a:lstStyle/>
          <a:p>
            <a:fld id="{2B9ECCAC-32BF-4535-A2F2-4A63F79E76AC}" type="datetimeFigureOut">
              <a:rPr lang="en-IN" smtClean="0"/>
              <a:t>10-07-2021</a:t>
            </a:fld>
            <a:endParaRPr lang="en-IN"/>
          </a:p>
        </p:txBody>
      </p:sp>
      <p:sp>
        <p:nvSpPr>
          <p:cNvPr id="6" name="Footer Placeholder 5">
            <a:extLst>
              <a:ext uri="{FF2B5EF4-FFF2-40B4-BE49-F238E27FC236}">
                <a16:creationId xmlns:a16="http://schemas.microsoft.com/office/drawing/2014/main" id="{4A40565F-2547-4EC4-A36C-BA66C86883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869F31-5325-461E-997E-35CF114C8249}"/>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24711670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B3F8A-D13F-41C0-BC96-F745C97DD7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9B16DF-C062-47C3-86F4-F5648C1BE8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5139AB-B609-41F9-9C57-4DAFBE8FA2D0}"/>
              </a:ext>
            </a:extLst>
          </p:cNvPr>
          <p:cNvSpPr>
            <a:spLocks noGrp="1"/>
          </p:cNvSpPr>
          <p:nvPr>
            <p:ph type="dt" sz="half" idx="10"/>
          </p:nvPr>
        </p:nvSpPr>
        <p:spPr/>
        <p:txBody>
          <a:bodyPr/>
          <a:lstStyle/>
          <a:p>
            <a:fld id="{2B9ECCAC-32BF-4535-A2F2-4A63F79E76AC}" type="datetimeFigureOut">
              <a:rPr lang="en-IN" smtClean="0"/>
              <a:t>10-07-2021</a:t>
            </a:fld>
            <a:endParaRPr lang="en-IN"/>
          </a:p>
        </p:txBody>
      </p:sp>
      <p:sp>
        <p:nvSpPr>
          <p:cNvPr id="5" name="Footer Placeholder 4">
            <a:extLst>
              <a:ext uri="{FF2B5EF4-FFF2-40B4-BE49-F238E27FC236}">
                <a16:creationId xmlns:a16="http://schemas.microsoft.com/office/drawing/2014/main" id="{B2FE08BE-A9BE-49E0-9EBF-254CC98A4C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192D99-9F32-458B-BB5E-42ADF4E8D5DA}"/>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18064194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DF8074-19F5-4F28-9C96-7446681870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2E39D4-8A66-4EE5-9223-4D0CB237B3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8695E4-2859-479B-B0D8-E0D57F505A51}"/>
              </a:ext>
            </a:extLst>
          </p:cNvPr>
          <p:cNvSpPr>
            <a:spLocks noGrp="1"/>
          </p:cNvSpPr>
          <p:nvPr>
            <p:ph type="dt" sz="half" idx="10"/>
          </p:nvPr>
        </p:nvSpPr>
        <p:spPr/>
        <p:txBody>
          <a:bodyPr/>
          <a:lstStyle/>
          <a:p>
            <a:fld id="{2B9ECCAC-32BF-4535-A2F2-4A63F79E76AC}" type="datetimeFigureOut">
              <a:rPr lang="en-IN" smtClean="0"/>
              <a:t>10-07-2021</a:t>
            </a:fld>
            <a:endParaRPr lang="en-IN"/>
          </a:p>
        </p:txBody>
      </p:sp>
      <p:sp>
        <p:nvSpPr>
          <p:cNvPr id="5" name="Footer Placeholder 4">
            <a:extLst>
              <a:ext uri="{FF2B5EF4-FFF2-40B4-BE49-F238E27FC236}">
                <a16:creationId xmlns:a16="http://schemas.microsoft.com/office/drawing/2014/main" id="{FF79BD6E-1196-4C1E-AFC7-7241DE1FE7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D78F0A-DB47-4F6F-A10E-6325200149EB}"/>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1568693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F1A5-75F4-4077-B348-C966B1B476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C8AF7D-BCCB-4DF3-A266-267B909037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2F6424-360E-4BC5-8FF2-9E610AF72702}"/>
              </a:ext>
            </a:extLst>
          </p:cNvPr>
          <p:cNvSpPr>
            <a:spLocks noGrp="1"/>
          </p:cNvSpPr>
          <p:nvPr>
            <p:ph type="dt" sz="half" idx="10"/>
          </p:nvPr>
        </p:nvSpPr>
        <p:spPr/>
        <p:txBody>
          <a:bodyPr/>
          <a:lstStyle/>
          <a:p>
            <a:fld id="{5D8DDB32-36CC-4F27-8AF9-E3E3B9C9BBC0}" type="datetimeFigureOut">
              <a:rPr lang="en-IN" smtClean="0"/>
              <a:t>10-07-2021</a:t>
            </a:fld>
            <a:endParaRPr lang="en-IN"/>
          </a:p>
        </p:txBody>
      </p:sp>
      <p:sp>
        <p:nvSpPr>
          <p:cNvPr id="5" name="Footer Placeholder 4">
            <a:extLst>
              <a:ext uri="{FF2B5EF4-FFF2-40B4-BE49-F238E27FC236}">
                <a16:creationId xmlns:a16="http://schemas.microsoft.com/office/drawing/2014/main" id="{F8BA91E0-AE4F-43A8-A893-5E3D788E4D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F615D0-7233-450A-B4FA-4D61E9B0DDD1}"/>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1730705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15400-0672-49FE-A05B-88EE452379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8AA460-879D-4FED-A1DD-45A436EF02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BA2408-0E66-4E11-8793-FCA33DEC9D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16FC97-A456-4684-AC88-1A6242B8753A}"/>
              </a:ext>
            </a:extLst>
          </p:cNvPr>
          <p:cNvSpPr>
            <a:spLocks noGrp="1"/>
          </p:cNvSpPr>
          <p:nvPr>
            <p:ph type="dt" sz="half" idx="10"/>
          </p:nvPr>
        </p:nvSpPr>
        <p:spPr/>
        <p:txBody>
          <a:bodyPr/>
          <a:lstStyle/>
          <a:p>
            <a:fld id="{5D8DDB32-36CC-4F27-8AF9-E3E3B9C9BBC0}" type="datetimeFigureOut">
              <a:rPr lang="en-IN" smtClean="0"/>
              <a:t>10-07-2021</a:t>
            </a:fld>
            <a:endParaRPr lang="en-IN"/>
          </a:p>
        </p:txBody>
      </p:sp>
      <p:sp>
        <p:nvSpPr>
          <p:cNvPr id="6" name="Footer Placeholder 5">
            <a:extLst>
              <a:ext uri="{FF2B5EF4-FFF2-40B4-BE49-F238E27FC236}">
                <a16:creationId xmlns:a16="http://schemas.microsoft.com/office/drawing/2014/main" id="{D9575E1F-D1BF-4DCE-89D3-575551726A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7889CD-61CE-4D06-BE5B-38881E73D854}"/>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1721226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DC410-9AB0-4E6D-A703-C9826A79D8F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AB9561-87B9-49D4-8F9C-F9B74DF1E9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4844FA-3654-4F33-98E5-67492AA981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26EA68-65AF-4E55-997C-922E29CEF3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6C9AB5-7A63-451C-84E5-3427DD4D90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0E0F31E-FDDC-41E2-9DD0-C54410546702}"/>
              </a:ext>
            </a:extLst>
          </p:cNvPr>
          <p:cNvSpPr>
            <a:spLocks noGrp="1"/>
          </p:cNvSpPr>
          <p:nvPr>
            <p:ph type="dt" sz="half" idx="10"/>
          </p:nvPr>
        </p:nvSpPr>
        <p:spPr/>
        <p:txBody>
          <a:bodyPr/>
          <a:lstStyle/>
          <a:p>
            <a:fld id="{5D8DDB32-36CC-4F27-8AF9-E3E3B9C9BBC0}" type="datetimeFigureOut">
              <a:rPr lang="en-IN" smtClean="0"/>
              <a:t>10-07-2021</a:t>
            </a:fld>
            <a:endParaRPr lang="en-IN"/>
          </a:p>
        </p:txBody>
      </p:sp>
      <p:sp>
        <p:nvSpPr>
          <p:cNvPr id="8" name="Footer Placeholder 7">
            <a:extLst>
              <a:ext uri="{FF2B5EF4-FFF2-40B4-BE49-F238E27FC236}">
                <a16:creationId xmlns:a16="http://schemas.microsoft.com/office/drawing/2014/main" id="{590B5F07-F229-402D-A4E6-D5943250444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44C1627-9E6C-4DF2-B4C4-940DDA16CDC6}"/>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948465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404AB-A6F4-4502-B0A5-F3BD3627A9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9CB2C7-091B-4A97-9365-400EEE5A1134}"/>
              </a:ext>
            </a:extLst>
          </p:cNvPr>
          <p:cNvSpPr>
            <a:spLocks noGrp="1"/>
          </p:cNvSpPr>
          <p:nvPr>
            <p:ph type="dt" sz="half" idx="10"/>
          </p:nvPr>
        </p:nvSpPr>
        <p:spPr/>
        <p:txBody>
          <a:bodyPr/>
          <a:lstStyle/>
          <a:p>
            <a:fld id="{5D8DDB32-36CC-4F27-8AF9-E3E3B9C9BBC0}" type="datetimeFigureOut">
              <a:rPr lang="en-IN" smtClean="0"/>
              <a:t>10-07-2021</a:t>
            </a:fld>
            <a:endParaRPr lang="en-IN"/>
          </a:p>
        </p:txBody>
      </p:sp>
      <p:sp>
        <p:nvSpPr>
          <p:cNvPr id="4" name="Footer Placeholder 3">
            <a:extLst>
              <a:ext uri="{FF2B5EF4-FFF2-40B4-BE49-F238E27FC236}">
                <a16:creationId xmlns:a16="http://schemas.microsoft.com/office/drawing/2014/main" id="{F2E8CCF2-3C53-4A3B-8551-CBD1E51A411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482420-A000-4CB3-91B0-10C8F5EA65D3}"/>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3226121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E2ED2A-26DB-4C41-A2ED-F16E58F98CCC}"/>
              </a:ext>
            </a:extLst>
          </p:cNvPr>
          <p:cNvSpPr>
            <a:spLocks noGrp="1"/>
          </p:cNvSpPr>
          <p:nvPr>
            <p:ph type="dt" sz="half" idx="10"/>
          </p:nvPr>
        </p:nvSpPr>
        <p:spPr/>
        <p:txBody>
          <a:bodyPr/>
          <a:lstStyle/>
          <a:p>
            <a:fld id="{5D8DDB32-36CC-4F27-8AF9-E3E3B9C9BBC0}" type="datetimeFigureOut">
              <a:rPr lang="en-IN" smtClean="0"/>
              <a:t>10-07-2021</a:t>
            </a:fld>
            <a:endParaRPr lang="en-IN"/>
          </a:p>
        </p:txBody>
      </p:sp>
      <p:sp>
        <p:nvSpPr>
          <p:cNvPr id="3" name="Footer Placeholder 2">
            <a:extLst>
              <a:ext uri="{FF2B5EF4-FFF2-40B4-BE49-F238E27FC236}">
                <a16:creationId xmlns:a16="http://schemas.microsoft.com/office/drawing/2014/main" id="{DD33547E-896D-4E60-9B67-3C8286663D2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A14E1D-314B-41B3-93EE-97A7A2917BA0}"/>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790270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9419-9BF0-4FAB-8FFC-46659DD2FA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FCCF306-AE5E-46C9-B9CC-9B2E96E0CB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7F6336D-3D60-44EC-A0FD-2C35B6A07A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07B133-BDB7-41F0-BEF2-0A0492721B89}"/>
              </a:ext>
            </a:extLst>
          </p:cNvPr>
          <p:cNvSpPr>
            <a:spLocks noGrp="1"/>
          </p:cNvSpPr>
          <p:nvPr>
            <p:ph type="dt" sz="half" idx="10"/>
          </p:nvPr>
        </p:nvSpPr>
        <p:spPr/>
        <p:txBody>
          <a:bodyPr/>
          <a:lstStyle/>
          <a:p>
            <a:fld id="{5D8DDB32-36CC-4F27-8AF9-E3E3B9C9BBC0}" type="datetimeFigureOut">
              <a:rPr lang="en-IN" smtClean="0"/>
              <a:t>10-07-2021</a:t>
            </a:fld>
            <a:endParaRPr lang="en-IN"/>
          </a:p>
        </p:txBody>
      </p:sp>
      <p:sp>
        <p:nvSpPr>
          <p:cNvPr id="6" name="Footer Placeholder 5">
            <a:extLst>
              <a:ext uri="{FF2B5EF4-FFF2-40B4-BE49-F238E27FC236}">
                <a16:creationId xmlns:a16="http://schemas.microsoft.com/office/drawing/2014/main" id="{8AF1D8E8-9F2F-41AF-B879-D859E66412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4407BA-E894-4FDF-A4B8-9F84065A7FE1}"/>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3694148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90B86-092A-49D2-9CC4-D98249D5DD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C972AA-8FDF-4D0E-8664-EE7684F014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1EC550-35C1-4F06-B219-1DD75436D0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0571AB-39E4-422A-B2A9-1F7CD65F7616}"/>
              </a:ext>
            </a:extLst>
          </p:cNvPr>
          <p:cNvSpPr>
            <a:spLocks noGrp="1"/>
          </p:cNvSpPr>
          <p:nvPr>
            <p:ph type="dt" sz="half" idx="10"/>
          </p:nvPr>
        </p:nvSpPr>
        <p:spPr/>
        <p:txBody>
          <a:bodyPr/>
          <a:lstStyle/>
          <a:p>
            <a:fld id="{5D8DDB32-36CC-4F27-8AF9-E3E3B9C9BBC0}" type="datetimeFigureOut">
              <a:rPr lang="en-IN" smtClean="0"/>
              <a:t>10-07-2021</a:t>
            </a:fld>
            <a:endParaRPr lang="en-IN"/>
          </a:p>
        </p:txBody>
      </p:sp>
      <p:sp>
        <p:nvSpPr>
          <p:cNvPr id="6" name="Footer Placeholder 5">
            <a:extLst>
              <a:ext uri="{FF2B5EF4-FFF2-40B4-BE49-F238E27FC236}">
                <a16:creationId xmlns:a16="http://schemas.microsoft.com/office/drawing/2014/main" id="{10F08BC4-6A33-4306-A225-B79B9DCF04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B60D43-E525-4BA5-BA42-980321E816C0}"/>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1711624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457869-0CB3-43EA-8673-BE77E4AB92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27578F-81A9-41A3-B147-76B33CB9F9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F719F4-601C-45DE-A6F3-36DE283FA7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8DDB32-36CC-4F27-8AF9-E3E3B9C9BBC0}" type="datetimeFigureOut">
              <a:rPr lang="en-IN" smtClean="0"/>
              <a:t>10-07-2021</a:t>
            </a:fld>
            <a:endParaRPr lang="en-IN"/>
          </a:p>
        </p:txBody>
      </p:sp>
      <p:sp>
        <p:nvSpPr>
          <p:cNvPr id="5" name="Footer Placeholder 4">
            <a:extLst>
              <a:ext uri="{FF2B5EF4-FFF2-40B4-BE49-F238E27FC236}">
                <a16:creationId xmlns:a16="http://schemas.microsoft.com/office/drawing/2014/main" id="{3C686A4B-865F-48A5-857C-AF785FAE4D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BE80673-1E84-48A6-AD1B-CEB5D925BE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1A1BAC-E991-46FA-B189-80DB1D1D668B}" type="slidenum">
              <a:rPr lang="en-IN" smtClean="0"/>
              <a:t>‹#›</a:t>
            </a:fld>
            <a:endParaRPr lang="en-IN"/>
          </a:p>
        </p:txBody>
      </p:sp>
    </p:spTree>
    <p:extLst>
      <p:ext uri="{BB962C8B-B14F-4D97-AF65-F5344CB8AC3E}">
        <p14:creationId xmlns:p14="http://schemas.microsoft.com/office/powerpoint/2010/main" val="4078884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076A90-98D3-4947-8FFE-44AB3663D0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8D7FCC-A190-4838-82F4-C3D9B75046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AD18D2-9D72-420F-841B-F5AE3E4A66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ECCAC-32BF-4535-A2F2-4A63F79E76AC}" type="datetimeFigureOut">
              <a:rPr lang="en-IN" smtClean="0"/>
              <a:t>10-07-2021</a:t>
            </a:fld>
            <a:endParaRPr lang="en-IN"/>
          </a:p>
        </p:txBody>
      </p:sp>
      <p:sp>
        <p:nvSpPr>
          <p:cNvPr id="5" name="Footer Placeholder 4">
            <a:extLst>
              <a:ext uri="{FF2B5EF4-FFF2-40B4-BE49-F238E27FC236}">
                <a16:creationId xmlns:a16="http://schemas.microsoft.com/office/drawing/2014/main" id="{04317460-522D-4EAE-855E-CBBE45682A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9CBDD7E-D437-4768-9869-C4A80E5CDA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900AB-F399-4A80-9B7A-9F85F0BC6114}" type="slidenum">
              <a:rPr lang="en-IN" smtClean="0"/>
              <a:t>‹#›</a:t>
            </a:fld>
            <a:endParaRPr lang="en-IN"/>
          </a:p>
        </p:txBody>
      </p:sp>
    </p:spTree>
    <p:extLst>
      <p:ext uri="{BB962C8B-B14F-4D97-AF65-F5344CB8AC3E}">
        <p14:creationId xmlns:p14="http://schemas.microsoft.com/office/powerpoint/2010/main" val="34270730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ibm.com/in-en/cloud/learn/what-is-artificial-intelligence"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ibm.com/"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www.innoarchitech.com/blog/artificial-intelligence-deep-learning-neural-networks-explained"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implysarafina.blogspot.com/2011/04/thank-you-thursday.html" TargetMode="External"/><Relationship Id="rId2" Type="http://schemas.openxmlformats.org/officeDocument/2006/relationships/image" Target="../media/image27.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1671782" y="1385455"/>
            <a:ext cx="9144000" cy="1265525"/>
          </a:xfrm>
        </p:spPr>
        <p:txBody>
          <a:bodyPr>
            <a:normAutofit/>
          </a:bodyPr>
          <a:lstStyle/>
          <a:p>
            <a:r>
              <a:rPr lang="en-IN" sz="4000" b="1" dirty="0">
                <a:solidFill>
                  <a:srgbClr val="FF0000"/>
                </a:solidFill>
                <a:latin typeface="Bookman Old Style" panose="02050604050505020204" pitchFamily="18" charset="0"/>
              </a:rPr>
              <a:t>SECA4002 – DEEP LEARNING NEURAL NETWORKS</a:t>
            </a:r>
          </a:p>
        </p:txBody>
      </p:sp>
      <p:sp>
        <p:nvSpPr>
          <p:cNvPr id="3" name="Subtitle 2">
            <a:extLst>
              <a:ext uri="{FF2B5EF4-FFF2-40B4-BE49-F238E27FC236}">
                <a16:creationId xmlns:a16="http://schemas.microsoft.com/office/drawing/2014/main" id="{BAEE2E5D-3EEF-4E73-B328-72ADF562C65E}"/>
              </a:ext>
            </a:extLst>
          </p:cNvPr>
          <p:cNvSpPr>
            <a:spLocks noGrp="1"/>
          </p:cNvSpPr>
          <p:nvPr>
            <p:ph type="subTitle" idx="1"/>
          </p:nvPr>
        </p:nvSpPr>
        <p:spPr>
          <a:xfrm>
            <a:off x="1524000" y="3121891"/>
            <a:ext cx="9144000" cy="2135909"/>
          </a:xfrm>
        </p:spPr>
        <p:txBody>
          <a:bodyPr>
            <a:normAutofit fontScale="25000" lnSpcReduction="20000"/>
          </a:bodyPr>
          <a:lstStyle/>
          <a:p>
            <a:endParaRPr lang="en-IN" dirty="0"/>
          </a:p>
          <a:p>
            <a:r>
              <a:rPr lang="en-IN" sz="9600" b="1" dirty="0">
                <a:solidFill>
                  <a:srgbClr val="002060"/>
                </a:solidFill>
                <a:latin typeface="Arial" panose="020B0604020202020204" pitchFamily="34" charset="0"/>
                <a:cs typeface="Arial" panose="020B0604020202020204" pitchFamily="34" charset="0"/>
              </a:rPr>
              <a:t>Dr. V. Vedanarayanan B.E., M.E., PhD</a:t>
            </a:r>
          </a:p>
          <a:p>
            <a:r>
              <a:rPr lang="en-IN" sz="9600" b="1" dirty="0">
                <a:solidFill>
                  <a:srgbClr val="002060"/>
                </a:solidFill>
                <a:latin typeface="Arial" panose="020B0604020202020204" pitchFamily="34" charset="0"/>
                <a:cs typeface="Arial" panose="020B0604020202020204" pitchFamily="34" charset="0"/>
              </a:rPr>
              <a:t>Course Co-ordinator</a:t>
            </a:r>
          </a:p>
          <a:p>
            <a:r>
              <a:rPr lang="en-IN" sz="9600" b="1" dirty="0">
                <a:solidFill>
                  <a:srgbClr val="002060"/>
                </a:solidFill>
                <a:latin typeface="Arial" panose="020B0604020202020204" pitchFamily="34" charset="0"/>
                <a:cs typeface="Arial" panose="020B0604020202020204" pitchFamily="34" charset="0"/>
              </a:rPr>
              <a:t>Assistant Professor, Department of ECE,</a:t>
            </a:r>
          </a:p>
          <a:p>
            <a:r>
              <a:rPr lang="en-IN" sz="9600" b="1" dirty="0">
                <a:solidFill>
                  <a:srgbClr val="002060"/>
                </a:solidFill>
                <a:latin typeface="Arial" panose="020B0604020202020204" pitchFamily="34" charset="0"/>
                <a:cs typeface="Arial" panose="020B0604020202020204" pitchFamily="34" charset="0"/>
              </a:rPr>
              <a:t>School of Electrical and Electronics</a:t>
            </a:r>
          </a:p>
          <a:p>
            <a:r>
              <a:rPr lang="en-IN" sz="9600" b="1" dirty="0">
                <a:solidFill>
                  <a:srgbClr val="002060"/>
                </a:solidFill>
                <a:latin typeface="Arial" panose="020B0604020202020204" pitchFamily="34" charset="0"/>
                <a:cs typeface="Arial" panose="020B0604020202020204" pitchFamily="34" charset="0"/>
              </a:rPr>
              <a:t>SATHYABAMA INSTITUTE OF SCIENCE AND TECHNOLOGY</a:t>
            </a: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394692" cy="1521482"/>
          </a:xfrm>
          <a:prstGeom prst="rect">
            <a:avLst/>
          </a:prstGeom>
        </p:spPr>
      </p:pic>
    </p:spTree>
    <p:extLst>
      <p:ext uri="{BB962C8B-B14F-4D97-AF65-F5344CB8AC3E}">
        <p14:creationId xmlns:p14="http://schemas.microsoft.com/office/powerpoint/2010/main" val="618386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4EB4AF-C059-46F8-95B6-56BB7A0D3CBB}"/>
              </a:ext>
            </a:extLst>
          </p:cNvPr>
          <p:cNvPicPr>
            <a:picLocks noChangeAspect="1"/>
          </p:cNvPicPr>
          <p:nvPr/>
        </p:nvPicPr>
        <p:blipFill>
          <a:blip r:embed="rId2"/>
          <a:stretch>
            <a:fillRect/>
          </a:stretch>
        </p:blipFill>
        <p:spPr>
          <a:xfrm>
            <a:off x="92366" y="0"/>
            <a:ext cx="1348503" cy="1177781"/>
          </a:xfrm>
          <a:prstGeom prst="rect">
            <a:avLst/>
          </a:prstGeom>
        </p:spPr>
      </p:pic>
      <p:sp>
        <p:nvSpPr>
          <p:cNvPr id="6" name="Title 1">
            <a:extLst>
              <a:ext uri="{FF2B5EF4-FFF2-40B4-BE49-F238E27FC236}">
                <a16:creationId xmlns:a16="http://schemas.microsoft.com/office/drawing/2014/main" id="{0453C709-3226-4017-A4B1-B65E1924CA6B}"/>
              </a:ext>
            </a:extLst>
          </p:cNvPr>
          <p:cNvSpPr>
            <a:spLocks noGrp="1"/>
          </p:cNvSpPr>
          <p:nvPr>
            <p:ph type="ctrTitle"/>
          </p:nvPr>
        </p:nvSpPr>
        <p:spPr>
          <a:xfrm>
            <a:off x="674257" y="179600"/>
            <a:ext cx="9910616" cy="780764"/>
          </a:xfrm>
        </p:spPr>
        <p:txBody>
          <a:bodyPr>
            <a:normAutofit/>
          </a:bodyPr>
          <a:lstStyle/>
          <a:p>
            <a:r>
              <a:rPr lang="en-IN" sz="5000" dirty="0">
                <a:solidFill>
                  <a:srgbClr val="FF0000"/>
                </a:solidFill>
                <a:latin typeface="Arial" panose="020B0604020202020204" pitchFamily="34" charset="0"/>
                <a:cs typeface="Arial" panose="020B0604020202020204" pitchFamily="34" charset="0"/>
              </a:rPr>
              <a:t>Course Outcomes</a:t>
            </a:r>
          </a:p>
        </p:txBody>
      </p:sp>
      <p:sp>
        <p:nvSpPr>
          <p:cNvPr id="4" name="Subtitle 2">
            <a:extLst>
              <a:ext uri="{FF2B5EF4-FFF2-40B4-BE49-F238E27FC236}">
                <a16:creationId xmlns:a16="http://schemas.microsoft.com/office/drawing/2014/main" id="{C7B09553-9157-46E7-B27C-8A4514C6AD7D}"/>
              </a:ext>
            </a:extLst>
          </p:cNvPr>
          <p:cNvSpPr txBox="1">
            <a:spLocks/>
          </p:cNvSpPr>
          <p:nvPr/>
        </p:nvSpPr>
        <p:spPr>
          <a:xfrm>
            <a:off x="766618" y="1054422"/>
            <a:ext cx="10658764" cy="1023760"/>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15000"/>
              </a:lnSpc>
              <a:spcAft>
                <a:spcPts val="1000"/>
              </a:spcAft>
            </a:pPr>
            <a:r>
              <a:rPr lang="en-IN" b="1" dirty="0">
                <a:solidFill>
                  <a:srgbClr val="0070C0"/>
                </a:solidFill>
                <a:latin typeface="Arial" panose="020B0604020202020204" pitchFamily="34" charset="0"/>
                <a:cs typeface="Arial" panose="020B0604020202020204" pitchFamily="34" charset="0"/>
              </a:rPr>
              <a:t>SECA4002 – DEEP LEARNING NEURAL NETWORKS</a:t>
            </a:r>
          </a:p>
          <a:p>
            <a:pPr algn="just">
              <a:lnSpc>
                <a:spcPct val="115000"/>
              </a:lnSpc>
              <a:spcAft>
                <a:spcPts val="1000"/>
              </a:spcAft>
            </a:pPr>
            <a:r>
              <a:rPr lang="en-US" b="1" dirty="0">
                <a:solidFill>
                  <a:srgbClr val="FF0000"/>
                </a:solidFill>
                <a:latin typeface="Arial" panose="020B0604020202020204" pitchFamily="34" charset="0"/>
                <a:ea typeface="Calibri" panose="020F0502020204030204" pitchFamily="34" charset="0"/>
                <a:cs typeface="Arial" panose="020B0604020202020204" pitchFamily="34" charset="0"/>
              </a:rPr>
              <a:t>At The end of this Course, Student will be able to </a:t>
            </a:r>
          </a:p>
          <a:p>
            <a:pPr algn="just">
              <a:lnSpc>
                <a:spcPct val="115000"/>
              </a:lnSpc>
              <a:spcAft>
                <a:spcPts val="1000"/>
              </a:spcAft>
            </a:pPr>
            <a:endParaRPr lang="en-IN" dirty="0"/>
          </a:p>
        </p:txBody>
      </p:sp>
      <p:graphicFrame>
        <p:nvGraphicFramePr>
          <p:cNvPr id="9" name="Table 8">
            <a:extLst>
              <a:ext uri="{FF2B5EF4-FFF2-40B4-BE49-F238E27FC236}">
                <a16:creationId xmlns:a16="http://schemas.microsoft.com/office/drawing/2014/main" id="{2AD0B9CB-1AB8-4F43-A24C-67449E0D81BC}"/>
              </a:ext>
            </a:extLst>
          </p:cNvPr>
          <p:cNvGraphicFramePr>
            <a:graphicFrameLocks noGrp="1"/>
          </p:cNvGraphicFramePr>
          <p:nvPr>
            <p:extLst>
              <p:ext uri="{D42A27DB-BD31-4B8C-83A1-F6EECF244321}">
                <p14:modId xmlns:p14="http://schemas.microsoft.com/office/powerpoint/2010/main" val="1534622882"/>
              </p:ext>
            </p:extLst>
          </p:nvPr>
        </p:nvGraphicFramePr>
        <p:xfrm>
          <a:off x="1459346" y="2172240"/>
          <a:ext cx="10150763" cy="4267092"/>
        </p:xfrm>
        <a:graphic>
          <a:graphicData uri="http://schemas.openxmlformats.org/drawingml/2006/table">
            <a:tbl>
              <a:tblPr firstRow="1" firstCol="1" bandRow="1">
                <a:tableStyleId>{5940675A-B579-460E-94D1-54222C63F5DA}</a:tableStyleId>
              </a:tblPr>
              <a:tblGrid>
                <a:gridCol w="950706">
                  <a:extLst>
                    <a:ext uri="{9D8B030D-6E8A-4147-A177-3AD203B41FA5}">
                      <a16:colId xmlns:a16="http://schemas.microsoft.com/office/drawing/2014/main" val="2539621350"/>
                    </a:ext>
                  </a:extLst>
                </a:gridCol>
                <a:gridCol w="9200057">
                  <a:extLst>
                    <a:ext uri="{9D8B030D-6E8A-4147-A177-3AD203B41FA5}">
                      <a16:colId xmlns:a16="http://schemas.microsoft.com/office/drawing/2014/main" val="2457656867"/>
                    </a:ext>
                  </a:extLst>
                </a:gridCol>
              </a:tblGrid>
              <a:tr h="304677">
                <a:tc>
                  <a:txBody>
                    <a:bodyPr/>
                    <a:lstStyle/>
                    <a:p>
                      <a:pPr>
                        <a:lnSpc>
                          <a:spcPct val="115000"/>
                        </a:lnSpc>
                        <a:spcAft>
                          <a:spcPts val="1000"/>
                        </a:spcAft>
                      </a:pPr>
                      <a:r>
                        <a:rPr lang="en-US" sz="2600" dirty="0">
                          <a:effectLst/>
                          <a:latin typeface="Arial" panose="020B0604020202020204" pitchFamily="34" charset="0"/>
                          <a:cs typeface="Arial" panose="020B0604020202020204" pitchFamily="34" charset="0"/>
                        </a:rPr>
                        <a:t>CO1</a:t>
                      </a:r>
                      <a:endParaRPr lang="en-IN" sz="2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lnSpc>
                          <a:spcPct val="115000"/>
                        </a:lnSpc>
                        <a:spcAft>
                          <a:spcPts val="1000"/>
                        </a:spcAft>
                      </a:pPr>
                      <a:r>
                        <a:rPr lang="en-US" sz="2400" kern="1200" dirty="0">
                          <a:solidFill>
                            <a:schemeClr val="tx1"/>
                          </a:solidFill>
                          <a:effectLst/>
                          <a:latin typeface="Arial" panose="020B0604020202020204" pitchFamily="34" charset="0"/>
                          <a:ea typeface="+mn-ea"/>
                          <a:cs typeface="Arial" panose="020B0604020202020204" pitchFamily="34" charset="0"/>
                        </a:rPr>
                        <a:t>Select suitable model parameters for different machine learning techniques</a:t>
                      </a:r>
                      <a:endParaRPr lang="en-IN" sz="24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38608721"/>
                  </a:ext>
                </a:extLst>
              </a:tr>
              <a:tr h="628415">
                <a:tc>
                  <a:txBody>
                    <a:bodyPr/>
                    <a:lstStyle/>
                    <a:p>
                      <a:pPr>
                        <a:lnSpc>
                          <a:spcPct val="115000"/>
                        </a:lnSpc>
                        <a:spcAft>
                          <a:spcPts val="1000"/>
                        </a:spcAft>
                      </a:pPr>
                      <a:r>
                        <a:rPr lang="en-US" sz="2600" dirty="0">
                          <a:effectLst/>
                          <a:latin typeface="Arial" panose="020B0604020202020204" pitchFamily="34" charset="0"/>
                          <a:cs typeface="Arial" panose="020B0604020202020204" pitchFamily="34" charset="0"/>
                        </a:rPr>
                        <a:t>CO2</a:t>
                      </a:r>
                      <a:endParaRPr lang="en-IN" sz="2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lnSpc>
                          <a:spcPct val="115000"/>
                        </a:lnSpc>
                        <a:spcAft>
                          <a:spcPts val="1000"/>
                        </a:spcAft>
                      </a:pPr>
                      <a:r>
                        <a:rPr lang="en-US" sz="2400" kern="1200" dirty="0">
                          <a:solidFill>
                            <a:schemeClr val="tx1"/>
                          </a:solidFill>
                          <a:effectLst/>
                          <a:latin typeface="Arial" panose="020B0604020202020204" pitchFamily="34" charset="0"/>
                          <a:ea typeface="+mn-ea"/>
                          <a:cs typeface="Arial" panose="020B0604020202020204" pitchFamily="34" charset="0"/>
                        </a:rPr>
                        <a:t>Evaluate the performance of existing deep learning models for various applications</a:t>
                      </a:r>
                      <a:endParaRPr lang="en-IN" sz="24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11757540"/>
                  </a:ext>
                </a:extLst>
              </a:tr>
              <a:tr h="628415">
                <a:tc>
                  <a:txBody>
                    <a:bodyPr/>
                    <a:lstStyle/>
                    <a:p>
                      <a:pPr>
                        <a:lnSpc>
                          <a:spcPct val="115000"/>
                        </a:lnSpc>
                        <a:spcAft>
                          <a:spcPts val="1000"/>
                        </a:spcAft>
                      </a:pPr>
                      <a:r>
                        <a:rPr lang="en-US" sz="2600" dirty="0">
                          <a:effectLst/>
                          <a:latin typeface="Arial" panose="020B0604020202020204" pitchFamily="34" charset="0"/>
                          <a:cs typeface="Arial" panose="020B0604020202020204" pitchFamily="34" charset="0"/>
                        </a:rPr>
                        <a:t>CO3</a:t>
                      </a:r>
                      <a:endParaRPr lang="en-IN" sz="2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lnSpc>
                          <a:spcPct val="115000"/>
                        </a:lnSpc>
                        <a:spcAft>
                          <a:spcPts val="1000"/>
                        </a:spcAft>
                      </a:pPr>
                      <a:r>
                        <a:rPr lang="en-US" sz="2400" kern="1200" dirty="0">
                          <a:solidFill>
                            <a:schemeClr val="tx1"/>
                          </a:solidFill>
                          <a:effectLst/>
                          <a:latin typeface="Arial" panose="020B0604020202020204" pitchFamily="34" charset="0"/>
                          <a:ea typeface="+mn-ea"/>
                          <a:cs typeface="Arial" panose="020B0604020202020204" pitchFamily="34" charset="0"/>
                        </a:rPr>
                        <a:t>Realign high dimensional data using reduction techniques</a:t>
                      </a:r>
                      <a:endParaRPr lang="en-IN" sz="24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99011280"/>
                  </a:ext>
                </a:extLst>
              </a:tr>
              <a:tr h="304677">
                <a:tc>
                  <a:txBody>
                    <a:bodyPr/>
                    <a:lstStyle/>
                    <a:p>
                      <a:pPr>
                        <a:lnSpc>
                          <a:spcPct val="115000"/>
                        </a:lnSpc>
                        <a:spcAft>
                          <a:spcPts val="1000"/>
                        </a:spcAft>
                      </a:pPr>
                      <a:r>
                        <a:rPr lang="en-US" sz="2600" dirty="0">
                          <a:effectLst/>
                          <a:latin typeface="Arial" panose="020B0604020202020204" pitchFamily="34" charset="0"/>
                          <a:cs typeface="Arial" panose="020B0604020202020204" pitchFamily="34" charset="0"/>
                        </a:rPr>
                        <a:t>CO4</a:t>
                      </a:r>
                      <a:endParaRPr lang="en-IN" sz="2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15000"/>
                        </a:lnSpc>
                        <a:spcBef>
                          <a:spcPts val="0"/>
                        </a:spcBef>
                        <a:spcAft>
                          <a:spcPts val="1000"/>
                        </a:spcAft>
                        <a:buClrTx/>
                        <a:buSzTx/>
                        <a:buFontTx/>
                        <a:buNone/>
                        <a:tabLst/>
                        <a:defRPr/>
                      </a:pPr>
                      <a:r>
                        <a:rPr lang="en-US" sz="2400" kern="1200" dirty="0">
                          <a:solidFill>
                            <a:schemeClr val="tx1"/>
                          </a:solidFill>
                          <a:effectLst/>
                          <a:latin typeface="Arial" panose="020B0604020202020204" pitchFamily="34" charset="0"/>
                          <a:ea typeface="+mn-ea"/>
                          <a:cs typeface="Arial" panose="020B0604020202020204" pitchFamily="34" charset="0"/>
                        </a:rPr>
                        <a:t>Analyze the performance of various optimization and generalization techniques in deep learning</a:t>
                      </a:r>
                      <a:endParaRPr lang="en-IN" sz="2400" dirty="0">
                        <a:effectLst/>
                        <a:latin typeface="Arial" panose="020B0604020202020204" pitchFamily="34" charset="0"/>
                        <a:ea typeface="+mn-ea"/>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76624405"/>
                  </a:ext>
                </a:extLst>
              </a:tr>
              <a:tr h="304677">
                <a:tc>
                  <a:txBody>
                    <a:bodyPr/>
                    <a:lstStyle/>
                    <a:p>
                      <a:pPr>
                        <a:lnSpc>
                          <a:spcPct val="115000"/>
                        </a:lnSpc>
                        <a:spcAft>
                          <a:spcPts val="1000"/>
                        </a:spcAft>
                      </a:pPr>
                      <a:r>
                        <a:rPr lang="en-US" sz="2600">
                          <a:effectLst/>
                          <a:latin typeface="Arial" panose="020B0604020202020204" pitchFamily="34" charset="0"/>
                          <a:cs typeface="Arial" panose="020B0604020202020204" pitchFamily="34" charset="0"/>
                        </a:rPr>
                        <a:t>CO5</a:t>
                      </a:r>
                      <a:endParaRPr lang="en-IN" sz="2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lnSpc>
                          <a:spcPct val="115000"/>
                        </a:lnSpc>
                        <a:spcAft>
                          <a:spcPts val="1000"/>
                        </a:spcAft>
                      </a:pPr>
                      <a:r>
                        <a:rPr lang="en-US" sz="2400" kern="1200" dirty="0">
                          <a:solidFill>
                            <a:schemeClr val="tx1"/>
                          </a:solidFill>
                          <a:effectLst/>
                          <a:latin typeface="Arial" panose="020B0604020202020204" pitchFamily="34" charset="0"/>
                          <a:ea typeface="+mn-ea"/>
                          <a:cs typeface="Arial" panose="020B0604020202020204" pitchFamily="34" charset="0"/>
                        </a:rPr>
                        <a:t>Modify the existing architectures for domain specific applications </a:t>
                      </a:r>
                      <a:endParaRPr lang="en-IN" sz="24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45935016"/>
                  </a:ext>
                </a:extLst>
              </a:tr>
              <a:tr h="628415">
                <a:tc>
                  <a:txBody>
                    <a:bodyPr/>
                    <a:lstStyle/>
                    <a:p>
                      <a:pPr>
                        <a:lnSpc>
                          <a:spcPct val="115000"/>
                        </a:lnSpc>
                        <a:spcAft>
                          <a:spcPts val="1000"/>
                        </a:spcAft>
                      </a:pPr>
                      <a:r>
                        <a:rPr lang="en-US" sz="2600">
                          <a:effectLst/>
                          <a:latin typeface="Arial" panose="020B0604020202020204" pitchFamily="34" charset="0"/>
                          <a:cs typeface="Arial" panose="020B0604020202020204" pitchFamily="34" charset="0"/>
                        </a:rPr>
                        <a:t>CO6</a:t>
                      </a:r>
                      <a:endParaRPr lang="en-IN" sz="2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just" defTabSz="914400" rtl="0" eaLnBrk="1" latinLnBrk="0" hangingPunct="1">
                        <a:lnSpc>
                          <a:spcPct val="115000"/>
                        </a:lnSpc>
                        <a:spcAft>
                          <a:spcPts val="1000"/>
                        </a:spcAft>
                      </a:pPr>
                      <a:r>
                        <a:rPr lang="en-US" sz="2400" kern="1200" dirty="0">
                          <a:solidFill>
                            <a:schemeClr val="tx1"/>
                          </a:solidFill>
                          <a:effectLst/>
                          <a:latin typeface="Arial" panose="020B0604020202020204" pitchFamily="34" charset="0"/>
                          <a:ea typeface="+mn-ea"/>
                          <a:cs typeface="Arial" panose="020B0604020202020204" pitchFamily="34" charset="0"/>
                        </a:rPr>
                        <a:t>Develop a real time application using deep learning neural networks</a:t>
                      </a:r>
                      <a:endParaRPr lang="en-IN" sz="24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59759753"/>
                  </a:ext>
                </a:extLst>
              </a:tr>
            </a:tbl>
          </a:graphicData>
        </a:graphic>
      </p:graphicFrame>
      <p:sp>
        <p:nvSpPr>
          <p:cNvPr id="2" name="Slide Number Placeholder 1">
            <a:extLst>
              <a:ext uri="{FF2B5EF4-FFF2-40B4-BE49-F238E27FC236}">
                <a16:creationId xmlns:a16="http://schemas.microsoft.com/office/drawing/2014/main" id="{3FDEABD4-C210-469A-B23A-E0A6424003AA}"/>
              </a:ext>
            </a:extLst>
          </p:cNvPr>
          <p:cNvSpPr>
            <a:spLocks noGrp="1"/>
          </p:cNvSpPr>
          <p:nvPr>
            <p:ph type="sldNum" sz="quarter" idx="12"/>
          </p:nvPr>
        </p:nvSpPr>
        <p:spPr/>
        <p:txBody>
          <a:bodyPr/>
          <a:lstStyle/>
          <a:p>
            <a:fld id="{CFB90EB3-43DD-4781-AA94-EC840833DA96}" type="slidenum">
              <a:rPr lang="en-IN" smtClean="0"/>
              <a:t>10</a:t>
            </a:fld>
            <a:endParaRPr lang="en-IN"/>
          </a:p>
        </p:txBody>
      </p:sp>
    </p:spTree>
    <p:extLst>
      <p:ext uri="{BB962C8B-B14F-4D97-AF65-F5344CB8AC3E}">
        <p14:creationId xmlns:p14="http://schemas.microsoft.com/office/powerpoint/2010/main" val="2331435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4EB4AF-C059-46F8-95B6-56BB7A0D3CBB}"/>
              </a:ext>
            </a:extLst>
          </p:cNvPr>
          <p:cNvPicPr>
            <a:picLocks noChangeAspect="1"/>
          </p:cNvPicPr>
          <p:nvPr/>
        </p:nvPicPr>
        <p:blipFill>
          <a:blip r:embed="rId2"/>
          <a:stretch>
            <a:fillRect/>
          </a:stretch>
        </p:blipFill>
        <p:spPr>
          <a:xfrm>
            <a:off x="0" y="0"/>
            <a:ext cx="1348503" cy="1177781"/>
          </a:xfrm>
          <a:prstGeom prst="rect">
            <a:avLst/>
          </a:prstGeom>
        </p:spPr>
      </p:pic>
      <p:sp>
        <p:nvSpPr>
          <p:cNvPr id="3" name="Subtitle 2">
            <a:extLst>
              <a:ext uri="{FF2B5EF4-FFF2-40B4-BE49-F238E27FC236}">
                <a16:creationId xmlns:a16="http://schemas.microsoft.com/office/drawing/2014/main" id="{70401BF6-2661-44D9-BC51-B32EAFC730E6}"/>
              </a:ext>
            </a:extLst>
          </p:cNvPr>
          <p:cNvSpPr>
            <a:spLocks noGrp="1"/>
          </p:cNvSpPr>
          <p:nvPr>
            <p:ph type="subTitle" idx="1"/>
          </p:nvPr>
        </p:nvSpPr>
        <p:spPr>
          <a:xfrm>
            <a:off x="1265375" y="1859090"/>
            <a:ext cx="10566407" cy="4498108"/>
          </a:xfrm>
        </p:spPr>
        <p:txBody>
          <a:bodyPr>
            <a:normAutofit/>
          </a:bodyPr>
          <a:lstStyle/>
          <a:p>
            <a:pPr algn="just">
              <a:lnSpc>
                <a:spcPct val="115000"/>
              </a:lnSpc>
              <a:spcAft>
                <a:spcPts val="1000"/>
              </a:spcAft>
            </a:pPr>
            <a:r>
              <a:rPr lang="en-US" sz="2800" b="1" dirty="0">
                <a:solidFill>
                  <a:srgbClr val="C00000"/>
                </a:solidFill>
                <a:effectLst/>
                <a:latin typeface="Arial" panose="020B0604020202020204" pitchFamily="34" charset="0"/>
                <a:ea typeface="Calibri" panose="020F0502020204030204" pitchFamily="34" charset="0"/>
                <a:cs typeface="Arial" panose="020B0604020202020204" pitchFamily="34" charset="0"/>
              </a:rPr>
              <a:t>Course Objectives</a:t>
            </a:r>
            <a:r>
              <a:rPr lang="en-US" sz="2800" dirty="0">
                <a:solidFill>
                  <a:srgbClr val="C00000"/>
                </a:solidFill>
                <a:effectLst/>
                <a:latin typeface="Arial" panose="020B0604020202020204" pitchFamily="34" charset="0"/>
                <a:ea typeface="Calibri" panose="020F0502020204030204" pitchFamily="34" charset="0"/>
                <a:cs typeface="Arial" panose="020B0604020202020204" pitchFamily="34" charset="0"/>
              </a:rPr>
              <a:t>:</a:t>
            </a:r>
            <a:endParaRPr lang="en-IN" sz="2800" dirty="0">
              <a:solidFill>
                <a:srgbClr val="C00000"/>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spcAft>
                <a:spcPts val="800"/>
              </a:spcAft>
              <a:buFont typeface="Arial" panose="020B0604020202020204" pitchFamily="34" charset="0"/>
              <a:buChar char="•"/>
            </a:pPr>
            <a:r>
              <a:rPr lang="en-US" sz="2800" dirty="0"/>
              <a:t>To present the </a:t>
            </a:r>
            <a:r>
              <a:rPr lang="en-US" sz="2800" dirty="0">
                <a:solidFill>
                  <a:srgbClr val="FF0000"/>
                </a:solidFill>
              </a:rPr>
              <a:t>mathematical, statistical and computational </a:t>
            </a:r>
            <a:r>
              <a:rPr lang="en-US" sz="2800" dirty="0"/>
              <a:t>challenges of building neural networks</a:t>
            </a:r>
            <a:endParaRPr lang="en-IN" sz="2800" dirty="0"/>
          </a:p>
          <a:p>
            <a:pPr marL="342900" lvl="0" indent="-342900" algn="just">
              <a:spcAft>
                <a:spcPts val="800"/>
              </a:spcAft>
              <a:buFont typeface="Arial" panose="020B0604020202020204" pitchFamily="34" charset="0"/>
              <a:buChar char="•"/>
            </a:pPr>
            <a:r>
              <a:rPr lang="en-US" sz="2800" dirty="0"/>
              <a:t>To study the </a:t>
            </a:r>
            <a:r>
              <a:rPr lang="en-US" sz="2800" dirty="0">
                <a:solidFill>
                  <a:srgbClr val="FF0000"/>
                </a:solidFill>
              </a:rPr>
              <a:t>concepts</a:t>
            </a:r>
            <a:r>
              <a:rPr lang="en-US" sz="2800" dirty="0">
                <a:solidFill>
                  <a:srgbClr val="C00000"/>
                </a:solidFill>
              </a:rPr>
              <a:t> </a:t>
            </a:r>
            <a:r>
              <a:rPr lang="en-US" sz="2800" dirty="0"/>
              <a:t>of deep learning</a:t>
            </a:r>
            <a:endParaRPr lang="en-IN" sz="2800" dirty="0"/>
          </a:p>
          <a:p>
            <a:pPr marL="342900" lvl="0" indent="-342900" algn="just">
              <a:spcAft>
                <a:spcPts val="800"/>
              </a:spcAft>
              <a:buFont typeface="Arial" panose="020B0604020202020204" pitchFamily="34" charset="0"/>
              <a:buChar char="•"/>
            </a:pPr>
            <a:r>
              <a:rPr lang="en-US" sz="2800" dirty="0"/>
              <a:t>To introduce </a:t>
            </a:r>
            <a:r>
              <a:rPr lang="en-US" sz="2800" dirty="0">
                <a:solidFill>
                  <a:srgbClr val="FF0000"/>
                </a:solidFill>
              </a:rPr>
              <a:t>dimensionality reduction </a:t>
            </a:r>
            <a:r>
              <a:rPr lang="en-US" sz="2800" dirty="0"/>
              <a:t>techniques</a:t>
            </a:r>
            <a:endParaRPr lang="en-IN" sz="2800" dirty="0"/>
          </a:p>
          <a:p>
            <a:pPr marL="342900" lvl="0" indent="-342900" algn="just">
              <a:spcAft>
                <a:spcPts val="800"/>
              </a:spcAft>
              <a:buFont typeface="Arial" panose="020B0604020202020204" pitchFamily="34" charset="0"/>
              <a:buChar char="•"/>
            </a:pPr>
            <a:r>
              <a:rPr lang="en-US" sz="2800" dirty="0"/>
              <a:t>To enable the students to know deep learning techniques to </a:t>
            </a:r>
            <a:r>
              <a:rPr lang="en-US" sz="2800" dirty="0">
                <a:solidFill>
                  <a:srgbClr val="FF0000"/>
                </a:solidFill>
              </a:rPr>
              <a:t>support</a:t>
            </a:r>
            <a:r>
              <a:rPr lang="en-US" sz="2800" dirty="0">
                <a:solidFill>
                  <a:srgbClr val="C00000"/>
                </a:solidFill>
              </a:rPr>
              <a:t> </a:t>
            </a:r>
            <a:r>
              <a:rPr lang="en-US" sz="2800" dirty="0"/>
              <a:t>real-time applications</a:t>
            </a:r>
            <a:endParaRPr lang="en-IN" sz="2800" dirty="0"/>
          </a:p>
          <a:p>
            <a:pPr marL="342900" lvl="0" indent="-342900" algn="just">
              <a:spcAft>
                <a:spcPts val="800"/>
              </a:spcAft>
              <a:buFont typeface="Arial" panose="020B0604020202020204" pitchFamily="34" charset="0"/>
              <a:buChar char="•"/>
            </a:pPr>
            <a:r>
              <a:rPr lang="en-US" sz="2800" dirty="0"/>
              <a:t>To examine the </a:t>
            </a:r>
            <a:r>
              <a:rPr lang="en-US" sz="2800" dirty="0">
                <a:solidFill>
                  <a:srgbClr val="FF0000"/>
                </a:solidFill>
              </a:rPr>
              <a:t>case studies </a:t>
            </a:r>
            <a:r>
              <a:rPr lang="en-US" sz="2800" dirty="0"/>
              <a:t>of deep learning techniques</a:t>
            </a:r>
            <a:endParaRPr lang="en-IN" sz="2800" dirty="0"/>
          </a:p>
        </p:txBody>
      </p:sp>
      <p:sp>
        <p:nvSpPr>
          <p:cNvPr id="6" name="Title 1">
            <a:extLst>
              <a:ext uri="{FF2B5EF4-FFF2-40B4-BE49-F238E27FC236}">
                <a16:creationId xmlns:a16="http://schemas.microsoft.com/office/drawing/2014/main" id="{D20A270E-D79F-4BB1-9B7F-2899A537A7DF}"/>
              </a:ext>
            </a:extLst>
          </p:cNvPr>
          <p:cNvSpPr>
            <a:spLocks noGrp="1"/>
          </p:cNvSpPr>
          <p:nvPr>
            <p:ph type="ctrTitle"/>
          </p:nvPr>
        </p:nvSpPr>
        <p:spPr>
          <a:xfrm>
            <a:off x="674257" y="179600"/>
            <a:ext cx="9910616" cy="780764"/>
          </a:xfrm>
        </p:spPr>
        <p:txBody>
          <a:bodyPr>
            <a:normAutofit/>
          </a:bodyPr>
          <a:lstStyle/>
          <a:p>
            <a:r>
              <a:rPr lang="en-IN" sz="5000" dirty="0">
                <a:solidFill>
                  <a:srgbClr val="FF0000"/>
                </a:solidFill>
                <a:latin typeface="Arial" panose="020B0604020202020204" pitchFamily="34" charset="0"/>
                <a:cs typeface="Arial" panose="020B0604020202020204" pitchFamily="34" charset="0"/>
              </a:rPr>
              <a:t>Course Objectives</a:t>
            </a:r>
          </a:p>
        </p:txBody>
      </p:sp>
      <p:sp>
        <p:nvSpPr>
          <p:cNvPr id="7" name="Subtitle 2">
            <a:extLst>
              <a:ext uri="{FF2B5EF4-FFF2-40B4-BE49-F238E27FC236}">
                <a16:creationId xmlns:a16="http://schemas.microsoft.com/office/drawing/2014/main" id="{ABCCAC6C-C1EC-4CED-A336-89B9082DCE0C}"/>
              </a:ext>
            </a:extLst>
          </p:cNvPr>
          <p:cNvSpPr txBox="1">
            <a:spLocks/>
          </p:cNvSpPr>
          <p:nvPr/>
        </p:nvSpPr>
        <p:spPr>
          <a:xfrm>
            <a:off x="1173018" y="1148480"/>
            <a:ext cx="10658764" cy="7114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15000"/>
              </a:lnSpc>
              <a:spcAft>
                <a:spcPts val="1000"/>
              </a:spcAft>
            </a:pPr>
            <a:r>
              <a:rPr lang="en-IN" b="1" dirty="0">
                <a:solidFill>
                  <a:srgbClr val="0070C0"/>
                </a:solidFill>
                <a:latin typeface="Arial" panose="020B0604020202020204" pitchFamily="34" charset="0"/>
                <a:cs typeface="Arial" panose="020B0604020202020204" pitchFamily="34" charset="0"/>
              </a:rPr>
              <a:t>SECA4002 – DEEP LEARNING NEURAL NETWORKS</a:t>
            </a:r>
          </a:p>
        </p:txBody>
      </p:sp>
      <p:sp>
        <p:nvSpPr>
          <p:cNvPr id="2" name="Slide Number Placeholder 1">
            <a:extLst>
              <a:ext uri="{FF2B5EF4-FFF2-40B4-BE49-F238E27FC236}">
                <a16:creationId xmlns:a16="http://schemas.microsoft.com/office/drawing/2014/main" id="{E9B07E86-C56F-437E-A940-CBC5634F551A}"/>
              </a:ext>
            </a:extLst>
          </p:cNvPr>
          <p:cNvSpPr>
            <a:spLocks noGrp="1"/>
          </p:cNvSpPr>
          <p:nvPr>
            <p:ph type="sldNum" sz="quarter" idx="12"/>
          </p:nvPr>
        </p:nvSpPr>
        <p:spPr/>
        <p:txBody>
          <a:bodyPr/>
          <a:lstStyle/>
          <a:p>
            <a:fld id="{CFB90EB3-43DD-4781-AA94-EC840833DA96}" type="slidenum">
              <a:rPr lang="en-IN" smtClean="0"/>
              <a:t>11</a:t>
            </a:fld>
            <a:endParaRPr lang="en-IN" dirty="0"/>
          </a:p>
        </p:txBody>
      </p:sp>
    </p:spTree>
    <p:extLst>
      <p:ext uri="{BB962C8B-B14F-4D97-AF65-F5344CB8AC3E}">
        <p14:creationId xmlns:p14="http://schemas.microsoft.com/office/powerpoint/2010/main" val="258366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4EB4AF-C059-46F8-95B6-56BB7A0D3CBB}"/>
              </a:ext>
            </a:extLst>
          </p:cNvPr>
          <p:cNvPicPr>
            <a:picLocks noChangeAspect="1"/>
          </p:cNvPicPr>
          <p:nvPr/>
        </p:nvPicPr>
        <p:blipFill>
          <a:blip r:embed="rId2"/>
          <a:stretch>
            <a:fillRect/>
          </a:stretch>
        </p:blipFill>
        <p:spPr>
          <a:xfrm>
            <a:off x="6" y="5680220"/>
            <a:ext cx="1348503" cy="1177781"/>
          </a:xfrm>
          <a:prstGeom prst="rect">
            <a:avLst/>
          </a:prstGeom>
        </p:spPr>
      </p:pic>
      <p:sp>
        <p:nvSpPr>
          <p:cNvPr id="4" name="Subtitle 2">
            <a:extLst>
              <a:ext uri="{FF2B5EF4-FFF2-40B4-BE49-F238E27FC236}">
                <a16:creationId xmlns:a16="http://schemas.microsoft.com/office/drawing/2014/main" id="{E892CF5D-1281-4D15-820D-E4789AD6324E}"/>
              </a:ext>
            </a:extLst>
          </p:cNvPr>
          <p:cNvSpPr txBox="1">
            <a:spLocks/>
          </p:cNvSpPr>
          <p:nvPr/>
        </p:nvSpPr>
        <p:spPr>
          <a:xfrm>
            <a:off x="193963" y="140022"/>
            <a:ext cx="11813309" cy="104775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10000"/>
              </a:lnSpc>
              <a:spcBef>
                <a:spcPts val="600"/>
              </a:spcBef>
              <a:spcAft>
                <a:spcPts val="600"/>
              </a:spcAft>
            </a:pPr>
            <a:r>
              <a:rPr lang="en-IN" sz="3800" b="1" dirty="0">
                <a:solidFill>
                  <a:srgbClr val="FF0000"/>
                </a:solidFill>
                <a:latin typeface="Arial" panose="020B0604020202020204" pitchFamily="34" charset="0"/>
                <a:cs typeface="Arial" panose="020B0604020202020204" pitchFamily="34" charset="0"/>
              </a:rPr>
              <a:t>SECA4002 – DEEP LEARNING NEURAL NETWORKS</a:t>
            </a:r>
          </a:p>
        </p:txBody>
      </p:sp>
      <p:sp>
        <p:nvSpPr>
          <p:cNvPr id="8" name="Title 1">
            <a:extLst>
              <a:ext uri="{FF2B5EF4-FFF2-40B4-BE49-F238E27FC236}">
                <a16:creationId xmlns:a16="http://schemas.microsoft.com/office/drawing/2014/main" id="{FEAC3975-9F3D-4011-92B6-4C8C3D81E884}"/>
              </a:ext>
            </a:extLst>
          </p:cNvPr>
          <p:cNvSpPr txBox="1">
            <a:spLocks/>
          </p:cNvSpPr>
          <p:nvPr/>
        </p:nvSpPr>
        <p:spPr>
          <a:xfrm>
            <a:off x="572796" y="2054347"/>
            <a:ext cx="10515600" cy="691636"/>
          </a:xfrm>
          <a:prstGeom prst="rect">
            <a:avLst/>
          </a:prstGeom>
        </p:spPr>
        <p:txBody>
          <a:bodyPr vert="horz" lIns="91440" tIns="45720" rIns="91440" bIns="45720" rtlCol="0" anchor="b">
            <a:noAutofit/>
          </a:bodyPr>
          <a:lstStyle>
            <a:defPPr>
              <a:defRPr lang="en-US"/>
            </a:defPPr>
            <a:lvl1pPr marL="70484" defTabSz="914377">
              <a:lnSpc>
                <a:spcPct val="90000"/>
              </a:lnSpc>
              <a:spcBef>
                <a:spcPct val="0"/>
              </a:spcBef>
              <a:buNone/>
              <a:tabLst>
                <a:tab pos="810874" algn="l"/>
                <a:tab pos="5734542" algn="l"/>
              </a:tabLst>
              <a:defRPr sz="2800">
                <a:solidFill>
                  <a:srgbClr val="0070C0"/>
                </a:solidFill>
                <a:latin typeface="Arial" panose="020B0604020202020204" pitchFamily="34" charset="0"/>
                <a:ea typeface="+mj-ea"/>
                <a:cs typeface="Arial" panose="020B0604020202020204" pitchFamily="34" charset="0"/>
              </a:defRPr>
            </a:lvl1pPr>
          </a:lstStyle>
          <a:p>
            <a:endParaRPr lang="en-IN" dirty="0"/>
          </a:p>
          <a:p>
            <a:endParaRPr lang="en-IN" dirty="0"/>
          </a:p>
          <a:p>
            <a:r>
              <a:rPr lang="en-IN" b="1" dirty="0"/>
              <a:t>Detailed Syllabus:</a:t>
            </a:r>
          </a:p>
          <a:p>
            <a:br>
              <a:rPr lang="en-IN" dirty="0"/>
            </a:br>
            <a:endParaRPr lang="en-IN" dirty="0"/>
          </a:p>
        </p:txBody>
      </p:sp>
      <p:sp>
        <p:nvSpPr>
          <p:cNvPr id="10" name="TextBox 9">
            <a:extLst>
              <a:ext uri="{FF2B5EF4-FFF2-40B4-BE49-F238E27FC236}">
                <a16:creationId xmlns:a16="http://schemas.microsoft.com/office/drawing/2014/main" id="{DF697086-BEE2-45E4-8BC4-354C919BEE98}"/>
              </a:ext>
            </a:extLst>
          </p:cNvPr>
          <p:cNvSpPr txBox="1"/>
          <p:nvPr/>
        </p:nvSpPr>
        <p:spPr>
          <a:xfrm>
            <a:off x="1274619" y="2254401"/>
            <a:ext cx="10515600" cy="3241272"/>
          </a:xfrm>
          <a:prstGeom prst="rect">
            <a:avLst/>
          </a:prstGeom>
          <a:noFill/>
        </p:spPr>
        <p:txBody>
          <a:bodyPr wrap="square">
            <a:spAutoFit/>
          </a:bodyPr>
          <a:lstStyle/>
          <a:p>
            <a:pPr algn="just">
              <a:lnSpc>
                <a:spcPct val="107000"/>
              </a:lnSpc>
              <a:spcAft>
                <a:spcPts val="800"/>
              </a:spcAft>
            </a:pPr>
            <a:r>
              <a:rPr lang="en-US" sz="2800" b="1" spc="-15" dirty="0">
                <a:effectLst/>
                <a:latin typeface="Bookman Old Style" panose="02050604050505020204" pitchFamily="18" charset="0"/>
                <a:ea typeface="Calibri" panose="020F0502020204030204" pitchFamily="34" charset="0"/>
                <a:cs typeface="Arial" panose="020B0604020202020204" pitchFamily="34" charset="0"/>
              </a:rPr>
              <a:t>UNIT 1: INTRODUCTION TO DEEP LEARNING </a:t>
            </a:r>
            <a:endParaRPr lang="en-IN" sz="2800" dirty="0">
              <a:effectLst/>
              <a:latin typeface="Bookman Old Style" panose="02050604050505020204" pitchFamily="18" charset="0"/>
              <a:ea typeface="Calibri" panose="020F0502020204030204" pitchFamily="34" charset="0"/>
              <a:cs typeface="Arial" panose="020B0604020202020204" pitchFamily="34" charset="0"/>
            </a:endParaRPr>
          </a:p>
          <a:p>
            <a:pPr algn="just"/>
            <a:r>
              <a:rPr lang="en-US" sz="2800" spc="-15" dirty="0">
                <a:effectLst/>
                <a:latin typeface="Bookman Old Style" panose="02050604050505020204" pitchFamily="18" charset="0"/>
                <a:ea typeface="Calibri" panose="020F0502020204030204" pitchFamily="34" charset="0"/>
                <a:cs typeface="Arial" panose="020B0604020202020204" pitchFamily="34" charset="0"/>
              </a:rPr>
              <a:t>Introduction to machine learning- Linear models (SVMs and Perceptron’s, logistic regression)- Intro to Neural Nets: What a shallow network computes- Training a network: loss functions, back propagation and stochastic gradient descent- Neural networks as universal function approximates</a:t>
            </a:r>
            <a:endParaRPr lang="en-US" sz="2800" dirty="0">
              <a:solidFill>
                <a:srgbClr val="231F20"/>
              </a:solidFill>
              <a:effectLst/>
              <a:latin typeface="Bookman Old Style" panose="02050604050505020204" pitchFamily="18" charset="0"/>
              <a:ea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BC6CEC93-7A24-4646-A297-8A1CC4A4D243}"/>
              </a:ext>
            </a:extLst>
          </p:cNvPr>
          <p:cNvSpPr>
            <a:spLocks noGrp="1"/>
          </p:cNvSpPr>
          <p:nvPr>
            <p:ph type="sldNum" sz="quarter" idx="12"/>
          </p:nvPr>
        </p:nvSpPr>
        <p:spPr/>
        <p:txBody>
          <a:bodyPr/>
          <a:lstStyle/>
          <a:p>
            <a:fld id="{CFB90EB3-43DD-4781-AA94-EC840833DA96}" type="slidenum">
              <a:rPr lang="en-IN" smtClean="0"/>
              <a:t>12</a:t>
            </a:fld>
            <a:endParaRPr lang="en-IN"/>
          </a:p>
        </p:txBody>
      </p:sp>
    </p:spTree>
    <p:extLst>
      <p:ext uri="{BB962C8B-B14F-4D97-AF65-F5344CB8AC3E}">
        <p14:creationId xmlns:p14="http://schemas.microsoft.com/office/powerpoint/2010/main" val="1787969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4EB4AF-C059-46F8-95B6-56BB7A0D3CBB}"/>
              </a:ext>
            </a:extLst>
          </p:cNvPr>
          <p:cNvPicPr>
            <a:picLocks noChangeAspect="1"/>
          </p:cNvPicPr>
          <p:nvPr/>
        </p:nvPicPr>
        <p:blipFill>
          <a:blip r:embed="rId2"/>
          <a:stretch>
            <a:fillRect/>
          </a:stretch>
        </p:blipFill>
        <p:spPr>
          <a:xfrm>
            <a:off x="0" y="0"/>
            <a:ext cx="1348503" cy="1177781"/>
          </a:xfrm>
          <a:prstGeom prst="rect">
            <a:avLst/>
          </a:prstGeom>
        </p:spPr>
      </p:pic>
      <p:sp>
        <p:nvSpPr>
          <p:cNvPr id="4" name="Subtitle 2">
            <a:extLst>
              <a:ext uri="{FF2B5EF4-FFF2-40B4-BE49-F238E27FC236}">
                <a16:creationId xmlns:a16="http://schemas.microsoft.com/office/drawing/2014/main" id="{E892CF5D-1281-4D15-820D-E4789AD6324E}"/>
              </a:ext>
            </a:extLst>
          </p:cNvPr>
          <p:cNvSpPr txBox="1">
            <a:spLocks/>
          </p:cNvSpPr>
          <p:nvPr/>
        </p:nvSpPr>
        <p:spPr>
          <a:xfrm>
            <a:off x="193963" y="140022"/>
            <a:ext cx="11813309" cy="104775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10000"/>
              </a:lnSpc>
              <a:spcBef>
                <a:spcPts val="600"/>
              </a:spcBef>
              <a:spcAft>
                <a:spcPts val="600"/>
              </a:spcAft>
            </a:pPr>
            <a:r>
              <a:rPr lang="en-IN" sz="3800" b="1" dirty="0">
                <a:solidFill>
                  <a:srgbClr val="FF0000"/>
                </a:solidFill>
                <a:latin typeface="Arial" panose="020B0604020202020204" pitchFamily="34" charset="0"/>
                <a:cs typeface="Arial" panose="020B0604020202020204" pitchFamily="34" charset="0"/>
              </a:rPr>
              <a:t>SECA4002 – DEEP LEARNING NEURAL NETWORKS</a:t>
            </a:r>
          </a:p>
        </p:txBody>
      </p:sp>
      <p:sp>
        <p:nvSpPr>
          <p:cNvPr id="8" name="Title 1">
            <a:extLst>
              <a:ext uri="{FF2B5EF4-FFF2-40B4-BE49-F238E27FC236}">
                <a16:creationId xmlns:a16="http://schemas.microsoft.com/office/drawing/2014/main" id="{FEAC3975-9F3D-4011-92B6-4C8C3D81E884}"/>
              </a:ext>
            </a:extLst>
          </p:cNvPr>
          <p:cNvSpPr txBox="1">
            <a:spLocks/>
          </p:cNvSpPr>
          <p:nvPr/>
        </p:nvSpPr>
        <p:spPr>
          <a:xfrm>
            <a:off x="572796" y="1902690"/>
            <a:ext cx="10515600" cy="691636"/>
          </a:xfrm>
          <a:prstGeom prst="rect">
            <a:avLst/>
          </a:prstGeom>
        </p:spPr>
        <p:txBody>
          <a:bodyPr vert="horz" lIns="91440" tIns="45720" rIns="91440" bIns="45720" rtlCol="0" anchor="b">
            <a:noAutofit/>
          </a:bodyPr>
          <a:lstStyle>
            <a:defPPr>
              <a:defRPr lang="en-US"/>
            </a:defPPr>
            <a:lvl1pPr marL="70484" defTabSz="914377">
              <a:lnSpc>
                <a:spcPct val="90000"/>
              </a:lnSpc>
              <a:spcBef>
                <a:spcPct val="0"/>
              </a:spcBef>
              <a:buNone/>
              <a:tabLst>
                <a:tab pos="810874" algn="l"/>
                <a:tab pos="5734542" algn="l"/>
              </a:tabLst>
              <a:defRPr sz="2800">
                <a:solidFill>
                  <a:srgbClr val="0070C0"/>
                </a:solidFill>
                <a:latin typeface="Arial" panose="020B0604020202020204" pitchFamily="34" charset="0"/>
                <a:ea typeface="+mj-ea"/>
                <a:cs typeface="Arial" panose="020B0604020202020204" pitchFamily="34" charset="0"/>
              </a:defRPr>
            </a:lvl1pPr>
          </a:lstStyle>
          <a:p>
            <a:endParaRPr lang="en-IN" dirty="0"/>
          </a:p>
          <a:p>
            <a:endParaRPr lang="en-IN" dirty="0"/>
          </a:p>
          <a:p>
            <a:r>
              <a:rPr lang="en-IN" b="1" dirty="0"/>
              <a:t>Detailed Syllabus:</a:t>
            </a:r>
          </a:p>
          <a:p>
            <a:br>
              <a:rPr lang="en-IN" dirty="0"/>
            </a:br>
            <a:endParaRPr lang="en-IN" dirty="0"/>
          </a:p>
        </p:txBody>
      </p:sp>
      <p:sp>
        <p:nvSpPr>
          <p:cNvPr id="10" name="TextBox 9">
            <a:extLst>
              <a:ext uri="{FF2B5EF4-FFF2-40B4-BE49-F238E27FC236}">
                <a16:creationId xmlns:a16="http://schemas.microsoft.com/office/drawing/2014/main" id="{DF697086-BEE2-45E4-8BC4-354C919BEE98}"/>
              </a:ext>
            </a:extLst>
          </p:cNvPr>
          <p:cNvSpPr txBox="1"/>
          <p:nvPr/>
        </p:nvSpPr>
        <p:spPr>
          <a:xfrm>
            <a:off x="838200" y="1910960"/>
            <a:ext cx="10515600" cy="4780155"/>
          </a:xfrm>
          <a:prstGeom prst="rect">
            <a:avLst/>
          </a:prstGeom>
          <a:noFill/>
        </p:spPr>
        <p:txBody>
          <a:bodyPr wrap="square">
            <a:spAutoFit/>
          </a:bodyPr>
          <a:lstStyle/>
          <a:p>
            <a:pPr algn="just">
              <a:lnSpc>
                <a:spcPct val="107000"/>
              </a:lnSpc>
              <a:spcAft>
                <a:spcPts val="800"/>
              </a:spcAft>
            </a:pPr>
            <a:r>
              <a:rPr lang="en-US" sz="2800" b="1" spc="-15" dirty="0">
                <a:effectLst/>
                <a:latin typeface="Bookman Old Style" panose="02050604050505020204" pitchFamily="18" charset="0"/>
                <a:ea typeface="Calibri" panose="020F0502020204030204" pitchFamily="34" charset="0"/>
                <a:cs typeface="Arial" panose="020B0604020202020204" pitchFamily="34" charset="0"/>
              </a:rPr>
              <a:t>UNIT 2: </a:t>
            </a:r>
            <a:r>
              <a:rPr lang="en-US" sz="2800" b="1" spc="-15" dirty="0">
                <a:latin typeface="Bookman Old Style" panose="02050604050505020204" pitchFamily="18" charset="0"/>
                <a:cs typeface="Arial" panose="020B0604020202020204" pitchFamily="34" charset="0"/>
              </a:rPr>
              <a:t>DEEP NETWORKS </a:t>
            </a:r>
            <a:endParaRPr lang="en-IN" sz="2800" b="1" spc="-15" dirty="0">
              <a:latin typeface="Bookman Old Style" panose="02050604050505020204" pitchFamily="18" charset="0"/>
              <a:cs typeface="Arial" panose="020B0604020202020204" pitchFamily="34" charset="0"/>
            </a:endParaRPr>
          </a:p>
          <a:p>
            <a:pPr algn="just"/>
            <a:r>
              <a:rPr lang="en-US" sz="2400" spc="-15" dirty="0">
                <a:latin typeface="Bookman Old Style" panose="02050604050505020204" pitchFamily="18" charset="0"/>
                <a:cs typeface="Arial" panose="020B0604020202020204" pitchFamily="34" charset="0"/>
              </a:rPr>
              <a:t>	History of Deep Learning- A Probabilistic Theory of Deep Learning- Backpropagation and regularization, batch normalization- VC Dimension and Neural Nets-Deep Vs Shallow Networks Convolutional Networks- Generative Adversarial Networks (GAN), Semi-supervised Learning</a:t>
            </a:r>
          </a:p>
          <a:p>
            <a:pPr algn="just"/>
            <a:r>
              <a:rPr lang="en-US" sz="2800" b="1" spc="-15" dirty="0">
                <a:latin typeface="Bookman Old Style" panose="02050604050505020204" pitchFamily="18" charset="0"/>
                <a:cs typeface="Arial" panose="020B0604020202020204" pitchFamily="34" charset="0"/>
              </a:rPr>
              <a:t>UNIT 3: DEEP NETWORKS</a:t>
            </a:r>
          </a:p>
          <a:p>
            <a:pPr algn="just"/>
            <a:r>
              <a:rPr lang="en-US" sz="2400" spc="-15" dirty="0">
                <a:latin typeface="Bookman Old Style" panose="02050604050505020204" pitchFamily="18" charset="0"/>
                <a:cs typeface="Arial" panose="020B0604020202020204" pitchFamily="34" charset="0"/>
              </a:rPr>
              <a:t>	Linear (PCA, LDA) and manifolds, metric learning - Auto encoders and dimensionality reduction in networks - Introduction to Convnet - Architectures – </a:t>
            </a:r>
            <a:r>
              <a:rPr lang="en-US" sz="2400" spc="-15" dirty="0" err="1">
                <a:latin typeface="Bookman Old Style" panose="02050604050505020204" pitchFamily="18" charset="0"/>
                <a:cs typeface="Arial" panose="020B0604020202020204" pitchFamily="34" charset="0"/>
              </a:rPr>
              <a:t>AlexNet</a:t>
            </a:r>
            <a:r>
              <a:rPr lang="en-US" sz="2400" spc="-15" dirty="0">
                <a:latin typeface="Bookman Old Style" panose="02050604050505020204" pitchFamily="18" charset="0"/>
                <a:cs typeface="Arial" panose="020B0604020202020204" pitchFamily="34" charset="0"/>
              </a:rPr>
              <a:t>, VGG, Inception, </a:t>
            </a:r>
            <a:r>
              <a:rPr lang="en-US" sz="2400" spc="-15" dirty="0" err="1">
                <a:latin typeface="Bookman Old Style" panose="02050604050505020204" pitchFamily="18" charset="0"/>
                <a:cs typeface="Arial" panose="020B0604020202020204" pitchFamily="34" charset="0"/>
              </a:rPr>
              <a:t>ResNet</a:t>
            </a:r>
            <a:r>
              <a:rPr lang="en-US" sz="2400" spc="-15" dirty="0">
                <a:latin typeface="Bookman Old Style" panose="02050604050505020204" pitchFamily="18" charset="0"/>
                <a:cs typeface="Arial" panose="020B0604020202020204" pitchFamily="34" charset="0"/>
              </a:rPr>
              <a:t> - Training a Convnet: weights initialization, batch normalization, hyperparameter optimization </a:t>
            </a:r>
          </a:p>
        </p:txBody>
      </p:sp>
      <p:sp>
        <p:nvSpPr>
          <p:cNvPr id="2" name="Slide Number Placeholder 1">
            <a:extLst>
              <a:ext uri="{FF2B5EF4-FFF2-40B4-BE49-F238E27FC236}">
                <a16:creationId xmlns:a16="http://schemas.microsoft.com/office/drawing/2014/main" id="{BC6CEC93-7A24-4646-A297-8A1CC4A4D243}"/>
              </a:ext>
            </a:extLst>
          </p:cNvPr>
          <p:cNvSpPr>
            <a:spLocks noGrp="1"/>
          </p:cNvSpPr>
          <p:nvPr>
            <p:ph type="sldNum" sz="quarter" idx="12"/>
          </p:nvPr>
        </p:nvSpPr>
        <p:spPr/>
        <p:txBody>
          <a:bodyPr/>
          <a:lstStyle/>
          <a:p>
            <a:fld id="{CFB90EB3-43DD-4781-AA94-EC840833DA96}" type="slidenum">
              <a:rPr lang="en-IN" smtClean="0"/>
              <a:t>13</a:t>
            </a:fld>
            <a:endParaRPr lang="en-IN"/>
          </a:p>
        </p:txBody>
      </p:sp>
    </p:spTree>
    <p:extLst>
      <p:ext uri="{BB962C8B-B14F-4D97-AF65-F5344CB8AC3E}">
        <p14:creationId xmlns:p14="http://schemas.microsoft.com/office/powerpoint/2010/main" val="625039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4EB4AF-C059-46F8-95B6-56BB7A0D3CBB}"/>
              </a:ext>
            </a:extLst>
          </p:cNvPr>
          <p:cNvPicPr>
            <a:picLocks noChangeAspect="1"/>
          </p:cNvPicPr>
          <p:nvPr/>
        </p:nvPicPr>
        <p:blipFill>
          <a:blip r:embed="rId2"/>
          <a:stretch>
            <a:fillRect/>
          </a:stretch>
        </p:blipFill>
        <p:spPr>
          <a:xfrm>
            <a:off x="0" y="0"/>
            <a:ext cx="1348503" cy="1177781"/>
          </a:xfrm>
          <a:prstGeom prst="rect">
            <a:avLst/>
          </a:prstGeom>
        </p:spPr>
      </p:pic>
      <p:sp>
        <p:nvSpPr>
          <p:cNvPr id="4" name="Subtitle 2">
            <a:extLst>
              <a:ext uri="{FF2B5EF4-FFF2-40B4-BE49-F238E27FC236}">
                <a16:creationId xmlns:a16="http://schemas.microsoft.com/office/drawing/2014/main" id="{E892CF5D-1281-4D15-820D-E4789AD6324E}"/>
              </a:ext>
            </a:extLst>
          </p:cNvPr>
          <p:cNvSpPr txBox="1">
            <a:spLocks/>
          </p:cNvSpPr>
          <p:nvPr/>
        </p:nvSpPr>
        <p:spPr>
          <a:xfrm>
            <a:off x="193963" y="140022"/>
            <a:ext cx="11813309" cy="104775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10000"/>
              </a:lnSpc>
              <a:spcBef>
                <a:spcPts val="600"/>
              </a:spcBef>
              <a:spcAft>
                <a:spcPts val="600"/>
              </a:spcAft>
            </a:pPr>
            <a:r>
              <a:rPr lang="en-IN" sz="3800" b="1" dirty="0">
                <a:solidFill>
                  <a:srgbClr val="FF0000"/>
                </a:solidFill>
                <a:latin typeface="Arial" panose="020B0604020202020204" pitchFamily="34" charset="0"/>
                <a:cs typeface="Arial" panose="020B0604020202020204" pitchFamily="34" charset="0"/>
              </a:rPr>
              <a:t>SECA4002 – DEEP LEARNING NEURAL NETWORKS</a:t>
            </a:r>
          </a:p>
        </p:txBody>
      </p:sp>
      <p:sp>
        <p:nvSpPr>
          <p:cNvPr id="8" name="Title 1">
            <a:extLst>
              <a:ext uri="{FF2B5EF4-FFF2-40B4-BE49-F238E27FC236}">
                <a16:creationId xmlns:a16="http://schemas.microsoft.com/office/drawing/2014/main" id="{FEAC3975-9F3D-4011-92B6-4C8C3D81E884}"/>
              </a:ext>
            </a:extLst>
          </p:cNvPr>
          <p:cNvSpPr txBox="1">
            <a:spLocks/>
          </p:cNvSpPr>
          <p:nvPr/>
        </p:nvSpPr>
        <p:spPr>
          <a:xfrm>
            <a:off x="572796" y="1902690"/>
            <a:ext cx="10515600" cy="691636"/>
          </a:xfrm>
          <a:prstGeom prst="rect">
            <a:avLst/>
          </a:prstGeom>
        </p:spPr>
        <p:txBody>
          <a:bodyPr vert="horz" lIns="91440" tIns="45720" rIns="91440" bIns="45720" rtlCol="0" anchor="b">
            <a:noAutofit/>
          </a:bodyPr>
          <a:lstStyle>
            <a:defPPr>
              <a:defRPr lang="en-US"/>
            </a:defPPr>
            <a:lvl1pPr marL="70484" defTabSz="914377">
              <a:lnSpc>
                <a:spcPct val="90000"/>
              </a:lnSpc>
              <a:spcBef>
                <a:spcPct val="0"/>
              </a:spcBef>
              <a:buNone/>
              <a:tabLst>
                <a:tab pos="810874" algn="l"/>
                <a:tab pos="5734542" algn="l"/>
              </a:tabLst>
              <a:defRPr sz="2800">
                <a:solidFill>
                  <a:srgbClr val="0070C0"/>
                </a:solidFill>
                <a:latin typeface="Arial" panose="020B0604020202020204" pitchFamily="34" charset="0"/>
                <a:ea typeface="+mj-ea"/>
                <a:cs typeface="Arial" panose="020B0604020202020204" pitchFamily="34" charset="0"/>
              </a:defRPr>
            </a:lvl1pPr>
          </a:lstStyle>
          <a:p>
            <a:endParaRPr lang="en-IN" dirty="0"/>
          </a:p>
          <a:p>
            <a:endParaRPr lang="en-IN" dirty="0"/>
          </a:p>
          <a:p>
            <a:r>
              <a:rPr lang="en-IN" b="1" dirty="0"/>
              <a:t>Detailed Syllabus:</a:t>
            </a:r>
          </a:p>
          <a:p>
            <a:br>
              <a:rPr lang="en-IN" dirty="0"/>
            </a:br>
            <a:endParaRPr lang="en-IN" dirty="0"/>
          </a:p>
        </p:txBody>
      </p:sp>
      <p:sp>
        <p:nvSpPr>
          <p:cNvPr id="10" name="TextBox 9">
            <a:extLst>
              <a:ext uri="{FF2B5EF4-FFF2-40B4-BE49-F238E27FC236}">
                <a16:creationId xmlns:a16="http://schemas.microsoft.com/office/drawing/2014/main" id="{DF697086-BEE2-45E4-8BC4-354C919BEE98}"/>
              </a:ext>
            </a:extLst>
          </p:cNvPr>
          <p:cNvSpPr txBox="1"/>
          <p:nvPr/>
        </p:nvSpPr>
        <p:spPr>
          <a:xfrm>
            <a:off x="838200" y="1910960"/>
            <a:ext cx="10515600" cy="4410823"/>
          </a:xfrm>
          <a:prstGeom prst="rect">
            <a:avLst/>
          </a:prstGeom>
          <a:noFill/>
        </p:spPr>
        <p:txBody>
          <a:bodyPr wrap="square">
            <a:spAutoFit/>
          </a:bodyPr>
          <a:lstStyle/>
          <a:p>
            <a:pPr algn="just">
              <a:lnSpc>
                <a:spcPct val="107000"/>
              </a:lnSpc>
              <a:spcAft>
                <a:spcPts val="800"/>
              </a:spcAft>
            </a:pPr>
            <a:r>
              <a:rPr lang="en-US" sz="2800" b="1" spc="-15" dirty="0">
                <a:effectLst/>
                <a:latin typeface="Bookman Old Style" panose="02050604050505020204" pitchFamily="18" charset="0"/>
                <a:ea typeface="Calibri" panose="020F0502020204030204" pitchFamily="34" charset="0"/>
                <a:cs typeface="Arial" panose="020B0604020202020204" pitchFamily="34" charset="0"/>
              </a:rPr>
              <a:t>UNIT 4: </a:t>
            </a:r>
            <a:r>
              <a:rPr lang="en-US" sz="2800" b="1" spc="-15" dirty="0">
                <a:latin typeface="Bookman Old Style" panose="02050604050505020204" pitchFamily="18" charset="0"/>
                <a:cs typeface="Arial" panose="020B0604020202020204" pitchFamily="34" charset="0"/>
              </a:rPr>
              <a:t>OPTIMIZATION AND GENERALIZATION </a:t>
            </a:r>
            <a:endParaRPr lang="en-IN" sz="2800" b="1" spc="-15" dirty="0">
              <a:latin typeface="Bookman Old Style" panose="02050604050505020204" pitchFamily="18" charset="0"/>
              <a:cs typeface="Arial" panose="020B0604020202020204" pitchFamily="34" charset="0"/>
            </a:endParaRPr>
          </a:p>
          <a:p>
            <a:pPr algn="just"/>
            <a:r>
              <a:rPr lang="en-US" sz="2400" spc="-15" dirty="0">
                <a:latin typeface="Bookman Old Style" panose="02050604050505020204" pitchFamily="18" charset="0"/>
                <a:cs typeface="Arial" panose="020B0604020202020204" pitchFamily="34" charset="0"/>
              </a:rPr>
              <a:t>	Optimization in deep learning– Non-convex optimization for deep networks- Stochastic Optimization Generalization in neural networks- Spatial Transformer Networks- Recurrent networks, LSTM Recurrent Neural Network Language Models- Word-Level RNNs &amp; Deep Reinforcement Learning - Computational &amp; Artificial Neuroscience</a:t>
            </a:r>
          </a:p>
          <a:p>
            <a:r>
              <a:rPr lang="en-US" sz="2800" b="1" spc="-15" dirty="0">
                <a:latin typeface="Bookman Old Style" panose="02050604050505020204" pitchFamily="18" charset="0"/>
                <a:cs typeface="Arial" panose="020B0604020202020204" pitchFamily="34" charset="0"/>
              </a:rPr>
              <a:t>UNIT 3: APPLICATIONS OF DEEP LEARNING</a:t>
            </a:r>
            <a:endParaRPr lang="en-IN" sz="2800" b="1" spc="-15" dirty="0">
              <a:latin typeface="Bookman Old Style" panose="02050604050505020204" pitchFamily="18" charset="0"/>
              <a:cs typeface="Arial" panose="020B0604020202020204" pitchFamily="34" charset="0"/>
            </a:endParaRPr>
          </a:p>
          <a:p>
            <a:pPr algn="just"/>
            <a:r>
              <a:rPr lang="en-US" sz="2400" spc="-15" dirty="0">
                <a:latin typeface="Bookman Old Style" panose="02050604050505020204" pitchFamily="18" charset="0"/>
                <a:cs typeface="Arial" panose="020B0604020202020204" pitchFamily="34" charset="0"/>
              </a:rPr>
              <a:t>	</a:t>
            </a:r>
            <a:r>
              <a:rPr lang="en-US" sz="2400" spc="-15" dirty="0" err="1">
                <a:latin typeface="Bookman Old Style" panose="02050604050505020204" pitchFamily="18" charset="0"/>
                <a:cs typeface="Arial" panose="020B0604020202020204" pitchFamily="34" charset="0"/>
              </a:rPr>
              <a:t>Imagenet</a:t>
            </a:r>
            <a:r>
              <a:rPr lang="en-US" sz="2400" spc="-15" dirty="0">
                <a:latin typeface="Bookman Old Style" panose="02050604050505020204" pitchFamily="18" charset="0"/>
                <a:cs typeface="Arial" panose="020B0604020202020204" pitchFamily="34" charset="0"/>
              </a:rPr>
              <a:t>- Detection-Audio </a:t>
            </a:r>
            <a:r>
              <a:rPr lang="en-US" sz="2400" spc="-15" dirty="0" err="1">
                <a:latin typeface="Bookman Old Style" panose="02050604050505020204" pitchFamily="18" charset="0"/>
                <a:cs typeface="Arial" panose="020B0604020202020204" pitchFamily="34" charset="0"/>
              </a:rPr>
              <a:t>WaveNet</a:t>
            </a:r>
            <a:r>
              <a:rPr lang="en-US" sz="2400" spc="-15" dirty="0">
                <a:latin typeface="Bookman Old Style" panose="02050604050505020204" pitchFamily="18" charset="0"/>
                <a:cs typeface="Arial" panose="020B0604020202020204" pitchFamily="34" charset="0"/>
              </a:rPr>
              <a:t>- Natural Language Processing Word2Vec - Joint Detection </a:t>
            </a:r>
            <a:r>
              <a:rPr lang="en-US" sz="2400" spc="-15" dirty="0" err="1">
                <a:latin typeface="Bookman Old Style" panose="02050604050505020204" pitchFamily="18" charset="0"/>
                <a:cs typeface="Arial" panose="020B0604020202020204" pitchFamily="34" charset="0"/>
              </a:rPr>
              <a:t>BioInformatics</a:t>
            </a:r>
            <a:r>
              <a:rPr lang="en-US" sz="2400" spc="-15" dirty="0">
                <a:latin typeface="Bookman Old Style" panose="02050604050505020204" pitchFamily="18" charset="0"/>
                <a:cs typeface="Arial" panose="020B0604020202020204" pitchFamily="34" charset="0"/>
              </a:rPr>
              <a:t>- Face Recognition- Scene Understanding- Gathering Image Captions</a:t>
            </a:r>
          </a:p>
        </p:txBody>
      </p:sp>
      <p:sp>
        <p:nvSpPr>
          <p:cNvPr id="2" name="Slide Number Placeholder 1">
            <a:extLst>
              <a:ext uri="{FF2B5EF4-FFF2-40B4-BE49-F238E27FC236}">
                <a16:creationId xmlns:a16="http://schemas.microsoft.com/office/drawing/2014/main" id="{BC6CEC93-7A24-4646-A297-8A1CC4A4D243}"/>
              </a:ext>
            </a:extLst>
          </p:cNvPr>
          <p:cNvSpPr>
            <a:spLocks noGrp="1"/>
          </p:cNvSpPr>
          <p:nvPr>
            <p:ph type="sldNum" sz="quarter" idx="12"/>
          </p:nvPr>
        </p:nvSpPr>
        <p:spPr/>
        <p:txBody>
          <a:bodyPr/>
          <a:lstStyle/>
          <a:p>
            <a:fld id="{CFB90EB3-43DD-4781-AA94-EC840833DA96}" type="slidenum">
              <a:rPr lang="en-IN" smtClean="0"/>
              <a:t>14</a:t>
            </a:fld>
            <a:endParaRPr lang="en-IN"/>
          </a:p>
        </p:txBody>
      </p:sp>
    </p:spTree>
    <p:extLst>
      <p:ext uri="{BB962C8B-B14F-4D97-AF65-F5344CB8AC3E}">
        <p14:creationId xmlns:p14="http://schemas.microsoft.com/office/powerpoint/2010/main" val="103104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4EB4AF-C059-46F8-95B6-56BB7A0D3CBB}"/>
              </a:ext>
            </a:extLst>
          </p:cNvPr>
          <p:cNvPicPr>
            <a:picLocks noChangeAspect="1"/>
          </p:cNvPicPr>
          <p:nvPr/>
        </p:nvPicPr>
        <p:blipFill>
          <a:blip r:embed="rId2"/>
          <a:stretch>
            <a:fillRect/>
          </a:stretch>
        </p:blipFill>
        <p:spPr>
          <a:xfrm>
            <a:off x="6" y="5680220"/>
            <a:ext cx="1348503" cy="1177781"/>
          </a:xfrm>
          <a:prstGeom prst="rect">
            <a:avLst/>
          </a:prstGeom>
        </p:spPr>
      </p:pic>
      <p:sp>
        <p:nvSpPr>
          <p:cNvPr id="4" name="Subtitle 2">
            <a:extLst>
              <a:ext uri="{FF2B5EF4-FFF2-40B4-BE49-F238E27FC236}">
                <a16:creationId xmlns:a16="http://schemas.microsoft.com/office/drawing/2014/main" id="{E892CF5D-1281-4D15-820D-E4789AD6324E}"/>
              </a:ext>
            </a:extLst>
          </p:cNvPr>
          <p:cNvSpPr txBox="1">
            <a:spLocks/>
          </p:cNvSpPr>
          <p:nvPr/>
        </p:nvSpPr>
        <p:spPr>
          <a:xfrm>
            <a:off x="193963" y="140022"/>
            <a:ext cx="11813309" cy="104775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10000"/>
              </a:lnSpc>
              <a:spcBef>
                <a:spcPts val="600"/>
              </a:spcBef>
              <a:spcAft>
                <a:spcPts val="600"/>
              </a:spcAft>
            </a:pPr>
            <a:r>
              <a:rPr lang="en-IN" sz="3800" b="1" dirty="0">
                <a:solidFill>
                  <a:srgbClr val="FF0000"/>
                </a:solidFill>
                <a:latin typeface="Arial" panose="020B0604020202020204" pitchFamily="34" charset="0"/>
                <a:cs typeface="Arial" panose="020B0604020202020204" pitchFamily="34" charset="0"/>
              </a:rPr>
              <a:t>SECA4002 – DEEP LEARNING NEURAL NETWORKS</a:t>
            </a:r>
          </a:p>
        </p:txBody>
      </p:sp>
      <p:sp>
        <p:nvSpPr>
          <p:cNvPr id="8" name="Title 1">
            <a:extLst>
              <a:ext uri="{FF2B5EF4-FFF2-40B4-BE49-F238E27FC236}">
                <a16:creationId xmlns:a16="http://schemas.microsoft.com/office/drawing/2014/main" id="{FEAC3975-9F3D-4011-92B6-4C8C3D81E884}"/>
              </a:ext>
            </a:extLst>
          </p:cNvPr>
          <p:cNvSpPr txBox="1">
            <a:spLocks/>
          </p:cNvSpPr>
          <p:nvPr/>
        </p:nvSpPr>
        <p:spPr>
          <a:xfrm>
            <a:off x="438586" y="1258759"/>
            <a:ext cx="10515600" cy="947113"/>
          </a:xfrm>
          <a:prstGeom prst="rect">
            <a:avLst/>
          </a:prstGeom>
        </p:spPr>
        <p:txBody>
          <a:bodyPr vert="horz" lIns="91440" tIns="45720" rIns="91440" bIns="45720" rtlCol="0" anchor="b">
            <a:noAutofit/>
          </a:bodyPr>
          <a:lstStyle>
            <a:lvl1pPr algn="ctr" defTabSz="914377" rtl="0" eaLnBrk="1" latinLnBrk="0" hangingPunct="1">
              <a:lnSpc>
                <a:spcPct val="90000"/>
              </a:lnSpc>
              <a:spcBef>
                <a:spcPct val="0"/>
              </a:spcBef>
              <a:buNone/>
              <a:defRPr sz="6000" kern="1200">
                <a:solidFill>
                  <a:schemeClr val="tx1"/>
                </a:solidFill>
                <a:latin typeface="+mj-lt"/>
                <a:ea typeface="+mj-ea"/>
                <a:cs typeface="+mj-cs"/>
              </a:defRPr>
            </a:lvl1pPr>
          </a:lstStyle>
          <a:p>
            <a:pPr marL="70484" algn="l">
              <a:tabLst>
                <a:tab pos="810874" algn="l"/>
                <a:tab pos="5734542" algn="l"/>
              </a:tabLst>
            </a:pPr>
            <a:r>
              <a:rPr lang="en-IN" sz="2800" dirty="0">
                <a:solidFill>
                  <a:srgbClr val="0070C0"/>
                </a:solidFill>
                <a:latin typeface="Arial" panose="020B0604020202020204" pitchFamily="34" charset="0"/>
                <a:cs typeface="Arial" panose="020B0604020202020204" pitchFamily="34" charset="0"/>
              </a:rPr>
              <a:t>Recommended Text Books/ Reference Books</a:t>
            </a:r>
            <a:br>
              <a:rPr lang="en-IN" sz="2600" dirty="0">
                <a:solidFill>
                  <a:srgbClr val="FF0000"/>
                </a:solidFill>
                <a:latin typeface="Arial" panose="020B0604020202020204" pitchFamily="34" charset="0"/>
              </a:rPr>
            </a:br>
            <a:endParaRPr lang="en-IN" sz="2600" dirty="0">
              <a:solidFill>
                <a:srgbClr val="FF0000"/>
              </a:solidFill>
              <a:latin typeface="Arial" panose="020B0604020202020204" pitchFamily="34" charset="0"/>
            </a:endParaRPr>
          </a:p>
        </p:txBody>
      </p:sp>
      <p:sp>
        <p:nvSpPr>
          <p:cNvPr id="10" name="TextBox 9">
            <a:extLst>
              <a:ext uri="{FF2B5EF4-FFF2-40B4-BE49-F238E27FC236}">
                <a16:creationId xmlns:a16="http://schemas.microsoft.com/office/drawing/2014/main" id="{DF697086-BEE2-45E4-8BC4-354C919BEE98}"/>
              </a:ext>
            </a:extLst>
          </p:cNvPr>
          <p:cNvSpPr txBox="1"/>
          <p:nvPr/>
        </p:nvSpPr>
        <p:spPr>
          <a:xfrm>
            <a:off x="1237814" y="2000698"/>
            <a:ext cx="10282071" cy="4436471"/>
          </a:xfrm>
          <a:prstGeom prst="rect">
            <a:avLst/>
          </a:prstGeom>
          <a:noFill/>
        </p:spPr>
        <p:txBody>
          <a:bodyPr wrap="square">
            <a:spAutoFit/>
          </a:bodyPr>
          <a:lstStyle/>
          <a:p>
            <a:pPr marL="523875" indent="-457200" algn="just">
              <a:lnSpc>
                <a:spcPct val="115000"/>
              </a:lnSpc>
              <a:spcBef>
                <a:spcPts val="180"/>
              </a:spcBef>
              <a:spcAft>
                <a:spcPts val="800"/>
              </a:spcAft>
              <a:buFont typeface="Wingdings" panose="05000000000000000000" pitchFamily="2" charset="2"/>
              <a:buChar char="v"/>
              <a:tabLst>
                <a:tab pos="5562600" algn="l"/>
              </a:tabLst>
            </a:pPr>
            <a:r>
              <a:rPr lang="en-US" sz="2600" dirty="0" err="1">
                <a:effectLst/>
                <a:latin typeface="Arial" panose="020B0604020202020204" pitchFamily="34" charset="0"/>
                <a:ea typeface="Liberation Sans Narrow"/>
                <a:cs typeface="Arial" panose="020B0604020202020204" pitchFamily="34" charset="0"/>
              </a:rPr>
              <a:t>Cosma</a:t>
            </a:r>
            <a:r>
              <a:rPr lang="en-US" sz="2600" dirty="0">
                <a:effectLst/>
                <a:latin typeface="Arial" panose="020B0604020202020204" pitchFamily="34" charset="0"/>
                <a:ea typeface="Liberation Sans Narrow"/>
                <a:cs typeface="Arial" panose="020B0604020202020204" pitchFamily="34" charset="0"/>
              </a:rPr>
              <a:t> </a:t>
            </a:r>
            <a:r>
              <a:rPr lang="en-US" sz="2600" dirty="0" err="1">
                <a:effectLst/>
                <a:latin typeface="Arial" panose="020B0604020202020204" pitchFamily="34" charset="0"/>
                <a:ea typeface="Liberation Sans Narrow"/>
                <a:cs typeface="Arial" panose="020B0604020202020204" pitchFamily="34" charset="0"/>
              </a:rPr>
              <a:t>Rohilla</a:t>
            </a:r>
            <a:r>
              <a:rPr lang="en-US" sz="2600" dirty="0">
                <a:effectLst/>
                <a:latin typeface="Arial" panose="020B0604020202020204" pitchFamily="34" charset="0"/>
                <a:ea typeface="Liberation Sans Narrow"/>
                <a:cs typeface="Arial" panose="020B0604020202020204" pitchFamily="34" charset="0"/>
              </a:rPr>
              <a:t> </a:t>
            </a:r>
            <a:r>
              <a:rPr lang="en-US" sz="2600" dirty="0" err="1">
                <a:effectLst/>
                <a:latin typeface="Arial" panose="020B0604020202020204" pitchFamily="34" charset="0"/>
                <a:ea typeface="Liberation Sans Narrow"/>
                <a:cs typeface="Arial" panose="020B0604020202020204" pitchFamily="34" charset="0"/>
              </a:rPr>
              <a:t>Shalizi</a:t>
            </a:r>
            <a:r>
              <a:rPr lang="en-US" sz="2600" dirty="0">
                <a:effectLst/>
                <a:latin typeface="Arial" panose="020B0604020202020204" pitchFamily="34" charset="0"/>
                <a:ea typeface="Liberation Sans Narrow"/>
                <a:cs typeface="Arial" panose="020B0604020202020204" pitchFamily="34" charset="0"/>
              </a:rPr>
              <a:t>, Advanced Data Analysis from an Elementary Point of View, 2015.</a:t>
            </a:r>
            <a:endParaRPr lang="en-IN" sz="2600" dirty="0">
              <a:effectLst/>
              <a:latin typeface="Arial" panose="020B0604020202020204" pitchFamily="34" charset="0"/>
              <a:ea typeface="Calibri" panose="020F0502020204030204" pitchFamily="34" charset="0"/>
              <a:cs typeface="Arial" panose="020B0604020202020204" pitchFamily="34" charset="0"/>
            </a:endParaRPr>
          </a:p>
          <a:p>
            <a:pPr marL="523875" indent="-457200" algn="just">
              <a:lnSpc>
                <a:spcPct val="115000"/>
              </a:lnSpc>
              <a:spcBef>
                <a:spcPts val="180"/>
              </a:spcBef>
              <a:spcAft>
                <a:spcPts val="800"/>
              </a:spcAft>
              <a:buFont typeface="Wingdings" panose="05000000000000000000" pitchFamily="2" charset="2"/>
              <a:buChar char="v"/>
              <a:tabLst>
                <a:tab pos="5562600" algn="l"/>
              </a:tabLst>
            </a:pPr>
            <a:r>
              <a:rPr lang="en-US" sz="2600" dirty="0">
                <a:effectLst/>
                <a:latin typeface="Arial" panose="020B0604020202020204" pitchFamily="34" charset="0"/>
                <a:ea typeface="Liberation Sans Narrow"/>
                <a:cs typeface="Arial" panose="020B0604020202020204" pitchFamily="34" charset="0"/>
              </a:rPr>
              <a:t>Deng &amp; Yu, Deep Learning: Methods and Applications, Now Publishers, 2013.</a:t>
            </a:r>
            <a:endParaRPr lang="en-IN" sz="2600" dirty="0">
              <a:effectLst/>
              <a:latin typeface="Arial" panose="020B0604020202020204" pitchFamily="34" charset="0"/>
              <a:ea typeface="Calibri" panose="020F0502020204030204" pitchFamily="34" charset="0"/>
              <a:cs typeface="Arial" panose="020B0604020202020204" pitchFamily="34" charset="0"/>
            </a:endParaRPr>
          </a:p>
          <a:p>
            <a:pPr marL="523875" indent="-457200" algn="just">
              <a:lnSpc>
                <a:spcPct val="115000"/>
              </a:lnSpc>
              <a:spcBef>
                <a:spcPts val="180"/>
              </a:spcBef>
              <a:spcAft>
                <a:spcPts val="800"/>
              </a:spcAft>
              <a:buFont typeface="Wingdings" panose="05000000000000000000" pitchFamily="2" charset="2"/>
              <a:buChar char="v"/>
              <a:tabLst>
                <a:tab pos="5562600" algn="l"/>
              </a:tabLst>
            </a:pPr>
            <a:r>
              <a:rPr lang="en-US" sz="2600" dirty="0">
                <a:effectLst/>
                <a:latin typeface="Arial" panose="020B0604020202020204" pitchFamily="34" charset="0"/>
                <a:ea typeface="Liberation Sans Narrow"/>
                <a:cs typeface="Arial" panose="020B0604020202020204" pitchFamily="34" charset="0"/>
              </a:rPr>
              <a:t>Ian Goodfellow, </a:t>
            </a:r>
            <a:r>
              <a:rPr lang="en-US" sz="2600" dirty="0" err="1">
                <a:effectLst/>
                <a:latin typeface="Arial" panose="020B0604020202020204" pitchFamily="34" charset="0"/>
                <a:ea typeface="Liberation Sans Narrow"/>
                <a:cs typeface="Arial" panose="020B0604020202020204" pitchFamily="34" charset="0"/>
              </a:rPr>
              <a:t>Yoshua</a:t>
            </a:r>
            <a:r>
              <a:rPr lang="en-US" sz="2600" dirty="0">
                <a:effectLst/>
                <a:latin typeface="Arial" panose="020B0604020202020204" pitchFamily="34" charset="0"/>
                <a:ea typeface="Liberation Sans Narrow"/>
                <a:cs typeface="Arial" panose="020B0604020202020204" pitchFamily="34" charset="0"/>
              </a:rPr>
              <a:t> </a:t>
            </a:r>
            <a:r>
              <a:rPr lang="en-US" sz="2600" dirty="0" err="1">
                <a:effectLst/>
                <a:latin typeface="Arial" panose="020B0604020202020204" pitchFamily="34" charset="0"/>
                <a:ea typeface="Liberation Sans Narrow"/>
                <a:cs typeface="Arial" panose="020B0604020202020204" pitchFamily="34" charset="0"/>
              </a:rPr>
              <a:t>Bengio</a:t>
            </a:r>
            <a:r>
              <a:rPr lang="en-US" sz="2600" dirty="0">
                <a:effectLst/>
                <a:latin typeface="Arial" panose="020B0604020202020204" pitchFamily="34" charset="0"/>
                <a:ea typeface="Liberation Sans Narrow"/>
                <a:cs typeface="Arial" panose="020B0604020202020204" pitchFamily="34" charset="0"/>
              </a:rPr>
              <a:t>, Aaron Courville, Deep Learning, MIT Press, 2016.</a:t>
            </a:r>
            <a:endParaRPr lang="en-IN" sz="2600" dirty="0">
              <a:effectLst/>
              <a:latin typeface="Arial" panose="020B0604020202020204" pitchFamily="34" charset="0"/>
              <a:ea typeface="Calibri" panose="020F0502020204030204" pitchFamily="34" charset="0"/>
              <a:cs typeface="Arial" panose="020B0604020202020204" pitchFamily="34" charset="0"/>
            </a:endParaRPr>
          </a:p>
          <a:p>
            <a:pPr marL="523875" indent="-457200" algn="just">
              <a:lnSpc>
                <a:spcPct val="115000"/>
              </a:lnSpc>
              <a:spcBef>
                <a:spcPts val="180"/>
              </a:spcBef>
              <a:spcAft>
                <a:spcPts val="800"/>
              </a:spcAft>
              <a:buFont typeface="Wingdings" panose="05000000000000000000" pitchFamily="2" charset="2"/>
              <a:buChar char="v"/>
              <a:tabLst>
                <a:tab pos="5562600" algn="l"/>
              </a:tabLst>
            </a:pPr>
            <a:r>
              <a:rPr lang="en-US" sz="2600" dirty="0">
                <a:effectLst/>
                <a:latin typeface="Arial" panose="020B0604020202020204" pitchFamily="34" charset="0"/>
                <a:ea typeface="Liberation Sans Narrow"/>
                <a:cs typeface="Arial" panose="020B0604020202020204" pitchFamily="34" charset="0"/>
              </a:rPr>
              <a:t>Michael Nielsen, Neural Networks and Deep Learning, Determination Press, 2015.</a:t>
            </a:r>
            <a:endParaRPr lang="en-IN" sz="26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ts val="1140"/>
              </a:lnSpc>
              <a:buClr>
                <a:srgbClr val="231F20"/>
              </a:buClr>
              <a:buSzPts val="1000"/>
              <a:buFont typeface="Arial" panose="020B0604020202020204" pitchFamily="34" charset="0"/>
              <a:buAutoNum type="arabicPeriod"/>
              <a:tabLst>
                <a:tab pos="254000" algn="l"/>
              </a:tabLst>
            </a:pPr>
            <a:endParaRPr lang="en-US" sz="2400" dirty="0">
              <a:solidFill>
                <a:srgbClr val="231F20"/>
              </a:solidFill>
              <a:effectLst/>
              <a:latin typeface="Arial" panose="020B0604020202020204" pitchFamily="34" charset="0"/>
              <a:ea typeface="Arial" panose="020B0604020202020204" pitchFamily="34" charset="0"/>
            </a:endParaRPr>
          </a:p>
        </p:txBody>
      </p:sp>
      <p:sp>
        <p:nvSpPr>
          <p:cNvPr id="2" name="Slide Number Placeholder 1">
            <a:extLst>
              <a:ext uri="{FF2B5EF4-FFF2-40B4-BE49-F238E27FC236}">
                <a16:creationId xmlns:a16="http://schemas.microsoft.com/office/drawing/2014/main" id="{BC6CEC93-7A24-4646-A297-8A1CC4A4D243}"/>
              </a:ext>
            </a:extLst>
          </p:cNvPr>
          <p:cNvSpPr>
            <a:spLocks noGrp="1"/>
          </p:cNvSpPr>
          <p:nvPr>
            <p:ph type="sldNum" sz="quarter" idx="12"/>
          </p:nvPr>
        </p:nvSpPr>
        <p:spPr/>
        <p:txBody>
          <a:bodyPr/>
          <a:lstStyle/>
          <a:p>
            <a:fld id="{CFB90EB3-43DD-4781-AA94-EC840833DA96}" type="slidenum">
              <a:rPr lang="en-IN" smtClean="0"/>
              <a:t>15</a:t>
            </a:fld>
            <a:endParaRPr lang="en-IN"/>
          </a:p>
        </p:txBody>
      </p:sp>
    </p:spTree>
    <p:extLst>
      <p:ext uri="{BB962C8B-B14F-4D97-AF65-F5344CB8AC3E}">
        <p14:creationId xmlns:p14="http://schemas.microsoft.com/office/powerpoint/2010/main" val="1703735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1524000" y="2604655"/>
            <a:ext cx="9144000" cy="1265525"/>
          </a:xfrm>
        </p:spPr>
        <p:txBody>
          <a:bodyPr>
            <a:noAutofit/>
          </a:bodyPr>
          <a:lstStyle/>
          <a:p>
            <a:r>
              <a:rPr lang="en-IN" sz="4200" b="1" dirty="0">
                <a:solidFill>
                  <a:srgbClr val="FF0000"/>
                </a:solidFill>
                <a:latin typeface="Bookman Old Style" panose="02050604050505020204" pitchFamily="18" charset="0"/>
              </a:rPr>
              <a:t>UNIT-1 </a:t>
            </a:r>
            <a:br>
              <a:rPr lang="en-IN" sz="4200" b="1" dirty="0">
                <a:solidFill>
                  <a:srgbClr val="FF0000"/>
                </a:solidFill>
                <a:latin typeface="Bookman Old Style" panose="02050604050505020204" pitchFamily="18" charset="0"/>
              </a:rPr>
            </a:br>
            <a:br>
              <a:rPr lang="en-IN" sz="4200" b="1" dirty="0">
                <a:solidFill>
                  <a:srgbClr val="FF0000"/>
                </a:solidFill>
                <a:latin typeface="Bookman Old Style" panose="02050604050505020204" pitchFamily="18" charset="0"/>
              </a:rPr>
            </a:br>
            <a:r>
              <a:rPr lang="en-IN" sz="4200" b="1" dirty="0">
                <a:solidFill>
                  <a:srgbClr val="004A82"/>
                </a:solidFill>
                <a:latin typeface="Bookman Old Style" panose="02050604050505020204" pitchFamily="18" charset="0"/>
              </a:rPr>
              <a:t>Introduction To Machine Learning</a:t>
            </a: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394692" cy="1521482"/>
          </a:xfrm>
          <a:prstGeom prst="rect">
            <a:avLst/>
          </a:prstGeom>
        </p:spPr>
      </p:pic>
    </p:spTree>
    <p:extLst>
      <p:ext uri="{BB962C8B-B14F-4D97-AF65-F5344CB8AC3E}">
        <p14:creationId xmlns:p14="http://schemas.microsoft.com/office/powerpoint/2010/main" val="2433659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a:bodyPr>
          <a:lstStyle/>
          <a:p>
            <a:r>
              <a:rPr lang="en-IN" sz="4000" b="1" dirty="0">
                <a:solidFill>
                  <a:srgbClr val="FF0000"/>
                </a:solidFill>
                <a:latin typeface="Bookman Old Style" panose="02050604050505020204" pitchFamily="18" charset="0"/>
              </a:rPr>
              <a:t>Introduction - Machine Learning</a:t>
            </a: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394692" cy="1521482"/>
          </a:xfrm>
          <a:prstGeom prst="rect">
            <a:avLst/>
          </a:prstGeom>
        </p:spPr>
      </p:pic>
      <p:pic>
        <p:nvPicPr>
          <p:cNvPr id="6" name="Picture 5">
            <a:extLst>
              <a:ext uri="{FF2B5EF4-FFF2-40B4-BE49-F238E27FC236}">
                <a16:creationId xmlns:a16="http://schemas.microsoft.com/office/drawing/2014/main" id="{FD17E491-0733-4C10-B57C-1ED22F2B4BD1}"/>
              </a:ext>
            </a:extLst>
          </p:cNvPr>
          <p:cNvPicPr>
            <a:picLocks noChangeAspect="1"/>
          </p:cNvPicPr>
          <p:nvPr/>
        </p:nvPicPr>
        <p:blipFill>
          <a:blip r:embed="rId3"/>
          <a:stretch>
            <a:fillRect/>
          </a:stretch>
        </p:blipFill>
        <p:spPr>
          <a:xfrm>
            <a:off x="1474499" y="1326572"/>
            <a:ext cx="9812338" cy="5257800"/>
          </a:xfrm>
          <a:prstGeom prst="rect">
            <a:avLst/>
          </a:prstGeom>
        </p:spPr>
      </p:pic>
    </p:spTree>
    <p:extLst>
      <p:ext uri="{BB962C8B-B14F-4D97-AF65-F5344CB8AC3E}">
        <p14:creationId xmlns:p14="http://schemas.microsoft.com/office/powerpoint/2010/main" val="4119736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a:bodyPr>
          <a:lstStyle/>
          <a:p>
            <a:r>
              <a:rPr lang="en-IN" sz="4000" b="1" dirty="0">
                <a:solidFill>
                  <a:srgbClr val="FF0000"/>
                </a:solidFill>
                <a:latin typeface="Bookman Old Style" panose="02050604050505020204" pitchFamily="18" charset="0"/>
              </a:rPr>
              <a:t>Introduction - Machine Learning</a:t>
            </a: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394692" cy="1521482"/>
          </a:xfrm>
          <a:prstGeom prst="rect">
            <a:avLst/>
          </a:prstGeom>
        </p:spPr>
      </p:pic>
      <p:sp>
        <p:nvSpPr>
          <p:cNvPr id="7" name="TextBox 6">
            <a:extLst>
              <a:ext uri="{FF2B5EF4-FFF2-40B4-BE49-F238E27FC236}">
                <a16:creationId xmlns:a16="http://schemas.microsoft.com/office/drawing/2014/main" id="{6FEC2846-DA83-4A23-99B8-D7097FE0ACA1}"/>
              </a:ext>
            </a:extLst>
          </p:cNvPr>
          <p:cNvSpPr txBox="1"/>
          <p:nvPr/>
        </p:nvSpPr>
        <p:spPr>
          <a:xfrm>
            <a:off x="350983" y="1861235"/>
            <a:ext cx="11600872" cy="4154984"/>
          </a:xfrm>
          <a:prstGeom prst="rect">
            <a:avLst/>
          </a:prstGeom>
          <a:noFill/>
        </p:spPr>
        <p:txBody>
          <a:bodyPr wrap="square">
            <a:spAutoFit/>
          </a:bodyPr>
          <a:lstStyle/>
          <a:p>
            <a:pPr marL="342900" indent="-342900" algn="just">
              <a:buFont typeface="Wingdings" panose="05000000000000000000" pitchFamily="2" charset="2"/>
              <a:buChar char="Ø"/>
            </a:pPr>
            <a:r>
              <a:rPr lang="en-US" sz="2400" b="0" i="0" dirty="0">
                <a:effectLst/>
                <a:latin typeface="Bookman Old Style" panose="02050604050505020204" pitchFamily="18" charset="0"/>
              </a:rPr>
              <a:t>The term Machine Learning was coined by Arthur Samuel in 1959</a:t>
            </a:r>
          </a:p>
          <a:p>
            <a:pPr marL="342900" indent="-342900" algn="just">
              <a:buFont typeface="Wingdings" panose="05000000000000000000" pitchFamily="2" charset="2"/>
              <a:buChar char="Ø"/>
            </a:pPr>
            <a:r>
              <a:rPr lang="en-US" sz="2400" dirty="0">
                <a:latin typeface="Bookman Old Style" panose="02050604050505020204" pitchFamily="18" charset="0"/>
              </a:rPr>
              <a:t>M</a:t>
            </a:r>
            <a:r>
              <a:rPr lang="en-US" sz="2400" b="0" i="0" dirty="0">
                <a:effectLst/>
                <a:latin typeface="Bookman Old Style" panose="02050604050505020204" pitchFamily="18" charset="0"/>
              </a:rPr>
              <a:t>achine learning is a </a:t>
            </a:r>
            <a:r>
              <a:rPr lang="en-US" sz="2400" b="0" i="0" dirty="0">
                <a:solidFill>
                  <a:srgbClr val="FF0000"/>
                </a:solidFill>
                <a:effectLst/>
                <a:latin typeface="Bookman Old Style" panose="02050604050505020204" pitchFamily="18" charset="0"/>
              </a:rPr>
              <a:t>specific subset of AI </a:t>
            </a:r>
            <a:r>
              <a:rPr lang="en-US" sz="2400" b="0" i="0" dirty="0">
                <a:effectLst/>
                <a:latin typeface="Bookman Old Style" panose="02050604050505020204" pitchFamily="18" charset="0"/>
              </a:rPr>
              <a:t>that trains a machine how to learn</a:t>
            </a:r>
          </a:p>
          <a:p>
            <a:pPr algn="just"/>
            <a:endParaRPr lang="en-US" sz="2400" dirty="0">
              <a:latin typeface="Bookman Old Style" panose="02050604050505020204" pitchFamily="18" charset="0"/>
            </a:endParaRPr>
          </a:p>
          <a:p>
            <a:pPr marL="342900" indent="-342900" algn="just">
              <a:buFont typeface="Wingdings" panose="05000000000000000000" pitchFamily="2" charset="2"/>
              <a:buChar char="q"/>
            </a:pPr>
            <a:r>
              <a:rPr lang="en-US" sz="2400" dirty="0"/>
              <a:t>Machine learning is a branch of </a:t>
            </a:r>
            <a:r>
              <a:rPr lang="en-US" sz="2400" dirty="0">
                <a:solidFill>
                  <a:schemeClr val="accent6"/>
                </a:solidFill>
                <a:hlinkClick r:id="rId3" tooltip="artificial-intelligence">
                  <a:extLst>
                    <a:ext uri="{A12FA001-AC4F-418D-AE19-62706E023703}">
                      <ahyp:hlinkClr xmlns:ahyp="http://schemas.microsoft.com/office/drawing/2018/hyperlinkcolor" val="tx"/>
                    </a:ext>
                  </a:extLst>
                </a:hlinkClick>
              </a:rPr>
              <a:t>artificial intelligence (AI)</a:t>
            </a:r>
            <a:r>
              <a:rPr lang="en-US" sz="2400" dirty="0">
                <a:solidFill>
                  <a:schemeClr val="accent6"/>
                </a:solidFill>
              </a:rPr>
              <a:t> </a:t>
            </a:r>
            <a:r>
              <a:rPr lang="en-US" sz="2400" dirty="0"/>
              <a:t>and computer science which focuses on the use of data and algorithms to imitate the way that humans learn, gradually improving its accuracy. (Courtesy: </a:t>
            </a:r>
            <a:r>
              <a:rPr lang="en-US" sz="2400" dirty="0">
                <a:hlinkClick r:id="rId4">
                  <a:extLst>
                    <a:ext uri="{A12FA001-AC4F-418D-AE19-62706E023703}">
                      <ahyp:hlinkClr xmlns:ahyp="http://schemas.microsoft.com/office/drawing/2018/hyperlinkcolor" val="tx"/>
                    </a:ext>
                  </a:extLst>
                </a:hlinkClick>
              </a:rPr>
              <a:t>www.ibm.com</a:t>
            </a:r>
            <a:r>
              <a:rPr lang="en-US" sz="2400" dirty="0"/>
              <a:t>)</a:t>
            </a:r>
          </a:p>
          <a:p>
            <a:pPr marL="342900" indent="-342900" algn="just">
              <a:buFont typeface="Wingdings" panose="05000000000000000000" pitchFamily="2" charset="2"/>
              <a:buChar char="q"/>
            </a:pPr>
            <a:r>
              <a:rPr lang="en-US" sz="2400" dirty="0"/>
              <a:t>Machine learning algorithms use computational methods to “learn” information directly from data without relying on a predetermined equation as a model. The algorithms adaptively improve their performance as the number of samples available for learning increases. </a:t>
            </a:r>
            <a:endParaRPr lang="en-IN" sz="2400" dirty="0">
              <a:latin typeface="Bookman Old Style" panose="02050604050505020204" pitchFamily="18" charset="0"/>
            </a:endParaRPr>
          </a:p>
        </p:txBody>
      </p:sp>
    </p:spTree>
    <p:extLst>
      <p:ext uri="{BB962C8B-B14F-4D97-AF65-F5344CB8AC3E}">
        <p14:creationId xmlns:p14="http://schemas.microsoft.com/office/powerpoint/2010/main" val="1668595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a:bodyPr>
          <a:lstStyle/>
          <a:p>
            <a:r>
              <a:rPr lang="en-IN" sz="4000" b="1" dirty="0">
                <a:solidFill>
                  <a:srgbClr val="FF0000"/>
                </a:solidFill>
                <a:latin typeface="Bookman Old Style" panose="02050604050505020204" pitchFamily="18" charset="0"/>
              </a:rPr>
              <a:t>Introduction - Machine Learning</a:t>
            </a: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394692" cy="1521482"/>
          </a:xfrm>
          <a:prstGeom prst="rect">
            <a:avLst/>
          </a:prstGeom>
        </p:spPr>
      </p:pic>
      <p:pic>
        <p:nvPicPr>
          <p:cNvPr id="5" name="Picture 4">
            <a:extLst>
              <a:ext uri="{FF2B5EF4-FFF2-40B4-BE49-F238E27FC236}">
                <a16:creationId xmlns:a16="http://schemas.microsoft.com/office/drawing/2014/main" id="{3276EBCA-09DD-43EC-9F82-1CCF4828EE12}"/>
              </a:ext>
            </a:extLst>
          </p:cNvPr>
          <p:cNvPicPr>
            <a:picLocks noChangeAspect="1"/>
          </p:cNvPicPr>
          <p:nvPr/>
        </p:nvPicPr>
        <p:blipFill>
          <a:blip r:embed="rId3"/>
          <a:stretch>
            <a:fillRect/>
          </a:stretch>
        </p:blipFill>
        <p:spPr>
          <a:xfrm>
            <a:off x="1033462" y="1690255"/>
            <a:ext cx="10125075" cy="4401127"/>
          </a:xfrm>
          <a:prstGeom prst="rect">
            <a:avLst/>
          </a:prstGeom>
        </p:spPr>
      </p:pic>
      <p:sp>
        <p:nvSpPr>
          <p:cNvPr id="6" name="TextBox 5">
            <a:extLst>
              <a:ext uri="{FF2B5EF4-FFF2-40B4-BE49-F238E27FC236}">
                <a16:creationId xmlns:a16="http://schemas.microsoft.com/office/drawing/2014/main" id="{1CFDC659-3AE5-4893-B318-E0B9AAA59D60}"/>
              </a:ext>
            </a:extLst>
          </p:cNvPr>
          <p:cNvSpPr txBox="1"/>
          <p:nvPr/>
        </p:nvSpPr>
        <p:spPr>
          <a:xfrm>
            <a:off x="286327" y="1690255"/>
            <a:ext cx="7407564" cy="646331"/>
          </a:xfrm>
          <a:prstGeom prst="rect">
            <a:avLst/>
          </a:prstGeom>
          <a:noFill/>
        </p:spPr>
        <p:txBody>
          <a:bodyPr wrap="square" rtlCol="0">
            <a:spAutoFit/>
          </a:bodyPr>
          <a:lstStyle/>
          <a:p>
            <a:r>
              <a:rPr lang="en-IN" sz="3600" dirty="0"/>
              <a:t>How Machine Learning (ML) Works?</a:t>
            </a:r>
          </a:p>
        </p:txBody>
      </p:sp>
      <p:sp>
        <p:nvSpPr>
          <p:cNvPr id="9" name="TextBox 8">
            <a:extLst>
              <a:ext uri="{FF2B5EF4-FFF2-40B4-BE49-F238E27FC236}">
                <a16:creationId xmlns:a16="http://schemas.microsoft.com/office/drawing/2014/main" id="{856E6526-F7F1-44B9-A395-5199B83E4823}"/>
              </a:ext>
            </a:extLst>
          </p:cNvPr>
          <p:cNvSpPr txBox="1"/>
          <p:nvPr/>
        </p:nvSpPr>
        <p:spPr>
          <a:xfrm>
            <a:off x="1847274" y="5983156"/>
            <a:ext cx="7721600" cy="276999"/>
          </a:xfrm>
          <a:prstGeom prst="rect">
            <a:avLst/>
          </a:prstGeom>
          <a:noFill/>
        </p:spPr>
        <p:txBody>
          <a:bodyPr wrap="square">
            <a:spAutoFit/>
          </a:bodyPr>
          <a:lstStyle/>
          <a:p>
            <a:r>
              <a:rPr lang="en-IN" sz="1200" dirty="0"/>
              <a:t>Courtesy: https://in.mathworks.com/content/dam/mathworks/ebook/gated/machine-learning-ebook-all-chapters.pdf</a:t>
            </a:r>
          </a:p>
        </p:txBody>
      </p:sp>
    </p:spTree>
    <p:extLst>
      <p:ext uri="{BB962C8B-B14F-4D97-AF65-F5344CB8AC3E}">
        <p14:creationId xmlns:p14="http://schemas.microsoft.com/office/powerpoint/2010/main" val="1496744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4BA0C-5692-44FB-893E-07477C5B23FE}"/>
              </a:ext>
            </a:extLst>
          </p:cNvPr>
          <p:cNvSpPr>
            <a:spLocks noGrp="1"/>
          </p:cNvSpPr>
          <p:nvPr>
            <p:ph type="ctrTitle"/>
          </p:nvPr>
        </p:nvSpPr>
        <p:spPr>
          <a:xfrm>
            <a:off x="1634835" y="20784"/>
            <a:ext cx="9845963" cy="988290"/>
          </a:xfrm>
        </p:spPr>
        <p:txBody>
          <a:bodyPr>
            <a:normAutofit fontScale="90000"/>
          </a:bodyPr>
          <a:lstStyle/>
          <a:p>
            <a:pPr algn="l"/>
            <a:r>
              <a:rPr lang="en-IN" sz="4000" dirty="0">
                <a:solidFill>
                  <a:srgbClr val="FF0000"/>
                </a:solidFill>
                <a:latin typeface="Arial" panose="020B0604020202020204" pitchFamily="34" charset="0"/>
                <a:cs typeface="Arial" panose="020B0604020202020204" pitchFamily="34" charset="0"/>
              </a:rPr>
              <a:t>Topics To Be Covered in this Video Lecture are</a:t>
            </a:r>
          </a:p>
        </p:txBody>
      </p:sp>
      <p:sp>
        <p:nvSpPr>
          <p:cNvPr id="3" name="Subtitle 2">
            <a:extLst>
              <a:ext uri="{FF2B5EF4-FFF2-40B4-BE49-F238E27FC236}">
                <a16:creationId xmlns:a16="http://schemas.microsoft.com/office/drawing/2014/main" id="{70401BF6-2661-44D9-BC51-B32EAFC730E6}"/>
              </a:ext>
            </a:extLst>
          </p:cNvPr>
          <p:cNvSpPr>
            <a:spLocks noGrp="1"/>
          </p:cNvSpPr>
          <p:nvPr>
            <p:ph type="subTitle" idx="1"/>
          </p:nvPr>
        </p:nvSpPr>
        <p:spPr>
          <a:xfrm>
            <a:off x="1764147" y="1521331"/>
            <a:ext cx="9107054" cy="4322761"/>
          </a:xfrm>
        </p:spPr>
        <p:txBody>
          <a:bodyPr>
            <a:normAutofit fontScale="77500" lnSpcReduction="20000"/>
          </a:bodyPr>
          <a:lstStyle/>
          <a:p>
            <a:pPr marL="571500" indent="-571500" algn="l">
              <a:buFont typeface="Arial" panose="020B0604020202020204" pitchFamily="34" charset="0"/>
              <a:buChar char="•"/>
            </a:pPr>
            <a:r>
              <a:rPr lang="en-IN" sz="3600" dirty="0">
                <a:latin typeface="Arial" panose="020B0604020202020204" pitchFamily="34" charset="0"/>
                <a:cs typeface="Arial" panose="020B0604020202020204" pitchFamily="34" charset="0"/>
              </a:rPr>
              <a:t>Course Introduction</a:t>
            </a:r>
          </a:p>
          <a:p>
            <a:pPr marL="571500" indent="-571500" algn="l">
              <a:buFont typeface="Arial" panose="020B0604020202020204" pitchFamily="34" charset="0"/>
              <a:buChar char="•"/>
            </a:pPr>
            <a:r>
              <a:rPr lang="en-IN" sz="3600" dirty="0">
                <a:latin typeface="Arial" panose="020B0604020202020204" pitchFamily="34" charset="0"/>
                <a:cs typeface="Arial" panose="020B0604020202020204" pitchFamily="34" charset="0"/>
              </a:rPr>
              <a:t>Course Objectives</a:t>
            </a:r>
          </a:p>
          <a:p>
            <a:pPr marL="571500" indent="-571500" algn="l">
              <a:buFont typeface="Arial" panose="020B0604020202020204" pitchFamily="34" charset="0"/>
              <a:buChar char="•"/>
            </a:pPr>
            <a:r>
              <a:rPr lang="en-IN" sz="3600" dirty="0">
                <a:latin typeface="Arial" panose="020B0604020202020204" pitchFamily="34" charset="0"/>
                <a:cs typeface="Arial" panose="020B0604020202020204" pitchFamily="34" charset="0"/>
              </a:rPr>
              <a:t>Course Outcomes</a:t>
            </a:r>
          </a:p>
          <a:p>
            <a:pPr marL="571500" indent="-571500" algn="l">
              <a:buFont typeface="Arial" panose="020B0604020202020204" pitchFamily="34" charset="0"/>
              <a:buChar char="•"/>
            </a:pPr>
            <a:r>
              <a:rPr lang="en-IN" sz="3600" dirty="0">
                <a:latin typeface="Arial" panose="020B0604020202020204" pitchFamily="34" charset="0"/>
                <a:cs typeface="Arial" panose="020B0604020202020204" pitchFamily="34" charset="0"/>
              </a:rPr>
              <a:t>Detailed Curriculum</a:t>
            </a:r>
          </a:p>
          <a:p>
            <a:pPr marL="571500" indent="-571500" algn="l">
              <a:buFont typeface="Arial" panose="020B0604020202020204" pitchFamily="34" charset="0"/>
              <a:buChar char="•"/>
            </a:pPr>
            <a:r>
              <a:rPr lang="en-IN" sz="3600" dirty="0">
                <a:latin typeface="Arial" panose="020B0604020202020204" pitchFamily="34" charset="0"/>
                <a:cs typeface="Arial" panose="020B0604020202020204" pitchFamily="34" charset="0"/>
              </a:rPr>
              <a:t>Recommended Text Books/ Reference Books </a:t>
            </a:r>
          </a:p>
          <a:p>
            <a:pPr marL="571500" indent="-571500" algn="l">
              <a:buFont typeface="Arial" panose="020B0604020202020204" pitchFamily="34" charset="0"/>
              <a:buChar char="•"/>
            </a:pPr>
            <a:r>
              <a:rPr lang="en-IN" sz="3600" dirty="0">
                <a:latin typeface="Arial" panose="020B0604020202020204" pitchFamily="34" charset="0"/>
                <a:cs typeface="Arial" panose="020B0604020202020204" pitchFamily="34" charset="0"/>
              </a:rPr>
              <a:t>Unit -1- Introduction to Machine Learning</a:t>
            </a:r>
          </a:p>
          <a:p>
            <a:pPr marL="571500" indent="-571500" algn="l">
              <a:buFont typeface="Arial" panose="020B0604020202020204" pitchFamily="34" charset="0"/>
              <a:buChar char="•"/>
            </a:pPr>
            <a:r>
              <a:rPr lang="en-IN" sz="3600" dirty="0">
                <a:latin typeface="Arial" panose="020B0604020202020204" pitchFamily="34" charset="0"/>
                <a:cs typeface="Arial" panose="020B0604020202020204" pitchFamily="34" charset="0"/>
              </a:rPr>
              <a:t>Neural  Networks –Working Principle</a:t>
            </a:r>
          </a:p>
          <a:p>
            <a:pPr marL="571500" indent="-571500" algn="l">
              <a:buFont typeface="Arial" panose="020B0604020202020204" pitchFamily="34" charset="0"/>
              <a:buChar char="•"/>
            </a:pPr>
            <a:r>
              <a:rPr lang="en-IN" sz="3600" dirty="0">
                <a:latin typeface="Arial" panose="020B0604020202020204" pitchFamily="34" charset="0"/>
                <a:cs typeface="Arial" panose="020B0604020202020204" pitchFamily="34" charset="0"/>
              </a:rPr>
              <a:t>Training of Neural  Networks </a:t>
            </a:r>
          </a:p>
          <a:p>
            <a:pPr marL="571500" indent="-571500" algn="l">
              <a:buFont typeface="Arial" panose="020B0604020202020204" pitchFamily="34" charset="0"/>
              <a:buChar char="•"/>
            </a:pPr>
            <a:r>
              <a:rPr lang="en-IN" sz="3600" dirty="0">
                <a:latin typeface="Arial" panose="020B0604020202020204" pitchFamily="34" charset="0"/>
                <a:cs typeface="Arial" panose="020B0604020202020204" pitchFamily="34" charset="0"/>
              </a:rPr>
              <a:t>Loss Functions / Approximation functions of Artificial Neural Networks</a:t>
            </a:r>
          </a:p>
          <a:p>
            <a:pPr marL="571500" indent="-571500" algn="l">
              <a:buFont typeface="Arial" panose="020B0604020202020204" pitchFamily="34" charset="0"/>
              <a:buChar char="•"/>
            </a:pPr>
            <a:endParaRPr lang="en-IN" sz="3600" dirty="0">
              <a:latin typeface="Arial" panose="020B0604020202020204" pitchFamily="34" charset="0"/>
              <a:cs typeface="Arial" panose="020B0604020202020204" pitchFamily="34" charset="0"/>
            </a:endParaRPr>
          </a:p>
          <a:p>
            <a:pPr marL="571500" indent="-571500" algn="l">
              <a:buFont typeface="Arial" panose="020B0604020202020204" pitchFamily="34" charset="0"/>
              <a:buChar char="•"/>
            </a:pPr>
            <a:endParaRPr lang="en-IN" sz="3600" dirty="0">
              <a:latin typeface="Arial" panose="020B0604020202020204" pitchFamily="34" charset="0"/>
              <a:cs typeface="Arial" panose="020B0604020202020204" pitchFamily="34" charset="0"/>
            </a:endParaRPr>
          </a:p>
          <a:p>
            <a:pPr algn="l"/>
            <a:endParaRPr lang="en-IN" sz="3600" dirty="0">
              <a:latin typeface="Arial" panose="020B0604020202020204" pitchFamily="34" charset="0"/>
              <a:cs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id="{E34EB4AF-C059-46F8-95B6-56BB7A0D3CBB}"/>
              </a:ext>
            </a:extLst>
          </p:cNvPr>
          <p:cNvPicPr>
            <a:picLocks noChangeAspect="1"/>
          </p:cNvPicPr>
          <p:nvPr/>
        </p:nvPicPr>
        <p:blipFill>
          <a:blip r:embed="rId2"/>
          <a:stretch>
            <a:fillRect/>
          </a:stretch>
        </p:blipFill>
        <p:spPr>
          <a:xfrm>
            <a:off x="0" y="0"/>
            <a:ext cx="1348503" cy="1177781"/>
          </a:xfrm>
          <a:prstGeom prst="rect">
            <a:avLst/>
          </a:prstGeom>
        </p:spPr>
      </p:pic>
      <p:sp>
        <p:nvSpPr>
          <p:cNvPr id="4" name="Slide Number Placeholder 3">
            <a:extLst>
              <a:ext uri="{FF2B5EF4-FFF2-40B4-BE49-F238E27FC236}">
                <a16:creationId xmlns:a16="http://schemas.microsoft.com/office/drawing/2014/main" id="{05FB4372-99DF-47A6-A5A4-BF75F8EDBDCF}"/>
              </a:ext>
            </a:extLst>
          </p:cNvPr>
          <p:cNvSpPr>
            <a:spLocks noGrp="1"/>
          </p:cNvSpPr>
          <p:nvPr>
            <p:ph type="sldNum" sz="quarter" idx="12"/>
          </p:nvPr>
        </p:nvSpPr>
        <p:spPr/>
        <p:txBody>
          <a:bodyPr/>
          <a:lstStyle/>
          <a:p>
            <a:fld id="{CFB90EB3-43DD-4781-AA94-EC840833DA96}" type="slidenum">
              <a:rPr lang="en-IN" smtClean="0"/>
              <a:t>2</a:t>
            </a:fld>
            <a:endParaRPr lang="en-IN"/>
          </a:p>
        </p:txBody>
      </p:sp>
    </p:spTree>
    <p:extLst>
      <p:ext uri="{BB962C8B-B14F-4D97-AF65-F5344CB8AC3E}">
        <p14:creationId xmlns:p14="http://schemas.microsoft.com/office/powerpoint/2010/main" val="1897925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ubtitle 2">
            <a:extLst>
              <a:ext uri="{FF2B5EF4-FFF2-40B4-BE49-F238E27FC236}">
                <a16:creationId xmlns:a16="http://schemas.microsoft.com/office/drawing/2014/main" id="{751BF347-4653-48C2-B73A-FF9044828DC7}"/>
              </a:ext>
            </a:extLst>
          </p:cNvPr>
          <p:cNvSpPr txBox="1">
            <a:spLocks/>
          </p:cNvSpPr>
          <p:nvPr/>
        </p:nvSpPr>
        <p:spPr bwMode="auto">
          <a:xfrm>
            <a:off x="1197429" y="66335"/>
            <a:ext cx="9797143" cy="1047750"/>
          </a:xfrm>
          <a:prstGeom prst="rect">
            <a:avLst/>
          </a:prstGeom>
          <a:noFill/>
          <a:ln w="9525">
            <a:noFill/>
            <a:miter lim="800000"/>
            <a:headEnd/>
            <a:tailEnd/>
          </a:ln>
        </p:spPr>
        <p:txBody>
          <a:bodyPr lIns="79945" tIns="39973" rIns="79945" bIns="39973"/>
          <a:lstStyle/>
          <a:p>
            <a:pPr algn="ctr" defTabSz="799425">
              <a:defRPr/>
            </a:pPr>
            <a:r>
              <a:rPr lang="en-US" sz="3643" b="1" spc="-5" dirty="0">
                <a:solidFill>
                  <a:srgbClr val="0000FF"/>
                </a:solidFill>
                <a:latin typeface="Bookman Old Style" panose="02050604050505020204" pitchFamily="18" charset="0"/>
                <a:cs typeface="Times New Roman"/>
              </a:rPr>
              <a:t>ARTIFICIAL NEURAL NETWORK(ANN) </a:t>
            </a:r>
          </a:p>
          <a:p>
            <a:pPr algn="ctr" defTabSz="799425">
              <a:defRPr/>
            </a:pPr>
            <a:r>
              <a:rPr lang="en-US" sz="3643" b="1" spc="-5" dirty="0">
                <a:solidFill>
                  <a:srgbClr val="0000FF"/>
                </a:solidFill>
                <a:latin typeface="Bookman Old Style" panose="02050604050505020204" pitchFamily="18" charset="0"/>
                <a:cs typeface="Times New Roman"/>
              </a:rPr>
              <a:t>Training Process</a:t>
            </a:r>
          </a:p>
        </p:txBody>
      </p:sp>
      <p:sp>
        <p:nvSpPr>
          <p:cNvPr id="20483" name="Slide Number Placeholder 1">
            <a:extLst>
              <a:ext uri="{FF2B5EF4-FFF2-40B4-BE49-F238E27FC236}">
                <a16:creationId xmlns:a16="http://schemas.microsoft.com/office/drawing/2014/main" id="{69B0531A-CE9E-4614-8FC3-11A8ECBCE3E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D033135-3B38-4443-B66E-FAE18090F3E3}" type="slidenum">
              <a:rPr lang="en-IN" altLang="en-US" smtClean="0"/>
              <a:pPr/>
              <a:t>20</a:t>
            </a:fld>
            <a:endParaRPr lang="en-IN" altLang="en-US"/>
          </a:p>
        </p:txBody>
      </p:sp>
      <p:sp>
        <p:nvSpPr>
          <p:cNvPr id="2" name="Subtitle 2">
            <a:extLst>
              <a:ext uri="{FF2B5EF4-FFF2-40B4-BE49-F238E27FC236}">
                <a16:creationId xmlns:a16="http://schemas.microsoft.com/office/drawing/2014/main" id="{F455AFE5-624E-4A09-85B7-176A13CF96F2}"/>
              </a:ext>
            </a:extLst>
          </p:cNvPr>
          <p:cNvSpPr txBox="1">
            <a:spLocks/>
          </p:cNvSpPr>
          <p:nvPr/>
        </p:nvSpPr>
        <p:spPr bwMode="auto">
          <a:xfrm>
            <a:off x="1348809" y="1559719"/>
            <a:ext cx="9492683" cy="2719727"/>
          </a:xfrm>
          <a:prstGeom prst="rect">
            <a:avLst/>
          </a:prstGeom>
          <a:noFill/>
          <a:ln w="9525">
            <a:noFill/>
            <a:miter lim="800000"/>
            <a:headEnd/>
            <a:tailEnd/>
          </a:ln>
        </p:spPr>
        <p:txBody>
          <a:bodyPr lIns="79945" tIns="39973" rIns="79945" bIns="39973"/>
          <a:lstStyle/>
          <a:p>
            <a:pPr algn="just" defTabSz="799425">
              <a:defRPr/>
            </a:pPr>
            <a:r>
              <a:rPr lang="en-US" sz="2786" b="1" spc="-5" dirty="0">
                <a:solidFill>
                  <a:schemeClr val="accent6"/>
                </a:solidFill>
              </a:rPr>
              <a:t>Training process </a:t>
            </a:r>
            <a:r>
              <a:rPr lang="en-US" sz="2786" spc="-5" dirty="0">
                <a:solidFill>
                  <a:schemeClr val="accent6"/>
                </a:solidFill>
              </a:rPr>
              <a:t>of an Artificial Neural Networks can be broadly classified as</a:t>
            </a:r>
          </a:p>
          <a:p>
            <a:pPr marL="2187290" indent="-551075" algn="just" defTabSz="799425">
              <a:buFont typeface="+mj-lt"/>
              <a:buAutoNum type="alphaUcPeriod"/>
              <a:defRPr/>
            </a:pPr>
            <a:r>
              <a:rPr lang="en-US" sz="2786" spc="-5" dirty="0"/>
              <a:t>Supervised Training</a:t>
            </a:r>
          </a:p>
          <a:p>
            <a:pPr marL="2187290" indent="-551075" algn="just" defTabSz="799425">
              <a:buFont typeface="+mj-lt"/>
              <a:buAutoNum type="alphaUcPeriod"/>
              <a:defRPr/>
            </a:pPr>
            <a:r>
              <a:rPr lang="en-US" sz="2786" spc="-5" dirty="0"/>
              <a:t>Unsupervised Training</a:t>
            </a:r>
          </a:p>
          <a:p>
            <a:pPr marL="2187290" indent="-551075" algn="just" defTabSz="799425">
              <a:buFont typeface="+mj-lt"/>
              <a:buAutoNum type="alphaUcPeriod"/>
              <a:defRPr/>
            </a:pPr>
            <a:r>
              <a:rPr lang="en-US" sz="2786" spc="-5" dirty="0"/>
              <a:t>Reinforced Training</a:t>
            </a:r>
          </a:p>
        </p:txBody>
      </p:sp>
      <p:pic>
        <p:nvPicPr>
          <p:cNvPr id="20485" name="Picture 2">
            <a:extLst>
              <a:ext uri="{FF2B5EF4-FFF2-40B4-BE49-F238E27FC236}">
                <a16:creationId xmlns:a16="http://schemas.microsoft.com/office/drawing/2014/main" id="{F5003C8A-6D82-4027-9082-A5F66552D8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0" y="3806598"/>
            <a:ext cx="6575652" cy="2837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E5653566-7EB6-49AF-BB6E-08939B553556}"/>
              </a:ext>
            </a:extLst>
          </p:cNvPr>
          <p:cNvPicPr>
            <a:picLocks noChangeAspect="1"/>
          </p:cNvPicPr>
          <p:nvPr/>
        </p:nvPicPr>
        <p:blipFill>
          <a:blip r:embed="rId3"/>
          <a:stretch>
            <a:fillRect/>
          </a:stretch>
        </p:blipFill>
        <p:spPr>
          <a:xfrm>
            <a:off x="0" y="0"/>
            <a:ext cx="1348503" cy="117778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ubtitle 2">
            <a:extLst>
              <a:ext uri="{FF2B5EF4-FFF2-40B4-BE49-F238E27FC236}">
                <a16:creationId xmlns:a16="http://schemas.microsoft.com/office/drawing/2014/main" id="{6AC07CB5-9162-4CEA-8174-CEBC56ECA8DF}"/>
              </a:ext>
            </a:extLst>
          </p:cNvPr>
          <p:cNvSpPr txBox="1">
            <a:spLocks/>
          </p:cNvSpPr>
          <p:nvPr/>
        </p:nvSpPr>
        <p:spPr bwMode="auto">
          <a:xfrm>
            <a:off x="2590461" y="199005"/>
            <a:ext cx="8404111" cy="1047750"/>
          </a:xfrm>
          <a:prstGeom prst="rect">
            <a:avLst/>
          </a:prstGeom>
          <a:noFill/>
          <a:ln w="9525">
            <a:noFill/>
            <a:miter lim="800000"/>
            <a:headEnd/>
            <a:tailEnd/>
          </a:ln>
        </p:spPr>
        <p:txBody>
          <a:bodyPr lIns="79945" tIns="39973" rIns="79945" bIns="39973"/>
          <a:lstStyle/>
          <a:p>
            <a:pPr algn="ctr" defTabSz="799425">
              <a:defRPr/>
            </a:pPr>
            <a:r>
              <a:rPr lang="en-US" sz="3643" spc="-5" dirty="0">
                <a:solidFill>
                  <a:srgbClr val="0000FF"/>
                </a:solidFill>
                <a:latin typeface="Arial Black" pitchFamily="34" charset="0"/>
                <a:cs typeface="Times New Roman"/>
              </a:rPr>
              <a:t>Supervised Learning</a:t>
            </a:r>
          </a:p>
        </p:txBody>
      </p:sp>
      <p:sp>
        <p:nvSpPr>
          <p:cNvPr id="21507" name="Slide Number Placeholder 1">
            <a:extLst>
              <a:ext uri="{FF2B5EF4-FFF2-40B4-BE49-F238E27FC236}">
                <a16:creationId xmlns:a16="http://schemas.microsoft.com/office/drawing/2014/main" id="{FDA63A59-B13D-432B-99B0-2B1C07CF088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871"/>
              </a:spcBef>
              <a:buFont typeface="Arial" panose="020B0604020202020204" pitchFamily="34" charset="0"/>
              <a:buChar char="•"/>
              <a:defRPr sz="2464">
                <a:solidFill>
                  <a:schemeClr val="tx1"/>
                </a:solidFill>
                <a:latin typeface="Calibri" panose="020F0502020204030204" pitchFamily="34" charset="0"/>
              </a:defRPr>
            </a:lvl1pPr>
            <a:lvl2pPr marL="795997" indent="-306153">
              <a:lnSpc>
                <a:spcPct val="90000"/>
              </a:lnSpc>
              <a:spcBef>
                <a:spcPts val="442"/>
              </a:spcBef>
              <a:buFont typeface="Arial" panose="020B0604020202020204" pitchFamily="34" charset="0"/>
              <a:buChar char="•"/>
              <a:defRPr sz="2143">
                <a:solidFill>
                  <a:schemeClr val="tx1"/>
                </a:solidFill>
                <a:latin typeface="Calibri" panose="020F0502020204030204" pitchFamily="34" charset="0"/>
              </a:defRPr>
            </a:lvl2pPr>
            <a:lvl3pPr marL="1224610" indent="-244922">
              <a:lnSpc>
                <a:spcPct val="90000"/>
              </a:lnSpc>
              <a:spcBef>
                <a:spcPts val="442"/>
              </a:spcBef>
              <a:buFont typeface="Arial" panose="020B0604020202020204" pitchFamily="34" charset="0"/>
              <a:buChar char="•"/>
              <a:defRPr sz="1714">
                <a:solidFill>
                  <a:schemeClr val="tx1"/>
                </a:solidFill>
                <a:latin typeface="Calibri" panose="020F0502020204030204" pitchFamily="34" charset="0"/>
              </a:defRPr>
            </a:lvl3pPr>
            <a:lvl4pPr marL="1714454" indent="-244922">
              <a:lnSpc>
                <a:spcPct val="90000"/>
              </a:lnSpc>
              <a:spcBef>
                <a:spcPts val="442"/>
              </a:spcBef>
              <a:buFont typeface="Arial" panose="020B0604020202020204" pitchFamily="34" charset="0"/>
              <a:buChar char="•"/>
              <a:defRPr sz="1607">
                <a:solidFill>
                  <a:schemeClr val="tx1"/>
                </a:solidFill>
                <a:latin typeface="Calibri" panose="020F0502020204030204" pitchFamily="34" charset="0"/>
              </a:defRPr>
            </a:lvl4pPr>
            <a:lvl5pPr marL="2204298" indent="-244922">
              <a:lnSpc>
                <a:spcPct val="90000"/>
              </a:lnSpc>
              <a:spcBef>
                <a:spcPts val="442"/>
              </a:spcBef>
              <a:buFont typeface="Arial" panose="020B0604020202020204" pitchFamily="34" charset="0"/>
              <a:buChar char="•"/>
              <a:defRPr sz="1607">
                <a:solidFill>
                  <a:schemeClr val="tx1"/>
                </a:solidFill>
                <a:latin typeface="Calibri" panose="020F0502020204030204" pitchFamily="34" charset="0"/>
              </a:defRPr>
            </a:lvl5pPr>
            <a:lvl6pPr marL="2694142"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6pPr>
            <a:lvl7pPr marL="3183987"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7pPr>
            <a:lvl8pPr marL="3673831"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8pPr>
            <a:lvl9pPr marL="4163675"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9pPr>
          </a:lstStyle>
          <a:p>
            <a:pPr>
              <a:lnSpc>
                <a:spcPct val="100000"/>
              </a:lnSpc>
              <a:spcBef>
                <a:spcPct val="0"/>
              </a:spcBef>
              <a:buFontTx/>
              <a:buNone/>
            </a:pPr>
            <a:fld id="{80F670F8-DCA2-4B30-9DAD-ECCF9CC2E25E}" type="slidenum">
              <a:rPr lang="en-IN" altLang="en-US" sz="1071">
                <a:solidFill>
                  <a:srgbClr val="898989"/>
                </a:solidFill>
              </a:rPr>
              <a:pPr>
                <a:lnSpc>
                  <a:spcPct val="100000"/>
                </a:lnSpc>
                <a:spcBef>
                  <a:spcPct val="0"/>
                </a:spcBef>
                <a:buFontTx/>
                <a:buNone/>
              </a:pPr>
              <a:t>21</a:t>
            </a:fld>
            <a:endParaRPr lang="en-IN" altLang="en-US" sz="1071">
              <a:solidFill>
                <a:srgbClr val="898989"/>
              </a:solidFill>
            </a:endParaRPr>
          </a:p>
        </p:txBody>
      </p:sp>
      <p:sp>
        <p:nvSpPr>
          <p:cNvPr id="2" name="Subtitle 2">
            <a:extLst>
              <a:ext uri="{FF2B5EF4-FFF2-40B4-BE49-F238E27FC236}">
                <a16:creationId xmlns:a16="http://schemas.microsoft.com/office/drawing/2014/main" id="{D84742B9-7408-4175-B8EE-837F950EBF57}"/>
              </a:ext>
            </a:extLst>
          </p:cNvPr>
          <p:cNvSpPr txBox="1">
            <a:spLocks/>
          </p:cNvSpPr>
          <p:nvPr/>
        </p:nvSpPr>
        <p:spPr bwMode="auto">
          <a:xfrm>
            <a:off x="1610747" y="1321595"/>
            <a:ext cx="9079366" cy="942295"/>
          </a:xfrm>
          <a:prstGeom prst="rect">
            <a:avLst/>
          </a:prstGeom>
          <a:noFill/>
          <a:ln w="9525">
            <a:noFill/>
            <a:miter lim="800000"/>
            <a:headEnd/>
            <a:tailEnd/>
          </a:ln>
        </p:spPr>
        <p:txBody>
          <a:bodyPr lIns="79945" tIns="39973" rIns="79945" bIns="39973"/>
          <a:lstStyle/>
          <a:p>
            <a:pPr marL="1103851" indent="-551075" algn="just" defTabSz="799425">
              <a:buFont typeface="Arial" pitchFamily="34" charset="0"/>
              <a:buChar char="•"/>
              <a:defRPr/>
            </a:pPr>
            <a:endParaRPr lang="en-US" sz="2571" spc="-5" dirty="0"/>
          </a:p>
          <a:p>
            <a:pPr algn="just" defTabSz="799425">
              <a:defRPr/>
            </a:pPr>
            <a:endParaRPr lang="en-US" sz="2786" spc="-5" dirty="0">
              <a:solidFill>
                <a:schemeClr val="accent6"/>
              </a:solidFill>
            </a:endParaRPr>
          </a:p>
        </p:txBody>
      </p:sp>
      <p:sp>
        <p:nvSpPr>
          <p:cNvPr id="4" name="Subtitle 2">
            <a:extLst>
              <a:ext uri="{FF2B5EF4-FFF2-40B4-BE49-F238E27FC236}">
                <a16:creationId xmlns:a16="http://schemas.microsoft.com/office/drawing/2014/main" id="{B734991B-78A3-4463-BB0B-3E41B8E3481C}"/>
              </a:ext>
            </a:extLst>
          </p:cNvPr>
          <p:cNvSpPr txBox="1">
            <a:spLocks/>
          </p:cNvSpPr>
          <p:nvPr/>
        </p:nvSpPr>
        <p:spPr bwMode="auto">
          <a:xfrm>
            <a:off x="1597139" y="1387929"/>
            <a:ext cx="9203531" cy="3097326"/>
          </a:xfrm>
          <a:prstGeom prst="rect">
            <a:avLst/>
          </a:prstGeom>
          <a:noFill/>
          <a:ln w="9525">
            <a:noFill/>
            <a:miter lim="800000"/>
            <a:headEnd/>
            <a:tailEnd/>
          </a:ln>
        </p:spPr>
        <p:txBody>
          <a:bodyPr lIns="79945" tIns="39973" rIns="79945" bIns="39973"/>
          <a:lstStyle/>
          <a:p>
            <a:pPr marL="731364" indent="-483041" algn="just" defTabSz="799425">
              <a:buFont typeface="Arial" pitchFamily="34" charset="0"/>
              <a:buChar char="•"/>
              <a:defRPr/>
            </a:pPr>
            <a:r>
              <a:rPr lang="en-US" sz="2571" dirty="0">
                <a:cs typeface="Arial" charset="0"/>
              </a:rPr>
              <a:t>Supervised Learning is the process of an learning(from the training dataset) can be thought of as a teacher who is supervising the entire learning process</a:t>
            </a:r>
          </a:p>
          <a:p>
            <a:pPr marL="731364" indent="-483041" algn="just" defTabSz="799425">
              <a:buFont typeface="Arial" pitchFamily="34" charset="0"/>
              <a:buChar char="•"/>
              <a:defRPr/>
            </a:pPr>
            <a:r>
              <a:rPr lang="en-US" sz="2571" dirty="0">
                <a:cs typeface="Arial" charset="0"/>
              </a:rPr>
              <a:t>Learning algorithm iteratively makes predictions on the training data and is corrected by the “teacher”, and the learning stops when the algorithm achieves an acceptable level of performance(or the desired accuracy)</a:t>
            </a:r>
          </a:p>
          <a:p>
            <a:pPr marL="767083" algn="just" defTabSz="799425">
              <a:defRPr/>
            </a:pPr>
            <a:r>
              <a:rPr lang="en-US" sz="2571" spc="-5" dirty="0"/>
              <a:t>                                                            </a:t>
            </a:r>
          </a:p>
          <a:p>
            <a:pPr algn="just" defTabSz="799425">
              <a:defRPr/>
            </a:pPr>
            <a:endParaRPr lang="en-US" sz="2786" spc="-5" dirty="0">
              <a:solidFill>
                <a:schemeClr val="accent6"/>
              </a:solidFill>
            </a:endParaRPr>
          </a:p>
        </p:txBody>
      </p:sp>
      <p:sp>
        <p:nvSpPr>
          <p:cNvPr id="6" name="TextBox 5">
            <a:extLst>
              <a:ext uri="{FF2B5EF4-FFF2-40B4-BE49-F238E27FC236}">
                <a16:creationId xmlns:a16="http://schemas.microsoft.com/office/drawing/2014/main" id="{6D2E69B6-35A5-44F3-B997-53999B3E02CE}"/>
              </a:ext>
            </a:extLst>
          </p:cNvPr>
          <p:cNvSpPr txBox="1"/>
          <p:nvPr/>
        </p:nvSpPr>
        <p:spPr>
          <a:xfrm>
            <a:off x="1197428" y="4815229"/>
            <a:ext cx="9411041" cy="1674817"/>
          </a:xfrm>
          <a:prstGeom prst="rect">
            <a:avLst/>
          </a:prstGeom>
          <a:noFill/>
        </p:spPr>
        <p:txBody>
          <a:bodyPr>
            <a:spAutoFit/>
          </a:bodyPr>
          <a:lstStyle/>
          <a:p>
            <a:pPr algn="ctr">
              <a:defRPr/>
            </a:pPr>
            <a:r>
              <a:rPr lang="en-US" sz="2571" b="1" u="sng" dirty="0">
                <a:solidFill>
                  <a:srgbClr val="006600"/>
                </a:solidFill>
                <a:cs typeface="Arial" charset="0"/>
              </a:rPr>
              <a:t>Supervised learning is the learning of the model where with input variable ( say, X) and an output variable (say, Y) and an algorithm to map the input to the output.</a:t>
            </a:r>
            <a:br>
              <a:rPr lang="en-US" sz="2571" b="1" u="sng" dirty="0">
                <a:solidFill>
                  <a:srgbClr val="006600"/>
                </a:solidFill>
                <a:cs typeface="Arial" charset="0"/>
              </a:rPr>
            </a:br>
            <a:r>
              <a:rPr lang="en-US" sz="2571" b="1" dirty="0">
                <a:solidFill>
                  <a:srgbClr val="006600"/>
                </a:solidFill>
                <a:cs typeface="Arial" charset="0"/>
              </a:rPr>
              <a:t> Y = f(X)</a:t>
            </a:r>
          </a:p>
        </p:txBody>
      </p:sp>
      <p:pic>
        <p:nvPicPr>
          <p:cNvPr id="7" name="Picture 6">
            <a:extLst>
              <a:ext uri="{FF2B5EF4-FFF2-40B4-BE49-F238E27FC236}">
                <a16:creationId xmlns:a16="http://schemas.microsoft.com/office/drawing/2014/main" id="{15AB4BB6-1D5A-4181-BE46-9C7246290460}"/>
              </a:ext>
            </a:extLst>
          </p:cNvPr>
          <p:cNvPicPr>
            <a:picLocks noChangeAspect="1"/>
          </p:cNvPicPr>
          <p:nvPr/>
        </p:nvPicPr>
        <p:blipFill>
          <a:blip r:embed="rId2"/>
          <a:stretch>
            <a:fillRect/>
          </a:stretch>
        </p:blipFill>
        <p:spPr>
          <a:xfrm>
            <a:off x="0" y="0"/>
            <a:ext cx="1348503" cy="117778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ubtitle 2">
            <a:extLst>
              <a:ext uri="{FF2B5EF4-FFF2-40B4-BE49-F238E27FC236}">
                <a16:creationId xmlns:a16="http://schemas.microsoft.com/office/drawing/2014/main" id="{2FCC8D30-7A54-4704-AEB8-ED43CDA2F727}"/>
              </a:ext>
            </a:extLst>
          </p:cNvPr>
          <p:cNvSpPr txBox="1">
            <a:spLocks/>
          </p:cNvSpPr>
          <p:nvPr/>
        </p:nvSpPr>
        <p:spPr bwMode="auto">
          <a:xfrm>
            <a:off x="1197429" y="199005"/>
            <a:ext cx="9797143" cy="1047750"/>
          </a:xfrm>
          <a:prstGeom prst="rect">
            <a:avLst/>
          </a:prstGeom>
          <a:noFill/>
          <a:ln w="9525">
            <a:noFill/>
            <a:miter lim="800000"/>
            <a:headEnd/>
            <a:tailEnd/>
          </a:ln>
        </p:spPr>
        <p:txBody>
          <a:bodyPr lIns="79945" tIns="39973" rIns="79945" bIns="39973"/>
          <a:lstStyle/>
          <a:p>
            <a:pPr algn="ctr" defTabSz="799425">
              <a:defRPr/>
            </a:pPr>
            <a:r>
              <a:rPr lang="en-US" sz="3643" b="1" spc="-5" dirty="0">
                <a:solidFill>
                  <a:srgbClr val="0000FF"/>
                </a:solidFill>
                <a:latin typeface="Bookman Old Style" panose="02050604050505020204" pitchFamily="18" charset="0"/>
                <a:cs typeface="Times New Roman"/>
              </a:rPr>
              <a:t>Supervised Training Algorithms</a:t>
            </a:r>
          </a:p>
        </p:txBody>
      </p:sp>
      <p:sp>
        <p:nvSpPr>
          <p:cNvPr id="3" name="Slide Number Placeholder 1">
            <a:extLst>
              <a:ext uri="{FF2B5EF4-FFF2-40B4-BE49-F238E27FC236}">
                <a16:creationId xmlns:a16="http://schemas.microsoft.com/office/drawing/2014/main" id="{D5697F38-40BC-41BC-8F31-1D2F6C9A519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731D915-F9E8-4638-A7B8-5EC7A83F0834}" type="slidenum">
              <a:rPr lang="en-IN" altLang="en-US" smtClean="0"/>
              <a:pPr/>
              <a:t>22</a:t>
            </a:fld>
            <a:endParaRPr lang="en-IN" altLang="en-US"/>
          </a:p>
        </p:txBody>
      </p:sp>
      <p:sp>
        <p:nvSpPr>
          <p:cNvPr id="2" name="Subtitle 2">
            <a:extLst>
              <a:ext uri="{FF2B5EF4-FFF2-40B4-BE49-F238E27FC236}">
                <a16:creationId xmlns:a16="http://schemas.microsoft.com/office/drawing/2014/main" id="{84019AA6-A074-46AF-8400-1F6F1654EC98}"/>
              </a:ext>
            </a:extLst>
          </p:cNvPr>
          <p:cNvSpPr txBox="1">
            <a:spLocks/>
          </p:cNvSpPr>
          <p:nvPr/>
        </p:nvSpPr>
        <p:spPr bwMode="auto">
          <a:xfrm>
            <a:off x="1348809" y="1114086"/>
            <a:ext cx="9492683" cy="942295"/>
          </a:xfrm>
          <a:prstGeom prst="rect">
            <a:avLst/>
          </a:prstGeom>
          <a:noFill/>
          <a:ln w="9525">
            <a:noFill/>
            <a:miter lim="800000"/>
            <a:headEnd/>
            <a:tailEnd/>
          </a:ln>
        </p:spPr>
        <p:txBody>
          <a:bodyPr lIns="79945" tIns="39973" rIns="79945" bIns="39973"/>
          <a:lstStyle/>
          <a:p>
            <a:pPr marL="367383" indent="20410" algn="just" defTabSz="799425">
              <a:buFont typeface="Arial" panose="020B0604020202020204" pitchFamily="34" charset="0"/>
              <a:buChar char="•"/>
              <a:defRPr/>
            </a:pPr>
            <a:r>
              <a:rPr lang="en-US" sz="2357" spc="-5" dirty="0"/>
              <a:t>	Any Algorithm which implements the supervised Training process is called </a:t>
            </a:r>
            <a:r>
              <a:rPr lang="en-US" sz="2357" b="1" spc="-5" dirty="0">
                <a:solidFill>
                  <a:srgbClr val="FF0000"/>
                </a:solidFill>
                <a:latin typeface="Bookman Old Style" panose="02050604050505020204" pitchFamily="18" charset="0"/>
                <a:cs typeface="Times New Roman"/>
              </a:rPr>
              <a:t>Supervised Training Algorithms</a:t>
            </a:r>
          </a:p>
          <a:p>
            <a:pPr algn="just" defTabSz="799425">
              <a:defRPr/>
            </a:pPr>
            <a:endParaRPr lang="en-US" sz="2571" spc="-5" dirty="0"/>
          </a:p>
          <a:p>
            <a:pPr algn="just" defTabSz="799425">
              <a:defRPr/>
            </a:pPr>
            <a:endParaRPr lang="en-US" sz="2786" spc="-5" dirty="0">
              <a:solidFill>
                <a:schemeClr val="accent6"/>
              </a:solidFill>
            </a:endParaRPr>
          </a:p>
        </p:txBody>
      </p:sp>
      <p:sp>
        <p:nvSpPr>
          <p:cNvPr id="4" name="Subtitle 2">
            <a:extLst>
              <a:ext uri="{FF2B5EF4-FFF2-40B4-BE49-F238E27FC236}">
                <a16:creationId xmlns:a16="http://schemas.microsoft.com/office/drawing/2014/main" id="{63541141-D772-44AD-BFC3-D2D35555951D}"/>
              </a:ext>
            </a:extLst>
          </p:cNvPr>
          <p:cNvSpPr txBox="1">
            <a:spLocks/>
          </p:cNvSpPr>
          <p:nvPr/>
        </p:nvSpPr>
        <p:spPr bwMode="auto">
          <a:xfrm>
            <a:off x="1348809" y="2257086"/>
            <a:ext cx="9492683" cy="4097450"/>
          </a:xfrm>
          <a:prstGeom prst="rect">
            <a:avLst/>
          </a:prstGeom>
          <a:noFill/>
          <a:ln w="9525">
            <a:noFill/>
            <a:miter lim="800000"/>
            <a:headEnd/>
            <a:tailEnd/>
          </a:ln>
        </p:spPr>
        <p:txBody>
          <a:bodyPr lIns="79945" tIns="39973" rIns="79945" bIns="39973"/>
          <a:lstStyle/>
          <a:p>
            <a:pPr algn="just" defTabSz="799425">
              <a:defRPr/>
            </a:pPr>
            <a:r>
              <a:rPr lang="en-US" sz="2571" b="1" spc="-5" dirty="0">
                <a:solidFill>
                  <a:schemeClr val="accent6"/>
                </a:solidFill>
              </a:rPr>
              <a:t> Key Points:</a:t>
            </a:r>
            <a:r>
              <a:rPr lang="en-US" sz="2571" spc="-5" dirty="0"/>
              <a:t>	</a:t>
            </a:r>
          </a:p>
          <a:p>
            <a:pPr marL="1134466" indent="-367383" algn="just" defTabSz="799425">
              <a:buFont typeface="Arial" panose="020B0604020202020204" pitchFamily="34" charset="0"/>
              <a:buChar char="•"/>
              <a:defRPr/>
            </a:pPr>
            <a:r>
              <a:rPr lang="en-US" sz="2571" spc="-5" dirty="0"/>
              <a:t>Each Input Vector is allotted with a corresponding Target vector </a:t>
            </a:r>
          </a:p>
          <a:p>
            <a:pPr marL="1134466" indent="-367383" algn="just" defTabSz="799425">
              <a:buFont typeface="Arial" panose="020B0604020202020204" pitchFamily="34" charset="0"/>
              <a:buChar char="•"/>
              <a:defRPr/>
            </a:pPr>
            <a:r>
              <a:rPr lang="en-US" sz="2571" spc="-5" dirty="0"/>
              <a:t>The </a:t>
            </a:r>
            <a:r>
              <a:rPr lang="en-US" sz="2571" spc="-5" dirty="0">
                <a:solidFill>
                  <a:srgbClr val="0070C0"/>
                </a:solidFill>
              </a:rPr>
              <a:t>training Pair =[Input vector, Target Vector]</a:t>
            </a:r>
          </a:p>
          <a:p>
            <a:pPr marL="1134466" indent="-367383" algn="just" defTabSz="799425">
              <a:buFont typeface="Arial" panose="020B0604020202020204" pitchFamily="34" charset="0"/>
              <a:buChar char="•"/>
              <a:defRPr/>
            </a:pPr>
            <a:r>
              <a:rPr lang="en-US" sz="2571" spc="-5" dirty="0"/>
              <a:t>Weights are adjusted to minimize the Difference between the Actual output &amp; the Desired outputs</a:t>
            </a:r>
          </a:p>
          <a:p>
            <a:pPr marL="1134466" indent="-367383" algn="just" defTabSz="799425">
              <a:buFont typeface="Arial" panose="020B0604020202020204" pitchFamily="34" charset="0"/>
              <a:buChar char="•"/>
              <a:defRPr/>
            </a:pPr>
            <a:r>
              <a:rPr lang="en-US" sz="2571" spc="-5" dirty="0"/>
              <a:t>Actual output     =  Output provided by the ANN</a:t>
            </a:r>
          </a:p>
          <a:p>
            <a:pPr marL="1134466" indent="-367383" algn="just" defTabSz="799425">
              <a:buFont typeface="Arial" panose="020B0604020202020204" pitchFamily="34" charset="0"/>
              <a:buChar char="•"/>
              <a:defRPr/>
            </a:pPr>
            <a:r>
              <a:rPr lang="en-US" sz="2571" spc="-5" dirty="0"/>
              <a:t>Desired output  =   Output specified by the user (Target)</a:t>
            </a:r>
          </a:p>
          <a:p>
            <a:pPr marL="767083" algn="just" defTabSz="799425">
              <a:defRPr/>
            </a:pPr>
            <a:r>
              <a:rPr lang="en-US" sz="2571" spc="-5" dirty="0"/>
              <a:t>               </a:t>
            </a:r>
          </a:p>
          <a:p>
            <a:pPr marL="767083" algn="just" defTabSz="799425">
              <a:defRPr/>
            </a:pPr>
            <a:r>
              <a:rPr lang="en-US" sz="2571" spc="-5" dirty="0"/>
              <a:t>                                                            </a:t>
            </a:r>
            <a:endParaRPr lang="en-US" sz="2786" spc="-5" dirty="0">
              <a:solidFill>
                <a:schemeClr val="accent6"/>
              </a:solidFill>
            </a:endParaRPr>
          </a:p>
        </p:txBody>
      </p:sp>
      <p:pic>
        <p:nvPicPr>
          <p:cNvPr id="6" name="Picture 5">
            <a:extLst>
              <a:ext uri="{FF2B5EF4-FFF2-40B4-BE49-F238E27FC236}">
                <a16:creationId xmlns:a16="http://schemas.microsoft.com/office/drawing/2014/main" id="{5568BC1A-C4E2-4FAF-A25D-15924C9898AF}"/>
              </a:ext>
            </a:extLst>
          </p:cNvPr>
          <p:cNvPicPr>
            <a:picLocks noChangeAspect="1"/>
          </p:cNvPicPr>
          <p:nvPr/>
        </p:nvPicPr>
        <p:blipFill>
          <a:blip r:embed="rId2"/>
          <a:stretch>
            <a:fillRect/>
          </a:stretch>
        </p:blipFill>
        <p:spPr>
          <a:xfrm>
            <a:off x="0" y="0"/>
            <a:ext cx="1348503" cy="117778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ubtitle 2">
            <a:extLst>
              <a:ext uri="{FF2B5EF4-FFF2-40B4-BE49-F238E27FC236}">
                <a16:creationId xmlns:a16="http://schemas.microsoft.com/office/drawing/2014/main" id="{D355338B-0B09-4312-90FA-BF9549DC307B}"/>
              </a:ext>
            </a:extLst>
          </p:cNvPr>
          <p:cNvSpPr txBox="1">
            <a:spLocks/>
          </p:cNvSpPr>
          <p:nvPr/>
        </p:nvSpPr>
        <p:spPr bwMode="auto">
          <a:xfrm>
            <a:off x="1500188" y="107900"/>
            <a:ext cx="9797143" cy="1047750"/>
          </a:xfrm>
          <a:prstGeom prst="rect">
            <a:avLst/>
          </a:prstGeom>
          <a:noFill/>
          <a:ln w="9525">
            <a:noFill/>
            <a:miter lim="800000"/>
            <a:headEnd/>
            <a:tailEnd/>
          </a:ln>
        </p:spPr>
        <p:txBody>
          <a:bodyPr lIns="79945" tIns="39973" rIns="79945" bIns="39973"/>
          <a:lstStyle/>
          <a:p>
            <a:pPr defTabSz="799425">
              <a:defRPr/>
            </a:pPr>
            <a:r>
              <a:rPr lang="en-US" sz="3321" b="1" spc="-5" dirty="0">
                <a:solidFill>
                  <a:srgbClr val="0000FF"/>
                </a:solidFill>
                <a:latin typeface="Bookman Old Style" panose="02050604050505020204" pitchFamily="18" charset="0"/>
                <a:cs typeface="Times New Roman"/>
              </a:rPr>
              <a:t>Supervised Training Algorithms- Continued</a:t>
            </a:r>
          </a:p>
        </p:txBody>
      </p:sp>
      <p:sp>
        <p:nvSpPr>
          <p:cNvPr id="23555" name="Slide Number Placeholder 1">
            <a:extLst>
              <a:ext uri="{FF2B5EF4-FFF2-40B4-BE49-F238E27FC236}">
                <a16:creationId xmlns:a16="http://schemas.microsoft.com/office/drawing/2014/main" id="{77B6947D-68B8-4626-84F7-A1C21009105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3E1BE03-5535-4386-890F-1ABE581D7D14}" type="slidenum">
              <a:rPr lang="en-IN" altLang="en-US" smtClean="0"/>
              <a:pPr/>
              <a:t>23</a:t>
            </a:fld>
            <a:endParaRPr lang="en-IN" altLang="en-US"/>
          </a:p>
        </p:txBody>
      </p:sp>
      <p:sp>
        <p:nvSpPr>
          <p:cNvPr id="6" name="TextBox 5">
            <a:extLst>
              <a:ext uri="{FF2B5EF4-FFF2-40B4-BE49-F238E27FC236}">
                <a16:creationId xmlns:a16="http://schemas.microsoft.com/office/drawing/2014/main" id="{6C64E8AD-CDA6-4CFD-9CFA-EA1FBA53DB73}"/>
              </a:ext>
            </a:extLst>
          </p:cNvPr>
          <p:cNvSpPr txBox="1"/>
          <p:nvPr/>
        </p:nvSpPr>
        <p:spPr>
          <a:xfrm>
            <a:off x="1197429" y="1506302"/>
            <a:ext cx="9191625" cy="5104667"/>
          </a:xfrm>
          <a:prstGeom prst="rect">
            <a:avLst/>
          </a:prstGeom>
          <a:noFill/>
        </p:spPr>
        <p:txBody>
          <a:bodyPr>
            <a:spAutoFit/>
          </a:bodyPr>
          <a:lstStyle/>
          <a:p>
            <a:pPr>
              <a:defRPr/>
            </a:pPr>
            <a:r>
              <a:rPr lang="en-US" sz="2357" dirty="0">
                <a:solidFill>
                  <a:schemeClr val="accent6"/>
                </a:solidFill>
              </a:rPr>
              <a:t>Explanation:</a:t>
            </a:r>
          </a:p>
          <a:p>
            <a:pPr marL="767083" indent="20410" algn="just">
              <a:buFont typeface="Arial" panose="020B0604020202020204" pitchFamily="34" charset="0"/>
              <a:buChar char="•"/>
              <a:tabLst>
                <a:tab pos="960979" algn="l"/>
              </a:tabLst>
              <a:defRPr/>
            </a:pPr>
            <a:r>
              <a:rPr lang="en-US" sz="2357" dirty="0"/>
              <a:t>	Assume that a teacher is present</a:t>
            </a:r>
          </a:p>
          <a:p>
            <a:pPr marL="767083" indent="20410" algn="just">
              <a:buFont typeface="Arial" panose="020B0604020202020204" pitchFamily="34" charset="0"/>
              <a:buChar char="•"/>
              <a:tabLst>
                <a:tab pos="960979" algn="l"/>
              </a:tabLst>
              <a:defRPr/>
            </a:pPr>
            <a:r>
              <a:rPr lang="en-US" sz="2357" dirty="0"/>
              <a:t>	Network is provided with the inputs &amp; its associated outputs</a:t>
            </a:r>
          </a:p>
          <a:p>
            <a:pPr marL="767083" indent="20410" algn="just">
              <a:buFont typeface="Arial" panose="020B0604020202020204" pitchFamily="34" charset="0"/>
              <a:buChar char="•"/>
              <a:tabLst>
                <a:tab pos="960979" algn="l"/>
              </a:tabLst>
              <a:defRPr/>
            </a:pPr>
            <a:r>
              <a:rPr lang="en-US" sz="2357" dirty="0"/>
              <a:t>	After processing based on Learning Law the network provides the output(Actual output)</a:t>
            </a:r>
          </a:p>
          <a:p>
            <a:pPr marL="767083" indent="20410" algn="just">
              <a:buFont typeface="Arial" panose="020B0604020202020204" pitchFamily="34" charset="0"/>
              <a:buChar char="•"/>
              <a:tabLst>
                <a:tab pos="960979" algn="l"/>
              </a:tabLst>
              <a:defRPr/>
            </a:pPr>
            <a:r>
              <a:rPr lang="en-US" sz="2357" dirty="0"/>
              <a:t>	This out is compared with the Desired (Target) value</a:t>
            </a:r>
          </a:p>
          <a:p>
            <a:pPr marL="767083" indent="20410" algn="just">
              <a:buFont typeface="Arial" panose="020B0604020202020204" pitchFamily="34" charset="0"/>
              <a:buChar char="•"/>
              <a:tabLst>
                <a:tab pos="960979" algn="l"/>
              </a:tabLst>
              <a:defRPr/>
            </a:pPr>
            <a:r>
              <a:rPr lang="en-US" sz="2357" dirty="0"/>
              <a:t>	If the desired value is </a:t>
            </a:r>
            <a:r>
              <a:rPr lang="en-US" sz="2357" dirty="0">
                <a:solidFill>
                  <a:srgbClr val="FF0000"/>
                </a:solidFill>
              </a:rPr>
              <a:t>Not Equal to </a:t>
            </a:r>
            <a:r>
              <a:rPr lang="en-US" sz="2357" dirty="0"/>
              <a:t>the actual output ,then the teacher informs that an error has occurred error</a:t>
            </a:r>
          </a:p>
          <a:p>
            <a:pPr marL="767083" indent="20410" algn="just">
              <a:buFont typeface="Arial" panose="020B0604020202020204" pitchFamily="34" charset="0"/>
              <a:buChar char="•"/>
              <a:tabLst>
                <a:tab pos="960979" algn="l"/>
              </a:tabLst>
              <a:defRPr/>
            </a:pPr>
            <a:r>
              <a:rPr lang="en-US" sz="2357" dirty="0"/>
              <a:t>	Now the teachers helps us in changing the weight (Based on learning Law)</a:t>
            </a:r>
          </a:p>
          <a:p>
            <a:pPr marL="767083" indent="20410" algn="just">
              <a:buFont typeface="Arial" panose="020B0604020202020204" pitchFamily="34" charset="0"/>
              <a:buChar char="•"/>
              <a:tabLst>
                <a:tab pos="960979" algn="l"/>
              </a:tabLst>
              <a:defRPr/>
            </a:pPr>
            <a:r>
              <a:rPr lang="en-US" sz="2357" dirty="0"/>
              <a:t>	The process of Weight updating is continued until the desired output is </a:t>
            </a:r>
            <a:r>
              <a:rPr lang="en-US" sz="2357" dirty="0">
                <a:solidFill>
                  <a:srgbClr val="FF0000"/>
                </a:solidFill>
              </a:rPr>
              <a:t>Equal to </a:t>
            </a:r>
            <a:r>
              <a:rPr lang="en-US" sz="2357" dirty="0"/>
              <a:t>the actual output ( </a:t>
            </a:r>
            <a:r>
              <a:rPr lang="en-US" sz="2357" dirty="0">
                <a:solidFill>
                  <a:srgbClr val="FF0000"/>
                </a:solidFill>
              </a:rPr>
              <a:t>Stop Condition</a:t>
            </a:r>
            <a:r>
              <a:rPr lang="en-US" sz="2357" dirty="0"/>
              <a:t> of the training Algorithm)</a:t>
            </a:r>
          </a:p>
          <a:p>
            <a:pPr>
              <a:defRPr/>
            </a:pPr>
            <a:endParaRPr lang="en-IN" sz="1929" dirty="0">
              <a:solidFill>
                <a:srgbClr val="C00000"/>
              </a:solidFill>
            </a:endParaRPr>
          </a:p>
        </p:txBody>
      </p:sp>
      <p:sp>
        <p:nvSpPr>
          <p:cNvPr id="3" name="Subtitle 2">
            <a:extLst>
              <a:ext uri="{FF2B5EF4-FFF2-40B4-BE49-F238E27FC236}">
                <a16:creationId xmlns:a16="http://schemas.microsoft.com/office/drawing/2014/main" id="{4C2F0A3A-D6FA-430B-8BED-10AAC12DF281}"/>
              </a:ext>
            </a:extLst>
          </p:cNvPr>
          <p:cNvSpPr txBox="1">
            <a:spLocks/>
          </p:cNvSpPr>
          <p:nvPr/>
        </p:nvSpPr>
        <p:spPr bwMode="auto">
          <a:xfrm>
            <a:off x="331844" y="1055565"/>
            <a:ext cx="7026389" cy="450737"/>
          </a:xfrm>
          <a:prstGeom prst="rect">
            <a:avLst/>
          </a:prstGeom>
          <a:noFill/>
          <a:ln w="9525">
            <a:noFill/>
            <a:miter lim="800000"/>
            <a:headEnd/>
            <a:tailEnd/>
          </a:ln>
        </p:spPr>
        <p:txBody>
          <a:bodyPr lIns="79945" tIns="39973" rIns="79945" bIns="39973"/>
          <a:lstStyle/>
          <a:p>
            <a:pPr marL="367383" indent="20410" algn="just" defTabSz="799425">
              <a:buFont typeface="Arial" panose="020B0604020202020204" pitchFamily="34" charset="0"/>
              <a:buChar char="•"/>
              <a:defRPr/>
            </a:pPr>
            <a:r>
              <a:rPr lang="en-US" sz="2357" spc="-5" dirty="0"/>
              <a:t>	</a:t>
            </a:r>
            <a:r>
              <a:rPr lang="en-US" sz="2357" b="1" spc="-5" dirty="0">
                <a:solidFill>
                  <a:srgbClr val="FF0000"/>
                </a:solidFill>
                <a:latin typeface="Bookman Old Style" panose="02050604050505020204" pitchFamily="18" charset="0"/>
                <a:cs typeface="Times New Roman"/>
              </a:rPr>
              <a:t>Supervised Training Procedure</a:t>
            </a:r>
          </a:p>
          <a:p>
            <a:pPr algn="just" defTabSz="799425">
              <a:defRPr/>
            </a:pPr>
            <a:endParaRPr lang="en-US" sz="2571" spc="-5" dirty="0"/>
          </a:p>
          <a:p>
            <a:pPr algn="just" defTabSz="799425">
              <a:defRPr/>
            </a:pPr>
            <a:endParaRPr lang="en-US" sz="2786" spc="-5" dirty="0">
              <a:solidFill>
                <a:schemeClr val="accent6"/>
              </a:solidFill>
            </a:endParaRPr>
          </a:p>
        </p:txBody>
      </p:sp>
      <p:pic>
        <p:nvPicPr>
          <p:cNvPr id="7" name="Picture 6">
            <a:extLst>
              <a:ext uri="{FF2B5EF4-FFF2-40B4-BE49-F238E27FC236}">
                <a16:creationId xmlns:a16="http://schemas.microsoft.com/office/drawing/2014/main" id="{2A1BD463-F6DA-4A67-AA57-CF0D59385EFF}"/>
              </a:ext>
            </a:extLst>
          </p:cNvPr>
          <p:cNvPicPr>
            <a:picLocks noChangeAspect="1"/>
          </p:cNvPicPr>
          <p:nvPr/>
        </p:nvPicPr>
        <p:blipFill>
          <a:blip r:embed="rId2"/>
          <a:stretch>
            <a:fillRect/>
          </a:stretch>
        </p:blipFill>
        <p:spPr>
          <a:xfrm>
            <a:off x="0" y="0"/>
            <a:ext cx="1348503" cy="117778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a:extLst>
              <a:ext uri="{FF2B5EF4-FFF2-40B4-BE49-F238E27FC236}">
                <a16:creationId xmlns:a16="http://schemas.microsoft.com/office/drawing/2014/main" id="{76097724-0C10-416F-BBD9-3523F98343F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871"/>
              </a:spcBef>
              <a:buFont typeface="Arial" panose="020B0604020202020204" pitchFamily="34" charset="0"/>
              <a:buChar char="•"/>
              <a:defRPr sz="2464">
                <a:solidFill>
                  <a:schemeClr val="tx1"/>
                </a:solidFill>
                <a:latin typeface="Calibri" panose="020F0502020204030204" pitchFamily="34" charset="0"/>
              </a:defRPr>
            </a:lvl1pPr>
            <a:lvl2pPr marL="795997" indent="-306153">
              <a:lnSpc>
                <a:spcPct val="90000"/>
              </a:lnSpc>
              <a:spcBef>
                <a:spcPts val="442"/>
              </a:spcBef>
              <a:buFont typeface="Arial" panose="020B0604020202020204" pitchFamily="34" charset="0"/>
              <a:buChar char="•"/>
              <a:defRPr sz="2143">
                <a:solidFill>
                  <a:schemeClr val="tx1"/>
                </a:solidFill>
                <a:latin typeface="Calibri" panose="020F0502020204030204" pitchFamily="34" charset="0"/>
              </a:defRPr>
            </a:lvl2pPr>
            <a:lvl3pPr marL="1224610" indent="-244922">
              <a:lnSpc>
                <a:spcPct val="90000"/>
              </a:lnSpc>
              <a:spcBef>
                <a:spcPts val="442"/>
              </a:spcBef>
              <a:buFont typeface="Arial" panose="020B0604020202020204" pitchFamily="34" charset="0"/>
              <a:buChar char="•"/>
              <a:defRPr sz="1714">
                <a:solidFill>
                  <a:schemeClr val="tx1"/>
                </a:solidFill>
                <a:latin typeface="Calibri" panose="020F0502020204030204" pitchFamily="34" charset="0"/>
              </a:defRPr>
            </a:lvl3pPr>
            <a:lvl4pPr marL="1714454" indent="-244922">
              <a:lnSpc>
                <a:spcPct val="90000"/>
              </a:lnSpc>
              <a:spcBef>
                <a:spcPts val="442"/>
              </a:spcBef>
              <a:buFont typeface="Arial" panose="020B0604020202020204" pitchFamily="34" charset="0"/>
              <a:buChar char="•"/>
              <a:defRPr sz="1607">
                <a:solidFill>
                  <a:schemeClr val="tx1"/>
                </a:solidFill>
                <a:latin typeface="Calibri" panose="020F0502020204030204" pitchFamily="34" charset="0"/>
              </a:defRPr>
            </a:lvl4pPr>
            <a:lvl5pPr marL="2204298" indent="-244922">
              <a:lnSpc>
                <a:spcPct val="90000"/>
              </a:lnSpc>
              <a:spcBef>
                <a:spcPts val="442"/>
              </a:spcBef>
              <a:buFont typeface="Arial" panose="020B0604020202020204" pitchFamily="34" charset="0"/>
              <a:buChar char="•"/>
              <a:defRPr sz="1607">
                <a:solidFill>
                  <a:schemeClr val="tx1"/>
                </a:solidFill>
                <a:latin typeface="Calibri" panose="020F0502020204030204" pitchFamily="34" charset="0"/>
              </a:defRPr>
            </a:lvl5pPr>
            <a:lvl6pPr marL="2694142"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6pPr>
            <a:lvl7pPr marL="3183987"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7pPr>
            <a:lvl8pPr marL="3673831"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8pPr>
            <a:lvl9pPr marL="4163675"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9pPr>
          </a:lstStyle>
          <a:p>
            <a:pPr>
              <a:lnSpc>
                <a:spcPct val="100000"/>
              </a:lnSpc>
              <a:spcBef>
                <a:spcPct val="0"/>
              </a:spcBef>
              <a:buFontTx/>
              <a:buNone/>
            </a:pPr>
            <a:fld id="{41F25C6A-4703-4E86-922F-1866DD0E03DD}" type="slidenum">
              <a:rPr lang="en-IN" altLang="en-US" sz="1071">
                <a:solidFill>
                  <a:srgbClr val="898989"/>
                </a:solidFill>
              </a:rPr>
              <a:pPr>
                <a:lnSpc>
                  <a:spcPct val="100000"/>
                </a:lnSpc>
                <a:spcBef>
                  <a:spcPct val="0"/>
                </a:spcBef>
                <a:buFontTx/>
                <a:buNone/>
              </a:pPr>
              <a:t>24</a:t>
            </a:fld>
            <a:endParaRPr lang="en-IN" altLang="en-US" sz="1071">
              <a:solidFill>
                <a:srgbClr val="898989"/>
              </a:solidFill>
            </a:endParaRPr>
          </a:p>
        </p:txBody>
      </p:sp>
      <p:pic>
        <p:nvPicPr>
          <p:cNvPr id="24579" name="Picture 2" descr="D:\Fuzzy and ANN\cats.jpg">
            <a:extLst>
              <a:ext uri="{FF2B5EF4-FFF2-40B4-BE49-F238E27FC236}">
                <a16:creationId xmlns:a16="http://schemas.microsoft.com/office/drawing/2014/main" id="{0B19646E-5C00-42C6-89DD-BDFD76B4D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8697" y="1290978"/>
            <a:ext cx="8378598" cy="469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btitle 2">
            <a:extLst>
              <a:ext uri="{FF2B5EF4-FFF2-40B4-BE49-F238E27FC236}">
                <a16:creationId xmlns:a16="http://schemas.microsoft.com/office/drawing/2014/main" id="{D3B508B7-3547-4575-92F8-8C1E3E89F5F8}"/>
              </a:ext>
            </a:extLst>
          </p:cNvPr>
          <p:cNvSpPr txBox="1">
            <a:spLocks/>
          </p:cNvSpPr>
          <p:nvPr/>
        </p:nvSpPr>
        <p:spPr bwMode="auto">
          <a:xfrm>
            <a:off x="2590461" y="199005"/>
            <a:ext cx="8404111" cy="1047750"/>
          </a:xfrm>
          <a:prstGeom prst="rect">
            <a:avLst/>
          </a:prstGeom>
          <a:noFill/>
          <a:ln w="9525">
            <a:noFill/>
            <a:miter lim="800000"/>
            <a:headEnd/>
            <a:tailEnd/>
          </a:ln>
        </p:spPr>
        <p:txBody>
          <a:bodyPr lIns="79945" tIns="39973" rIns="79945" bIns="39973"/>
          <a:lstStyle/>
          <a:p>
            <a:pPr algn="ctr" defTabSz="799425">
              <a:defRPr/>
            </a:pPr>
            <a:r>
              <a:rPr lang="en-US" sz="3643" spc="-5" dirty="0">
                <a:solidFill>
                  <a:srgbClr val="0000FF"/>
                </a:solidFill>
                <a:latin typeface="Arial Black" pitchFamily="34" charset="0"/>
                <a:cs typeface="Times New Roman"/>
              </a:rPr>
              <a:t>Supervised Learning</a:t>
            </a:r>
          </a:p>
        </p:txBody>
      </p:sp>
      <p:pic>
        <p:nvPicPr>
          <p:cNvPr id="5" name="Picture 4">
            <a:extLst>
              <a:ext uri="{FF2B5EF4-FFF2-40B4-BE49-F238E27FC236}">
                <a16:creationId xmlns:a16="http://schemas.microsoft.com/office/drawing/2014/main" id="{C2849248-254D-4ECA-951F-560F793B370B}"/>
              </a:ext>
            </a:extLst>
          </p:cNvPr>
          <p:cNvPicPr>
            <a:picLocks noChangeAspect="1"/>
          </p:cNvPicPr>
          <p:nvPr/>
        </p:nvPicPr>
        <p:blipFill>
          <a:blip r:embed="rId3"/>
          <a:stretch>
            <a:fillRect/>
          </a:stretch>
        </p:blipFill>
        <p:spPr>
          <a:xfrm>
            <a:off x="0" y="0"/>
            <a:ext cx="1348503" cy="117778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a:extLst>
              <a:ext uri="{FF2B5EF4-FFF2-40B4-BE49-F238E27FC236}">
                <a16:creationId xmlns:a16="http://schemas.microsoft.com/office/drawing/2014/main" id="{256B7361-DC5F-4176-9B4D-A665A079698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871"/>
              </a:spcBef>
              <a:buFont typeface="Arial" panose="020B0604020202020204" pitchFamily="34" charset="0"/>
              <a:buChar char="•"/>
              <a:defRPr sz="2464">
                <a:solidFill>
                  <a:schemeClr val="tx1"/>
                </a:solidFill>
                <a:latin typeface="Calibri" panose="020F0502020204030204" pitchFamily="34" charset="0"/>
              </a:defRPr>
            </a:lvl1pPr>
            <a:lvl2pPr marL="795997" indent="-306153">
              <a:lnSpc>
                <a:spcPct val="90000"/>
              </a:lnSpc>
              <a:spcBef>
                <a:spcPts val="442"/>
              </a:spcBef>
              <a:buFont typeface="Arial" panose="020B0604020202020204" pitchFamily="34" charset="0"/>
              <a:buChar char="•"/>
              <a:defRPr sz="2143">
                <a:solidFill>
                  <a:schemeClr val="tx1"/>
                </a:solidFill>
                <a:latin typeface="Calibri" panose="020F0502020204030204" pitchFamily="34" charset="0"/>
              </a:defRPr>
            </a:lvl2pPr>
            <a:lvl3pPr marL="1224610" indent="-244922">
              <a:lnSpc>
                <a:spcPct val="90000"/>
              </a:lnSpc>
              <a:spcBef>
                <a:spcPts val="442"/>
              </a:spcBef>
              <a:buFont typeface="Arial" panose="020B0604020202020204" pitchFamily="34" charset="0"/>
              <a:buChar char="•"/>
              <a:defRPr sz="1714">
                <a:solidFill>
                  <a:schemeClr val="tx1"/>
                </a:solidFill>
                <a:latin typeface="Calibri" panose="020F0502020204030204" pitchFamily="34" charset="0"/>
              </a:defRPr>
            </a:lvl3pPr>
            <a:lvl4pPr marL="1714454" indent="-244922">
              <a:lnSpc>
                <a:spcPct val="90000"/>
              </a:lnSpc>
              <a:spcBef>
                <a:spcPts val="442"/>
              </a:spcBef>
              <a:buFont typeface="Arial" panose="020B0604020202020204" pitchFamily="34" charset="0"/>
              <a:buChar char="•"/>
              <a:defRPr sz="1607">
                <a:solidFill>
                  <a:schemeClr val="tx1"/>
                </a:solidFill>
                <a:latin typeface="Calibri" panose="020F0502020204030204" pitchFamily="34" charset="0"/>
              </a:defRPr>
            </a:lvl4pPr>
            <a:lvl5pPr marL="2204298" indent="-244922">
              <a:lnSpc>
                <a:spcPct val="90000"/>
              </a:lnSpc>
              <a:spcBef>
                <a:spcPts val="442"/>
              </a:spcBef>
              <a:buFont typeface="Arial" panose="020B0604020202020204" pitchFamily="34" charset="0"/>
              <a:buChar char="•"/>
              <a:defRPr sz="1607">
                <a:solidFill>
                  <a:schemeClr val="tx1"/>
                </a:solidFill>
                <a:latin typeface="Calibri" panose="020F0502020204030204" pitchFamily="34" charset="0"/>
              </a:defRPr>
            </a:lvl5pPr>
            <a:lvl6pPr marL="2694142"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6pPr>
            <a:lvl7pPr marL="3183987"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7pPr>
            <a:lvl8pPr marL="3673831"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8pPr>
            <a:lvl9pPr marL="4163675"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9pPr>
          </a:lstStyle>
          <a:p>
            <a:pPr>
              <a:lnSpc>
                <a:spcPct val="100000"/>
              </a:lnSpc>
              <a:spcBef>
                <a:spcPct val="0"/>
              </a:spcBef>
              <a:buFontTx/>
              <a:buNone/>
            </a:pPr>
            <a:fld id="{25914A42-7970-48E6-A3E5-1115A0081B4A}" type="slidenum">
              <a:rPr lang="en-IN" altLang="en-US" sz="1071">
                <a:solidFill>
                  <a:srgbClr val="898989"/>
                </a:solidFill>
              </a:rPr>
              <a:pPr>
                <a:lnSpc>
                  <a:spcPct val="100000"/>
                </a:lnSpc>
                <a:spcBef>
                  <a:spcPct val="0"/>
                </a:spcBef>
                <a:buFontTx/>
                <a:buNone/>
              </a:pPr>
              <a:t>25</a:t>
            </a:fld>
            <a:endParaRPr lang="en-IN" altLang="en-US" sz="1071">
              <a:solidFill>
                <a:srgbClr val="898989"/>
              </a:solidFill>
            </a:endParaRPr>
          </a:p>
        </p:txBody>
      </p:sp>
      <p:pic>
        <p:nvPicPr>
          <p:cNvPr id="26627" name="Picture 2">
            <a:extLst>
              <a:ext uri="{FF2B5EF4-FFF2-40B4-BE49-F238E27FC236}">
                <a16:creationId xmlns:a16="http://schemas.microsoft.com/office/drawing/2014/main" id="{B4F80D6D-A900-4002-9E01-40440BFB9D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5911" y="1687286"/>
            <a:ext cx="7817304" cy="471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ubtitle 2">
            <a:extLst>
              <a:ext uri="{FF2B5EF4-FFF2-40B4-BE49-F238E27FC236}">
                <a16:creationId xmlns:a16="http://schemas.microsoft.com/office/drawing/2014/main" id="{55DCCA15-FD4C-4505-A209-51BB479B77B8}"/>
              </a:ext>
            </a:extLst>
          </p:cNvPr>
          <p:cNvSpPr txBox="1">
            <a:spLocks/>
          </p:cNvSpPr>
          <p:nvPr/>
        </p:nvSpPr>
        <p:spPr bwMode="auto">
          <a:xfrm>
            <a:off x="2590461" y="199005"/>
            <a:ext cx="8404111" cy="1047750"/>
          </a:xfrm>
          <a:prstGeom prst="rect">
            <a:avLst/>
          </a:prstGeom>
          <a:noFill/>
          <a:ln w="9525">
            <a:noFill/>
            <a:miter lim="800000"/>
            <a:headEnd/>
            <a:tailEnd/>
          </a:ln>
        </p:spPr>
        <p:txBody>
          <a:bodyPr lIns="79945" tIns="39973" rIns="79945" bIns="39973"/>
          <a:lstStyle/>
          <a:p>
            <a:pPr algn="ctr" defTabSz="799425">
              <a:defRPr/>
            </a:pPr>
            <a:r>
              <a:rPr lang="en-US" sz="3643" spc="-5" dirty="0">
                <a:solidFill>
                  <a:srgbClr val="0000FF"/>
                </a:solidFill>
                <a:latin typeface="Arial Black" pitchFamily="34" charset="0"/>
                <a:cs typeface="Times New Roman"/>
              </a:rPr>
              <a:t>Supervised Learning</a:t>
            </a:r>
          </a:p>
        </p:txBody>
      </p:sp>
      <p:pic>
        <p:nvPicPr>
          <p:cNvPr id="5" name="Picture 4">
            <a:extLst>
              <a:ext uri="{FF2B5EF4-FFF2-40B4-BE49-F238E27FC236}">
                <a16:creationId xmlns:a16="http://schemas.microsoft.com/office/drawing/2014/main" id="{CDBFD772-FA07-4AA3-8F12-1620B83FAD57}"/>
              </a:ext>
            </a:extLst>
          </p:cNvPr>
          <p:cNvPicPr>
            <a:picLocks noChangeAspect="1"/>
          </p:cNvPicPr>
          <p:nvPr/>
        </p:nvPicPr>
        <p:blipFill>
          <a:blip r:embed="rId3"/>
          <a:stretch>
            <a:fillRect/>
          </a:stretch>
        </p:blipFill>
        <p:spPr>
          <a:xfrm>
            <a:off x="0" y="0"/>
            <a:ext cx="1348503" cy="117778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ubtitle 2">
            <a:extLst>
              <a:ext uri="{FF2B5EF4-FFF2-40B4-BE49-F238E27FC236}">
                <a16:creationId xmlns:a16="http://schemas.microsoft.com/office/drawing/2014/main" id="{DFDD3CFB-008A-47A9-AFA8-E3D1868495F7}"/>
              </a:ext>
            </a:extLst>
          </p:cNvPr>
          <p:cNvSpPr txBox="1">
            <a:spLocks/>
          </p:cNvSpPr>
          <p:nvPr/>
        </p:nvSpPr>
        <p:spPr bwMode="auto">
          <a:xfrm>
            <a:off x="1197429" y="66335"/>
            <a:ext cx="9797143" cy="1047750"/>
          </a:xfrm>
          <a:prstGeom prst="rect">
            <a:avLst/>
          </a:prstGeom>
          <a:noFill/>
          <a:ln w="9525">
            <a:noFill/>
            <a:miter lim="800000"/>
            <a:headEnd/>
            <a:tailEnd/>
          </a:ln>
        </p:spPr>
        <p:txBody>
          <a:bodyPr lIns="79945" tIns="39973" rIns="79945" bIns="39973"/>
          <a:lstStyle/>
          <a:p>
            <a:pPr algn="ctr" defTabSz="799425">
              <a:defRPr/>
            </a:pPr>
            <a:r>
              <a:rPr lang="en-US" sz="3643" b="1" spc="-5" dirty="0">
                <a:solidFill>
                  <a:srgbClr val="0000FF"/>
                </a:solidFill>
                <a:latin typeface="Bookman Old Style" panose="02050604050505020204" pitchFamily="18" charset="0"/>
                <a:cs typeface="Times New Roman"/>
              </a:rPr>
              <a:t>Unsupervised Training Algorithms</a:t>
            </a:r>
          </a:p>
        </p:txBody>
      </p:sp>
      <p:sp>
        <p:nvSpPr>
          <p:cNvPr id="27651" name="Slide Number Placeholder 1">
            <a:extLst>
              <a:ext uri="{FF2B5EF4-FFF2-40B4-BE49-F238E27FC236}">
                <a16:creationId xmlns:a16="http://schemas.microsoft.com/office/drawing/2014/main" id="{3B3B0844-0050-4B58-A57E-E32BB6C6927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EF78DFB-F333-49A8-AB98-02693304034F}" type="slidenum">
              <a:rPr lang="en-IN" altLang="en-US" smtClean="0"/>
              <a:pPr/>
              <a:t>26</a:t>
            </a:fld>
            <a:endParaRPr lang="en-IN" altLang="en-US"/>
          </a:p>
        </p:txBody>
      </p:sp>
      <p:sp>
        <p:nvSpPr>
          <p:cNvPr id="2" name="Subtitle 2">
            <a:extLst>
              <a:ext uri="{FF2B5EF4-FFF2-40B4-BE49-F238E27FC236}">
                <a16:creationId xmlns:a16="http://schemas.microsoft.com/office/drawing/2014/main" id="{6261A819-ACB6-40B2-B516-69F6EF083911}"/>
              </a:ext>
            </a:extLst>
          </p:cNvPr>
          <p:cNvSpPr txBox="1">
            <a:spLocks/>
          </p:cNvSpPr>
          <p:nvPr/>
        </p:nvSpPr>
        <p:spPr bwMode="auto">
          <a:xfrm>
            <a:off x="1348809" y="989920"/>
            <a:ext cx="9492683" cy="942295"/>
          </a:xfrm>
          <a:prstGeom prst="rect">
            <a:avLst/>
          </a:prstGeom>
          <a:noFill/>
          <a:ln w="9525">
            <a:noFill/>
            <a:miter lim="800000"/>
            <a:headEnd/>
            <a:tailEnd/>
          </a:ln>
        </p:spPr>
        <p:txBody>
          <a:bodyPr lIns="79945" tIns="39973" rIns="79945" bIns="39973"/>
          <a:lstStyle/>
          <a:p>
            <a:pPr marL="367383" indent="20410" algn="just" defTabSz="799425">
              <a:buFont typeface="Arial" panose="020B0604020202020204" pitchFamily="34" charset="0"/>
              <a:buChar char="•"/>
              <a:defRPr/>
            </a:pPr>
            <a:r>
              <a:rPr lang="en-US" sz="2357" spc="-5" dirty="0"/>
              <a:t>	Any Algorithm which implements the Unsupervised Training process is called </a:t>
            </a:r>
            <a:r>
              <a:rPr lang="en-US" sz="2357" b="1" spc="-5" dirty="0">
                <a:solidFill>
                  <a:srgbClr val="FF0000"/>
                </a:solidFill>
              </a:rPr>
              <a:t>Uns</a:t>
            </a:r>
            <a:r>
              <a:rPr lang="en-US" sz="2357" b="1" spc="-5" dirty="0">
                <a:solidFill>
                  <a:srgbClr val="FF0000"/>
                </a:solidFill>
                <a:latin typeface="Bookman Old Style" panose="02050604050505020204" pitchFamily="18" charset="0"/>
                <a:cs typeface="Times New Roman"/>
              </a:rPr>
              <a:t>upervised Training Algorithms</a:t>
            </a:r>
          </a:p>
          <a:p>
            <a:pPr algn="just" defTabSz="799425">
              <a:defRPr/>
            </a:pPr>
            <a:endParaRPr lang="en-US" sz="2571" spc="-5" dirty="0"/>
          </a:p>
          <a:p>
            <a:pPr algn="just" defTabSz="799425">
              <a:defRPr/>
            </a:pPr>
            <a:endParaRPr lang="en-US" sz="2786" spc="-5" dirty="0">
              <a:solidFill>
                <a:schemeClr val="accent6"/>
              </a:solidFill>
            </a:endParaRPr>
          </a:p>
        </p:txBody>
      </p:sp>
      <p:sp>
        <p:nvSpPr>
          <p:cNvPr id="25605" name="Subtitle 2">
            <a:extLst>
              <a:ext uri="{FF2B5EF4-FFF2-40B4-BE49-F238E27FC236}">
                <a16:creationId xmlns:a16="http://schemas.microsoft.com/office/drawing/2014/main" id="{B34E8423-EB13-4090-A70F-43632C7B9C8A}"/>
              </a:ext>
            </a:extLst>
          </p:cNvPr>
          <p:cNvSpPr txBox="1">
            <a:spLocks noChangeArrowheads="1"/>
          </p:cNvSpPr>
          <p:nvPr/>
        </p:nvSpPr>
        <p:spPr bwMode="auto">
          <a:xfrm>
            <a:off x="1937317" y="1932214"/>
            <a:ext cx="8817429" cy="4505666"/>
          </a:xfrm>
          <a:prstGeom prst="rect">
            <a:avLst/>
          </a:prstGeom>
          <a:noFill/>
          <a:ln>
            <a:noFill/>
          </a:ln>
        </p:spPr>
        <p:txBody>
          <a:bodyPr lIns="79945" tIns="39973" rIns="79945" bIns="39973"/>
          <a:lstStyle/>
          <a:p>
            <a:pPr algn="just" eaLnBrk="1" hangingPunct="1">
              <a:defRPr/>
            </a:pPr>
            <a:r>
              <a:rPr lang="en-US" altLang="en-US" sz="2571" b="1" dirty="0">
                <a:solidFill>
                  <a:srgbClr val="70AD47"/>
                </a:solidFill>
              </a:rPr>
              <a:t> Key Points:</a:t>
            </a:r>
          </a:p>
          <a:p>
            <a:pPr algn="just" eaLnBrk="1" hangingPunct="1">
              <a:defRPr/>
            </a:pPr>
            <a:endParaRPr lang="en-US" altLang="en-US" sz="2143" baseline="-12000" dirty="0"/>
          </a:p>
          <a:p>
            <a:pPr marL="573186" indent="-185393" algn="just">
              <a:buFont typeface="Arial" panose="020B0604020202020204" pitchFamily="34" charset="0"/>
              <a:buChar char="•"/>
              <a:defRPr/>
            </a:pPr>
            <a:r>
              <a:rPr lang="en-US" altLang="en-US" sz="2571" dirty="0"/>
              <a:t>No Target is provided</a:t>
            </a:r>
          </a:p>
          <a:p>
            <a:pPr marL="573186" indent="-185393" algn="just">
              <a:buFont typeface="Arial" panose="020B0604020202020204" pitchFamily="34" charset="0"/>
              <a:buChar char="•"/>
              <a:defRPr/>
            </a:pPr>
            <a:r>
              <a:rPr lang="en-US" altLang="en-US" sz="2571" dirty="0"/>
              <a:t>Let to discover the target pattern on its own</a:t>
            </a:r>
          </a:p>
          <a:p>
            <a:pPr marL="573186" indent="-185393" algn="just">
              <a:buFont typeface="Arial" panose="020B0604020202020204" pitchFamily="34" charset="0"/>
              <a:buChar char="•"/>
              <a:defRPr/>
            </a:pPr>
            <a:r>
              <a:rPr lang="en-US" altLang="en-US" sz="2571" dirty="0"/>
              <a:t>No Teacher (Error detecting mechanism) is present</a:t>
            </a:r>
          </a:p>
          <a:p>
            <a:pPr marL="573186" indent="-185393" algn="just">
              <a:buFont typeface="Arial" panose="020B0604020202020204" pitchFamily="34" charset="0"/>
              <a:buChar char="•"/>
              <a:defRPr/>
            </a:pPr>
            <a:r>
              <a:rPr lang="en-US" altLang="en-US" sz="2571" dirty="0"/>
              <a:t>Iterative process</a:t>
            </a:r>
          </a:p>
          <a:p>
            <a:pPr marL="573186" indent="-185393" algn="just">
              <a:buFont typeface="Arial" panose="020B0604020202020204" pitchFamily="34" charset="0"/>
              <a:buChar char="•"/>
              <a:defRPr/>
            </a:pPr>
            <a:r>
              <a:rPr lang="en-US" altLang="en-US" sz="2571" dirty="0"/>
              <a:t>Consumes more time to converge(stop condition)</a:t>
            </a:r>
          </a:p>
          <a:p>
            <a:pPr marL="573186" indent="-185393" algn="just">
              <a:buFont typeface="Arial" panose="020B0604020202020204" pitchFamily="34" charset="0"/>
              <a:buChar char="•"/>
              <a:defRPr/>
            </a:pPr>
            <a:r>
              <a:rPr lang="en-US" altLang="en-US" sz="2571" dirty="0"/>
              <a:t>More Accurate when compared with Supervised Training procedure</a:t>
            </a:r>
          </a:p>
          <a:p>
            <a:pPr marL="573186" indent="-185393" algn="just">
              <a:buFont typeface="Arial" panose="020B0604020202020204" pitchFamily="34" charset="0"/>
              <a:buChar char="•"/>
              <a:defRPr/>
            </a:pPr>
            <a:r>
              <a:rPr lang="en-US" altLang="en-US" sz="2571" dirty="0"/>
              <a:t>Used to group unstructured data based on distinct features available within the data set </a:t>
            </a:r>
          </a:p>
          <a:p>
            <a:pPr algn="just" eaLnBrk="1" hangingPunct="1">
              <a:buFont typeface="Arial" panose="020B0604020202020204" pitchFamily="34" charset="0"/>
              <a:buChar char="•"/>
              <a:defRPr/>
            </a:pPr>
            <a:endParaRPr lang="en-US" altLang="en-US" sz="2571" dirty="0"/>
          </a:p>
          <a:p>
            <a:pPr algn="just" eaLnBrk="1" hangingPunct="1">
              <a:buFont typeface="Arial" panose="020B0604020202020204" pitchFamily="34" charset="0"/>
              <a:buChar char="•"/>
              <a:defRPr/>
            </a:pPr>
            <a:endParaRPr lang="en-US" altLang="en-US" sz="2571" dirty="0"/>
          </a:p>
          <a:p>
            <a:pPr algn="just" eaLnBrk="1" hangingPunct="1">
              <a:defRPr/>
            </a:pPr>
            <a:endParaRPr lang="en-US" altLang="en-US" sz="2786" dirty="0">
              <a:solidFill>
                <a:srgbClr val="70AD47"/>
              </a:solidFill>
            </a:endParaRPr>
          </a:p>
        </p:txBody>
      </p:sp>
      <p:pic>
        <p:nvPicPr>
          <p:cNvPr id="6" name="Picture 5">
            <a:extLst>
              <a:ext uri="{FF2B5EF4-FFF2-40B4-BE49-F238E27FC236}">
                <a16:creationId xmlns:a16="http://schemas.microsoft.com/office/drawing/2014/main" id="{0D48FB7C-858D-4395-9C5F-755A60C520C3}"/>
              </a:ext>
            </a:extLst>
          </p:cNvPr>
          <p:cNvPicPr>
            <a:picLocks noChangeAspect="1"/>
          </p:cNvPicPr>
          <p:nvPr/>
        </p:nvPicPr>
        <p:blipFill>
          <a:blip r:embed="rId2"/>
          <a:stretch>
            <a:fillRect/>
          </a:stretch>
        </p:blipFill>
        <p:spPr>
          <a:xfrm>
            <a:off x="0" y="0"/>
            <a:ext cx="1348503" cy="117778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a:extLst>
              <a:ext uri="{FF2B5EF4-FFF2-40B4-BE49-F238E27FC236}">
                <a16:creationId xmlns:a16="http://schemas.microsoft.com/office/drawing/2014/main" id="{BAB542CE-AB00-4FD8-93D8-D249B8A41A6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871"/>
              </a:spcBef>
              <a:buFont typeface="Arial" panose="020B0604020202020204" pitchFamily="34" charset="0"/>
              <a:buChar char="•"/>
              <a:defRPr sz="2464">
                <a:solidFill>
                  <a:schemeClr val="tx1"/>
                </a:solidFill>
                <a:latin typeface="Calibri" panose="020F0502020204030204" pitchFamily="34" charset="0"/>
              </a:defRPr>
            </a:lvl1pPr>
            <a:lvl2pPr marL="795997" indent="-306153">
              <a:lnSpc>
                <a:spcPct val="90000"/>
              </a:lnSpc>
              <a:spcBef>
                <a:spcPts val="442"/>
              </a:spcBef>
              <a:buFont typeface="Arial" panose="020B0604020202020204" pitchFamily="34" charset="0"/>
              <a:buChar char="•"/>
              <a:defRPr sz="2143">
                <a:solidFill>
                  <a:schemeClr val="tx1"/>
                </a:solidFill>
                <a:latin typeface="Calibri" panose="020F0502020204030204" pitchFamily="34" charset="0"/>
              </a:defRPr>
            </a:lvl2pPr>
            <a:lvl3pPr marL="1224610" indent="-244922">
              <a:lnSpc>
                <a:spcPct val="90000"/>
              </a:lnSpc>
              <a:spcBef>
                <a:spcPts val="442"/>
              </a:spcBef>
              <a:buFont typeface="Arial" panose="020B0604020202020204" pitchFamily="34" charset="0"/>
              <a:buChar char="•"/>
              <a:defRPr sz="1714">
                <a:solidFill>
                  <a:schemeClr val="tx1"/>
                </a:solidFill>
                <a:latin typeface="Calibri" panose="020F0502020204030204" pitchFamily="34" charset="0"/>
              </a:defRPr>
            </a:lvl3pPr>
            <a:lvl4pPr marL="1714454" indent="-244922">
              <a:lnSpc>
                <a:spcPct val="90000"/>
              </a:lnSpc>
              <a:spcBef>
                <a:spcPts val="442"/>
              </a:spcBef>
              <a:buFont typeface="Arial" panose="020B0604020202020204" pitchFamily="34" charset="0"/>
              <a:buChar char="•"/>
              <a:defRPr sz="1607">
                <a:solidFill>
                  <a:schemeClr val="tx1"/>
                </a:solidFill>
                <a:latin typeface="Calibri" panose="020F0502020204030204" pitchFamily="34" charset="0"/>
              </a:defRPr>
            </a:lvl4pPr>
            <a:lvl5pPr marL="2204298" indent="-244922">
              <a:lnSpc>
                <a:spcPct val="90000"/>
              </a:lnSpc>
              <a:spcBef>
                <a:spcPts val="442"/>
              </a:spcBef>
              <a:buFont typeface="Arial" panose="020B0604020202020204" pitchFamily="34" charset="0"/>
              <a:buChar char="•"/>
              <a:defRPr sz="1607">
                <a:solidFill>
                  <a:schemeClr val="tx1"/>
                </a:solidFill>
                <a:latin typeface="Calibri" panose="020F0502020204030204" pitchFamily="34" charset="0"/>
              </a:defRPr>
            </a:lvl5pPr>
            <a:lvl6pPr marL="2694142"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6pPr>
            <a:lvl7pPr marL="3183987"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7pPr>
            <a:lvl8pPr marL="3673831"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8pPr>
            <a:lvl9pPr marL="4163675"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9pPr>
          </a:lstStyle>
          <a:p>
            <a:pPr>
              <a:lnSpc>
                <a:spcPct val="100000"/>
              </a:lnSpc>
              <a:spcBef>
                <a:spcPct val="0"/>
              </a:spcBef>
              <a:buFontTx/>
              <a:buNone/>
            </a:pPr>
            <a:fld id="{4A690297-0062-4AB7-B9C7-B7395315AEF8}" type="slidenum">
              <a:rPr lang="en-IN" altLang="en-US" sz="1071">
                <a:solidFill>
                  <a:srgbClr val="898989"/>
                </a:solidFill>
              </a:rPr>
              <a:pPr>
                <a:lnSpc>
                  <a:spcPct val="100000"/>
                </a:lnSpc>
                <a:spcBef>
                  <a:spcPct val="0"/>
                </a:spcBef>
                <a:buFontTx/>
                <a:buNone/>
              </a:pPr>
              <a:t>27</a:t>
            </a:fld>
            <a:endParaRPr lang="en-IN" altLang="en-US" sz="1071">
              <a:solidFill>
                <a:srgbClr val="898989"/>
              </a:solidFill>
            </a:endParaRPr>
          </a:p>
        </p:txBody>
      </p:sp>
      <p:pic>
        <p:nvPicPr>
          <p:cNvPr id="28675" name="Picture 2">
            <a:extLst>
              <a:ext uri="{FF2B5EF4-FFF2-40B4-BE49-F238E27FC236}">
                <a16:creationId xmlns:a16="http://schemas.microsoft.com/office/drawing/2014/main" id="{1A2204DD-64C5-44E0-87B7-F4C1CB6380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125" y="1563122"/>
            <a:ext cx="8592911" cy="465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a:extLst>
              <a:ext uri="{FF2B5EF4-FFF2-40B4-BE49-F238E27FC236}">
                <a16:creationId xmlns:a16="http://schemas.microsoft.com/office/drawing/2014/main" id="{565E8190-D227-4802-895C-6746676C7720}"/>
              </a:ext>
            </a:extLst>
          </p:cNvPr>
          <p:cNvSpPr txBox="1">
            <a:spLocks/>
          </p:cNvSpPr>
          <p:nvPr/>
        </p:nvSpPr>
        <p:spPr bwMode="auto">
          <a:xfrm>
            <a:off x="2590461" y="253434"/>
            <a:ext cx="8404111" cy="1047750"/>
          </a:xfrm>
          <a:prstGeom prst="rect">
            <a:avLst/>
          </a:prstGeom>
          <a:noFill/>
          <a:ln w="9525">
            <a:noFill/>
            <a:miter lim="800000"/>
            <a:headEnd/>
            <a:tailEnd/>
          </a:ln>
        </p:spPr>
        <p:txBody>
          <a:bodyPr lIns="79945" tIns="39973" rIns="79945" bIns="39973"/>
          <a:lstStyle/>
          <a:p>
            <a:pPr algn="ctr" defTabSz="799425">
              <a:defRPr/>
            </a:pPr>
            <a:r>
              <a:rPr lang="en-US" sz="3643" spc="-5" dirty="0">
                <a:solidFill>
                  <a:srgbClr val="0000FF"/>
                </a:solidFill>
                <a:latin typeface="Arial Black" pitchFamily="34" charset="0"/>
                <a:cs typeface="Times New Roman"/>
              </a:rPr>
              <a:t>Unsupervised Learning</a:t>
            </a:r>
          </a:p>
        </p:txBody>
      </p:sp>
      <p:pic>
        <p:nvPicPr>
          <p:cNvPr id="5" name="Picture 4">
            <a:extLst>
              <a:ext uri="{FF2B5EF4-FFF2-40B4-BE49-F238E27FC236}">
                <a16:creationId xmlns:a16="http://schemas.microsoft.com/office/drawing/2014/main" id="{5F0CD632-73BF-431C-99F5-C328DFB324DB}"/>
              </a:ext>
            </a:extLst>
          </p:cNvPr>
          <p:cNvPicPr>
            <a:picLocks noChangeAspect="1"/>
          </p:cNvPicPr>
          <p:nvPr/>
        </p:nvPicPr>
        <p:blipFill>
          <a:blip r:embed="rId3"/>
          <a:stretch>
            <a:fillRect/>
          </a:stretch>
        </p:blipFill>
        <p:spPr>
          <a:xfrm>
            <a:off x="0" y="0"/>
            <a:ext cx="1348503" cy="117778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1">
            <a:extLst>
              <a:ext uri="{FF2B5EF4-FFF2-40B4-BE49-F238E27FC236}">
                <a16:creationId xmlns:a16="http://schemas.microsoft.com/office/drawing/2014/main" id="{2BF70962-2A78-4D6B-9204-93AA930A1D0C}"/>
              </a:ext>
            </a:extLst>
          </p:cNvPr>
          <p:cNvPicPr>
            <a:picLocks noChangeAspect="1" noChangeArrowheads="1"/>
          </p:cNvPicPr>
          <p:nvPr/>
        </p:nvPicPr>
        <p:blipFill>
          <a:blip r:embed="rId2"/>
          <a:srcRect/>
          <a:stretch>
            <a:fillRect/>
          </a:stretch>
        </p:blipFill>
        <p:spPr bwMode="auto">
          <a:xfrm>
            <a:off x="2574574" y="1406638"/>
            <a:ext cx="8134247" cy="5247254"/>
          </a:xfrm>
          <a:prstGeom prst="rect">
            <a:avLst/>
          </a:prstGeom>
          <a:solidFill>
            <a:srgbClr val="FFFFFF">
              <a:shade val="85000"/>
            </a:srgbClr>
          </a:solidFill>
          <a:ln w="19050" cap="sq">
            <a:solidFill>
              <a:srgbClr val="006600"/>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2531" name="Subtitle 2">
            <a:extLst>
              <a:ext uri="{FF2B5EF4-FFF2-40B4-BE49-F238E27FC236}">
                <a16:creationId xmlns:a16="http://schemas.microsoft.com/office/drawing/2014/main" id="{48475944-61D1-4484-98F6-F459F2E3B053}"/>
              </a:ext>
            </a:extLst>
          </p:cNvPr>
          <p:cNvSpPr txBox="1">
            <a:spLocks/>
          </p:cNvSpPr>
          <p:nvPr/>
        </p:nvSpPr>
        <p:spPr bwMode="auto">
          <a:xfrm>
            <a:off x="2452688" y="66335"/>
            <a:ext cx="8541884" cy="1047750"/>
          </a:xfrm>
          <a:prstGeom prst="rect">
            <a:avLst/>
          </a:prstGeom>
          <a:noFill/>
          <a:ln w="9525">
            <a:noFill/>
            <a:miter lim="800000"/>
            <a:headEnd/>
            <a:tailEnd/>
          </a:ln>
        </p:spPr>
        <p:txBody>
          <a:bodyPr lIns="79945" tIns="39973" rIns="79945" bIns="39973"/>
          <a:lstStyle/>
          <a:p>
            <a:pPr marL="367383" algn="ctr" defTabSz="799425">
              <a:defRPr/>
            </a:pPr>
            <a:r>
              <a:rPr lang="en-US" sz="3643" spc="-5" dirty="0">
                <a:solidFill>
                  <a:srgbClr val="0000FF"/>
                </a:solidFill>
                <a:latin typeface="Arial Black" pitchFamily="34" charset="0"/>
                <a:cs typeface="Times New Roman"/>
              </a:rPr>
              <a:t>Comparison Between Supervised &amp; Supervised</a:t>
            </a:r>
          </a:p>
        </p:txBody>
      </p:sp>
      <p:sp>
        <p:nvSpPr>
          <p:cNvPr id="29700" name="Slide Number Placeholder 1">
            <a:extLst>
              <a:ext uri="{FF2B5EF4-FFF2-40B4-BE49-F238E27FC236}">
                <a16:creationId xmlns:a16="http://schemas.microsoft.com/office/drawing/2014/main" id="{758449E1-0173-4FA1-87FF-9785E71D624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871"/>
              </a:spcBef>
              <a:buFont typeface="Arial" panose="020B0604020202020204" pitchFamily="34" charset="0"/>
              <a:buChar char="•"/>
              <a:defRPr sz="2464">
                <a:solidFill>
                  <a:schemeClr val="tx1"/>
                </a:solidFill>
                <a:latin typeface="Calibri" panose="020F0502020204030204" pitchFamily="34" charset="0"/>
              </a:defRPr>
            </a:lvl1pPr>
            <a:lvl2pPr marL="795997" indent="-306153">
              <a:lnSpc>
                <a:spcPct val="90000"/>
              </a:lnSpc>
              <a:spcBef>
                <a:spcPts val="442"/>
              </a:spcBef>
              <a:buFont typeface="Arial" panose="020B0604020202020204" pitchFamily="34" charset="0"/>
              <a:buChar char="•"/>
              <a:defRPr sz="2143">
                <a:solidFill>
                  <a:schemeClr val="tx1"/>
                </a:solidFill>
                <a:latin typeface="Calibri" panose="020F0502020204030204" pitchFamily="34" charset="0"/>
              </a:defRPr>
            </a:lvl2pPr>
            <a:lvl3pPr marL="1224610" indent="-244922">
              <a:lnSpc>
                <a:spcPct val="90000"/>
              </a:lnSpc>
              <a:spcBef>
                <a:spcPts val="442"/>
              </a:spcBef>
              <a:buFont typeface="Arial" panose="020B0604020202020204" pitchFamily="34" charset="0"/>
              <a:buChar char="•"/>
              <a:defRPr sz="1714">
                <a:solidFill>
                  <a:schemeClr val="tx1"/>
                </a:solidFill>
                <a:latin typeface="Calibri" panose="020F0502020204030204" pitchFamily="34" charset="0"/>
              </a:defRPr>
            </a:lvl3pPr>
            <a:lvl4pPr marL="1714454" indent="-244922">
              <a:lnSpc>
                <a:spcPct val="90000"/>
              </a:lnSpc>
              <a:spcBef>
                <a:spcPts val="442"/>
              </a:spcBef>
              <a:buFont typeface="Arial" panose="020B0604020202020204" pitchFamily="34" charset="0"/>
              <a:buChar char="•"/>
              <a:defRPr sz="1607">
                <a:solidFill>
                  <a:schemeClr val="tx1"/>
                </a:solidFill>
                <a:latin typeface="Calibri" panose="020F0502020204030204" pitchFamily="34" charset="0"/>
              </a:defRPr>
            </a:lvl4pPr>
            <a:lvl5pPr marL="2204298" indent="-244922">
              <a:lnSpc>
                <a:spcPct val="90000"/>
              </a:lnSpc>
              <a:spcBef>
                <a:spcPts val="442"/>
              </a:spcBef>
              <a:buFont typeface="Arial" panose="020B0604020202020204" pitchFamily="34" charset="0"/>
              <a:buChar char="•"/>
              <a:defRPr sz="1607">
                <a:solidFill>
                  <a:schemeClr val="tx1"/>
                </a:solidFill>
                <a:latin typeface="Calibri" panose="020F0502020204030204" pitchFamily="34" charset="0"/>
              </a:defRPr>
            </a:lvl5pPr>
            <a:lvl6pPr marL="2694142"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6pPr>
            <a:lvl7pPr marL="3183987"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7pPr>
            <a:lvl8pPr marL="3673831"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8pPr>
            <a:lvl9pPr marL="4163675"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9pPr>
          </a:lstStyle>
          <a:p>
            <a:pPr>
              <a:lnSpc>
                <a:spcPct val="100000"/>
              </a:lnSpc>
              <a:spcBef>
                <a:spcPct val="0"/>
              </a:spcBef>
              <a:buFontTx/>
              <a:buNone/>
            </a:pPr>
            <a:fld id="{A054E8FF-CBE4-4425-8F9B-30612C8062C2}" type="slidenum">
              <a:rPr lang="en-IN" altLang="en-US" sz="1071">
                <a:solidFill>
                  <a:srgbClr val="898989"/>
                </a:solidFill>
              </a:rPr>
              <a:pPr>
                <a:lnSpc>
                  <a:spcPct val="100000"/>
                </a:lnSpc>
                <a:spcBef>
                  <a:spcPct val="0"/>
                </a:spcBef>
                <a:buFontTx/>
                <a:buNone/>
              </a:pPr>
              <a:t>28</a:t>
            </a:fld>
            <a:endParaRPr lang="en-IN" altLang="en-US" sz="1071">
              <a:solidFill>
                <a:srgbClr val="898989"/>
              </a:solidFill>
            </a:endParaRPr>
          </a:p>
        </p:txBody>
      </p:sp>
      <p:pic>
        <p:nvPicPr>
          <p:cNvPr id="5" name="Picture 4">
            <a:extLst>
              <a:ext uri="{FF2B5EF4-FFF2-40B4-BE49-F238E27FC236}">
                <a16:creationId xmlns:a16="http://schemas.microsoft.com/office/drawing/2014/main" id="{0512B6EF-75B1-4074-9341-C358E2124F77}"/>
              </a:ext>
            </a:extLst>
          </p:cNvPr>
          <p:cNvPicPr>
            <a:picLocks noChangeAspect="1"/>
          </p:cNvPicPr>
          <p:nvPr/>
        </p:nvPicPr>
        <p:blipFill>
          <a:blip r:embed="rId3"/>
          <a:stretch>
            <a:fillRect/>
          </a:stretch>
        </p:blipFill>
        <p:spPr>
          <a:xfrm>
            <a:off x="0" y="0"/>
            <a:ext cx="1348503" cy="117778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a:extLst>
              <a:ext uri="{FF2B5EF4-FFF2-40B4-BE49-F238E27FC236}">
                <a16:creationId xmlns:a16="http://schemas.microsoft.com/office/drawing/2014/main" id="{65235345-A3D9-4C16-97F7-B09D29F9BEE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871"/>
              </a:spcBef>
              <a:buFont typeface="Arial" panose="020B0604020202020204" pitchFamily="34" charset="0"/>
              <a:buChar char="•"/>
              <a:defRPr sz="2464">
                <a:solidFill>
                  <a:schemeClr val="tx1"/>
                </a:solidFill>
                <a:latin typeface="Calibri" panose="020F0502020204030204" pitchFamily="34" charset="0"/>
              </a:defRPr>
            </a:lvl1pPr>
            <a:lvl2pPr marL="795997" indent="-306153">
              <a:lnSpc>
                <a:spcPct val="90000"/>
              </a:lnSpc>
              <a:spcBef>
                <a:spcPts val="442"/>
              </a:spcBef>
              <a:buFont typeface="Arial" panose="020B0604020202020204" pitchFamily="34" charset="0"/>
              <a:buChar char="•"/>
              <a:defRPr sz="2143">
                <a:solidFill>
                  <a:schemeClr val="tx1"/>
                </a:solidFill>
                <a:latin typeface="Calibri" panose="020F0502020204030204" pitchFamily="34" charset="0"/>
              </a:defRPr>
            </a:lvl2pPr>
            <a:lvl3pPr marL="1224610" indent="-244922">
              <a:lnSpc>
                <a:spcPct val="90000"/>
              </a:lnSpc>
              <a:spcBef>
                <a:spcPts val="442"/>
              </a:spcBef>
              <a:buFont typeface="Arial" panose="020B0604020202020204" pitchFamily="34" charset="0"/>
              <a:buChar char="•"/>
              <a:defRPr sz="1714">
                <a:solidFill>
                  <a:schemeClr val="tx1"/>
                </a:solidFill>
                <a:latin typeface="Calibri" panose="020F0502020204030204" pitchFamily="34" charset="0"/>
              </a:defRPr>
            </a:lvl3pPr>
            <a:lvl4pPr marL="1714454" indent="-244922">
              <a:lnSpc>
                <a:spcPct val="90000"/>
              </a:lnSpc>
              <a:spcBef>
                <a:spcPts val="442"/>
              </a:spcBef>
              <a:buFont typeface="Arial" panose="020B0604020202020204" pitchFamily="34" charset="0"/>
              <a:buChar char="•"/>
              <a:defRPr sz="1607">
                <a:solidFill>
                  <a:schemeClr val="tx1"/>
                </a:solidFill>
                <a:latin typeface="Calibri" panose="020F0502020204030204" pitchFamily="34" charset="0"/>
              </a:defRPr>
            </a:lvl4pPr>
            <a:lvl5pPr marL="2204298" indent="-244922">
              <a:lnSpc>
                <a:spcPct val="90000"/>
              </a:lnSpc>
              <a:spcBef>
                <a:spcPts val="442"/>
              </a:spcBef>
              <a:buFont typeface="Arial" panose="020B0604020202020204" pitchFamily="34" charset="0"/>
              <a:buChar char="•"/>
              <a:defRPr sz="1607">
                <a:solidFill>
                  <a:schemeClr val="tx1"/>
                </a:solidFill>
                <a:latin typeface="Calibri" panose="020F0502020204030204" pitchFamily="34" charset="0"/>
              </a:defRPr>
            </a:lvl5pPr>
            <a:lvl6pPr marL="2694142"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6pPr>
            <a:lvl7pPr marL="3183987"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7pPr>
            <a:lvl8pPr marL="3673831"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8pPr>
            <a:lvl9pPr marL="4163675"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9pPr>
          </a:lstStyle>
          <a:p>
            <a:pPr>
              <a:lnSpc>
                <a:spcPct val="100000"/>
              </a:lnSpc>
              <a:spcBef>
                <a:spcPct val="0"/>
              </a:spcBef>
              <a:buFontTx/>
              <a:buNone/>
            </a:pPr>
            <a:fld id="{98159ACA-9CE5-4CDA-9FB1-607BBCABB222}" type="slidenum">
              <a:rPr lang="en-IN" altLang="en-US" sz="1071">
                <a:solidFill>
                  <a:srgbClr val="898989"/>
                </a:solidFill>
              </a:rPr>
              <a:pPr>
                <a:lnSpc>
                  <a:spcPct val="100000"/>
                </a:lnSpc>
                <a:spcBef>
                  <a:spcPct val="0"/>
                </a:spcBef>
                <a:buFontTx/>
                <a:buNone/>
              </a:pPr>
              <a:t>29</a:t>
            </a:fld>
            <a:endParaRPr lang="en-IN" altLang="en-US" sz="1071">
              <a:solidFill>
                <a:srgbClr val="898989"/>
              </a:solidFill>
            </a:endParaRPr>
          </a:p>
        </p:txBody>
      </p:sp>
      <p:pic>
        <p:nvPicPr>
          <p:cNvPr id="30723" name="Picture 1">
            <a:extLst>
              <a:ext uri="{FF2B5EF4-FFF2-40B4-BE49-F238E27FC236}">
                <a16:creationId xmlns:a16="http://schemas.microsoft.com/office/drawing/2014/main" id="{365637AE-85A8-412A-883C-DD3E7DB00F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1045" y="1287577"/>
            <a:ext cx="8427925" cy="456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E04E9218-8D50-4089-9AF0-6D769C0090CC}"/>
              </a:ext>
            </a:extLst>
          </p:cNvPr>
          <p:cNvSpPr/>
          <p:nvPr/>
        </p:nvSpPr>
        <p:spPr>
          <a:xfrm>
            <a:off x="1418545" y="136072"/>
            <a:ext cx="9380425" cy="1213537"/>
          </a:xfrm>
          <a:prstGeom prst="rect">
            <a:avLst/>
          </a:prstGeom>
        </p:spPr>
        <p:txBody>
          <a:bodyPr>
            <a:spAutoFit/>
          </a:bodyPr>
          <a:lstStyle/>
          <a:p>
            <a:pPr marL="367383" algn="ctr" defTabSz="799425">
              <a:defRPr/>
            </a:pPr>
            <a:r>
              <a:rPr lang="en-US" sz="3643" spc="-5" dirty="0">
                <a:solidFill>
                  <a:srgbClr val="0000FF"/>
                </a:solidFill>
                <a:latin typeface="Arial Black" pitchFamily="34" charset="0"/>
                <a:cs typeface="Times New Roman"/>
              </a:rPr>
              <a:t>Comparison Between Supervised &amp; Supervised</a:t>
            </a:r>
          </a:p>
        </p:txBody>
      </p:sp>
      <p:pic>
        <p:nvPicPr>
          <p:cNvPr id="5" name="Picture 4">
            <a:extLst>
              <a:ext uri="{FF2B5EF4-FFF2-40B4-BE49-F238E27FC236}">
                <a16:creationId xmlns:a16="http://schemas.microsoft.com/office/drawing/2014/main" id="{5AF8394A-4E4C-4634-BE6D-89E054023D9E}"/>
              </a:ext>
            </a:extLst>
          </p:cNvPr>
          <p:cNvPicPr>
            <a:picLocks noChangeAspect="1"/>
          </p:cNvPicPr>
          <p:nvPr/>
        </p:nvPicPr>
        <p:blipFill>
          <a:blip r:embed="rId3"/>
          <a:stretch>
            <a:fillRect/>
          </a:stretch>
        </p:blipFill>
        <p:spPr>
          <a:xfrm>
            <a:off x="0" y="0"/>
            <a:ext cx="1348503" cy="117778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4EB4AF-C059-46F8-95B6-56BB7A0D3CBB}"/>
              </a:ext>
            </a:extLst>
          </p:cNvPr>
          <p:cNvPicPr>
            <a:picLocks noChangeAspect="1"/>
          </p:cNvPicPr>
          <p:nvPr/>
        </p:nvPicPr>
        <p:blipFill>
          <a:blip r:embed="rId2"/>
          <a:stretch>
            <a:fillRect/>
          </a:stretch>
        </p:blipFill>
        <p:spPr>
          <a:xfrm>
            <a:off x="9235" y="29801"/>
            <a:ext cx="1348503" cy="1177781"/>
          </a:xfrm>
          <a:prstGeom prst="rect">
            <a:avLst/>
          </a:prstGeom>
        </p:spPr>
      </p:pic>
      <p:sp>
        <p:nvSpPr>
          <p:cNvPr id="2" name="Title 1">
            <a:extLst>
              <a:ext uri="{FF2B5EF4-FFF2-40B4-BE49-F238E27FC236}">
                <a16:creationId xmlns:a16="http://schemas.microsoft.com/office/drawing/2014/main" id="{99A4BA0C-5692-44FB-893E-07477C5B23FE}"/>
              </a:ext>
            </a:extLst>
          </p:cNvPr>
          <p:cNvSpPr>
            <a:spLocks noGrp="1"/>
          </p:cNvSpPr>
          <p:nvPr>
            <p:ph type="ctrTitle"/>
          </p:nvPr>
        </p:nvSpPr>
        <p:spPr>
          <a:xfrm>
            <a:off x="1062180" y="353144"/>
            <a:ext cx="9144000" cy="780764"/>
          </a:xfrm>
        </p:spPr>
        <p:txBody>
          <a:bodyPr>
            <a:normAutofit/>
          </a:bodyPr>
          <a:lstStyle/>
          <a:p>
            <a:r>
              <a:rPr lang="en-IN" sz="5000" dirty="0">
                <a:solidFill>
                  <a:srgbClr val="FF0000"/>
                </a:solidFill>
                <a:latin typeface="Arial" panose="020B0604020202020204" pitchFamily="34" charset="0"/>
                <a:cs typeface="Arial" panose="020B0604020202020204" pitchFamily="34" charset="0"/>
              </a:rPr>
              <a:t>Course Introduction</a:t>
            </a:r>
          </a:p>
        </p:txBody>
      </p:sp>
      <p:sp>
        <p:nvSpPr>
          <p:cNvPr id="3" name="Subtitle 2">
            <a:extLst>
              <a:ext uri="{FF2B5EF4-FFF2-40B4-BE49-F238E27FC236}">
                <a16:creationId xmlns:a16="http://schemas.microsoft.com/office/drawing/2014/main" id="{70401BF6-2661-44D9-BC51-B32EAFC730E6}"/>
              </a:ext>
            </a:extLst>
          </p:cNvPr>
          <p:cNvSpPr>
            <a:spLocks noGrp="1"/>
          </p:cNvSpPr>
          <p:nvPr>
            <p:ph type="subTitle" idx="1"/>
          </p:nvPr>
        </p:nvSpPr>
        <p:spPr>
          <a:xfrm>
            <a:off x="1524000" y="1207582"/>
            <a:ext cx="9144000" cy="4897655"/>
          </a:xfrm>
        </p:spPr>
        <p:txBody>
          <a:bodyPr>
            <a:normAutofit fontScale="25000" lnSpcReduction="20000"/>
          </a:bodyPr>
          <a:lstStyle/>
          <a:p>
            <a:pPr algn="l">
              <a:lnSpc>
                <a:spcPct val="120000"/>
              </a:lnSpc>
            </a:pPr>
            <a:r>
              <a:rPr lang="en-IN" sz="11200" dirty="0">
                <a:solidFill>
                  <a:srgbClr val="0070C0"/>
                </a:solidFill>
                <a:latin typeface="Arial" panose="020B0604020202020204" pitchFamily="34" charset="0"/>
                <a:cs typeface="Arial" panose="020B0604020202020204" pitchFamily="34" charset="0"/>
              </a:rPr>
              <a:t>Part -1:</a:t>
            </a:r>
          </a:p>
          <a:p>
            <a:pPr marL="342900" indent="-342900" algn="l">
              <a:lnSpc>
                <a:spcPct val="120000"/>
              </a:lnSpc>
              <a:buFont typeface="Arial" panose="020B0604020202020204" pitchFamily="34" charset="0"/>
              <a:buChar char="•"/>
            </a:pPr>
            <a:r>
              <a:rPr lang="en-IN" sz="11200" dirty="0">
                <a:latin typeface="Arial" panose="020B0604020202020204" pitchFamily="34" charset="0"/>
                <a:cs typeface="Arial" panose="020B0604020202020204" pitchFamily="34" charset="0"/>
              </a:rPr>
              <a:t>What is Artificial Neural Networks (ANN’s)?</a:t>
            </a:r>
          </a:p>
          <a:p>
            <a:pPr marL="342900" indent="-342900" algn="l">
              <a:lnSpc>
                <a:spcPct val="120000"/>
              </a:lnSpc>
              <a:buFont typeface="Arial" panose="020B0604020202020204" pitchFamily="34" charset="0"/>
              <a:buChar char="•"/>
            </a:pPr>
            <a:r>
              <a:rPr lang="en-IN" sz="11200" dirty="0">
                <a:latin typeface="Arial" panose="020B0604020202020204" pitchFamily="34" charset="0"/>
                <a:cs typeface="Arial" panose="020B0604020202020204" pitchFamily="34" charset="0"/>
              </a:rPr>
              <a:t>Why we need ANN’s?</a:t>
            </a:r>
          </a:p>
          <a:p>
            <a:pPr marL="342900" indent="-342900" algn="l">
              <a:lnSpc>
                <a:spcPct val="120000"/>
              </a:lnSpc>
              <a:buFont typeface="Arial" panose="020B0604020202020204" pitchFamily="34" charset="0"/>
              <a:buChar char="•"/>
            </a:pPr>
            <a:r>
              <a:rPr lang="en-IN" sz="11200" dirty="0">
                <a:latin typeface="Arial" panose="020B0604020202020204" pitchFamily="34" charset="0"/>
                <a:cs typeface="Arial" panose="020B0604020202020204" pitchFamily="34" charset="0"/>
              </a:rPr>
              <a:t>Applications of ANN’s</a:t>
            </a:r>
          </a:p>
          <a:p>
            <a:pPr algn="l">
              <a:lnSpc>
                <a:spcPct val="120000"/>
              </a:lnSpc>
            </a:pPr>
            <a:r>
              <a:rPr lang="en-IN" sz="11200" dirty="0">
                <a:solidFill>
                  <a:srgbClr val="0070C0"/>
                </a:solidFill>
                <a:latin typeface="Arial" panose="020B0604020202020204" pitchFamily="34" charset="0"/>
                <a:cs typeface="Arial" panose="020B0604020202020204" pitchFamily="34" charset="0"/>
              </a:rPr>
              <a:t>Part - 2:</a:t>
            </a:r>
          </a:p>
          <a:p>
            <a:pPr marL="342900" indent="-342900" algn="l">
              <a:lnSpc>
                <a:spcPct val="120000"/>
              </a:lnSpc>
              <a:buFont typeface="Arial" panose="020B0604020202020204" pitchFamily="34" charset="0"/>
              <a:buChar char="•"/>
            </a:pPr>
            <a:r>
              <a:rPr lang="en-IN" sz="11200" dirty="0">
                <a:latin typeface="Arial" panose="020B0604020202020204" pitchFamily="34" charset="0"/>
                <a:cs typeface="Arial" panose="020B0604020202020204" pitchFamily="34" charset="0"/>
              </a:rPr>
              <a:t>What is Deep Learning?</a:t>
            </a:r>
          </a:p>
          <a:p>
            <a:pPr marL="342900" indent="-342900" algn="l">
              <a:lnSpc>
                <a:spcPct val="120000"/>
              </a:lnSpc>
              <a:buFont typeface="Arial" panose="020B0604020202020204" pitchFamily="34" charset="0"/>
              <a:buChar char="•"/>
            </a:pPr>
            <a:r>
              <a:rPr lang="en-IN" sz="11200" dirty="0">
                <a:latin typeface="Arial" panose="020B0604020202020204" pitchFamily="34" charset="0"/>
                <a:cs typeface="Arial" panose="020B0604020202020204" pitchFamily="34" charset="0"/>
              </a:rPr>
              <a:t>Usefulness' Of Deep Learning Strategies</a:t>
            </a:r>
          </a:p>
          <a:p>
            <a:pPr marL="342900" indent="-342900" algn="l">
              <a:lnSpc>
                <a:spcPct val="120000"/>
              </a:lnSpc>
              <a:buFont typeface="Arial" panose="020B0604020202020204" pitchFamily="34" charset="0"/>
              <a:buChar char="•"/>
            </a:pPr>
            <a:r>
              <a:rPr lang="en-IN" sz="11200" dirty="0">
                <a:latin typeface="Arial" panose="020B0604020202020204" pitchFamily="34" charset="0"/>
                <a:cs typeface="Arial" panose="020B0604020202020204" pitchFamily="34" charset="0"/>
              </a:rPr>
              <a:t>Applications of Deep Learning</a:t>
            </a:r>
          </a:p>
          <a:p>
            <a:endParaRPr lang="en-IN" dirty="0"/>
          </a:p>
        </p:txBody>
      </p:sp>
      <p:sp>
        <p:nvSpPr>
          <p:cNvPr id="4" name="Slide Number Placeholder 3">
            <a:extLst>
              <a:ext uri="{FF2B5EF4-FFF2-40B4-BE49-F238E27FC236}">
                <a16:creationId xmlns:a16="http://schemas.microsoft.com/office/drawing/2014/main" id="{2EB5EF36-A50A-4E03-9B10-95690B0E21CF}"/>
              </a:ext>
            </a:extLst>
          </p:cNvPr>
          <p:cNvSpPr>
            <a:spLocks noGrp="1"/>
          </p:cNvSpPr>
          <p:nvPr>
            <p:ph type="sldNum" sz="quarter" idx="12"/>
          </p:nvPr>
        </p:nvSpPr>
        <p:spPr/>
        <p:txBody>
          <a:bodyPr/>
          <a:lstStyle/>
          <a:p>
            <a:fld id="{CFB90EB3-43DD-4781-AA94-EC840833DA96}" type="slidenum">
              <a:rPr lang="en-IN" smtClean="0"/>
              <a:t>3</a:t>
            </a:fld>
            <a:endParaRPr lang="en-IN"/>
          </a:p>
        </p:txBody>
      </p:sp>
    </p:spTree>
    <p:extLst>
      <p:ext uri="{BB962C8B-B14F-4D97-AF65-F5344CB8AC3E}">
        <p14:creationId xmlns:p14="http://schemas.microsoft.com/office/powerpoint/2010/main" val="27019551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ubtitle 2">
            <a:extLst>
              <a:ext uri="{FF2B5EF4-FFF2-40B4-BE49-F238E27FC236}">
                <a16:creationId xmlns:a16="http://schemas.microsoft.com/office/drawing/2014/main" id="{89778090-5071-4CD5-8546-A3421AAF6C70}"/>
              </a:ext>
            </a:extLst>
          </p:cNvPr>
          <p:cNvSpPr txBox="1">
            <a:spLocks/>
          </p:cNvSpPr>
          <p:nvPr/>
        </p:nvSpPr>
        <p:spPr bwMode="auto">
          <a:xfrm>
            <a:off x="1197429" y="66335"/>
            <a:ext cx="9797143" cy="1047750"/>
          </a:xfrm>
          <a:prstGeom prst="rect">
            <a:avLst/>
          </a:prstGeom>
          <a:noFill/>
          <a:ln w="9525">
            <a:noFill/>
            <a:miter lim="800000"/>
            <a:headEnd/>
            <a:tailEnd/>
          </a:ln>
        </p:spPr>
        <p:txBody>
          <a:bodyPr lIns="79945" tIns="39973" rIns="79945" bIns="39973"/>
          <a:lstStyle/>
          <a:p>
            <a:pPr algn="ctr" defTabSz="799425">
              <a:defRPr/>
            </a:pPr>
            <a:r>
              <a:rPr lang="en-US" sz="3643" b="1" spc="-5" dirty="0">
                <a:solidFill>
                  <a:srgbClr val="0000FF"/>
                </a:solidFill>
                <a:latin typeface="Bookman Old Style" panose="02050604050505020204" pitchFamily="18" charset="0"/>
                <a:cs typeface="Times New Roman"/>
              </a:rPr>
              <a:t>Reinforced Training Algorithms</a:t>
            </a:r>
          </a:p>
        </p:txBody>
      </p:sp>
      <p:sp>
        <p:nvSpPr>
          <p:cNvPr id="31747" name="Slide Number Placeholder 1">
            <a:extLst>
              <a:ext uri="{FF2B5EF4-FFF2-40B4-BE49-F238E27FC236}">
                <a16:creationId xmlns:a16="http://schemas.microsoft.com/office/drawing/2014/main" id="{E170FFBB-32D1-4180-9731-F4366738096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476C786-BC5A-4831-BCB9-B5CE459DE75A}" type="slidenum">
              <a:rPr lang="en-IN" altLang="en-US" smtClean="0"/>
              <a:pPr/>
              <a:t>30</a:t>
            </a:fld>
            <a:endParaRPr lang="en-IN" altLang="en-US"/>
          </a:p>
        </p:txBody>
      </p:sp>
      <p:sp>
        <p:nvSpPr>
          <p:cNvPr id="2" name="Subtitle 2">
            <a:extLst>
              <a:ext uri="{FF2B5EF4-FFF2-40B4-BE49-F238E27FC236}">
                <a16:creationId xmlns:a16="http://schemas.microsoft.com/office/drawing/2014/main" id="{1B8F8513-CE67-4DD2-AA5C-7002521C0E59}"/>
              </a:ext>
            </a:extLst>
          </p:cNvPr>
          <p:cNvSpPr txBox="1">
            <a:spLocks/>
          </p:cNvSpPr>
          <p:nvPr/>
        </p:nvSpPr>
        <p:spPr bwMode="auto">
          <a:xfrm>
            <a:off x="1348809" y="813027"/>
            <a:ext cx="9492683" cy="1119188"/>
          </a:xfrm>
          <a:prstGeom prst="rect">
            <a:avLst/>
          </a:prstGeom>
          <a:noFill/>
          <a:ln w="9525">
            <a:noFill/>
            <a:miter lim="800000"/>
            <a:headEnd/>
            <a:tailEnd/>
          </a:ln>
        </p:spPr>
        <p:txBody>
          <a:bodyPr lIns="79945" tIns="39973" rIns="79945" bIns="39973"/>
          <a:lstStyle/>
          <a:p>
            <a:pPr marL="367383" indent="20410" algn="just" defTabSz="799425">
              <a:buFont typeface="Arial" panose="020B0604020202020204" pitchFamily="34" charset="0"/>
              <a:buChar char="•"/>
              <a:defRPr/>
            </a:pPr>
            <a:r>
              <a:rPr lang="en-US" sz="2357" spc="-5" dirty="0"/>
              <a:t>	Any Algorithm which implements the Unique learning process in which the data’s are not given, but generated by interactions with the environment is called </a:t>
            </a:r>
            <a:r>
              <a:rPr lang="en-US" sz="2357" b="1" spc="-5" dirty="0">
                <a:solidFill>
                  <a:srgbClr val="FF0000"/>
                </a:solidFill>
              </a:rPr>
              <a:t>Reinforced</a:t>
            </a:r>
            <a:r>
              <a:rPr lang="en-US" sz="2357" b="1" spc="-5" dirty="0">
                <a:solidFill>
                  <a:srgbClr val="FF0000"/>
                </a:solidFill>
                <a:latin typeface="Bookman Old Style" panose="02050604050505020204" pitchFamily="18" charset="0"/>
                <a:cs typeface="Times New Roman"/>
              </a:rPr>
              <a:t> Training Algorithms</a:t>
            </a:r>
          </a:p>
          <a:p>
            <a:pPr algn="just" defTabSz="799425">
              <a:defRPr/>
            </a:pPr>
            <a:endParaRPr lang="en-US" sz="2571" spc="-5" dirty="0"/>
          </a:p>
          <a:p>
            <a:pPr algn="just" defTabSz="799425">
              <a:defRPr/>
            </a:pPr>
            <a:endParaRPr lang="en-US" sz="2786" spc="-5" dirty="0">
              <a:solidFill>
                <a:schemeClr val="accent6"/>
              </a:solidFill>
            </a:endParaRPr>
          </a:p>
        </p:txBody>
      </p:sp>
      <p:sp>
        <p:nvSpPr>
          <p:cNvPr id="25605" name="Subtitle 2">
            <a:extLst>
              <a:ext uri="{FF2B5EF4-FFF2-40B4-BE49-F238E27FC236}">
                <a16:creationId xmlns:a16="http://schemas.microsoft.com/office/drawing/2014/main" id="{851E3732-E173-4E0B-8013-F21549876C54}"/>
              </a:ext>
            </a:extLst>
          </p:cNvPr>
          <p:cNvSpPr txBox="1">
            <a:spLocks noChangeArrowheads="1"/>
          </p:cNvSpPr>
          <p:nvPr/>
        </p:nvSpPr>
        <p:spPr bwMode="auto">
          <a:xfrm>
            <a:off x="1870982" y="2034268"/>
            <a:ext cx="8817429" cy="4505666"/>
          </a:xfrm>
          <a:prstGeom prst="rect">
            <a:avLst/>
          </a:prstGeom>
          <a:noFill/>
          <a:ln>
            <a:noFill/>
          </a:ln>
        </p:spPr>
        <p:txBody>
          <a:bodyPr lIns="79945" tIns="39973" rIns="79945" bIns="39973"/>
          <a:lstStyle/>
          <a:p>
            <a:pPr algn="just" eaLnBrk="1" hangingPunct="1">
              <a:defRPr/>
            </a:pPr>
            <a:r>
              <a:rPr lang="en-US" altLang="en-US" sz="2571" b="1" dirty="0">
                <a:solidFill>
                  <a:srgbClr val="70AD47"/>
                </a:solidFill>
              </a:rPr>
              <a:t>Points to Ponder:</a:t>
            </a:r>
          </a:p>
          <a:p>
            <a:pPr algn="just" eaLnBrk="1" hangingPunct="1">
              <a:defRPr/>
            </a:pPr>
            <a:endParaRPr lang="en-US" altLang="en-US" sz="2143" baseline="-12000" dirty="0"/>
          </a:p>
          <a:p>
            <a:pPr marL="573186" indent="-185393" algn="just">
              <a:buFont typeface="Arial" panose="020B0604020202020204" pitchFamily="34" charset="0"/>
              <a:buChar char="•"/>
              <a:defRPr/>
            </a:pPr>
            <a:r>
              <a:rPr lang="en-US" altLang="en-US" sz="2250" dirty="0"/>
              <a:t>A teacher is present but does not specifies the Target</a:t>
            </a:r>
          </a:p>
          <a:p>
            <a:pPr marL="573186" indent="-185393" algn="just">
              <a:buFont typeface="Arial" panose="020B0604020202020204" pitchFamily="34" charset="0"/>
              <a:buChar char="•"/>
              <a:defRPr/>
            </a:pPr>
            <a:r>
              <a:rPr lang="en-US" altLang="en-US" sz="2250" dirty="0"/>
              <a:t>The teacher just specifies the obtained output has correct or not</a:t>
            </a:r>
          </a:p>
          <a:p>
            <a:pPr marL="573186" indent="-185393" algn="just">
              <a:buFont typeface="Arial" panose="020B0604020202020204" pitchFamily="34" charset="0"/>
              <a:buChar char="•"/>
              <a:defRPr/>
            </a:pPr>
            <a:r>
              <a:rPr lang="en-US" altLang="en-US" sz="2250" dirty="0"/>
              <a:t>Error detection is present but no error correction</a:t>
            </a:r>
          </a:p>
          <a:p>
            <a:pPr marL="573186" indent="-185393" algn="just">
              <a:buFont typeface="Arial" panose="020B0604020202020204" pitchFamily="34" charset="0"/>
              <a:buChar char="•"/>
              <a:defRPr/>
            </a:pPr>
            <a:r>
              <a:rPr lang="en-US" altLang="en-US" sz="2250" dirty="0"/>
              <a:t>A reward is provided if the output is correct </a:t>
            </a:r>
          </a:p>
          <a:p>
            <a:pPr marL="573186" indent="-185393" algn="just">
              <a:buFont typeface="Arial" panose="020B0604020202020204" pitchFamily="34" charset="0"/>
              <a:buChar char="•"/>
              <a:defRPr/>
            </a:pPr>
            <a:r>
              <a:rPr lang="en-US" altLang="en-US" sz="2250" dirty="0"/>
              <a:t>A penalty is provided for wrong answer</a:t>
            </a:r>
          </a:p>
          <a:p>
            <a:pPr marL="573186" indent="-185393" algn="just">
              <a:buFont typeface="Arial" panose="020B0604020202020204" pitchFamily="34" charset="0"/>
              <a:buChar char="•"/>
              <a:defRPr/>
            </a:pPr>
            <a:r>
              <a:rPr lang="en-US" altLang="en-US" sz="2250" dirty="0"/>
              <a:t>Aim is to maximize the reward process by Trail &amp; error process</a:t>
            </a:r>
          </a:p>
          <a:p>
            <a:pPr marL="573186" indent="-185393" algn="just">
              <a:buFont typeface="Arial" panose="020B0604020202020204" pitchFamily="34" charset="0"/>
              <a:buChar char="•"/>
              <a:defRPr/>
            </a:pPr>
            <a:r>
              <a:rPr lang="en-US" sz="2250" dirty="0"/>
              <a:t>The network has to exploit what it already knows in order to obtain reward</a:t>
            </a:r>
          </a:p>
          <a:p>
            <a:pPr marL="573186" indent="-185393" algn="just">
              <a:buFont typeface="Arial" panose="020B0604020202020204" pitchFamily="34" charset="0"/>
              <a:buChar char="•"/>
              <a:defRPr/>
            </a:pPr>
            <a:r>
              <a:rPr lang="en-US" sz="2250" dirty="0"/>
              <a:t>It also has to explore new unknown searches in order to make better action selections in the future</a:t>
            </a:r>
            <a:endParaRPr lang="en-US" altLang="en-US" sz="2250" dirty="0"/>
          </a:p>
          <a:p>
            <a:pPr marL="573186" indent="-185393" algn="just">
              <a:buFont typeface="Arial" panose="020B0604020202020204" pitchFamily="34" charset="0"/>
              <a:buChar char="•"/>
              <a:defRPr/>
            </a:pPr>
            <a:endParaRPr lang="en-US" altLang="en-US" sz="2250" dirty="0"/>
          </a:p>
          <a:p>
            <a:pPr algn="just" eaLnBrk="1" hangingPunct="1">
              <a:defRPr/>
            </a:pPr>
            <a:endParaRPr lang="en-US" altLang="en-US" sz="2786" dirty="0">
              <a:solidFill>
                <a:srgbClr val="70AD47"/>
              </a:solidFill>
            </a:endParaRPr>
          </a:p>
        </p:txBody>
      </p:sp>
      <p:pic>
        <p:nvPicPr>
          <p:cNvPr id="6" name="Picture 5">
            <a:extLst>
              <a:ext uri="{FF2B5EF4-FFF2-40B4-BE49-F238E27FC236}">
                <a16:creationId xmlns:a16="http://schemas.microsoft.com/office/drawing/2014/main" id="{8E826283-0124-45D1-A32F-A03934543A22}"/>
              </a:ext>
            </a:extLst>
          </p:cNvPr>
          <p:cNvPicPr>
            <a:picLocks noChangeAspect="1"/>
          </p:cNvPicPr>
          <p:nvPr/>
        </p:nvPicPr>
        <p:blipFill>
          <a:blip r:embed="rId2"/>
          <a:stretch>
            <a:fillRect/>
          </a:stretch>
        </p:blipFill>
        <p:spPr>
          <a:xfrm>
            <a:off x="0" y="0"/>
            <a:ext cx="1348503" cy="1177781"/>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ubtitle 2">
            <a:extLst>
              <a:ext uri="{FF2B5EF4-FFF2-40B4-BE49-F238E27FC236}">
                <a16:creationId xmlns:a16="http://schemas.microsoft.com/office/drawing/2014/main" id="{046AE6CD-CA79-433C-B6A6-3E67B61123DA}"/>
              </a:ext>
            </a:extLst>
          </p:cNvPr>
          <p:cNvSpPr txBox="1">
            <a:spLocks/>
          </p:cNvSpPr>
          <p:nvPr/>
        </p:nvSpPr>
        <p:spPr bwMode="auto">
          <a:xfrm>
            <a:off x="2757148" y="328273"/>
            <a:ext cx="8237424" cy="1047750"/>
          </a:xfrm>
          <a:prstGeom prst="rect">
            <a:avLst/>
          </a:prstGeom>
          <a:noFill/>
          <a:ln w="9525">
            <a:noFill/>
            <a:miter lim="800000"/>
            <a:headEnd/>
            <a:tailEnd/>
          </a:ln>
        </p:spPr>
        <p:txBody>
          <a:bodyPr lIns="79945" tIns="39973" rIns="79945" bIns="39973"/>
          <a:lstStyle/>
          <a:p>
            <a:pPr algn="ctr" defTabSz="799425">
              <a:defRPr/>
            </a:pPr>
            <a:r>
              <a:rPr lang="en-US" sz="3643" spc="-5" dirty="0">
                <a:solidFill>
                  <a:srgbClr val="0000FF"/>
                </a:solidFill>
                <a:latin typeface="Arial Black" pitchFamily="34" charset="0"/>
                <a:cs typeface="Times New Roman"/>
              </a:rPr>
              <a:t>Reinforced Learning</a:t>
            </a:r>
          </a:p>
        </p:txBody>
      </p:sp>
      <p:sp>
        <p:nvSpPr>
          <p:cNvPr id="32771" name="Slide Number Placeholder 1">
            <a:extLst>
              <a:ext uri="{FF2B5EF4-FFF2-40B4-BE49-F238E27FC236}">
                <a16:creationId xmlns:a16="http://schemas.microsoft.com/office/drawing/2014/main" id="{41E8E158-BB37-4A55-8A7C-058E6F025D2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871"/>
              </a:spcBef>
              <a:buFont typeface="Arial" panose="020B0604020202020204" pitchFamily="34" charset="0"/>
              <a:buChar char="•"/>
              <a:defRPr sz="2464">
                <a:solidFill>
                  <a:schemeClr val="tx1"/>
                </a:solidFill>
                <a:latin typeface="Calibri" panose="020F0502020204030204" pitchFamily="34" charset="0"/>
              </a:defRPr>
            </a:lvl1pPr>
            <a:lvl2pPr marL="795997" indent="-306153">
              <a:lnSpc>
                <a:spcPct val="90000"/>
              </a:lnSpc>
              <a:spcBef>
                <a:spcPts val="442"/>
              </a:spcBef>
              <a:buFont typeface="Arial" panose="020B0604020202020204" pitchFamily="34" charset="0"/>
              <a:buChar char="•"/>
              <a:defRPr sz="2143">
                <a:solidFill>
                  <a:schemeClr val="tx1"/>
                </a:solidFill>
                <a:latin typeface="Calibri" panose="020F0502020204030204" pitchFamily="34" charset="0"/>
              </a:defRPr>
            </a:lvl2pPr>
            <a:lvl3pPr marL="1224610" indent="-244922">
              <a:lnSpc>
                <a:spcPct val="90000"/>
              </a:lnSpc>
              <a:spcBef>
                <a:spcPts val="442"/>
              </a:spcBef>
              <a:buFont typeface="Arial" panose="020B0604020202020204" pitchFamily="34" charset="0"/>
              <a:buChar char="•"/>
              <a:defRPr sz="1714">
                <a:solidFill>
                  <a:schemeClr val="tx1"/>
                </a:solidFill>
                <a:latin typeface="Calibri" panose="020F0502020204030204" pitchFamily="34" charset="0"/>
              </a:defRPr>
            </a:lvl3pPr>
            <a:lvl4pPr marL="1714454" indent="-244922">
              <a:lnSpc>
                <a:spcPct val="90000"/>
              </a:lnSpc>
              <a:spcBef>
                <a:spcPts val="442"/>
              </a:spcBef>
              <a:buFont typeface="Arial" panose="020B0604020202020204" pitchFamily="34" charset="0"/>
              <a:buChar char="•"/>
              <a:defRPr sz="1607">
                <a:solidFill>
                  <a:schemeClr val="tx1"/>
                </a:solidFill>
                <a:latin typeface="Calibri" panose="020F0502020204030204" pitchFamily="34" charset="0"/>
              </a:defRPr>
            </a:lvl4pPr>
            <a:lvl5pPr marL="2204298" indent="-244922">
              <a:lnSpc>
                <a:spcPct val="90000"/>
              </a:lnSpc>
              <a:spcBef>
                <a:spcPts val="442"/>
              </a:spcBef>
              <a:buFont typeface="Arial" panose="020B0604020202020204" pitchFamily="34" charset="0"/>
              <a:buChar char="•"/>
              <a:defRPr sz="1607">
                <a:solidFill>
                  <a:schemeClr val="tx1"/>
                </a:solidFill>
                <a:latin typeface="Calibri" panose="020F0502020204030204" pitchFamily="34" charset="0"/>
              </a:defRPr>
            </a:lvl5pPr>
            <a:lvl6pPr marL="2694142"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6pPr>
            <a:lvl7pPr marL="3183987"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7pPr>
            <a:lvl8pPr marL="3673831"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8pPr>
            <a:lvl9pPr marL="4163675"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9pPr>
          </a:lstStyle>
          <a:p>
            <a:pPr>
              <a:lnSpc>
                <a:spcPct val="100000"/>
              </a:lnSpc>
              <a:spcBef>
                <a:spcPct val="0"/>
              </a:spcBef>
              <a:buFontTx/>
              <a:buNone/>
            </a:pPr>
            <a:fld id="{263E4890-4D64-4550-BFFF-697EBEF61B77}" type="slidenum">
              <a:rPr lang="en-IN" altLang="en-US" sz="1071">
                <a:solidFill>
                  <a:srgbClr val="898989"/>
                </a:solidFill>
              </a:rPr>
              <a:pPr>
                <a:lnSpc>
                  <a:spcPct val="100000"/>
                </a:lnSpc>
                <a:spcBef>
                  <a:spcPct val="0"/>
                </a:spcBef>
                <a:buFontTx/>
                <a:buNone/>
              </a:pPr>
              <a:t>31</a:t>
            </a:fld>
            <a:endParaRPr lang="en-IN" altLang="en-US" sz="1071">
              <a:solidFill>
                <a:srgbClr val="898989"/>
              </a:solidFill>
            </a:endParaRPr>
          </a:p>
        </p:txBody>
      </p:sp>
      <p:sp>
        <p:nvSpPr>
          <p:cNvPr id="2" name="Subtitle 2">
            <a:extLst>
              <a:ext uri="{FF2B5EF4-FFF2-40B4-BE49-F238E27FC236}">
                <a16:creationId xmlns:a16="http://schemas.microsoft.com/office/drawing/2014/main" id="{10C99632-B945-4682-A820-A099A6B69D04}"/>
              </a:ext>
            </a:extLst>
          </p:cNvPr>
          <p:cNvSpPr txBox="1">
            <a:spLocks/>
          </p:cNvSpPr>
          <p:nvPr/>
        </p:nvSpPr>
        <p:spPr bwMode="auto">
          <a:xfrm>
            <a:off x="1501889" y="1394732"/>
            <a:ext cx="9257959" cy="4048125"/>
          </a:xfrm>
          <a:prstGeom prst="rect">
            <a:avLst/>
          </a:prstGeom>
          <a:noFill/>
          <a:ln w="9525">
            <a:noFill/>
            <a:miter lim="800000"/>
            <a:headEnd/>
            <a:tailEnd/>
          </a:ln>
        </p:spPr>
        <p:txBody>
          <a:bodyPr lIns="79945" tIns="39973" rIns="79945" bIns="39973"/>
          <a:lstStyle/>
          <a:p>
            <a:pPr marL="489844" indent="-244922" algn="just" defTabSz="799425">
              <a:buFont typeface="Arial" pitchFamily="34" charset="0"/>
              <a:buChar char="•"/>
              <a:defRPr/>
            </a:pPr>
            <a:r>
              <a:rPr lang="en-US" sz="2571" dirty="0">
                <a:cs typeface="Arial" charset="0"/>
              </a:rPr>
              <a:t>Reinforcement learning differs from the supervised learning</a:t>
            </a:r>
          </a:p>
          <a:p>
            <a:pPr marL="489844" indent="-244922" algn="just" defTabSz="799425">
              <a:buFont typeface="Arial" pitchFamily="34" charset="0"/>
              <a:buChar char="•"/>
              <a:defRPr/>
            </a:pPr>
            <a:r>
              <a:rPr lang="en-US" sz="2571" dirty="0">
                <a:cs typeface="Arial" charset="0"/>
              </a:rPr>
              <a:t>In supervised learning the training data has the answer key with it so the model is trained with the correct answer itself </a:t>
            </a:r>
          </a:p>
          <a:p>
            <a:pPr marL="489844" indent="-244922" algn="just" defTabSz="799425">
              <a:buFont typeface="Arial" pitchFamily="34" charset="0"/>
              <a:buChar char="•"/>
              <a:defRPr/>
            </a:pPr>
            <a:r>
              <a:rPr lang="en-US" sz="2571" dirty="0">
                <a:cs typeface="Arial" charset="0"/>
              </a:rPr>
              <a:t>In reinforcement learning, there is no answer but the reinforcement agent decides the action to be done based on the current state/Environment </a:t>
            </a:r>
          </a:p>
          <a:p>
            <a:pPr marL="489844" indent="-244922" algn="just" defTabSz="799425">
              <a:buFont typeface="Arial" pitchFamily="34" charset="0"/>
              <a:buChar char="•"/>
              <a:defRPr/>
            </a:pPr>
            <a:r>
              <a:rPr lang="en-US" sz="2571" dirty="0">
                <a:cs typeface="Arial" charset="0"/>
              </a:rPr>
              <a:t>Agent interprets based on the given input</a:t>
            </a:r>
          </a:p>
          <a:p>
            <a:pPr marL="489844" indent="-244922" algn="just" defTabSz="799425">
              <a:buFont typeface="Arial" pitchFamily="34" charset="0"/>
              <a:buChar char="•"/>
              <a:defRPr/>
            </a:pPr>
            <a:r>
              <a:rPr lang="en-US" sz="2571" dirty="0">
                <a:cs typeface="Arial" charset="0"/>
              </a:rPr>
              <a:t>If the action is good/best then a reward is provided</a:t>
            </a:r>
          </a:p>
          <a:p>
            <a:pPr marL="489844" indent="-244922" algn="just" defTabSz="799425">
              <a:buFont typeface="Arial" pitchFamily="34" charset="0"/>
              <a:buChar char="•"/>
              <a:defRPr/>
            </a:pPr>
            <a:r>
              <a:rPr lang="en-US" sz="2571" dirty="0">
                <a:cs typeface="Arial" charset="0"/>
              </a:rPr>
              <a:t>Unsupervised learning is done</a:t>
            </a:r>
          </a:p>
          <a:p>
            <a:pPr marL="489844" indent="-244922" algn="just" defTabSz="799425">
              <a:buFont typeface="Arial" pitchFamily="34" charset="0"/>
              <a:buChar char="•"/>
              <a:defRPr/>
            </a:pPr>
            <a:r>
              <a:rPr lang="en-US" sz="2571" dirty="0">
                <a:cs typeface="Arial" charset="0"/>
              </a:rPr>
              <a:t>Else a penalty  is given</a:t>
            </a:r>
          </a:p>
          <a:p>
            <a:pPr marL="489844" indent="-244922" algn="just" defTabSz="799425">
              <a:buFont typeface="Arial" pitchFamily="34" charset="0"/>
              <a:buChar char="•"/>
              <a:defRPr/>
            </a:pPr>
            <a:r>
              <a:rPr lang="en-US" sz="2571" dirty="0">
                <a:cs typeface="Arial" charset="0"/>
              </a:rPr>
              <a:t>Supervised learning is done </a:t>
            </a:r>
            <a:r>
              <a:rPr lang="en-US" sz="2571" dirty="0" err="1">
                <a:cs typeface="Arial" charset="0"/>
              </a:rPr>
              <a:t>i.e</a:t>
            </a:r>
            <a:r>
              <a:rPr lang="en-US" sz="2571" dirty="0">
                <a:cs typeface="Arial" charset="0"/>
              </a:rPr>
              <a:t> weights are changed based on the error</a:t>
            </a:r>
          </a:p>
          <a:p>
            <a:pPr marL="489844" indent="-244922" algn="just" defTabSz="799425">
              <a:buFont typeface="Arial" pitchFamily="34" charset="0"/>
              <a:buChar char="•"/>
              <a:defRPr/>
            </a:pPr>
            <a:endParaRPr lang="en-US" sz="2571" dirty="0">
              <a:cs typeface="Arial" charset="0"/>
            </a:endParaRPr>
          </a:p>
          <a:p>
            <a:pPr marL="855527" indent="-467734" algn="just" defTabSz="799425">
              <a:buFont typeface="Arial" pitchFamily="34" charset="0"/>
              <a:buChar char="•"/>
              <a:defRPr/>
            </a:pPr>
            <a:endParaRPr lang="en-US" sz="2571" dirty="0">
              <a:cs typeface="Arial" charset="0"/>
            </a:endParaRPr>
          </a:p>
          <a:p>
            <a:pPr algn="just" defTabSz="799425">
              <a:defRPr/>
            </a:pPr>
            <a:endParaRPr lang="en-US" sz="2571" spc="-5" dirty="0"/>
          </a:p>
          <a:p>
            <a:pPr algn="just" defTabSz="799425">
              <a:defRPr/>
            </a:pPr>
            <a:endParaRPr lang="en-US" sz="2786" spc="-5" dirty="0">
              <a:solidFill>
                <a:schemeClr val="accent6"/>
              </a:solidFill>
            </a:endParaRPr>
          </a:p>
        </p:txBody>
      </p:sp>
      <p:pic>
        <p:nvPicPr>
          <p:cNvPr id="5" name="Picture 4">
            <a:extLst>
              <a:ext uri="{FF2B5EF4-FFF2-40B4-BE49-F238E27FC236}">
                <a16:creationId xmlns:a16="http://schemas.microsoft.com/office/drawing/2014/main" id="{4B02B38D-FC93-4317-98A1-C3E9CB6C4BB0}"/>
              </a:ext>
            </a:extLst>
          </p:cNvPr>
          <p:cNvPicPr>
            <a:picLocks noChangeAspect="1"/>
          </p:cNvPicPr>
          <p:nvPr/>
        </p:nvPicPr>
        <p:blipFill>
          <a:blip r:embed="rId2"/>
          <a:stretch>
            <a:fillRect/>
          </a:stretch>
        </p:blipFill>
        <p:spPr>
          <a:xfrm>
            <a:off x="0" y="0"/>
            <a:ext cx="1348503" cy="1177781"/>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ubtitle 2">
            <a:extLst>
              <a:ext uri="{FF2B5EF4-FFF2-40B4-BE49-F238E27FC236}">
                <a16:creationId xmlns:a16="http://schemas.microsoft.com/office/drawing/2014/main" id="{DB547BFE-DE0B-4E68-B20A-6FE4964F0DE7}"/>
              </a:ext>
            </a:extLst>
          </p:cNvPr>
          <p:cNvSpPr txBox="1">
            <a:spLocks/>
          </p:cNvSpPr>
          <p:nvPr/>
        </p:nvSpPr>
        <p:spPr bwMode="auto">
          <a:xfrm>
            <a:off x="2653393" y="66335"/>
            <a:ext cx="8341179" cy="1047750"/>
          </a:xfrm>
          <a:prstGeom prst="rect">
            <a:avLst/>
          </a:prstGeom>
          <a:noFill/>
          <a:ln w="9525">
            <a:noFill/>
            <a:miter lim="800000"/>
            <a:headEnd/>
            <a:tailEnd/>
          </a:ln>
        </p:spPr>
        <p:txBody>
          <a:bodyPr lIns="79945" tIns="39973" rIns="79945" bIns="39973"/>
          <a:lstStyle/>
          <a:p>
            <a:pPr algn="ctr" defTabSz="799425">
              <a:defRPr/>
            </a:pPr>
            <a:r>
              <a:rPr lang="en-US" sz="3643" b="1" spc="-5" dirty="0">
                <a:solidFill>
                  <a:srgbClr val="0000FF"/>
                </a:solidFill>
                <a:latin typeface="Bookman Old Style" panose="02050604050505020204" pitchFamily="18" charset="0"/>
                <a:cs typeface="Times New Roman"/>
              </a:rPr>
              <a:t>Reinforced Learning</a:t>
            </a:r>
          </a:p>
        </p:txBody>
      </p:sp>
      <p:sp>
        <p:nvSpPr>
          <p:cNvPr id="33795" name="Slide Number Placeholder 1">
            <a:extLst>
              <a:ext uri="{FF2B5EF4-FFF2-40B4-BE49-F238E27FC236}">
                <a16:creationId xmlns:a16="http://schemas.microsoft.com/office/drawing/2014/main" id="{4546C9A2-B596-46D7-8381-D94D3D2FC8F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871"/>
              </a:spcBef>
              <a:buFont typeface="Arial" panose="020B0604020202020204" pitchFamily="34" charset="0"/>
              <a:buChar char="•"/>
              <a:defRPr sz="2464">
                <a:solidFill>
                  <a:schemeClr val="tx1"/>
                </a:solidFill>
                <a:latin typeface="Calibri" panose="020F0502020204030204" pitchFamily="34" charset="0"/>
              </a:defRPr>
            </a:lvl1pPr>
            <a:lvl2pPr marL="795997" indent="-306153">
              <a:lnSpc>
                <a:spcPct val="90000"/>
              </a:lnSpc>
              <a:spcBef>
                <a:spcPts val="442"/>
              </a:spcBef>
              <a:buFont typeface="Arial" panose="020B0604020202020204" pitchFamily="34" charset="0"/>
              <a:buChar char="•"/>
              <a:defRPr sz="2143">
                <a:solidFill>
                  <a:schemeClr val="tx1"/>
                </a:solidFill>
                <a:latin typeface="Calibri" panose="020F0502020204030204" pitchFamily="34" charset="0"/>
              </a:defRPr>
            </a:lvl2pPr>
            <a:lvl3pPr marL="1224610" indent="-244922">
              <a:lnSpc>
                <a:spcPct val="90000"/>
              </a:lnSpc>
              <a:spcBef>
                <a:spcPts val="442"/>
              </a:spcBef>
              <a:buFont typeface="Arial" panose="020B0604020202020204" pitchFamily="34" charset="0"/>
              <a:buChar char="•"/>
              <a:defRPr sz="1714">
                <a:solidFill>
                  <a:schemeClr val="tx1"/>
                </a:solidFill>
                <a:latin typeface="Calibri" panose="020F0502020204030204" pitchFamily="34" charset="0"/>
              </a:defRPr>
            </a:lvl3pPr>
            <a:lvl4pPr marL="1714454" indent="-244922">
              <a:lnSpc>
                <a:spcPct val="90000"/>
              </a:lnSpc>
              <a:spcBef>
                <a:spcPts val="442"/>
              </a:spcBef>
              <a:buFont typeface="Arial" panose="020B0604020202020204" pitchFamily="34" charset="0"/>
              <a:buChar char="•"/>
              <a:defRPr sz="1607">
                <a:solidFill>
                  <a:schemeClr val="tx1"/>
                </a:solidFill>
                <a:latin typeface="Calibri" panose="020F0502020204030204" pitchFamily="34" charset="0"/>
              </a:defRPr>
            </a:lvl4pPr>
            <a:lvl5pPr marL="2204298" indent="-244922">
              <a:lnSpc>
                <a:spcPct val="90000"/>
              </a:lnSpc>
              <a:spcBef>
                <a:spcPts val="442"/>
              </a:spcBef>
              <a:buFont typeface="Arial" panose="020B0604020202020204" pitchFamily="34" charset="0"/>
              <a:buChar char="•"/>
              <a:defRPr sz="1607">
                <a:solidFill>
                  <a:schemeClr val="tx1"/>
                </a:solidFill>
                <a:latin typeface="Calibri" panose="020F0502020204030204" pitchFamily="34" charset="0"/>
              </a:defRPr>
            </a:lvl5pPr>
            <a:lvl6pPr marL="2694142"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6pPr>
            <a:lvl7pPr marL="3183987"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7pPr>
            <a:lvl8pPr marL="3673831"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8pPr>
            <a:lvl9pPr marL="4163675"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9pPr>
          </a:lstStyle>
          <a:p>
            <a:pPr>
              <a:lnSpc>
                <a:spcPct val="100000"/>
              </a:lnSpc>
              <a:spcBef>
                <a:spcPct val="0"/>
              </a:spcBef>
              <a:buFontTx/>
              <a:buNone/>
            </a:pPr>
            <a:fld id="{087DD3C8-10FB-41E9-8DF1-818D6994FF21}" type="slidenum">
              <a:rPr lang="en-IN" altLang="en-US" sz="1071">
                <a:solidFill>
                  <a:srgbClr val="898989"/>
                </a:solidFill>
              </a:rPr>
              <a:pPr>
                <a:lnSpc>
                  <a:spcPct val="100000"/>
                </a:lnSpc>
                <a:spcBef>
                  <a:spcPct val="0"/>
                </a:spcBef>
                <a:buFontTx/>
                <a:buNone/>
              </a:pPr>
              <a:t>32</a:t>
            </a:fld>
            <a:endParaRPr lang="en-IN" altLang="en-US" sz="1071">
              <a:solidFill>
                <a:srgbClr val="898989"/>
              </a:solidFill>
            </a:endParaRPr>
          </a:p>
        </p:txBody>
      </p:sp>
      <p:pic>
        <p:nvPicPr>
          <p:cNvPr id="33796" name="Picture 2">
            <a:extLst>
              <a:ext uri="{FF2B5EF4-FFF2-40B4-BE49-F238E27FC236}">
                <a16:creationId xmlns:a16="http://schemas.microsoft.com/office/drawing/2014/main" id="{A649B359-9BEE-4E5A-86D2-E83D6DAC7E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1893" y="1144701"/>
            <a:ext cx="8409214" cy="4679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TextBox 4">
            <a:extLst>
              <a:ext uri="{FF2B5EF4-FFF2-40B4-BE49-F238E27FC236}">
                <a16:creationId xmlns:a16="http://schemas.microsoft.com/office/drawing/2014/main" id="{B4DFCE04-313B-4049-AFE7-969773A9FE3D}"/>
              </a:ext>
            </a:extLst>
          </p:cNvPr>
          <p:cNvSpPr txBox="1">
            <a:spLocks noChangeArrowheads="1"/>
          </p:cNvSpPr>
          <p:nvPr/>
        </p:nvSpPr>
        <p:spPr bwMode="auto">
          <a:xfrm>
            <a:off x="3394983" y="6499113"/>
            <a:ext cx="6073889" cy="273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813"/>
              </a:spcBef>
              <a:buFont typeface="Arial" panose="020B0604020202020204" pitchFamily="34" charset="0"/>
              <a:buChar char="•"/>
              <a:defRPr sz="2300">
                <a:solidFill>
                  <a:schemeClr val="tx1"/>
                </a:solidFill>
                <a:latin typeface="Calibri" panose="020F0502020204030204" pitchFamily="34" charset="0"/>
              </a:defRPr>
            </a:lvl1pPr>
            <a:lvl2pPr marL="742950" indent="-285750">
              <a:lnSpc>
                <a:spcPct val="90000"/>
              </a:lnSpc>
              <a:spcBef>
                <a:spcPts val="413"/>
              </a:spcBef>
              <a:buFont typeface="Arial" panose="020B0604020202020204" pitchFamily="34" charset="0"/>
              <a:buChar char="•"/>
              <a:defRPr sz="2000">
                <a:solidFill>
                  <a:schemeClr val="tx1"/>
                </a:solidFill>
                <a:latin typeface="Calibri" panose="020F0502020204030204" pitchFamily="34" charset="0"/>
              </a:defRPr>
            </a:lvl2pPr>
            <a:lvl3pPr marL="1143000" indent="-228600">
              <a:lnSpc>
                <a:spcPct val="90000"/>
              </a:lnSpc>
              <a:spcBef>
                <a:spcPts val="413"/>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413"/>
              </a:spcBef>
              <a:buFont typeface="Arial" panose="020B0604020202020204" pitchFamily="34" charset="0"/>
              <a:buChar char="•"/>
              <a:defRPr sz="1500">
                <a:solidFill>
                  <a:schemeClr val="tx1"/>
                </a:solidFill>
                <a:latin typeface="Calibri" panose="020F0502020204030204" pitchFamily="34" charset="0"/>
              </a:defRPr>
            </a:lvl4pPr>
            <a:lvl5pPr marL="2057400" indent="-228600">
              <a:lnSpc>
                <a:spcPct val="90000"/>
              </a:lnSpc>
              <a:spcBef>
                <a:spcPts val="413"/>
              </a:spcBef>
              <a:buFont typeface="Arial" panose="020B0604020202020204" pitchFamily="34" charset="0"/>
              <a:buChar char="•"/>
              <a:defRPr sz="1500">
                <a:solidFill>
                  <a:schemeClr val="tx1"/>
                </a:solidFill>
                <a:latin typeface="Calibri" panose="020F0502020204030204" pitchFamily="34" charset="0"/>
              </a:defRPr>
            </a:lvl5pPr>
            <a:lvl6pPr marL="2514600" indent="-228600" defTabSz="746125" eaLnBrk="0" fontAlgn="base" hangingPunct="0">
              <a:lnSpc>
                <a:spcPct val="90000"/>
              </a:lnSpc>
              <a:spcBef>
                <a:spcPts val="413"/>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971800" indent="-228600" defTabSz="746125" eaLnBrk="0" fontAlgn="base" hangingPunct="0">
              <a:lnSpc>
                <a:spcPct val="90000"/>
              </a:lnSpc>
              <a:spcBef>
                <a:spcPts val="413"/>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3429000" indent="-228600" defTabSz="746125" eaLnBrk="0" fontAlgn="base" hangingPunct="0">
              <a:lnSpc>
                <a:spcPct val="90000"/>
              </a:lnSpc>
              <a:spcBef>
                <a:spcPts val="413"/>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3886200" indent="-228600" defTabSz="746125" eaLnBrk="0" fontAlgn="base" hangingPunct="0">
              <a:lnSpc>
                <a:spcPct val="90000"/>
              </a:lnSpc>
              <a:spcBef>
                <a:spcPts val="413"/>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179">
                <a:latin typeface="Arial" panose="020B0604020202020204" pitchFamily="34" charset="0"/>
              </a:rPr>
              <a:t>Image source: https://twitter.com/ipfconline1/status/1034281946380218369/photo/1</a:t>
            </a:r>
          </a:p>
        </p:txBody>
      </p:sp>
      <p:pic>
        <p:nvPicPr>
          <p:cNvPr id="6" name="Picture 5">
            <a:extLst>
              <a:ext uri="{FF2B5EF4-FFF2-40B4-BE49-F238E27FC236}">
                <a16:creationId xmlns:a16="http://schemas.microsoft.com/office/drawing/2014/main" id="{C243ECE3-DBFF-4191-8BF6-2F9F7BBEE811}"/>
              </a:ext>
            </a:extLst>
          </p:cNvPr>
          <p:cNvPicPr>
            <a:picLocks noChangeAspect="1"/>
          </p:cNvPicPr>
          <p:nvPr/>
        </p:nvPicPr>
        <p:blipFill>
          <a:blip r:embed="rId3"/>
          <a:stretch>
            <a:fillRect/>
          </a:stretch>
        </p:blipFill>
        <p:spPr>
          <a:xfrm>
            <a:off x="0" y="0"/>
            <a:ext cx="1348503" cy="1177781"/>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a:bodyPr>
          <a:lstStyle/>
          <a:p>
            <a:pPr defTabSz="799425">
              <a:defRPr/>
            </a:pPr>
            <a:r>
              <a:rPr lang="en-IN" sz="3643" spc="-5" dirty="0">
                <a:solidFill>
                  <a:srgbClr val="0000FF"/>
                </a:solidFill>
                <a:latin typeface="Arial Black" pitchFamily="34" charset="0"/>
                <a:ea typeface="+mn-ea"/>
                <a:cs typeface="Times New Roman"/>
              </a:rPr>
              <a:t>Introduction – Contd.,</a:t>
            </a: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394692" cy="1521482"/>
          </a:xfrm>
          <a:prstGeom prst="rect">
            <a:avLst/>
          </a:prstGeom>
        </p:spPr>
      </p:pic>
      <p:sp>
        <p:nvSpPr>
          <p:cNvPr id="6" name="TextBox 5">
            <a:extLst>
              <a:ext uri="{FF2B5EF4-FFF2-40B4-BE49-F238E27FC236}">
                <a16:creationId xmlns:a16="http://schemas.microsoft.com/office/drawing/2014/main" id="{1CFDC659-3AE5-4893-B318-E0B9AAA59D60}"/>
              </a:ext>
            </a:extLst>
          </p:cNvPr>
          <p:cNvSpPr txBox="1"/>
          <p:nvPr/>
        </p:nvSpPr>
        <p:spPr>
          <a:xfrm>
            <a:off x="544945" y="3057236"/>
            <a:ext cx="4073237" cy="1754326"/>
          </a:xfrm>
          <a:prstGeom prst="rect">
            <a:avLst/>
          </a:prstGeom>
          <a:noFill/>
        </p:spPr>
        <p:txBody>
          <a:bodyPr wrap="square" rtlCol="0">
            <a:spAutoFit/>
          </a:bodyPr>
          <a:lstStyle/>
          <a:p>
            <a:r>
              <a:rPr lang="en-US" sz="3600" dirty="0"/>
              <a:t>How Do You Decide Which Algorithm to Use? </a:t>
            </a:r>
            <a:endParaRPr lang="en-IN" sz="3600" dirty="0"/>
          </a:p>
        </p:txBody>
      </p:sp>
      <p:sp>
        <p:nvSpPr>
          <p:cNvPr id="9" name="TextBox 8">
            <a:extLst>
              <a:ext uri="{FF2B5EF4-FFF2-40B4-BE49-F238E27FC236}">
                <a16:creationId xmlns:a16="http://schemas.microsoft.com/office/drawing/2014/main" id="{856E6526-F7F1-44B9-A395-5199B83E4823}"/>
              </a:ext>
            </a:extLst>
          </p:cNvPr>
          <p:cNvSpPr txBox="1"/>
          <p:nvPr/>
        </p:nvSpPr>
        <p:spPr>
          <a:xfrm>
            <a:off x="2142837" y="6562835"/>
            <a:ext cx="7721600" cy="276999"/>
          </a:xfrm>
          <a:prstGeom prst="rect">
            <a:avLst/>
          </a:prstGeom>
          <a:noFill/>
        </p:spPr>
        <p:txBody>
          <a:bodyPr wrap="square">
            <a:spAutoFit/>
          </a:bodyPr>
          <a:lstStyle/>
          <a:p>
            <a:r>
              <a:rPr lang="en-IN" sz="1200" dirty="0"/>
              <a:t>Courtesy: https://in.mathworks.com/content/dam/mathworks/ebook/gated/machine-learning-ebook-all-chapters.pdf</a:t>
            </a:r>
          </a:p>
        </p:txBody>
      </p:sp>
      <p:pic>
        <p:nvPicPr>
          <p:cNvPr id="7" name="Picture 6">
            <a:extLst>
              <a:ext uri="{FF2B5EF4-FFF2-40B4-BE49-F238E27FC236}">
                <a16:creationId xmlns:a16="http://schemas.microsoft.com/office/drawing/2014/main" id="{3D515341-3E71-4BD7-9A28-2178A4F0E076}"/>
              </a:ext>
            </a:extLst>
          </p:cNvPr>
          <p:cNvPicPr>
            <a:picLocks noChangeAspect="1"/>
          </p:cNvPicPr>
          <p:nvPr/>
        </p:nvPicPr>
        <p:blipFill>
          <a:blip r:embed="rId3"/>
          <a:stretch>
            <a:fillRect/>
          </a:stretch>
        </p:blipFill>
        <p:spPr>
          <a:xfrm>
            <a:off x="4470400" y="930355"/>
            <a:ext cx="7721600" cy="5602207"/>
          </a:xfrm>
          <a:prstGeom prst="rect">
            <a:avLst/>
          </a:prstGeom>
        </p:spPr>
      </p:pic>
    </p:spTree>
    <p:extLst>
      <p:ext uri="{BB962C8B-B14F-4D97-AF65-F5344CB8AC3E}">
        <p14:creationId xmlns:p14="http://schemas.microsoft.com/office/powerpoint/2010/main" val="33655523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1560945" y="323272"/>
            <a:ext cx="10280073" cy="625555"/>
          </a:xfrm>
        </p:spPr>
        <p:txBody>
          <a:bodyPr>
            <a:normAutofit/>
          </a:bodyPr>
          <a:lstStyle/>
          <a:p>
            <a:pPr defTabSz="799425">
              <a:defRPr/>
            </a:pPr>
            <a:r>
              <a:rPr lang="en-US" sz="3643" b="1" spc="-5" dirty="0">
                <a:solidFill>
                  <a:srgbClr val="0000FF"/>
                </a:solidFill>
                <a:latin typeface="Bookman Old Style" panose="02050604050505020204" pitchFamily="18" charset="0"/>
                <a:ea typeface="+mn-ea"/>
                <a:cs typeface="Times New Roman"/>
              </a:rPr>
              <a:t>Questions to Consider Before You Start </a:t>
            </a:r>
            <a:endParaRPr lang="en-IN" sz="3643" b="1" spc="-5" dirty="0">
              <a:solidFill>
                <a:srgbClr val="0000FF"/>
              </a:solidFill>
              <a:latin typeface="Bookman Old Style" panose="02050604050505020204" pitchFamily="18" charset="0"/>
              <a:ea typeface="+mn-ea"/>
              <a:cs typeface="Times New Roman"/>
            </a:endParaRP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394692" cy="1521482"/>
          </a:xfrm>
          <a:prstGeom prst="rect">
            <a:avLst/>
          </a:prstGeom>
        </p:spPr>
      </p:pic>
      <p:pic>
        <p:nvPicPr>
          <p:cNvPr id="8" name="Picture 7">
            <a:extLst>
              <a:ext uri="{FF2B5EF4-FFF2-40B4-BE49-F238E27FC236}">
                <a16:creationId xmlns:a16="http://schemas.microsoft.com/office/drawing/2014/main" id="{276A14E0-C637-453E-9D9F-B343632D7A42}"/>
              </a:ext>
            </a:extLst>
          </p:cNvPr>
          <p:cNvPicPr>
            <a:picLocks noChangeAspect="1"/>
          </p:cNvPicPr>
          <p:nvPr/>
        </p:nvPicPr>
        <p:blipFill>
          <a:blip r:embed="rId3"/>
          <a:stretch>
            <a:fillRect/>
          </a:stretch>
        </p:blipFill>
        <p:spPr>
          <a:xfrm>
            <a:off x="1427203" y="1267403"/>
            <a:ext cx="10547555" cy="5267325"/>
          </a:xfrm>
          <a:prstGeom prst="rect">
            <a:avLst/>
          </a:prstGeom>
        </p:spPr>
      </p:pic>
      <p:sp>
        <p:nvSpPr>
          <p:cNvPr id="9" name="TextBox 8">
            <a:extLst>
              <a:ext uri="{FF2B5EF4-FFF2-40B4-BE49-F238E27FC236}">
                <a16:creationId xmlns:a16="http://schemas.microsoft.com/office/drawing/2014/main" id="{C6C0A3DC-B98E-4B08-86BA-2ADDBE3A85C4}"/>
              </a:ext>
            </a:extLst>
          </p:cNvPr>
          <p:cNvSpPr txBox="1"/>
          <p:nvPr/>
        </p:nvSpPr>
        <p:spPr>
          <a:xfrm>
            <a:off x="2142837" y="6562835"/>
            <a:ext cx="7721600" cy="276999"/>
          </a:xfrm>
          <a:prstGeom prst="rect">
            <a:avLst/>
          </a:prstGeom>
          <a:noFill/>
        </p:spPr>
        <p:txBody>
          <a:bodyPr wrap="square">
            <a:spAutoFit/>
          </a:bodyPr>
          <a:lstStyle/>
          <a:p>
            <a:r>
              <a:rPr lang="en-IN" sz="1200" dirty="0"/>
              <a:t>Courtesy: https://in.mathworks.com/content/dam/mathworks/ebook/gated/machine-learning-ebook-all-chapters.pdf</a:t>
            </a:r>
          </a:p>
        </p:txBody>
      </p:sp>
    </p:spTree>
    <p:extLst>
      <p:ext uri="{BB962C8B-B14F-4D97-AF65-F5344CB8AC3E}">
        <p14:creationId xmlns:p14="http://schemas.microsoft.com/office/powerpoint/2010/main" val="85617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a:extLst>
              <a:ext uri="{FF2B5EF4-FFF2-40B4-BE49-F238E27FC236}">
                <a16:creationId xmlns:a16="http://schemas.microsoft.com/office/drawing/2014/main" id="{566ECB21-B329-4897-96DD-5E13B5751FC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871"/>
              </a:spcBef>
              <a:buFont typeface="Arial" panose="020B0604020202020204" pitchFamily="34" charset="0"/>
              <a:buChar char="•"/>
              <a:defRPr sz="2464">
                <a:solidFill>
                  <a:schemeClr val="tx1"/>
                </a:solidFill>
                <a:latin typeface="Calibri" panose="020F0502020204030204" pitchFamily="34" charset="0"/>
              </a:defRPr>
            </a:lvl1pPr>
            <a:lvl2pPr marL="795997" indent="-306153">
              <a:lnSpc>
                <a:spcPct val="90000"/>
              </a:lnSpc>
              <a:spcBef>
                <a:spcPts val="442"/>
              </a:spcBef>
              <a:buFont typeface="Arial" panose="020B0604020202020204" pitchFamily="34" charset="0"/>
              <a:buChar char="•"/>
              <a:defRPr sz="2143">
                <a:solidFill>
                  <a:schemeClr val="tx1"/>
                </a:solidFill>
                <a:latin typeface="Calibri" panose="020F0502020204030204" pitchFamily="34" charset="0"/>
              </a:defRPr>
            </a:lvl2pPr>
            <a:lvl3pPr marL="1224610" indent="-244922">
              <a:lnSpc>
                <a:spcPct val="90000"/>
              </a:lnSpc>
              <a:spcBef>
                <a:spcPts val="442"/>
              </a:spcBef>
              <a:buFont typeface="Arial" panose="020B0604020202020204" pitchFamily="34" charset="0"/>
              <a:buChar char="•"/>
              <a:defRPr sz="1714">
                <a:solidFill>
                  <a:schemeClr val="tx1"/>
                </a:solidFill>
                <a:latin typeface="Calibri" panose="020F0502020204030204" pitchFamily="34" charset="0"/>
              </a:defRPr>
            </a:lvl3pPr>
            <a:lvl4pPr marL="1714454" indent="-244922">
              <a:lnSpc>
                <a:spcPct val="90000"/>
              </a:lnSpc>
              <a:spcBef>
                <a:spcPts val="442"/>
              </a:spcBef>
              <a:buFont typeface="Arial" panose="020B0604020202020204" pitchFamily="34" charset="0"/>
              <a:buChar char="•"/>
              <a:defRPr sz="1607">
                <a:solidFill>
                  <a:schemeClr val="tx1"/>
                </a:solidFill>
                <a:latin typeface="Calibri" panose="020F0502020204030204" pitchFamily="34" charset="0"/>
              </a:defRPr>
            </a:lvl4pPr>
            <a:lvl5pPr marL="2204298" indent="-244922">
              <a:lnSpc>
                <a:spcPct val="90000"/>
              </a:lnSpc>
              <a:spcBef>
                <a:spcPts val="442"/>
              </a:spcBef>
              <a:buFont typeface="Arial" panose="020B0604020202020204" pitchFamily="34" charset="0"/>
              <a:buChar char="•"/>
              <a:defRPr sz="1607">
                <a:solidFill>
                  <a:schemeClr val="tx1"/>
                </a:solidFill>
                <a:latin typeface="Calibri" panose="020F0502020204030204" pitchFamily="34" charset="0"/>
              </a:defRPr>
            </a:lvl5pPr>
            <a:lvl6pPr marL="2694142"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6pPr>
            <a:lvl7pPr marL="3183987"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7pPr>
            <a:lvl8pPr marL="3673831"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8pPr>
            <a:lvl9pPr marL="4163675"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9pPr>
          </a:lstStyle>
          <a:p>
            <a:pPr>
              <a:lnSpc>
                <a:spcPct val="100000"/>
              </a:lnSpc>
              <a:spcBef>
                <a:spcPct val="0"/>
              </a:spcBef>
              <a:buFontTx/>
              <a:buNone/>
            </a:pPr>
            <a:fld id="{501DD999-188C-4692-942B-85C5C62DDB7B}" type="slidenum">
              <a:rPr lang="en-IN" altLang="en-US" sz="1071">
                <a:solidFill>
                  <a:srgbClr val="898989"/>
                </a:solidFill>
              </a:rPr>
              <a:pPr>
                <a:lnSpc>
                  <a:spcPct val="100000"/>
                </a:lnSpc>
                <a:spcBef>
                  <a:spcPct val="0"/>
                </a:spcBef>
                <a:buFontTx/>
                <a:buNone/>
              </a:pPr>
              <a:t>35</a:t>
            </a:fld>
            <a:endParaRPr lang="en-IN" altLang="en-US" sz="1071">
              <a:solidFill>
                <a:srgbClr val="898989"/>
              </a:solidFill>
            </a:endParaRPr>
          </a:p>
        </p:txBody>
      </p:sp>
      <p:pic>
        <p:nvPicPr>
          <p:cNvPr id="38915" name="Picture 2" descr="D:\Fuzzy and ANN\Perceptron model.jpg">
            <a:extLst>
              <a:ext uri="{FF2B5EF4-FFF2-40B4-BE49-F238E27FC236}">
                <a16:creationId xmlns:a16="http://schemas.microsoft.com/office/drawing/2014/main" id="{BAC5713F-9D34-41AE-B996-A1BE50C12D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291" y="1512094"/>
            <a:ext cx="6465093" cy="351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F5E0CBDD-2015-4FBD-95CD-9C721758570A}"/>
              </a:ext>
            </a:extLst>
          </p:cNvPr>
          <p:cNvSpPr>
            <a:spLocks noGrp="1"/>
          </p:cNvSpPr>
          <p:nvPr>
            <p:ph type="title"/>
          </p:nvPr>
        </p:nvSpPr>
        <p:spPr>
          <a:xfrm>
            <a:off x="1197429" y="0"/>
            <a:ext cx="9797143" cy="755196"/>
          </a:xfrm>
        </p:spPr>
        <p:txBody>
          <a:bodyPr/>
          <a:lstStyle/>
          <a:p>
            <a:pPr algn="ctr">
              <a:defRPr/>
            </a:pPr>
            <a:r>
              <a:rPr lang="en-US" spc="-5" dirty="0">
                <a:solidFill>
                  <a:srgbClr val="0000FF"/>
                </a:solidFill>
                <a:latin typeface="Arial Black" pitchFamily="34" charset="0"/>
                <a:cs typeface="Times New Roman"/>
              </a:rPr>
              <a:t>           Models of ANN      </a:t>
            </a:r>
            <a:r>
              <a:rPr lang="en-US" sz="1929" spc="-5" dirty="0">
                <a:solidFill>
                  <a:srgbClr val="0000FF"/>
                </a:solidFill>
                <a:latin typeface="Arial Black" pitchFamily="34" charset="0"/>
                <a:cs typeface="Times New Roman"/>
              </a:rPr>
              <a:t>contd.</a:t>
            </a:r>
            <a:endParaRPr lang="en-US" spc="-5" dirty="0">
              <a:solidFill>
                <a:srgbClr val="0000FF"/>
              </a:solidFill>
              <a:latin typeface="Arial Black" pitchFamily="34" charset="0"/>
              <a:cs typeface="Times New Roman"/>
            </a:endParaRPr>
          </a:p>
        </p:txBody>
      </p:sp>
      <p:sp>
        <p:nvSpPr>
          <p:cNvPr id="38917" name="TextBox 8">
            <a:extLst>
              <a:ext uri="{FF2B5EF4-FFF2-40B4-BE49-F238E27FC236}">
                <a16:creationId xmlns:a16="http://schemas.microsoft.com/office/drawing/2014/main" id="{74A047A9-65F1-4724-8D99-CAB5F0EA3C41}"/>
              </a:ext>
            </a:extLst>
          </p:cNvPr>
          <p:cNvSpPr txBox="1">
            <a:spLocks noChangeArrowheads="1"/>
          </p:cNvSpPr>
          <p:nvPr/>
        </p:nvSpPr>
        <p:spPr bwMode="auto">
          <a:xfrm>
            <a:off x="2900023" y="600416"/>
            <a:ext cx="3476625" cy="487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813"/>
              </a:spcBef>
              <a:buFont typeface="Arial" panose="020B0604020202020204" pitchFamily="34" charset="0"/>
              <a:buChar char="•"/>
              <a:defRPr sz="2300">
                <a:solidFill>
                  <a:schemeClr val="tx1"/>
                </a:solidFill>
                <a:latin typeface="Calibri" panose="020F0502020204030204" pitchFamily="34" charset="0"/>
              </a:defRPr>
            </a:lvl1pPr>
            <a:lvl2pPr marL="742950" indent="-285750">
              <a:lnSpc>
                <a:spcPct val="90000"/>
              </a:lnSpc>
              <a:spcBef>
                <a:spcPts val="413"/>
              </a:spcBef>
              <a:buFont typeface="Arial" panose="020B0604020202020204" pitchFamily="34" charset="0"/>
              <a:buChar char="•"/>
              <a:defRPr sz="2000">
                <a:solidFill>
                  <a:schemeClr val="tx1"/>
                </a:solidFill>
                <a:latin typeface="Calibri" panose="020F0502020204030204" pitchFamily="34" charset="0"/>
              </a:defRPr>
            </a:lvl2pPr>
            <a:lvl3pPr marL="1143000" indent="-228600">
              <a:lnSpc>
                <a:spcPct val="90000"/>
              </a:lnSpc>
              <a:spcBef>
                <a:spcPts val="413"/>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413"/>
              </a:spcBef>
              <a:buFont typeface="Arial" panose="020B0604020202020204" pitchFamily="34" charset="0"/>
              <a:buChar char="•"/>
              <a:defRPr sz="1500">
                <a:solidFill>
                  <a:schemeClr val="tx1"/>
                </a:solidFill>
                <a:latin typeface="Calibri" panose="020F0502020204030204" pitchFamily="34" charset="0"/>
              </a:defRPr>
            </a:lvl4pPr>
            <a:lvl5pPr marL="2057400" indent="-228600">
              <a:lnSpc>
                <a:spcPct val="90000"/>
              </a:lnSpc>
              <a:spcBef>
                <a:spcPts val="413"/>
              </a:spcBef>
              <a:buFont typeface="Arial" panose="020B0604020202020204" pitchFamily="34" charset="0"/>
              <a:buChar char="•"/>
              <a:defRPr sz="1500">
                <a:solidFill>
                  <a:schemeClr val="tx1"/>
                </a:solidFill>
                <a:latin typeface="Calibri" panose="020F0502020204030204" pitchFamily="34" charset="0"/>
              </a:defRPr>
            </a:lvl5pPr>
            <a:lvl6pPr marL="2514600" indent="-228600" defTabSz="746125" eaLnBrk="0" fontAlgn="base" hangingPunct="0">
              <a:lnSpc>
                <a:spcPct val="90000"/>
              </a:lnSpc>
              <a:spcBef>
                <a:spcPts val="413"/>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971800" indent="-228600" defTabSz="746125" eaLnBrk="0" fontAlgn="base" hangingPunct="0">
              <a:lnSpc>
                <a:spcPct val="90000"/>
              </a:lnSpc>
              <a:spcBef>
                <a:spcPts val="413"/>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3429000" indent="-228600" defTabSz="746125" eaLnBrk="0" fontAlgn="base" hangingPunct="0">
              <a:lnSpc>
                <a:spcPct val="90000"/>
              </a:lnSpc>
              <a:spcBef>
                <a:spcPts val="413"/>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3886200" indent="-228600" defTabSz="746125" eaLnBrk="0" fontAlgn="base" hangingPunct="0">
              <a:lnSpc>
                <a:spcPct val="90000"/>
              </a:lnSpc>
              <a:spcBef>
                <a:spcPts val="413"/>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571" b="1" dirty="0">
                <a:solidFill>
                  <a:srgbClr val="006600"/>
                </a:solidFill>
              </a:rPr>
              <a:t>I. Perceptron Model</a:t>
            </a:r>
          </a:p>
        </p:txBody>
      </p:sp>
      <p:sp>
        <p:nvSpPr>
          <p:cNvPr id="9" name="TextBox 8">
            <a:extLst>
              <a:ext uri="{FF2B5EF4-FFF2-40B4-BE49-F238E27FC236}">
                <a16:creationId xmlns:a16="http://schemas.microsoft.com/office/drawing/2014/main" id="{7539E518-F96A-41C4-8E11-15C7731DAB86}"/>
              </a:ext>
            </a:extLst>
          </p:cNvPr>
          <p:cNvSpPr txBox="1"/>
          <p:nvPr/>
        </p:nvSpPr>
        <p:spPr>
          <a:xfrm>
            <a:off x="3349059" y="5027839"/>
            <a:ext cx="4429125" cy="1873590"/>
          </a:xfrm>
          <a:prstGeom prst="rect">
            <a:avLst/>
          </a:prstGeom>
          <a:noFill/>
        </p:spPr>
        <p:txBody>
          <a:bodyPr>
            <a:spAutoFit/>
          </a:bodyPr>
          <a:lstStyle/>
          <a:p>
            <a:pPr>
              <a:defRPr/>
            </a:pPr>
            <a:r>
              <a:rPr lang="en-US" sz="1929" b="1" dirty="0">
                <a:cs typeface="Arial" charset="0"/>
              </a:rPr>
              <a:t>Activation Function</a:t>
            </a:r>
          </a:p>
          <a:p>
            <a:pPr>
              <a:defRPr/>
            </a:pPr>
            <a:endParaRPr lang="en-US" sz="1929" b="1" dirty="0">
              <a:cs typeface="Arial" charset="0"/>
            </a:endParaRPr>
          </a:p>
          <a:p>
            <a:pPr>
              <a:defRPr/>
            </a:pPr>
            <a:r>
              <a:rPr lang="en-US" sz="1929" b="1" dirty="0">
                <a:cs typeface="Arial" charset="0"/>
              </a:rPr>
              <a:t>Output Signal		       s = f(x)</a:t>
            </a:r>
          </a:p>
          <a:p>
            <a:pPr>
              <a:defRPr/>
            </a:pPr>
            <a:r>
              <a:rPr lang="en-US" sz="1929" b="1" dirty="0">
                <a:cs typeface="Arial" charset="0"/>
              </a:rPr>
              <a:t>Error			       </a:t>
            </a:r>
            <a:r>
              <a:rPr lang="el-GR" sz="1929" b="1" dirty="0">
                <a:cs typeface="Arial" charset="0"/>
              </a:rPr>
              <a:t>δ</a:t>
            </a:r>
            <a:r>
              <a:rPr lang="en-US" sz="1929" b="1" dirty="0">
                <a:cs typeface="Arial" charset="0"/>
              </a:rPr>
              <a:t> = b-s</a:t>
            </a:r>
          </a:p>
          <a:p>
            <a:pPr>
              <a:defRPr/>
            </a:pPr>
            <a:r>
              <a:rPr lang="en-US" sz="1929" b="1" dirty="0">
                <a:cs typeface="Arial" charset="0"/>
              </a:rPr>
              <a:t>Weight change</a:t>
            </a:r>
            <a:r>
              <a:rPr lang="en-US" sz="1929" dirty="0">
                <a:latin typeface="Arial" charset="0"/>
                <a:cs typeface="Arial" charset="0"/>
              </a:rPr>
              <a:t>		</a:t>
            </a:r>
            <a:r>
              <a:rPr lang="en-US" sz="1929" b="1" dirty="0">
                <a:cs typeface="Arial" charset="0"/>
              </a:rPr>
              <a:t>       </a:t>
            </a:r>
            <a:r>
              <a:rPr lang="el-GR" sz="1929" b="1" dirty="0">
                <a:cs typeface="Arial" charset="0"/>
              </a:rPr>
              <a:t>Δ</a:t>
            </a:r>
            <a:r>
              <a:rPr lang="en-US" sz="1929" b="1" dirty="0">
                <a:cs typeface="Arial" charset="0"/>
              </a:rPr>
              <a:t>w= </a:t>
            </a:r>
            <a:r>
              <a:rPr lang="el-GR" sz="1929" b="1" dirty="0">
                <a:cs typeface="Arial" charset="0"/>
              </a:rPr>
              <a:t>η δ </a:t>
            </a:r>
            <a:r>
              <a:rPr lang="en-US" sz="1929" b="1" dirty="0" err="1">
                <a:cs typeface="Arial" charset="0"/>
              </a:rPr>
              <a:t>a</a:t>
            </a:r>
            <a:r>
              <a:rPr lang="en-US" sz="1929" b="1" baseline="-25000" dirty="0" err="1">
                <a:cs typeface="Arial" charset="0"/>
              </a:rPr>
              <a:t>i</a:t>
            </a:r>
            <a:endParaRPr lang="en-US" sz="1929" b="1" dirty="0">
              <a:cs typeface="Arial" charset="0"/>
            </a:endParaRPr>
          </a:p>
          <a:p>
            <a:pPr>
              <a:defRPr/>
            </a:pPr>
            <a:r>
              <a:rPr lang="en-US" sz="1929" dirty="0">
                <a:latin typeface="Arial" charset="0"/>
                <a:cs typeface="Arial" charset="0"/>
              </a:rPr>
              <a:t>			 </a:t>
            </a:r>
          </a:p>
        </p:txBody>
      </p:sp>
      <p:pic>
        <p:nvPicPr>
          <p:cNvPr id="38919" name="Picture 9">
            <a:extLst>
              <a:ext uri="{FF2B5EF4-FFF2-40B4-BE49-F238E27FC236}">
                <a16:creationId xmlns:a16="http://schemas.microsoft.com/office/drawing/2014/main" id="{2FB1F7BF-C961-4B2A-A9C8-C8F6BA9FA44B}"/>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23568" y="4774407"/>
            <a:ext cx="1622652" cy="898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0" name="TextBox 8">
            <a:extLst>
              <a:ext uri="{FF2B5EF4-FFF2-40B4-BE49-F238E27FC236}">
                <a16:creationId xmlns:a16="http://schemas.microsoft.com/office/drawing/2014/main" id="{154737A9-63CF-4440-9EE1-F373A4FCCC26}"/>
              </a:ext>
            </a:extLst>
          </p:cNvPr>
          <p:cNvSpPr txBox="1">
            <a:spLocks noChangeArrowheads="1"/>
          </p:cNvSpPr>
          <p:nvPr/>
        </p:nvSpPr>
        <p:spPr bwMode="auto">
          <a:xfrm>
            <a:off x="3986893" y="1017134"/>
            <a:ext cx="5602741" cy="487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813"/>
              </a:spcBef>
              <a:buFont typeface="Arial" panose="020B0604020202020204" pitchFamily="34" charset="0"/>
              <a:buChar char="•"/>
              <a:defRPr sz="2300">
                <a:solidFill>
                  <a:schemeClr val="tx1"/>
                </a:solidFill>
                <a:latin typeface="Calibri" panose="020F0502020204030204" pitchFamily="34" charset="0"/>
              </a:defRPr>
            </a:lvl1pPr>
            <a:lvl2pPr marL="742950" indent="-285750">
              <a:lnSpc>
                <a:spcPct val="90000"/>
              </a:lnSpc>
              <a:spcBef>
                <a:spcPts val="413"/>
              </a:spcBef>
              <a:buFont typeface="Arial" panose="020B0604020202020204" pitchFamily="34" charset="0"/>
              <a:buChar char="•"/>
              <a:defRPr sz="2000">
                <a:solidFill>
                  <a:schemeClr val="tx1"/>
                </a:solidFill>
                <a:latin typeface="Calibri" panose="020F0502020204030204" pitchFamily="34" charset="0"/>
              </a:defRPr>
            </a:lvl2pPr>
            <a:lvl3pPr marL="1143000" indent="-228600">
              <a:lnSpc>
                <a:spcPct val="90000"/>
              </a:lnSpc>
              <a:spcBef>
                <a:spcPts val="413"/>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413"/>
              </a:spcBef>
              <a:buFont typeface="Arial" panose="020B0604020202020204" pitchFamily="34" charset="0"/>
              <a:buChar char="•"/>
              <a:defRPr sz="1500">
                <a:solidFill>
                  <a:schemeClr val="tx1"/>
                </a:solidFill>
                <a:latin typeface="Calibri" panose="020F0502020204030204" pitchFamily="34" charset="0"/>
              </a:defRPr>
            </a:lvl4pPr>
            <a:lvl5pPr marL="2057400" indent="-228600">
              <a:lnSpc>
                <a:spcPct val="90000"/>
              </a:lnSpc>
              <a:spcBef>
                <a:spcPts val="413"/>
              </a:spcBef>
              <a:buFont typeface="Arial" panose="020B0604020202020204" pitchFamily="34" charset="0"/>
              <a:buChar char="•"/>
              <a:defRPr sz="1500">
                <a:solidFill>
                  <a:schemeClr val="tx1"/>
                </a:solidFill>
                <a:latin typeface="Calibri" panose="020F0502020204030204" pitchFamily="34" charset="0"/>
              </a:defRPr>
            </a:lvl5pPr>
            <a:lvl6pPr marL="2514600" indent="-228600" defTabSz="746125" eaLnBrk="0" fontAlgn="base" hangingPunct="0">
              <a:lnSpc>
                <a:spcPct val="90000"/>
              </a:lnSpc>
              <a:spcBef>
                <a:spcPts val="413"/>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971800" indent="-228600" defTabSz="746125" eaLnBrk="0" fontAlgn="base" hangingPunct="0">
              <a:lnSpc>
                <a:spcPct val="90000"/>
              </a:lnSpc>
              <a:spcBef>
                <a:spcPts val="413"/>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3429000" indent="-228600" defTabSz="746125" eaLnBrk="0" fontAlgn="base" hangingPunct="0">
              <a:lnSpc>
                <a:spcPct val="90000"/>
              </a:lnSpc>
              <a:spcBef>
                <a:spcPts val="413"/>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3886200" indent="-228600" defTabSz="746125" eaLnBrk="0" fontAlgn="base" hangingPunct="0">
              <a:lnSpc>
                <a:spcPct val="90000"/>
              </a:lnSpc>
              <a:spcBef>
                <a:spcPts val="413"/>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571" b="1" dirty="0">
                <a:solidFill>
                  <a:srgbClr val="C00000"/>
                </a:solidFill>
              </a:rPr>
              <a:t>I. a. Single Layer Perceptron Model</a:t>
            </a:r>
          </a:p>
        </p:txBody>
      </p:sp>
      <p:pic>
        <p:nvPicPr>
          <p:cNvPr id="10" name="Picture 9">
            <a:extLst>
              <a:ext uri="{FF2B5EF4-FFF2-40B4-BE49-F238E27FC236}">
                <a16:creationId xmlns:a16="http://schemas.microsoft.com/office/drawing/2014/main" id="{2EEB7BA6-DCF4-4948-A23C-8539BE4A5E7F}"/>
              </a:ext>
            </a:extLst>
          </p:cNvPr>
          <p:cNvPicPr>
            <a:picLocks noChangeAspect="1"/>
          </p:cNvPicPr>
          <p:nvPr/>
        </p:nvPicPr>
        <p:blipFill>
          <a:blip r:embed="rId4"/>
          <a:stretch>
            <a:fillRect/>
          </a:stretch>
        </p:blipFill>
        <p:spPr>
          <a:xfrm>
            <a:off x="0" y="0"/>
            <a:ext cx="1348503" cy="1177781"/>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a:extLst>
              <a:ext uri="{FF2B5EF4-FFF2-40B4-BE49-F238E27FC236}">
                <a16:creationId xmlns:a16="http://schemas.microsoft.com/office/drawing/2014/main" id="{D6505B72-483B-4F76-BBE1-A964A838788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7">
                <a:solidFill>
                  <a:schemeClr val="tx1"/>
                </a:solidFill>
                <a:latin typeface="Arial" panose="020B0604020202020204" pitchFamily="34" charset="0"/>
                <a:cs typeface="Arial" panose="020B0604020202020204" pitchFamily="34" charset="0"/>
              </a:defRPr>
            </a:lvl1pPr>
            <a:lvl2pPr marL="741570" indent="-284042">
              <a:defRPr sz="1607">
                <a:solidFill>
                  <a:schemeClr val="tx1"/>
                </a:solidFill>
                <a:latin typeface="Arial" panose="020B0604020202020204" pitchFamily="34" charset="0"/>
                <a:cs typeface="Arial" panose="020B0604020202020204" pitchFamily="34" charset="0"/>
              </a:defRPr>
            </a:lvl2pPr>
            <a:lvl3pPr marL="1141269" indent="-227914">
              <a:defRPr sz="1607">
                <a:solidFill>
                  <a:schemeClr val="tx1"/>
                </a:solidFill>
                <a:latin typeface="Arial" panose="020B0604020202020204" pitchFamily="34" charset="0"/>
                <a:cs typeface="Arial" panose="020B0604020202020204" pitchFamily="34" charset="0"/>
              </a:defRPr>
            </a:lvl3pPr>
            <a:lvl4pPr marL="1598797" indent="-227914">
              <a:defRPr sz="1607">
                <a:solidFill>
                  <a:schemeClr val="tx1"/>
                </a:solidFill>
                <a:latin typeface="Arial" panose="020B0604020202020204" pitchFamily="34" charset="0"/>
                <a:cs typeface="Arial" panose="020B0604020202020204" pitchFamily="34" charset="0"/>
              </a:defRPr>
            </a:lvl4pPr>
            <a:lvl5pPr marL="2056325" indent="-227914">
              <a:defRPr sz="1607">
                <a:solidFill>
                  <a:schemeClr val="tx1"/>
                </a:solidFill>
                <a:latin typeface="Arial" panose="020B0604020202020204" pitchFamily="34" charset="0"/>
                <a:cs typeface="Arial" panose="020B0604020202020204" pitchFamily="34" charset="0"/>
              </a:defRPr>
            </a:lvl5pPr>
            <a:lvl6pPr marL="2546169"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6pPr>
            <a:lvl7pPr marL="3036013"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7pPr>
            <a:lvl8pPr marL="3525857"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8pPr>
            <a:lvl9pPr marL="4015701"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9pPr>
          </a:lstStyle>
          <a:p>
            <a:fld id="{6DF810B9-AE69-4DD9-9AD5-8E4E1FD6AA8B}" type="slidenum">
              <a:rPr lang="en-IN" altLang="en-US" sz="1071">
                <a:solidFill>
                  <a:srgbClr val="898989"/>
                </a:solidFill>
                <a:latin typeface="Calibri" panose="020F0502020204030204" pitchFamily="34" charset="0"/>
              </a:rPr>
              <a:pPr/>
              <a:t>36</a:t>
            </a:fld>
            <a:endParaRPr lang="en-IN" altLang="en-US" sz="1071">
              <a:solidFill>
                <a:srgbClr val="898989"/>
              </a:solidFill>
              <a:latin typeface="Calibri" panose="020F0502020204030204" pitchFamily="34" charset="0"/>
            </a:endParaRPr>
          </a:p>
        </p:txBody>
      </p:sp>
      <p:sp>
        <p:nvSpPr>
          <p:cNvPr id="8" name="Title 1">
            <a:extLst>
              <a:ext uri="{FF2B5EF4-FFF2-40B4-BE49-F238E27FC236}">
                <a16:creationId xmlns:a16="http://schemas.microsoft.com/office/drawing/2014/main" id="{56E8E623-E622-4FAE-905C-3851A2C7C461}"/>
              </a:ext>
            </a:extLst>
          </p:cNvPr>
          <p:cNvSpPr>
            <a:spLocks noGrp="1"/>
          </p:cNvSpPr>
          <p:nvPr>
            <p:ph type="title"/>
          </p:nvPr>
        </p:nvSpPr>
        <p:spPr>
          <a:xfrm>
            <a:off x="2852398" y="0"/>
            <a:ext cx="7815602" cy="1512094"/>
          </a:xfrm>
        </p:spPr>
        <p:txBody>
          <a:bodyPr rtlCol="0">
            <a:normAutofit/>
          </a:bodyPr>
          <a:lstStyle/>
          <a:p>
            <a:pPr>
              <a:defRPr/>
            </a:pPr>
            <a:r>
              <a:rPr lang="en-US" altLang="en-US" spc="-5" dirty="0">
                <a:solidFill>
                  <a:srgbClr val="0000FF"/>
                </a:solidFill>
                <a:latin typeface="Arial Black" pitchFamily="34" charset="0"/>
                <a:cs typeface="Times New Roman"/>
              </a:rPr>
              <a:t>Single Layer Perceptron Model </a:t>
            </a:r>
            <a:r>
              <a:rPr lang="en-IN" altLang="en-US" b="1" dirty="0">
                <a:latin typeface="Arial" panose="020B0604020202020204" pitchFamily="34" charset="0"/>
                <a:cs typeface="Arial" panose="020B0604020202020204" pitchFamily="34" charset="0"/>
              </a:rPr>
              <a:t> </a:t>
            </a:r>
            <a:r>
              <a:rPr lang="en-IN" altLang="en-US" spc="-5" dirty="0">
                <a:solidFill>
                  <a:srgbClr val="0000FF"/>
                </a:solidFill>
                <a:latin typeface="Arial Black" pitchFamily="34" charset="0"/>
                <a:cs typeface="Times New Roman"/>
              </a:rPr>
              <a:t>Algorithm</a:t>
            </a:r>
            <a:endParaRPr lang="en-US" altLang="en-US" spc="-5" dirty="0">
              <a:solidFill>
                <a:srgbClr val="0000FF"/>
              </a:solidFill>
              <a:latin typeface="Arial Black" pitchFamily="34" charset="0"/>
              <a:cs typeface="Times New Roman"/>
            </a:endParaRPr>
          </a:p>
        </p:txBody>
      </p:sp>
      <p:sp>
        <p:nvSpPr>
          <p:cNvPr id="4" name="Title 1">
            <a:extLst>
              <a:ext uri="{FF2B5EF4-FFF2-40B4-BE49-F238E27FC236}">
                <a16:creationId xmlns:a16="http://schemas.microsoft.com/office/drawing/2014/main" id="{6CCBE295-6C47-43F6-9178-E9097E567C2C}"/>
              </a:ext>
            </a:extLst>
          </p:cNvPr>
          <p:cNvSpPr txBox="1">
            <a:spLocks/>
          </p:cNvSpPr>
          <p:nvPr/>
        </p:nvSpPr>
        <p:spPr bwMode="auto">
          <a:xfrm>
            <a:off x="1833563" y="1512094"/>
            <a:ext cx="7815603" cy="4121263"/>
          </a:xfrm>
          <a:prstGeom prst="rect">
            <a:avLst/>
          </a:prstGeom>
          <a:noFill/>
          <a:ln>
            <a:noFill/>
          </a:ln>
        </p:spPr>
        <p:txBody>
          <a:bodyPr lIns="74615" tIns="37308" rIns="74615" bIns="37308"/>
          <a:lstStyle>
            <a:lvl1pPr algn="l" defTabSz="746125" rtl="0" eaLnBrk="0" fontAlgn="base" hangingPunct="0">
              <a:lnSpc>
                <a:spcPct val="90000"/>
              </a:lnSpc>
              <a:spcBef>
                <a:spcPct val="0"/>
              </a:spcBef>
              <a:spcAft>
                <a:spcPct val="0"/>
              </a:spcAft>
              <a:defRPr sz="3600" kern="1200">
                <a:solidFill>
                  <a:schemeClr val="tx1"/>
                </a:solidFill>
                <a:latin typeface="+mj-lt"/>
                <a:ea typeface="+mj-ea"/>
                <a:cs typeface="+mj-cs"/>
              </a:defRPr>
            </a:lvl1pPr>
            <a:lvl2pPr algn="l" defTabSz="746125" rtl="0" eaLnBrk="0" fontAlgn="base" hangingPunct="0">
              <a:lnSpc>
                <a:spcPct val="90000"/>
              </a:lnSpc>
              <a:spcBef>
                <a:spcPct val="0"/>
              </a:spcBef>
              <a:spcAft>
                <a:spcPct val="0"/>
              </a:spcAft>
              <a:defRPr sz="3600">
                <a:solidFill>
                  <a:schemeClr val="tx1"/>
                </a:solidFill>
                <a:latin typeface="Calibri Light" pitchFamily="34" charset="0"/>
              </a:defRPr>
            </a:lvl2pPr>
            <a:lvl3pPr algn="l" defTabSz="746125" rtl="0" eaLnBrk="0" fontAlgn="base" hangingPunct="0">
              <a:lnSpc>
                <a:spcPct val="90000"/>
              </a:lnSpc>
              <a:spcBef>
                <a:spcPct val="0"/>
              </a:spcBef>
              <a:spcAft>
                <a:spcPct val="0"/>
              </a:spcAft>
              <a:defRPr sz="3600">
                <a:solidFill>
                  <a:schemeClr val="tx1"/>
                </a:solidFill>
                <a:latin typeface="Calibri Light" pitchFamily="34" charset="0"/>
              </a:defRPr>
            </a:lvl3pPr>
            <a:lvl4pPr algn="l" defTabSz="746125" rtl="0" eaLnBrk="0" fontAlgn="base" hangingPunct="0">
              <a:lnSpc>
                <a:spcPct val="90000"/>
              </a:lnSpc>
              <a:spcBef>
                <a:spcPct val="0"/>
              </a:spcBef>
              <a:spcAft>
                <a:spcPct val="0"/>
              </a:spcAft>
              <a:defRPr sz="3600">
                <a:solidFill>
                  <a:schemeClr val="tx1"/>
                </a:solidFill>
                <a:latin typeface="Calibri Light" pitchFamily="34" charset="0"/>
              </a:defRPr>
            </a:lvl4pPr>
            <a:lvl5pPr algn="l" defTabSz="746125" rtl="0" eaLnBrk="0" fontAlgn="base" hangingPunct="0">
              <a:lnSpc>
                <a:spcPct val="90000"/>
              </a:lnSpc>
              <a:spcBef>
                <a:spcPct val="0"/>
              </a:spcBef>
              <a:spcAft>
                <a:spcPct val="0"/>
              </a:spcAft>
              <a:defRPr sz="3600">
                <a:solidFill>
                  <a:schemeClr val="tx1"/>
                </a:solidFill>
                <a:latin typeface="Calibri Light" pitchFamily="34" charset="0"/>
              </a:defRPr>
            </a:lvl5pPr>
            <a:lvl6pPr marL="457200" algn="l" defTabSz="746125" rtl="0" fontAlgn="base">
              <a:lnSpc>
                <a:spcPct val="90000"/>
              </a:lnSpc>
              <a:spcBef>
                <a:spcPct val="0"/>
              </a:spcBef>
              <a:spcAft>
                <a:spcPct val="0"/>
              </a:spcAft>
              <a:defRPr sz="3600">
                <a:solidFill>
                  <a:schemeClr val="tx1"/>
                </a:solidFill>
                <a:latin typeface="Calibri Light" pitchFamily="34" charset="0"/>
              </a:defRPr>
            </a:lvl6pPr>
            <a:lvl7pPr marL="914400" algn="l" defTabSz="746125" rtl="0" fontAlgn="base">
              <a:lnSpc>
                <a:spcPct val="90000"/>
              </a:lnSpc>
              <a:spcBef>
                <a:spcPct val="0"/>
              </a:spcBef>
              <a:spcAft>
                <a:spcPct val="0"/>
              </a:spcAft>
              <a:defRPr sz="3600">
                <a:solidFill>
                  <a:schemeClr val="tx1"/>
                </a:solidFill>
                <a:latin typeface="Calibri Light" pitchFamily="34" charset="0"/>
              </a:defRPr>
            </a:lvl7pPr>
            <a:lvl8pPr marL="1371600" algn="l" defTabSz="746125" rtl="0" fontAlgn="base">
              <a:lnSpc>
                <a:spcPct val="90000"/>
              </a:lnSpc>
              <a:spcBef>
                <a:spcPct val="0"/>
              </a:spcBef>
              <a:spcAft>
                <a:spcPct val="0"/>
              </a:spcAft>
              <a:defRPr sz="3600">
                <a:solidFill>
                  <a:schemeClr val="tx1"/>
                </a:solidFill>
                <a:latin typeface="Calibri Light" pitchFamily="34" charset="0"/>
              </a:defRPr>
            </a:lvl8pPr>
            <a:lvl9pPr marL="1828800" algn="l" defTabSz="746125" rtl="0" fontAlgn="base">
              <a:lnSpc>
                <a:spcPct val="90000"/>
              </a:lnSpc>
              <a:spcBef>
                <a:spcPct val="0"/>
              </a:spcBef>
              <a:spcAft>
                <a:spcPct val="0"/>
              </a:spcAft>
              <a:defRPr sz="3600">
                <a:solidFill>
                  <a:schemeClr val="tx1"/>
                </a:solidFill>
                <a:latin typeface="Calibri Light" pitchFamily="34" charset="0"/>
              </a:defRPr>
            </a:lvl9pPr>
          </a:lstStyle>
          <a:p>
            <a:pPr>
              <a:defRPr/>
            </a:pPr>
            <a:r>
              <a:rPr lang="en-IN" altLang="en-US" sz="2400" b="1" dirty="0">
                <a:latin typeface="+mn-lt"/>
                <a:cs typeface="Arial" panose="020B0604020202020204" pitchFamily="34" charset="0"/>
              </a:rPr>
              <a:t>Algorithm:</a:t>
            </a:r>
          </a:p>
          <a:p>
            <a:pPr marL="457172" indent="-457172">
              <a:lnSpc>
                <a:spcPct val="150000"/>
              </a:lnSpc>
              <a:buFont typeface="+mj-lt"/>
              <a:buAutoNum type="arabicPeriod"/>
              <a:defRPr/>
            </a:pPr>
            <a:r>
              <a:rPr lang="en-IN" altLang="en-US" sz="2400" b="1" baseline="-25000" dirty="0">
                <a:latin typeface="+mn-lt"/>
                <a:cs typeface="Arial" panose="020B0604020202020204" pitchFamily="34" charset="0"/>
              </a:rPr>
              <a:t> Initialize the weights to some small random values near to Zero</a:t>
            </a:r>
          </a:p>
          <a:p>
            <a:pPr marL="457172" indent="-457172">
              <a:lnSpc>
                <a:spcPct val="150000"/>
              </a:lnSpc>
              <a:buFont typeface="+mj-lt"/>
              <a:buAutoNum type="arabicPeriod"/>
              <a:defRPr/>
            </a:pPr>
            <a:r>
              <a:rPr lang="en-IN" altLang="en-US" sz="2400" b="1" baseline="-25000" dirty="0">
                <a:latin typeface="+mn-lt"/>
                <a:cs typeface="Arial" panose="020B0604020202020204" pitchFamily="34" charset="0"/>
              </a:rPr>
              <a:t> Apply the Input : Output Training patterns ( Vector Pairs)</a:t>
            </a:r>
          </a:p>
          <a:p>
            <a:pPr marL="457172" indent="-457172">
              <a:lnSpc>
                <a:spcPct val="150000"/>
              </a:lnSpc>
              <a:buFont typeface="+mj-lt"/>
              <a:buAutoNum type="arabicPeriod"/>
              <a:defRPr/>
            </a:pPr>
            <a:r>
              <a:rPr lang="en-IN" altLang="en-US" sz="2400" b="1" baseline="-25000" dirty="0">
                <a:latin typeface="+mn-lt"/>
                <a:cs typeface="Arial" panose="020B0604020202020204" pitchFamily="34" charset="0"/>
              </a:rPr>
              <a:t> Calculate the summing part value Net = </a:t>
            </a:r>
            <a:r>
              <a:rPr lang="el-GR" altLang="en-US" sz="2400" b="1" baseline="-25000" dirty="0">
                <a:latin typeface="+mn-lt"/>
                <a:cs typeface="Arial" panose="020B0604020202020204" pitchFamily="34" charset="0"/>
              </a:rPr>
              <a:t>Σ</a:t>
            </a:r>
            <a:r>
              <a:rPr lang="en-IN" altLang="en-US" sz="2400" b="1" baseline="-25000" dirty="0">
                <a:latin typeface="+mn-lt"/>
                <a:cs typeface="Arial" panose="020B0604020202020204" pitchFamily="34" charset="0"/>
              </a:rPr>
              <a:t> </a:t>
            </a:r>
            <a:r>
              <a:rPr lang="en-IN" altLang="en-US" sz="2400" b="1" baseline="-25000" dirty="0" err="1">
                <a:latin typeface="+mn-lt"/>
                <a:cs typeface="Arial" panose="020B0604020202020204" pitchFamily="34" charset="0"/>
              </a:rPr>
              <a:t>aiwi</a:t>
            </a:r>
            <a:r>
              <a:rPr lang="en-IN" altLang="en-US" sz="2400" b="1" baseline="-25000" dirty="0">
                <a:latin typeface="+mn-lt"/>
                <a:cs typeface="Arial" panose="020B0604020202020204" pitchFamily="34" charset="0"/>
              </a:rPr>
              <a:t>-</a:t>
            </a:r>
            <a:r>
              <a:rPr lang="el-GR" altLang="en-US" sz="2400" b="1" baseline="-25000" dirty="0">
                <a:latin typeface="+mn-lt"/>
                <a:cs typeface="Arial" panose="020B0604020202020204" pitchFamily="34" charset="0"/>
              </a:rPr>
              <a:t>θ</a:t>
            </a:r>
            <a:r>
              <a:rPr lang="en-IN" altLang="en-US" sz="2400" b="1" baseline="-25000" dirty="0">
                <a:latin typeface="+mn-lt"/>
                <a:cs typeface="Arial" panose="020B0604020202020204" pitchFamily="34" charset="0"/>
              </a:rPr>
              <a:t> </a:t>
            </a:r>
          </a:p>
          <a:p>
            <a:pPr marL="457172" indent="-457172">
              <a:lnSpc>
                <a:spcPct val="150000"/>
              </a:lnSpc>
              <a:buFont typeface="+mj-lt"/>
              <a:buAutoNum type="arabicPeriod"/>
              <a:defRPr/>
            </a:pPr>
            <a:r>
              <a:rPr lang="en-IN" altLang="en-US" sz="2400" b="1" baseline="-25000" dirty="0">
                <a:latin typeface="+mn-lt"/>
                <a:cs typeface="Arial" panose="020B0604020202020204" pitchFamily="34" charset="0"/>
              </a:rPr>
              <a:t>Apply Activation function and calculate the output</a:t>
            </a:r>
          </a:p>
          <a:p>
            <a:pPr marL="457172" indent="-457172">
              <a:lnSpc>
                <a:spcPct val="150000"/>
              </a:lnSpc>
              <a:buFont typeface="+mj-lt"/>
              <a:buAutoNum type="arabicPeriod"/>
              <a:defRPr/>
            </a:pPr>
            <a:endParaRPr lang="en-IN" altLang="en-US" sz="2400" b="1" baseline="-25000" dirty="0">
              <a:latin typeface="+mn-lt"/>
              <a:cs typeface="Arial" panose="020B0604020202020204" pitchFamily="34" charset="0"/>
            </a:endParaRPr>
          </a:p>
          <a:p>
            <a:pPr marL="457172" indent="-457172">
              <a:lnSpc>
                <a:spcPct val="150000"/>
              </a:lnSpc>
              <a:buFont typeface="+mj-lt"/>
              <a:buAutoNum type="arabicPeriod"/>
              <a:defRPr/>
            </a:pPr>
            <a:endParaRPr lang="en-IN" altLang="en-US" sz="2400" b="1" baseline="-25000" dirty="0">
              <a:latin typeface="+mn-lt"/>
              <a:cs typeface="Arial" panose="020B0604020202020204" pitchFamily="34" charset="0"/>
            </a:endParaRPr>
          </a:p>
          <a:p>
            <a:pPr marL="457172" indent="-457172">
              <a:lnSpc>
                <a:spcPct val="150000"/>
              </a:lnSpc>
              <a:buFont typeface="+mj-lt"/>
              <a:buAutoNum type="arabicPeriod"/>
              <a:defRPr/>
            </a:pPr>
            <a:endParaRPr lang="en-IN" altLang="en-US" sz="2400" b="1" baseline="-25000" dirty="0">
              <a:latin typeface="+mn-lt"/>
              <a:cs typeface="Arial" panose="020B0604020202020204" pitchFamily="34" charset="0"/>
            </a:endParaRPr>
          </a:p>
          <a:p>
            <a:pPr marL="457172" indent="-457172">
              <a:lnSpc>
                <a:spcPct val="150000"/>
              </a:lnSpc>
              <a:buFont typeface="+mj-lt"/>
              <a:buAutoNum type="arabicPeriod"/>
              <a:defRPr/>
            </a:pPr>
            <a:r>
              <a:rPr lang="en-IN" altLang="en-US" sz="2400" b="1" baseline="-25000" dirty="0">
                <a:latin typeface="+mn-lt"/>
                <a:cs typeface="Arial" panose="020B0604020202020204" pitchFamily="34" charset="0"/>
              </a:rPr>
              <a:t> Calculate the Error    </a:t>
            </a:r>
            <a:r>
              <a:rPr lang="el-GR" altLang="en-US" sz="2400" b="1" dirty="0">
                <a:latin typeface="+mn-lt"/>
                <a:cs typeface="Arial" panose="020B0604020202020204" pitchFamily="34" charset="0"/>
              </a:rPr>
              <a:t>δ</a:t>
            </a:r>
            <a:r>
              <a:rPr lang="en-IN" altLang="en-US" sz="2400" b="1" dirty="0">
                <a:latin typeface="+mn-lt"/>
                <a:cs typeface="Arial" panose="020B0604020202020204" pitchFamily="34" charset="0"/>
              </a:rPr>
              <a:t> = b</a:t>
            </a:r>
            <a:r>
              <a:rPr lang="en-IN" altLang="en-US" sz="2400" b="1" baseline="-25000" dirty="0">
                <a:latin typeface="+mn-lt"/>
                <a:cs typeface="Arial" panose="020B0604020202020204" pitchFamily="34" charset="0"/>
              </a:rPr>
              <a:t>i</a:t>
            </a:r>
            <a:r>
              <a:rPr lang="en-IN" altLang="en-US" sz="2400" b="1" dirty="0">
                <a:latin typeface="+mn-lt"/>
                <a:cs typeface="Arial" panose="020B0604020202020204" pitchFamily="34" charset="0"/>
              </a:rPr>
              <a:t>-S</a:t>
            </a:r>
            <a:r>
              <a:rPr lang="en-IN" altLang="en-US" sz="2400" b="1" baseline="-25000" dirty="0">
                <a:latin typeface="+mn-lt"/>
                <a:cs typeface="Arial" panose="020B0604020202020204" pitchFamily="34" charset="0"/>
              </a:rPr>
              <a:t>i , if error is present then update the weight for that link using  </a:t>
            </a:r>
          </a:p>
          <a:p>
            <a:pPr>
              <a:lnSpc>
                <a:spcPct val="150000"/>
              </a:lnSpc>
              <a:defRPr/>
            </a:pPr>
            <a:r>
              <a:rPr lang="en-IN" altLang="en-US" sz="2400" b="1" baseline="-25000" dirty="0">
                <a:latin typeface="+mn-lt"/>
                <a:cs typeface="Arial" panose="020B0604020202020204" pitchFamily="34" charset="0"/>
              </a:rPr>
              <a:t>                </a:t>
            </a:r>
            <a:endParaRPr lang="en-US" altLang="en-US" sz="2400" b="1" baseline="-25000" dirty="0">
              <a:latin typeface="+mn-lt"/>
              <a:cs typeface="Arial" panose="020B0604020202020204" pitchFamily="34" charset="0"/>
            </a:endParaRPr>
          </a:p>
        </p:txBody>
      </p:sp>
      <p:pic>
        <p:nvPicPr>
          <p:cNvPr id="39941" name="Picture 4">
            <a:extLst>
              <a:ext uri="{FF2B5EF4-FFF2-40B4-BE49-F238E27FC236}">
                <a16:creationId xmlns:a16="http://schemas.microsoft.com/office/drawing/2014/main" id="{4E6F9951-DAD1-491B-B715-A7AB304458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6889" y="3503839"/>
            <a:ext cx="3437504" cy="1122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Picture 5">
            <a:extLst>
              <a:ext uri="{FF2B5EF4-FFF2-40B4-BE49-F238E27FC236}">
                <a16:creationId xmlns:a16="http://schemas.microsoft.com/office/drawing/2014/main" id="{CB66F834-9418-4D88-AE22-9D7A1C3E09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2398" y="5599339"/>
            <a:ext cx="7067209" cy="1122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600D1E78-39FF-47F4-8CDA-8229DA7AB9BB}"/>
              </a:ext>
            </a:extLst>
          </p:cNvPr>
          <p:cNvPicPr>
            <a:picLocks noChangeAspect="1"/>
          </p:cNvPicPr>
          <p:nvPr/>
        </p:nvPicPr>
        <p:blipFill>
          <a:blip r:embed="rId4"/>
          <a:stretch>
            <a:fillRect/>
          </a:stretch>
        </p:blipFill>
        <p:spPr>
          <a:xfrm>
            <a:off x="0" y="0"/>
            <a:ext cx="1348503" cy="1177781"/>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a:extLst>
              <a:ext uri="{FF2B5EF4-FFF2-40B4-BE49-F238E27FC236}">
                <a16:creationId xmlns:a16="http://schemas.microsoft.com/office/drawing/2014/main" id="{6D867ABF-4DD7-4B99-AAC9-2A4441C547B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7">
                <a:solidFill>
                  <a:schemeClr val="tx1"/>
                </a:solidFill>
                <a:latin typeface="Arial" panose="020B0604020202020204" pitchFamily="34" charset="0"/>
                <a:cs typeface="Arial" panose="020B0604020202020204" pitchFamily="34" charset="0"/>
              </a:defRPr>
            </a:lvl1pPr>
            <a:lvl2pPr marL="741570" indent="-284042">
              <a:defRPr sz="1607">
                <a:solidFill>
                  <a:schemeClr val="tx1"/>
                </a:solidFill>
                <a:latin typeface="Arial" panose="020B0604020202020204" pitchFamily="34" charset="0"/>
                <a:cs typeface="Arial" panose="020B0604020202020204" pitchFamily="34" charset="0"/>
              </a:defRPr>
            </a:lvl2pPr>
            <a:lvl3pPr marL="1141269" indent="-227914">
              <a:defRPr sz="1607">
                <a:solidFill>
                  <a:schemeClr val="tx1"/>
                </a:solidFill>
                <a:latin typeface="Arial" panose="020B0604020202020204" pitchFamily="34" charset="0"/>
                <a:cs typeface="Arial" panose="020B0604020202020204" pitchFamily="34" charset="0"/>
              </a:defRPr>
            </a:lvl3pPr>
            <a:lvl4pPr marL="1598797" indent="-227914">
              <a:defRPr sz="1607">
                <a:solidFill>
                  <a:schemeClr val="tx1"/>
                </a:solidFill>
                <a:latin typeface="Arial" panose="020B0604020202020204" pitchFamily="34" charset="0"/>
                <a:cs typeface="Arial" panose="020B0604020202020204" pitchFamily="34" charset="0"/>
              </a:defRPr>
            </a:lvl4pPr>
            <a:lvl5pPr marL="2056325" indent="-227914">
              <a:defRPr sz="1607">
                <a:solidFill>
                  <a:schemeClr val="tx1"/>
                </a:solidFill>
                <a:latin typeface="Arial" panose="020B0604020202020204" pitchFamily="34" charset="0"/>
                <a:cs typeface="Arial" panose="020B0604020202020204" pitchFamily="34" charset="0"/>
              </a:defRPr>
            </a:lvl5pPr>
            <a:lvl6pPr marL="2546169"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6pPr>
            <a:lvl7pPr marL="3036013"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7pPr>
            <a:lvl8pPr marL="3525857"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8pPr>
            <a:lvl9pPr marL="4015701"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9pPr>
          </a:lstStyle>
          <a:p>
            <a:fld id="{C59D77CA-1A57-4044-8BC2-91522375FB83}" type="slidenum">
              <a:rPr lang="en-IN" altLang="en-US" sz="1071">
                <a:solidFill>
                  <a:srgbClr val="898989"/>
                </a:solidFill>
                <a:latin typeface="Calibri" panose="020F0502020204030204" pitchFamily="34" charset="0"/>
              </a:rPr>
              <a:pPr/>
              <a:t>37</a:t>
            </a:fld>
            <a:endParaRPr lang="en-IN" altLang="en-US" sz="1071">
              <a:solidFill>
                <a:srgbClr val="898989"/>
              </a:solidFill>
              <a:latin typeface="Calibri" panose="020F0502020204030204" pitchFamily="34" charset="0"/>
            </a:endParaRPr>
          </a:p>
        </p:txBody>
      </p:sp>
      <p:sp>
        <p:nvSpPr>
          <p:cNvPr id="40964" name="Title 1">
            <a:extLst>
              <a:ext uri="{FF2B5EF4-FFF2-40B4-BE49-F238E27FC236}">
                <a16:creationId xmlns:a16="http://schemas.microsoft.com/office/drawing/2014/main" id="{3B6042B4-88E4-47B7-A14E-057E67766729}"/>
              </a:ext>
            </a:extLst>
          </p:cNvPr>
          <p:cNvSpPr txBox="1">
            <a:spLocks/>
          </p:cNvSpPr>
          <p:nvPr/>
        </p:nvSpPr>
        <p:spPr bwMode="auto">
          <a:xfrm>
            <a:off x="1906702" y="1403238"/>
            <a:ext cx="7815602" cy="4139973"/>
          </a:xfrm>
          <a:prstGeom prst="rect">
            <a:avLst/>
          </a:prstGeom>
          <a:noFill/>
          <a:ln w="9525">
            <a:noFill/>
            <a:miter lim="800000"/>
            <a:headEnd/>
            <a:tailEnd/>
          </a:ln>
        </p:spPr>
        <p:txBody>
          <a:bodyPr lIns="74615" tIns="37308" rIns="74615" bIns="37308"/>
          <a:lstStyle/>
          <a:p>
            <a:pPr>
              <a:lnSpc>
                <a:spcPct val="90000"/>
              </a:lnSpc>
              <a:defRPr/>
            </a:pPr>
            <a:r>
              <a:rPr lang="en-US" altLang="en-US" sz="2000" b="1" dirty="0"/>
              <a:t>Algorithm ( Continued)</a:t>
            </a:r>
          </a:p>
          <a:p>
            <a:pPr>
              <a:lnSpc>
                <a:spcPct val="90000"/>
              </a:lnSpc>
              <a:defRPr/>
            </a:pPr>
            <a:endParaRPr lang="en-US" altLang="en-US" sz="2000" b="1" dirty="0"/>
          </a:p>
          <a:p>
            <a:pPr>
              <a:lnSpc>
                <a:spcPct val="90000"/>
              </a:lnSpc>
              <a:defRPr/>
            </a:pPr>
            <a:r>
              <a:rPr lang="en-US" altLang="en-US" sz="2000" b="1" dirty="0"/>
              <a:t> </a:t>
            </a:r>
            <a:r>
              <a:rPr lang="en-US" altLang="en-US" sz="2000" dirty="0"/>
              <a:t>6. Similarly change the Bias values</a:t>
            </a:r>
          </a:p>
          <a:p>
            <a:pPr>
              <a:lnSpc>
                <a:spcPct val="90000"/>
              </a:lnSpc>
              <a:defRPr/>
            </a:pPr>
            <a:r>
              <a:rPr lang="en-US" altLang="en-US" sz="2000" dirty="0"/>
              <a:t>        </a:t>
            </a:r>
            <a:r>
              <a:rPr lang="en-US" altLang="en-US" sz="2000" b="1" dirty="0">
                <a:solidFill>
                  <a:srgbClr val="990000"/>
                </a:solidFill>
              </a:rPr>
              <a:t>New Bias = old Bias + change in Bias </a:t>
            </a:r>
          </a:p>
          <a:p>
            <a:pPr>
              <a:lnSpc>
                <a:spcPct val="90000"/>
              </a:lnSpc>
              <a:defRPr/>
            </a:pPr>
            <a:r>
              <a:rPr lang="en-US" altLang="en-US" sz="2000" dirty="0"/>
              <a:t> 7.  Now repeat from step 3</a:t>
            </a:r>
          </a:p>
          <a:p>
            <a:pPr>
              <a:lnSpc>
                <a:spcPct val="90000"/>
              </a:lnSpc>
              <a:defRPr/>
            </a:pPr>
            <a:endParaRPr lang="en-US" altLang="en-US" sz="2000" dirty="0"/>
          </a:p>
          <a:p>
            <a:pPr>
              <a:lnSpc>
                <a:spcPct val="90000"/>
              </a:lnSpc>
              <a:defRPr/>
            </a:pPr>
            <a:r>
              <a:rPr lang="en-US" altLang="en-US" sz="2000" dirty="0"/>
              <a:t> 8.  Check for error ,if error is present repeat the process  ,Else Stop</a:t>
            </a:r>
          </a:p>
          <a:p>
            <a:pPr>
              <a:lnSpc>
                <a:spcPct val="90000"/>
              </a:lnSpc>
              <a:defRPr/>
            </a:pPr>
            <a:endParaRPr lang="en-US" altLang="en-US" sz="2000" dirty="0"/>
          </a:p>
          <a:p>
            <a:pPr>
              <a:lnSpc>
                <a:spcPct val="90000"/>
              </a:lnSpc>
              <a:defRPr/>
            </a:pPr>
            <a:r>
              <a:rPr lang="en-US" altLang="en-US" sz="2000" b="1" u="sng" dirty="0">
                <a:solidFill>
                  <a:srgbClr val="990000"/>
                </a:solidFill>
              </a:rPr>
              <a:t>Limitations:</a:t>
            </a:r>
          </a:p>
          <a:p>
            <a:pPr marL="342879" indent="-228585">
              <a:lnSpc>
                <a:spcPct val="90000"/>
              </a:lnSpc>
              <a:buFont typeface="Arial" pitchFamily="34" charset="0"/>
              <a:buChar char="•"/>
              <a:defRPr/>
            </a:pPr>
            <a:r>
              <a:rPr lang="en-US" altLang="en-US" sz="2000" dirty="0"/>
              <a:t>  Uses only Binary Activation function</a:t>
            </a:r>
          </a:p>
          <a:p>
            <a:pPr marL="342879" indent="-228585">
              <a:lnSpc>
                <a:spcPct val="90000"/>
              </a:lnSpc>
              <a:buFont typeface="Arial" pitchFamily="34" charset="0"/>
              <a:buChar char="•"/>
              <a:defRPr/>
            </a:pPr>
            <a:r>
              <a:rPr lang="en-US" altLang="en-US" sz="2000" dirty="0"/>
              <a:t>  Can be used only for Linear Networks </a:t>
            </a:r>
          </a:p>
          <a:p>
            <a:pPr marL="342879" indent="-228585">
              <a:lnSpc>
                <a:spcPct val="90000"/>
              </a:lnSpc>
              <a:buFont typeface="Arial" pitchFamily="34" charset="0"/>
              <a:buChar char="•"/>
              <a:defRPr/>
            </a:pPr>
            <a:r>
              <a:rPr lang="en-US" altLang="en-US" sz="2000" dirty="0"/>
              <a:t>  Since uses Supervised Learning ,Optimal Solution is provided</a:t>
            </a:r>
          </a:p>
          <a:p>
            <a:pPr marL="342879" indent="-228585">
              <a:lnSpc>
                <a:spcPct val="90000"/>
              </a:lnSpc>
              <a:buFont typeface="Arial" pitchFamily="34" charset="0"/>
              <a:buChar char="•"/>
              <a:defRPr/>
            </a:pPr>
            <a:r>
              <a:rPr lang="en-US" altLang="en-US" sz="2000" dirty="0"/>
              <a:t>  Training Time is More</a:t>
            </a:r>
          </a:p>
          <a:p>
            <a:pPr marL="342879" indent="-228585">
              <a:lnSpc>
                <a:spcPct val="90000"/>
              </a:lnSpc>
              <a:buFont typeface="Arial" pitchFamily="34" charset="0"/>
              <a:buChar char="•"/>
              <a:defRPr/>
            </a:pPr>
            <a:r>
              <a:rPr lang="en-US" altLang="en-US" sz="2000" dirty="0"/>
              <a:t>  Cannot solve Linear In-separable Problem </a:t>
            </a:r>
          </a:p>
          <a:p>
            <a:pPr>
              <a:lnSpc>
                <a:spcPct val="90000"/>
              </a:lnSpc>
              <a:defRPr/>
            </a:pPr>
            <a:endParaRPr lang="en-US" altLang="en-US" sz="2000" b="1" baseline="-25000" dirty="0"/>
          </a:p>
        </p:txBody>
      </p:sp>
      <p:sp>
        <p:nvSpPr>
          <p:cNvPr id="5124" name="TextBox 1">
            <a:extLst>
              <a:ext uri="{FF2B5EF4-FFF2-40B4-BE49-F238E27FC236}">
                <a16:creationId xmlns:a16="http://schemas.microsoft.com/office/drawing/2014/main" id="{07E40AA4-1BB5-4C9A-B33B-FF8F356AE90E}"/>
              </a:ext>
            </a:extLst>
          </p:cNvPr>
          <p:cNvSpPr txBox="1">
            <a:spLocks noChangeArrowheads="1"/>
          </p:cNvSpPr>
          <p:nvPr/>
        </p:nvSpPr>
        <p:spPr bwMode="auto">
          <a:xfrm>
            <a:off x="2041072" y="5895295"/>
            <a:ext cx="7936366" cy="400110"/>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defRPr/>
            </a:pPr>
            <a:r>
              <a:rPr lang="en-IN" altLang="en-US" sz="2000" b="1" i="1" u="sng">
                <a:solidFill>
                  <a:srgbClr val="006600"/>
                </a:solidFill>
              </a:rPr>
              <a:t>In order to solve these limitations, Multi Layer Perceptron is Implemented</a:t>
            </a:r>
          </a:p>
        </p:txBody>
      </p:sp>
      <p:sp>
        <p:nvSpPr>
          <p:cNvPr id="7" name="Title 1">
            <a:extLst>
              <a:ext uri="{FF2B5EF4-FFF2-40B4-BE49-F238E27FC236}">
                <a16:creationId xmlns:a16="http://schemas.microsoft.com/office/drawing/2014/main" id="{B7EC2D21-E44E-4775-BBF3-7DC2C19E23F8}"/>
              </a:ext>
            </a:extLst>
          </p:cNvPr>
          <p:cNvSpPr txBox="1">
            <a:spLocks/>
          </p:cNvSpPr>
          <p:nvPr/>
        </p:nvSpPr>
        <p:spPr bwMode="auto">
          <a:xfrm>
            <a:off x="2852398" y="0"/>
            <a:ext cx="7815602" cy="1512094"/>
          </a:xfrm>
          <a:prstGeom prst="rect">
            <a:avLst/>
          </a:prstGeom>
          <a:noFill/>
          <a:ln w="9525">
            <a:noFill/>
            <a:miter lim="800000"/>
            <a:headEnd/>
            <a:tailEnd/>
          </a:ln>
        </p:spPr>
        <p:txBody>
          <a:bodyPr lIns="74615" tIns="37308" rIns="74615" bIns="37308" anchor="ctr"/>
          <a:lstStyle/>
          <a:p>
            <a:pPr algn="ctr" defTabSz="746078">
              <a:lnSpc>
                <a:spcPct val="90000"/>
              </a:lnSpc>
              <a:defRPr/>
            </a:pPr>
            <a:r>
              <a:rPr lang="en-US" altLang="en-US" sz="3600" spc="-5">
                <a:solidFill>
                  <a:srgbClr val="0000FF"/>
                </a:solidFill>
                <a:latin typeface="Arial Black" pitchFamily="34" charset="0"/>
                <a:ea typeface="+mj-ea"/>
                <a:cs typeface="Times New Roman"/>
              </a:rPr>
              <a:t>Single Layer Perceptron Model</a:t>
            </a:r>
            <a:br>
              <a:rPr lang="en-US" altLang="en-US" sz="3600" spc="-5">
                <a:solidFill>
                  <a:srgbClr val="0000FF"/>
                </a:solidFill>
                <a:latin typeface="Arial Black" pitchFamily="34" charset="0"/>
                <a:ea typeface="+mj-ea"/>
                <a:cs typeface="Times New Roman"/>
              </a:rPr>
            </a:br>
            <a:r>
              <a:rPr lang="en-IN" altLang="en-US" sz="3600" b="1">
                <a:ea typeface="+mj-ea"/>
              </a:rPr>
              <a:t> </a:t>
            </a:r>
            <a:r>
              <a:rPr lang="en-IN" altLang="en-US" sz="3600" spc="-5">
                <a:solidFill>
                  <a:srgbClr val="0000FF"/>
                </a:solidFill>
                <a:latin typeface="Arial Black" pitchFamily="34" charset="0"/>
                <a:ea typeface="+mj-ea"/>
                <a:cs typeface="Times New Roman"/>
              </a:rPr>
              <a:t>Algorithm</a:t>
            </a:r>
            <a:endParaRPr lang="en-US" altLang="en-US" sz="3600" spc="-5" dirty="0">
              <a:solidFill>
                <a:srgbClr val="0000FF"/>
              </a:solidFill>
              <a:latin typeface="Arial Black" pitchFamily="34" charset="0"/>
              <a:ea typeface="+mj-ea"/>
              <a:cs typeface="Times New Roman"/>
            </a:endParaRPr>
          </a:p>
        </p:txBody>
      </p:sp>
      <p:pic>
        <p:nvPicPr>
          <p:cNvPr id="6" name="Picture 5">
            <a:extLst>
              <a:ext uri="{FF2B5EF4-FFF2-40B4-BE49-F238E27FC236}">
                <a16:creationId xmlns:a16="http://schemas.microsoft.com/office/drawing/2014/main" id="{6325D63B-E162-48ED-9297-1A244471527B}"/>
              </a:ext>
            </a:extLst>
          </p:cNvPr>
          <p:cNvPicPr>
            <a:picLocks noChangeAspect="1"/>
          </p:cNvPicPr>
          <p:nvPr/>
        </p:nvPicPr>
        <p:blipFill>
          <a:blip r:embed="rId2"/>
          <a:stretch>
            <a:fillRect/>
          </a:stretch>
        </p:blipFill>
        <p:spPr>
          <a:xfrm>
            <a:off x="0" y="0"/>
            <a:ext cx="1348503" cy="1177781"/>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1">
            <a:extLst>
              <a:ext uri="{FF2B5EF4-FFF2-40B4-BE49-F238E27FC236}">
                <a16:creationId xmlns:a16="http://schemas.microsoft.com/office/drawing/2014/main" id="{DC055FA8-EB19-4E75-8BC3-8B271A0ADB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486581"/>
            <a:ext cx="9030041" cy="3884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Slide Number Placeholder 3">
            <a:extLst>
              <a:ext uri="{FF2B5EF4-FFF2-40B4-BE49-F238E27FC236}">
                <a16:creationId xmlns:a16="http://schemas.microsoft.com/office/drawing/2014/main" id="{EB32D3EA-967B-4951-8C76-617032D1080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7">
                <a:solidFill>
                  <a:schemeClr val="tx1"/>
                </a:solidFill>
                <a:latin typeface="Arial" panose="020B0604020202020204" pitchFamily="34" charset="0"/>
                <a:cs typeface="Arial" panose="020B0604020202020204" pitchFamily="34" charset="0"/>
              </a:defRPr>
            </a:lvl1pPr>
            <a:lvl2pPr marL="741570" indent="-284042">
              <a:defRPr sz="1607">
                <a:solidFill>
                  <a:schemeClr val="tx1"/>
                </a:solidFill>
                <a:latin typeface="Arial" panose="020B0604020202020204" pitchFamily="34" charset="0"/>
                <a:cs typeface="Arial" panose="020B0604020202020204" pitchFamily="34" charset="0"/>
              </a:defRPr>
            </a:lvl2pPr>
            <a:lvl3pPr marL="1141269" indent="-227914">
              <a:defRPr sz="1607">
                <a:solidFill>
                  <a:schemeClr val="tx1"/>
                </a:solidFill>
                <a:latin typeface="Arial" panose="020B0604020202020204" pitchFamily="34" charset="0"/>
                <a:cs typeface="Arial" panose="020B0604020202020204" pitchFamily="34" charset="0"/>
              </a:defRPr>
            </a:lvl3pPr>
            <a:lvl4pPr marL="1598797" indent="-227914">
              <a:defRPr sz="1607">
                <a:solidFill>
                  <a:schemeClr val="tx1"/>
                </a:solidFill>
                <a:latin typeface="Arial" panose="020B0604020202020204" pitchFamily="34" charset="0"/>
                <a:cs typeface="Arial" panose="020B0604020202020204" pitchFamily="34" charset="0"/>
              </a:defRPr>
            </a:lvl4pPr>
            <a:lvl5pPr marL="2056325" indent="-227914">
              <a:defRPr sz="1607">
                <a:solidFill>
                  <a:schemeClr val="tx1"/>
                </a:solidFill>
                <a:latin typeface="Arial" panose="020B0604020202020204" pitchFamily="34" charset="0"/>
                <a:cs typeface="Arial" panose="020B0604020202020204" pitchFamily="34" charset="0"/>
              </a:defRPr>
            </a:lvl5pPr>
            <a:lvl6pPr marL="2546169"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6pPr>
            <a:lvl7pPr marL="3036013"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7pPr>
            <a:lvl8pPr marL="3525857"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8pPr>
            <a:lvl9pPr marL="4015701"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9pPr>
          </a:lstStyle>
          <a:p>
            <a:fld id="{9FB732CE-ADAC-441E-A836-BBBF713C73FB}" type="slidenum">
              <a:rPr lang="en-IN" altLang="en-US" sz="1071">
                <a:solidFill>
                  <a:srgbClr val="898989"/>
                </a:solidFill>
                <a:latin typeface="Calibri" panose="020F0502020204030204" pitchFamily="34" charset="0"/>
              </a:rPr>
              <a:pPr/>
              <a:t>38</a:t>
            </a:fld>
            <a:endParaRPr lang="en-IN" altLang="en-US" sz="1071">
              <a:solidFill>
                <a:srgbClr val="898989"/>
              </a:solidFill>
              <a:latin typeface="Calibri" panose="020F0502020204030204" pitchFamily="34" charset="0"/>
            </a:endParaRPr>
          </a:p>
        </p:txBody>
      </p:sp>
      <p:sp>
        <p:nvSpPr>
          <p:cNvPr id="40964" name="Title 1">
            <a:extLst>
              <a:ext uri="{FF2B5EF4-FFF2-40B4-BE49-F238E27FC236}">
                <a16:creationId xmlns:a16="http://schemas.microsoft.com/office/drawing/2014/main" id="{A5ACF17C-F748-4977-BC90-7608A32CBE1B}"/>
              </a:ext>
            </a:extLst>
          </p:cNvPr>
          <p:cNvSpPr txBox="1">
            <a:spLocks/>
          </p:cNvSpPr>
          <p:nvPr/>
        </p:nvSpPr>
        <p:spPr bwMode="auto">
          <a:xfrm>
            <a:off x="1775732" y="5645264"/>
            <a:ext cx="8892268" cy="894670"/>
          </a:xfrm>
          <a:prstGeom prst="rect">
            <a:avLst/>
          </a:prstGeom>
          <a:noFill/>
          <a:ln w="9525">
            <a:noFill/>
            <a:miter lim="800000"/>
            <a:headEnd/>
            <a:tailEnd/>
          </a:ln>
        </p:spPr>
        <p:txBody>
          <a:bodyPr lIns="74615" tIns="37308" rIns="74615" bIns="37308"/>
          <a:lstStyle/>
          <a:p>
            <a:pPr marL="367383" indent="-367383">
              <a:lnSpc>
                <a:spcPct val="90000"/>
              </a:lnSpc>
              <a:buFont typeface="Wingdings" panose="05000000000000000000" pitchFamily="2" charset="2"/>
              <a:buChar char="Ø"/>
              <a:defRPr/>
            </a:pPr>
            <a:r>
              <a:rPr lang="en-US" altLang="en-US" sz="2000" dirty="0">
                <a:solidFill>
                  <a:srgbClr val="00B050"/>
                </a:solidFill>
              </a:rPr>
              <a:t>Let us consider AND Gate as example for Linear separable and XOR Gate for Linear Inseparability</a:t>
            </a:r>
            <a:endParaRPr lang="en-US" altLang="en-US" sz="2000" b="1" baseline="-25000" dirty="0">
              <a:solidFill>
                <a:srgbClr val="00B050"/>
              </a:solidFill>
            </a:endParaRPr>
          </a:p>
        </p:txBody>
      </p:sp>
      <p:sp>
        <p:nvSpPr>
          <p:cNvPr id="7" name="Title 1">
            <a:extLst>
              <a:ext uri="{FF2B5EF4-FFF2-40B4-BE49-F238E27FC236}">
                <a16:creationId xmlns:a16="http://schemas.microsoft.com/office/drawing/2014/main" id="{42F7C9E6-78AB-44C8-9384-AE4E05854FFD}"/>
              </a:ext>
            </a:extLst>
          </p:cNvPr>
          <p:cNvSpPr txBox="1">
            <a:spLocks/>
          </p:cNvSpPr>
          <p:nvPr/>
        </p:nvSpPr>
        <p:spPr bwMode="auto">
          <a:xfrm>
            <a:off x="2852398" y="0"/>
            <a:ext cx="7815602" cy="1512094"/>
          </a:xfrm>
          <a:prstGeom prst="rect">
            <a:avLst/>
          </a:prstGeom>
          <a:noFill/>
          <a:ln w="9525">
            <a:noFill/>
            <a:miter lim="800000"/>
            <a:headEnd/>
            <a:tailEnd/>
          </a:ln>
        </p:spPr>
        <p:txBody>
          <a:bodyPr lIns="74615" tIns="37308" rIns="74615" bIns="37308" anchor="ctr"/>
          <a:lstStyle/>
          <a:p>
            <a:pPr algn="ctr" defTabSz="746078">
              <a:lnSpc>
                <a:spcPct val="90000"/>
              </a:lnSpc>
              <a:defRPr/>
            </a:pPr>
            <a:r>
              <a:rPr lang="en-US" altLang="en-US" sz="3600" spc="-5" dirty="0">
                <a:solidFill>
                  <a:srgbClr val="0000FF"/>
                </a:solidFill>
                <a:latin typeface="Arial Black" pitchFamily="34" charset="0"/>
                <a:ea typeface="+mj-ea"/>
                <a:cs typeface="Times New Roman"/>
              </a:rPr>
              <a:t>Linear separable &amp; Linear Inseparable issue</a:t>
            </a:r>
          </a:p>
        </p:txBody>
      </p:sp>
      <p:pic>
        <p:nvPicPr>
          <p:cNvPr id="6" name="Picture 5">
            <a:extLst>
              <a:ext uri="{FF2B5EF4-FFF2-40B4-BE49-F238E27FC236}">
                <a16:creationId xmlns:a16="http://schemas.microsoft.com/office/drawing/2014/main" id="{623E2116-3F05-4EAA-8C0E-EB7019A7BD96}"/>
              </a:ext>
            </a:extLst>
          </p:cNvPr>
          <p:cNvPicPr>
            <a:picLocks noChangeAspect="1"/>
          </p:cNvPicPr>
          <p:nvPr/>
        </p:nvPicPr>
        <p:blipFill>
          <a:blip r:embed="rId3"/>
          <a:stretch>
            <a:fillRect/>
          </a:stretch>
        </p:blipFill>
        <p:spPr>
          <a:xfrm>
            <a:off x="0" y="0"/>
            <a:ext cx="1348503" cy="1177781"/>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a:extLst>
              <a:ext uri="{FF2B5EF4-FFF2-40B4-BE49-F238E27FC236}">
                <a16:creationId xmlns:a16="http://schemas.microsoft.com/office/drawing/2014/main" id="{0DB98C55-FF47-44DB-A56C-27410DA5B6D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7">
                <a:solidFill>
                  <a:schemeClr val="tx1"/>
                </a:solidFill>
                <a:latin typeface="Arial" panose="020B0604020202020204" pitchFamily="34" charset="0"/>
                <a:cs typeface="Arial" panose="020B0604020202020204" pitchFamily="34" charset="0"/>
              </a:defRPr>
            </a:lvl1pPr>
            <a:lvl2pPr marL="741570" indent="-284042">
              <a:defRPr sz="1607">
                <a:solidFill>
                  <a:schemeClr val="tx1"/>
                </a:solidFill>
                <a:latin typeface="Arial" panose="020B0604020202020204" pitchFamily="34" charset="0"/>
                <a:cs typeface="Arial" panose="020B0604020202020204" pitchFamily="34" charset="0"/>
              </a:defRPr>
            </a:lvl2pPr>
            <a:lvl3pPr marL="1141269" indent="-227914">
              <a:defRPr sz="1607">
                <a:solidFill>
                  <a:schemeClr val="tx1"/>
                </a:solidFill>
                <a:latin typeface="Arial" panose="020B0604020202020204" pitchFamily="34" charset="0"/>
                <a:cs typeface="Arial" panose="020B0604020202020204" pitchFamily="34" charset="0"/>
              </a:defRPr>
            </a:lvl3pPr>
            <a:lvl4pPr marL="1598797" indent="-227914">
              <a:defRPr sz="1607">
                <a:solidFill>
                  <a:schemeClr val="tx1"/>
                </a:solidFill>
                <a:latin typeface="Arial" panose="020B0604020202020204" pitchFamily="34" charset="0"/>
                <a:cs typeface="Arial" panose="020B0604020202020204" pitchFamily="34" charset="0"/>
              </a:defRPr>
            </a:lvl4pPr>
            <a:lvl5pPr marL="2056325" indent="-227914">
              <a:defRPr sz="1607">
                <a:solidFill>
                  <a:schemeClr val="tx1"/>
                </a:solidFill>
                <a:latin typeface="Arial" panose="020B0604020202020204" pitchFamily="34" charset="0"/>
                <a:cs typeface="Arial" panose="020B0604020202020204" pitchFamily="34" charset="0"/>
              </a:defRPr>
            </a:lvl5pPr>
            <a:lvl6pPr marL="2546169"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6pPr>
            <a:lvl7pPr marL="3036013"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7pPr>
            <a:lvl8pPr marL="3525857"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8pPr>
            <a:lvl9pPr marL="4015701"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9pPr>
          </a:lstStyle>
          <a:p>
            <a:fld id="{73306168-ADCF-413E-A204-75F2D2892C78}" type="slidenum">
              <a:rPr lang="en-IN" altLang="en-US" sz="1071">
                <a:solidFill>
                  <a:srgbClr val="898989"/>
                </a:solidFill>
                <a:latin typeface="Calibri" panose="020F0502020204030204" pitchFamily="34" charset="0"/>
              </a:rPr>
              <a:pPr/>
              <a:t>39</a:t>
            </a:fld>
            <a:endParaRPr lang="en-IN" altLang="en-US" sz="1071">
              <a:solidFill>
                <a:srgbClr val="898989"/>
              </a:solidFill>
              <a:latin typeface="Calibri" panose="020F0502020204030204" pitchFamily="34" charset="0"/>
            </a:endParaRPr>
          </a:p>
        </p:txBody>
      </p:sp>
      <p:sp>
        <p:nvSpPr>
          <p:cNvPr id="40964" name="Title 1">
            <a:extLst>
              <a:ext uri="{FF2B5EF4-FFF2-40B4-BE49-F238E27FC236}">
                <a16:creationId xmlns:a16="http://schemas.microsoft.com/office/drawing/2014/main" id="{C566C837-5E20-4DA0-90A6-62D00FC50662}"/>
              </a:ext>
            </a:extLst>
          </p:cNvPr>
          <p:cNvSpPr txBox="1">
            <a:spLocks/>
          </p:cNvSpPr>
          <p:nvPr/>
        </p:nvSpPr>
        <p:spPr bwMode="auto">
          <a:xfrm>
            <a:off x="1877786" y="5123090"/>
            <a:ext cx="8892268" cy="894670"/>
          </a:xfrm>
          <a:prstGeom prst="rect">
            <a:avLst/>
          </a:prstGeom>
          <a:noFill/>
          <a:ln w="9525">
            <a:noFill/>
            <a:miter lim="800000"/>
            <a:headEnd/>
            <a:tailEnd/>
          </a:ln>
        </p:spPr>
        <p:txBody>
          <a:bodyPr lIns="74615" tIns="37308" rIns="74615" bIns="37308"/>
          <a:lstStyle/>
          <a:p>
            <a:pPr marL="367383" indent="-367383">
              <a:lnSpc>
                <a:spcPct val="90000"/>
              </a:lnSpc>
              <a:buFont typeface="Wingdings" panose="05000000000000000000" pitchFamily="2" charset="2"/>
              <a:buChar char="Ø"/>
              <a:defRPr/>
            </a:pPr>
            <a:r>
              <a:rPr lang="en-US" altLang="en-US" sz="2000" dirty="0">
                <a:solidFill>
                  <a:srgbClr val="00B050"/>
                </a:solidFill>
              </a:rPr>
              <a:t>Let us consider AND Gate as example for Linear separable analysis</a:t>
            </a:r>
            <a:endParaRPr lang="en-US" altLang="en-US" sz="2000" b="1" baseline="-25000" dirty="0">
              <a:solidFill>
                <a:srgbClr val="00B050"/>
              </a:solidFill>
            </a:endParaRPr>
          </a:p>
        </p:txBody>
      </p:sp>
      <p:sp>
        <p:nvSpPr>
          <p:cNvPr id="7" name="Title 1">
            <a:extLst>
              <a:ext uri="{FF2B5EF4-FFF2-40B4-BE49-F238E27FC236}">
                <a16:creationId xmlns:a16="http://schemas.microsoft.com/office/drawing/2014/main" id="{113C46AB-6297-4077-B0BE-C313FFEE6958}"/>
              </a:ext>
            </a:extLst>
          </p:cNvPr>
          <p:cNvSpPr txBox="1">
            <a:spLocks/>
          </p:cNvSpPr>
          <p:nvPr/>
        </p:nvSpPr>
        <p:spPr bwMode="auto">
          <a:xfrm>
            <a:off x="2852398" y="-49326"/>
            <a:ext cx="7815602" cy="1512094"/>
          </a:xfrm>
          <a:prstGeom prst="rect">
            <a:avLst/>
          </a:prstGeom>
          <a:noFill/>
          <a:ln w="9525">
            <a:noFill/>
            <a:miter lim="800000"/>
            <a:headEnd/>
            <a:tailEnd/>
          </a:ln>
        </p:spPr>
        <p:txBody>
          <a:bodyPr lIns="74615" tIns="37308" rIns="74615" bIns="37308" anchor="ctr"/>
          <a:lstStyle/>
          <a:p>
            <a:pPr algn="ctr" defTabSz="746078">
              <a:lnSpc>
                <a:spcPct val="90000"/>
              </a:lnSpc>
              <a:defRPr/>
            </a:pPr>
            <a:r>
              <a:rPr lang="en-US" altLang="en-US" sz="3600" spc="-5" dirty="0">
                <a:solidFill>
                  <a:srgbClr val="0000FF"/>
                </a:solidFill>
                <a:latin typeface="Arial Black" pitchFamily="34" charset="0"/>
                <a:ea typeface="+mj-ea"/>
                <a:cs typeface="Times New Roman"/>
              </a:rPr>
              <a:t>Linear separable &amp; Linear Inseparable issue</a:t>
            </a:r>
          </a:p>
        </p:txBody>
      </p:sp>
      <p:cxnSp>
        <p:nvCxnSpPr>
          <p:cNvPr id="4" name="Straight Arrow Connector 3">
            <a:extLst>
              <a:ext uri="{FF2B5EF4-FFF2-40B4-BE49-F238E27FC236}">
                <a16:creationId xmlns:a16="http://schemas.microsoft.com/office/drawing/2014/main" id="{59B74DC8-316B-4D22-8DBD-FA7BE0ED0973}"/>
              </a:ext>
            </a:extLst>
          </p:cNvPr>
          <p:cNvCxnSpPr>
            <a:cxnSpLocks/>
          </p:cNvCxnSpPr>
          <p:nvPr/>
        </p:nvCxnSpPr>
        <p:spPr>
          <a:xfrm flipV="1">
            <a:off x="2712925" y="1848872"/>
            <a:ext cx="0" cy="2403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528CD61-85C4-4D2A-9634-8CB183E38246}"/>
              </a:ext>
            </a:extLst>
          </p:cNvPr>
          <p:cNvCxnSpPr/>
          <p:nvPr/>
        </p:nvCxnSpPr>
        <p:spPr>
          <a:xfrm>
            <a:off x="2704420" y="4252232"/>
            <a:ext cx="25411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BC87D7FB-D9D8-4F23-96C7-5A9B1E03B86E}"/>
              </a:ext>
            </a:extLst>
          </p:cNvPr>
          <p:cNvCxnSpPr/>
          <p:nvPr/>
        </p:nvCxnSpPr>
        <p:spPr>
          <a:xfrm>
            <a:off x="2583657" y="2005354"/>
            <a:ext cx="2661897" cy="2513920"/>
          </a:xfrm>
          <a:prstGeom prst="line">
            <a:avLst/>
          </a:prstGeom>
        </p:spPr>
        <p:style>
          <a:lnRef idx="1">
            <a:schemeClr val="accent4"/>
          </a:lnRef>
          <a:fillRef idx="0">
            <a:schemeClr val="accent4"/>
          </a:fillRef>
          <a:effectRef idx="0">
            <a:schemeClr val="accent4"/>
          </a:effectRef>
          <a:fontRef idx="minor">
            <a:schemeClr val="tx1"/>
          </a:fontRef>
        </p:style>
      </p:cxnSp>
      <p:sp>
        <p:nvSpPr>
          <p:cNvPr id="43016" name="TextBox 13">
            <a:extLst>
              <a:ext uri="{FF2B5EF4-FFF2-40B4-BE49-F238E27FC236}">
                <a16:creationId xmlns:a16="http://schemas.microsoft.com/office/drawing/2014/main" id="{2D72DCC2-DA15-48E6-B048-2084F779B05C}"/>
              </a:ext>
            </a:extLst>
          </p:cNvPr>
          <p:cNvSpPr txBox="1">
            <a:spLocks noChangeArrowheads="1"/>
          </p:cNvSpPr>
          <p:nvPr/>
        </p:nvSpPr>
        <p:spPr bwMode="auto">
          <a:xfrm>
            <a:off x="2333626" y="4381500"/>
            <a:ext cx="610621" cy="389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altLang="en-US" sz="1929"/>
              <a:t>0,0</a:t>
            </a:r>
          </a:p>
        </p:txBody>
      </p:sp>
      <p:sp>
        <p:nvSpPr>
          <p:cNvPr id="43017" name="TextBox 15">
            <a:extLst>
              <a:ext uri="{FF2B5EF4-FFF2-40B4-BE49-F238E27FC236}">
                <a16:creationId xmlns:a16="http://schemas.microsoft.com/office/drawing/2014/main" id="{AF3C74AF-4140-4D72-A3B2-8BA8E11DCCEB}"/>
              </a:ext>
            </a:extLst>
          </p:cNvPr>
          <p:cNvSpPr txBox="1">
            <a:spLocks noChangeArrowheads="1"/>
          </p:cNvSpPr>
          <p:nvPr/>
        </p:nvSpPr>
        <p:spPr bwMode="auto">
          <a:xfrm>
            <a:off x="4478451" y="4439331"/>
            <a:ext cx="610620" cy="389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altLang="en-US" sz="1929"/>
              <a:t>0,1</a:t>
            </a:r>
          </a:p>
        </p:txBody>
      </p:sp>
      <p:sp>
        <p:nvSpPr>
          <p:cNvPr id="43018" name="TextBox 16">
            <a:extLst>
              <a:ext uri="{FF2B5EF4-FFF2-40B4-BE49-F238E27FC236}">
                <a16:creationId xmlns:a16="http://schemas.microsoft.com/office/drawing/2014/main" id="{1353BD8A-6206-41D5-B02D-0F83AF8E4150}"/>
              </a:ext>
            </a:extLst>
          </p:cNvPr>
          <p:cNvSpPr txBox="1">
            <a:spLocks noChangeArrowheads="1"/>
          </p:cNvSpPr>
          <p:nvPr/>
        </p:nvSpPr>
        <p:spPr bwMode="auto">
          <a:xfrm>
            <a:off x="1945822" y="2248581"/>
            <a:ext cx="610621" cy="389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altLang="en-US" sz="1929"/>
              <a:t>1,0</a:t>
            </a:r>
          </a:p>
        </p:txBody>
      </p:sp>
      <p:sp>
        <p:nvSpPr>
          <p:cNvPr id="43019" name="TextBox 18">
            <a:extLst>
              <a:ext uri="{FF2B5EF4-FFF2-40B4-BE49-F238E27FC236}">
                <a16:creationId xmlns:a16="http://schemas.microsoft.com/office/drawing/2014/main" id="{3FC97B45-9534-4863-979C-FF2D4060D176}"/>
              </a:ext>
            </a:extLst>
          </p:cNvPr>
          <p:cNvSpPr txBox="1">
            <a:spLocks noChangeArrowheads="1"/>
          </p:cNvSpPr>
          <p:nvPr/>
        </p:nvSpPr>
        <p:spPr bwMode="auto">
          <a:xfrm>
            <a:off x="4709773" y="2066586"/>
            <a:ext cx="610620" cy="389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altLang="en-US" sz="1929"/>
              <a:t>1,1</a:t>
            </a:r>
          </a:p>
        </p:txBody>
      </p:sp>
      <p:sp>
        <p:nvSpPr>
          <p:cNvPr id="21" name="Oval 20">
            <a:extLst>
              <a:ext uri="{FF2B5EF4-FFF2-40B4-BE49-F238E27FC236}">
                <a16:creationId xmlns:a16="http://schemas.microsoft.com/office/drawing/2014/main" id="{4C05E37B-570B-410E-AE0B-7C1D0ADAC62E}"/>
              </a:ext>
            </a:extLst>
          </p:cNvPr>
          <p:cNvSpPr/>
          <p:nvPr/>
        </p:nvSpPr>
        <p:spPr>
          <a:xfrm>
            <a:off x="2639786" y="2338729"/>
            <a:ext cx="147978" cy="1666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929"/>
          </a:p>
        </p:txBody>
      </p:sp>
      <p:sp>
        <p:nvSpPr>
          <p:cNvPr id="23" name="Oval 22">
            <a:extLst>
              <a:ext uri="{FF2B5EF4-FFF2-40B4-BE49-F238E27FC236}">
                <a16:creationId xmlns:a16="http://schemas.microsoft.com/office/drawing/2014/main" id="{53F44630-A186-4773-BA4A-A1AFE1014C4E}"/>
              </a:ext>
            </a:extLst>
          </p:cNvPr>
          <p:cNvSpPr/>
          <p:nvPr/>
        </p:nvSpPr>
        <p:spPr>
          <a:xfrm>
            <a:off x="2629581" y="4136572"/>
            <a:ext cx="147978" cy="1666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929"/>
          </a:p>
        </p:txBody>
      </p:sp>
      <p:sp>
        <p:nvSpPr>
          <p:cNvPr id="24" name="Oval 23">
            <a:extLst>
              <a:ext uri="{FF2B5EF4-FFF2-40B4-BE49-F238E27FC236}">
                <a16:creationId xmlns:a16="http://schemas.microsoft.com/office/drawing/2014/main" id="{D7936BE5-C69D-4970-B267-A3203D4DE9ED}"/>
              </a:ext>
            </a:extLst>
          </p:cNvPr>
          <p:cNvSpPr/>
          <p:nvPr/>
        </p:nvSpPr>
        <p:spPr>
          <a:xfrm>
            <a:off x="4634934" y="4168889"/>
            <a:ext cx="147977" cy="1666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929"/>
          </a:p>
        </p:txBody>
      </p:sp>
      <p:sp>
        <p:nvSpPr>
          <p:cNvPr id="26" name="Oval 25">
            <a:extLst>
              <a:ext uri="{FF2B5EF4-FFF2-40B4-BE49-F238E27FC236}">
                <a16:creationId xmlns:a16="http://schemas.microsoft.com/office/drawing/2014/main" id="{5A8B4D28-A8C0-4A88-A5A3-2AE07ABF45AC}"/>
              </a:ext>
            </a:extLst>
          </p:cNvPr>
          <p:cNvSpPr/>
          <p:nvPr/>
        </p:nvSpPr>
        <p:spPr>
          <a:xfrm>
            <a:off x="4634934" y="2357438"/>
            <a:ext cx="212611" cy="21261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929"/>
          </a:p>
        </p:txBody>
      </p:sp>
      <p:sp>
        <p:nvSpPr>
          <p:cNvPr id="28" name="Oval 27">
            <a:extLst>
              <a:ext uri="{FF2B5EF4-FFF2-40B4-BE49-F238E27FC236}">
                <a16:creationId xmlns:a16="http://schemas.microsoft.com/office/drawing/2014/main" id="{6C106FFC-919A-4D61-8A5C-0F4A453E5518}"/>
              </a:ext>
            </a:extLst>
          </p:cNvPr>
          <p:cNvSpPr/>
          <p:nvPr/>
        </p:nvSpPr>
        <p:spPr>
          <a:xfrm>
            <a:off x="2917032" y="5934416"/>
            <a:ext cx="212611" cy="21261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929"/>
          </a:p>
        </p:txBody>
      </p:sp>
      <p:cxnSp>
        <p:nvCxnSpPr>
          <p:cNvPr id="31" name="Straight Arrow Connector 30">
            <a:extLst>
              <a:ext uri="{FF2B5EF4-FFF2-40B4-BE49-F238E27FC236}">
                <a16:creationId xmlns:a16="http://schemas.microsoft.com/office/drawing/2014/main" id="{11B590FC-F9E7-486E-91E5-D5CF3549226B}"/>
              </a:ext>
            </a:extLst>
          </p:cNvPr>
          <p:cNvCxnSpPr/>
          <p:nvPr/>
        </p:nvCxnSpPr>
        <p:spPr>
          <a:xfrm>
            <a:off x="3228295" y="6036469"/>
            <a:ext cx="5408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026" name="TextBox 31">
            <a:extLst>
              <a:ext uri="{FF2B5EF4-FFF2-40B4-BE49-F238E27FC236}">
                <a16:creationId xmlns:a16="http://schemas.microsoft.com/office/drawing/2014/main" id="{479FBDBF-5ECE-4A1C-952D-B75B43B51A97}"/>
              </a:ext>
            </a:extLst>
          </p:cNvPr>
          <p:cNvSpPr txBox="1">
            <a:spLocks noChangeArrowheads="1"/>
          </p:cNvSpPr>
          <p:nvPr/>
        </p:nvSpPr>
        <p:spPr bwMode="auto">
          <a:xfrm>
            <a:off x="3974988" y="5852773"/>
            <a:ext cx="2956152" cy="686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altLang="en-US" sz="1929"/>
              <a:t>Denotes a Binary Value of ‘1’</a:t>
            </a:r>
          </a:p>
        </p:txBody>
      </p:sp>
      <p:sp>
        <p:nvSpPr>
          <p:cNvPr id="33" name="Oval 32">
            <a:extLst>
              <a:ext uri="{FF2B5EF4-FFF2-40B4-BE49-F238E27FC236}">
                <a16:creationId xmlns:a16="http://schemas.microsoft.com/office/drawing/2014/main" id="{A052D41A-21C0-405C-B6D8-AF36FF38AE7E}"/>
              </a:ext>
            </a:extLst>
          </p:cNvPr>
          <p:cNvSpPr/>
          <p:nvPr/>
        </p:nvSpPr>
        <p:spPr>
          <a:xfrm>
            <a:off x="2940844" y="6354536"/>
            <a:ext cx="147977" cy="1666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929"/>
          </a:p>
        </p:txBody>
      </p:sp>
      <p:cxnSp>
        <p:nvCxnSpPr>
          <p:cNvPr id="37" name="Straight Arrow Connector 36">
            <a:extLst>
              <a:ext uri="{FF2B5EF4-FFF2-40B4-BE49-F238E27FC236}">
                <a16:creationId xmlns:a16="http://schemas.microsoft.com/office/drawing/2014/main" id="{DE66BF73-7F33-4522-B8FF-0F50E9F49796}"/>
              </a:ext>
            </a:extLst>
          </p:cNvPr>
          <p:cNvCxnSpPr/>
          <p:nvPr/>
        </p:nvCxnSpPr>
        <p:spPr>
          <a:xfrm>
            <a:off x="3228295" y="6437880"/>
            <a:ext cx="5408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029" name="TextBox 33">
            <a:extLst>
              <a:ext uri="{FF2B5EF4-FFF2-40B4-BE49-F238E27FC236}">
                <a16:creationId xmlns:a16="http://schemas.microsoft.com/office/drawing/2014/main" id="{A100D817-157A-4EF9-BDA0-3B7A910A53C0}"/>
              </a:ext>
            </a:extLst>
          </p:cNvPr>
          <p:cNvSpPr txBox="1">
            <a:spLocks noChangeArrowheads="1"/>
          </p:cNvSpPr>
          <p:nvPr/>
        </p:nvSpPr>
        <p:spPr bwMode="auto">
          <a:xfrm>
            <a:off x="4017509" y="6252483"/>
            <a:ext cx="2956152" cy="686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altLang="en-US" sz="1929"/>
              <a:t>Denotes a Binary Value of ‘0’</a:t>
            </a:r>
          </a:p>
        </p:txBody>
      </p:sp>
      <p:cxnSp>
        <p:nvCxnSpPr>
          <p:cNvPr id="39" name="Straight Arrow Connector 38">
            <a:extLst>
              <a:ext uri="{FF2B5EF4-FFF2-40B4-BE49-F238E27FC236}">
                <a16:creationId xmlns:a16="http://schemas.microsoft.com/office/drawing/2014/main" id="{09F4028B-69C7-4D23-9A40-209666BB634A}"/>
              </a:ext>
            </a:extLst>
          </p:cNvPr>
          <p:cNvCxnSpPr/>
          <p:nvPr/>
        </p:nvCxnSpPr>
        <p:spPr>
          <a:xfrm>
            <a:off x="4017509" y="3289527"/>
            <a:ext cx="1136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031" name="TextBox 39">
            <a:extLst>
              <a:ext uri="{FF2B5EF4-FFF2-40B4-BE49-F238E27FC236}">
                <a16:creationId xmlns:a16="http://schemas.microsoft.com/office/drawing/2014/main" id="{45359684-8384-455D-A9B7-910D728EC2EA}"/>
              </a:ext>
            </a:extLst>
          </p:cNvPr>
          <p:cNvSpPr txBox="1">
            <a:spLocks noChangeArrowheads="1"/>
          </p:cNvSpPr>
          <p:nvPr/>
        </p:nvSpPr>
        <p:spPr bwMode="auto">
          <a:xfrm>
            <a:off x="5272768" y="3099027"/>
            <a:ext cx="2871107" cy="389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altLang="en-US" sz="1929"/>
              <a:t>Decision Boundary Line </a:t>
            </a:r>
          </a:p>
        </p:txBody>
      </p:sp>
      <p:sp>
        <p:nvSpPr>
          <p:cNvPr id="43032" name="TextBox 40">
            <a:extLst>
              <a:ext uri="{FF2B5EF4-FFF2-40B4-BE49-F238E27FC236}">
                <a16:creationId xmlns:a16="http://schemas.microsoft.com/office/drawing/2014/main" id="{DAB49C38-4E87-4D42-8468-704C87160359}"/>
              </a:ext>
            </a:extLst>
          </p:cNvPr>
          <p:cNvSpPr txBox="1">
            <a:spLocks noChangeArrowheads="1"/>
          </p:cNvSpPr>
          <p:nvPr/>
        </p:nvSpPr>
        <p:spPr bwMode="auto">
          <a:xfrm>
            <a:off x="6096000" y="3765777"/>
            <a:ext cx="2020661" cy="127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altLang="en-US" sz="1929"/>
              <a:t>B</a:t>
            </a:r>
            <a:r>
              <a:rPr lang="en-IN" altLang="en-US" sz="1929" baseline="-25000"/>
              <a:t>0</a:t>
            </a:r>
            <a:r>
              <a:rPr lang="en-IN" altLang="en-US" sz="1929"/>
              <a:t>+w</a:t>
            </a:r>
            <a:r>
              <a:rPr lang="en-IN" altLang="en-US" sz="1929" baseline="-25000"/>
              <a:t>1</a:t>
            </a:r>
            <a:r>
              <a:rPr lang="en-IN" altLang="en-US" sz="1929"/>
              <a:t>x</a:t>
            </a:r>
            <a:r>
              <a:rPr lang="en-IN" altLang="en-US" sz="1929" baseline="-25000"/>
              <a:t>1</a:t>
            </a:r>
            <a:r>
              <a:rPr lang="en-IN" altLang="en-US" sz="1929"/>
              <a:t>+w</a:t>
            </a:r>
            <a:r>
              <a:rPr lang="en-IN" altLang="en-US" sz="1929" baseline="-25000"/>
              <a:t>2</a:t>
            </a:r>
            <a:r>
              <a:rPr lang="en-IN" altLang="en-US" sz="1929"/>
              <a:t>x</a:t>
            </a:r>
            <a:r>
              <a:rPr lang="en-IN" altLang="en-US" sz="1929" baseline="-25000"/>
              <a:t>2</a:t>
            </a:r>
            <a:r>
              <a:rPr lang="en-IN" altLang="en-US" sz="1929"/>
              <a:t> =0</a:t>
            </a:r>
          </a:p>
          <a:p>
            <a:r>
              <a:rPr lang="en-IN" altLang="en-US" sz="1929"/>
              <a:t>w</a:t>
            </a:r>
            <a:r>
              <a:rPr lang="en-IN" altLang="en-US" sz="1929" baseline="-25000"/>
              <a:t>2</a:t>
            </a:r>
            <a:r>
              <a:rPr lang="en-IN" altLang="en-US" sz="1929"/>
              <a:t>x</a:t>
            </a:r>
            <a:r>
              <a:rPr lang="en-IN" altLang="en-US" sz="1929" baseline="-25000"/>
              <a:t>2</a:t>
            </a:r>
            <a:r>
              <a:rPr lang="en-IN" altLang="en-US" sz="1929"/>
              <a:t> = - B</a:t>
            </a:r>
            <a:r>
              <a:rPr lang="en-IN" altLang="en-US" sz="1929" baseline="-25000"/>
              <a:t>0</a:t>
            </a:r>
            <a:r>
              <a:rPr lang="en-IN" altLang="en-US" sz="1929" b="1" baseline="-25000"/>
              <a:t> </a:t>
            </a:r>
            <a:r>
              <a:rPr lang="en-IN" altLang="en-US" sz="1929" b="1"/>
              <a:t>-</a:t>
            </a:r>
            <a:r>
              <a:rPr lang="en-IN" altLang="en-US" sz="1929"/>
              <a:t> w</a:t>
            </a:r>
            <a:r>
              <a:rPr lang="en-IN" altLang="en-US" sz="1929" baseline="-25000"/>
              <a:t>1</a:t>
            </a:r>
            <a:r>
              <a:rPr lang="en-IN" altLang="en-US" sz="1929"/>
              <a:t>x</a:t>
            </a:r>
            <a:r>
              <a:rPr lang="en-IN" altLang="en-US" sz="1929" baseline="-25000"/>
              <a:t>1</a:t>
            </a:r>
          </a:p>
          <a:p>
            <a:r>
              <a:rPr lang="en-IN" altLang="en-US" sz="1929"/>
              <a:t>  X</a:t>
            </a:r>
            <a:r>
              <a:rPr lang="en-IN" altLang="en-US" sz="1929" baseline="-25000"/>
              <a:t>2</a:t>
            </a:r>
            <a:r>
              <a:rPr lang="en-IN" altLang="en-US" sz="1929"/>
              <a:t>  = - B</a:t>
            </a:r>
            <a:r>
              <a:rPr lang="en-IN" altLang="en-US" sz="1929" baseline="-25000"/>
              <a:t>0</a:t>
            </a:r>
            <a:r>
              <a:rPr lang="en-IN" altLang="en-US" sz="1929" b="1" baseline="-25000"/>
              <a:t> </a:t>
            </a:r>
            <a:r>
              <a:rPr lang="en-IN" altLang="en-US" sz="1929" b="1"/>
              <a:t>-</a:t>
            </a:r>
            <a:r>
              <a:rPr lang="en-IN" altLang="en-US" sz="1929"/>
              <a:t>  w</a:t>
            </a:r>
            <a:r>
              <a:rPr lang="en-IN" altLang="en-US" sz="1929" baseline="-25000"/>
              <a:t>1  </a:t>
            </a:r>
            <a:r>
              <a:rPr lang="en-IN" altLang="en-US" sz="1929"/>
              <a:t>x</a:t>
            </a:r>
            <a:r>
              <a:rPr lang="en-IN" altLang="en-US" sz="1929" baseline="-25000"/>
              <a:t>1</a:t>
            </a:r>
          </a:p>
          <a:p>
            <a:r>
              <a:rPr lang="en-IN" altLang="en-US" sz="1929"/>
              <a:t>             w</a:t>
            </a:r>
            <a:r>
              <a:rPr lang="en-IN" altLang="en-US" sz="1929" baseline="-25000"/>
              <a:t>2      </a:t>
            </a:r>
            <a:r>
              <a:rPr lang="en-IN" altLang="en-US" sz="1929"/>
              <a:t>w</a:t>
            </a:r>
            <a:r>
              <a:rPr lang="en-IN" altLang="en-US" sz="1929" baseline="-25000"/>
              <a:t>2</a:t>
            </a:r>
            <a:endParaRPr lang="en-IN" altLang="en-US" sz="1929"/>
          </a:p>
        </p:txBody>
      </p:sp>
      <p:cxnSp>
        <p:nvCxnSpPr>
          <p:cNvPr id="44" name="Straight Connector 43">
            <a:extLst>
              <a:ext uri="{FF2B5EF4-FFF2-40B4-BE49-F238E27FC236}">
                <a16:creationId xmlns:a16="http://schemas.microsoft.com/office/drawing/2014/main" id="{F218BFED-D888-49D2-9109-CC2871103F64}"/>
              </a:ext>
            </a:extLst>
          </p:cNvPr>
          <p:cNvCxnSpPr/>
          <p:nvPr/>
        </p:nvCxnSpPr>
        <p:spPr>
          <a:xfrm>
            <a:off x="6835889" y="4575402"/>
            <a:ext cx="304459" cy="0"/>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4A72236E-E5AE-4166-850D-C832B19F7D41}"/>
              </a:ext>
            </a:extLst>
          </p:cNvPr>
          <p:cNvCxnSpPr>
            <a:cxnSpLocks/>
          </p:cNvCxnSpPr>
          <p:nvPr/>
        </p:nvCxnSpPr>
        <p:spPr>
          <a:xfrm>
            <a:off x="7378474" y="4553291"/>
            <a:ext cx="153080" cy="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E5C6E072-DC42-4E09-99F5-049C9F3D07D5}"/>
              </a:ext>
            </a:extLst>
          </p:cNvPr>
          <p:cNvCxnSpPr>
            <a:cxnSpLocks/>
          </p:cNvCxnSpPr>
          <p:nvPr/>
        </p:nvCxnSpPr>
        <p:spPr>
          <a:xfrm>
            <a:off x="7941469" y="4503964"/>
            <a:ext cx="6667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036" name="TextBox 47">
            <a:extLst>
              <a:ext uri="{FF2B5EF4-FFF2-40B4-BE49-F238E27FC236}">
                <a16:creationId xmlns:a16="http://schemas.microsoft.com/office/drawing/2014/main" id="{E5D836DB-8BC6-4421-AAEC-A1E1A73CEB2D}"/>
              </a:ext>
            </a:extLst>
          </p:cNvPr>
          <p:cNvSpPr txBox="1">
            <a:spLocks noChangeArrowheads="1"/>
          </p:cNvSpPr>
          <p:nvPr/>
        </p:nvSpPr>
        <p:spPr bwMode="auto">
          <a:xfrm>
            <a:off x="8608219" y="4301559"/>
            <a:ext cx="2313214" cy="98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altLang="en-US" sz="1929"/>
              <a:t>This equation is similar to Line equation</a:t>
            </a:r>
          </a:p>
        </p:txBody>
      </p:sp>
      <p:pic>
        <p:nvPicPr>
          <p:cNvPr id="43037" name="Picture 2">
            <a:extLst>
              <a:ext uri="{FF2B5EF4-FFF2-40B4-BE49-F238E27FC236}">
                <a16:creationId xmlns:a16="http://schemas.microsoft.com/office/drawing/2014/main" id="{5B095B6A-E634-4DFA-ACCD-187E3B35BD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0559" y="1200831"/>
            <a:ext cx="2755446" cy="212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9">
            <a:extLst>
              <a:ext uri="{FF2B5EF4-FFF2-40B4-BE49-F238E27FC236}">
                <a16:creationId xmlns:a16="http://schemas.microsoft.com/office/drawing/2014/main" id="{6EF0B032-21F3-44B8-B162-4120371F0CD4}"/>
              </a:ext>
            </a:extLst>
          </p:cNvPr>
          <p:cNvPicPr>
            <a:picLocks noChangeAspect="1"/>
          </p:cNvPicPr>
          <p:nvPr/>
        </p:nvPicPr>
        <p:blipFill>
          <a:blip r:embed="rId3"/>
          <a:stretch>
            <a:fillRect/>
          </a:stretch>
        </p:blipFill>
        <p:spPr>
          <a:xfrm>
            <a:off x="0" y="0"/>
            <a:ext cx="1348503" cy="117778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0401BF6-2661-44D9-BC51-B32EAFC730E6}"/>
              </a:ext>
            </a:extLst>
          </p:cNvPr>
          <p:cNvSpPr>
            <a:spLocks noGrp="1"/>
          </p:cNvSpPr>
          <p:nvPr>
            <p:ph type="subTitle" idx="1"/>
          </p:nvPr>
        </p:nvSpPr>
        <p:spPr>
          <a:xfrm>
            <a:off x="1237673" y="1413020"/>
            <a:ext cx="9144000" cy="654915"/>
          </a:xfrm>
        </p:spPr>
        <p:txBody>
          <a:bodyPr/>
          <a:lstStyle/>
          <a:p>
            <a:pPr algn="l"/>
            <a:r>
              <a:rPr lang="en-IN" dirty="0">
                <a:solidFill>
                  <a:srgbClr val="0070C0"/>
                </a:solidFill>
              </a:rPr>
              <a:t>Artificial Neural Networks:</a:t>
            </a:r>
          </a:p>
        </p:txBody>
      </p:sp>
      <p:pic>
        <p:nvPicPr>
          <p:cNvPr id="5" name="Picture 4">
            <a:extLst>
              <a:ext uri="{FF2B5EF4-FFF2-40B4-BE49-F238E27FC236}">
                <a16:creationId xmlns:a16="http://schemas.microsoft.com/office/drawing/2014/main" id="{E34EB4AF-C059-46F8-95B6-56BB7A0D3CBB}"/>
              </a:ext>
            </a:extLst>
          </p:cNvPr>
          <p:cNvPicPr>
            <a:picLocks noChangeAspect="1"/>
          </p:cNvPicPr>
          <p:nvPr/>
        </p:nvPicPr>
        <p:blipFill>
          <a:blip r:embed="rId2"/>
          <a:stretch>
            <a:fillRect/>
          </a:stretch>
        </p:blipFill>
        <p:spPr>
          <a:xfrm>
            <a:off x="5" y="6711"/>
            <a:ext cx="1348503" cy="1177781"/>
          </a:xfrm>
          <a:prstGeom prst="rect">
            <a:avLst/>
          </a:prstGeom>
        </p:spPr>
      </p:pic>
      <p:sp>
        <p:nvSpPr>
          <p:cNvPr id="6" name="Title 1">
            <a:extLst>
              <a:ext uri="{FF2B5EF4-FFF2-40B4-BE49-F238E27FC236}">
                <a16:creationId xmlns:a16="http://schemas.microsoft.com/office/drawing/2014/main" id="{176B675C-8865-4FA8-AD55-56451926911A}"/>
              </a:ext>
            </a:extLst>
          </p:cNvPr>
          <p:cNvSpPr>
            <a:spLocks noGrp="1"/>
          </p:cNvSpPr>
          <p:nvPr>
            <p:ph type="ctrTitle"/>
          </p:nvPr>
        </p:nvSpPr>
        <p:spPr>
          <a:xfrm>
            <a:off x="674257" y="175200"/>
            <a:ext cx="9910616" cy="780764"/>
          </a:xfrm>
        </p:spPr>
        <p:txBody>
          <a:bodyPr>
            <a:normAutofit/>
          </a:bodyPr>
          <a:lstStyle/>
          <a:p>
            <a:r>
              <a:rPr lang="en-IN" sz="5000" dirty="0">
                <a:solidFill>
                  <a:srgbClr val="FF0000"/>
                </a:solidFill>
                <a:latin typeface="Arial" panose="020B0604020202020204" pitchFamily="34" charset="0"/>
                <a:cs typeface="Arial" panose="020B0604020202020204" pitchFamily="34" charset="0"/>
              </a:rPr>
              <a:t>Course Introduction Continued</a:t>
            </a:r>
          </a:p>
        </p:txBody>
      </p:sp>
      <p:pic>
        <p:nvPicPr>
          <p:cNvPr id="4" name="Picture 3">
            <a:extLst>
              <a:ext uri="{FF2B5EF4-FFF2-40B4-BE49-F238E27FC236}">
                <a16:creationId xmlns:a16="http://schemas.microsoft.com/office/drawing/2014/main" id="{7CFD3AD4-B11A-4359-99B2-68ECDB336F52}"/>
              </a:ext>
            </a:extLst>
          </p:cNvPr>
          <p:cNvPicPr>
            <a:picLocks noChangeAspect="1"/>
          </p:cNvPicPr>
          <p:nvPr/>
        </p:nvPicPr>
        <p:blipFill>
          <a:blip r:embed="rId3"/>
          <a:stretch>
            <a:fillRect/>
          </a:stretch>
        </p:blipFill>
        <p:spPr>
          <a:xfrm>
            <a:off x="1449303" y="2093212"/>
            <a:ext cx="5894407" cy="3907992"/>
          </a:xfrm>
          <a:prstGeom prst="rect">
            <a:avLst/>
          </a:prstGeom>
        </p:spPr>
      </p:pic>
      <p:sp>
        <p:nvSpPr>
          <p:cNvPr id="9" name="TextBox 8">
            <a:extLst>
              <a:ext uri="{FF2B5EF4-FFF2-40B4-BE49-F238E27FC236}">
                <a16:creationId xmlns:a16="http://schemas.microsoft.com/office/drawing/2014/main" id="{A73DBFE6-0A0B-4E72-A05C-ED38A951FFEA}"/>
              </a:ext>
            </a:extLst>
          </p:cNvPr>
          <p:cNvSpPr txBox="1"/>
          <p:nvPr/>
        </p:nvSpPr>
        <p:spPr>
          <a:xfrm>
            <a:off x="1828800" y="6026481"/>
            <a:ext cx="9827491" cy="276999"/>
          </a:xfrm>
          <a:prstGeom prst="rect">
            <a:avLst/>
          </a:prstGeom>
          <a:noFill/>
        </p:spPr>
        <p:txBody>
          <a:bodyPr wrap="square" rtlCol="0">
            <a:spAutoFit/>
          </a:bodyPr>
          <a:lstStyle/>
          <a:p>
            <a:r>
              <a:rPr lang="en-IN" sz="1200" dirty="0">
                <a:latin typeface="Arial" panose="020B0604020202020204" pitchFamily="34" charset="0"/>
                <a:cs typeface="Arial" panose="020B0604020202020204" pitchFamily="34" charset="0"/>
              </a:rPr>
              <a:t>Image </a:t>
            </a:r>
            <a:r>
              <a:rPr lang="en-IN" sz="1200" dirty="0" err="1">
                <a:latin typeface="Arial" panose="020B0604020202020204" pitchFamily="34" charset="0"/>
                <a:cs typeface="Arial" panose="020B0604020202020204" pitchFamily="34" charset="0"/>
              </a:rPr>
              <a:t>Source:</a:t>
            </a:r>
            <a:r>
              <a:rPr lang="en-IN" sz="1200" dirty="0" err="1">
                <a:latin typeface="Arial" panose="020B0604020202020204" pitchFamily="34" charset="0"/>
                <a:cs typeface="Arial" panose="020B0604020202020204" pitchFamily="34" charset="0"/>
                <a:hlinkClick r:id="rId4"/>
              </a:rPr>
              <a:t>https</a:t>
            </a:r>
            <a:r>
              <a:rPr lang="en-IN" sz="1200" dirty="0">
                <a:latin typeface="Arial" panose="020B0604020202020204" pitchFamily="34" charset="0"/>
                <a:cs typeface="Arial" panose="020B0604020202020204" pitchFamily="34" charset="0"/>
                <a:hlinkClick r:id="rId4"/>
              </a:rPr>
              <a:t>://www.innoarchitech.com/blog/artificial-intelligence-deep-learning-neural-networks-explained</a:t>
            </a:r>
            <a:endParaRPr lang="en-IN" sz="1200" dirty="0">
              <a:latin typeface="Arial" panose="020B0604020202020204" pitchFamily="34" charset="0"/>
              <a:cs typeface="Arial" panose="020B0604020202020204" pitchFamily="34" charset="0"/>
            </a:endParaRPr>
          </a:p>
        </p:txBody>
      </p:sp>
      <p:sp>
        <p:nvSpPr>
          <p:cNvPr id="11" name="Subtitle 2">
            <a:extLst>
              <a:ext uri="{FF2B5EF4-FFF2-40B4-BE49-F238E27FC236}">
                <a16:creationId xmlns:a16="http://schemas.microsoft.com/office/drawing/2014/main" id="{7A2CFC27-D8EE-45B1-B35D-CD0E52A589B6}"/>
              </a:ext>
            </a:extLst>
          </p:cNvPr>
          <p:cNvSpPr txBox="1">
            <a:spLocks/>
          </p:cNvSpPr>
          <p:nvPr/>
        </p:nvSpPr>
        <p:spPr>
          <a:xfrm>
            <a:off x="7676218" y="2447390"/>
            <a:ext cx="4247927" cy="24671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dirty="0">
                <a:solidFill>
                  <a:srgbClr val="C00000"/>
                </a:solidFill>
              </a:rPr>
              <a:t>Artificial Neural Networks:</a:t>
            </a:r>
          </a:p>
          <a:p>
            <a:pPr marL="342900" indent="-342900" algn="l">
              <a:buFont typeface="Arial" panose="020B0604020202020204" pitchFamily="34" charset="0"/>
              <a:buChar char="•"/>
            </a:pPr>
            <a:r>
              <a:rPr lang="en-IN" dirty="0">
                <a:solidFill>
                  <a:srgbClr val="0070C0"/>
                </a:solidFill>
              </a:rPr>
              <a:t>Interconnections of computing systems/processing units based on Biological neural system(BNN or BNS)</a:t>
            </a:r>
          </a:p>
        </p:txBody>
      </p:sp>
      <p:sp>
        <p:nvSpPr>
          <p:cNvPr id="2" name="Slide Number Placeholder 1">
            <a:extLst>
              <a:ext uri="{FF2B5EF4-FFF2-40B4-BE49-F238E27FC236}">
                <a16:creationId xmlns:a16="http://schemas.microsoft.com/office/drawing/2014/main" id="{B70E6901-75FA-4DDE-831D-378A54BE6D1B}"/>
              </a:ext>
            </a:extLst>
          </p:cNvPr>
          <p:cNvSpPr>
            <a:spLocks noGrp="1"/>
          </p:cNvSpPr>
          <p:nvPr>
            <p:ph type="sldNum" sz="quarter" idx="12"/>
          </p:nvPr>
        </p:nvSpPr>
        <p:spPr/>
        <p:txBody>
          <a:bodyPr/>
          <a:lstStyle/>
          <a:p>
            <a:fld id="{CFB90EB3-43DD-4781-AA94-EC840833DA96}" type="slidenum">
              <a:rPr lang="en-IN" smtClean="0"/>
              <a:t>4</a:t>
            </a:fld>
            <a:endParaRPr lang="en-IN"/>
          </a:p>
        </p:txBody>
      </p:sp>
    </p:spTree>
    <p:extLst>
      <p:ext uri="{BB962C8B-B14F-4D97-AF65-F5344CB8AC3E}">
        <p14:creationId xmlns:p14="http://schemas.microsoft.com/office/powerpoint/2010/main" val="29728846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a:extLst>
              <a:ext uri="{FF2B5EF4-FFF2-40B4-BE49-F238E27FC236}">
                <a16:creationId xmlns:a16="http://schemas.microsoft.com/office/drawing/2014/main" id="{80CD04F2-E41B-4CB2-A34B-CA743B9690C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7">
                <a:solidFill>
                  <a:schemeClr val="tx1"/>
                </a:solidFill>
                <a:latin typeface="Arial" panose="020B0604020202020204" pitchFamily="34" charset="0"/>
                <a:cs typeface="Arial" panose="020B0604020202020204" pitchFamily="34" charset="0"/>
              </a:defRPr>
            </a:lvl1pPr>
            <a:lvl2pPr marL="741570" indent="-284042">
              <a:defRPr sz="1607">
                <a:solidFill>
                  <a:schemeClr val="tx1"/>
                </a:solidFill>
                <a:latin typeface="Arial" panose="020B0604020202020204" pitchFamily="34" charset="0"/>
                <a:cs typeface="Arial" panose="020B0604020202020204" pitchFamily="34" charset="0"/>
              </a:defRPr>
            </a:lvl2pPr>
            <a:lvl3pPr marL="1141269" indent="-227914">
              <a:defRPr sz="1607">
                <a:solidFill>
                  <a:schemeClr val="tx1"/>
                </a:solidFill>
                <a:latin typeface="Arial" panose="020B0604020202020204" pitchFamily="34" charset="0"/>
                <a:cs typeface="Arial" panose="020B0604020202020204" pitchFamily="34" charset="0"/>
              </a:defRPr>
            </a:lvl3pPr>
            <a:lvl4pPr marL="1598797" indent="-227914">
              <a:defRPr sz="1607">
                <a:solidFill>
                  <a:schemeClr val="tx1"/>
                </a:solidFill>
                <a:latin typeface="Arial" panose="020B0604020202020204" pitchFamily="34" charset="0"/>
                <a:cs typeface="Arial" panose="020B0604020202020204" pitchFamily="34" charset="0"/>
              </a:defRPr>
            </a:lvl4pPr>
            <a:lvl5pPr marL="2056325" indent="-227914">
              <a:defRPr sz="1607">
                <a:solidFill>
                  <a:schemeClr val="tx1"/>
                </a:solidFill>
                <a:latin typeface="Arial" panose="020B0604020202020204" pitchFamily="34" charset="0"/>
                <a:cs typeface="Arial" panose="020B0604020202020204" pitchFamily="34" charset="0"/>
              </a:defRPr>
            </a:lvl5pPr>
            <a:lvl6pPr marL="2546169"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6pPr>
            <a:lvl7pPr marL="3036013"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7pPr>
            <a:lvl8pPr marL="3525857"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8pPr>
            <a:lvl9pPr marL="4015701"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9pPr>
          </a:lstStyle>
          <a:p>
            <a:fld id="{5A86C688-DFF2-4204-AF98-DE34A82E485F}" type="slidenum">
              <a:rPr lang="en-IN" altLang="en-US" sz="1071">
                <a:solidFill>
                  <a:srgbClr val="898989"/>
                </a:solidFill>
                <a:latin typeface="Calibri" panose="020F0502020204030204" pitchFamily="34" charset="0"/>
              </a:rPr>
              <a:pPr/>
              <a:t>40</a:t>
            </a:fld>
            <a:endParaRPr lang="en-IN" altLang="en-US" sz="1071">
              <a:solidFill>
                <a:srgbClr val="898989"/>
              </a:solidFill>
              <a:latin typeface="Calibri" panose="020F0502020204030204" pitchFamily="34" charset="0"/>
            </a:endParaRPr>
          </a:p>
        </p:txBody>
      </p:sp>
      <p:sp>
        <p:nvSpPr>
          <p:cNvPr id="40964" name="Title 1">
            <a:extLst>
              <a:ext uri="{FF2B5EF4-FFF2-40B4-BE49-F238E27FC236}">
                <a16:creationId xmlns:a16="http://schemas.microsoft.com/office/drawing/2014/main" id="{33A008CE-8B3D-444F-B939-5F4499425585}"/>
              </a:ext>
            </a:extLst>
          </p:cNvPr>
          <p:cNvSpPr txBox="1">
            <a:spLocks/>
          </p:cNvSpPr>
          <p:nvPr/>
        </p:nvSpPr>
        <p:spPr bwMode="auto">
          <a:xfrm>
            <a:off x="1369957" y="4813264"/>
            <a:ext cx="9365822" cy="1477283"/>
          </a:xfrm>
          <a:prstGeom prst="rect">
            <a:avLst/>
          </a:prstGeom>
          <a:noFill/>
          <a:ln w="9525">
            <a:noFill/>
            <a:miter lim="800000"/>
            <a:headEnd/>
            <a:tailEnd/>
          </a:ln>
        </p:spPr>
        <p:txBody>
          <a:bodyPr lIns="74615" tIns="37308" rIns="74615" bIns="37308"/>
          <a:lstStyle/>
          <a:p>
            <a:pPr marL="367383" indent="-367383">
              <a:lnSpc>
                <a:spcPct val="90000"/>
              </a:lnSpc>
              <a:buFont typeface="Wingdings" panose="05000000000000000000" pitchFamily="2" charset="2"/>
              <a:buChar char="Ø"/>
              <a:defRPr/>
            </a:pPr>
            <a:r>
              <a:rPr lang="en-US" altLang="en-US" sz="2000" dirty="0">
                <a:solidFill>
                  <a:srgbClr val="00B050"/>
                </a:solidFill>
              </a:rPr>
              <a:t>Here a single decision Line cannot separate the Zeros and Ones Linearly</a:t>
            </a:r>
          </a:p>
          <a:p>
            <a:pPr marL="367383" indent="-367383">
              <a:lnSpc>
                <a:spcPct val="90000"/>
              </a:lnSpc>
              <a:buFont typeface="Wingdings" panose="05000000000000000000" pitchFamily="2" charset="2"/>
              <a:buChar char="Ø"/>
              <a:defRPr/>
            </a:pPr>
            <a:r>
              <a:rPr lang="en-US" altLang="en-US" sz="2000" dirty="0">
                <a:solidFill>
                  <a:srgbClr val="FF0000"/>
                </a:solidFill>
              </a:rPr>
              <a:t>At least Two lines are required to separate Zeros and Ones </a:t>
            </a:r>
          </a:p>
          <a:p>
            <a:pPr>
              <a:lnSpc>
                <a:spcPct val="90000"/>
              </a:lnSpc>
              <a:defRPr/>
            </a:pPr>
            <a:endParaRPr lang="en-US" altLang="en-US" sz="2000" dirty="0">
              <a:solidFill>
                <a:srgbClr val="FF0000"/>
              </a:solidFill>
            </a:endParaRPr>
          </a:p>
          <a:p>
            <a:pPr marL="367383" indent="-367383" algn="just">
              <a:lnSpc>
                <a:spcPct val="90000"/>
              </a:lnSpc>
              <a:buFont typeface="Arial" panose="020B0604020202020204" pitchFamily="34" charset="0"/>
              <a:buChar char="•"/>
              <a:defRPr/>
            </a:pPr>
            <a:r>
              <a:rPr lang="en-US" altLang="en-US" sz="2000" dirty="0"/>
              <a:t>With Single Layer networks we can have only one decision Line, so </a:t>
            </a:r>
            <a:r>
              <a:rPr lang="en-US" altLang="en-US" sz="2000" dirty="0">
                <a:solidFill>
                  <a:srgbClr val="FF0000"/>
                </a:solidFill>
                <a:highlight>
                  <a:srgbClr val="FFFF00"/>
                </a:highlight>
              </a:rPr>
              <a:t>to solve non Linearity or Linear Inseparable problems</a:t>
            </a:r>
            <a:r>
              <a:rPr lang="en-US" altLang="en-US" sz="2000" dirty="0">
                <a:highlight>
                  <a:srgbClr val="FFFF00"/>
                </a:highlight>
              </a:rPr>
              <a:t> </a:t>
            </a:r>
            <a:r>
              <a:rPr lang="en-US" altLang="en-US" sz="2000" dirty="0">
                <a:solidFill>
                  <a:srgbClr val="FF0000"/>
                </a:solidFill>
                <a:highlight>
                  <a:srgbClr val="FFFF00"/>
                </a:highlight>
              </a:rPr>
              <a:t>Single Layer Networks cannot be used</a:t>
            </a:r>
          </a:p>
          <a:p>
            <a:pPr>
              <a:lnSpc>
                <a:spcPct val="90000"/>
              </a:lnSpc>
              <a:defRPr/>
            </a:pPr>
            <a:endParaRPr lang="en-US" altLang="en-US" sz="2000" b="1" baseline="-25000" dirty="0">
              <a:solidFill>
                <a:srgbClr val="FF0000"/>
              </a:solidFill>
            </a:endParaRPr>
          </a:p>
        </p:txBody>
      </p:sp>
      <p:sp>
        <p:nvSpPr>
          <p:cNvPr id="7" name="Title 1">
            <a:extLst>
              <a:ext uri="{FF2B5EF4-FFF2-40B4-BE49-F238E27FC236}">
                <a16:creationId xmlns:a16="http://schemas.microsoft.com/office/drawing/2014/main" id="{8E6A30CC-3D64-4BA5-807E-6711B8CE8818}"/>
              </a:ext>
            </a:extLst>
          </p:cNvPr>
          <p:cNvSpPr txBox="1">
            <a:spLocks/>
          </p:cNvSpPr>
          <p:nvPr/>
        </p:nvSpPr>
        <p:spPr bwMode="auto">
          <a:xfrm>
            <a:off x="2852398" y="-49326"/>
            <a:ext cx="7815602" cy="1512094"/>
          </a:xfrm>
          <a:prstGeom prst="rect">
            <a:avLst/>
          </a:prstGeom>
          <a:noFill/>
          <a:ln w="9525">
            <a:noFill/>
            <a:miter lim="800000"/>
            <a:headEnd/>
            <a:tailEnd/>
          </a:ln>
        </p:spPr>
        <p:txBody>
          <a:bodyPr lIns="74615" tIns="37308" rIns="74615" bIns="37308" anchor="ctr"/>
          <a:lstStyle/>
          <a:p>
            <a:pPr algn="ctr" defTabSz="746078">
              <a:lnSpc>
                <a:spcPct val="90000"/>
              </a:lnSpc>
              <a:defRPr/>
            </a:pPr>
            <a:r>
              <a:rPr lang="en-US" altLang="en-US" sz="3600" spc="-5" dirty="0">
                <a:solidFill>
                  <a:srgbClr val="0000FF"/>
                </a:solidFill>
                <a:latin typeface="Arial Black" pitchFamily="34" charset="0"/>
                <a:ea typeface="+mj-ea"/>
                <a:cs typeface="Times New Roman"/>
              </a:rPr>
              <a:t>Linear separable &amp; Linear Inseparable issue</a:t>
            </a:r>
          </a:p>
        </p:txBody>
      </p:sp>
      <p:cxnSp>
        <p:nvCxnSpPr>
          <p:cNvPr id="4" name="Straight Arrow Connector 3">
            <a:extLst>
              <a:ext uri="{FF2B5EF4-FFF2-40B4-BE49-F238E27FC236}">
                <a16:creationId xmlns:a16="http://schemas.microsoft.com/office/drawing/2014/main" id="{D9FB45EB-C4DE-49BF-9F77-0A89098826F6}"/>
              </a:ext>
            </a:extLst>
          </p:cNvPr>
          <p:cNvCxnSpPr>
            <a:cxnSpLocks/>
          </p:cNvCxnSpPr>
          <p:nvPr/>
        </p:nvCxnSpPr>
        <p:spPr>
          <a:xfrm flipH="1" flipV="1">
            <a:off x="2704420" y="1728107"/>
            <a:ext cx="8505" cy="2524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7F7B0F3-4AA8-4095-A98E-8E6415457297}"/>
              </a:ext>
            </a:extLst>
          </p:cNvPr>
          <p:cNvCxnSpPr>
            <a:cxnSpLocks/>
          </p:cNvCxnSpPr>
          <p:nvPr/>
        </p:nvCxnSpPr>
        <p:spPr>
          <a:xfrm>
            <a:off x="2704420" y="4252232"/>
            <a:ext cx="27911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BE25EBF-25DC-43CB-ADF0-183AA0FBB77E}"/>
              </a:ext>
            </a:extLst>
          </p:cNvPr>
          <p:cNvCxnSpPr>
            <a:cxnSpLocks/>
          </p:cNvCxnSpPr>
          <p:nvPr/>
        </p:nvCxnSpPr>
        <p:spPr>
          <a:xfrm>
            <a:off x="2005354" y="1677080"/>
            <a:ext cx="3527652" cy="2735036"/>
          </a:xfrm>
          <a:prstGeom prst="line">
            <a:avLst/>
          </a:prstGeom>
        </p:spPr>
        <p:style>
          <a:lnRef idx="1">
            <a:schemeClr val="accent4"/>
          </a:lnRef>
          <a:fillRef idx="0">
            <a:schemeClr val="accent4"/>
          </a:fillRef>
          <a:effectRef idx="0">
            <a:schemeClr val="accent4"/>
          </a:effectRef>
          <a:fontRef idx="minor">
            <a:schemeClr val="tx1"/>
          </a:fontRef>
        </p:style>
      </p:cxnSp>
      <p:sp>
        <p:nvSpPr>
          <p:cNvPr id="44040" name="TextBox 13">
            <a:extLst>
              <a:ext uri="{FF2B5EF4-FFF2-40B4-BE49-F238E27FC236}">
                <a16:creationId xmlns:a16="http://schemas.microsoft.com/office/drawing/2014/main" id="{8BF32FCD-0CBA-44AA-B396-B2766CCE2210}"/>
              </a:ext>
            </a:extLst>
          </p:cNvPr>
          <p:cNvSpPr txBox="1">
            <a:spLocks noChangeArrowheads="1"/>
          </p:cNvSpPr>
          <p:nvPr/>
        </p:nvSpPr>
        <p:spPr bwMode="auto">
          <a:xfrm>
            <a:off x="2333626" y="4381500"/>
            <a:ext cx="610621" cy="389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altLang="en-US" sz="1929"/>
              <a:t>0,0</a:t>
            </a:r>
          </a:p>
        </p:txBody>
      </p:sp>
      <p:sp>
        <p:nvSpPr>
          <p:cNvPr id="44041" name="TextBox 15">
            <a:extLst>
              <a:ext uri="{FF2B5EF4-FFF2-40B4-BE49-F238E27FC236}">
                <a16:creationId xmlns:a16="http://schemas.microsoft.com/office/drawing/2014/main" id="{DBD9E38C-AD5D-491A-8777-BCAFF4F1A2F1}"/>
              </a:ext>
            </a:extLst>
          </p:cNvPr>
          <p:cNvSpPr txBox="1">
            <a:spLocks noChangeArrowheads="1"/>
          </p:cNvSpPr>
          <p:nvPr/>
        </p:nvSpPr>
        <p:spPr bwMode="auto">
          <a:xfrm>
            <a:off x="4478451" y="4439331"/>
            <a:ext cx="610620" cy="389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altLang="en-US" sz="1929"/>
              <a:t>0,1</a:t>
            </a:r>
          </a:p>
        </p:txBody>
      </p:sp>
      <p:sp>
        <p:nvSpPr>
          <p:cNvPr id="44042" name="TextBox 16">
            <a:extLst>
              <a:ext uri="{FF2B5EF4-FFF2-40B4-BE49-F238E27FC236}">
                <a16:creationId xmlns:a16="http://schemas.microsoft.com/office/drawing/2014/main" id="{66CB84F2-07D2-4E67-9A7C-9F549190438D}"/>
              </a:ext>
            </a:extLst>
          </p:cNvPr>
          <p:cNvSpPr txBox="1">
            <a:spLocks noChangeArrowheads="1"/>
          </p:cNvSpPr>
          <p:nvPr/>
        </p:nvSpPr>
        <p:spPr bwMode="auto">
          <a:xfrm>
            <a:off x="1945822" y="2248581"/>
            <a:ext cx="610621" cy="389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altLang="en-US" sz="1929"/>
              <a:t>1,0</a:t>
            </a:r>
          </a:p>
        </p:txBody>
      </p:sp>
      <p:sp>
        <p:nvSpPr>
          <p:cNvPr id="44043" name="TextBox 18">
            <a:extLst>
              <a:ext uri="{FF2B5EF4-FFF2-40B4-BE49-F238E27FC236}">
                <a16:creationId xmlns:a16="http://schemas.microsoft.com/office/drawing/2014/main" id="{49EA0054-755D-4075-87BE-9C1A2C11BB32}"/>
              </a:ext>
            </a:extLst>
          </p:cNvPr>
          <p:cNvSpPr txBox="1">
            <a:spLocks noChangeArrowheads="1"/>
          </p:cNvSpPr>
          <p:nvPr/>
        </p:nvSpPr>
        <p:spPr bwMode="auto">
          <a:xfrm>
            <a:off x="4709773" y="2066586"/>
            <a:ext cx="610620" cy="389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altLang="en-US" sz="1929"/>
              <a:t>1,1</a:t>
            </a:r>
          </a:p>
        </p:txBody>
      </p:sp>
      <p:sp>
        <p:nvSpPr>
          <p:cNvPr id="23" name="Oval 22">
            <a:extLst>
              <a:ext uri="{FF2B5EF4-FFF2-40B4-BE49-F238E27FC236}">
                <a16:creationId xmlns:a16="http://schemas.microsoft.com/office/drawing/2014/main" id="{8B2E0774-F22C-4E61-941D-B383F74A45CD}"/>
              </a:ext>
            </a:extLst>
          </p:cNvPr>
          <p:cNvSpPr/>
          <p:nvPr/>
        </p:nvSpPr>
        <p:spPr>
          <a:xfrm>
            <a:off x="2629581" y="4136572"/>
            <a:ext cx="147978" cy="1666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929"/>
          </a:p>
        </p:txBody>
      </p:sp>
      <p:sp>
        <p:nvSpPr>
          <p:cNvPr id="26" name="Oval 25">
            <a:extLst>
              <a:ext uri="{FF2B5EF4-FFF2-40B4-BE49-F238E27FC236}">
                <a16:creationId xmlns:a16="http://schemas.microsoft.com/office/drawing/2014/main" id="{ECE2EEC3-3DFC-4C50-91EF-D13427A3FE8C}"/>
              </a:ext>
            </a:extLst>
          </p:cNvPr>
          <p:cNvSpPr/>
          <p:nvPr/>
        </p:nvSpPr>
        <p:spPr>
          <a:xfrm>
            <a:off x="4505666" y="4168890"/>
            <a:ext cx="212611" cy="21261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929"/>
          </a:p>
        </p:txBody>
      </p:sp>
      <p:sp>
        <p:nvSpPr>
          <p:cNvPr id="28" name="Oval 27">
            <a:extLst>
              <a:ext uri="{FF2B5EF4-FFF2-40B4-BE49-F238E27FC236}">
                <a16:creationId xmlns:a16="http://schemas.microsoft.com/office/drawing/2014/main" id="{16A9C670-F078-4966-B5C4-1E49FEBA4450}"/>
              </a:ext>
            </a:extLst>
          </p:cNvPr>
          <p:cNvSpPr/>
          <p:nvPr/>
        </p:nvSpPr>
        <p:spPr>
          <a:xfrm>
            <a:off x="6761050" y="3770880"/>
            <a:ext cx="210911" cy="21091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929"/>
          </a:p>
        </p:txBody>
      </p:sp>
      <p:cxnSp>
        <p:nvCxnSpPr>
          <p:cNvPr id="31" name="Straight Arrow Connector 30">
            <a:extLst>
              <a:ext uri="{FF2B5EF4-FFF2-40B4-BE49-F238E27FC236}">
                <a16:creationId xmlns:a16="http://schemas.microsoft.com/office/drawing/2014/main" id="{7A1EBD61-D8CE-4013-855E-6BA92A1B5BEC}"/>
              </a:ext>
            </a:extLst>
          </p:cNvPr>
          <p:cNvCxnSpPr/>
          <p:nvPr/>
        </p:nvCxnSpPr>
        <p:spPr>
          <a:xfrm>
            <a:off x="7184572" y="3876335"/>
            <a:ext cx="5408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048" name="TextBox 31">
            <a:extLst>
              <a:ext uri="{FF2B5EF4-FFF2-40B4-BE49-F238E27FC236}">
                <a16:creationId xmlns:a16="http://schemas.microsoft.com/office/drawing/2014/main" id="{49B02D16-A5F7-4625-B517-598BFDB345FD}"/>
              </a:ext>
            </a:extLst>
          </p:cNvPr>
          <p:cNvSpPr txBox="1">
            <a:spLocks noChangeArrowheads="1"/>
          </p:cNvSpPr>
          <p:nvPr/>
        </p:nvSpPr>
        <p:spPr bwMode="auto">
          <a:xfrm>
            <a:off x="7890443" y="3702845"/>
            <a:ext cx="2956152" cy="686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altLang="en-US" sz="1929"/>
              <a:t>Denotes a Binary Value of ‘1’</a:t>
            </a:r>
          </a:p>
        </p:txBody>
      </p:sp>
      <p:sp>
        <p:nvSpPr>
          <p:cNvPr id="33" name="Oval 32">
            <a:extLst>
              <a:ext uri="{FF2B5EF4-FFF2-40B4-BE49-F238E27FC236}">
                <a16:creationId xmlns:a16="http://schemas.microsoft.com/office/drawing/2014/main" id="{45428150-EC31-47C2-A775-470EAB8B27D6}"/>
              </a:ext>
            </a:extLst>
          </p:cNvPr>
          <p:cNvSpPr/>
          <p:nvPr/>
        </p:nvSpPr>
        <p:spPr>
          <a:xfrm>
            <a:off x="6793367" y="4148479"/>
            <a:ext cx="146277" cy="1666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929"/>
          </a:p>
        </p:txBody>
      </p:sp>
      <p:cxnSp>
        <p:nvCxnSpPr>
          <p:cNvPr id="37" name="Straight Arrow Connector 36">
            <a:extLst>
              <a:ext uri="{FF2B5EF4-FFF2-40B4-BE49-F238E27FC236}">
                <a16:creationId xmlns:a16="http://schemas.microsoft.com/office/drawing/2014/main" id="{96557418-3058-4A79-9B62-3365791EE140}"/>
              </a:ext>
            </a:extLst>
          </p:cNvPr>
          <p:cNvCxnSpPr/>
          <p:nvPr/>
        </p:nvCxnSpPr>
        <p:spPr>
          <a:xfrm>
            <a:off x="7184572" y="4206309"/>
            <a:ext cx="5408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051" name="TextBox 33">
            <a:extLst>
              <a:ext uri="{FF2B5EF4-FFF2-40B4-BE49-F238E27FC236}">
                <a16:creationId xmlns:a16="http://schemas.microsoft.com/office/drawing/2014/main" id="{B1AC3CA6-6C0A-47DE-88EA-C271330ABA46}"/>
              </a:ext>
            </a:extLst>
          </p:cNvPr>
          <p:cNvSpPr txBox="1">
            <a:spLocks noChangeArrowheads="1"/>
          </p:cNvSpPr>
          <p:nvPr/>
        </p:nvSpPr>
        <p:spPr bwMode="auto">
          <a:xfrm>
            <a:off x="7890443" y="4029416"/>
            <a:ext cx="2956152" cy="686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altLang="en-US" sz="1929"/>
              <a:t>Denotes a Binary Value of ‘0’</a:t>
            </a:r>
          </a:p>
        </p:txBody>
      </p:sp>
      <p:pic>
        <p:nvPicPr>
          <p:cNvPr id="44052" name="Picture 1">
            <a:extLst>
              <a:ext uri="{FF2B5EF4-FFF2-40B4-BE49-F238E27FC236}">
                <a16:creationId xmlns:a16="http://schemas.microsoft.com/office/drawing/2014/main" id="{BDB37C96-3C5B-4C3A-A2E5-B668F7EDA2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7014" y="1238251"/>
            <a:ext cx="2085295" cy="2529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Oval 2">
            <a:extLst>
              <a:ext uri="{FF2B5EF4-FFF2-40B4-BE49-F238E27FC236}">
                <a16:creationId xmlns:a16="http://schemas.microsoft.com/office/drawing/2014/main" id="{E6FCA50C-7EC5-4317-B71B-C9B290C44FC8}"/>
              </a:ext>
            </a:extLst>
          </p:cNvPr>
          <p:cNvSpPr/>
          <p:nvPr/>
        </p:nvSpPr>
        <p:spPr>
          <a:xfrm>
            <a:off x="4553291" y="2337027"/>
            <a:ext cx="146277" cy="1649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929"/>
          </a:p>
        </p:txBody>
      </p:sp>
      <p:sp>
        <p:nvSpPr>
          <p:cNvPr id="5" name="Oval 4">
            <a:extLst>
              <a:ext uri="{FF2B5EF4-FFF2-40B4-BE49-F238E27FC236}">
                <a16:creationId xmlns:a16="http://schemas.microsoft.com/office/drawing/2014/main" id="{BFAC8D7D-C9F9-4D62-A7D3-B6366C41B2E3}"/>
              </a:ext>
            </a:extLst>
          </p:cNvPr>
          <p:cNvSpPr/>
          <p:nvPr/>
        </p:nvSpPr>
        <p:spPr>
          <a:xfrm>
            <a:off x="2575152" y="2292804"/>
            <a:ext cx="212612" cy="21261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929"/>
          </a:p>
        </p:txBody>
      </p:sp>
      <p:sp>
        <p:nvSpPr>
          <p:cNvPr id="6" name="Title 1">
            <a:extLst>
              <a:ext uri="{FF2B5EF4-FFF2-40B4-BE49-F238E27FC236}">
                <a16:creationId xmlns:a16="http://schemas.microsoft.com/office/drawing/2014/main" id="{70564121-0454-447C-8834-55FFF89D5D7F}"/>
              </a:ext>
            </a:extLst>
          </p:cNvPr>
          <p:cNvSpPr txBox="1">
            <a:spLocks/>
          </p:cNvSpPr>
          <p:nvPr/>
        </p:nvSpPr>
        <p:spPr bwMode="auto">
          <a:xfrm>
            <a:off x="1716201" y="1253559"/>
            <a:ext cx="8951799" cy="542584"/>
          </a:xfrm>
          <a:prstGeom prst="rect">
            <a:avLst/>
          </a:prstGeom>
          <a:noFill/>
          <a:ln w="9525">
            <a:noFill/>
            <a:miter lim="800000"/>
            <a:headEnd/>
            <a:tailEnd/>
          </a:ln>
        </p:spPr>
        <p:txBody>
          <a:bodyPr lIns="74615" tIns="37308" rIns="74615" bIns="37308"/>
          <a:lstStyle/>
          <a:p>
            <a:pPr marL="367383" indent="-367383">
              <a:lnSpc>
                <a:spcPct val="90000"/>
              </a:lnSpc>
              <a:buFont typeface="Wingdings" panose="05000000000000000000" pitchFamily="2" charset="2"/>
              <a:buChar char="Ø"/>
              <a:defRPr/>
            </a:pPr>
            <a:r>
              <a:rPr lang="en-US" altLang="en-US" sz="2000" dirty="0">
                <a:solidFill>
                  <a:srgbClr val="00B050"/>
                </a:solidFill>
              </a:rPr>
              <a:t>Let us consider XOR Gate for Linear Inseparability</a:t>
            </a:r>
            <a:endParaRPr lang="en-US" altLang="en-US" sz="2000" b="1" baseline="-25000" dirty="0">
              <a:solidFill>
                <a:srgbClr val="00B050"/>
              </a:solidFill>
            </a:endParaRPr>
          </a:p>
        </p:txBody>
      </p:sp>
      <p:cxnSp>
        <p:nvCxnSpPr>
          <p:cNvPr id="42" name="Straight Connector 41">
            <a:extLst>
              <a:ext uri="{FF2B5EF4-FFF2-40B4-BE49-F238E27FC236}">
                <a16:creationId xmlns:a16="http://schemas.microsoft.com/office/drawing/2014/main" id="{47431D33-74F8-46F1-B96A-E8287F6D3519}"/>
              </a:ext>
            </a:extLst>
          </p:cNvPr>
          <p:cNvCxnSpPr>
            <a:cxnSpLocks/>
          </p:cNvCxnSpPr>
          <p:nvPr/>
        </p:nvCxnSpPr>
        <p:spPr>
          <a:xfrm>
            <a:off x="1459366" y="2437381"/>
            <a:ext cx="3258911" cy="2369343"/>
          </a:xfrm>
          <a:prstGeom prst="line">
            <a:avLst/>
          </a:prstGeom>
        </p:spPr>
        <p:style>
          <a:lnRef idx="1">
            <a:schemeClr val="accent4"/>
          </a:lnRef>
          <a:fillRef idx="0">
            <a:schemeClr val="accent4"/>
          </a:fillRef>
          <a:effectRef idx="0">
            <a:schemeClr val="accent4"/>
          </a:effectRef>
          <a:fontRef idx="minor">
            <a:schemeClr val="tx1"/>
          </a:fontRef>
        </p:style>
      </p:cxnSp>
      <p:sp>
        <p:nvSpPr>
          <p:cNvPr id="44057" name="TextBox 26">
            <a:extLst>
              <a:ext uri="{FF2B5EF4-FFF2-40B4-BE49-F238E27FC236}">
                <a16:creationId xmlns:a16="http://schemas.microsoft.com/office/drawing/2014/main" id="{6EFAFCA3-F87B-4F31-96DF-26B8387D0705}"/>
              </a:ext>
            </a:extLst>
          </p:cNvPr>
          <p:cNvSpPr txBox="1">
            <a:spLocks noChangeArrowheads="1"/>
          </p:cNvSpPr>
          <p:nvPr/>
        </p:nvSpPr>
        <p:spPr bwMode="auto">
          <a:xfrm>
            <a:off x="3088822" y="6434479"/>
            <a:ext cx="5631657" cy="389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altLang="en-US" sz="1929" b="1">
                <a:solidFill>
                  <a:srgbClr val="00B050"/>
                </a:solidFill>
              </a:rPr>
              <a:t>To Overcome this Problem We use Convex Regions</a:t>
            </a:r>
          </a:p>
        </p:txBody>
      </p:sp>
      <p:sp>
        <p:nvSpPr>
          <p:cNvPr id="29" name="Freeform: Shape 28">
            <a:extLst>
              <a:ext uri="{FF2B5EF4-FFF2-40B4-BE49-F238E27FC236}">
                <a16:creationId xmlns:a16="http://schemas.microsoft.com/office/drawing/2014/main" id="{E26B5AAB-1C1C-45C3-9B7D-2DBA29968389}"/>
              </a:ext>
            </a:extLst>
          </p:cNvPr>
          <p:cNvSpPr/>
          <p:nvPr/>
        </p:nvSpPr>
        <p:spPr>
          <a:xfrm>
            <a:off x="2556443" y="6434479"/>
            <a:ext cx="627629" cy="307861"/>
          </a:xfrm>
          <a:custGeom>
            <a:avLst/>
            <a:gdLst>
              <a:gd name="connsiteX0" fmla="*/ 0 w 534364"/>
              <a:gd name="connsiteY0" fmla="*/ 152315 h 260660"/>
              <a:gd name="connsiteX1" fmla="*/ 146649 w 534364"/>
              <a:gd name="connsiteY1" fmla="*/ 255832 h 260660"/>
              <a:gd name="connsiteX2" fmla="*/ 500332 w 534364"/>
              <a:gd name="connsiteY2" fmla="*/ 14292 h 260660"/>
              <a:gd name="connsiteX3" fmla="*/ 500332 w 534364"/>
              <a:gd name="connsiteY3" fmla="*/ 48798 h 260660"/>
            </a:gdLst>
            <a:ahLst/>
            <a:cxnLst>
              <a:cxn ang="0">
                <a:pos x="connsiteX0" y="connsiteY0"/>
              </a:cxn>
              <a:cxn ang="0">
                <a:pos x="connsiteX1" y="connsiteY1"/>
              </a:cxn>
              <a:cxn ang="0">
                <a:pos x="connsiteX2" y="connsiteY2"/>
              </a:cxn>
              <a:cxn ang="0">
                <a:pos x="connsiteX3" y="connsiteY3"/>
              </a:cxn>
            </a:cxnLst>
            <a:rect l="l" t="t" r="r" b="b"/>
            <a:pathLst>
              <a:path w="534364" h="260660">
                <a:moveTo>
                  <a:pt x="0" y="152315"/>
                </a:moveTo>
                <a:cubicBezTo>
                  <a:pt x="31630" y="215575"/>
                  <a:pt x="63260" y="278836"/>
                  <a:pt x="146649" y="255832"/>
                </a:cubicBezTo>
                <a:cubicBezTo>
                  <a:pt x="230038" y="232828"/>
                  <a:pt x="441385" y="48798"/>
                  <a:pt x="500332" y="14292"/>
                </a:cubicBezTo>
                <a:cubicBezTo>
                  <a:pt x="559279" y="-20214"/>
                  <a:pt x="529805" y="14292"/>
                  <a:pt x="500332" y="48798"/>
                </a:cubicBezTo>
              </a:path>
            </a:pathLst>
          </a:custGeom>
          <a:ln/>
        </p:spPr>
        <p:style>
          <a:lnRef idx="2">
            <a:schemeClr val="accent2"/>
          </a:lnRef>
          <a:fillRef idx="0">
            <a:schemeClr val="accent2"/>
          </a:fillRef>
          <a:effectRef idx="1">
            <a:schemeClr val="accent2"/>
          </a:effectRef>
          <a:fontRef idx="minor">
            <a:schemeClr val="tx1"/>
          </a:fontRef>
        </p:style>
        <p:txBody>
          <a:bodyPr anchor="ctr"/>
          <a:lstStyle/>
          <a:p>
            <a:pPr algn="ctr">
              <a:defRPr/>
            </a:pPr>
            <a:endParaRPr lang="en-IN" sz="1929"/>
          </a:p>
        </p:txBody>
      </p:sp>
      <p:pic>
        <p:nvPicPr>
          <p:cNvPr id="27" name="Picture 26">
            <a:extLst>
              <a:ext uri="{FF2B5EF4-FFF2-40B4-BE49-F238E27FC236}">
                <a16:creationId xmlns:a16="http://schemas.microsoft.com/office/drawing/2014/main" id="{53A66979-C417-4E03-9ACB-C94BF85930EC}"/>
              </a:ext>
            </a:extLst>
          </p:cNvPr>
          <p:cNvPicPr>
            <a:picLocks noChangeAspect="1"/>
          </p:cNvPicPr>
          <p:nvPr/>
        </p:nvPicPr>
        <p:blipFill>
          <a:blip r:embed="rId3"/>
          <a:stretch>
            <a:fillRect/>
          </a:stretch>
        </p:blipFill>
        <p:spPr>
          <a:xfrm>
            <a:off x="0" y="0"/>
            <a:ext cx="1348503" cy="1177781"/>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a:extLst>
              <a:ext uri="{FF2B5EF4-FFF2-40B4-BE49-F238E27FC236}">
                <a16:creationId xmlns:a16="http://schemas.microsoft.com/office/drawing/2014/main" id="{13B65740-4A08-422C-89D0-8C49F9BFAF3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7">
                <a:solidFill>
                  <a:schemeClr val="tx1"/>
                </a:solidFill>
                <a:latin typeface="Arial" panose="020B0604020202020204" pitchFamily="34" charset="0"/>
                <a:cs typeface="Arial" panose="020B0604020202020204" pitchFamily="34" charset="0"/>
              </a:defRPr>
            </a:lvl1pPr>
            <a:lvl2pPr marL="741570" indent="-284042">
              <a:defRPr sz="1607">
                <a:solidFill>
                  <a:schemeClr val="tx1"/>
                </a:solidFill>
                <a:latin typeface="Arial" panose="020B0604020202020204" pitchFamily="34" charset="0"/>
                <a:cs typeface="Arial" panose="020B0604020202020204" pitchFamily="34" charset="0"/>
              </a:defRPr>
            </a:lvl2pPr>
            <a:lvl3pPr marL="1141269" indent="-227914">
              <a:defRPr sz="1607">
                <a:solidFill>
                  <a:schemeClr val="tx1"/>
                </a:solidFill>
                <a:latin typeface="Arial" panose="020B0604020202020204" pitchFamily="34" charset="0"/>
                <a:cs typeface="Arial" panose="020B0604020202020204" pitchFamily="34" charset="0"/>
              </a:defRPr>
            </a:lvl3pPr>
            <a:lvl4pPr marL="1598797" indent="-227914">
              <a:defRPr sz="1607">
                <a:solidFill>
                  <a:schemeClr val="tx1"/>
                </a:solidFill>
                <a:latin typeface="Arial" panose="020B0604020202020204" pitchFamily="34" charset="0"/>
                <a:cs typeface="Arial" panose="020B0604020202020204" pitchFamily="34" charset="0"/>
              </a:defRPr>
            </a:lvl4pPr>
            <a:lvl5pPr marL="2056325" indent="-227914">
              <a:defRPr sz="1607">
                <a:solidFill>
                  <a:schemeClr val="tx1"/>
                </a:solidFill>
                <a:latin typeface="Arial" panose="020B0604020202020204" pitchFamily="34" charset="0"/>
                <a:cs typeface="Arial" panose="020B0604020202020204" pitchFamily="34" charset="0"/>
              </a:defRPr>
            </a:lvl5pPr>
            <a:lvl6pPr marL="2546169"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6pPr>
            <a:lvl7pPr marL="3036013"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7pPr>
            <a:lvl8pPr marL="3525857"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8pPr>
            <a:lvl9pPr marL="4015701" indent="-227914" defTabSz="799398" eaLnBrk="0" fontAlgn="base" hangingPunct="0">
              <a:spcBef>
                <a:spcPct val="0"/>
              </a:spcBef>
              <a:spcAft>
                <a:spcPct val="0"/>
              </a:spcAft>
              <a:defRPr sz="1607">
                <a:solidFill>
                  <a:schemeClr val="tx1"/>
                </a:solidFill>
                <a:latin typeface="Arial" panose="020B0604020202020204" pitchFamily="34" charset="0"/>
                <a:cs typeface="Arial" panose="020B0604020202020204" pitchFamily="34" charset="0"/>
              </a:defRPr>
            </a:lvl9pPr>
          </a:lstStyle>
          <a:p>
            <a:fld id="{AC516FEA-F3E6-4B48-B443-AE429A42E81B}" type="slidenum">
              <a:rPr lang="en-IN" altLang="en-US" sz="1071">
                <a:solidFill>
                  <a:srgbClr val="898989"/>
                </a:solidFill>
                <a:latin typeface="Calibri" panose="020F0502020204030204" pitchFamily="34" charset="0"/>
              </a:rPr>
              <a:pPr/>
              <a:t>41</a:t>
            </a:fld>
            <a:endParaRPr lang="en-IN" altLang="en-US" sz="1071">
              <a:solidFill>
                <a:srgbClr val="898989"/>
              </a:solidFill>
              <a:latin typeface="Calibri" panose="020F0502020204030204" pitchFamily="34" charset="0"/>
            </a:endParaRPr>
          </a:p>
        </p:txBody>
      </p:sp>
      <p:sp>
        <p:nvSpPr>
          <p:cNvPr id="40964" name="Title 1">
            <a:extLst>
              <a:ext uri="{FF2B5EF4-FFF2-40B4-BE49-F238E27FC236}">
                <a16:creationId xmlns:a16="http://schemas.microsoft.com/office/drawing/2014/main" id="{FC6C2661-4716-41AF-95A1-D39FEF1F3368}"/>
              </a:ext>
            </a:extLst>
          </p:cNvPr>
          <p:cNvSpPr txBox="1">
            <a:spLocks/>
          </p:cNvSpPr>
          <p:nvPr/>
        </p:nvSpPr>
        <p:spPr bwMode="auto">
          <a:xfrm>
            <a:off x="1629456" y="2614273"/>
            <a:ext cx="9365116" cy="741589"/>
          </a:xfrm>
          <a:prstGeom prst="rect">
            <a:avLst/>
          </a:prstGeom>
          <a:noFill/>
          <a:ln w="9525">
            <a:noFill/>
            <a:miter lim="800000"/>
            <a:headEnd/>
            <a:tailEnd/>
          </a:ln>
        </p:spPr>
        <p:txBody>
          <a:bodyPr lIns="74615" tIns="37308" rIns="74615" bIns="37308"/>
          <a:lstStyle/>
          <a:p>
            <a:pPr marL="367383" indent="-367383">
              <a:lnSpc>
                <a:spcPct val="90000"/>
              </a:lnSpc>
              <a:buFont typeface="Wingdings" panose="05000000000000000000" pitchFamily="2" charset="2"/>
              <a:buChar char="Ø"/>
              <a:defRPr/>
            </a:pPr>
            <a:r>
              <a:rPr lang="en-US" altLang="en-US" sz="2000" dirty="0">
                <a:solidFill>
                  <a:srgbClr val="FF0000"/>
                </a:solidFill>
              </a:rPr>
              <a:t>Types: </a:t>
            </a:r>
          </a:p>
          <a:p>
            <a:pPr>
              <a:lnSpc>
                <a:spcPct val="90000"/>
              </a:lnSpc>
              <a:defRPr/>
            </a:pPr>
            <a:r>
              <a:rPr lang="en-US" altLang="en-US" sz="2000" dirty="0"/>
              <a:t>         (a) Open Convex region                              (b) Closed Convex Region</a:t>
            </a:r>
          </a:p>
        </p:txBody>
      </p:sp>
      <p:sp>
        <p:nvSpPr>
          <p:cNvPr id="7" name="Title 1">
            <a:extLst>
              <a:ext uri="{FF2B5EF4-FFF2-40B4-BE49-F238E27FC236}">
                <a16:creationId xmlns:a16="http://schemas.microsoft.com/office/drawing/2014/main" id="{3B327180-84D6-4BF1-989C-93101AA02BB9}"/>
              </a:ext>
            </a:extLst>
          </p:cNvPr>
          <p:cNvSpPr txBox="1">
            <a:spLocks/>
          </p:cNvSpPr>
          <p:nvPr/>
        </p:nvSpPr>
        <p:spPr bwMode="auto">
          <a:xfrm>
            <a:off x="2852398" y="-49326"/>
            <a:ext cx="7815602" cy="1512094"/>
          </a:xfrm>
          <a:prstGeom prst="rect">
            <a:avLst/>
          </a:prstGeom>
          <a:noFill/>
          <a:ln w="9525">
            <a:noFill/>
            <a:miter lim="800000"/>
            <a:headEnd/>
            <a:tailEnd/>
          </a:ln>
        </p:spPr>
        <p:txBody>
          <a:bodyPr lIns="74615" tIns="37308" rIns="74615" bIns="37308" anchor="ctr"/>
          <a:lstStyle/>
          <a:p>
            <a:pPr algn="ctr" defTabSz="746078">
              <a:lnSpc>
                <a:spcPct val="90000"/>
              </a:lnSpc>
              <a:defRPr/>
            </a:pPr>
            <a:r>
              <a:rPr lang="en-US" altLang="en-US" sz="3600" spc="-5" dirty="0">
                <a:solidFill>
                  <a:srgbClr val="0000FF"/>
                </a:solidFill>
                <a:latin typeface="Arial Black" pitchFamily="34" charset="0"/>
                <a:ea typeface="+mj-ea"/>
                <a:cs typeface="Times New Roman"/>
              </a:rPr>
              <a:t>Linear separable &amp; Linear Inseparable issue</a:t>
            </a:r>
          </a:p>
        </p:txBody>
      </p:sp>
      <p:sp>
        <p:nvSpPr>
          <p:cNvPr id="6" name="Title 1">
            <a:extLst>
              <a:ext uri="{FF2B5EF4-FFF2-40B4-BE49-F238E27FC236}">
                <a16:creationId xmlns:a16="http://schemas.microsoft.com/office/drawing/2014/main" id="{9ED0CE73-4826-4666-A1B9-17E65CC136C7}"/>
              </a:ext>
            </a:extLst>
          </p:cNvPr>
          <p:cNvSpPr txBox="1">
            <a:spLocks/>
          </p:cNvSpPr>
          <p:nvPr/>
        </p:nvSpPr>
        <p:spPr bwMode="auto">
          <a:xfrm>
            <a:off x="1716201" y="1253559"/>
            <a:ext cx="8951799" cy="1122589"/>
          </a:xfrm>
          <a:prstGeom prst="rect">
            <a:avLst/>
          </a:prstGeom>
          <a:noFill/>
          <a:ln w="9525">
            <a:noFill/>
            <a:miter lim="800000"/>
            <a:headEnd/>
            <a:tailEnd/>
          </a:ln>
        </p:spPr>
        <p:txBody>
          <a:bodyPr lIns="74615" tIns="37308" rIns="74615" bIns="37308"/>
          <a:lstStyle/>
          <a:p>
            <a:pPr marL="367383" indent="-367383">
              <a:lnSpc>
                <a:spcPct val="90000"/>
              </a:lnSpc>
              <a:buFont typeface="Wingdings" panose="05000000000000000000" pitchFamily="2" charset="2"/>
              <a:buChar char="Ø"/>
              <a:defRPr/>
            </a:pPr>
            <a:r>
              <a:rPr lang="en-US" altLang="en-US" sz="2000" b="1" dirty="0"/>
              <a:t>Convex Region:</a:t>
            </a:r>
          </a:p>
          <a:p>
            <a:pPr>
              <a:lnSpc>
                <a:spcPct val="90000"/>
              </a:lnSpc>
              <a:defRPr/>
            </a:pPr>
            <a:r>
              <a:rPr lang="en-US" altLang="en-US" sz="2000" b="1" baseline="-25000" dirty="0">
                <a:solidFill>
                  <a:srgbClr val="00B050"/>
                </a:solidFill>
              </a:rPr>
              <a:t>	</a:t>
            </a:r>
            <a:r>
              <a:rPr lang="en-US" altLang="en-US" sz="2000" dirty="0">
                <a:solidFill>
                  <a:srgbClr val="00B050"/>
                </a:solidFill>
              </a:rPr>
              <a:t>Select any Two points in a region and draw a straight line between these two points. If the points selected and the lines joining them both lie inside the region then that region is known as convex regions </a:t>
            </a:r>
          </a:p>
        </p:txBody>
      </p:sp>
      <p:sp>
        <p:nvSpPr>
          <p:cNvPr id="8" name="Oval 7">
            <a:extLst>
              <a:ext uri="{FF2B5EF4-FFF2-40B4-BE49-F238E27FC236}">
                <a16:creationId xmlns:a16="http://schemas.microsoft.com/office/drawing/2014/main" id="{A9A96B94-47BA-4243-8D74-763277200026}"/>
              </a:ext>
            </a:extLst>
          </p:cNvPr>
          <p:cNvSpPr/>
          <p:nvPr/>
        </p:nvSpPr>
        <p:spPr>
          <a:xfrm>
            <a:off x="7159059" y="3502139"/>
            <a:ext cx="1690688" cy="1423647"/>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929"/>
          </a:p>
        </p:txBody>
      </p:sp>
      <p:sp>
        <p:nvSpPr>
          <p:cNvPr id="10" name="Isosceles Triangle 9">
            <a:extLst>
              <a:ext uri="{FF2B5EF4-FFF2-40B4-BE49-F238E27FC236}">
                <a16:creationId xmlns:a16="http://schemas.microsoft.com/office/drawing/2014/main" id="{CB99C5DB-8455-4A82-A4CB-BBE50606C226}"/>
              </a:ext>
            </a:extLst>
          </p:cNvPr>
          <p:cNvSpPr/>
          <p:nvPr/>
        </p:nvSpPr>
        <p:spPr>
          <a:xfrm>
            <a:off x="7422697" y="5187724"/>
            <a:ext cx="1427050" cy="13522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929"/>
          </a:p>
        </p:txBody>
      </p:sp>
      <p:cxnSp>
        <p:nvCxnSpPr>
          <p:cNvPr id="13" name="Straight Arrow Connector 12">
            <a:extLst>
              <a:ext uri="{FF2B5EF4-FFF2-40B4-BE49-F238E27FC236}">
                <a16:creationId xmlns:a16="http://schemas.microsoft.com/office/drawing/2014/main" id="{24538E30-8AEF-4DC3-8397-BF445CAD2E30}"/>
              </a:ext>
            </a:extLst>
          </p:cNvPr>
          <p:cNvCxnSpPr/>
          <p:nvPr/>
        </p:nvCxnSpPr>
        <p:spPr>
          <a:xfrm>
            <a:off x="2223068" y="3593987"/>
            <a:ext cx="971209" cy="16906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805D6BC-903F-4C54-8C9E-AF6A85D0B4E9}"/>
              </a:ext>
            </a:extLst>
          </p:cNvPr>
          <p:cNvCxnSpPr>
            <a:cxnSpLocks/>
          </p:cNvCxnSpPr>
          <p:nvPr/>
        </p:nvCxnSpPr>
        <p:spPr>
          <a:xfrm>
            <a:off x="2085295" y="3835514"/>
            <a:ext cx="2199255" cy="6038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5DDC108-CD1C-4207-89A2-A4CF3BA906A5}"/>
              </a:ext>
            </a:extLst>
          </p:cNvPr>
          <p:cNvCxnSpPr/>
          <p:nvPr/>
        </p:nvCxnSpPr>
        <p:spPr>
          <a:xfrm>
            <a:off x="2738438" y="4029416"/>
            <a:ext cx="0" cy="323170"/>
          </a:xfrm>
          <a:prstGeom prst="line">
            <a:avLst/>
          </a:prstGeom>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54BD05D8-00D3-40CF-BC57-BE8A5E642B19}"/>
              </a:ext>
            </a:extLst>
          </p:cNvPr>
          <p:cNvCxnSpPr>
            <a:cxnSpLocks/>
          </p:cNvCxnSpPr>
          <p:nvPr/>
        </p:nvCxnSpPr>
        <p:spPr>
          <a:xfrm>
            <a:off x="2901723" y="4136572"/>
            <a:ext cx="0" cy="379300"/>
          </a:xfrm>
          <a:prstGeom prst="line">
            <a:avLst/>
          </a:prstGeom>
        </p:spPr>
        <p:style>
          <a:lnRef idx="1">
            <a:schemeClr val="accent2"/>
          </a:lnRef>
          <a:fillRef idx="0">
            <a:schemeClr val="accent2"/>
          </a:fillRef>
          <a:effectRef idx="0">
            <a:schemeClr val="accent2"/>
          </a:effectRef>
          <a:fontRef idx="minor">
            <a:schemeClr val="tx1"/>
          </a:fontRef>
        </p:style>
      </p:cxnSp>
      <p:cxnSp>
        <p:nvCxnSpPr>
          <p:cNvPr id="39" name="Straight Connector 38">
            <a:extLst>
              <a:ext uri="{FF2B5EF4-FFF2-40B4-BE49-F238E27FC236}">
                <a16:creationId xmlns:a16="http://schemas.microsoft.com/office/drawing/2014/main" id="{D7C52A18-69FC-4368-A464-9A3AC339E028}"/>
              </a:ext>
            </a:extLst>
          </p:cNvPr>
          <p:cNvCxnSpPr>
            <a:cxnSpLocks/>
          </p:cNvCxnSpPr>
          <p:nvPr/>
        </p:nvCxnSpPr>
        <p:spPr>
          <a:xfrm>
            <a:off x="3065009" y="4214813"/>
            <a:ext cx="0" cy="627630"/>
          </a:xfrm>
          <a:prstGeom prst="line">
            <a:avLst/>
          </a:prstGeom>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A7524D03-5F01-45A3-A9C8-6581AFA10125}"/>
              </a:ext>
            </a:extLst>
          </p:cNvPr>
          <p:cNvCxnSpPr>
            <a:cxnSpLocks/>
          </p:cNvCxnSpPr>
          <p:nvPr/>
        </p:nvCxnSpPr>
        <p:spPr>
          <a:xfrm flipH="1">
            <a:off x="3223192" y="4214812"/>
            <a:ext cx="6804" cy="790916"/>
          </a:xfrm>
          <a:prstGeom prst="line">
            <a:avLst/>
          </a:prstGeom>
        </p:spPr>
        <p:style>
          <a:lnRef idx="1">
            <a:schemeClr val="accent2"/>
          </a:lnRef>
          <a:fillRef idx="0">
            <a:schemeClr val="accent2"/>
          </a:fillRef>
          <a:effectRef idx="0">
            <a:schemeClr val="accent2"/>
          </a:effectRef>
          <a:fontRef idx="minor">
            <a:schemeClr val="tx1"/>
          </a:fontRef>
        </p:style>
      </p:cxnSp>
      <p:cxnSp>
        <p:nvCxnSpPr>
          <p:cNvPr id="41" name="Straight Connector 40">
            <a:extLst>
              <a:ext uri="{FF2B5EF4-FFF2-40B4-BE49-F238E27FC236}">
                <a16:creationId xmlns:a16="http://schemas.microsoft.com/office/drawing/2014/main" id="{E0DB0342-2EF5-46E4-84EC-FA514A910A96}"/>
              </a:ext>
            </a:extLst>
          </p:cNvPr>
          <p:cNvCxnSpPr>
            <a:cxnSpLocks/>
          </p:cNvCxnSpPr>
          <p:nvPr/>
        </p:nvCxnSpPr>
        <p:spPr>
          <a:xfrm>
            <a:off x="3360964" y="4327072"/>
            <a:ext cx="0" cy="860652"/>
          </a:xfrm>
          <a:prstGeom prst="line">
            <a:avLst/>
          </a:prstGeom>
        </p:spPr>
        <p:style>
          <a:lnRef idx="1">
            <a:schemeClr val="accent2"/>
          </a:lnRef>
          <a:fillRef idx="0">
            <a:schemeClr val="accent2"/>
          </a:fillRef>
          <a:effectRef idx="0">
            <a:schemeClr val="accent2"/>
          </a:effectRef>
          <a:fontRef idx="minor">
            <a:schemeClr val="tx1"/>
          </a:fontRef>
        </p:style>
      </p:cxnSp>
      <p:cxnSp>
        <p:nvCxnSpPr>
          <p:cNvPr id="48" name="Straight Connector 47">
            <a:extLst>
              <a:ext uri="{FF2B5EF4-FFF2-40B4-BE49-F238E27FC236}">
                <a16:creationId xmlns:a16="http://schemas.microsoft.com/office/drawing/2014/main" id="{9B0772FF-1273-4CEC-9DDE-024BC086ABFF}"/>
              </a:ext>
            </a:extLst>
          </p:cNvPr>
          <p:cNvCxnSpPr>
            <a:cxnSpLocks/>
          </p:cNvCxnSpPr>
          <p:nvPr/>
        </p:nvCxnSpPr>
        <p:spPr>
          <a:xfrm>
            <a:off x="3617800" y="4352585"/>
            <a:ext cx="0" cy="835138"/>
          </a:xfrm>
          <a:prstGeom prst="line">
            <a:avLst/>
          </a:prstGeom>
        </p:spPr>
        <p:style>
          <a:lnRef idx="1">
            <a:schemeClr val="accent2"/>
          </a:lnRef>
          <a:fillRef idx="0">
            <a:schemeClr val="accent2"/>
          </a:fillRef>
          <a:effectRef idx="0">
            <a:schemeClr val="accent2"/>
          </a:effectRef>
          <a:fontRef idx="minor">
            <a:schemeClr val="tx1"/>
          </a:fontRef>
        </p:style>
      </p:cxnSp>
      <p:sp>
        <p:nvSpPr>
          <p:cNvPr id="49" name="TextBox 48">
            <a:extLst>
              <a:ext uri="{FF2B5EF4-FFF2-40B4-BE49-F238E27FC236}">
                <a16:creationId xmlns:a16="http://schemas.microsoft.com/office/drawing/2014/main" id="{2A0E33B0-2574-4292-A050-FA33344689D4}"/>
              </a:ext>
            </a:extLst>
          </p:cNvPr>
          <p:cNvSpPr txBox="1"/>
          <p:nvPr/>
        </p:nvSpPr>
        <p:spPr>
          <a:xfrm>
            <a:off x="1643063" y="5555116"/>
            <a:ext cx="5395232" cy="1279838"/>
          </a:xfrm>
          <a:prstGeom prst="rect">
            <a:avLst/>
          </a:prstGeom>
          <a:noFill/>
        </p:spPr>
        <p:txBody>
          <a:bodyPr>
            <a:spAutoFit/>
          </a:bodyPr>
          <a:lstStyle/>
          <a:p>
            <a:pPr marL="306153" indent="-306153" algn="just">
              <a:buFont typeface="Wingdings" panose="05000000000000000000" pitchFamily="2" charset="2"/>
              <a:buChar char="ü"/>
              <a:defRPr/>
            </a:pPr>
            <a:r>
              <a:rPr lang="en-IN" sz="1929" b="1" dirty="0">
                <a:solidFill>
                  <a:schemeClr val="accent2">
                    <a:lumMod val="75000"/>
                  </a:schemeClr>
                </a:solidFill>
              </a:rPr>
              <a:t>To over come Linear Inseparable  problem we need </a:t>
            </a:r>
            <a:r>
              <a:rPr lang="en-IN" sz="1929" b="1" dirty="0">
                <a:solidFill>
                  <a:srgbClr val="FF0000"/>
                </a:solidFill>
              </a:rPr>
              <a:t>at least minimum two or more decision lines, Hence we move towards Multi Layer Networks</a:t>
            </a:r>
          </a:p>
        </p:txBody>
      </p:sp>
      <p:pic>
        <p:nvPicPr>
          <p:cNvPr id="17" name="Picture 16">
            <a:extLst>
              <a:ext uri="{FF2B5EF4-FFF2-40B4-BE49-F238E27FC236}">
                <a16:creationId xmlns:a16="http://schemas.microsoft.com/office/drawing/2014/main" id="{631D337D-4197-44D9-BE14-DEB759BF501D}"/>
              </a:ext>
            </a:extLst>
          </p:cNvPr>
          <p:cNvPicPr>
            <a:picLocks noChangeAspect="1"/>
          </p:cNvPicPr>
          <p:nvPr/>
        </p:nvPicPr>
        <p:blipFill>
          <a:blip r:embed="rId2"/>
          <a:stretch>
            <a:fillRect/>
          </a:stretch>
        </p:blipFill>
        <p:spPr>
          <a:xfrm>
            <a:off x="0" y="0"/>
            <a:ext cx="1348503" cy="1177781"/>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1">
            <a:extLst>
              <a:ext uri="{FF2B5EF4-FFF2-40B4-BE49-F238E27FC236}">
                <a16:creationId xmlns:a16="http://schemas.microsoft.com/office/drawing/2014/main" id="{E987A31E-FE52-4811-94D1-D8A2AD088D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983" y="1454265"/>
            <a:ext cx="8827634" cy="5165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Slide Number Placeholder 3">
            <a:extLst>
              <a:ext uri="{FF2B5EF4-FFF2-40B4-BE49-F238E27FC236}">
                <a16:creationId xmlns:a16="http://schemas.microsoft.com/office/drawing/2014/main" id="{3F865537-458C-4BA3-8366-B875A16A0ED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871"/>
              </a:spcBef>
              <a:buFont typeface="Arial" panose="020B0604020202020204" pitchFamily="34" charset="0"/>
              <a:buChar char="•"/>
              <a:defRPr sz="2464">
                <a:solidFill>
                  <a:schemeClr val="tx1"/>
                </a:solidFill>
                <a:latin typeface="Calibri" panose="020F0502020204030204" pitchFamily="34" charset="0"/>
              </a:defRPr>
            </a:lvl1pPr>
            <a:lvl2pPr marL="795997" indent="-306153">
              <a:lnSpc>
                <a:spcPct val="90000"/>
              </a:lnSpc>
              <a:spcBef>
                <a:spcPts val="442"/>
              </a:spcBef>
              <a:buFont typeface="Arial" panose="020B0604020202020204" pitchFamily="34" charset="0"/>
              <a:buChar char="•"/>
              <a:defRPr sz="2143">
                <a:solidFill>
                  <a:schemeClr val="tx1"/>
                </a:solidFill>
                <a:latin typeface="Calibri" panose="020F0502020204030204" pitchFamily="34" charset="0"/>
              </a:defRPr>
            </a:lvl2pPr>
            <a:lvl3pPr marL="1224610" indent="-244922">
              <a:lnSpc>
                <a:spcPct val="90000"/>
              </a:lnSpc>
              <a:spcBef>
                <a:spcPts val="442"/>
              </a:spcBef>
              <a:buFont typeface="Arial" panose="020B0604020202020204" pitchFamily="34" charset="0"/>
              <a:buChar char="•"/>
              <a:defRPr sz="1714">
                <a:solidFill>
                  <a:schemeClr val="tx1"/>
                </a:solidFill>
                <a:latin typeface="Calibri" panose="020F0502020204030204" pitchFamily="34" charset="0"/>
              </a:defRPr>
            </a:lvl3pPr>
            <a:lvl4pPr marL="1714454" indent="-244922">
              <a:lnSpc>
                <a:spcPct val="90000"/>
              </a:lnSpc>
              <a:spcBef>
                <a:spcPts val="442"/>
              </a:spcBef>
              <a:buFont typeface="Arial" panose="020B0604020202020204" pitchFamily="34" charset="0"/>
              <a:buChar char="•"/>
              <a:defRPr sz="1607">
                <a:solidFill>
                  <a:schemeClr val="tx1"/>
                </a:solidFill>
                <a:latin typeface="Calibri" panose="020F0502020204030204" pitchFamily="34" charset="0"/>
              </a:defRPr>
            </a:lvl4pPr>
            <a:lvl5pPr marL="2204298" indent="-244922">
              <a:lnSpc>
                <a:spcPct val="90000"/>
              </a:lnSpc>
              <a:spcBef>
                <a:spcPts val="442"/>
              </a:spcBef>
              <a:buFont typeface="Arial" panose="020B0604020202020204" pitchFamily="34" charset="0"/>
              <a:buChar char="•"/>
              <a:defRPr sz="1607">
                <a:solidFill>
                  <a:schemeClr val="tx1"/>
                </a:solidFill>
                <a:latin typeface="Calibri" panose="020F0502020204030204" pitchFamily="34" charset="0"/>
              </a:defRPr>
            </a:lvl5pPr>
            <a:lvl6pPr marL="2694142"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6pPr>
            <a:lvl7pPr marL="3183987"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7pPr>
            <a:lvl8pPr marL="3673831"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8pPr>
            <a:lvl9pPr marL="4163675"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9pPr>
          </a:lstStyle>
          <a:p>
            <a:pPr>
              <a:lnSpc>
                <a:spcPct val="100000"/>
              </a:lnSpc>
              <a:spcBef>
                <a:spcPct val="0"/>
              </a:spcBef>
              <a:buFontTx/>
              <a:buNone/>
            </a:pPr>
            <a:fld id="{EAAF8B3D-AAC5-4F76-B4DD-9B4F427DF850}" type="slidenum">
              <a:rPr lang="en-IN" altLang="en-US" sz="1071">
                <a:solidFill>
                  <a:srgbClr val="898989"/>
                </a:solidFill>
              </a:rPr>
              <a:pPr>
                <a:lnSpc>
                  <a:spcPct val="100000"/>
                </a:lnSpc>
                <a:spcBef>
                  <a:spcPct val="0"/>
                </a:spcBef>
                <a:buFontTx/>
                <a:buNone/>
              </a:pPr>
              <a:t>42</a:t>
            </a:fld>
            <a:endParaRPr lang="en-IN" altLang="en-US" sz="1071">
              <a:solidFill>
                <a:srgbClr val="898989"/>
              </a:solidFill>
            </a:endParaRPr>
          </a:p>
        </p:txBody>
      </p:sp>
      <p:sp>
        <p:nvSpPr>
          <p:cNvPr id="8" name="Title 1">
            <a:extLst>
              <a:ext uri="{FF2B5EF4-FFF2-40B4-BE49-F238E27FC236}">
                <a16:creationId xmlns:a16="http://schemas.microsoft.com/office/drawing/2014/main" id="{5B942884-463B-42CA-A3B5-DB3852CB0D2D}"/>
              </a:ext>
            </a:extLst>
          </p:cNvPr>
          <p:cNvSpPr>
            <a:spLocks noGrp="1"/>
          </p:cNvSpPr>
          <p:nvPr>
            <p:ph type="title"/>
          </p:nvPr>
        </p:nvSpPr>
        <p:spPr>
          <a:xfrm>
            <a:off x="1197429" y="0"/>
            <a:ext cx="9797143" cy="755196"/>
          </a:xfrm>
        </p:spPr>
        <p:txBody>
          <a:bodyPr>
            <a:normAutofit fontScale="90000"/>
          </a:bodyPr>
          <a:lstStyle/>
          <a:p>
            <a:pPr algn="ctr">
              <a:defRPr/>
            </a:pPr>
            <a:r>
              <a:rPr lang="en-US" spc="-5" dirty="0">
                <a:solidFill>
                  <a:srgbClr val="0000FF"/>
                </a:solidFill>
                <a:latin typeface="Arial Black" pitchFamily="34" charset="0"/>
                <a:cs typeface="Times New Roman"/>
              </a:rPr>
              <a:t>           </a:t>
            </a:r>
            <a:br>
              <a:rPr lang="en-US" spc="-5" dirty="0">
                <a:solidFill>
                  <a:srgbClr val="0000FF"/>
                </a:solidFill>
                <a:latin typeface="Arial Black" pitchFamily="34" charset="0"/>
                <a:cs typeface="Times New Roman"/>
              </a:rPr>
            </a:br>
            <a:r>
              <a:rPr lang="en-US" altLang="en-US" spc="-5" dirty="0">
                <a:solidFill>
                  <a:srgbClr val="0000FF"/>
                </a:solidFill>
                <a:latin typeface="Arial Black" pitchFamily="34" charset="0"/>
                <a:cs typeface="Times New Roman"/>
              </a:rPr>
              <a:t>I. Perceptron Model</a:t>
            </a:r>
            <a:br>
              <a:rPr lang="en-US" altLang="en-US" b="1" dirty="0">
                <a:solidFill>
                  <a:srgbClr val="006600"/>
                </a:solidFill>
              </a:rPr>
            </a:br>
            <a:endParaRPr lang="en-US" spc="-5" dirty="0">
              <a:solidFill>
                <a:srgbClr val="0000FF"/>
              </a:solidFill>
              <a:latin typeface="Arial Black" pitchFamily="34" charset="0"/>
              <a:cs typeface="Times New Roman"/>
            </a:endParaRPr>
          </a:p>
        </p:txBody>
      </p:sp>
      <p:sp>
        <p:nvSpPr>
          <p:cNvPr id="46085" name="TextBox 8">
            <a:extLst>
              <a:ext uri="{FF2B5EF4-FFF2-40B4-BE49-F238E27FC236}">
                <a16:creationId xmlns:a16="http://schemas.microsoft.com/office/drawing/2014/main" id="{091C3A08-767A-4AB0-987F-03D5C8381095}"/>
              </a:ext>
            </a:extLst>
          </p:cNvPr>
          <p:cNvSpPr txBox="1">
            <a:spLocks noChangeArrowheads="1"/>
          </p:cNvSpPr>
          <p:nvPr/>
        </p:nvSpPr>
        <p:spPr bwMode="auto">
          <a:xfrm>
            <a:off x="3422197" y="760300"/>
            <a:ext cx="5602741" cy="487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813"/>
              </a:spcBef>
              <a:buFont typeface="Arial" panose="020B0604020202020204" pitchFamily="34" charset="0"/>
              <a:buChar char="•"/>
              <a:defRPr sz="2300">
                <a:solidFill>
                  <a:schemeClr val="tx1"/>
                </a:solidFill>
                <a:latin typeface="Calibri" panose="020F0502020204030204" pitchFamily="34" charset="0"/>
              </a:defRPr>
            </a:lvl1pPr>
            <a:lvl2pPr marL="742950" indent="-285750">
              <a:lnSpc>
                <a:spcPct val="90000"/>
              </a:lnSpc>
              <a:spcBef>
                <a:spcPts val="413"/>
              </a:spcBef>
              <a:buFont typeface="Arial" panose="020B0604020202020204" pitchFamily="34" charset="0"/>
              <a:buChar char="•"/>
              <a:defRPr sz="2000">
                <a:solidFill>
                  <a:schemeClr val="tx1"/>
                </a:solidFill>
                <a:latin typeface="Calibri" panose="020F0502020204030204" pitchFamily="34" charset="0"/>
              </a:defRPr>
            </a:lvl2pPr>
            <a:lvl3pPr marL="1143000" indent="-228600">
              <a:lnSpc>
                <a:spcPct val="90000"/>
              </a:lnSpc>
              <a:spcBef>
                <a:spcPts val="413"/>
              </a:spcBef>
              <a:buFont typeface="Arial" panose="020B0604020202020204" pitchFamily="34" charset="0"/>
              <a:buChar char="•"/>
              <a:defRPr sz="1600">
                <a:solidFill>
                  <a:schemeClr val="tx1"/>
                </a:solidFill>
                <a:latin typeface="Calibri" panose="020F0502020204030204" pitchFamily="34" charset="0"/>
              </a:defRPr>
            </a:lvl3pPr>
            <a:lvl4pPr marL="1600200" indent="-228600">
              <a:lnSpc>
                <a:spcPct val="90000"/>
              </a:lnSpc>
              <a:spcBef>
                <a:spcPts val="413"/>
              </a:spcBef>
              <a:buFont typeface="Arial" panose="020B0604020202020204" pitchFamily="34" charset="0"/>
              <a:buChar char="•"/>
              <a:defRPr sz="1500">
                <a:solidFill>
                  <a:schemeClr val="tx1"/>
                </a:solidFill>
                <a:latin typeface="Calibri" panose="020F0502020204030204" pitchFamily="34" charset="0"/>
              </a:defRPr>
            </a:lvl4pPr>
            <a:lvl5pPr marL="2057400" indent="-228600">
              <a:lnSpc>
                <a:spcPct val="90000"/>
              </a:lnSpc>
              <a:spcBef>
                <a:spcPts val="413"/>
              </a:spcBef>
              <a:buFont typeface="Arial" panose="020B0604020202020204" pitchFamily="34" charset="0"/>
              <a:buChar char="•"/>
              <a:defRPr sz="1500">
                <a:solidFill>
                  <a:schemeClr val="tx1"/>
                </a:solidFill>
                <a:latin typeface="Calibri" panose="020F0502020204030204" pitchFamily="34" charset="0"/>
              </a:defRPr>
            </a:lvl5pPr>
            <a:lvl6pPr marL="2514600" indent="-228600" defTabSz="746125" eaLnBrk="0" fontAlgn="base" hangingPunct="0">
              <a:lnSpc>
                <a:spcPct val="90000"/>
              </a:lnSpc>
              <a:spcBef>
                <a:spcPts val="413"/>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971800" indent="-228600" defTabSz="746125" eaLnBrk="0" fontAlgn="base" hangingPunct="0">
              <a:lnSpc>
                <a:spcPct val="90000"/>
              </a:lnSpc>
              <a:spcBef>
                <a:spcPts val="413"/>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3429000" indent="-228600" defTabSz="746125" eaLnBrk="0" fontAlgn="base" hangingPunct="0">
              <a:lnSpc>
                <a:spcPct val="90000"/>
              </a:lnSpc>
              <a:spcBef>
                <a:spcPts val="413"/>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3886200" indent="-228600" defTabSz="746125" eaLnBrk="0" fontAlgn="base" hangingPunct="0">
              <a:lnSpc>
                <a:spcPct val="90000"/>
              </a:lnSpc>
              <a:spcBef>
                <a:spcPts val="413"/>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571" b="1">
                <a:solidFill>
                  <a:srgbClr val="C00000"/>
                </a:solidFill>
              </a:rPr>
              <a:t>II. b. Multi Layer Perceptron Model</a:t>
            </a:r>
          </a:p>
        </p:txBody>
      </p:sp>
      <p:pic>
        <p:nvPicPr>
          <p:cNvPr id="6" name="Picture 5">
            <a:extLst>
              <a:ext uri="{FF2B5EF4-FFF2-40B4-BE49-F238E27FC236}">
                <a16:creationId xmlns:a16="http://schemas.microsoft.com/office/drawing/2014/main" id="{BD62C4DF-4BD2-47E1-99C3-A56BFD370EF2}"/>
              </a:ext>
            </a:extLst>
          </p:cNvPr>
          <p:cNvPicPr>
            <a:picLocks noChangeAspect="1"/>
          </p:cNvPicPr>
          <p:nvPr/>
        </p:nvPicPr>
        <p:blipFill>
          <a:blip r:embed="rId3"/>
          <a:stretch>
            <a:fillRect/>
          </a:stretch>
        </p:blipFill>
        <p:spPr>
          <a:xfrm>
            <a:off x="0" y="0"/>
            <a:ext cx="1348503" cy="1177781"/>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a:extLst>
              <a:ext uri="{FF2B5EF4-FFF2-40B4-BE49-F238E27FC236}">
                <a16:creationId xmlns:a16="http://schemas.microsoft.com/office/drawing/2014/main" id="{487BDF7D-2614-4E32-8E01-2CE8C813CA3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871"/>
              </a:spcBef>
              <a:buFont typeface="Arial" panose="020B0604020202020204" pitchFamily="34" charset="0"/>
              <a:buChar char="•"/>
              <a:defRPr sz="2464">
                <a:solidFill>
                  <a:schemeClr val="tx1"/>
                </a:solidFill>
                <a:latin typeface="Calibri" panose="020F0502020204030204" pitchFamily="34" charset="0"/>
              </a:defRPr>
            </a:lvl1pPr>
            <a:lvl2pPr marL="795997" indent="-306153">
              <a:lnSpc>
                <a:spcPct val="90000"/>
              </a:lnSpc>
              <a:spcBef>
                <a:spcPts val="442"/>
              </a:spcBef>
              <a:buFont typeface="Arial" panose="020B0604020202020204" pitchFamily="34" charset="0"/>
              <a:buChar char="•"/>
              <a:defRPr sz="2143">
                <a:solidFill>
                  <a:schemeClr val="tx1"/>
                </a:solidFill>
                <a:latin typeface="Calibri" panose="020F0502020204030204" pitchFamily="34" charset="0"/>
              </a:defRPr>
            </a:lvl2pPr>
            <a:lvl3pPr marL="1224610" indent="-244922">
              <a:lnSpc>
                <a:spcPct val="90000"/>
              </a:lnSpc>
              <a:spcBef>
                <a:spcPts val="442"/>
              </a:spcBef>
              <a:buFont typeface="Arial" panose="020B0604020202020204" pitchFamily="34" charset="0"/>
              <a:buChar char="•"/>
              <a:defRPr sz="1714">
                <a:solidFill>
                  <a:schemeClr val="tx1"/>
                </a:solidFill>
                <a:latin typeface="Calibri" panose="020F0502020204030204" pitchFamily="34" charset="0"/>
              </a:defRPr>
            </a:lvl3pPr>
            <a:lvl4pPr marL="1714454" indent="-244922">
              <a:lnSpc>
                <a:spcPct val="90000"/>
              </a:lnSpc>
              <a:spcBef>
                <a:spcPts val="442"/>
              </a:spcBef>
              <a:buFont typeface="Arial" panose="020B0604020202020204" pitchFamily="34" charset="0"/>
              <a:buChar char="•"/>
              <a:defRPr sz="1607">
                <a:solidFill>
                  <a:schemeClr val="tx1"/>
                </a:solidFill>
                <a:latin typeface="Calibri" panose="020F0502020204030204" pitchFamily="34" charset="0"/>
              </a:defRPr>
            </a:lvl4pPr>
            <a:lvl5pPr marL="2204298" indent="-244922">
              <a:lnSpc>
                <a:spcPct val="90000"/>
              </a:lnSpc>
              <a:spcBef>
                <a:spcPts val="442"/>
              </a:spcBef>
              <a:buFont typeface="Arial" panose="020B0604020202020204" pitchFamily="34" charset="0"/>
              <a:buChar char="•"/>
              <a:defRPr sz="1607">
                <a:solidFill>
                  <a:schemeClr val="tx1"/>
                </a:solidFill>
                <a:latin typeface="Calibri" panose="020F0502020204030204" pitchFamily="34" charset="0"/>
              </a:defRPr>
            </a:lvl5pPr>
            <a:lvl6pPr marL="2694142"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6pPr>
            <a:lvl7pPr marL="3183987"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7pPr>
            <a:lvl8pPr marL="3673831"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8pPr>
            <a:lvl9pPr marL="4163675"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9pPr>
          </a:lstStyle>
          <a:p>
            <a:pPr>
              <a:lnSpc>
                <a:spcPct val="100000"/>
              </a:lnSpc>
              <a:spcBef>
                <a:spcPct val="0"/>
              </a:spcBef>
              <a:buFontTx/>
              <a:buNone/>
            </a:pPr>
            <a:fld id="{31C3EC3E-1881-4CA9-A877-B069DA31265C}" type="slidenum">
              <a:rPr lang="en-IN" altLang="en-US" sz="1071">
                <a:solidFill>
                  <a:srgbClr val="898989"/>
                </a:solidFill>
              </a:rPr>
              <a:pPr>
                <a:lnSpc>
                  <a:spcPct val="100000"/>
                </a:lnSpc>
                <a:spcBef>
                  <a:spcPct val="0"/>
                </a:spcBef>
                <a:buFontTx/>
                <a:buNone/>
              </a:pPr>
              <a:t>43</a:t>
            </a:fld>
            <a:endParaRPr lang="en-IN" altLang="en-US" sz="1071">
              <a:solidFill>
                <a:srgbClr val="898989"/>
              </a:solidFill>
            </a:endParaRPr>
          </a:p>
        </p:txBody>
      </p:sp>
      <p:sp>
        <p:nvSpPr>
          <p:cNvPr id="8" name="Title 1">
            <a:extLst>
              <a:ext uri="{FF2B5EF4-FFF2-40B4-BE49-F238E27FC236}">
                <a16:creationId xmlns:a16="http://schemas.microsoft.com/office/drawing/2014/main" id="{886EB045-8B33-4382-BE2A-8AE50E5BD0A6}"/>
              </a:ext>
            </a:extLst>
          </p:cNvPr>
          <p:cNvSpPr>
            <a:spLocks noGrp="1"/>
          </p:cNvSpPr>
          <p:nvPr>
            <p:ph type="title"/>
          </p:nvPr>
        </p:nvSpPr>
        <p:spPr>
          <a:xfrm>
            <a:off x="2066585" y="0"/>
            <a:ext cx="9001125" cy="750094"/>
          </a:xfrm>
        </p:spPr>
        <p:txBody>
          <a:bodyPr>
            <a:normAutofit fontScale="90000"/>
          </a:bodyPr>
          <a:lstStyle/>
          <a:p>
            <a:pPr algn="ctr">
              <a:defRPr/>
            </a:pPr>
            <a:r>
              <a:rPr lang="en-US" spc="-5" dirty="0">
                <a:solidFill>
                  <a:srgbClr val="0000FF"/>
                </a:solidFill>
                <a:latin typeface="Arial Black" pitchFamily="34" charset="0"/>
                <a:cs typeface="Times New Roman"/>
              </a:rPr>
              <a:t>           </a:t>
            </a:r>
            <a:br>
              <a:rPr lang="en-US" spc="-5" dirty="0">
                <a:solidFill>
                  <a:srgbClr val="0000FF"/>
                </a:solidFill>
                <a:latin typeface="Arial Black" pitchFamily="34" charset="0"/>
                <a:cs typeface="Times New Roman"/>
              </a:rPr>
            </a:br>
            <a:r>
              <a:rPr lang="en-US" altLang="en-US" sz="3214" spc="-5" dirty="0">
                <a:solidFill>
                  <a:srgbClr val="0000FF"/>
                </a:solidFill>
                <a:latin typeface="Arial Black" pitchFamily="34" charset="0"/>
                <a:cs typeface="Times New Roman"/>
              </a:rPr>
              <a:t>I. b. Multi Layer Perceptron Model</a:t>
            </a:r>
            <a:br>
              <a:rPr lang="en-US" altLang="en-US" sz="3214" b="1" dirty="0">
                <a:solidFill>
                  <a:srgbClr val="006600"/>
                </a:solidFill>
              </a:rPr>
            </a:br>
            <a:endParaRPr lang="en-US" sz="3214" spc="-5" dirty="0">
              <a:solidFill>
                <a:srgbClr val="0000FF"/>
              </a:solidFill>
              <a:latin typeface="Arial Black" pitchFamily="34" charset="0"/>
              <a:cs typeface="Times New Roman"/>
            </a:endParaRPr>
          </a:p>
        </p:txBody>
      </p:sp>
      <p:sp>
        <p:nvSpPr>
          <p:cNvPr id="9" name="TextBox 8">
            <a:extLst>
              <a:ext uri="{FF2B5EF4-FFF2-40B4-BE49-F238E27FC236}">
                <a16:creationId xmlns:a16="http://schemas.microsoft.com/office/drawing/2014/main" id="{AF7C6322-DFE0-4447-95C7-84338A3877F7}"/>
              </a:ext>
            </a:extLst>
          </p:cNvPr>
          <p:cNvSpPr txBox="1"/>
          <p:nvPr/>
        </p:nvSpPr>
        <p:spPr>
          <a:xfrm>
            <a:off x="3308237" y="4891768"/>
            <a:ext cx="4429125" cy="1873590"/>
          </a:xfrm>
          <a:prstGeom prst="rect">
            <a:avLst/>
          </a:prstGeom>
          <a:noFill/>
        </p:spPr>
        <p:txBody>
          <a:bodyPr>
            <a:spAutoFit/>
          </a:bodyPr>
          <a:lstStyle/>
          <a:p>
            <a:pPr>
              <a:defRPr/>
            </a:pPr>
            <a:r>
              <a:rPr lang="en-US" sz="1929" b="1" dirty="0">
                <a:cs typeface="Arial" charset="0"/>
              </a:rPr>
              <a:t>Activation Function</a:t>
            </a:r>
          </a:p>
          <a:p>
            <a:pPr>
              <a:defRPr/>
            </a:pPr>
            <a:endParaRPr lang="en-US" sz="1929" b="1" dirty="0">
              <a:cs typeface="Arial" charset="0"/>
            </a:endParaRPr>
          </a:p>
          <a:p>
            <a:pPr>
              <a:defRPr/>
            </a:pPr>
            <a:r>
              <a:rPr lang="en-US" sz="1929" b="1" dirty="0">
                <a:cs typeface="Arial" charset="0"/>
              </a:rPr>
              <a:t>Output Signal		       s = f(x)</a:t>
            </a:r>
          </a:p>
          <a:p>
            <a:pPr>
              <a:defRPr/>
            </a:pPr>
            <a:r>
              <a:rPr lang="en-US" sz="1929" b="1" dirty="0">
                <a:cs typeface="Arial" charset="0"/>
              </a:rPr>
              <a:t>Error			       </a:t>
            </a:r>
            <a:r>
              <a:rPr lang="el-GR" sz="1929" b="1" dirty="0">
                <a:cs typeface="Arial" charset="0"/>
              </a:rPr>
              <a:t>δ</a:t>
            </a:r>
            <a:r>
              <a:rPr lang="en-US" sz="1929" b="1" dirty="0">
                <a:cs typeface="Arial" charset="0"/>
              </a:rPr>
              <a:t> = b-s</a:t>
            </a:r>
          </a:p>
          <a:p>
            <a:pPr>
              <a:defRPr/>
            </a:pPr>
            <a:r>
              <a:rPr lang="en-US" sz="1929" b="1" dirty="0">
                <a:cs typeface="Arial" charset="0"/>
              </a:rPr>
              <a:t>Weight change</a:t>
            </a:r>
            <a:r>
              <a:rPr lang="en-US" sz="1929" dirty="0">
                <a:latin typeface="Arial" charset="0"/>
                <a:cs typeface="Arial" charset="0"/>
              </a:rPr>
              <a:t>		</a:t>
            </a:r>
            <a:r>
              <a:rPr lang="en-US" sz="1929" b="1" dirty="0">
                <a:cs typeface="Arial" charset="0"/>
              </a:rPr>
              <a:t>       </a:t>
            </a:r>
            <a:r>
              <a:rPr lang="el-GR" sz="1929" b="1" dirty="0">
                <a:cs typeface="Arial" charset="0"/>
              </a:rPr>
              <a:t>Δ</a:t>
            </a:r>
            <a:r>
              <a:rPr lang="en-US" sz="1929" b="1" dirty="0">
                <a:cs typeface="Arial" charset="0"/>
              </a:rPr>
              <a:t>w= </a:t>
            </a:r>
            <a:r>
              <a:rPr lang="el-GR" sz="1929" b="1" dirty="0">
                <a:cs typeface="Arial" charset="0"/>
              </a:rPr>
              <a:t>η δ </a:t>
            </a:r>
            <a:r>
              <a:rPr lang="en-US" sz="1929" b="1" dirty="0" err="1">
                <a:cs typeface="Arial" charset="0"/>
              </a:rPr>
              <a:t>a</a:t>
            </a:r>
            <a:r>
              <a:rPr lang="en-US" sz="1929" b="1" baseline="-25000" dirty="0" err="1">
                <a:cs typeface="Arial" charset="0"/>
              </a:rPr>
              <a:t>i</a:t>
            </a:r>
            <a:endParaRPr lang="en-US" sz="1929" b="1" dirty="0">
              <a:cs typeface="Arial" charset="0"/>
            </a:endParaRPr>
          </a:p>
          <a:p>
            <a:pPr>
              <a:defRPr/>
            </a:pPr>
            <a:r>
              <a:rPr lang="en-US" sz="1929" dirty="0">
                <a:latin typeface="Arial" charset="0"/>
                <a:cs typeface="Arial" charset="0"/>
              </a:rPr>
              <a:t>			 </a:t>
            </a:r>
          </a:p>
        </p:txBody>
      </p:sp>
      <p:pic>
        <p:nvPicPr>
          <p:cNvPr id="47109" name="Picture 9">
            <a:extLst>
              <a:ext uri="{FF2B5EF4-FFF2-40B4-BE49-F238E27FC236}">
                <a16:creationId xmlns:a16="http://schemas.microsoft.com/office/drawing/2014/main" id="{FA7E4AFB-8548-43CB-8FE8-976F94F30CE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86438" y="4747193"/>
            <a:ext cx="1622652" cy="898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2">
            <a:extLst>
              <a:ext uri="{FF2B5EF4-FFF2-40B4-BE49-F238E27FC236}">
                <a16:creationId xmlns:a16="http://schemas.microsoft.com/office/drawing/2014/main" id="{65F94489-B9FF-4474-9472-DB197B2FA1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8496" y="894670"/>
            <a:ext cx="7375071" cy="3536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B0E9ADAA-2E16-481B-B6E7-D356F440C54C}"/>
              </a:ext>
            </a:extLst>
          </p:cNvPr>
          <p:cNvPicPr>
            <a:picLocks noChangeAspect="1"/>
          </p:cNvPicPr>
          <p:nvPr/>
        </p:nvPicPr>
        <p:blipFill>
          <a:blip r:embed="rId4"/>
          <a:stretch>
            <a:fillRect/>
          </a:stretch>
        </p:blipFill>
        <p:spPr>
          <a:xfrm>
            <a:off x="0" y="0"/>
            <a:ext cx="1348503" cy="1177781"/>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3">
            <a:extLst>
              <a:ext uri="{FF2B5EF4-FFF2-40B4-BE49-F238E27FC236}">
                <a16:creationId xmlns:a16="http://schemas.microsoft.com/office/drawing/2014/main" id="{D565A90F-4BEB-48B1-AABE-D5DFB2057E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1585" y="4544786"/>
            <a:ext cx="4415518" cy="1811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C860D7FF-454B-46F2-9230-2EFE543E4DC2}"/>
              </a:ext>
            </a:extLst>
          </p:cNvPr>
          <p:cNvSpPr txBox="1"/>
          <p:nvPr/>
        </p:nvSpPr>
        <p:spPr>
          <a:xfrm>
            <a:off x="1678782" y="1098777"/>
            <a:ext cx="9001125" cy="5566845"/>
          </a:xfrm>
          <a:prstGeom prst="rect">
            <a:avLst/>
          </a:prstGeom>
          <a:noFill/>
        </p:spPr>
        <p:txBody>
          <a:bodyPr>
            <a:spAutoFit/>
          </a:bodyPr>
          <a:lstStyle/>
          <a:p>
            <a:pPr>
              <a:defRPr/>
            </a:pPr>
            <a:r>
              <a:rPr lang="en-IN" sz="2143" dirty="0">
                <a:solidFill>
                  <a:srgbClr val="C00000"/>
                </a:solidFill>
              </a:rPr>
              <a:t>Algorithm:</a:t>
            </a:r>
          </a:p>
          <a:p>
            <a:pPr>
              <a:defRPr/>
            </a:pPr>
            <a:endParaRPr lang="en-IN" sz="1929" dirty="0"/>
          </a:p>
          <a:p>
            <a:pPr marL="489844" indent="-489844" algn="just">
              <a:buFont typeface="+mj-lt"/>
              <a:buAutoNum type="arabicPeriod"/>
              <a:defRPr/>
            </a:pPr>
            <a:r>
              <a:rPr lang="en-IN" sz="2143" dirty="0"/>
              <a:t>Initialize the weights (W</a:t>
            </a:r>
            <a:r>
              <a:rPr lang="en-IN" sz="2143" baseline="-25000" dirty="0"/>
              <a:t>i</a:t>
            </a:r>
            <a:r>
              <a:rPr lang="en-IN" sz="2143" dirty="0"/>
              <a:t>) &amp; Bias (B</a:t>
            </a:r>
            <a:r>
              <a:rPr lang="en-IN" sz="2143" baseline="-25000" dirty="0"/>
              <a:t>0</a:t>
            </a:r>
            <a:r>
              <a:rPr lang="en-IN" sz="2143" dirty="0"/>
              <a:t>) to small random values near Zero</a:t>
            </a:r>
          </a:p>
          <a:p>
            <a:pPr marL="489844" indent="-489844" algn="just">
              <a:buFont typeface="+mj-lt"/>
              <a:buAutoNum type="arabicPeriod"/>
              <a:defRPr/>
            </a:pPr>
            <a:r>
              <a:rPr lang="en-IN" sz="2143" dirty="0"/>
              <a:t>Set learning rate η or </a:t>
            </a:r>
            <a:r>
              <a:rPr lang="el-GR" sz="2143" dirty="0"/>
              <a:t>α</a:t>
            </a:r>
            <a:r>
              <a:rPr lang="en-IN" sz="2143" dirty="0"/>
              <a:t>  in the range of “0” to “1”</a:t>
            </a:r>
          </a:p>
          <a:p>
            <a:pPr marL="489844" indent="-489844" algn="just">
              <a:buFont typeface="+mj-lt"/>
              <a:buAutoNum type="arabicPeriod"/>
              <a:defRPr/>
            </a:pPr>
            <a:r>
              <a:rPr lang="en-IN" sz="2143" dirty="0"/>
              <a:t>Check for stop condition. If stop condition is false do steps 3 to 7</a:t>
            </a:r>
          </a:p>
          <a:p>
            <a:pPr marL="489844" indent="-489844" algn="just">
              <a:buFont typeface="+mj-lt"/>
              <a:buAutoNum type="arabicPeriod"/>
              <a:defRPr/>
            </a:pPr>
            <a:r>
              <a:rPr lang="en-IN" sz="2143" dirty="0"/>
              <a:t>For each Training pairs do step 4 to 7</a:t>
            </a:r>
          </a:p>
          <a:p>
            <a:pPr marL="489844" indent="-489844" algn="just">
              <a:buFont typeface="+mj-lt"/>
              <a:buAutoNum type="arabicPeriod"/>
              <a:defRPr/>
            </a:pPr>
            <a:r>
              <a:rPr lang="en-IN" sz="2143" dirty="0"/>
              <a:t>Set activations of Output units:  x</a:t>
            </a:r>
            <a:r>
              <a:rPr lang="en-IN" sz="2143" baseline="-25000" dirty="0"/>
              <a:t>i</a:t>
            </a:r>
            <a:r>
              <a:rPr lang="en-IN" sz="2143" dirty="0"/>
              <a:t> = </a:t>
            </a:r>
            <a:r>
              <a:rPr lang="en-IN" sz="2143" dirty="0" err="1"/>
              <a:t>s</a:t>
            </a:r>
            <a:r>
              <a:rPr lang="en-IN" sz="2143" baseline="-25000" dirty="0" err="1"/>
              <a:t>i</a:t>
            </a:r>
            <a:r>
              <a:rPr lang="en-IN" sz="2143" dirty="0"/>
              <a:t> for i=1 to N</a:t>
            </a:r>
          </a:p>
          <a:p>
            <a:pPr marL="489844" indent="-489844" algn="just">
              <a:buFont typeface="+mj-lt"/>
              <a:buAutoNum type="arabicPeriod"/>
              <a:defRPr/>
            </a:pPr>
            <a:r>
              <a:rPr lang="en-IN" sz="2143" dirty="0"/>
              <a:t>Calculate the output Response</a:t>
            </a:r>
          </a:p>
          <a:p>
            <a:pPr algn="just">
              <a:defRPr/>
            </a:pPr>
            <a:r>
              <a:rPr lang="en-IN" sz="2143" dirty="0"/>
              <a:t>	 y</a:t>
            </a:r>
            <a:r>
              <a:rPr lang="en-IN" sz="2143" baseline="-25000" dirty="0"/>
              <a:t>in </a:t>
            </a:r>
            <a:r>
              <a:rPr lang="en-IN" sz="2143" dirty="0"/>
              <a:t>= b</a:t>
            </a:r>
            <a:r>
              <a:rPr lang="en-IN" sz="2143" baseline="-25000" dirty="0"/>
              <a:t>0</a:t>
            </a:r>
            <a:r>
              <a:rPr lang="en-IN" sz="2143" dirty="0"/>
              <a:t> + </a:t>
            </a:r>
            <a:r>
              <a:rPr lang="el-GR" sz="2143" dirty="0"/>
              <a:t>Σ</a:t>
            </a:r>
            <a:r>
              <a:rPr lang="en-IN" sz="2143" dirty="0"/>
              <a:t> </a:t>
            </a:r>
            <a:r>
              <a:rPr lang="en-IN" sz="2143" dirty="0" err="1"/>
              <a:t>x</a:t>
            </a:r>
            <a:r>
              <a:rPr lang="en-IN" sz="2143" baseline="-25000" dirty="0" err="1"/>
              <a:t>i</a:t>
            </a:r>
            <a:r>
              <a:rPr lang="en-IN" sz="2143" dirty="0" err="1"/>
              <a:t>w</a:t>
            </a:r>
            <a:r>
              <a:rPr lang="en-IN" sz="2143" baseline="-25000" dirty="0" err="1"/>
              <a:t>i</a:t>
            </a:r>
            <a:r>
              <a:rPr lang="en-IN" sz="2143" baseline="-25000" dirty="0"/>
              <a:t> </a:t>
            </a:r>
          </a:p>
          <a:p>
            <a:pPr marL="489844" indent="-489844" algn="just">
              <a:buFont typeface="+mj-lt"/>
              <a:buAutoNum type="arabicPeriod" startAt="7"/>
              <a:defRPr/>
            </a:pPr>
            <a:r>
              <a:rPr lang="en-IN" sz="2143" dirty="0"/>
              <a:t>Activation function is</a:t>
            </a:r>
          </a:p>
          <a:p>
            <a:pPr algn="just">
              <a:defRPr/>
            </a:pPr>
            <a:r>
              <a:rPr lang="en-IN" sz="2143" dirty="0"/>
              <a:t>              </a:t>
            </a:r>
            <a:r>
              <a:rPr lang="en-IN" sz="2143" dirty="0">
                <a:solidFill>
                  <a:srgbClr val="0070C0"/>
                </a:solidFill>
              </a:rPr>
              <a:t>For Multi Layer networks, based on the number of layers  steps 6 &amp; 7 are repeated  </a:t>
            </a:r>
          </a:p>
          <a:p>
            <a:pPr algn="just">
              <a:defRPr/>
            </a:pPr>
            <a:endParaRPr lang="en-IN" sz="2143" dirty="0"/>
          </a:p>
          <a:p>
            <a:pPr algn="just">
              <a:defRPr/>
            </a:pPr>
            <a:r>
              <a:rPr lang="en-IN" sz="2143" dirty="0"/>
              <a:t>		Y =</a:t>
            </a:r>
          </a:p>
          <a:p>
            <a:pPr>
              <a:defRPr/>
            </a:pPr>
            <a:endParaRPr lang="en-IN" sz="1929" dirty="0"/>
          </a:p>
          <a:p>
            <a:pPr>
              <a:defRPr/>
            </a:pPr>
            <a:endParaRPr lang="en-IN" sz="1929" dirty="0"/>
          </a:p>
          <a:p>
            <a:pPr marL="306153" indent="-306153">
              <a:buFont typeface="Arial" panose="020B0604020202020204" pitchFamily="34" charset="0"/>
              <a:buChar char="•"/>
              <a:defRPr/>
            </a:pPr>
            <a:r>
              <a:rPr lang="en-IN" sz="1929" dirty="0">
                <a:solidFill>
                  <a:srgbClr val="FF0000"/>
                </a:solidFill>
              </a:rPr>
              <a:t>Bipolar Activation is used</a:t>
            </a:r>
            <a:endParaRPr lang="en-IN" sz="1929" dirty="0"/>
          </a:p>
        </p:txBody>
      </p:sp>
      <p:sp>
        <p:nvSpPr>
          <p:cNvPr id="48132" name="Slide Number Placeholder 3">
            <a:extLst>
              <a:ext uri="{FF2B5EF4-FFF2-40B4-BE49-F238E27FC236}">
                <a16:creationId xmlns:a16="http://schemas.microsoft.com/office/drawing/2014/main" id="{01D6DACE-3BCB-4066-B888-DC4A43102A8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871"/>
              </a:spcBef>
              <a:buFont typeface="Arial" panose="020B0604020202020204" pitchFamily="34" charset="0"/>
              <a:buChar char="•"/>
              <a:defRPr sz="2464">
                <a:solidFill>
                  <a:schemeClr val="tx1"/>
                </a:solidFill>
                <a:latin typeface="Calibri" panose="020F0502020204030204" pitchFamily="34" charset="0"/>
              </a:defRPr>
            </a:lvl1pPr>
            <a:lvl2pPr marL="795997" indent="-306153">
              <a:lnSpc>
                <a:spcPct val="90000"/>
              </a:lnSpc>
              <a:spcBef>
                <a:spcPts val="442"/>
              </a:spcBef>
              <a:buFont typeface="Arial" panose="020B0604020202020204" pitchFamily="34" charset="0"/>
              <a:buChar char="•"/>
              <a:defRPr sz="2143">
                <a:solidFill>
                  <a:schemeClr val="tx1"/>
                </a:solidFill>
                <a:latin typeface="Calibri" panose="020F0502020204030204" pitchFamily="34" charset="0"/>
              </a:defRPr>
            </a:lvl2pPr>
            <a:lvl3pPr marL="1224610" indent="-244922">
              <a:lnSpc>
                <a:spcPct val="90000"/>
              </a:lnSpc>
              <a:spcBef>
                <a:spcPts val="442"/>
              </a:spcBef>
              <a:buFont typeface="Arial" panose="020B0604020202020204" pitchFamily="34" charset="0"/>
              <a:buChar char="•"/>
              <a:defRPr sz="1714">
                <a:solidFill>
                  <a:schemeClr val="tx1"/>
                </a:solidFill>
                <a:latin typeface="Calibri" panose="020F0502020204030204" pitchFamily="34" charset="0"/>
              </a:defRPr>
            </a:lvl3pPr>
            <a:lvl4pPr marL="1714454" indent="-244922">
              <a:lnSpc>
                <a:spcPct val="90000"/>
              </a:lnSpc>
              <a:spcBef>
                <a:spcPts val="442"/>
              </a:spcBef>
              <a:buFont typeface="Arial" panose="020B0604020202020204" pitchFamily="34" charset="0"/>
              <a:buChar char="•"/>
              <a:defRPr sz="1607">
                <a:solidFill>
                  <a:schemeClr val="tx1"/>
                </a:solidFill>
                <a:latin typeface="Calibri" panose="020F0502020204030204" pitchFamily="34" charset="0"/>
              </a:defRPr>
            </a:lvl4pPr>
            <a:lvl5pPr marL="2204298" indent="-244922">
              <a:lnSpc>
                <a:spcPct val="90000"/>
              </a:lnSpc>
              <a:spcBef>
                <a:spcPts val="442"/>
              </a:spcBef>
              <a:buFont typeface="Arial" panose="020B0604020202020204" pitchFamily="34" charset="0"/>
              <a:buChar char="•"/>
              <a:defRPr sz="1607">
                <a:solidFill>
                  <a:schemeClr val="tx1"/>
                </a:solidFill>
                <a:latin typeface="Calibri" panose="020F0502020204030204" pitchFamily="34" charset="0"/>
              </a:defRPr>
            </a:lvl5pPr>
            <a:lvl6pPr marL="2694142"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6pPr>
            <a:lvl7pPr marL="3183987"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7pPr>
            <a:lvl8pPr marL="3673831"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8pPr>
            <a:lvl9pPr marL="4163675"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9pPr>
          </a:lstStyle>
          <a:p>
            <a:pPr>
              <a:lnSpc>
                <a:spcPct val="100000"/>
              </a:lnSpc>
              <a:spcBef>
                <a:spcPct val="0"/>
              </a:spcBef>
              <a:buFontTx/>
              <a:buNone/>
            </a:pPr>
            <a:fld id="{4A7E1FD3-DBB4-4FBF-928F-C96E5A54585F}" type="slidenum">
              <a:rPr lang="en-IN" altLang="en-US" sz="1071">
                <a:solidFill>
                  <a:srgbClr val="898989"/>
                </a:solidFill>
              </a:rPr>
              <a:pPr>
                <a:lnSpc>
                  <a:spcPct val="100000"/>
                </a:lnSpc>
                <a:spcBef>
                  <a:spcPct val="0"/>
                </a:spcBef>
                <a:buFontTx/>
                <a:buNone/>
              </a:pPr>
              <a:t>44</a:t>
            </a:fld>
            <a:endParaRPr lang="en-IN" altLang="en-US" sz="1071">
              <a:solidFill>
                <a:srgbClr val="898989"/>
              </a:solidFill>
            </a:endParaRPr>
          </a:p>
        </p:txBody>
      </p:sp>
      <p:sp>
        <p:nvSpPr>
          <p:cNvPr id="8" name="Title 1">
            <a:extLst>
              <a:ext uri="{FF2B5EF4-FFF2-40B4-BE49-F238E27FC236}">
                <a16:creationId xmlns:a16="http://schemas.microsoft.com/office/drawing/2014/main" id="{4DFB7C27-00C3-4800-91A6-B7BDC32CA691}"/>
              </a:ext>
            </a:extLst>
          </p:cNvPr>
          <p:cNvSpPr>
            <a:spLocks noGrp="1"/>
          </p:cNvSpPr>
          <p:nvPr>
            <p:ph type="title"/>
          </p:nvPr>
        </p:nvSpPr>
        <p:spPr>
          <a:xfrm>
            <a:off x="2131220" y="221116"/>
            <a:ext cx="9002825" cy="750094"/>
          </a:xfrm>
        </p:spPr>
        <p:txBody>
          <a:bodyPr>
            <a:normAutofit fontScale="90000"/>
          </a:bodyPr>
          <a:lstStyle/>
          <a:p>
            <a:pPr algn="ctr">
              <a:defRPr/>
            </a:pPr>
            <a:r>
              <a:rPr lang="en-US" spc="-5" dirty="0">
                <a:solidFill>
                  <a:srgbClr val="0000FF"/>
                </a:solidFill>
                <a:latin typeface="Arial Black" pitchFamily="34" charset="0"/>
                <a:cs typeface="Times New Roman"/>
              </a:rPr>
              <a:t>           </a:t>
            </a:r>
            <a:br>
              <a:rPr lang="en-US" spc="-5" dirty="0">
                <a:solidFill>
                  <a:srgbClr val="0000FF"/>
                </a:solidFill>
                <a:latin typeface="Arial Black" pitchFamily="34" charset="0"/>
                <a:cs typeface="Times New Roman"/>
              </a:rPr>
            </a:br>
            <a:r>
              <a:rPr lang="en-US" altLang="en-US" sz="3214" spc="-5" dirty="0">
                <a:solidFill>
                  <a:srgbClr val="0000FF"/>
                </a:solidFill>
                <a:latin typeface="Arial Black" pitchFamily="34" charset="0"/>
                <a:cs typeface="Times New Roman"/>
              </a:rPr>
              <a:t>II. b. Multi Layer Perceptron Model</a:t>
            </a:r>
            <a:br>
              <a:rPr lang="en-US" altLang="en-US" sz="3214" b="1" dirty="0">
                <a:solidFill>
                  <a:srgbClr val="006600"/>
                </a:solidFill>
              </a:rPr>
            </a:br>
            <a:endParaRPr lang="en-US" sz="3214" spc="-5" dirty="0">
              <a:solidFill>
                <a:srgbClr val="0000FF"/>
              </a:solidFill>
              <a:latin typeface="Arial Black" pitchFamily="34" charset="0"/>
              <a:cs typeface="Times New Roman"/>
            </a:endParaRPr>
          </a:p>
        </p:txBody>
      </p:sp>
      <p:pic>
        <p:nvPicPr>
          <p:cNvPr id="6" name="Picture 5">
            <a:extLst>
              <a:ext uri="{FF2B5EF4-FFF2-40B4-BE49-F238E27FC236}">
                <a16:creationId xmlns:a16="http://schemas.microsoft.com/office/drawing/2014/main" id="{171BA26A-5664-4F3B-A5C0-92D54D2D1ABC}"/>
              </a:ext>
            </a:extLst>
          </p:cNvPr>
          <p:cNvPicPr>
            <a:picLocks noChangeAspect="1"/>
          </p:cNvPicPr>
          <p:nvPr/>
        </p:nvPicPr>
        <p:blipFill>
          <a:blip r:embed="rId3"/>
          <a:stretch>
            <a:fillRect/>
          </a:stretch>
        </p:blipFill>
        <p:spPr>
          <a:xfrm>
            <a:off x="0" y="0"/>
            <a:ext cx="1348503" cy="1177781"/>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681BC5-6FEB-4DC4-8287-EBEEA4BD80B2}"/>
              </a:ext>
            </a:extLst>
          </p:cNvPr>
          <p:cNvSpPr txBox="1"/>
          <p:nvPr/>
        </p:nvSpPr>
        <p:spPr>
          <a:xfrm>
            <a:off x="1668799" y="1312091"/>
            <a:ext cx="9002280" cy="5280933"/>
          </a:xfrm>
          <a:prstGeom prst="rect">
            <a:avLst/>
          </a:prstGeom>
          <a:noFill/>
        </p:spPr>
        <p:txBody>
          <a:bodyPr>
            <a:spAutoFit/>
          </a:bodyPr>
          <a:lstStyle/>
          <a:p>
            <a:pPr>
              <a:defRPr/>
            </a:pPr>
            <a:r>
              <a:rPr lang="en-IN" sz="2143" dirty="0">
                <a:solidFill>
                  <a:srgbClr val="FF0000"/>
                </a:solidFill>
              </a:rPr>
              <a:t>Algorithm: (Continued)</a:t>
            </a:r>
          </a:p>
          <a:p>
            <a:pPr>
              <a:defRPr/>
            </a:pPr>
            <a:endParaRPr lang="en-IN" sz="1929" dirty="0"/>
          </a:p>
          <a:p>
            <a:pPr marL="489844" indent="-489844" algn="just">
              <a:buFont typeface="+mj-lt"/>
              <a:buAutoNum type="arabicPeriod" startAt="8"/>
              <a:defRPr/>
            </a:pPr>
            <a:r>
              <a:rPr lang="en-IN" sz="2143" dirty="0"/>
              <a:t>If the Targets is  (not equal to) = to the actual output (Y), then update weights and bias based on Perceptron Learning Law</a:t>
            </a:r>
          </a:p>
          <a:p>
            <a:pPr algn="just">
              <a:defRPr/>
            </a:pPr>
            <a:endParaRPr lang="en-IN" sz="2143" baseline="-3000" dirty="0"/>
          </a:p>
          <a:p>
            <a:pPr algn="just">
              <a:defRPr/>
            </a:pPr>
            <a:r>
              <a:rPr lang="en-IN" sz="2143" dirty="0"/>
              <a:t>            </a:t>
            </a:r>
            <a:r>
              <a:rPr lang="en-IN" sz="2143" dirty="0">
                <a:highlight>
                  <a:srgbClr val="FFFF00"/>
                </a:highlight>
              </a:rPr>
              <a:t>W</a:t>
            </a:r>
            <a:r>
              <a:rPr lang="en-IN" sz="2143" baseline="-25000" dirty="0">
                <a:highlight>
                  <a:srgbClr val="FFFF00"/>
                </a:highlight>
              </a:rPr>
              <a:t>i (new) </a:t>
            </a:r>
            <a:r>
              <a:rPr lang="en-IN" sz="2143" dirty="0">
                <a:highlight>
                  <a:srgbClr val="FFFF00"/>
                </a:highlight>
              </a:rPr>
              <a:t>= W</a:t>
            </a:r>
            <a:r>
              <a:rPr lang="en-IN" sz="2143" baseline="-25000" dirty="0">
                <a:highlight>
                  <a:srgbClr val="FFFF00"/>
                </a:highlight>
              </a:rPr>
              <a:t>i (old) </a:t>
            </a:r>
            <a:r>
              <a:rPr lang="en-IN" sz="2143" dirty="0">
                <a:highlight>
                  <a:srgbClr val="FFFF00"/>
                </a:highlight>
              </a:rPr>
              <a:t>+ Change in weight vector</a:t>
            </a:r>
          </a:p>
          <a:p>
            <a:pPr>
              <a:defRPr/>
            </a:pPr>
            <a:endParaRPr lang="en-IN" sz="1714" dirty="0"/>
          </a:p>
          <a:p>
            <a:pPr>
              <a:defRPr/>
            </a:pPr>
            <a:r>
              <a:rPr lang="en-IN" sz="1714" dirty="0"/>
              <a:t>	</a:t>
            </a:r>
            <a:r>
              <a:rPr lang="en-IN" sz="2143" dirty="0">
                <a:solidFill>
                  <a:srgbClr val="FF0000"/>
                </a:solidFill>
              </a:rPr>
              <a:t>Change in weight vector   = </a:t>
            </a:r>
            <a:r>
              <a:rPr lang="el-GR" sz="2143" dirty="0">
                <a:solidFill>
                  <a:srgbClr val="FF0000"/>
                </a:solidFill>
              </a:rPr>
              <a:t>η</a:t>
            </a:r>
            <a:r>
              <a:rPr lang="en-IN" sz="2143" dirty="0" err="1">
                <a:solidFill>
                  <a:srgbClr val="FF0000"/>
                </a:solidFill>
              </a:rPr>
              <a:t>t</a:t>
            </a:r>
            <a:r>
              <a:rPr lang="en-IN" sz="2143" baseline="-25000" dirty="0" err="1">
                <a:solidFill>
                  <a:srgbClr val="FF0000"/>
                </a:solidFill>
              </a:rPr>
              <a:t>i</a:t>
            </a:r>
            <a:r>
              <a:rPr lang="en-IN" sz="2143" dirty="0" err="1">
                <a:solidFill>
                  <a:srgbClr val="FF0000"/>
                </a:solidFill>
              </a:rPr>
              <a:t>x</a:t>
            </a:r>
            <a:r>
              <a:rPr lang="en-IN" sz="2143" baseline="-25000" dirty="0" err="1">
                <a:solidFill>
                  <a:srgbClr val="FF0000"/>
                </a:solidFill>
              </a:rPr>
              <a:t>i</a:t>
            </a:r>
            <a:r>
              <a:rPr lang="en-IN" sz="2143" baseline="-25000" dirty="0">
                <a:solidFill>
                  <a:srgbClr val="FF0000"/>
                </a:solidFill>
              </a:rPr>
              <a:t>     </a:t>
            </a:r>
            <a:r>
              <a:rPr lang="en-IN" sz="1714" baseline="-25000" dirty="0">
                <a:solidFill>
                  <a:srgbClr val="FF0000"/>
                </a:solidFill>
              </a:rPr>
              <a:t>  </a:t>
            </a:r>
          </a:p>
          <a:p>
            <a:pPr>
              <a:defRPr/>
            </a:pPr>
            <a:r>
              <a:rPr lang="en-IN" sz="1929" dirty="0"/>
              <a:t>                      Where   </a:t>
            </a:r>
            <a:r>
              <a:rPr lang="el-GR" sz="1929" dirty="0"/>
              <a:t>η</a:t>
            </a:r>
            <a:r>
              <a:rPr lang="en-IN" sz="1929" dirty="0"/>
              <a:t>  = Learning Rate</a:t>
            </a:r>
          </a:p>
          <a:p>
            <a:pPr>
              <a:defRPr/>
            </a:pPr>
            <a:r>
              <a:rPr lang="en-IN" sz="1929" dirty="0"/>
              <a:t>                                    </a:t>
            </a:r>
            <a:r>
              <a:rPr lang="en-IN" sz="1929" dirty="0" err="1"/>
              <a:t>t</a:t>
            </a:r>
            <a:r>
              <a:rPr lang="en-IN" sz="1929" baseline="-25000" dirty="0" err="1"/>
              <a:t>i</a:t>
            </a:r>
            <a:r>
              <a:rPr lang="en-IN" sz="1929" dirty="0"/>
              <a:t>  = Target output of </a:t>
            </a:r>
            <a:r>
              <a:rPr lang="en-IN" sz="1929" dirty="0" err="1"/>
              <a:t>i</a:t>
            </a:r>
            <a:r>
              <a:rPr lang="en-IN" sz="1929" baseline="30000" dirty="0" err="1"/>
              <a:t>th</a:t>
            </a:r>
            <a:r>
              <a:rPr lang="en-IN" sz="1929" dirty="0"/>
              <a:t> unit</a:t>
            </a:r>
          </a:p>
          <a:p>
            <a:pPr>
              <a:defRPr/>
            </a:pPr>
            <a:r>
              <a:rPr lang="en-IN" sz="1929" dirty="0"/>
              <a:t>	                        x</a:t>
            </a:r>
            <a:r>
              <a:rPr lang="en-IN" sz="1929" baseline="-25000" dirty="0"/>
              <a:t>i </a:t>
            </a:r>
            <a:r>
              <a:rPr lang="en-IN" sz="1929" dirty="0"/>
              <a:t> = </a:t>
            </a:r>
            <a:r>
              <a:rPr lang="en-IN" sz="1929" dirty="0" err="1"/>
              <a:t>i</a:t>
            </a:r>
            <a:r>
              <a:rPr lang="en-IN" sz="1929" baseline="30000" dirty="0" err="1"/>
              <a:t>th</a:t>
            </a:r>
            <a:r>
              <a:rPr lang="en-IN" sz="1929" baseline="30000" dirty="0"/>
              <a:t> </a:t>
            </a:r>
            <a:r>
              <a:rPr lang="en-IN" sz="1929" dirty="0"/>
              <a:t>Input vector</a:t>
            </a:r>
          </a:p>
          <a:p>
            <a:pPr>
              <a:defRPr/>
            </a:pPr>
            <a:r>
              <a:rPr lang="en-IN" sz="2143" dirty="0"/>
              <a:t>             </a:t>
            </a:r>
            <a:r>
              <a:rPr lang="en-IN" sz="2143" dirty="0">
                <a:highlight>
                  <a:srgbClr val="FFFF00"/>
                </a:highlight>
              </a:rPr>
              <a:t> b</a:t>
            </a:r>
            <a:r>
              <a:rPr lang="en-IN" sz="2143" baseline="-25000" dirty="0">
                <a:highlight>
                  <a:srgbClr val="FFFF00"/>
                </a:highlight>
              </a:rPr>
              <a:t>0(new) </a:t>
            </a:r>
            <a:r>
              <a:rPr lang="en-IN" sz="2143" dirty="0">
                <a:highlight>
                  <a:srgbClr val="FFFF00"/>
                </a:highlight>
              </a:rPr>
              <a:t>= b</a:t>
            </a:r>
            <a:r>
              <a:rPr lang="en-IN" sz="2143" baseline="-25000" dirty="0">
                <a:highlight>
                  <a:srgbClr val="FFFF00"/>
                </a:highlight>
              </a:rPr>
              <a:t>0 (old) </a:t>
            </a:r>
            <a:r>
              <a:rPr lang="en-IN" sz="2143" dirty="0">
                <a:highlight>
                  <a:srgbClr val="FFFF00"/>
                </a:highlight>
              </a:rPr>
              <a:t>+ Change in Bias</a:t>
            </a:r>
          </a:p>
          <a:p>
            <a:pPr>
              <a:defRPr/>
            </a:pPr>
            <a:r>
              <a:rPr lang="en-IN" sz="2143" dirty="0"/>
              <a:t>                      </a:t>
            </a:r>
            <a:r>
              <a:rPr lang="en-IN" sz="2143" dirty="0">
                <a:solidFill>
                  <a:srgbClr val="FF0000"/>
                </a:solidFill>
              </a:rPr>
              <a:t>Change in Bias = </a:t>
            </a:r>
            <a:r>
              <a:rPr lang="el-GR" sz="2143" dirty="0">
                <a:solidFill>
                  <a:srgbClr val="FF0000"/>
                </a:solidFill>
              </a:rPr>
              <a:t>η</a:t>
            </a:r>
            <a:r>
              <a:rPr lang="en-IN" sz="2143" dirty="0" err="1">
                <a:solidFill>
                  <a:srgbClr val="FF0000"/>
                </a:solidFill>
              </a:rPr>
              <a:t>t</a:t>
            </a:r>
            <a:r>
              <a:rPr lang="en-IN" sz="2143" baseline="-25000" dirty="0" err="1">
                <a:solidFill>
                  <a:srgbClr val="FF0000"/>
                </a:solidFill>
              </a:rPr>
              <a:t>i</a:t>
            </a:r>
            <a:endParaRPr lang="en-IN" sz="2143" baseline="-25000" dirty="0">
              <a:solidFill>
                <a:srgbClr val="FF0000"/>
              </a:solidFill>
            </a:endParaRPr>
          </a:p>
          <a:p>
            <a:pPr>
              <a:defRPr/>
            </a:pPr>
            <a:r>
              <a:rPr lang="en-IN" sz="2143" dirty="0"/>
              <a:t>      </a:t>
            </a:r>
            <a:r>
              <a:rPr lang="en-IN" sz="2143" dirty="0">
                <a:solidFill>
                  <a:srgbClr val="0070C0"/>
                </a:solidFill>
              </a:rPr>
              <a:t>Else </a:t>
            </a:r>
            <a:r>
              <a:rPr lang="en-IN" sz="2143" dirty="0"/>
              <a:t>  </a:t>
            </a:r>
            <a:r>
              <a:rPr lang="en-IN" sz="2143" dirty="0">
                <a:highlight>
                  <a:srgbClr val="FFFF00"/>
                </a:highlight>
              </a:rPr>
              <a:t>W</a:t>
            </a:r>
            <a:r>
              <a:rPr lang="en-IN" sz="2143" baseline="-25000" dirty="0">
                <a:highlight>
                  <a:srgbClr val="FFFF00"/>
                </a:highlight>
              </a:rPr>
              <a:t>i (new) </a:t>
            </a:r>
            <a:r>
              <a:rPr lang="en-IN" sz="2143" dirty="0">
                <a:highlight>
                  <a:srgbClr val="FFFF00"/>
                </a:highlight>
              </a:rPr>
              <a:t>= W</a:t>
            </a:r>
            <a:r>
              <a:rPr lang="en-IN" sz="2143" baseline="-25000" dirty="0">
                <a:highlight>
                  <a:srgbClr val="FFFF00"/>
                </a:highlight>
              </a:rPr>
              <a:t>i (old) </a:t>
            </a:r>
          </a:p>
          <a:p>
            <a:pPr>
              <a:defRPr/>
            </a:pPr>
            <a:r>
              <a:rPr lang="en-IN" sz="2143" baseline="-25000" dirty="0"/>
              <a:t>                        </a:t>
            </a:r>
            <a:r>
              <a:rPr lang="en-IN" sz="2143" dirty="0">
                <a:highlight>
                  <a:srgbClr val="FFFF00"/>
                </a:highlight>
              </a:rPr>
              <a:t>b</a:t>
            </a:r>
            <a:r>
              <a:rPr lang="en-IN" sz="2143" baseline="-25000" dirty="0">
                <a:highlight>
                  <a:srgbClr val="FFFF00"/>
                </a:highlight>
              </a:rPr>
              <a:t>0(new) </a:t>
            </a:r>
            <a:r>
              <a:rPr lang="en-IN" sz="2143" dirty="0">
                <a:highlight>
                  <a:srgbClr val="FFFF00"/>
                </a:highlight>
              </a:rPr>
              <a:t>= b</a:t>
            </a:r>
            <a:r>
              <a:rPr lang="en-IN" sz="2143" baseline="-25000" dirty="0">
                <a:highlight>
                  <a:srgbClr val="FFFF00"/>
                </a:highlight>
              </a:rPr>
              <a:t>0 (old)</a:t>
            </a:r>
          </a:p>
          <a:p>
            <a:pPr>
              <a:defRPr/>
            </a:pPr>
            <a:endParaRPr lang="en-IN" sz="2143" baseline="-25000" dirty="0">
              <a:highlight>
                <a:srgbClr val="FFFF00"/>
              </a:highlight>
            </a:endParaRPr>
          </a:p>
          <a:p>
            <a:pPr>
              <a:defRPr/>
            </a:pPr>
            <a:r>
              <a:rPr lang="en-IN" sz="2143" dirty="0"/>
              <a:t>9. Test for Stop condition</a:t>
            </a:r>
          </a:p>
        </p:txBody>
      </p:sp>
      <p:sp>
        <p:nvSpPr>
          <p:cNvPr id="49155" name="Slide Number Placeholder 3">
            <a:extLst>
              <a:ext uri="{FF2B5EF4-FFF2-40B4-BE49-F238E27FC236}">
                <a16:creationId xmlns:a16="http://schemas.microsoft.com/office/drawing/2014/main" id="{4B8FDAF9-1DBE-4753-A48B-7F0B328B37A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871"/>
              </a:spcBef>
              <a:buFont typeface="Arial" panose="020B0604020202020204" pitchFamily="34" charset="0"/>
              <a:buChar char="•"/>
              <a:defRPr sz="2464">
                <a:solidFill>
                  <a:schemeClr val="tx1"/>
                </a:solidFill>
                <a:latin typeface="Calibri" panose="020F0502020204030204" pitchFamily="34" charset="0"/>
              </a:defRPr>
            </a:lvl1pPr>
            <a:lvl2pPr marL="795997" indent="-306153">
              <a:lnSpc>
                <a:spcPct val="90000"/>
              </a:lnSpc>
              <a:spcBef>
                <a:spcPts val="442"/>
              </a:spcBef>
              <a:buFont typeface="Arial" panose="020B0604020202020204" pitchFamily="34" charset="0"/>
              <a:buChar char="•"/>
              <a:defRPr sz="2143">
                <a:solidFill>
                  <a:schemeClr val="tx1"/>
                </a:solidFill>
                <a:latin typeface="Calibri" panose="020F0502020204030204" pitchFamily="34" charset="0"/>
              </a:defRPr>
            </a:lvl2pPr>
            <a:lvl3pPr marL="1224610" indent="-244922">
              <a:lnSpc>
                <a:spcPct val="90000"/>
              </a:lnSpc>
              <a:spcBef>
                <a:spcPts val="442"/>
              </a:spcBef>
              <a:buFont typeface="Arial" panose="020B0604020202020204" pitchFamily="34" charset="0"/>
              <a:buChar char="•"/>
              <a:defRPr sz="1714">
                <a:solidFill>
                  <a:schemeClr val="tx1"/>
                </a:solidFill>
                <a:latin typeface="Calibri" panose="020F0502020204030204" pitchFamily="34" charset="0"/>
              </a:defRPr>
            </a:lvl3pPr>
            <a:lvl4pPr marL="1714454" indent="-244922">
              <a:lnSpc>
                <a:spcPct val="90000"/>
              </a:lnSpc>
              <a:spcBef>
                <a:spcPts val="442"/>
              </a:spcBef>
              <a:buFont typeface="Arial" panose="020B0604020202020204" pitchFamily="34" charset="0"/>
              <a:buChar char="•"/>
              <a:defRPr sz="1607">
                <a:solidFill>
                  <a:schemeClr val="tx1"/>
                </a:solidFill>
                <a:latin typeface="Calibri" panose="020F0502020204030204" pitchFamily="34" charset="0"/>
              </a:defRPr>
            </a:lvl4pPr>
            <a:lvl5pPr marL="2204298" indent="-244922">
              <a:lnSpc>
                <a:spcPct val="90000"/>
              </a:lnSpc>
              <a:spcBef>
                <a:spcPts val="442"/>
              </a:spcBef>
              <a:buFont typeface="Arial" panose="020B0604020202020204" pitchFamily="34" charset="0"/>
              <a:buChar char="•"/>
              <a:defRPr sz="1607">
                <a:solidFill>
                  <a:schemeClr val="tx1"/>
                </a:solidFill>
                <a:latin typeface="Calibri" panose="020F0502020204030204" pitchFamily="34" charset="0"/>
              </a:defRPr>
            </a:lvl5pPr>
            <a:lvl6pPr marL="2694142"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6pPr>
            <a:lvl7pPr marL="3183987"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7pPr>
            <a:lvl8pPr marL="3673831"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8pPr>
            <a:lvl9pPr marL="4163675" indent="-244922" defTabSz="799398" eaLnBrk="0" fontAlgn="base" hangingPunct="0">
              <a:lnSpc>
                <a:spcPct val="90000"/>
              </a:lnSpc>
              <a:spcBef>
                <a:spcPts val="442"/>
              </a:spcBef>
              <a:spcAft>
                <a:spcPct val="0"/>
              </a:spcAft>
              <a:buFont typeface="Arial" panose="020B0604020202020204" pitchFamily="34" charset="0"/>
              <a:buChar char="•"/>
              <a:defRPr sz="1607">
                <a:solidFill>
                  <a:schemeClr val="tx1"/>
                </a:solidFill>
                <a:latin typeface="Calibri" panose="020F0502020204030204" pitchFamily="34" charset="0"/>
              </a:defRPr>
            </a:lvl9pPr>
          </a:lstStyle>
          <a:p>
            <a:pPr>
              <a:lnSpc>
                <a:spcPct val="100000"/>
              </a:lnSpc>
              <a:spcBef>
                <a:spcPct val="0"/>
              </a:spcBef>
              <a:buFontTx/>
              <a:buNone/>
            </a:pPr>
            <a:fld id="{F4B23307-12A2-4E8C-9D2B-130E259F229C}" type="slidenum">
              <a:rPr lang="en-IN" altLang="en-US" sz="1071">
                <a:solidFill>
                  <a:srgbClr val="898989"/>
                </a:solidFill>
              </a:rPr>
              <a:pPr>
                <a:lnSpc>
                  <a:spcPct val="100000"/>
                </a:lnSpc>
                <a:spcBef>
                  <a:spcPct val="0"/>
                </a:spcBef>
                <a:buFontTx/>
                <a:buNone/>
              </a:pPr>
              <a:t>45</a:t>
            </a:fld>
            <a:endParaRPr lang="en-IN" altLang="en-US" sz="1071">
              <a:solidFill>
                <a:srgbClr val="898989"/>
              </a:solidFill>
            </a:endParaRPr>
          </a:p>
        </p:txBody>
      </p:sp>
      <p:sp>
        <p:nvSpPr>
          <p:cNvPr id="8" name="Title 1">
            <a:extLst>
              <a:ext uri="{FF2B5EF4-FFF2-40B4-BE49-F238E27FC236}">
                <a16:creationId xmlns:a16="http://schemas.microsoft.com/office/drawing/2014/main" id="{22889EE0-9A3F-4881-9C68-852F724D079B}"/>
              </a:ext>
            </a:extLst>
          </p:cNvPr>
          <p:cNvSpPr>
            <a:spLocks noGrp="1"/>
          </p:cNvSpPr>
          <p:nvPr>
            <p:ph type="title"/>
          </p:nvPr>
        </p:nvSpPr>
        <p:spPr>
          <a:xfrm>
            <a:off x="2131220" y="221116"/>
            <a:ext cx="9002825" cy="750094"/>
          </a:xfrm>
        </p:spPr>
        <p:txBody>
          <a:bodyPr>
            <a:normAutofit fontScale="90000"/>
          </a:bodyPr>
          <a:lstStyle/>
          <a:p>
            <a:pPr algn="ctr">
              <a:defRPr/>
            </a:pPr>
            <a:r>
              <a:rPr lang="en-US" spc="-5" dirty="0">
                <a:solidFill>
                  <a:srgbClr val="0000FF"/>
                </a:solidFill>
                <a:latin typeface="Arial Black" pitchFamily="34" charset="0"/>
                <a:cs typeface="Times New Roman"/>
              </a:rPr>
              <a:t>           </a:t>
            </a:r>
            <a:br>
              <a:rPr lang="en-US" spc="-5" dirty="0">
                <a:solidFill>
                  <a:srgbClr val="0000FF"/>
                </a:solidFill>
                <a:latin typeface="Arial Black" pitchFamily="34" charset="0"/>
                <a:cs typeface="Times New Roman"/>
              </a:rPr>
            </a:br>
            <a:r>
              <a:rPr lang="en-US" altLang="en-US" sz="3214" spc="-5" dirty="0">
                <a:solidFill>
                  <a:srgbClr val="0000FF"/>
                </a:solidFill>
                <a:latin typeface="Arial Black" pitchFamily="34" charset="0"/>
                <a:cs typeface="Times New Roman"/>
              </a:rPr>
              <a:t>I. b. Multi Layer Perceptron Model</a:t>
            </a:r>
            <a:br>
              <a:rPr lang="en-US" altLang="en-US" sz="3214" b="1" dirty="0">
                <a:solidFill>
                  <a:srgbClr val="006600"/>
                </a:solidFill>
              </a:rPr>
            </a:br>
            <a:endParaRPr lang="en-US" sz="3214" spc="-5" dirty="0">
              <a:solidFill>
                <a:srgbClr val="0000FF"/>
              </a:solidFill>
              <a:latin typeface="Arial Black" pitchFamily="34" charset="0"/>
              <a:cs typeface="Times New Roman"/>
            </a:endParaRPr>
          </a:p>
        </p:txBody>
      </p:sp>
      <p:cxnSp>
        <p:nvCxnSpPr>
          <p:cNvPr id="5" name="Straight Connector 4">
            <a:extLst>
              <a:ext uri="{FF2B5EF4-FFF2-40B4-BE49-F238E27FC236}">
                <a16:creationId xmlns:a16="http://schemas.microsoft.com/office/drawing/2014/main" id="{25F151EC-81A9-43C3-9829-8007EE060F84}"/>
              </a:ext>
            </a:extLst>
          </p:cNvPr>
          <p:cNvCxnSpPr/>
          <p:nvPr/>
        </p:nvCxnSpPr>
        <p:spPr>
          <a:xfrm flipH="1">
            <a:off x="5458166" y="1940720"/>
            <a:ext cx="74839" cy="29595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8542FD05-C064-490B-A64A-27429D3AF9A1}"/>
              </a:ext>
            </a:extLst>
          </p:cNvPr>
          <p:cNvPicPr>
            <a:picLocks noChangeAspect="1"/>
          </p:cNvPicPr>
          <p:nvPr/>
        </p:nvPicPr>
        <p:blipFill>
          <a:blip r:embed="rId2"/>
          <a:stretch>
            <a:fillRect/>
          </a:stretch>
        </p:blipFill>
        <p:spPr>
          <a:xfrm>
            <a:off x="0" y="0"/>
            <a:ext cx="1348503" cy="1177781"/>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BCD491-FF0D-4D2D-9C8A-5E5BD7B2487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21029056">
            <a:off x="1466652" y="661732"/>
            <a:ext cx="6893370" cy="4573954"/>
          </a:xfrm>
          <a:prstGeom prst="rect">
            <a:avLst/>
          </a:prstGeom>
        </p:spPr>
      </p:pic>
      <p:sp>
        <p:nvSpPr>
          <p:cNvPr id="6" name="TextBox 5">
            <a:extLst>
              <a:ext uri="{FF2B5EF4-FFF2-40B4-BE49-F238E27FC236}">
                <a16:creationId xmlns:a16="http://schemas.microsoft.com/office/drawing/2014/main" id="{2C275509-881C-449D-BBDD-5C8B2DDFD881}"/>
              </a:ext>
            </a:extLst>
          </p:cNvPr>
          <p:cNvSpPr txBox="1"/>
          <p:nvPr/>
        </p:nvSpPr>
        <p:spPr>
          <a:xfrm rot="21029056">
            <a:off x="1454764" y="1764282"/>
            <a:ext cx="2680593" cy="369332"/>
          </a:xfrm>
          <a:prstGeom prst="rect">
            <a:avLst/>
          </a:prstGeom>
          <a:noFill/>
        </p:spPr>
        <p:txBody>
          <a:bodyPr wrap="square" rtlCol="0">
            <a:spAutoFit/>
          </a:bodyPr>
          <a:lstStyle/>
          <a:p>
            <a:r>
              <a:rPr lang="en-IN" sz="900">
                <a:hlinkClick r:id="rId3" tooltip="http://simplysarafina.blogspot.com/2011/04/thank-you-thursday.html"/>
              </a:rPr>
              <a:t>This Photo</a:t>
            </a:r>
            <a:r>
              <a:rPr lang="en-IN" sz="900"/>
              <a:t> by Unknown Author is licensed under </a:t>
            </a:r>
            <a:r>
              <a:rPr lang="en-IN" sz="900">
                <a:hlinkClick r:id="rId4" tooltip="https://creativecommons.org/licenses/by/3.0/"/>
              </a:rPr>
              <a:t>CC BY</a:t>
            </a:r>
            <a:endParaRPr lang="en-IN" sz="900"/>
          </a:p>
        </p:txBody>
      </p:sp>
      <p:sp>
        <p:nvSpPr>
          <p:cNvPr id="7" name="TextBox 6">
            <a:extLst>
              <a:ext uri="{FF2B5EF4-FFF2-40B4-BE49-F238E27FC236}">
                <a16:creationId xmlns:a16="http://schemas.microsoft.com/office/drawing/2014/main" id="{D1E83949-2B33-411F-BC29-8344807E6148}"/>
              </a:ext>
            </a:extLst>
          </p:cNvPr>
          <p:cNvSpPr txBox="1"/>
          <p:nvPr/>
        </p:nvSpPr>
        <p:spPr>
          <a:xfrm>
            <a:off x="5153891" y="5126182"/>
            <a:ext cx="5708073" cy="369332"/>
          </a:xfrm>
          <a:prstGeom prst="rect">
            <a:avLst/>
          </a:prstGeom>
          <a:noFill/>
        </p:spPr>
        <p:txBody>
          <a:bodyPr wrap="square" rtlCol="0">
            <a:spAutoFit/>
          </a:bodyPr>
          <a:lstStyle/>
          <a:p>
            <a:r>
              <a:rPr lang="en-US" dirty="0"/>
              <a:t>Any Doubts /Questions Pls Contact The Course Coordinator</a:t>
            </a:r>
            <a:endParaRPr lang="en-IN" dirty="0"/>
          </a:p>
        </p:txBody>
      </p:sp>
      <p:sp>
        <p:nvSpPr>
          <p:cNvPr id="8" name="TextBox 7">
            <a:extLst>
              <a:ext uri="{FF2B5EF4-FFF2-40B4-BE49-F238E27FC236}">
                <a16:creationId xmlns:a16="http://schemas.microsoft.com/office/drawing/2014/main" id="{7A3F31D8-FE7C-4C8B-90C3-CD490D634881}"/>
              </a:ext>
            </a:extLst>
          </p:cNvPr>
          <p:cNvSpPr txBox="1"/>
          <p:nvPr/>
        </p:nvSpPr>
        <p:spPr>
          <a:xfrm>
            <a:off x="1745673" y="5774019"/>
            <a:ext cx="8395854" cy="461665"/>
          </a:xfrm>
          <a:prstGeom prst="rect">
            <a:avLst/>
          </a:prstGeom>
          <a:noFill/>
        </p:spPr>
        <p:txBody>
          <a:bodyPr wrap="square" rtlCol="0">
            <a:spAutoFit/>
          </a:bodyPr>
          <a:lstStyle/>
          <a:p>
            <a:pPr marL="285750" indent="-285750">
              <a:buFont typeface="Wingdings" panose="05000000000000000000" pitchFamily="2" charset="2"/>
              <a:buChar char="Ø"/>
            </a:pPr>
            <a:r>
              <a:rPr lang="en-US" sz="1200" dirty="0"/>
              <a:t>The copyright for all the diagrams/ screen shots lies with the respective owners</a:t>
            </a:r>
          </a:p>
          <a:p>
            <a:pPr marL="285750" indent="-285750">
              <a:buFont typeface="Wingdings" panose="05000000000000000000" pitchFamily="2" charset="2"/>
              <a:buChar char="Ø"/>
            </a:pPr>
            <a:r>
              <a:rPr lang="en-US" sz="1200" dirty="0"/>
              <a:t>Citations are provided at appropriate places</a:t>
            </a:r>
            <a:endParaRPr lang="en-IN" sz="1200" dirty="0"/>
          </a:p>
        </p:txBody>
      </p:sp>
    </p:spTree>
    <p:extLst>
      <p:ext uri="{BB962C8B-B14F-4D97-AF65-F5344CB8AC3E}">
        <p14:creationId xmlns:p14="http://schemas.microsoft.com/office/powerpoint/2010/main" val="1229713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4EB4AF-C059-46F8-95B6-56BB7A0D3CBB}"/>
              </a:ext>
            </a:extLst>
          </p:cNvPr>
          <p:cNvPicPr>
            <a:picLocks noChangeAspect="1"/>
          </p:cNvPicPr>
          <p:nvPr/>
        </p:nvPicPr>
        <p:blipFill>
          <a:blip r:embed="rId2"/>
          <a:stretch>
            <a:fillRect/>
          </a:stretch>
        </p:blipFill>
        <p:spPr>
          <a:xfrm>
            <a:off x="5" y="0"/>
            <a:ext cx="1348503" cy="1177781"/>
          </a:xfrm>
          <a:prstGeom prst="rect">
            <a:avLst/>
          </a:prstGeom>
        </p:spPr>
      </p:pic>
      <p:sp>
        <p:nvSpPr>
          <p:cNvPr id="6" name="Title 1">
            <a:extLst>
              <a:ext uri="{FF2B5EF4-FFF2-40B4-BE49-F238E27FC236}">
                <a16:creationId xmlns:a16="http://schemas.microsoft.com/office/drawing/2014/main" id="{B29937A1-9307-425E-92C7-34FF51E61BC9}"/>
              </a:ext>
            </a:extLst>
          </p:cNvPr>
          <p:cNvSpPr>
            <a:spLocks noGrp="1"/>
          </p:cNvSpPr>
          <p:nvPr>
            <p:ph type="ctrTitle"/>
          </p:nvPr>
        </p:nvSpPr>
        <p:spPr>
          <a:xfrm>
            <a:off x="1140691" y="136525"/>
            <a:ext cx="9910616" cy="780764"/>
          </a:xfrm>
        </p:spPr>
        <p:txBody>
          <a:bodyPr>
            <a:normAutofit/>
          </a:bodyPr>
          <a:lstStyle/>
          <a:p>
            <a:r>
              <a:rPr lang="en-IN" sz="5000" dirty="0">
                <a:solidFill>
                  <a:srgbClr val="FF0000"/>
                </a:solidFill>
                <a:latin typeface="Arial" panose="020B0604020202020204" pitchFamily="34" charset="0"/>
                <a:cs typeface="Arial" panose="020B0604020202020204" pitchFamily="34" charset="0"/>
              </a:rPr>
              <a:t>Course Introduction Continued.,</a:t>
            </a:r>
          </a:p>
        </p:txBody>
      </p:sp>
      <p:sp>
        <p:nvSpPr>
          <p:cNvPr id="4" name="Subtitle 2">
            <a:extLst>
              <a:ext uri="{FF2B5EF4-FFF2-40B4-BE49-F238E27FC236}">
                <a16:creationId xmlns:a16="http://schemas.microsoft.com/office/drawing/2014/main" id="{D49FE37A-C0D5-47D5-B95E-AB897578110F}"/>
              </a:ext>
            </a:extLst>
          </p:cNvPr>
          <p:cNvSpPr txBox="1">
            <a:spLocks/>
          </p:cNvSpPr>
          <p:nvPr/>
        </p:nvSpPr>
        <p:spPr>
          <a:xfrm>
            <a:off x="1076036" y="1135826"/>
            <a:ext cx="10039927" cy="5181847"/>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2800" dirty="0">
                <a:solidFill>
                  <a:srgbClr val="C00000"/>
                </a:solidFill>
                <a:latin typeface="Arial" panose="020B0604020202020204" pitchFamily="34" charset="0"/>
                <a:cs typeface="Arial" panose="020B0604020202020204" pitchFamily="34" charset="0"/>
              </a:rPr>
              <a:t>Need for Artificial Neural Networks(ANN):</a:t>
            </a:r>
          </a:p>
          <a:p>
            <a:pPr algn="l"/>
            <a:endParaRPr lang="en-IN" sz="2800" baseline="-9000" dirty="0">
              <a:solidFill>
                <a:srgbClr val="C00000"/>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IN" sz="2600" dirty="0">
                <a:latin typeface="Arial" panose="020B0604020202020204" pitchFamily="34" charset="0"/>
                <a:cs typeface="Arial" panose="020B0604020202020204" pitchFamily="34" charset="0"/>
              </a:rPr>
              <a:t>To develop a Fault Tolerant System</a:t>
            </a:r>
          </a:p>
          <a:p>
            <a:pPr marL="457200" indent="-457200" algn="l">
              <a:buFont typeface="Arial" panose="020B0604020202020204" pitchFamily="34" charset="0"/>
              <a:buChar char="•"/>
            </a:pPr>
            <a:r>
              <a:rPr lang="en-IN" sz="2600" dirty="0">
                <a:latin typeface="Arial" panose="020B0604020202020204" pitchFamily="34" charset="0"/>
                <a:cs typeface="Arial" panose="020B0604020202020204" pitchFamily="34" charset="0"/>
              </a:rPr>
              <a:t>Ability to learn</a:t>
            </a:r>
          </a:p>
          <a:p>
            <a:pPr marL="457200" indent="-457200" algn="l">
              <a:buFont typeface="Arial" panose="020B0604020202020204" pitchFamily="34" charset="0"/>
              <a:buChar char="•"/>
            </a:pPr>
            <a:r>
              <a:rPr lang="en-IN" sz="2600" dirty="0">
                <a:latin typeface="Arial" panose="020B0604020202020204" pitchFamily="34" charset="0"/>
                <a:cs typeface="Arial" panose="020B0604020202020204" pitchFamily="34" charset="0"/>
              </a:rPr>
              <a:t>Ability to model Non Linear &amp; Complex problems</a:t>
            </a:r>
          </a:p>
          <a:p>
            <a:pPr marL="457200" indent="-457200" algn="l">
              <a:buFont typeface="Arial" panose="020B0604020202020204" pitchFamily="34" charset="0"/>
              <a:buChar char="•"/>
            </a:pPr>
            <a:r>
              <a:rPr lang="en-IN" sz="2600" dirty="0">
                <a:latin typeface="Arial" panose="020B0604020202020204" pitchFamily="34" charset="0"/>
                <a:cs typeface="Arial" panose="020B0604020202020204" pitchFamily="34" charset="0"/>
              </a:rPr>
              <a:t>To perform Regression analysis or  Function Approximation</a:t>
            </a:r>
          </a:p>
          <a:p>
            <a:pPr marL="457200" indent="-457200" algn="l">
              <a:buFont typeface="Arial" panose="020B0604020202020204" pitchFamily="34" charset="0"/>
              <a:buChar char="•"/>
            </a:pPr>
            <a:r>
              <a:rPr lang="en-IN" sz="2600" dirty="0">
                <a:latin typeface="Arial" panose="020B0604020202020204" pitchFamily="34" charset="0"/>
                <a:cs typeface="Arial" panose="020B0604020202020204" pitchFamily="34" charset="0"/>
              </a:rPr>
              <a:t>Classification and Clustering Analysis</a:t>
            </a:r>
          </a:p>
          <a:p>
            <a:pPr marL="457200" indent="-457200" algn="l">
              <a:buFont typeface="Arial" panose="020B0604020202020204" pitchFamily="34" charset="0"/>
              <a:buChar char="•"/>
            </a:pPr>
            <a:r>
              <a:rPr lang="en-IN" sz="2600" dirty="0">
                <a:latin typeface="Arial" panose="020B0604020202020204" pitchFamily="34" charset="0"/>
                <a:cs typeface="Arial" panose="020B0604020202020204" pitchFamily="34" charset="0"/>
              </a:rPr>
              <a:t>Data Analytics, Data Processing, Data Compression</a:t>
            </a:r>
          </a:p>
          <a:p>
            <a:pPr marL="457200" indent="-457200" algn="l">
              <a:buFont typeface="Arial" panose="020B0604020202020204" pitchFamily="34" charset="0"/>
              <a:buChar char="•"/>
            </a:pPr>
            <a:r>
              <a:rPr lang="en-IN" sz="2600" dirty="0">
                <a:latin typeface="Arial" panose="020B0604020202020204" pitchFamily="34" charset="0"/>
                <a:cs typeface="Arial" panose="020B0604020202020204" pitchFamily="34" charset="0"/>
              </a:rPr>
              <a:t>Robotics Path calculations</a:t>
            </a:r>
          </a:p>
          <a:p>
            <a:pPr marL="457200" indent="-457200" algn="l">
              <a:buFont typeface="Arial" panose="020B0604020202020204" pitchFamily="34" charset="0"/>
              <a:buChar char="•"/>
            </a:pPr>
            <a:r>
              <a:rPr lang="en-IN" sz="2600" dirty="0">
                <a:latin typeface="Arial" panose="020B0604020202020204" pitchFamily="34" charset="0"/>
                <a:cs typeface="Arial" panose="020B0604020202020204" pitchFamily="34" charset="0"/>
              </a:rPr>
              <a:t>Control / Process applications</a:t>
            </a:r>
          </a:p>
          <a:p>
            <a:pPr algn="l"/>
            <a:endParaRPr lang="en-IN" sz="2600" baseline="-6000" dirty="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ü"/>
            </a:pPr>
            <a:r>
              <a:rPr lang="en-IN" sz="2600" dirty="0">
                <a:latin typeface="Arial" panose="020B0604020202020204" pitchFamily="34" charset="0"/>
                <a:cs typeface="Arial" panose="020B0604020202020204" pitchFamily="34" charset="0"/>
              </a:rPr>
              <a:t>Artificial Neural Networks are mainly used for </a:t>
            </a:r>
            <a:r>
              <a:rPr lang="en-IN" sz="2600" dirty="0">
                <a:solidFill>
                  <a:srgbClr val="0070C0"/>
                </a:solidFill>
                <a:latin typeface="Arial" panose="020B0604020202020204" pitchFamily="34" charset="0"/>
                <a:cs typeface="Arial" panose="020B0604020202020204" pitchFamily="34" charset="0"/>
              </a:rPr>
              <a:t>Generalization</a:t>
            </a:r>
          </a:p>
          <a:p>
            <a:pPr marL="457200" indent="-457200" algn="just">
              <a:lnSpc>
                <a:spcPct val="170000"/>
              </a:lnSpc>
              <a:buFont typeface="Wingdings" panose="05000000000000000000" pitchFamily="2" charset="2"/>
              <a:buChar char="ü"/>
            </a:pPr>
            <a:r>
              <a:rPr lang="en-IN" sz="2600" dirty="0">
                <a:latin typeface="Arial" panose="020B0604020202020204" pitchFamily="34" charset="0"/>
                <a:cs typeface="Arial" panose="020B0604020202020204" pitchFamily="34" charset="0"/>
              </a:rPr>
              <a:t>Artificial Neural Networks is the main tool used in </a:t>
            </a:r>
            <a:r>
              <a:rPr lang="en-IN" sz="2600" dirty="0">
                <a:solidFill>
                  <a:srgbClr val="0070C0"/>
                </a:solidFill>
                <a:latin typeface="Arial" panose="020B0604020202020204" pitchFamily="34" charset="0"/>
                <a:cs typeface="Arial" panose="020B0604020202020204" pitchFamily="34" charset="0"/>
              </a:rPr>
              <a:t>Artificial Intelligence/Natural Language Processing etc.</a:t>
            </a:r>
          </a:p>
          <a:p>
            <a:pPr algn="just"/>
            <a:endParaRPr lang="en-IN" dirty="0">
              <a:solidFill>
                <a:srgbClr val="C00000"/>
              </a:solidFill>
            </a:endParaRPr>
          </a:p>
          <a:p>
            <a:pPr algn="l"/>
            <a:endParaRPr lang="en-IN" dirty="0">
              <a:solidFill>
                <a:srgbClr val="C00000"/>
              </a:solidFill>
            </a:endParaRPr>
          </a:p>
        </p:txBody>
      </p:sp>
      <p:sp>
        <p:nvSpPr>
          <p:cNvPr id="2" name="Slide Number Placeholder 1">
            <a:extLst>
              <a:ext uri="{FF2B5EF4-FFF2-40B4-BE49-F238E27FC236}">
                <a16:creationId xmlns:a16="http://schemas.microsoft.com/office/drawing/2014/main" id="{83AC80D8-E881-4D7D-8A75-840FD114F656}"/>
              </a:ext>
            </a:extLst>
          </p:cNvPr>
          <p:cNvSpPr>
            <a:spLocks noGrp="1"/>
          </p:cNvSpPr>
          <p:nvPr>
            <p:ph type="sldNum" sz="quarter" idx="12"/>
          </p:nvPr>
        </p:nvSpPr>
        <p:spPr/>
        <p:txBody>
          <a:bodyPr/>
          <a:lstStyle/>
          <a:p>
            <a:fld id="{CFB90EB3-43DD-4781-AA94-EC840833DA96}" type="slidenum">
              <a:rPr lang="en-IN" smtClean="0"/>
              <a:t>5</a:t>
            </a:fld>
            <a:endParaRPr lang="en-IN"/>
          </a:p>
        </p:txBody>
      </p:sp>
    </p:spTree>
    <p:extLst>
      <p:ext uri="{BB962C8B-B14F-4D97-AF65-F5344CB8AC3E}">
        <p14:creationId xmlns:p14="http://schemas.microsoft.com/office/powerpoint/2010/main" val="3356226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4EB4AF-C059-46F8-95B6-56BB7A0D3CBB}"/>
              </a:ext>
            </a:extLst>
          </p:cNvPr>
          <p:cNvPicPr>
            <a:picLocks noChangeAspect="1"/>
          </p:cNvPicPr>
          <p:nvPr/>
        </p:nvPicPr>
        <p:blipFill>
          <a:blip r:embed="rId2"/>
          <a:stretch>
            <a:fillRect/>
          </a:stretch>
        </p:blipFill>
        <p:spPr>
          <a:xfrm>
            <a:off x="0" y="-5155"/>
            <a:ext cx="1348503" cy="1177781"/>
          </a:xfrm>
          <a:prstGeom prst="rect">
            <a:avLst/>
          </a:prstGeom>
        </p:spPr>
      </p:pic>
      <p:sp>
        <p:nvSpPr>
          <p:cNvPr id="6" name="Title 1">
            <a:extLst>
              <a:ext uri="{FF2B5EF4-FFF2-40B4-BE49-F238E27FC236}">
                <a16:creationId xmlns:a16="http://schemas.microsoft.com/office/drawing/2014/main" id="{49FFC217-C67F-4519-96B5-E1DDD5D5595D}"/>
              </a:ext>
            </a:extLst>
          </p:cNvPr>
          <p:cNvSpPr>
            <a:spLocks noGrp="1"/>
          </p:cNvSpPr>
          <p:nvPr>
            <p:ph type="ctrTitle"/>
          </p:nvPr>
        </p:nvSpPr>
        <p:spPr>
          <a:xfrm>
            <a:off x="1205347" y="149945"/>
            <a:ext cx="9910616" cy="780764"/>
          </a:xfrm>
        </p:spPr>
        <p:txBody>
          <a:bodyPr>
            <a:normAutofit/>
          </a:bodyPr>
          <a:lstStyle/>
          <a:p>
            <a:r>
              <a:rPr lang="en-IN" sz="5000" dirty="0">
                <a:solidFill>
                  <a:srgbClr val="FF0000"/>
                </a:solidFill>
                <a:latin typeface="Arial" panose="020B0604020202020204" pitchFamily="34" charset="0"/>
                <a:cs typeface="Arial" panose="020B0604020202020204" pitchFamily="34" charset="0"/>
              </a:rPr>
              <a:t>Course Introduction Continued.,</a:t>
            </a:r>
          </a:p>
        </p:txBody>
      </p:sp>
      <p:sp>
        <p:nvSpPr>
          <p:cNvPr id="7" name="Subtitle 2">
            <a:extLst>
              <a:ext uri="{FF2B5EF4-FFF2-40B4-BE49-F238E27FC236}">
                <a16:creationId xmlns:a16="http://schemas.microsoft.com/office/drawing/2014/main" id="{3B1FFD00-8CDD-4E63-8763-AE4C9C005FC0}"/>
              </a:ext>
            </a:extLst>
          </p:cNvPr>
          <p:cNvSpPr txBox="1">
            <a:spLocks/>
          </p:cNvSpPr>
          <p:nvPr/>
        </p:nvSpPr>
        <p:spPr>
          <a:xfrm>
            <a:off x="1076036" y="1135826"/>
            <a:ext cx="10039927" cy="5181847"/>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2800" dirty="0">
                <a:solidFill>
                  <a:srgbClr val="C00000"/>
                </a:solidFill>
                <a:latin typeface="Arial" panose="020B0604020202020204" pitchFamily="34" charset="0"/>
                <a:cs typeface="Arial" panose="020B0604020202020204" pitchFamily="34" charset="0"/>
              </a:rPr>
              <a:t>Applications of Artificial Neural Networks(ANN):</a:t>
            </a:r>
          </a:p>
          <a:p>
            <a:pPr algn="l"/>
            <a:endParaRPr lang="en-IN" sz="2800" baseline="-9000" dirty="0">
              <a:solidFill>
                <a:srgbClr val="C00000"/>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IN" sz="2600" dirty="0">
                <a:latin typeface="Arial" panose="020B0604020202020204" pitchFamily="34" charset="0"/>
                <a:cs typeface="Arial" panose="020B0604020202020204" pitchFamily="34" charset="0"/>
              </a:rPr>
              <a:t>Astronomy &amp; Space Exploration</a:t>
            </a:r>
          </a:p>
          <a:p>
            <a:pPr marL="457200" indent="-457200" algn="l">
              <a:buFont typeface="Arial" panose="020B0604020202020204" pitchFamily="34" charset="0"/>
              <a:buChar char="•"/>
            </a:pPr>
            <a:r>
              <a:rPr lang="en-IN" sz="2600" dirty="0">
                <a:latin typeface="Arial" panose="020B0604020202020204" pitchFamily="34" charset="0"/>
                <a:cs typeface="Arial" panose="020B0604020202020204" pitchFamily="34" charset="0"/>
              </a:rPr>
              <a:t>Communication systems design and development</a:t>
            </a:r>
          </a:p>
          <a:p>
            <a:pPr marL="457200" indent="-457200" algn="l">
              <a:buFont typeface="Arial" panose="020B0604020202020204" pitchFamily="34" charset="0"/>
              <a:buChar char="•"/>
            </a:pPr>
            <a:r>
              <a:rPr lang="en-IN" sz="2600" dirty="0">
                <a:latin typeface="Arial" panose="020B0604020202020204" pitchFamily="34" charset="0"/>
                <a:cs typeface="Arial" panose="020B0604020202020204" pitchFamily="34" charset="0"/>
              </a:rPr>
              <a:t>Credit Rating / Targeted Marketing</a:t>
            </a:r>
          </a:p>
          <a:p>
            <a:pPr marL="457200" indent="-457200" algn="l">
              <a:buFont typeface="Arial" panose="020B0604020202020204" pitchFamily="34" charset="0"/>
              <a:buChar char="•"/>
            </a:pPr>
            <a:r>
              <a:rPr lang="en-IN" sz="2600" dirty="0">
                <a:latin typeface="Arial" panose="020B0604020202020204" pitchFamily="34" charset="0"/>
                <a:cs typeface="Arial" panose="020B0604020202020204" pitchFamily="34" charset="0"/>
              </a:rPr>
              <a:t>Defence R&amp;D</a:t>
            </a:r>
          </a:p>
          <a:p>
            <a:pPr marL="457200" indent="-457200" algn="l">
              <a:buFont typeface="Arial" panose="020B0604020202020204" pitchFamily="34" charset="0"/>
              <a:buChar char="•"/>
            </a:pPr>
            <a:r>
              <a:rPr lang="en-IN" sz="2600" dirty="0">
                <a:latin typeface="Arial" panose="020B0604020202020204" pitchFamily="34" charset="0"/>
                <a:cs typeface="Arial" panose="020B0604020202020204" pitchFamily="34" charset="0"/>
              </a:rPr>
              <a:t>Financial forecasting &amp; Portfolio Management</a:t>
            </a:r>
          </a:p>
          <a:p>
            <a:pPr marL="457200" indent="-457200" algn="l">
              <a:buFont typeface="Arial" panose="020B0604020202020204" pitchFamily="34" charset="0"/>
              <a:buChar char="•"/>
            </a:pPr>
            <a:r>
              <a:rPr lang="en-IN" sz="2600" dirty="0">
                <a:latin typeface="Arial" panose="020B0604020202020204" pitchFamily="34" charset="0"/>
                <a:cs typeface="Arial" panose="020B0604020202020204" pitchFamily="34" charset="0"/>
              </a:rPr>
              <a:t>Fraud Detection / Forensic Applications</a:t>
            </a:r>
          </a:p>
          <a:p>
            <a:pPr marL="457200" indent="-457200" algn="l">
              <a:buFont typeface="Arial" panose="020B0604020202020204" pitchFamily="34" charset="0"/>
              <a:buChar char="•"/>
            </a:pPr>
            <a:r>
              <a:rPr lang="en-IN" sz="2600" dirty="0">
                <a:latin typeface="Arial" panose="020B0604020202020204" pitchFamily="34" charset="0"/>
                <a:cs typeface="Arial" panose="020B0604020202020204" pitchFamily="34" charset="0"/>
              </a:rPr>
              <a:t>Intelligent Searching</a:t>
            </a:r>
          </a:p>
          <a:p>
            <a:pPr marL="457200" indent="-457200" algn="l">
              <a:buFont typeface="Arial" panose="020B0604020202020204" pitchFamily="34" charset="0"/>
              <a:buChar char="•"/>
            </a:pPr>
            <a:r>
              <a:rPr lang="en-IN" sz="2600" dirty="0">
                <a:latin typeface="Arial" panose="020B0604020202020204" pitchFamily="34" charset="0"/>
                <a:cs typeface="Arial" panose="020B0604020202020204" pitchFamily="34" charset="0"/>
              </a:rPr>
              <a:t>Medical Field </a:t>
            </a:r>
          </a:p>
          <a:p>
            <a:pPr marL="457200" indent="-457200" algn="l">
              <a:buFont typeface="Arial" panose="020B0604020202020204" pitchFamily="34" charset="0"/>
              <a:buChar char="•"/>
            </a:pPr>
            <a:r>
              <a:rPr lang="en-IN" sz="2600" dirty="0">
                <a:latin typeface="Arial" panose="020B0604020202020204" pitchFamily="34" charset="0"/>
                <a:cs typeface="Arial" panose="020B0604020202020204" pitchFamily="34" charset="0"/>
              </a:rPr>
              <a:t>Machine Diagnostics</a:t>
            </a:r>
          </a:p>
          <a:p>
            <a:pPr marL="457200" indent="-457200" algn="l">
              <a:buFont typeface="Arial" panose="020B0604020202020204" pitchFamily="34" charset="0"/>
              <a:buChar char="•"/>
            </a:pPr>
            <a:r>
              <a:rPr lang="en-IN" sz="2600" dirty="0">
                <a:latin typeface="Arial" panose="020B0604020202020204" pitchFamily="34" charset="0"/>
                <a:cs typeface="Arial" panose="020B0604020202020204" pitchFamily="34" charset="0"/>
              </a:rPr>
              <a:t>Process modelling and Control</a:t>
            </a:r>
          </a:p>
          <a:p>
            <a:pPr marL="457200" indent="-457200" algn="l">
              <a:buFont typeface="Arial" panose="020B0604020202020204" pitchFamily="34" charset="0"/>
              <a:buChar char="•"/>
            </a:pPr>
            <a:r>
              <a:rPr lang="en-IN" sz="2600" dirty="0">
                <a:latin typeface="Arial" panose="020B0604020202020204" pitchFamily="34" charset="0"/>
                <a:cs typeface="Arial" panose="020B0604020202020204" pitchFamily="34" charset="0"/>
              </a:rPr>
              <a:t>Robotics Path calculations</a:t>
            </a:r>
          </a:p>
          <a:p>
            <a:pPr algn="l"/>
            <a:endParaRPr lang="en-IN" sz="2600" baseline="-6000" dirty="0">
              <a:latin typeface="Arial" panose="020B0604020202020204" pitchFamily="34" charset="0"/>
              <a:cs typeface="Arial" panose="020B0604020202020204" pitchFamily="34" charset="0"/>
            </a:endParaRPr>
          </a:p>
          <a:p>
            <a:pPr algn="l"/>
            <a:endParaRPr lang="en-IN" dirty="0">
              <a:solidFill>
                <a:srgbClr val="C00000"/>
              </a:solidFill>
            </a:endParaRPr>
          </a:p>
        </p:txBody>
      </p:sp>
      <p:sp>
        <p:nvSpPr>
          <p:cNvPr id="2" name="Slide Number Placeholder 1">
            <a:extLst>
              <a:ext uri="{FF2B5EF4-FFF2-40B4-BE49-F238E27FC236}">
                <a16:creationId xmlns:a16="http://schemas.microsoft.com/office/drawing/2014/main" id="{C7C54414-9923-4B1E-9134-67B5DAEF8760}"/>
              </a:ext>
            </a:extLst>
          </p:cNvPr>
          <p:cNvSpPr>
            <a:spLocks noGrp="1"/>
          </p:cNvSpPr>
          <p:nvPr>
            <p:ph type="sldNum" sz="quarter" idx="12"/>
          </p:nvPr>
        </p:nvSpPr>
        <p:spPr/>
        <p:txBody>
          <a:bodyPr/>
          <a:lstStyle/>
          <a:p>
            <a:fld id="{CFB90EB3-43DD-4781-AA94-EC840833DA96}" type="slidenum">
              <a:rPr lang="en-IN" smtClean="0"/>
              <a:t>6</a:t>
            </a:fld>
            <a:endParaRPr lang="en-IN"/>
          </a:p>
        </p:txBody>
      </p:sp>
    </p:spTree>
    <p:extLst>
      <p:ext uri="{BB962C8B-B14F-4D97-AF65-F5344CB8AC3E}">
        <p14:creationId xmlns:p14="http://schemas.microsoft.com/office/powerpoint/2010/main" val="3840811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4EB4AF-C059-46F8-95B6-56BB7A0D3CBB}"/>
              </a:ext>
            </a:extLst>
          </p:cNvPr>
          <p:cNvPicPr>
            <a:picLocks noChangeAspect="1"/>
          </p:cNvPicPr>
          <p:nvPr/>
        </p:nvPicPr>
        <p:blipFill>
          <a:blip r:embed="rId2"/>
          <a:stretch>
            <a:fillRect/>
          </a:stretch>
        </p:blipFill>
        <p:spPr>
          <a:xfrm>
            <a:off x="0" y="-3997"/>
            <a:ext cx="1348503" cy="1177781"/>
          </a:xfrm>
          <a:prstGeom prst="rect">
            <a:avLst/>
          </a:prstGeom>
        </p:spPr>
      </p:pic>
      <p:sp>
        <p:nvSpPr>
          <p:cNvPr id="6" name="Title 1">
            <a:extLst>
              <a:ext uri="{FF2B5EF4-FFF2-40B4-BE49-F238E27FC236}">
                <a16:creationId xmlns:a16="http://schemas.microsoft.com/office/drawing/2014/main" id="{BB7B8F2F-DD4A-41AA-B043-C83FF93251D2}"/>
              </a:ext>
            </a:extLst>
          </p:cNvPr>
          <p:cNvSpPr>
            <a:spLocks noGrp="1"/>
          </p:cNvSpPr>
          <p:nvPr>
            <p:ph type="ctrTitle"/>
          </p:nvPr>
        </p:nvSpPr>
        <p:spPr>
          <a:xfrm>
            <a:off x="1634839" y="92580"/>
            <a:ext cx="9910616" cy="780764"/>
          </a:xfrm>
        </p:spPr>
        <p:txBody>
          <a:bodyPr>
            <a:normAutofit/>
          </a:bodyPr>
          <a:lstStyle/>
          <a:p>
            <a:r>
              <a:rPr lang="en-IN" sz="5000" dirty="0">
                <a:solidFill>
                  <a:srgbClr val="FF0000"/>
                </a:solidFill>
                <a:latin typeface="Arial" panose="020B0604020202020204" pitchFamily="34" charset="0"/>
                <a:cs typeface="Arial" panose="020B0604020202020204" pitchFamily="34" charset="0"/>
              </a:rPr>
              <a:t>Course Introduction Continued</a:t>
            </a:r>
          </a:p>
        </p:txBody>
      </p:sp>
      <p:sp>
        <p:nvSpPr>
          <p:cNvPr id="7" name="Subtitle 2">
            <a:extLst>
              <a:ext uri="{FF2B5EF4-FFF2-40B4-BE49-F238E27FC236}">
                <a16:creationId xmlns:a16="http://schemas.microsoft.com/office/drawing/2014/main" id="{6822AA8F-9362-4007-92D5-06ACB1AE89A6}"/>
              </a:ext>
            </a:extLst>
          </p:cNvPr>
          <p:cNvSpPr>
            <a:spLocks noGrp="1"/>
          </p:cNvSpPr>
          <p:nvPr>
            <p:ph type="subTitle" idx="1"/>
          </p:nvPr>
        </p:nvSpPr>
        <p:spPr>
          <a:xfrm>
            <a:off x="2096655" y="1584056"/>
            <a:ext cx="9448800" cy="969962"/>
          </a:xfrm>
        </p:spPr>
        <p:txBody>
          <a:bodyPr>
            <a:normAutofit fontScale="92500"/>
          </a:bodyPr>
          <a:lstStyle/>
          <a:p>
            <a:pPr algn="l"/>
            <a:r>
              <a:rPr lang="en-US" b="0" i="0" dirty="0">
                <a:solidFill>
                  <a:srgbClr val="0070C0"/>
                </a:solidFill>
                <a:effectLst/>
                <a:latin typeface="Roboto" panose="02000000000000000000" pitchFamily="2" charset="0"/>
              </a:rPr>
              <a:t>It is a </a:t>
            </a:r>
            <a:r>
              <a:rPr lang="en-US" b="0" i="0" dirty="0">
                <a:solidFill>
                  <a:srgbClr val="FF0000"/>
                </a:solidFill>
                <a:effectLst/>
                <a:latin typeface="Roboto" panose="02000000000000000000" pitchFamily="2" charset="0"/>
              </a:rPr>
              <a:t>machine learning</a:t>
            </a:r>
            <a:r>
              <a:rPr lang="en-US" b="0" i="0" dirty="0">
                <a:solidFill>
                  <a:srgbClr val="0070C0"/>
                </a:solidFill>
                <a:effectLst/>
                <a:latin typeface="Roboto" panose="02000000000000000000" pitchFamily="2" charset="0"/>
              </a:rPr>
              <a:t> technique that teaches computers to do what comes naturally to humans: learn by example – [</a:t>
            </a:r>
            <a:r>
              <a:rPr lang="en-US" sz="1300" b="0" i="0" dirty="0">
                <a:solidFill>
                  <a:srgbClr val="C00000"/>
                </a:solidFill>
                <a:effectLst/>
                <a:latin typeface="Roboto" panose="02000000000000000000" pitchFamily="2" charset="0"/>
              </a:rPr>
              <a:t>Courtesy: WWW. Mathworks.com</a:t>
            </a:r>
            <a:r>
              <a:rPr lang="en-US" b="0" i="0" dirty="0">
                <a:solidFill>
                  <a:srgbClr val="0070C0"/>
                </a:solidFill>
                <a:effectLst/>
                <a:latin typeface="Roboto" panose="02000000000000000000" pitchFamily="2" charset="0"/>
              </a:rPr>
              <a:t>]</a:t>
            </a:r>
            <a:endParaRPr lang="en-IN" dirty="0">
              <a:solidFill>
                <a:srgbClr val="0070C0"/>
              </a:solidFill>
            </a:endParaRPr>
          </a:p>
        </p:txBody>
      </p:sp>
      <p:sp>
        <p:nvSpPr>
          <p:cNvPr id="8" name="Subtitle 2">
            <a:extLst>
              <a:ext uri="{FF2B5EF4-FFF2-40B4-BE49-F238E27FC236}">
                <a16:creationId xmlns:a16="http://schemas.microsoft.com/office/drawing/2014/main" id="{D89FBFD4-F584-414A-A2A1-C21E811523D2}"/>
              </a:ext>
            </a:extLst>
          </p:cNvPr>
          <p:cNvSpPr txBox="1">
            <a:spLocks/>
          </p:cNvSpPr>
          <p:nvPr/>
        </p:nvSpPr>
        <p:spPr>
          <a:xfrm>
            <a:off x="1348503" y="816582"/>
            <a:ext cx="9448800" cy="969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dirty="0"/>
              <a:t>Part-2:</a:t>
            </a:r>
          </a:p>
          <a:p>
            <a:pPr algn="l"/>
            <a:r>
              <a:rPr lang="en-IN" dirty="0"/>
              <a:t>What is Deep Learning (DL)?</a:t>
            </a:r>
          </a:p>
        </p:txBody>
      </p:sp>
      <p:sp>
        <p:nvSpPr>
          <p:cNvPr id="10" name="TextBox 9">
            <a:extLst>
              <a:ext uri="{FF2B5EF4-FFF2-40B4-BE49-F238E27FC236}">
                <a16:creationId xmlns:a16="http://schemas.microsoft.com/office/drawing/2014/main" id="{DD6A2C41-1FE0-4F92-8772-A3C521AA0475}"/>
              </a:ext>
            </a:extLst>
          </p:cNvPr>
          <p:cNvSpPr txBox="1"/>
          <p:nvPr/>
        </p:nvSpPr>
        <p:spPr>
          <a:xfrm>
            <a:off x="1916547" y="6581001"/>
            <a:ext cx="9827491" cy="276999"/>
          </a:xfrm>
          <a:prstGeom prst="rect">
            <a:avLst/>
          </a:prstGeom>
          <a:noFill/>
        </p:spPr>
        <p:txBody>
          <a:bodyPr wrap="square" rtlCol="0">
            <a:spAutoFit/>
          </a:bodyPr>
          <a:lstStyle/>
          <a:p>
            <a:r>
              <a:rPr lang="en-IN" sz="1200" dirty="0">
                <a:latin typeface="Arial" panose="020B0604020202020204" pitchFamily="34" charset="0"/>
                <a:cs typeface="Arial" panose="020B0604020202020204" pitchFamily="34" charset="0"/>
              </a:rPr>
              <a:t>Image Source: https</a:t>
            </a:r>
            <a:r>
              <a:rPr lang="en-IN" sz="1200" dirty="0"/>
              <a:t>://searchenterpriseai.techtarget.com/definition/deep-learning-deep-neural-network</a:t>
            </a:r>
            <a:endParaRPr lang="en-IN" sz="1200"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CAB4BF87-BDEF-4B5A-8159-D2D39CEDAA13}"/>
              </a:ext>
            </a:extLst>
          </p:cNvPr>
          <p:cNvSpPr>
            <a:spLocks noGrp="1"/>
          </p:cNvSpPr>
          <p:nvPr>
            <p:ph type="sldNum" sz="quarter" idx="12"/>
          </p:nvPr>
        </p:nvSpPr>
        <p:spPr/>
        <p:txBody>
          <a:bodyPr/>
          <a:lstStyle/>
          <a:p>
            <a:fld id="{CFB90EB3-43DD-4781-AA94-EC840833DA96}" type="slidenum">
              <a:rPr lang="en-IN" smtClean="0"/>
              <a:t>7</a:t>
            </a:fld>
            <a:endParaRPr lang="en-IN"/>
          </a:p>
        </p:txBody>
      </p:sp>
      <p:pic>
        <p:nvPicPr>
          <p:cNvPr id="9" name="Picture 8">
            <a:extLst>
              <a:ext uri="{FF2B5EF4-FFF2-40B4-BE49-F238E27FC236}">
                <a16:creationId xmlns:a16="http://schemas.microsoft.com/office/drawing/2014/main" id="{AAE2788A-D1FC-49C6-BCFB-E59771005736}"/>
              </a:ext>
            </a:extLst>
          </p:cNvPr>
          <p:cNvPicPr>
            <a:picLocks noChangeAspect="1"/>
          </p:cNvPicPr>
          <p:nvPr/>
        </p:nvPicPr>
        <p:blipFill>
          <a:blip r:embed="rId3"/>
          <a:stretch>
            <a:fillRect/>
          </a:stretch>
        </p:blipFill>
        <p:spPr>
          <a:xfrm>
            <a:off x="1634839" y="2346036"/>
            <a:ext cx="8765306" cy="4234965"/>
          </a:xfrm>
          <a:prstGeom prst="rect">
            <a:avLst/>
          </a:prstGeom>
        </p:spPr>
      </p:pic>
    </p:spTree>
    <p:extLst>
      <p:ext uri="{BB962C8B-B14F-4D97-AF65-F5344CB8AC3E}">
        <p14:creationId xmlns:p14="http://schemas.microsoft.com/office/powerpoint/2010/main" val="2551649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4EB4AF-C059-46F8-95B6-56BB7A0D3CBB}"/>
              </a:ext>
            </a:extLst>
          </p:cNvPr>
          <p:cNvPicPr>
            <a:picLocks noChangeAspect="1"/>
          </p:cNvPicPr>
          <p:nvPr/>
        </p:nvPicPr>
        <p:blipFill>
          <a:blip r:embed="rId2"/>
          <a:stretch>
            <a:fillRect/>
          </a:stretch>
        </p:blipFill>
        <p:spPr>
          <a:xfrm>
            <a:off x="5" y="0"/>
            <a:ext cx="1348503" cy="1177781"/>
          </a:xfrm>
          <a:prstGeom prst="rect">
            <a:avLst/>
          </a:prstGeom>
        </p:spPr>
      </p:pic>
      <p:sp>
        <p:nvSpPr>
          <p:cNvPr id="6" name="Title 1">
            <a:extLst>
              <a:ext uri="{FF2B5EF4-FFF2-40B4-BE49-F238E27FC236}">
                <a16:creationId xmlns:a16="http://schemas.microsoft.com/office/drawing/2014/main" id="{62AA9ACC-83C6-4EB7-8587-CAEF61F4885F}"/>
              </a:ext>
            </a:extLst>
          </p:cNvPr>
          <p:cNvSpPr>
            <a:spLocks noGrp="1"/>
          </p:cNvSpPr>
          <p:nvPr>
            <p:ph type="ctrTitle"/>
          </p:nvPr>
        </p:nvSpPr>
        <p:spPr>
          <a:xfrm>
            <a:off x="1274620" y="198583"/>
            <a:ext cx="9910616" cy="780764"/>
          </a:xfrm>
        </p:spPr>
        <p:txBody>
          <a:bodyPr>
            <a:normAutofit/>
          </a:bodyPr>
          <a:lstStyle/>
          <a:p>
            <a:r>
              <a:rPr lang="en-IN" sz="5000" dirty="0">
                <a:solidFill>
                  <a:srgbClr val="FF0000"/>
                </a:solidFill>
                <a:latin typeface="Arial" panose="020B0604020202020204" pitchFamily="34" charset="0"/>
                <a:cs typeface="Arial" panose="020B0604020202020204" pitchFamily="34" charset="0"/>
              </a:rPr>
              <a:t>Course Introduction Continued.,</a:t>
            </a:r>
          </a:p>
        </p:txBody>
      </p:sp>
      <p:sp>
        <p:nvSpPr>
          <p:cNvPr id="7" name="Subtitle 2">
            <a:extLst>
              <a:ext uri="{FF2B5EF4-FFF2-40B4-BE49-F238E27FC236}">
                <a16:creationId xmlns:a16="http://schemas.microsoft.com/office/drawing/2014/main" id="{674FF629-B37E-4B4B-B57D-CDC05461C184}"/>
              </a:ext>
            </a:extLst>
          </p:cNvPr>
          <p:cNvSpPr txBox="1">
            <a:spLocks/>
          </p:cNvSpPr>
          <p:nvPr/>
        </p:nvSpPr>
        <p:spPr>
          <a:xfrm>
            <a:off x="235527" y="1301895"/>
            <a:ext cx="6904188" cy="5241636"/>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2800" dirty="0">
                <a:solidFill>
                  <a:srgbClr val="C00000"/>
                </a:solidFill>
                <a:latin typeface="Arial" panose="020B0604020202020204" pitchFamily="34" charset="0"/>
                <a:cs typeface="Arial" panose="020B0604020202020204" pitchFamily="34" charset="0"/>
              </a:rPr>
              <a:t>Need for Deep Learning (DL):</a:t>
            </a:r>
          </a:p>
          <a:p>
            <a:pPr algn="l"/>
            <a:endParaRPr lang="en-IN" sz="2800" baseline="-9000" dirty="0">
              <a:solidFill>
                <a:srgbClr val="C00000"/>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IN" sz="2600" dirty="0">
                <a:latin typeface="Arial" panose="020B0604020202020204" pitchFamily="34" charset="0"/>
                <a:cs typeface="Arial" panose="020B0604020202020204" pitchFamily="34" charset="0"/>
              </a:rPr>
              <a:t>Powered by Massive amounts of data</a:t>
            </a:r>
          </a:p>
          <a:p>
            <a:pPr marL="457200" indent="-457200" algn="l">
              <a:buFont typeface="Arial" panose="020B0604020202020204" pitchFamily="34" charset="0"/>
              <a:buChar char="•"/>
            </a:pPr>
            <a:r>
              <a:rPr lang="en-IN" sz="2600" dirty="0">
                <a:latin typeface="Arial" panose="020B0604020202020204" pitchFamily="34" charset="0"/>
                <a:cs typeface="Arial" panose="020B0604020202020204" pitchFamily="34" charset="0"/>
              </a:rPr>
              <a:t>Flexible system</a:t>
            </a:r>
          </a:p>
          <a:p>
            <a:pPr marL="457200" indent="-457200" algn="l">
              <a:buFont typeface="Arial" panose="020B0604020202020204" pitchFamily="34" charset="0"/>
              <a:buChar char="•"/>
            </a:pPr>
            <a:r>
              <a:rPr lang="en-IN" sz="2600" dirty="0">
                <a:latin typeface="Arial" panose="020B0604020202020204" pitchFamily="34" charset="0"/>
                <a:cs typeface="Arial" panose="020B0604020202020204" pitchFamily="34" charset="0"/>
              </a:rPr>
              <a:t>No need for a separate Feature Extraction module</a:t>
            </a:r>
          </a:p>
          <a:p>
            <a:pPr marL="457200" indent="-457200" algn="l">
              <a:buFont typeface="Arial" panose="020B0604020202020204" pitchFamily="34" charset="0"/>
              <a:buChar char="•"/>
            </a:pPr>
            <a:r>
              <a:rPr lang="en-IN" sz="2600" dirty="0">
                <a:latin typeface="Arial" panose="020B0604020202020204" pitchFamily="34" charset="0"/>
                <a:cs typeface="Arial" panose="020B0604020202020204" pitchFamily="34" charset="0"/>
              </a:rPr>
              <a:t>Tolerant to Imprecise Data</a:t>
            </a:r>
          </a:p>
          <a:p>
            <a:pPr marL="457200" indent="-457200" algn="l">
              <a:buFont typeface="Arial" panose="020B0604020202020204" pitchFamily="34" charset="0"/>
              <a:buChar char="•"/>
            </a:pPr>
            <a:r>
              <a:rPr lang="en-IN" sz="2600" dirty="0">
                <a:latin typeface="Arial" panose="020B0604020202020204" pitchFamily="34" charset="0"/>
                <a:cs typeface="Arial" panose="020B0604020202020204" pitchFamily="34" charset="0"/>
              </a:rPr>
              <a:t>Model Nonlinear Functions of higher complex nature</a:t>
            </a:r>
          </a:p>
          <a:p>
            <a:pPr marL="457200" indent="-457200" algn="l">
              <a:buFont typeface="Arial" panose="020B0604020202020204" pitchFamily="34" charset="0"/>
              <a:buChar char="•"/>
            </a:pPr>
            <a:r>
              <a:rPr lang="en-IN" sz="2600" dirty="0">
                <a:latin typeface="Arial" panose="020B0604020202020204" pitchFamily="34" charset="0"/>
                <a:cs typeface="Arial" panose="020B0604020202020204" pitchFamily="34" charset="0"/>
              </a:rPr>
              <a:t>No need for human supervision as like ML</a:t>
            </a:r>
          </a:p>
          <a:p>
            <a:pPr marL="457200" indent="-457200" algn="l">
              <a:buFont typeface="Arial" panose="020B0604020202020204" pitchFamily="34" charset="0"/>
              <a:buChar char="•"/>
            </a:pPr>
            <a:r>
              <a:rPr lang="en-IN" sz="2600" dirty="0">
                <a:latin typeface="Arial" panose="020B0604020202020204" pitchFamily="34" charset="0"/>
                <a:cs typeface="Arial" panose="020B0604020202020204" pitchFamily="34" charset="0"/>
              </a:rPr>
              <a:t>Can be Blended easily into Traditional Control applications</a:t>
            </a:r>
          </a:p>
          <a:p>
            <a:pPr algn="l"/>
            <a:endParaRPr lang="en-IN" sz="2600" baseline="-6000" dirty="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ü"/>
            </a:pPr>
            <a:r>
              <a:rPr lang="en-IN" sz="2600" dirty="0">
                <a:solidFill>
                  <a:srgbClr val="C00000"/>
                </a:solidFill>
                <a:latin typeface="Arial" panose="020B0604020202020204" pitchFamily="34" charset="0"/>
                <a:cs typeface="Arial" panose="020B0604020202020204" pitchFamily="34" charset="0"/>
              </a:rPr>
              <a:t>Deep Learning </a:t>
            </a:r>
            <a:r>
              <a:rPr lang="en-IN" sz="2600" dirty="0">
                <a:latin typeface="Arial" panose="020B0604020202020204" pitchFamily="34" charset="0"/>
                <a:cs typeface="Arial" panose="020B0604020202020204" pitchFamily="34" charset="0"/>
              </a:rPr>
              <a:t>is based on </a:t>
            </a:r>
            <a:r>
              <a:rPr lang="en-IN" sz="2600" dirty="0">
                <a:solidFill>
                  <a:srgbClr val="0070C0"/>
                </a:solidFill>
                <a:latin typeface="Arial" panose="020B0604020202020204" pitchFamily="34" charset="0"/>
                <a:cs typeface="Arial" panose="020B0604020202020204" pitchFamily="34" charset="0"/>
              </a:rPr>
              <a:t>Artificial Neural Networks (ANN)</a:t>
            </a:r>
          </a:p>
          <a:p>
            <a:pPr marL="457200" indent="-457200" algn="just">
              <a:buFont typeface="Wingdings" panose="05000000000000000000" pitchFamily="2" charset="2"/>
              <a:buChar char="ü"/>
            </a:pPr>
            <a:r>
              <a:rPr lang="en-IN" sz="2600" dirty="0">
                <a:solidFill>
                  <a:srgbClr val="C00000"/>
                </a:solidFill>
                <a:latin typeface="Arial" panose="020B0604020202020204" pitchFamily="34" charset="0"/>
                <a:cs typeface="Arial" panose="020B0604020202020204" pitchFamily="34" charset="0"/>
              </a:rPr>
              <a:t>Deep Learning </a:t>
            </a:r>
            <a:r>
              <a:rPr lang="en-IN" sz="2600" dirty="0">
                <a:latin typeface="Arial" panose="020B0604020202020204" pitchFamily="34" charset="0"/>
                <a:cs typeface="Arial" panose="020B0604020202020204" pitchFamily="34" charset="0"/>
              </a:rPr>
              <a:t>uses </a:t>
            </a:r>
            <a:r>
              <a:rPr lang="en-IN" sz="2600" dirty="0">
                <a:solidFill>
                  <a:srgbClr val="0070C0"/>
                </a:solidFill>
                <a:latin typeface="Arial" panose="020B0604020202020204" pitchFamily="34" charset="0"/>
                <a:cs typeface="Arial" panose="020B0604020202020204" pitchFamily="34" charset="0"/>
              </a:rPr>
              <a:t>Multiple layers of ANN(Hidden layers)</a:t>
            </a:r>
            <a:endParaRPr lang="en-IN" dirty="0">
              <a:solidFill>
                <a:srgbClr val="0070C0"/>
              </a:solidFill>
            </a:endParaRPr>
          </a:p>
          <a:p>
            <a:pPr algn="l"/>
            <a:endParaRPr lang="en-IN" dirty="0">
              <a:solidFill>
                <a:srgbClr val="C00000"/>
              </a:solidFill>
            </a:endParaRPr>
          </a:p>
        </p:txBody>
      </p:sp>
      <p:sp>
        <p:nvSpPr>
          <p:cNvPr id="2" name="Slide Number Placeholder 1">
            <a:extLst>
              <a:ext uri="{FF2B5EF4-FFF2-40B4-BE49-F238E27FC236}">
                <a16:creationId xmlns:a16="http://schemas.microsoft.com/office/drawing/2014/main" id="{514CBBE3-6D7C-4D91-8B41-CDECD8D77B80}"/>
              </a:ext>
            </a:extLst>
          </p:cNvPr>
          <p:cNvSpPr>
            <a:spLocks noGrp="1"/>
          </p:cNvSpPr>
          <p:nvPr>
            <p:ph type="sldNum" sz="quarter" idx="12"/>
          </p:nvPr>
        </p:nvSpPr>
        <p:spPr/>
        <p:txBody>
          <a:bodyPr/>
          <a:lstStyle/>
          <a:p>
            <a:fld id="{CFB90EB3-43DD-4781-AA94-EC840833DA96}" type="slidenum">
              <a:rPr lang="en-IN" smtClean="0"/>
              <a:t>8</a:t>
            </a:fld>
            <a:endParaRPr lang="en-IN"/>
          </a:p>
        </p:txBody>
      </p:sp>
      <p:pic>
        <p:nvPicPr>
          <p:cNvPr id="4" name="Picture 3">
            <a:extLst>
              <a:ext uri="{FF2B5EF4-FFF2-40B4-BE49-F238E27FC236}">
                <a16:creationId xmlns:a16="http://schemas.microsoft.com/office/drawing/2014/main" id="{5CB39FB3-02CA-471E-B403-8AB5D89C73DC}"/>
              </a:ext>
            </a:extLst>
          </p:cNvPr>
          <p:cNvPicPr>
            <a:picLocks noChangeAspect="1"/>
          </p:cNvPicPr>
          <p:nvPr/>
        </p:nvPicPr>
        <p:blipFill>
          <a:blip r:embed="rId3"/>
          <a:stretch>
            <a:fillRect/>
          </a:stretch>
        </p:blipFill>
        <p:spPr>
          <a:xfrm>
            <a:off x="7107521" y="1301895"/>
            <a:ext cx="5084479" cy="4885459"/>
          </a:xfrm>
          <a:prstGeom prst="rect">
            <a:avLst/>
          </a:prstGeom>
        </p:spPr>
      </p:pic>
      <p:sp>
        <p:nvSpPr>
          <p:cNvPr id="8" name="TextBox 7">
            <a:extLst>
              <a:ext uri="{FF2B5EF4-FFF2-40B4-BE49-F238E27FC236}">
                <a16:creationId xmlns:a16="http://schemas.microsoft.com/office/drawing/2014/main" id="{B18A1798-93F3-4D3B-9535-872DC49A00E1}"/>
              </a:ext>
            </a:extLst>
          </p:cNvPr>
          <p:cNvSpPr txBox="1"/>
          <p:nvPr/>
        </p:nvSpPr>
        <p:spPr>
          <a:xfrm>
            <a:off x="6932878" y="6187354"/>
            <a:ext cx="5259122" cy="276999"/>
          </a:xfrm>
          <a:prstGeom prst="rect">
            <a:avLst/>
          </a:prstGeom>
          <a:noFill/>
        </p:spPr>
        <p:txBody>
          <a:bodyPr wrap="square" rtlCol="0">
            <a:spAutoFit/>
          </a:bodyPr>
          <a:lstStyle/>
          <a:p>
            <a:r>
              <a:rPr lang="en-IN" sz="1200" dirty="0">
                <a:latin typeface="Arial" panose="020B0604020202020204" pitchFamily="34" charset="0"/>
                <a:cs typeface="Arial" panose="020B0604020202020204" pitchFamily="34" charset="0"/>
              </a:rPr>
              <a:t>Image Source: </a:t>
            </a:r>
            <a:r>
              <a:rPr lang="en-IN" sz="1200" dirty="0">
                <a:solidFill>
                  <a:srgbClr val="00B050"/>
                </a:solidFill>
                <a:latin typeface="Arial" panose="020B0604020202020204" pitchFamily="34" charset="0"/>
                <a:cs typeface="Arial" panose="020B0604020202020204" pitchFamily="34" charset="0"/>
              </a:rPr>
              <a:t>https://machinelearningmastery.com/what-is-deep-learning/</a:t>
            </a:r>
          </a:p>
        </p:txBody>
      </p:sp>
    </p:spTree>
    <p:extLst>
      <p:ext uri="{BB962C8B-B14F-4D97-AF65-F5344CB8AC3E}">
        <p14:creationId xmlns:p14="http://schemas.microsoft.com/office/powerpoint/2010/main" val="2683790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4EB4AF-C059-46F8-95B6-56BB7A0D3CBB}"/>
              </a:ext>
            </a:extLst>
          </p:cNvPr>
          <p:cNvPicPr>
            <a:picLocks noChangeAspect="1"/>
          </p:cNvPicPr>
          <p:nvPr/>
        </p:nvPicPr>
        <p:blipFill>
          <a:blip r:embed="rId2"/>
          <a:stretch>
            <a:fillRect/>
          </a:stretch>
        </p:blipFill>
        <p:spPr>
          <a:xfrm>
            <a:off x="6" y="5680220"/>
            <a:ext cx="1348503" cy="1177781"/>
          </a:xfrm>
          <a:prstGeom prst="rect">
            <a:avLst/>
          </a:prstGeom>
        </p:spPr>
      </p:pic>
      <p:sp>
        <p:nvSpPr>
          <p:cNvPr id="6" name="Title 1">
            <a:extLst>
              <a:ext uri="{FF2B5EF4-FFF2-40B4-BE49-F238E27FC236}">
                <a16:creationId xmlns:a16="http://schemas.microsoft.com/office/drawing/2014/main" id="{EE88A5D5-445C-4EEB-A14C-083E79D66CBE}"/>
              </a:ext>
            </a:extLst>
          </p:cNvPr>
          <p:cNvSpPr>
            <a:spLocks noGrp="1"/>
          </p:cNvSpPr>
          <p:nvPr>
            <p:ph type="ctrTitle"/>
          </p:nvPr>
        </p:nvSpPr>
        <p:spPr>
          <a:xfrm>
            <a:off x="674257" y="175200"/>
            <a:ext cx="9910616" cy="780764"/>
          </a:xfrm>
        </p:spPr>
        <p:txBody>
          <a:bodyPr>
            <a:normAutofit/>
          </a:bodyPr>
          <a:lstStyle/>
          <a:p>
            <a:r>
              <a:rPr lang="en-IN" sz="5000" dirty="0">
                <a:solidFill>
                  <a:srgbClr val="FF0000"/>
                </a:solidFill>
                <a:latin typeface="Arial" panose="020B0604020202020204" pitchFamily="34" charset="0"/>
                <a:cs typeface="Arial" panose="020B0604020202020204" pitchFamily="34" charset="0"/>
              </a:rPr>
              <a:t>Course Introduction Continued.,</a:t>
            </a:r>
          </a:p>
        </p:txBody>
      </p:sp>
      <p:sp>
        <p:nvSpPr>
          <p:cNvPr id="7" name="Subtitle 2">
            <a:extLst>
              <a:ext uri="{FF2B5EF4-FFF2-40B4-BE49-F238E27FC236}">
                <a16:creationId xmlns:a16="http://schemas.microsoft.com/office/drawing/2014/main" id="{52C2E655-130B-41B3-AADE-927F0B8D03C6}"/>
              </a:ext>
            </a:extLst>
          </p:cNvPr>
          <p:cNvSpPr txBox="1">
            <a:spLocks/>
          </p:cNvSpPr>
          <p:nvPr/>
        </p:nvSpPr>
        <p:spPr>
          <a:xfrm>
            <a:off x="1348509" y="1087263"/>
            <a:ext cx="10039927" cy="518184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2800" dirty="0">
                <a:solidFill>
                  <a:srgbClr val="C00000"/>
                </a:solidFill>
                <a:latin typeface="Arial" panose="020B0604020202020204" pitchFamily="34" charset="0"/>
                <a:cs typeface="Arial" panose="020B0604020202020204" pitchFamily="34" charset="0"/>
              </a:rPr>
              <a:t>Applications of Deep Learning (DL):</a:t>
            </a:r>
          </a:p>
          <a:p>
            <a:pPr marL="989013" indent="-277813" algn="l">
              <a:buFont typeface="Wingdings" panose="05000000000000000000" pitchFamily="2" charset="2"/>
              <a:buChar char="Ø"/>
            </a:pPr>
            <a:r>
              <a:rPr lang="en-IN" sz="2800" baseline="-9000" dirty="0">
                <a:latin typeface="Arial" panose="020B0604020202020204" pitchFamily="34" charset="0"/>
                <a:cs typeface="Arial" panose="020B0604020202020204" pitchFamily="34" charset="0"/>
              </a:rPr>
              <a:t>  Image/ Pattern Classification</a:t>
            </a:r>
          </a:p>
          <a:p>
            <a:pPr marL="989013" indent="-277813" algn="l">
              <a:lnSpc>
                <a:spcPct val="100000"/>
              </a:lnSpc>
              <a:buFont typeface="Wingdings" panose="05000000000000000000" pitchFamily="2" charset="2"/>
              <a:buChar char="Ø"/>
            </a:pPr>
            <a:r>
              <a:rPr lang="en-IN" sz="2800" baseline="-9000" dirty="0">
                <a:latin typeface="Arial" panose="020B0604020202020204" pitchFamily="34" charset="0"/>
                <a:cs typeface="Arial" panose="020B0604020202020204" pitchFamily="34" charset="0"/>
              </a:rPr>
              <a:t>  Image/ Pattern Association</a:t>
            </a:r>
          </a:p>
          <a:p>
            <a:pPr marL="989013" indent="-277813" algn="l">
              <a:lnSpc>
                <a:spcPct val="100000"/>
              </a:lnSpc>
              <a:buFont typeface="Wingdings" panose="05000000000000000000" pitchFamily="2" charset="2"/>
              <a:buChar char="Ø"/>
            </a:pPr>
            <a:r>
              <a:rPr lang="en-US" sz="2800" baseline="-9000" dirty="0">
                <a:latin typeface="Arial" panose="020B0604020202020204" pitchFamily="34" charset="0"/>
                <a:cs typeface="Arial" panose="020B0604020202020204" pitchFamily="34" charset="0"/>
              </a:rPr>
              <a:t>  Self Driving Cars</a:t>
            </a:r>
          </a:p>
          <a:p>
            <a:pPr marL="989013" indent="-277813" algn="l">
              <a:lnSpc>
                <a:spcPct val="100000"/>
              </a:lnSpc>
              <a:buFont typeface="Wingdings" panose="05000000000000000000" pitchFamily="2" charset="2"/>
              <a:buChar char="Ø"/>
            </a:pPr>
            <a:r>
              <a:rPr lang="en-US" sz="2800" baseline="-9000" dirty="0">
                <a:latin typeface="Arial" panose="020B0604020202020204" pitchFamily="34" charset="0"/>
                <a:cs typeface="Arial" panose="020B0604020202020204" pitchFamily="34" charset="0"/>
              </a:rPr>
              <a:t>  News Aggregation and Fraud News Detection</a:t>
            </a:r>
          </a:p>
          <a:p>
            <a:pPr marL="989013" indent="-277813" algn="l">
              <a:lnSpc>
                <a:spcPct val="100000"/>
              </a:lnSpc>
              <a:buFont typeface="Wingdings" panose="05000000000000000000" pitchFamily="2" charset="2"/>
              <a:buChar char="Ø"/>
            </a:pPr>
            <a:r>
              <a:rPr lang="en-US" sz="2800" baseline="-9000" dirty="0">
                <a:latin typeface="Arial" panose="020B0604020202020204" pitchFamily="34" charset="0"/>
                <a:cs typeface="Arial" panose="020B0604020202020204" pitchFamily="34" charset="0"/>
              </a:rPr>
              <a:t>  Natural Language Processing</a:t>
            </a:r>
          </a:p>
          <a:p>
            <a:pPr marL="989013" indent="-277813" algn="l">
              <a:lnSpc>
                <a:spcPct val="100000"/>
              </a:lnSpc>
              <a:buFont typeface="Wingdings" panose="05000000000000000000" pitchFamily="2" charset="2"/>
              <a:buChar char="Ø"/>
            </a:pPr>
            <a:r>
              <a:rPr lang="en-US" sz="2800" baseline="-9000" dirty="0">
                <a:latin typeface="Arial" panose="020B0604020202020204" pitchFamily="34" charset="0"/>
                <a:cs typeface="Arial" panose="020B0604020202020204" pitchFamily="34" charset="0"/>
              </a:rPr>
              <a:t>  Visual Recognition</a:t>
            </a:r>
          </a:p>
          <a:p>
            <a:pPr marL="989013" indent="-277813" algn="l">
              <a:lnSpc>
                <a:spcPct val="100000"/>
              </a:lnSpc>
              <a:buFont typeface="Wingdings" panose="05000000000000000000" pitchFamily="2" charset="2"/>
              <a:buChar char="Ø"/>
            </a:pPr>
            <a:r>
              <a:rPr lang="en-US" sz="2800" baseline="-9000" dirty="0">
                <a:latin typeface="Arial" panose="020B0604020202020204" pitchFamily="34" charset="0"/>
                <a:cs typeface="Arial" panose="020B0604020202020204" pitchFamily="34" charset="0"/>
              </a:rPr>
              <a:t>  Fraud Detection</a:t>
            </a:r>
          </a:p>
          <a:p>
            <a:pPr marL="989013" indent="-277813" algn="l">
              <a:lnSpc>
                <a:spcPct val="100000"/>
              </a:lnSpc>
              <a:buFont typeface="Wingdings" panose="05000000000000000000" pitchFamily="2" charset="2"/>
              <a:buChar char="Ø"/>
            </a:pPr>
            <a:r>
              <a:rPr lang="en-US" sz="2800" baseline="-9000" dirty="0">
                <a:latin typeface="Arial" panose="020B0604020202020204" pitchFamily="34" charset="0"/>
                <a:cs typeface="Arial" panose="020B0604020202020204" pitchFamily="34" charset="0"/>
              </a:rPr>
              <a:t>  Healthcare</a:t>
            </a:r>
          </a:p>
          <a:p>
            <a:pPr marL="989013" indent="-277813" algn="l">
              <a:lnSpc>
                <a:spcPct val="100000"/>
              </a:lnSpc>
              <a:buFont typeface="Wingdings" panose="05000000000000000000" pitchFamily="2" charset="2"/>
              <a:buChar char="Ø"/>
            </a:pPr>
            <a:r>
              <a:rPr lang="en-US" sz="2800" baseline="-9000" dirty="0">
                <a:latin typeface="Arial" panose="020B0604020202020204" pitchFamily="34" charset="0"/>
                <a:cs typeface="Arial" panose="020B0604020202020204" pitchFamily="34" charset="0"/>
              </a:rPr>
              <a:t>  Automatic Handwriting Generation</a:t>
            </a:r>
          </a:p>
          <a:p>
            <a:pPr marL="989013" indent="-277813" algn="l">
              <a:lnSpc>
                <a:spcPct val="100000"/>
              </a:lnSpc>
              <a:buFont typeface="Wingdings" panose="05000000000000000000" pitchFamily="2" charset="2"/>
              <a:buChar char="Ø"/>
            </a:pPr>
            <a:r>
              <a:rPr lang="en-US" sz="2800" baseline="-9000" dirty="0">
                <a:latin typeface="Arial" panose="020B0604020202020204" pitchFamily="34" charset="0"/>
                <a:cs typeface="Arial" panose="020B0604020202020204" pitchFamily="34" charset="0"/>
              </a:rPr>
              <a:t>  Automatic Game Playing</a:t>
            </a:r>
          </a:p>
          <a:p>
            <a:pPr marL="989013" indent="-277813" algn="l">
              <a:lnSpc>
                <a:spcPct val="100000"/>
              </a:lnSpc>
              <a:buFont typeface="Wingdings" panose="05000000000000000000" pitchFamily="2" charset="2"/>
              <a:buChar char="Ø"/>
            </a:pPr>
            <a:r>
              <a:rPr lang="en-US" sz="2800" baseline="-9000" dirty="0">
                <a:latin typeface="Arial" panose="020B0604020202020204" pitchFamily="34" charset="0"/>
                <a:cs typeface="Arial" panose="020B0604020202020204" pitchFamily="34" charset="0"/>
              </a:rPr>
              <a:t>  Language Translations</a:t>
            </a:r>
          </a:p>
          <a:p>
            <a:pPr marL="989013" indent="-277813" algn="l">
              <a:lnSpc>
                <a:spcPct val="100000"/>
              </a:lnSpc>
              <a:buFont typeface="Wingdings" panose="05000000000000000000" pitchFamily="2" charset="2"/>
              <a:buChar char="Ø"/>
            </a:pPr>
            <a:r>
              <a:rPr lang="en-US" sz="2800" baseline="-9000" dirty="0">
                <a:latin typeface="Arial" panose="020B0604020202020204" pitchFamily="34" charset="0"/>
                <a:cs typeface="Arial" panose="020B0604020202020204" pitchFamily="34" charset="0"/>
              </a:rPr>
              <a:t>  Demographic and Election Predictions</a:t>
            </a:r>
          </a:p>
          <a:p>
            <a:pPr algn="l"/>
            <a:endParaRPr lang="en-IN" sz="2600" baseline="-6000" dirty="0">
              <a:latin typeface="Arial" panose="020B0604020202020204" pitchFamily="34" charset="0"/>
              <a:cs typeface="Arial" panose="020B0604020202020204" pitchFamily="34" charset="0"/>
            </a:endParaRPr>
          </a:p>
          <a:p>
            <a:pPr algn="l"/>
            <a:endParaRPr lang="en-IN" dirty="0">
              <a:solidFill>
                <a:srgbClr val="C00000"/>
              </a:solidFill>
            </a:endParaRPr>
          </a:p>
        </p:txBody>
      </p:sp>
      <p:sp>
        <p:nvSpPr>
          <p:cNvPr id="2" name="Slide Number Placeholder 1">
            <a:extLst>
              <a:ext uri="{FF2B5EF4-FFF2-40B4-BE49-F238E27FC236}">
                <a16:creationId xmlns:a16="http://schemas.microsoft.com/office/drawing/2014/main" id="{B7A20EEB-2FD5-4D43-8835-283CD3E04E7C}"/>
              </a:ext>
            </a:extLst>
          </p:cNvPr>
          <p:cNvSpPr>
            <a:spLocks noGrp="1"/>
          </p:cNvSpPr>
          <p:nvPr>
            <p:ph type="sldNum" sz="quarter" idx="12"/>
          </p:nvPr>
        </p:nvSpPr>
        <p:spPr/>
        <p:txBody>
          <a:bodyPr/>
          <a:lstStyle/>
          <a:p>
            <a:fld id="{CFB90EB3-43DD-4781-AA94-EC840833DA96}" type="slidenum">
              <a:rPr lang="en-IN" smtClean="0"/>
              <a:t>9</a:t>
            </a:fld>
            <a:endParaRPr lang="en-IN"/>
          </a:p>
        </p:txBody>
      </p:sp>
    </p:spTree>
    <p:extLst>
      <p:ext uri="{BB962C8B-B14F-4D97-AF65-F5344CB8AC3E}">
        <p14:creationId xmlns:p14="http://schemas.microsoft.com/office/powerpoint/2010/main" val="985338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2767</Words>
  <Application>Microsoft Office PowerPoint</Application>
  <PresentationFormat>Widescreen</PresentationFormat>
  <Paragraphs>393</Paragraphs>
  <Slides>46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46</vt:i4>
      </vt:variant>
    </vt:vector>
  </HeadingPairs>
  <TitlesOfParts>
    <vt:vector size="55" baseType="lpstr">
      <vt:lpstr>Arial</vt:lpstr>
      <vt:lpstr>Arial Black</vt:lpstr>
      <vt:lpstr>Bookman Old Style</vt:lpstr>
      <vt:lpstr>Calibri</vt:lpstr>
      <vt:lpstr>Calibri Light</vt:lpstr>
      <vt:lpstr>Roboto</vt:lpstr>
      <vt:lpstr>Wingdings</vt:lpstr>
      <vt:lpstr>Office Theme</vt:lpstr>
      <vt:lpstr>Custom Design</vt:lpstr>
      <vt:lpstr>SECA4002 – DEEP LEARNING NEURAL NETWORKS</vt:lpstr>
      <vt:lpstr>Topics To Be Covered in this Video Lecture are</vt:lpstr>
      <vt:lpstr>Course Introduction</vt:lpstr>
      <vt:lpstr>Course Introduction Continued</vt:lpstr>
      <vt:lpstr>Course Introduction Continued.,</vt:lpstr>
      <vt:lpstr>Course Introduction Continued.,</vt:lpstr>
      <vt:lpstr>Course Introduction Continued</vt:lpstr>
      <vt:lpstr>Course Introduction Continued.,</vt:lpstr>
      <vt:lpstr>Course Introduction Continued.,</vt:lpstr>
      <vt:lpstr>Course Outcomes</vt:lpstr>
      <vt:lpstr>Course Objectives</vt:lpstr>
      <vt:lpstr>PowerPoint Presentation</vt:lpstr>
      <vt:lpstr>PowerPoint Presentation</vt:lpstr>
      <vt:lpstr>PowerPoint Presentation</vt:lpstr>
      <vt:lpstr>PowerPoint Presentation</vt:lpstr>
      <vt:lpstr>UNIT-1   Introduction To Machine Learning</vt:lpstr>
      <vt:lpstr>Introduction - Machine Learning</vt:lpstr>
      <vt:lpstr>Introduction - Machine Learning</vt:lpstr>
      <vt:lpstr>Introduction -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 Contd.,</vt:lpstr>
      <vt:lpstr>Questions to Consider Before You Start </vt:lpstr>
      <vt:lpstr>           Models of ANN      contd.</vt:lpstr>
      <vt:lpstr>Single Layer Perceptron Model  Algorithm</vt:lpstr>
      <vt:lpstr>PowerPoint Presentation</vt:lpstr>
      <vt:lpstr>PowerPoint Presentation</vt:lpstr>
      <vt:lpstr>PowerPoint Presentation</vt:lpstr>
      <vt:lpstr>PowerPoint Presentation</vt:lpstr>
      <vt:lpstr>PowerPoint Presentation</vt:lpstr>
      <vt:lpstr>            I. Perceptron Model </vt:lpstr>
      <vt:lpstr>            I. b. Multi Layer Perceptron Model </vt:lpstr>
      <vt:lpstr>            II. b. Multi Layer Perceptron Model </vt:lpstr>
      <vt:lpstr>            I. b. Multi Layer Perceptron Model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SECA4002 – DEEP LEARNING NEURAL NETWORKS</dc:title>
  <dc:creator>vedanarayanan venugopal</dc:creator>
  <cp:lastModifiedBy>vedanarayanan venugopal</cp:lastModifiedBy>
  <cp:revision>23</cp:revision>
  <dcterms:created xsi:type="dcterms:W3CDTF">2021-07-05T04:49:38Z</dcterms:created>
  <dcterms:modified xsi:type="dcterms:W3CDTF">2021-07-10T06:58:52Z</dcterms:modified>
</cp:coreProperties>
</file>