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Lst>
  <p:sldSz cy="6858000" cx="9144000"/>
  <p:notesSz cx="9144000" cy="6858000"/>
  <p:embeddedFontLst>
    <p:embeddedFont>
      <p:font typeface="Proxima Nova"/>
      <p:regular r:id="rId167"/>
      <p:bold r:id="rId168"/>
      <p:italic r:id="rId169"/>
      <p:boldItalic r:id="rId170"/>
    </p:embeddedFont>
    <p:embeddedFont>
      <p:font typeface="Roboto"/>
      <p:regular r:id="rId171"/>
      <p:bold r:id="rId172"/>
      <p:italic r:id="rId173"/>
      <p:boldItalic r:id="rId174"/>
    </p:embeddedFont>
    <p:embeddedFont>
      <p:font typeface="Open Sans"/>
      <p:regular r:id="rId175"/>
      <p:bold r:id="rId176"/>
      <p:italic r:id="rId177"/>
      <p:boldItalic r:id="rId178"/>
    </p:embeddedFont>
    <p:embeddedFont>
      <p:font typeface="Nunito Sans"/>
      <p:regular r:id="rId179"/>
      <p:bold r:id="rId180"/>
      <p:italic r:id="rId181"/>
      <p:boldItalic r:id="rId1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183" roundtripDataSignature="AMtx7mgLPeSXaHY6LzvWUe0OCP1E+xFg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customschemas.google.com/relationships/presentationmetadata" Target="metadata"/><Relationship Id="rId32" Type="http://schemas.openxmlformats.org/officeDocument/2006/relationships/slide" Target="slides/slide27.xml"/><Relationship Id="rId182" Type="http://schemas.openxmlformats.org/officeDocument/2006/relationships/font" Target="fonts/NunitoSans-boldItalic.fntdata"/><Relationship Id="rId35" Type="http://schemas.openxmlformats.org/officeDocument/2006/relationships/slide" Target="slides/slide30.xml"/><Relationship Id="rId181" Type="http://schemas.openxmlformats.org/officeDocument/2006/relationships/font" Target="fonts/NunitoSans-italic.fntdata"/><Relationship Id="rId34" Type="http://schemas.openxmlformats.org/officeDocument/2006/relationships/slide" Target="slides/slide29.xml"/><Relationship Id="rId180" Type="http://schemas.openxmlformats.org/officeDocument/2006/relationships/font" Target="fonts/NunitoSans-bold.fntdata"/><Relationship Id="rId37" Type="http://schemas.openxmlformats.org/officeDocument/2006/relationships/slide" Target="slides/slide32.xml"/><Relationship Id="rId176" Type="http://schemas.openxmlformats.org/officeDocument/2006/relationships/font" Target="fonts/OpenSans-bold.fntdata"/><Relationship Id="rId36" Type="http://schemas.openxmlformats.org/officeDocument/2006/relationships/slide" Target="slides/slide31.xml"/><Relationship Id="rId175" Type="http://schemas.openxmlformats.org/officeDocument/2006/relationships/font" Target="fonts/OpenSans-regular.fntdata"/><Relationship Id="rId39" Type="http://schemas.openxmlformats.org/officeDocument/2006/relationships/slide" Target="slides/slide34.xml"/><Relationship Id="rId174" Type="http://schemas.openxmlformats.org/officeDocument/2006/relationships/font" Target="fonts/Roboto-boldItalic.fntdata"/><Relationship Id="rId38" Type="http://schemas.openxmlformats.org/officeDocument/2006/relationships/slide" Target="slides/slide33.xml"/><Relationship Id="rId173" Type="http://schemas.openxmlformats.org/officeDocument/2006/relationships/font" Target="fonts/Roboto-italic.fntdata"/><Relationship Id="rId179" Type="http://schemas.openxmlformats.org/officeDocument/2006/relationships/font" Target="fonts/NunitoSans-regular.fntdata"/><Relationship Id="rId178" Type="http://schemas.openxmlformats.org/officeDocument/2006/relationships/font" Target="fonts/OpenSans-boldItalic.fntdata"/><Relationship Id="rId177" Type="http://schemas.openxmlformats.org/officeDocument/2006/relationships/font" Target="fonts/OpenSans-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font" Target="fonts/Roboto-bold.fntdata"/><Relationship Id="rId65" Type="http://schemas.openxmlformats.org/officeDocument/2006/relationships/slide" Target="slides/slide60.xml"/><Relationship Id="rId171" Type="http://schemas.openxmlformats.org/officeDocument/2006/relationships/font" Target="fonts/Roboto-regular.fntdata"/><Relationship Id="rId68" Type="http://schemas.openxmlformats.org/officeDocument/2006/relationships/slide" Target="slides/slide63.xml"/><Relationship Id="rId170" Type="http://schemas.openxmlformats.org/officeDocument/2006/relationships/font" Target="fonts/ProximaNova-boldItalic.fntdata"/><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font" Target="fonts/ProximaNova-italic.fntdata"/><Relationship Id="rId168" Type="http://schemas.openxmlformats.org/officeDocument/2006/relationships/font" Target="fonts/ProximaNova-bold.fntdata"/><Relationship Id="rId167" Type="http://schemas.openxmlformats.org/officeDocument/2006/relationships/font" Target="fonts/ProximaNova-regular.fntdata"/><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39624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e2d1aae380_1_1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6" name="Google Shape;766;ge2d1aae380_1_16:notes"/>
          <p:cNvSpPr/>
          <p:nvPr>
            <p:ph idx="2" type="sldImg"/>
          </p:nvPr>
        </p:nvSpPr>
        <p:spPr>
          <a:xfrm>
            <a:off x="2286350" y="514350"/>
            <a:ext cx="4572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e2d1aae380_1_2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2" name="Google Shape;772;ge2d1aae380_1_21:notes"/>
          <p:cNvSpPr/>
          <p:nvPr>
            <p:ph idx="2" type="sldImg"/>
          </p:nvPr>
        </p:nvSpPr>
        <p:spPr>
          <a:xfrm>
            <a:off x="2286350" y="514350"/>
            <a:ext cx="4572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e2d1aae380_1_2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8" name="Google Shape;778;ge2d1aae380_1_26:notes"/>
          <p:cNvSpPr/>
          <p:nvPr>
            <p:ph idx="2" type="sldImg"/>
          </p:nvPr>
        </p:nvSpPr>
        <p:spPr>
          <a:xfrm>
            <a:off x="2286350" y="514350"/>
            <a:ext cx="4572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e2d1aae380_1_3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4" name="Google Shape;784;ge2d1aae380_1_31:notes"/>
          <p:cNvSpPr/>
          <p:nvPr>
            <p:ph idx="2" type="sldImg"/>
          </p:nvPr>
        </p:nvSpPr>
        <p:spPr>
          <a:xfrm>
            <a:off x="2286350" y="514350"/>
            <a:ext cx="4572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e2d1aae380_1_3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0" name="Google Shape;790;ge2d1aae380_1_36:notes"/>
          <p:cNvSpPr/>
          <p:nvPr>
            <p:ph idx="2" type="sldImg"/>
          </p:nvPr>
        </p:nvSpPr>
        <p:spPr>
          <a:xfrm>
            <a:off x="2286350" y="514350"/>
            <a:ext cx="4572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e2d1aae380_1_4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6" name="Google Shape;796;ge2d1aae380_1_41:notes"/>
          <p:cNvSpPr/>
          <p:nvPr>
            <p:ph idx="2" type="sldImg"/>
          </p:nvPr>
        </p:nvSpPr>
        <p:spPr>
          <a:xfrm>
            <a:off x="2286350" y="514350"/>
            <a:ext cx="4572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e2d1aae380_1_4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2" name="Google Shape;802;ge2d1aae380_1_46:notes"/>
          <p:cNvSpPr/>
          <p:nvPr>
            <p:ph idx="2" type="sldImg"/>
          </p:nvPr>
        </p:nvSpPr>
        <p:spPr>
          <a:xfrm>
            <a:off x="2286350" y="514350"/>
            <a:ext cx="4572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e2d1aae380_1_5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8" name="Google Shape;808;ge2d1aae380_1_51:notes"/>
          <p:cNvSpPr/>
          <p:nvPr>
            <p:ph idx="2" type="sldImg"/>
          </p:nvPr>
        </p:nvSpPr>
        <p:spPr>
          <a:xfrm>
            <a:off x="2286350" y="514350"/>
            <a:ext cx="4572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e2d1aae380_1_5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4" name="Google Shape;814;ge2d1aae380_1_56:notes"/>
          <p:cNvSpPr/>
          <p:nvPr>
            <p:ph idx="2" type="sldImg"/>
          </p:nvPr>
        </p:nvSpPr>
        <p:spPr>
          <a:xfrm>
            <a:off x="2286350" y="514350"/>
            <a:ext cx="4572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e2d1aae380_1_6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0" name="Google Shape;820;ge2d1aae380_1_61:notes"/>
          <p:cNvSpPr/>
          <p:nvPr>
            <p:ph idx="2" type="sldImg"/>
          </p:nvPr>
        </p:nvSpPr>
        <p:spPr>
          <a:xfrm>
            <a:off x="2286350" y="514350"/>
            <a:ext cx="4572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e2d1aae380_1_6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5" name="Google Shape;825;ge2d1aae380_1_65:notes"/>
          <p:cNvSpPr/>
          <p:nvPr>
            <p:ph idx="2" type="sldImg"/>
          </p:nvPr>
        </p:nvSpPr>
        <p:spPr>
          <a:xfrm>
            <a:off x="2286350" y="514350"/>
            <a:ext cx="4572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e2d1aae380_1_7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1" name="Google Shape;831;ge2d1aae380_1_70:notes"/>
          <p:cNvSpPr/>
          <p:nvPr>
            <p:ph idx="2" type="sldImg"/>
          </p:nvPr>
        </p:nvSpPr>
        <p:spPr>
          <a:xfrm>
            <a:off x="2286350" y="514350"/>
            <a:ext cx="4572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e2d1aae380_1_7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7" name="Google Shape;837;ge2d1aae380_1_75:notes"/>
          <p:cNvSpPr/>
          <p:nvPr>
            <p:ph idx="2" type="sldImg"/>
          </p:nvPr>
        </p:nvSpPr>
        <p:spPr>
          <a:xfrm>
            <a:off x="2286350" y="514350"/>
            <a:ext cx="4572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e2d1aae380_1_8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3" name="Google Shape;843;ge2d1aae380_1_80:notes"/>
          <p:cNvSpPr/>
          <p:nvPr>
            <p:ph idx="2" type="sldImg"/>
          </p:nvPr>
        </p:nvSpPr>
        <p:spPr>
          <a:xfrm>
            <a:off x="2286350" y="514350"/>
            <a:ext cx="4572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e2d1aae380_1_8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9" name="Google Shape;849;ge2d1aae380_1_85:notes"/>
          <p:cNvSpPr/>
          <p:nvPr>
            <p:ph idx="2" type="sldImg"/>
          </p:nvPr>
        </p:nvSpPr>
        <p:spPr>
          <a:xfrm>
            <a:off x="2286350" y="514350"/>
            <a:ext cx="4572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e2d1aae380_1_9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5" name="Google Shape;855;ge2d1aae380_1_90:notes"/>
          <p:cNvSpPr/>
          <p:nvPr>
            <p:ph idx="2" type="sldImg"/>
          </p:nvPr>
        </p:nvSpPr>
        <p:spPr>
          <a:xfrm>
            <a:off x="2286350" y="514350"/>
            <a:ext cx="4572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e2d1aae380_1_9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1" name="Google Shape;861;ge2d1aae380_1_95:notes"/>
          <p:cNvSpPr/>
          <p:nvPr>
            <p:ph idx="2" type="sldImg"/>
          </p:nvPr>
        </p:nvSpPr>
        <p:spPr>
          <a:xfrm>
            <a:off x="2286350" y="514350"/>
            <a:ext cx="4572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e2d1aae380_1_10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7" name="Google Shape;867;ge2d1aae380_1_100:notes"/>
          <p:cNvSpPr/>
          <p:nvPr>
            <p:ph idx="2" type="sldImg"/>
          </p:nvPr>
        </p:nvSpPr>
        <p:spPr>
          <a:xfrm>
            <a:off x="2286350" y="514350"/>
            <a:ext cx="4572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e2d1aae380_1_10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2" name="Google Shape;872;ge2d1aae380_1_104:notes"/>
          <p:cNvSpPr/>
          <p:nvPr>
            <p:ph idx="2" type="sldImg"/>
          </p:nvPr>
        </p:nvSpPr>
        <p:spPr>
          <a:xfrm>
            <a:off x="2286350" y="514350"/>
            <a:ext cx="4572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ge2d1aae380_1_10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8" name="Google Shape;878;ge2d1aae380_1_109:notes"/>
          <p:cNvSpPr/>
          <p:nvPr>
            <p:ph idx="2" type="sldImg"/>
          </p:nvPr>
        </p:nvSpPr>
        <p:spPr>
          <a:xfrm>
            <a:off x="2286350" y="514350"/>
            <a:ext cx="4572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e2d1aae380_1_11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4" name="Google Shape;884;ge2d1aae380_1_114:notes"/>
          <p:cNvSpPr/>
          <p:nvPr>
            <p:ph idx="2" type="sldImg"/>
          </p:nvPr>
        </p:nvSpPr>
        <p:spPr>
          <a:xfrm>
            <a:off x="2286350" y="514350"/>
            <a:ext cx="4572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e2d1aae380_1_11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0" name="Google Shape;890;ge2d1aae380_1_119:notes"/>
          <p:cNvSpPr/>
          <p:nvPr>
            <p:ph idx="2" type="sldImg"/>
          </p:nvPr>
        </p:nvSpPr>
        <p:spPr>
          <a:xfrm>
            <a:off x="2286350" y="514350"/>
            <a:ext cx="4572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e2d1aae380_1_12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6" name="Google Shape;896;ge2d1aae380_1_124:notes"/>
          <p:cNvSpPr/>
          <p:nvPr>
            <p:ph idx="2" type="sldImg"/>
          </p:nvPr>
        </p:nvSpPr>
        <p:spPr>
          <a:xfrm>
            <a:off x="2286350" y="514350"/>
            <a:ext cx="4572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e2d1aae380_1_12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2" name="Google Shape;902;ge2d1aae380_1_129:notes"/>
          <p:cNvSpPr/>
          <p:nvPr>
            <p:ph idx="2" type="sldImg"/>
          </p:nvPr>
        </p:nvSpPr>
        <p:spPr>
          <a:xfrm>
            <a:off x="2286350" y="514350"/>
            <a:ext cx="4572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e2d1aae380_1_13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8" name="Google Shape;908;ge2d1aae380_1_134:notes"/>
          <p:cNvSpPr/>
          <p:nvPr>
            <p:ph idx="2" type="sldImg"/>
          </p:nvPr>
        </p:nvSpPr>
        <p:spPr>
          <a:xfrm>
            <a:off x="2286350" y="514350"/>
            <a:ext cx="4572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e2d1aae380_1_13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4" name="Google Shape;914;ge2d1aae380_1_139:notes"/>
          <p:cNvSpPr/>
          <p:nvPr>
            <p:ph idx="2" type="sldImg"/>
          </p:nvPr>
        </p:nvSpPr>
        <p:spPr>
          <a:xfrm>
            <a:off x="2286350" y="514350"/>
            <a:ext cx="4572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e2d1aae380_1_15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0" name="Google Shape;920;ge2d1aae380_1_154:notes"/>
          <p:cNvSpPr/>
          <p:nvPr>
            <p:ph idx="2" type="sldImg"/>
          </p:nvPr>
        </p:nvSpPr>
        <p:spPr>
          <a:xfrm>
            <a:off x="2286350" y="514350"/>
            <a:ext cx="4572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e2d1aae380_1_15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6" name="Google Shape;926;ge2d1aae380_1_159:notes"/>
          <p:cNvSpPr/>
          <p:nvPr>
            <p:ph idx="2" type="sldImg"/>
          </p:nvPr>
        </p:nvSpPr>
        <p:spPr>
          <a:xfrm>
            <a:off x="2286350" y="514350"/>
            <a:ext cx="4572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e2d1aae380_1_16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2" name="Google Shape;932;ge2d1aae380_1_169:notes"/>
          <p:cNvSpPr/>
          <p:nvPr>
            <p:ph idx="2" type="sldImg"/>
          </p:nvPr>
        </p:nvSpPr>
        <p:spPr>
          <a:xfrm>
            <a:off x="2286350" y="514350"/>
            <a:ext cx="4572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p8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8" name="Google Shape;938;p8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0: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p8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4" name="Google Shape;944;p8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p83: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0" name="Google Shape;950;p8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p84: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6" name="Google Shape;956;p8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p85: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2" name="Google Shape;962;p8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p86: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8" name="Google Shape;968;p8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p87: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4" name="Google Shape;974;p8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ge3ec620993_0_12: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e3ec620993_0_12:notes"/>
          <p:cNvSpPr txBox="1"/>
          <p:nvPr>
            <p:ph idx="1" type="body"/>
          </p:nvPr>
        </p:nvSpPr>
        <p:spPr>
          <a:xfrm>
            <a:off x="914400" y="3300413"/>
            <a:ext cx="73152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1" name="Google Shape;981;ge3ec620993_0_12:notes"/>
          <p:cNvSpPr txBox="1"/>
          <p:nvPr>
            <p:ph idx="12" type="sldNum"/>
          </p:nvPr>
        </p:nvSpPr>
        <p:spPr>
          <a:xfrm>
            <a:off x="5180013" y="6513513"/>
            <a:ext cx="39624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p88: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7" name="Google Shape;987;p88: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p89: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3" name="Google Shape;993;p8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p90: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2" name="Google Shape;1002;p90: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ge3ec620993_0_6: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p:spPr>
      </p:sp>
      <p:sp>
        <p:nvSpPr>
          <p:cNvPr id="1008" name="Google Shape;1008;ge3ec620993_0_6:notes"/>
          <p:cNvSpPr txBox="1"/>
          <p:nvPr>
            <p:ph idx="1" type="body"/>
          </p:nvPr>
        </p:nvSpPr>
        <p:spPr>
          <a:xfrm>
            <a:off x="914400" y="3300413"/>
            <a:ext cx="73152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9" name="Google Shape;1009;ge3ec620993_0_6:notes"/>
          <p:cNvSpPr txBox="1"/>
          <p:nvPr>
            <p:ph idx="12" type="sldNum"/>
          </p:nvPr>
        </p:nvSpPr>
        <p:spPr>
          <a:xfrm>
            <a:off x="5180013" y="6513513"/>
            <a:ext cx="39624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ge3e6cf1e90_0_0: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p:spPr>
      </p:sp>
      <p:sp>
        <p:nvSpPr>
          <p:cNvPr id="1014" name="Google Shape;1014;ge3e6cf1e90_0_0:notes"/>
          <p:cNvSpPr txBox="1"/>
          <p:nvPr>
            <p:ph idx="1" type="body"/>
          </p:nvPr>
        </p:nvSpPr>
        <p:spPr>
          <a:xfrm>
            <a:off x="914400" y="3300413"/>
            <a:ext cx="73152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5" name="Google Shape;1015;ge3e6cf1e90_0_0:notes"/>
          <p:cNvSpPr txBox="1"/>
          <p:nvPr>
            <p:ph idx="12" type="sldNum"/>
          </p:nvPr>
        </p:nvSpPr>
        <p:spPr>
          <a:xfrm>
            <a:off x="5180013" y="6513513"/>
            <a:ext cx="39624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ge444ace762_0_6: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p:spPr>
      </p:sp>
      <p:sp>
        <p:nvSpPr>
          <p:cNvPr id="1020" name="Google Shape;1020;ge444ace762_0_6:notes"/>
          <p:cNvSpPr txBox="1"/>
          <p:nvPr>
            <p:ph idx="1" type="body"/>
          </p:nvPr>
        </p:nvSpPr>
        <p:spPr>
          <a:xfrm>
            <a:off x="914400" y="3300413"/>
            <a:ext cx="73152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1" name="Google Shape;1021;ge444ace762_0_6:notes"/>
          <p:cNvSpPr txBox="1"/>
          <p:nvPr>
            <p:ph idx="12" type="sldNum"/>
          </p:nvPr>
        </p:nvSpPr>
        <p:spPr>
          <a:xfrm>
            <a:off x="5180013" y="6513513"/>
            <a:ext cx="39624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ge444ace762_0_19: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p:spPr>
      </p:sp>
      <p:sp>
        <p:nvSpPr>
          <p:cNvPr id="1026" name="Google Shape;1026;ge444ace762_0_19:notes"/>
          <p:cNvSpPr txBox="1"/>
          <p:nvPr>
            <p:ph idx="1" type="body"/>
          </p:nvPr>
        </p:nvSpPr>
        <p:spPr>
          <a:xfrm>
            <a:off x="914400" y="3300413"/>
            <a:ext cx="73152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7" name="Google Shape;1027;ge444ace762_0_19:notes"/>
          <p:cNvSpPr txBox="1"/>
          <p:nvPr>
            <p:ph idx="12" type="sldNum"/>
          </p:nvPr>
        </p:nvSpPr>
        <p:spPr>
          <a:xfrm>
            <a:off x="5180013" y="6513513"/>
            <a:ext cx="39624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e444ace762_0_24: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e444ace762_0_24:notes"/>
          <p:cNvSpPr txBox="1"/>
          <p:nvPr>
            <p:ph idx="1" type="body"/>
          </p:nvPr>
        </p:nvSpPr>
        <p:spPr>
          <a:xfrm>
            <a:off x="914400" y="3300413"/>
            <a:ext cx="73152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3" name="Google Shape;1033;ge444ace762_0_24:notes"/>
          <p:cNvSpPr txBox="1"/>
          <p:nvPr>
            <p:ph idx="12" type="sldNum"/>
          </p:nvPr>
        </p:nvSpPr>
        <p:spPr>
          <a:xfrm>
            <a:off x="5180013" y="6513513"/>
            <a:ext cx="39624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ge2c165bc72_0_98:notes"/>
          <p:cNvSpPr txBox="1"/>
          <p:nvPr>
            <p:ph idx="1" type="body"/>
          </p:nvPr>
        </p:nvSpPr>
        <p:spPr>
          <a:xfrm>
            <a:off x="914400" y="3300413"/>
            <a:ext cx="73152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8" name="Google Shape;1038;ge2c165bc72_0_98: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p9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4" name="Google Shape;1044;p9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p93: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0" name="Google Shape;1050;p9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p94: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6" name="Google Shape;1056;p9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ge5024d37d0_1_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2" name="Google Shape;1062;ge5024d37d0_1_6:notes"/>
          <p:cNvSpPr/>
          <p:nvPr>
            <p:ph idx="2" type="sldImg"/>
          </p:nvPr>
        </p:nvSpPr>
        <p:spPr>
          <a:xfrm>
            <a:off x="1524000" y="514350"/>
            <a:ext cx="60960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e5024d37d0_1_174: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e5024d37d0_1_174:notes"/>
          <p:cNvSpPr txBox="1"/>
          <p:nvPr>
            <p:ph idx="1" type="body"/>
          </p:nvPr>
        </p:nvSpPr>
        <p:spPr>
          <a:xfrm>
            <a:off x="914400" y="3300413"/>
            <a:ext cx="73152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9" name="Google Shape;1069;ge5024d37d0_1_174:notes"/>
          <p:cNvSpPr txBox="1"/>
          <p:nvPr>
            <p:ph idx="12" type="sldNum"/>
          </p:nvPr>
        </p:nvSpPr>
        <p:spPr>
          <a:xfrm>
            <a:off x="5180013" y="6513513"/>
            <a:ext cx="39624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ge5024d37d0_0_0: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e5024d37d0_0_0:notes"/>
          <p:cNvSpPr txBox="1"/>
          <p:nvPr>
            <p:ph idx="1" type="body"/>
          </p:nvPr>
        </p:nvSpPr>
        <p:spPr>
          <a:xfrm>
            <a:off x="914400" y="3300413"/>
            <a:ext cx="73152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5" name="Google Shape;1075;ge5024d37d0_0_0:notes"/>
          <p:cNvSpPr txBox="1"/>
          <p:nvPr>
            <p:ph idx="12" type="sldNum"/>
          </p:nvPr>
        </p:nvSpPr>
        <p:spPr>
          <a:xfrm>
            <a:off x="5180013" y="6513513"/>
            <a:ext cx="39624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ge5024d37d0_1_104: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p:spPr>
      </p:sp>
      <p:sp>
        <p:nvSpPr>
          <p:cNvPr id="1080" name="Google Shape;1080;ge5024d37d0_1_104:notes"/>
          <p:cNvSpPr txBox="1"/>
          <p:nvPr>
            <p:ph idx="1" type="body"/>
          </p:nvPr>
        </p:nvSpPr>
        <p:spPr>
          <a:xfrm>
            <a:off x="914400" y="3300413"/>
            <a:ext cx="73152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1" name="Google Shape;1081;ge5024d37d0_1_104:notes"/>
          <p:cNvSpPr txBox="1"/>
          <p:nvPr>
            <p:ph idx="12" type="sldNum"/>
          </p:nvPr>
        </p:nvSpPr>
        <p:spPr>
          <a:xfrm>
            <a:off x="5180013" y="6513513"/>
            <a:ext cx="39624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4" name="Shape 1084"/>
        <p:cNvGrpSpPr/>
        <p:nvPr/>
      </p:nvGrpSpPr>
      <p:grpSpPr>
        <a:xfrm>
          <a:off x="0" y="0"/>
          <a:ext cx="0" cy="0"/>
          <a:chOff x="0" y="0"/>
          <a:chExt cx="0" cy="0"/>
        </a:xfrm>
      </p:grpSpPr>
      <p:sp>
        <p:nvSpPr>
          <p:cNvPr id="1085" name="Google Shape;1085;ge5024d37d0_1_111: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p:spPr>
      </p:sp>
      <p:sp>
        <p:nvSpPr>
          <p:cNvPr id="1086" name="Google Shape;1086;ge5024d37d0_1_111:notes"/>
          <p:cNvSpPr txBox="1"/>
          <p:nvPr>
            <p:ph idx="1" type="body"/>
          </p:nvPr>
        </p:nvSpPr>
        <p:spPr>
          <a:xfrm>
            <a:off x="914400" y="3300413"/>
            <a:ext cx="73152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7" name="Google Shape;1087;ge5024d37d0_1_111:notes"/>
          <p:cNvSpPr txBox="1"/>
          <p:nvPr>
            <p:ph idx="12" type="sldNum"/>
          </p:nvPr>
        </p:nvSpPr>
        <p:spPr>
          <a:xfrm>
            <a:off x="5180013" y="6513513"/>
            <a:ext cx="39624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0" name="Shape 1090"/>
        <p:cNvGrpSpPr/>
        <p:nvPr/>
      </p:nvGrpSpPr>
      <p:grpSpPr>
        <a:xfrm>
          <a:off x="0" y="0"/>
          <a:ext cx="0" cy="0"/>
          <a:chOff x="0" y="0"/>
          <a:chExt cx="0" cy="0"/>
        </a:xfrm>
      </p:grpSpPr>
      <p:sp>
        <p:nvSpPr>
          <p:cNvPr id="1091" name="Google Shape;1091;ge5024d37d0_1_118: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p:spPr>
      </p:sp>
      <p:sp>
        <p:nvSpPr>
          <p:cNvPr id="1092" name="Google Shape;1092;ge5024d37d0_1_118:notes"/>
          <p:cNvSpPr txBox="1"/>
          <p:nvPr>
            <p:ph idx="1" type="body"/>
          </p:nvPr>
        </p:nvSpPr>
        <p:spPr>
          <a:xfrm>
            <a:off x="914400" y="3300413"/>
            <a:ext cx="73152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3" name="Google Shape;1093;ge5024d37d0_1_118:notes"/>
          <p:cNvSpPr txBox="1"/>
          <p:nvPr>
            <p:ph idx="12" type="sldNum"/>
          </p:nvPr>
        </p:nvSpPr>
        <p:spPr>
          <a:xfrm>
            <a:off x="5180013" y="6513513"/>
            <a:ext cx="39624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ge5024d37d0_1_132: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p:spPr>
      </p:sp>
      <p:sp>
        <p:nvSpPr>
          <p:cNvPr id="1098" name="Google Shape;1098;ge5024d37d0_1_132:notes"/>
          <p:cNvSpPr txBox="1"/>
          <p:nvPr>
            <p:ph idx="1" type="body"/>
          </p:nvPr>
        </p:nvSpPr>
        <p:spPr>
          <a:xfrm>
            <a:off x="914400" y="3300413"/>
            <a:ext cx="73152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9" name="Google Shape;1099;ge5024d37d0_1_132:notes"/>
          <p:cNvSpPr txBox="1"/>
          <p:nvPr>
            <p:ph idx="12" type="sldNum"/>
          </p:nvPr>
        </p:nvSpPr>
        <p:spPr>
          <a:xfrm>
            <a:off x="5180013" y="6513513"/>
            <a:ext cx="39624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ge5024d37d0_1_125: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p:spPr>
      </p:sp>
      <p:sp>
        <p:nvSpPr>
          <p:cNvPr id="1106" name="Google Shape;1106;ge5024d37d0_1_125:notes"/>
          <p:cNvSpPr txBox="1"/>
          <p:nvPr>
            <p:ph idx="1" type="body"/>
          </p:nvPr>
        </p:nvSpPr>
        <p:spPr>
          <a:xfrm>
            <a:off x="914400" y="3300413"/>
            <a:ext cx="73152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7" name="Google Shape;1107;ge5024d37d0_1_125:notes"/>
          <p:cNvSpPr txBox="1"/>
          <p:nvPr>
            <p:ph idx="12" type="sldNum"/>
          </p:nvPr>
        </p:nvSpPr>
        <p:spPr>
          <a:xfrm>
            <a:off x="5180013" y="6513513"/>
            <a:ext cx="39624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ge5024d37d0_1_139: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e5024d37d0_1_139:notes"/>
          <p:cNvSpPr txBox="1"/>
          <p:nvPr>
            <p:ph idx="1" type="body"/>
          </p:nvPr>
        </p:nvSpPr>
        <p:spPr>
          <a:xfrm>
            <a:off x="914400" y="3300413"/>
            <a:ext cx="73152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5" name="Google Shape;1115;ge5024d37d0_1_139:notes"/>
          <p:cNvSpPr txBox="1"/>
          <p:nvPr>
            <p:ph idx="12" type="sldNum"/>
          </p:nvPr>
        </p:nvSpPr>
        <p:spPr>
          <a:xfrm>
            <a:off x="5180013" y="6513513"/>
            <a:ext cx="39624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e5024d37d0_1_160: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e5024d37d0_1_160:notes"/>
          <p:cNvSpPr txBox="1"/>
          <p:nvPr>
            <p:ph idx="1" type="body"/>
          </p:nvPr>
        </p:nvSpPr>
        <p:spPr>
          <a:xfrm>
            <a:off x="914400" y="3300413"/>
            <a:ext cx="73152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3" name="Google Shape;1123;ge5024d37d0_1_160:notes"/>
          <p:cNvSpPr txBox="1"/>
          <p:nvPr>
            <p:ph idx="12" type="sldNum"/>
          </p:nvPr>
        </p:nvSpPr>
        <p:spPr>
          <a:xfrm>
            <a:off x="5180013" y="6513513"/>
            <a:ext cx="39624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e5024d37d0_1_153: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e5024d37d0_1_153:notes"/>
          <p:cNvSpPr txBox="1"/>
          <p:nvPr>
            <p:ph idx="1" type="body"/>
          </p:nvPr>
        </p:nvSpPr>
        <p:spPr>
          <a:xfrm>
            <a:off x="914400" y="3300413"/>
            <a:ext cx="73152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1" name="Google Shape;1131;ge5024d37d0_1_153:notes"/>
          <p:cNvSpPr txBox="1"/>
          <p:nvPr>
            <p:ph idx="12" type="sldNum"/>
          </p:nvPr>
        </p:nvSpPr>
        <p:spPr>
          <a:xfrm>
            <a:off x="5180013" y="6513513"/>
            <a:ext cx="39624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3: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ge5024d37d0_1_180: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e5024d37d0_1_180:notes"/>
          <p:cNvSpPr txBox="1"/>
          <p:nvPr>
            <p:ph idx="1" type="body"/>
          </p:nvPr>
        </p:nvSpPr>
        <p:spPr>
          <a:xfrm>
            <a:off x="914400" y="3300413"/>
            <a:ext cx="73152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9" name="Google Shape;1139;ge5024d37d0_1_180:notes"/>
          <p:cNvSpPr txBox="1"/>
          <p:nvPr>
            <p:ph idx="12" type="sldNum"/>
          </p:nvPr>
        </p:nvSpPr>
        <p:spPr>
          <a:xfrm>
            <a:off x="5180013" y="6513513"/>
            <a:ext cx="39624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e5024d37d0_1_187: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e5024d37d0_1_187:notes"/>
          <p:cNvSpPr txBox="1"/>
          <p:nvPr>
            <p:ph idx="1" type="body"/>
          </p:nvPr>
        </p:nvSpPr>
        <p:spPr>
          <a:xfrm>
            <a:off x="914400" y="3300413"/>
            <a:ext cx="73152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7" name="Google Shape;1147;ge5024d37d0_1_187:notes"/>
          <p:cNvSpPr txBox="1"/>
          <p:nvPr>
            <p:ph idx="12" type="sldNum"/>
          </p:nvPr>
        </p:nvSpPr>
        <p:spPr>
          <a:xfrm>
            <a:off x="5180013" y="6513513"/>
            <a:ext cx="39624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4: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5: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6: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3: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7: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8: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8: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9: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29a3adb20_0_16: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e29a3adb20_0_16:notes"/>
          <p:cNvSpPr txBox="1"/>
          <p:nvPr>
            <p:ph idx="1" type="body"/>
          </p:nvPr>
        </p:nvSpPr>
        <p:spPr>
          <a:xfrm>
            <a:off x="914400" y="3300413"/>
            <a:ext cx="73152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e29a3adb20_0_16:notes"/>
          <p:cNvSpPr txBox="1"/>
          <p:nvPr>
            <p:ph idx="12" type="sldNum"/>
          </p:nvPr>
        </p:nvSpPr>
        <p:spPr>
          <a:xfrm>
            <a:off x="5180013" y="6513513"/>
            <a:ext cx="39624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0: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0: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3: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4: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5: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391d0ccd0_0_2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e391d0ccd0_0_29:notes"/>
          <p:cNvSpPr/>
          <p:nvPr>
            <p:ph idx="2" type="sldImg"/>
          </p:nvPr>
        </p:nvSpPr>
        <p:spPr>
          <a:xfrm>
            <a:off x="1524000" y="514350"/>
            <a:ext cx="60960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6: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7: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2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8: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8: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9: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2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0: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30: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3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3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3: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3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4: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3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5: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3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391d0ccd0_0_12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e391d0ccd0_0_121:notes"/>
          <p:cNvSpPr/>
          <p:nvPr>
            <p:ph idx="2" type="sldImg"/>
          </p:nvPr>
        </p:nvSpPr>
        <p:spPr>
          <a:xfrm>
            <a:off x="1524000" y="514350"/>
            <a:ext cx="60960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6: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3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e29a3adb20_1_3: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e29a3adb20_1_3:notes"/>
          <p:cNvSpPr txBox="1"/>
          <p:nvPr>
            <p:ph idx="1" type="body"/>
          </p:nvPr>
        </p:nvSpPr>
        <p:spPr>
          <a:xfrm>
            <a:off x="914400" y="3300413"/>
            <a:ext cx="73152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ge29a3adb20_1_3:notes"/>
          <p:cNvSpPr txBox="1"/>
          <p:nvPr>
            <p:ph idx="12" type="sldNum"/>
          </p:nvPr>
        </p:nvSpPr>
        <p:spPr>
          <a:xfrm>
            <a:off x="5180013" y="6513513"/>
            <a:ext cx="39624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7: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3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8: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38: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9: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3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40: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40: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4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4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4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4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3: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4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44: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4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391d0ccd0_0_13: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391d0ccd0_0_13:notes"/>
          <p:cNvSpPr txBox="1"/>
          <p:nvPr>
            <p:ph idx="1" type="body"/>
          </p:nvPr>
        </p:nvSpPr>
        <p:spPr>
          <a:xfrm>
            <a:off x="914400" y="3300413"/>
            <a:ext cx="73152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ge391d0ccd0_0_13:notes"/>
          <p:cNvSpPr txBox="1"/>
          <p:nvPr>
            <p:ph idx="12" type="sldNum"/>
          </p:nvPr>
        </p:nvSpPr>
        <p:spPr>
          <a:xfrm>
            <a:off x="5180013" y="6513513"/>
            <a:ext cx="39624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5: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4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6: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4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47: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4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48: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48: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9: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4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50: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50: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5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5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5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5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e2c165bc72_0_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ge2c165bc72_0_6:notes"/>
          <p:cNvSpPr/>
          <p:nvPr>
            <p:ph idx="2" type="sldImg"/>
          </p:nvPr>
        </p:nvSpPr>
        <p:spPr>
          <a:xfrm>
            <a:off x="1524000" y="514350"/>
            <a:ext cx="60960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e2c165bc72_0_12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ge2c165bc72_0_120:notes"/>
          <p:cNvSpPr/>
          <p:nvPr>
            <p:ph idx="2" type="sldImg"/>
          </p:nvPr>
        </p:nvSpPr>
        <p:spPr>
          <a:xfrm>
            <a:off x="1524000" y="514350"/>
            <a:ext cx="60960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391d0ccd0_0_0: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391d0ccd0_0_0:notes"/>
          <p:cNvSpPr txBox="1"/>
          <p:nvPr>
            <p:ph idx="1" type="body"/>
          </p:nvPr>
        </p:nvSpPr>
        <p:spPr>
          <a:xfrm>
            <a:off x="914400" y="3300413"/>
            <a:ext cx="73152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e391d0ccd0_0_0:notes"/>
          <p:cNvSpPr txBox="1"/>
          <p:nvPr>
            <p:ph idx="12" type="sldNum"/>
          </p:nvPr>
        </p:nvSpPr>
        <p:spPr>
          <a:xfrm>
            <a:off x="5180013" y="6513513"/>
            <a:ext cx="39624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e2c165bc72_0_12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ge2c165bc72_0_125:notes"/>
          <p:cNvSpPr/>
          <p:nvPr>
            <p:ph idx="2" type="sldImg"/>
          </p:nvPr>
        </p:nvSpPr>
        <p:spPr>
          <a:xfrm>
            <a:off x="1524000" y="514350"/>
            <a:ext cx="60960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e2c165bc72_0_13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ge2c165bc72_0_130:notes"/>
          <p:cNvSpPr/>
          <p:nvPr>
            <p:ph idx="2" type="sldImg"/>
          </p:nvPr>
        </p:nvSpPr>
        <p:spPr>
          <a:xfrm>
            <a:off x="1524000" y="514350"/>
            <a:ext cx="60960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e2c165bc72_0_13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ge2c165bc72_0_134:notes"/>
          <p:cNvSpPr/>
          <p:nvPr>
            <p:ph idx="2" type="sldImg"/>
          </p:nvPr>
        </p:nvSpPr>
        <p:spPr>
          <a:xfrm>
            <a:off x="1524000" y="514350"/>
            <a:ext cx="60960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e2c165bc72_0_13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ge2c165bc72_0_139:notes"/>
          <p:cNvSpPr/>
          <p:nvPr>
            <p:ph idx="2" type="sldImg"/>
          </p:nvPr>
        </p:nvSpPr>
        <p:spPr>
          <a:xfrm>
            <a:off x="1524000" y="514350"/>
            <a:ext cx="60960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e2c165bc72_0_14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ge2c165bc72_0_144:notes"/>
          <p:cNvSpPr/>
          <p:nvPr>
            <p:ph idx="2" type="sldImg"/>
          </p:nvPr>
        </p:nvSpPr>
        <p:spPr>
          <a:xfrm>
            <a:off x="1524000" y="514350"/>
            <a:ext cx="60960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e2c165bc72_0_14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ge2c165bc72_0_148:notes"/>
          <p:cNvSpPr/>
          <p:nvPr>
            <p:ph idx="2" type="sldImg"/>
          </p:nvPr>
        </p:nvSpPr>
        <p:spPr>
          <a:xfrm>
            <a:off x="1524000" y="514350"/>
            <a:ext cx="60960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e2c165bc72_0_15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ge2c165bc72_0_153:notes"/>
          <p:cNvSpPr/>
          <p:nvPr>
            <p:ph idx="2" type="sldImg"/>
          </p:nvPr>
        </p:nvSpPr>
        <p:spPr>
          <a:xfrm>
            <a:off x="1524000" y="514350"/>
            <a:ext cx="60960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e2c165bc72_0_16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ge2c165bc72_0_164:notes"/>
          <p:cNvSpPr/>
          <p:nvPr>
            <p:ph idx="2" type="sldImg"/>
          </p:nvPr>
        </p:nvSpPr>
        <p:spPr>
          <a:xfrm>
            <a:off x="1524000" y="514350"/>
            <a:ext cx="60960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e2c165bc72_0_16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ge2c165bc72_0_169:notes"/>
          <p:cNvSpPr/>
          <p:nvPr>
            <p:ph idx="2" type="sldImg"/>
          </p:nvPr>
        </p:nvSpPr>
        <p:spPr>
          <a:xfrm>
            <a:off x="1524000" y="514350"/>
            <a:ext cx="60960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e2c165bc72_0_17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ge2c165bc72_0_179:notes"/>
          <p:cNvSpPr/>
          <p:nvPr>
            <p:ph idx="2" type="sldImg"/>
          </p:nvPr>
        </p:nvSpPr>
        <p:spPr>
          <a:xfrm>
            <a:off x="1524000" y="514350"/>
            <a:ext cx="60960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e2c165bc72_0_18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ge2c165bc72_0_186:notes"/>
          <p:cNvSpPr/>
          <p:nvPr>
            <p:ph idx="2" type="sldImg"/>
          </p:nvPr>
        </p:nvSpPr>
        <p:spPr>
          <a:xfrm>
            <a:off x="1524000" y="514350"/>
            <a:ext cx="60960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e2c165bc72_0_19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9" name="Google Shape;559;ge2c165bc72_0_196:notes"/>
          <p:cNvSpPr/>
          <p:nvPr>
            <p:ph idx="2" type="sldImg"/>
          </p:nvPr>
        </p:nvSpPr>
        <p:spPr>
          <a:xfrm>
            <a:off x="1524000" y="514350"/>
            <a:ext cx="60960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53: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8" name="Google Shape;598;p5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54: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4" name="Google Shape;604;p5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56: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0" name="Google Shape;610;p5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57: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6" name="Google Shape;616;p5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58: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2" name="Google Shape;622;p58: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59: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8" name="Google Shape;628;p5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e2a5b45ce1_0_0: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e2a5b45ce1_0_0:notes"/>
          <p:cNvSpPr txBox="1"/>
          <p:nvPr>
            <p:ph idx="1" type="body"/>
          </p:nvPr>
        </p:nvSpPr>
        <p:spPr>
          <a:xfrm>
            <a:off x="914400" y="3300413"/>
            <a:ext cx="73152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5" name="Google Shape;635;ge2a5b45ce1_0_0:notes"/>
          <p:cNvSpPr txBox="1"/>
          <p:nvPr>
            <p:ph idx="12" type="sldNum"/>
          </p:nvPr>
        </p:nvSpPr>
        <p:spPr>
          <a:xfrm>
            <a:off x="5180013" y="6513513"/>
            <a:ext cx="39624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e2a5b45ce1_0_6:notes"/>
          <p:cNvSpPr txBox="1"/>
          <p:nvPr>
            <p:ph idx="1" type="body"/>
          </p:nvPr>
        </p:nvSpPr>
        <p:spPr>
          <a:xfrm>
            <a:off x="914400" y="3300413"/>
            <a:ext cx="73152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0" name="Google Shape;640;ge2a5b45ce1_0_6: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6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6" name="Google Shape;646;p6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6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2" name="Google Shape;652;p6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e2a5b45ce1_0_11: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e2a5b45ce1_0_11:notes"/>
          <p:cNvSpPr txBox="1"/>
          <p:nvPr>
            <p:ph idx="1" type="body"/>
          </p:nvPr>
        </p:nvSpPr>
        <p:spPr>
          <a:xfrm>
            <a:off x="914400" y="3300413"/>
            <a:ext cx="73152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9" name="Google Shape;659;ge2a5b45ce1_0_11:notes"/>
          <p:cNvSpPr txBox="1"/>
          <p:nvPr>
            <p:ph idx="12" type="sldNum"/>
          </p:nvPr>
        </p:nvSpPr>
        <p:spPr>
          <a:xfrm>
            <a:off x="5180013" y="6513513"/>
            <a:ext cx="39624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e444ace762_0_30: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e444ace762_0_30:notes"/>
          <p:cNvSpPr txBox="1"/>
          <p:nvPr>
            <p:ph idx="1" type="body"/>
          </p:nvPr>
        </p:nvSpPr>
        <p:spPr>
          <a:xfrm>
            <a:off x="914400" y="3300413"/>
            <a:ext cx="73152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5" name="Google Shape;665;ge444ace762_0_30:notes"/>
          <p:cNvSpPr txBox="1"/>
          <p:nvPr>
            <p:ph idx="12" type="sldNum"/>
          </p:nvPr>
        </p:nvSpPr>
        <p:spPr>
          <a:xfrm>
            <a:off x="5180013" y="6513513"/>
            <a:ext cx="39624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63: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0" name="Google Shape;670;p6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64: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6" name="Google Shape;676;p6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65: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2" name="Google Shape;682;p6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66: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8" name="Google Shape;688;p6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67: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4" name="Google Shape;694;p6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68: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0" name="Google Shape;700;p68: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69: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6" name="Google Shape;706;p6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70: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2" name="Google Shape;712;p70: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7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8" name="Google Shape;718;p7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7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4" name="Google Shape;724;p7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73: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0" name="Google Shape;730;p7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74: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6" name="Google Shape;736;p7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p75: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2" name="Google Shape;742;p7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76: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8" name="Google Shape;748;p7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e2d1aae380_1_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4" name="Google Shape;754;ge2d1aae380_1_6:notes"/>
          <p:cNvSpPr/>
          <p:nvPr>
            <p:ph idx="2" type="sldImg"/>
          </p:nvPr>
        </p:nvSpPr>
        <p:spPr>
          <a:xfrm>
            <a:off x="2286350" y="514350"/>
            <a:ext cx="4572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e2d1aae380_1_1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0" name="Google Shape;760;ge2d1aae380_1_11:notes"/>
          <p:cNvSpPr/>
          <p:nvPr>
            <p:ph idx="2" type="sldImg"/>
          </p:nvPr>
        </p:nvSpPr>
        <p:spPr>
          <a:xfrm>
            <a:off x="2286350" y="514350"/>
            <a:ext cx="4572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6" name="Shape 16"/>
        <p:cNvGrpSpPr/>
        <p:nvPr/>
      </p:nvGrpSpPr>
      <p:grpSpPr>
        <a:xfrm>
          <a:off x="0" y="0"/>
          <a:ext cx="0" cy="0"/>
          <a:chOff x="0" y="0"/>
          <a:chExt cx="0" cy="0"/>
        </a:xfrm>
      </p:grpSpPr>
      <p:sp>
        <p:nvSpPr>
          <p:cNvPr id="17" name="Google Shape;17;p101"/>
          <p:cNvSpPr txBox="1"/>
          <p:nvPr>
            <p:ph type="ctrTitle"/>
          </p:nvPr>
        </p:nvSpPr>
        <p:spPr>
          <a:xfrm>
            <a:off x="991006" y="2210511"/>
            <a:ext cx="7161987" cy="12712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0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01"/>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1"/>
          <p:cNvSpPr txBox="1"/>
          <p:nvPr>
            <p:ph idx="11" type="ftr"/>
          </p:nvPr>
        </p:nvSpPr>
        <p:spPr>
          <a:xfrm>
            <a:off x="3219957" y="6466738"/>
            <a:ext cx="2703829" cy="177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1"/>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1"/>
          <p:cNvSpPr txBox="1"/>
          <p:nvPr>
            <p:ph idx="12" type="sldNum"/>
          </p:nvPr>
        </p:nvSpPr>
        <p:spPr>
          <a:xfrm>
            <a:off x="8407907" y="6466738"/>
            <a:ext cx="241300" cy="177800"/>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buNone/>
              <a:defRPr b="0" i="0" sz="1200" u="none" cap="none" strike="noStrike">
                <a:solidFill>
                  <a:srgbClr val="888888"/>
                </a:solidFill>
                <a:latin typeface="Calibri"/>
                <a:ea typeface="Calibri"/>
                <a:cs typeface="Calibri"/>
                <a:sym typeface="Calibri"/>
              </a:defRPr>
            </a:lvl1pPr>
            <a:lvl2pPr indent="0" lvl="1" marL="38100" marR="0" algn="l">
              <a:lnSpc>
                <a:spcPct val="103333"/>
              </a:lnSpc>
              <a:spcBef>
                <a:spcPts val="0"/>
              </a:spcBef>
              <a:buNone/>
              <a:defRPr b="0" i="0" sz="1200" u="none" cap="none" strike="noStrike">
                <a:solidFill>
                  <a:srgbClr val="888888"/>
                </a:solidFill>
                <a:latin typeface="Calibri"/>
                <a:ea typeface="Calibri"/>
                <a:cs typeface="Calibri"/>
                <a:sym typeface="Calibri"/>
              </a:defRPr>
            </a:lvl2pPr>
            <a:lvl3pPr indent="0" lvl="2" marL="38100" marR="0" algn="l">
              <a:lnSpc>
                <a:spcPct val="103333"/>
              </a:lnSpc>
              <a:spcBef>
                <a:spcPts val="0"/>
              </a:spcBef>
              <a:buNone/>
              <a:defRPr b="0" i="0" sz="1200" u="none" cap="none" strike="noStrike">
                <a:solidFill>
                  <a:srgbClr val="888888"/>
                </a:solidFill>
                <a:latin typeface="Calibri"/>
                <a:ea typeface="Calibri"/>
                <a:cs typeface="Calibri"/>
                <a:sym typeface="Calibri"/>
              </a:defRPr>
            </a:lvl3pPr>
            <a:lvl4pPr indent="0" lvl="3" marL="38100" marR="0" algn="l">
              <a:lnSpc>
                <a:spcPct val="103333"/>
              </a:lnSpc>
              <a:spcBef>
                <a:spcPts val="0"/>
              </a:spcBef>
              <a:buNone/>
              <a:defRPr b="0" i="0" sz="1200" u="none" cap="none" strike="noStrike">
                <a:solidFill>
                  <a:srgbClr val="888888"/>
                </a:solidFill>
                <a:latin typeface="Calibri"/>
                <a:ea typeface="Calibri"/>
                <a:cs typeface="Calibri"/>
                <a:sym typeface="Calibri"/>
              </a:defRPr>
            </a:lvl4pPr>
            <a:lvl5pPr indent="0" lvl="4" marL="38100" marR="0" algn="l">
              <a:lnSpc>
                <a:spcPct val="103333"/>
              </a:lnSpc>
              <a:spcBef>
                <a:spcPts val="0"/>
              </a:spcBef>
              <a:buNone/>
              <a:defRPr b="0" i="0" sz="1200" u="none" cap="none" strike="noStrike">
                <a:solidFill>
                  <a:srgbClr val="888888"/>
                </a:solidFill>
                <a:latin typeface="Calibri"/>
                <a:ea typeface="Calibri"/>
                <a:cs typeface="Calibri"/>
                <a:sym typeface="Calibri"/>
              </a:defRPr>
            </a:lvl5pPr>
            <a:lvl6pPr indent="0" lvl="5" marL="38100" marR="0" algn="l">
              <a:lnSpc>
                <a:spcPct val="103333"/>
              </a:lnSpc>
              <a:spcBef>
                <a:spcPts val="0"/>
              </a:spcBef>
              <a:buNone/>
              <a:defRPr b="0" i="0" sz="1200" u="none" cap="none" strike="noStrike">
                <a:solidFill>
                  <a:srgbClr val="888888"/>
                </a:solidFill>
                <a:latin typeface="Calibri"/>
                <a:ea typeface="Calibri"/>
                <a:cs typeface="Calibri"/>
                <a:sym typeface="Calibri"/>
              </a:defRPr>
            </a:lvl6pPr>
            <a:lvl7pPr indent="0" lvl="6" marL="38100" marR="0" algn="l">
              <a:lnSpc>
                <a:spcPct val="103333"/>
              </a:lnSpc>
              <a:spcBef>
                <a:spcPts val="0"/>
              </a:spcBef>
              <a:buNone/>
              <a:defRPr b="0" i="0" sz="1200" u="none" cap="none" strike="noStrike">
                <a:solidFill>
                  <a:srgbClr val="888888"/>
                </a:solidFill>
                <a:latin typeface="Calibri"/>
                <a:ea typeface="Calibri"/>
                <a:cs typeface="Calibri"/>
                <a:sym typeface="Calibri"/>
              </a:defRPr>
            </a:lvl7pPr>
            <a:lvl8pPr indent="0" lvl="7" marL="38100" marR="0" algn="l">
              <a:lnSpc>
                <a:spcPct val="103333"/>
              </a:lnSpc>
              <a:spcBef>
                <a:spcPts val="0"/>
              </a:spcBef>
              <a:buNone/>
              <a:defRPr b="0" i="0" sz="1200" u="none" cap="none" strike="noStrike">
                <a:solidFill>
                  <a:srgbClr val="888888"/>
                </a:solidFill>
                <a:latin typeface="Calibri"/>
                <a:ea typeface="Calibri"/>
                <a:cs typeface="Calibri"/>
                <a:sym typeface="Calibri"/>
              </a:defRPr>
            </a:lvl8pPr>
            <a:lvl9pPr indent="0" lvl="8" marL="38100" marR="0" algn="l">
              <a:lnSpc>
                <a:spcPct val="103333"/>
              </a:lnSpc>
              <a:spcBef>
                <a:spcPts val="0"/>
              </a:spcBef>
              <a:buNone/>
              <a:defRPr b="0" i="0" sz="1200" u="none" cap="none" strike="noStrike">
                <a:solidFill>
                  <a:srgbClr val="888888"/>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5">
  <p:cSld name="OBJECT_5">
    <p:spTree>
      <p:nvGrpSpPr>
        <p:cNvPr id="68" name="Shape 68"/>
        <p:cNvGrpSpPr/>
        <p:nvPr/>
      </p:nvGrpSpPr>
      <p:grpSpPr>
        <a:xfrm>
          <a:off x="0" y="0"/>
          <a:ext cx="0" cy="0"/>
          <a:chOff x="0" y="0"/>
          <a:chExt cx="0" cy="0"/>
        </a:xfrm>
      </p:grpSpPr>
      <p:sp>
        <p:nvSpPr>
          <p:cNvPr id="69" name="Google Shape;69;ge2c165bc72_0_30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 name="Google Shape;70;ge2c165bc72_0_30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228600" lvl="0" marL="457200" rtl="0" algn="l">
              <a:spcBef>
                <a:spcPts val="360"/>
              </a:spcBef>
              <a:spcAft>
                <a:spcPts val="0"/>
              </a:spcAft>
              <a:buClr>
                <a:schemeClr val="dk1"/>
              </a:buClr>
              <a:buSzPts val="1800"/>
              <a:buNone/>
              <a:defRPr/>
            </a:lvl1pPr>
            <a:lvl2pPr indent="-228600" lvl="1" marL="914400" rtl="0" algn="l">
              <a:spcBef>
                <a:spcPts val="360"/>
              </a:spcBef>
              <a:spcAft>
                <a:spcPts val="0"/>
              </a:spcAft>
              <a:buClr>
                <a:schemeClr val="dk1"/>
              </a:buClr>
              <a:buSzPts val="1800"/>
              <a:buNone/>
              <a:defRPr/>
            </a:lvl2pPr>
            <a:lvl3pPr indent="-228600" lvl="2" marL="1371600" rtl="0" algn="l">
              <a:spcBef>
                <a:spcPts val="360"/>
              </a:spcBef>
              <a:spcAft>
                <a:spcPts val="0"/>
              </a:spcAft>
              <a:buClr>
                <a:schemeClr val="dk1"/>
              </a:buClr>
              <a:buSzPts val="1800"/>
              <a:buNone/>
              <a:defRPr/>
            </a:lvl3pPr>
            <a:lvl4pPr indent="-228600" lvl="3" marL="1828800" rtl="0" algn="l">
              <a:spcBef>
                <a:spcPts val="360"/>
              </a:spcBef>
              <a:spcAft>
                <a:spcPts val="0"/>
              </a:spcAft>
              <a:buClr>
                <a:schemeClr val="dk1"/>
              </a:buClr>
              <a:buSzPts val="1800"/>
              <a:buNone/>
              <a:defRPr/>
            </a:lvl4pPr>
            <a:lvl5pPr indent="-228600" lvl="4" marL="2286000" rtl="0" algn="l">
              <a:spcBef>
                <a:spcPts val="360"/>
              </a:spcBef>
              <a:spcAft>
                <a:spcPts val="0"/>
              </a:spcAft>
              <a:buClr>
                <a:schemeClr val="dk1"/>
              </a:buClr>
              <a:buSzPts val="1800"/>
              <a:buNone/>
              <a:defRPr/>
            </a:lvl5pPr>
            <a:lvl6pPr indent="-228600" lvl="5" marL="2743200" rtl="0" algn="l">
              <a:spcBef>
                <a:spcPts val="360"/>
              </a:spcBef>
              <a:spcAft>
                <a:spcPts val="0"/>
              </a:spcAft>
              <a:buClr>
                <a:schemeClr val="dk1"/>
              </a:buClr>
              <a:buSzPts val="1800"/>
              <a:buNone/>
              <a:defRPr/>
            </a:lvl6pPr>
            <a:lvl7pPr indent="-228600" lvl="6" marL="3200400" rtl="0" algn="l">
              <a:spcBef>
                <a:spcPts val="360"/>
              </a:spcBef>
              <a:spcAft>
                <a:spcPts val="0"/>
              </a:spcAft>
              <a:buClr>
                <a:schemeClr val="dk1"/>
              </a:buClr>
              <a:buSzPts val="1800"/>
              <a:buNone/>
              <a:defRPr/>
            </a:lvl7pPr>
            <a:lvl8pPr indent="-228600" lvl="7" marL="3657600" rtl="0" algn="l">
              <a:spcBef>
                <a:spcPts val="360"/>
              </a:spcBef>
              <a:spcAft>
                <a:spcPts val="0"/>
              </a:spcAft>
              <a:buClr>
                <a:schemeClr val="dk1"/>
              </a:buClr>
              <a:buSzPts val="1800"/>
              <a:buNone/>
              <a:defRPr/>
            </a:lvl8pPr>
            <a:lvl9pPr indent="-228600" lvl="8" marL="4114800" rtl="0" algn="l">
              <a:spcBef>
                <a:spcPts val="360"/>
              </a:spcBef>
              <a:spcAft>
                <a:spcPts val="0"/>
              </a:spcAft>
              <a:buClr>
                <a:schemeClr val="dk1"/>
              </a:buClr>
              <a:buSzPts val="1800"/>
              <a:buNone/>
              <a:defRPr/>
            </a:lvl9pPr>
          </a:lstStyle>
          <a:p/>
        </p:txBody>
      </p:sp>
      <p:sp>
        <p:nvSpPr>
          <p:cNvPr id="71" name="Google Shape;71;ge2c165bc72_0_30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ge2c165bc72_0_30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sp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ge2c165bc72_0_309"/>
          <p:cNvSpPr txBox="1"/>
          <p:nvPr>
            <p:ph idx="12" type="sldNum"/>
          </p:nvPr>
        </p:nvSpPr>
        <p:spPr>
          <a:xfrm>
            <a:off x="6553200" y="6356350"/>
            <a:ext cx="2133600" cy="276900"/>
          </a:xfrm>
          <a:prstGeom prst="rect">
            <a:avLst/>
          </a:prstGeom>
          <a:noFill/>
          <a:ln>
            <a:noFill/>
          </a:ln>
        </p:spPr>
        <p:txBody>
          <a:bodyPr anchorCtr="0" anchor="ctr" bIns="45700" lIns="91425" spcFirstLastPara="1" rIns="91425" wrap="square" tIns="45700">
            <a:sp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type="blank">
  <p:cSld name="BLANK">
    <p:spTree>
      <p:nvGrpSpPr>
        <p:cNvPr id="74" name="Shape 74"/>
        <p:cNvGrpSpPr/>
        <p:nvPr/>
      </p:nvGrpSpPr>
      <p:grpSpPr>
        <a:xfrm>
          <a:off x="0" y="0"/>
          <a:ext cx="0" cy="0"/>
          <a:chOff x="0" y="0"/>
          <a:chExt cx="0" cy="0"/>
        </a:xfrm>
      </p:grpSpPr>
      <p:sp>
        <p:nvSpPr>
          <p:cNvPr id="75" name="Google Shape;75;ge2c165bc72_0_3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ge2c165bc72_0_3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sp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ge2c165bc72_0_315"/>
          <p:cNvSpPr txBox="1"/>
          <p:nvPr>
            <p:ph idx="12" type="sldNum"/>
          </p:nvPr>
        </p:nvSpPr>
        <p:spPr>
          <a:xfrm>
            <a:off x="6553200" y="6356350"/>
            <a:ext cx="2133600" cy="276900"/>
          </a:xfrm>
          <a:prstGeom prst="rect">
            <a:avLst/>
          </a:prstGeom>
          <a:noFill/>
          <a:ln>
            <a:noFill/>
          </a:ln>
        </p:spPr>
        <p:txBody>
          <a:bodyPr anchorCtr="0" anchor="ctr" bIns="45700" lIns="91425" spcFirstLastPara="1" rIns="91425" wrap="square" tIns="45700">
            <a:sp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spTree>
      <p:nvGrpSpPr>
        <p:cNvPr id="78" name="Shape 78"/>
        <p:cNvGrpSpPr/>
        <p:nvPr/>
      </p:nvGrpSpPr>
      <p:grpSpPr>
        <a:xfrm>
          <a:off x="0" y="0"/>
          <a:ext cx="0" cy="0"/>
          <a:chOff x="0" y="0"/>
          <a:chExt cx="0" cy="0"/>
        </a:xfrm>
      </p:grpSpPr>
      <p:sp>
        <p:nvSpPr>
          <p:cNvPr id="79" name="Google Shape;79;ge2c165bc72_0_319"/>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 name="Google Shape;80;ge2c165bc72_0_31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81" name="Google Shape;81;ge2c165bc72_0_3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2" name="Google Shape;82;ge2c165bc72_0_3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sp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ge2c165bc72_0_319"/>
          <p:cNvSpPr txBox="1"/>
          <p:nvPr>
            <p:ph idx="12" type="sldNum"/>
          </p:nvPr>
        </p:nvSpPr>
        <p:spPr>
          <a:xfrm>
            <a:off x="6553200" y="6356350"/>
            <a:ext cx="2133600" cy="276900"/>
          </a:xfrm>
          <a:prstGeom prst="rect">
            <a:avLst/>
          </a:prstGeom>
          <a:noFill/>
          <a:ln>
            <a:noFill/>
          </a:ln>
        </p:spPr>
        <p:txBody>
          <a:bodyPr anchorCtr="0" anchor="ctr" bIns="45700" lIns="91425" spcFirstLastPara="1" rIns="91425" wrap="square" tIns="45700">
            <a:sp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type="titleOnly">
  <p:cSld name="TITLE_ONLY">
    <p:spTree>
      <p:nvGrpSpPr>
        <p:cNvPr id="84" name="Shape 84"/>
        <p:cNvGrpSpPr/>
        <p:nvPr/>
      </p:nvGrpSpPr>
      <p:grpSpPr>
        <a:xfrm>
          <a:off x="0" y="0"/>
          <a:ext cx="0" cy="0"/>
          <a:chOff x="0" y="0"/>
          <a:chExt cx="0" cy="0"/>
        </a:xfrm>
      </p:grpSpPr>
      <p:sp>
        <p:nvSpPr>
          <p:cNvPr id="85" name="Google Shape;85;ge2c165bc72_0_3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6" name="Google Shape;86;ge2c165bc72_0_32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ge2c165bc72_0_32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sp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8" name="Google Shape;88;ge2c165bc72_0_325"/>
          <p:cNvSpPr txBox="1"/>
          <p:nvPr>
            <p:ph idx="12" type="sldNum"/>
          </p:nvPr>
        </p:nvSpPr>
        <p:spPr>
          <a:xfrm>
            <a:off x="6553200" y="6356350"/>
            <a:ext cx="2133600" cy="276900"/>
          </a:xfrm>
          <a:prstGeom prst="rect">
            <a:avLst/>
          </a:prstGeom>
          <a:noFill/>
          <a:ln>
            <a:noFill/>
          </a:ln>
        </p:spPr>
        <p:txBody>
          <a:bodyPr anchorCtr="0" anchor="ctr" bIns="45700" lIns="91425" spcFirstLastPara="1" rIns="91425" wrap="square" tIns="45700">
            <a:sp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6">
  <p:cSld name="OBJECT_6">
    <p:spTree>
      <p:nvGrpSpPr>
        <p:cNvPr id="89" name="Shape 89"/>
        <p:cNvGrpSpPr/>
        <p:nvPr/>
      </p:nvGrpSpPr>
      <p:grpSpPr>
        <a:xfrm>
          <a:off x="0" y="0"/>
          <a:ext cx="0" cy="0"/>
          <a:chOff x="0" y="0"/>
          <a:chExt cx="0" cy="0"/>
        </a:xfrm>
      </p:grpSpPr>
      <p:sp>
        <p:nvSpPr>
          <p:cNvPr id="90" name="Google Shape;90;ge2d1aae380_1_249"/>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1" name="Google Shape;91;ge2d1aae380_1_249"/>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800"/>
              <a:buNone/>
              <a:defRPr/>
            </a:lvl1pPr>
            <a:lvl2pPr indent="-228600" lvl="1" marL="914400" rtl="0" algn="l">
              <a:lnSpc>
                <a:spcPct val="90000"/>
              </a:lnSpc>
              <a:spcBef>
                <a:spcPts val="500"/>
              </a:spcBef>
              <a:spcAft>
                <a:spcPts val="0"/>
              </a:spcAft>
              <a:buClr>
                <a:schemeClr val="dk1"/>
              </a:buClr>
              <a:buSzPts val="1800"/>
              <a:buNone/>
              <a:defRPr/>
            </a:lvl2pPr>
            <a:lvl3pPr indent="-228600" lvl="2" marL="1371600" rtl="0" algn="l">
              <a:lnSpc>
                <a:spcPct val="90000"/>
              </a:lnSpc>
              <a:spcBef>
                <a:spcPts val="500"/>
              </a:spcBef>
              <a:spcAft>
                <a:spcPts val="0"/>
              </a:spcAft>
              <a:buClr>
                <a:schemeClr val="dk1"/>
              </a:buClr>
              <a:buSzPts val="1800"/>
              <a:buNone/>
              <a:defRPr/>
            </a:lvl3pPr>
            <a:lvl4pPr indent="-228600" lvl="3" marL="1828800" rtl="0" algn="l">
              <a:lnSpc>
                <a:spcPct val="90000"/>
              </a:lnSpc>
              <a:spcBef>
                <a:spcPts val="500"/>
              </a:spcBef>
              <a:spcAft>
                <a:spcPts val="0"/>
              </a:spcAft>
              <a:buClr>
                <a:schemeClr val="dk1"/>
              </a:buClr>
              <a:buSzPts val="1800"/>
              <a:buNone/>
              <a:defRPr/>
            </a:lvl4pPr>
            <a:lvl5pPr indent="-228600" lvl="4" marL="2286000" rtl="0" algn="l">
              <a:lnSpc>
                <a:spcPct val="90000"/>
              </a:lnSpc>
              <a:spcBef>
                <a:spcPts val="500"/>
              </a:spcBef>
              <a:spcAft>
                <a:spcPts val="0"/>
              </a:spcAft>
              <a:buClr>
                <a:schemeClr val="dk1"/>
              </a:buClr>
              <a:buSzPts val="1800"/>
              <a:buNone/>
              <a:defRPr/>
            </a:lvl5pPr>
            <a:lvl6pPr indent="-228600" lvl="5" marL="2743200" rtl="0" algn="l">
              <a:lnSpc>
                <a:spcPct val="90000"/>
              </a:lnSpc>
              <a:spcBef>
                <a:spcPts val="500"/>
              </a:spcBef>
              <a:spcAft>
                <a:spcPts val="0"/>
              </a:spcAft>
              <a:buClr>
                <a:schemeClr val="dk1"/>
              </a:buClr>
              <a:buSzPts val="1800"/>
              <a:buNone/>
              <a:defRPr/>
            </a:lvl6pPr>
            <a:lvl7pPr indent="-228600" lvl="6" marL="3200400" rtl="0" algn="l">
              <a:lnSpc>
                <a:spcPct val="90000"/>
              </a:lnSpc>
              <a:spcBef>
                <a:spcPts val="500"/>
              </a:spcBef>
              <a:spcAft>
                <a:spcPts val="0"/>
              </a:spcAft>
              <a:buClr>
                <a:schemeClr val="dk1"/>
              </a:buClr>
              <a:buSzPts val="1800"/>
              <a:buNone/>
              <a:defRPr/>
            </a:lvl7pPr>
            <a:lvl8pPr indent="-228600" lvl="7" marL="3657600" rtl="0" algn="l">
              <a:lnSpc>
                <a:spcPct val="90000"/>
              </a:lnSpc>
              <a:spcBef>
                <a:spcPts val="500"/>
              </a:spcBef>
              <a:spcAft>
                <a:spcPts val="0"/>
              </a:spcAft>
              <a:buClr>
                <a:schemeClr val="dk1"/>
              </a:buClr>
              <a:buSzPts val="1800"/>
              <a:buNone/>
              <a:defRPr/>
            </a:lvl8pPr>
            <a:lvl9pPr indent="-228600" lvl="8" marL="4114800" rtl="0" algn="l">
              <a:lnSpc>
                <a:spcPct val="90000"/>
              </a:lnSpc>
              <a:spcBef>
                <a:spcPts val="500"/>
              </a:spcBef>
              <a:spcAft>
                <a:spcPts val="0"/>
              </a:spcAft>
              <a:buClr>
                <a:schemeClr val="dk1"/>
              </a:buClr>
              <a:buSzPts val="1800"/>
              <a:buNone/>
              <a:defRPr/>
            </a:lvl9pPr>
          </a:lstStyle>
          <a:p/>
        </p:txBody>
      </p:sp>
      <p:sp>
        <p:nvSpPr>
          <p:cNvPr id="92" name="Google Shape;92;ge2d1aae380_1_249"/>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ge2d1aae380_1_249"/>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sp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4" name="Google Shape;94;ge2d1aae380_1_249"/>
          <p:cNvSpPr txBox="1"/>
          <p:nvPr>
            <p:ph idx="12" type="sldNum"/>
          </p:nvPr>
        </p:nvSpPr>
        <p:spPr>
          <a:xfrm>
            <a:off x="6457950" y="6356350"/>
            <a:ext cx="2057400" cy="276900"/>
          </a:xfrm>
          <a:prstGeom prst="rect">
            <a:avLst/>
          </a:prstGeom>
          <a:noFill/>
          <a:ln>
            <a:noFill/>
          </a:ln>
        </p:spPr>
        <p:txBody>
          <a:bodyPr anchorCtr="0" anchor="ctr" bIns="45700" lIns="91425" spcFirstLastPara="1" rIns="91425" wrap="square" tIns="45700">
            <a:sp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7">
  <p:cSld name="OBJECT_7">
    <p:spTree>
      <p:nvGrpSpPr>
        <p:cNvPr id="95" name="Shape 95"/>
        <p:cNvGrpSpPr/>
        <p:nvPr/>
      </p:nvGrpSpPr>
      <p:grpSpPr>
        <a:xfrm>
          <a:off x="0" y="0"/>
          <a:ext cx="0" cy="0"/>
          <a:chOff x="0" y="0"/>
          <a:chExt cx="0" cy="0"/>
        </a:xfrm>
      </p:grpSpPr>
      <p:sp>
        <p:nvSpPr>
          <p:cNvPr id="96" name="Google Shape;96;ge5024d37d0_1_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7" name="Google Shape;97;ge5024d37d0_1_8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228600" lvl="0" marL="457200" rtl="0" algn="l">
              <a:spcBef>
                <a:spcPts val="360"/>
              </a:spcBef>
              <a:spcAft>
                <a:spcPts val="0"/>
              </a:spcAft>
              <a:buClr>
                <a:schemeClr val="dk1"/>
              </a:buClr>
              <a:buSzPts val="1800"/>
              <a:buNone/>
              <a:defRPr/>
            </a:lvl1pPr>
            <a:lvl2pPr indent="-228600" lvl="1" marL="914400" rtl="0" algn="l">
              <a:spcBef>
                <a:spcPts val="360"/>
              </a:spcBef>
              <a:spcAft>
                <a:spcPts val="0"/>
              </a:spcAft>
              <a:buClr>
                <a:schemeClr val="dk1"/>
              </a:buClr>
              <a:buSzPts val="1800"/>
              <a:buNone/>
              <a:defRPr/>
            </a:lvl2pPr>
            <a:lvl3pPr indent="-228600" lvl="2" marL="1371600" rtl="0" algn="l">
              <a:spcBef>
                <a:spcPts val="360"/>
              </a:spcBef>
              <a:spcAft>
                <a:spcPts val="0"/>
              </a:spcAft>
              <a:buClr>
                <a:schemeClr val="dk1"/>
              </a:buClr>
              <a:buSzPts val="1800"/>
              <a:buNone/>
              <a:defRPr/>
            </a:lvl3pPr>
            <a:lvl4pPr indent="-228600" lvl="3" marL="1828800" rtl="0" algn="l">
              <a:spcBef>
                <a:spcPts val="360"/>
              </a:spcBef>
              <a:spcAft>
                <a:spcPts val="0"/>
              </a:spcAft>
              <a:buClr>
                <a:schemeClr val="dk1"/>
              </a:buClr>
              <a:buSzPts val="1800"/>
              <a:buNone/>
              <a:defRPr/>
            </a:lvl4pPr>
            <a:lvl5pPr indent="-228600" lvl="4" marL="2286000" rtl="0" algn="l">
              <a:spcBef>
                <a:spcPts val="360"/>
              </a:spcBef>
              <a:spcAft>
                <a:spcPts val="0"/>
              </a:spcAft>
              <a:buClr>
                <a:schemeClr val="dk1"/>
              </a:buClr>
              <a:buSzPts val="1800"/>
              <a:buNone/>
              <a:defRPr/>
            </a:lvl5pPr>
            <a:lvl6pPr indent="-228600" lvl="5" marL="2743200" rtl="0" algn="l">
              <a:spcBef>
                <a:spcPts val="360"/>
              </a:spcBef>
              <a:spcAft>
                <a:spcPts val="0"/>
              </a:spcAft>
              <a:buClr>
                <a:schemeClr val="dk1"/>
              </a:buClr>
              <a:buSzPts val="1800"/>
              <a:buNone/>
              <a:defRPr/>
            </a:lvl6pPr>
            <a:lvl7pPr indent="-228600" lvl="6" marL="3200400" rtl="0" algn="l">
              <a:spcBef>
                <a:spcPts val="360"/>
              </a:spcBef>
              <a:spcAft>
                <a:spcPts val="0"/>
              </a:spcAft>
              <a:buClr>
                <a:schemeClr val="dk1"/>
              </a:buClr>
              <a:buSzPts val="1800"/>
              <a:buNone/>
              <a:defRPr/>
            </a:lvl7pPr>
            <a:lvl8pPr indent="-228600" lvl="7" marL="3657600" rtl="0" algn="l">
              <a:spcBef>
                <a:spcPts val="360"/>
              </a:spcBef>
              <a:spcAft>
                <a:spcPts val="0"/>
              </a:spcAft>
              <a:buClr>
                <a:schemeClr val="dk1"/>
              </a:buClr>
              <a:buSzPts val="1800"/>
              <a:buNone/>
              <a:defRPr/>
            </a:lvl8pPr>
            <a:lvl9pPr indent="-228600" lvl="8" marL="4114800" rtl="0" algn="l">
              <a:spcBef>
                <a:spcPts val="360"/>
              </a:spcBef>
              <a:spcAft>
                <a:spcPts val="0"/>
              </a:spcAft>
              <a:buClr>
                <a:schemeClr val="dk1"/>
              </a:buClr>
              <a:buSzPts val="1800"/>
              <a:buNone/>
              <a:defRPr/>
            </a:lvl9pPr>
          </a:lstStyle>
          <a:p/>
        </p:txBody>
      </p:sp>
      <p:sp>
        <p:nvSpPr>
          <p:cNvPr id="98" name="Google Shape;98;ge5024d37d0_1_8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9" name="Google Shape;99;ge5024d37d0_1_8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sp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ge5024d37d0_1_86"/>
          <p:cNvSpPr txBox="1"/>
          <p:nvPr>
            <p:ph idx="12" type="sldNum"/>
          </p:nvPr>
        </p:nvSpPr>
        <p:spPr>
          <a:xfrm>
            <a:off x="6553200" y="6356350"/>
            <a:ext cx="2133600" cy="276900"/>
          </a:xfrm>
          <a:prstGeom prst="rect">
            <a:avLst/>
          </a:prstGeom>
          <a:noFill/>
          <a:ln>
            <a:noFill/>
          </a:ln>
        </p:spPr>
        <p:txBody>
          <a:bodyPr anchorCtr="0" anchor="ctr" bIns="45700" lIns="91425" spcFirstLastPara="1" rIns="91425" wrap="square" tIns="45700">
            <a:sp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2" name="Shape 22"/>
        <p:cNvGrpSpPr/>
        <p:nvPr/>
      </p:nvGrpSpPr>
      <p:grpSpPr>
        <a:xfrm>
          <a:off x="0" y="0"/>
          <a:ext cx="0" cy="0"/>
          <a:chOff x="0" y="0"/>
          <a:chExt cx="0" cy="0"/>
        </a:xfrm>
      </p:grpSpPr>
      <p:sp>
        <p:nvSpPr>
          <p:cNvPr id="23" name="Google Shape;23;p102"/>
          <p:cNvSpPr txBox="1"/>
          <p:nvPr>
            <p:ph type="title"/>
          </p:nvPr>
        </p:nvSpPr>
        <p:spPr>
          <a:xfrm>
            <a:off x="786739" y="498729"/>
            <a:ext cx="7570520" cy="63626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0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02"/>
          <p:cNvSpPr txBox="1"/>
          <p:nvPr>
            <p:ph idx="11" type="ftr"/>
          </p:nvPr>
        </p:nvSpPr>
        <p:spPr>
          <a:xfrm>
            <a:off x="3219957" y="6466738"/>
            <a:ext cx="2703829" cy="177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02"/>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02"/>
          <p:cNvSpPr txBox="1"/>
          <p:nvPr>
            <p:ph idx="12" type="sldNum"/>
          </p:nvPr>
        </p:nvSpPr>
        <p:spPr>
          <a:xfrm>
            <a:off x="8407907" y="6466738"/>
            <a:ext cx="241300" cy="177800"/>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buNone/>
              <a:defRPr b="0" i="0" sz="1200" u="none" cap="none" strike="noStrike">
                <a:solidFill>
                  <a:srgbClr val="888888"/>
                </a:solidFill>
                <a:latin typeface="Calibri"/>
                <a:ea typeface="Calibri"/>
                <a:cs typeface="Calibri"/>
                <a:sym typeface="Calibri"/>
              </a:defRPr>
            </a:lvl1pPr>
            <a:lvl2pPr indent="0" lvl="1" marL="38100" marR="0" algn="l">
              <a:lnSpc>
                <a:spcPct val="103333"/>
              </a:lnSpc>
              <a:spcBef>
                <a:spcPts val="0"/>
              </a:spcBef>
              <a:buNone/>
              <a:defRPr b="0" i="0" sz="1200" u="none" cap="none" strike="noStrike">
                <a:solidFill>
                  <a:srgbClr val="888888"/>
                </a:solidFill>
                <a:latin typeface="Calibri"/>
                <a:ea typeface="Calibri"/>
                <a:cs typeface="Calibri"/>
                <a:sym typeface="Calibri"/>
              </a:defRPr>
            </a:lvl2pPr>
            <a:lvl3pPr indent="0" lvl="2" marL="38100" marR="0" algn="l">
              <a:lnSpc>
                <a:spcPct val="103333"/>
              </a:lnSpc>
              <a:spcBef>
                <a:spcPts val="0"/>
              </a:spcBef>
              <a:buNone/>
              <a:defRPr b="0" i="0" sz="1200" u="none" cap="none" strike="noStrike">
                <a:solidFill>
                  <a:srgbClr val="888888"/>
                </a:solidFill>
                <a:latin typeface="Calibri"/>
                <a:ea typeface="Calibri"/>
                <a:cs typeface="Calibri"/>
                <a:sym typeface="Calibri"/>
              </a:defRPr>
            </a:lvl3pPr>
            <a:lvl4pPr indent="0" lvl="3" marL="38100" marR="0" algn="l">
              <a:lnSpc>
                <a:spcPct val="103333"/>
              </a:lnSpc>
              <a:spcBef>
                <a:spcPts val="0"/>
              </a:spcBef>
              <a:buNone/>
              <a:defRPr b="0" i="0" sz="1200" u="none" cap="none" strike="noStrike">
                <a:solidFill>
                  <a:srgbClr val="888888"/>
                </a:solidFill>
                <a:latin typeface="Calibri"/>
                <a:ea typeface="Calibri"/>
                <a:cs typeface="Calibri"/>
                <a:sym typeface="Calibri"/>
              </a:defRPr>
            </a:lvl4pPr>
            <a:lvl5pPr indent="0" lvl="4" marL="38100" marR="0" algn="l">
              <a:lnSpc>
                <a:spcPct val="103333"/>
              </a:lnSpc>
              <a:spcBef>
                <a:spcPts val="0"/>
              </a:spcBef>
              <a:buNone/>
              <a:defRPr b="0" i="0" sz="1200" u="none" cap="none" strike="noStrike">
                <a:solidFill>
                  <a:srgbClr val="888888"/>
                </a:solidFill>
                <a:latin typeface="Calibri"/>
                <a:ea typeface="Calibri"/>
                <a:cs typeface="Calibri"/>
                <a:sym typeface="Calibri"/>
              </a:defRPr>
            </a:lvl5pPr>
            <a:lvl6pPr indent="0" lvl="5" marL="38100" marR="0" algn="l">
              <a:lnSpc>
                <a:spcPct val="103333"/>
              </a:lnSpc>
              <a:spcBef>
                <a:spcPts val="0"/>
              </a:spcBef>
              <a:buNone/>
              <a:defRPr b="0" i="0" sz="1200" u="none" cap="none" strike="noStrike">
                <a:solidFill>
                  <a:srgbClr val="888888"/>
                </a:solidFill>
                <a:latin typeface="Calibri"/>
                <a:ea typeface="Calibri"/>
                <a:cs typeface="Calibri"/>
                <a:sym typeface="Calibri"/>
              </a:defRPr>
            </a:lvl6pPr>
            <a:lvl7pPr indent="0" lvl="6" marL="38100" marR="0" algn="l">
              <a:lnSpc>
                <a:spcPct val="103333"/>
              </a:lnSpc>
              <a:spcBef>
                <a:spcPts val="0"/>
              </a:spcBef>
              <a:buNone/>
              <a:defRPr b="0" i="0" sz="1200" u="none" cap="none" strike="noStrike">
                <a:solidFill>
                  <a:srgbClr val="888888"/>
                </a:solidFill>
                <a:latin typeface="Calibri"/>
                <a:ea typeface="Calibri"/>
                <a:cs typeface="Calibri"/>
                <a:sym typeface="Calibri"/>
              </a:defRPr>
            </a:lvl7pPr>
            <a:lvl8pPr indent="0" lvl="7" marL="38100" marR="0" algn="l">
              <a:lnSpc>
                <a:spcPct val="103333"/>
              </a:lnSpc>
              <a:spcBef>
                <a:spcPts val="0"/>
              </a:spcBef>
              <a:buNone/>
              <a:defRPr b="0" i="0" sz="1200" u="none" cap="none" strike="noStrike">
                <a:solidFill>
                  <a:srgbClr val="888888"/>
                </a:solidFill>
                <a:latin typeface="Calibri"/>
                <a:ea typeface="Calibri"/>
                <a:cs typeface="Calibri"/>
                <a:sym typeface="Calibri"/>
              </a:defRPr>
            </a:lvl8pPr>
            <a:lvl9pPr indent="0" lvl="8" marL="38100" marR="0" algn="l">
              <a:lnSpc>
                <a:spcPct val="103333"/>
              </a:lnSpc>
              <a:spcBef>
                <a:spcPts val="0"/>
              </a:spcBef>
              <a:buNone/>
              <a:defRPr b="0" i="0" sz="1200" u="none" cap="none" strike="noStrike">
                <a:solidFill>
                  <a:srgbClr val="888888"/>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7" name="Shape 27"/>
        <p:cNvGrpSpPr/>
        <p:nvPr/>
      </p:nvGrpSpPr>
      <p:grpSpPr>
        <a:xfrm>
          <a:off x="0" y="0"/>
          <a:ext cx="0" cy="0"/>
          <a:chOff x="0" y="0"/>
          <a:chExt cx="0" cy="0"/>
        </a:xfrm>
      </p:grpSpPr>
      <p:sp>
        <p:nvSpPr>
          <p:cNvPr id="28" name="Google Shape;28;p103"/>
          <p:cNvSpPr txBox="1"/>
          <p:nvPr>
            <p:ph type="title"/>
          </p:nvPr>
        </p:nvSpPr>
        <p:spPr>
          <a:xfrm>
            <a:off x="786739" y="498729"/>
            <a:ext cx="7570520" cy="63626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0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03"/>
          <p:cNvSpPr txBox="1"/>
          <p:nvPr>
            <p:ph idx="1" type="body"/>
          </p:nvPr>
        </p:nvSpPr>
        <p:spPr>
          <a:xfrm>
            <a:off x="536244" y="2939288"/>
            <a:ext cx="8076565" cy="299148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2700">
                <a:solidFill>
                  <a:schemeClr val="dk1"/>
                </a:solidFill>
                <a:latin typeface="Times New Roman"/>
                <a:ea typeface="Times New Roman"/>
                <a:cs typeface="Times New Roman"/>
                <a:sym typeface="Times New Roman"/>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103"/>
          <p:cNvSpPr txBox="1"/>
          <p:nvPr>
            <p:ph idx="11" type="ftr"/>
          </p:nvPr>
        </p:nvSpPr>
        <p:spPr>
          <a:xfrm>
            <a:off x="3219957" y="6466738"/>
            <a:ext cx="2703829" cy="177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03"/>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03"/>
          <p:cNvSpPr txBox="1"/>
          <p:nvPr>
            <p:ph idx="12" type="sldNum"/>
          </p:nvPr>
        </p:nvSpPr>
        <p:spPr>
          <a:xfrm>
            <a:off x="8407907" y="6466738"/>
            <a:ext cx="241300" cy="177800"/>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buNone/>
              <a:defRPr b="0" i="0" sz="1200" u="none" cap="none" strike="noStrike">
                <a:solidFill>
                  <a:srgbClr val="888888"/>
                </a:solidFill>
                <a:latin typeface="Calibri"/>
                <a:ea typeface="Calibri"/>
                <a:cs typeface="Calibri"/>
                <a:sym typeface="Calibri"/>
              </a:defRPr>
            </a:lvl1pPr>
            <a:lvl2pPr indent="0" lvl="1" marL="38100" marR="0" algn="l">
              <a:lnSpc>
                <a:spcPct val="103333"/>
              </a:lnSpc>
              <a:spcBef>
                <a:spcPts val="0"/>
              </a:spcBef>
              <a:buNone/>
              <a:defRPr b="0" i="0" sz="1200" u="none" cap="none" strike="noStrike">
                <a:solidFill>
                  <a:srgbClr val="888888"/>
                </a:solidFill>
                <a:latin typeface="Calibri"/>
                <a:ea typeface="Calibri"/>
                <a:cs typeface="Calibri"/>
                <a:sym typeface="Calibri"/>
              </a:defRPr>
            </a:lvl2pPr>
            <a:lvl3pPr indent="0" lvl="2" marL="38100" marR="0" algn="l">
              <a:lnSpc>
                <a:spcPct val="103333"/>
              </a:lnSpc>
              <a:spcBef>
                <a:spcPts val="0"/>
              </a:spcBef>
              <a:buNone/>
              <a:defRPr b="0" i="0" sz="1200" u="none" cap="none" strike="noStrike">
                <a:solidFill>
                  <a:srgbClr val="888888"/>
                </a:solidFill>
                <a:latin typeface="Calibri"/>
                <a:ea typeface="Calibri"/>
                <a:cs typeface="Calibri"/>
                <a:sym typeface="Calibri"/>
              </a:defRPr>
            </a:lvl3pPr>
            <a:lvl4pPr indent="0" lvl="3" marL="38100" marR="0" algn="l">
              <a:lnSpc>
                <a:spcPct val="103333"/>
              </a:lnSpc>
              <a:spcBef>
                <a:spcPts val="0"/>
              </a:spcBef>
              <a:buNone/>
              <a:defRPr b="0" i="0" sz="1200" u="none" cap="none" strike="noStrike">
                <a:solidFill>
                  <a:srgbClr val="888888"/>
                </a:solidFill>
                <a:latin typeface="Calibri"/>
                <a:ea typeface="Calibri"/>
                <a:cs typeface="Calibri"/>
                <a:sym typeface="Calibri"/>
              </a:defRPr>
            </a:lvl4pPr>
            <a:lvl5pPr indent="0" lvl="4" marL="38100" marR="0" algn="l">
              <a:lnSpc>
                <a:spcPct val="103333"/>
              </a:lnSpc>
              <a:spcBef>
                <a:spcPts val="0"/>
              </a:spcBef>
              <a:buNone/>
              <a:defRPr b="0" i="0" sz="1200" u="none" cap="none" strike="noStrike">
                <a:solidFill>
                  <a:srgbClr val="888888"/>
                </a:solidFill>
                <a:latin typeface="Calibri"/>
                <a:ea typeface="Calibri"/>
                <a:cs typeface="Calibri"/>
                <a:sym typeface="Calibri"/>
              </a:defRPr>
            </a:lvl5pPr>
            <a:lvl6pPr indent="0" lvl="5" marL="38100" marR="0" algn="l">
              <a:lnSpc>
                <a:spcPct val="103333"/>
              </a:lnSpc>
              <a:spcBef>
                <a:spcPts val="0"/>
              </a:spcBef>
              <a:buNone/>
              <a:defRPr b="0" i="0" sz="1200" u="none" cap="none" strike="noStrike">
                <a:solidFill>
                  <a:srgbClr val="888888"/>
                </a:solidFill>
                <a:latin typeface="Calibri"/>
                <a:ea typeface="Calibri"/>
                <a:cs typeface="Calibri"/>
                <a:sym typeface="Calibri"/>
              </a:defRPr>
            </a:lvl6pPr>
            <a:lvl7pPr indent="0" lvl="6" marL="38100" marR="0" algn="l">
              <a:lnSpc>
                <a:spcPct val="103333"/>
              </a:lnSpc>
              <a:spcBef>
                <a:spcPts val="0"/>
              </a:spcBef>
              <a:buNone/>
              <a:defRPr b="0" i="0" sz="1200" u="none" cap="none" strike="noStrike">
                <a:solidFill>
                  <a:srgbClr val="888888"/>
                </a:solidFill>
                <a:latin typeface="Calibri"/>
                <a:ea typeface="Calibri"/>
                <a:cs typeface="Calibri"/>
                <a:sym typeface="Calibri"/>
              </a:defRPr>
            </a:lvl7pPr>
            <a:lvl8pPr indent="0" lvl="7" marL="38100" marR="0" algn="l">
              <a:lnSpc>
                <a:spcPct val="103333"/>
              </a:lnSpc>
              <a:spcBef>
                <a:spcPts val="0"/>
              </a:spcBef>
              <a:buNone/>
              <a:defRPr b="0" i="0" sz="1200" u="none" cap="none" strike="noStrike">
                <a:solidFill>
                  <a:srgbClr val="888888"/>
                </a:solidFill>
                <a:latin typeface="Calibri"/>
                <a:ea typeface="Calibri"/>
                <a:cs typeface="Calibri"/>
                <a:sym typeface="Calibri"/>
              </a:defRPr>
            </a:lvl8pPr>
            <a:lvl9pPr indent="0" lvl="8" marL="38100" marR="0" algn="l">
              <a:lnSpc>
                <a:spcPct val="103333"/>
              </a:lnSpc>
              <a:spcBef>
                <a:spcPts val="0"/>
              </a:spcBef>
              <a:buNone/>
              <a:defRPr b="0" i="0" sz="1200" u="none" cap="none" strike="noStrike">
                <a:solidFill>
                  <a:srgbClr val="888888"/>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3" name="Shape 33"/>
        <p:cNvGrpSpPr/>
        <p:nvPr/>
      </p:nvGrpSpPr>
      <p:grpSpPr>
        <a:xfrm>
          <a:off x="0" y="0"/>
          <a:ext cx="0" cy="0"/>
          <a:chOff x="0" y="0"/>
          <a:chExt cx="0" cy="0"/>
        </a:xfrm>
      </p:grpSpPr>
      <p:sp>
        <p:nvSpPr>
          <p:cNvPr id="34" name="Google Shape;34;p104"/>
          <p:cNvSpPr txBox="1"/>
          <p:nvPr>
            <p:ph idx="11" type="ftr"/>
          </p:nvPr>
        </p:nvSpPr>
        <p:spPr>
          <a:xfrm>
            <a:off x="3219957" y="6466738"/>
            <a:ext cx="2703829" cy="177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04"/>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04"/>
          <p:cNvSpPr txBox="1"/>
          <p:nvPr>
            <p:ph idx="12" type="sldNum"/>
          </p:nvPr>
        </p:nvSpPr>
        <p:spPr>
          <a:xfrm>
            <a:off x="8407907" y="6466738"/>
            <a:ext cx="241300" cy="177800"/>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buNone/>
              <a:defRPr b="0" i="0" sz="1200" u="none" cap="none" strike="noStrike">
                <a:solidFill>
                  <a:srgbClr val="888888"/>
                </a:solidFill>
                <a:latin typeface="Calibri"/>
                <a:ea typeface="Calibri"/>
                <a:cs typeface="Calibri"/>
                <a:sym typeface="Calibri"/>
              </a:defRPr>
            </a:lvl1pPr>
            <a:lvl2pPr indent="0" lvl="1" marL="38100" marR="0" algn="l">
              <a:lnSpc>
                <a:spcPct val="103333"/>
              </a:lnSpc>
              <a:spcBef>
                <a:spcPts val="0"/>
              </a:spcBef>
              <a:buNone/>
              <a:defRPr b="0" i="0" sz="1200" u="none" cap="none" strike="noStrike">
                <a:solidFill>
                  <a:srgbClr val="888888"/>
                </a:solidFill>
                <a:latin typeface="Calibri"/>
                <a:ea typeface="Calibri"/>
                <a:cs typeface="Calibri"/>
                <a:sym typeface="Calibri"/>
              </a:defRPr>
            </a:lvl2pPr>
            <a:lvl3pPr indent="0" lvl="2" marL="38100" marR="0" algn="l">
              <a:lnSpc>
                <a:spcPct val="103333"/>
              </a:lnSpc>
              <a:spcBef>
                <a:spcPts val="0"/>
              </a:spcBef>
              <a:buNone/>
              <a:defRPr b="0" i="0" sz="1200" u="none" cap="none" strike="noStrike">
                <a:solidFill>
                  <a:srgbClr val="888888"/>
                </a:solidFill>
                <a:latin typeface="Calibri"/>
                <a:ea typeface="Calibri"/>
                <a:cs typeface="Calibri"/>
                <a:sym typeface="Calibri"/>
              </a:defRPr>
            </a:lvl3pPr>
            <a:lvl4pPr indent="0" lvl="3" marL="38100" marR="0" algn="l">
              <a:lnSpc>
                <a:spcPct val="103333"/>
              </a:lnSpc>
              <a:spcBef>
                <a:spcPts val="0"/>
              </a:spcBef>
              <a:buNone/>
              <a:defRPr b="0" i="0" sz="1200" u="none" cap="none" strike="noStrike">
                <a:solidFill>
                  <a:srgbClr val="888888"/>
                </a:solidFill>
                <a:latin typeface="Calibri"/>
                <a:ea typeface="Calibri"/>
                <a:cs typeface="Calibri"/>
                <a:sym typeface="Calibri"/>
              </a:defRPr>
            </a:lvl4pPr>
            <a:lvl5pPr indent="0" lvl="4" marL="38100" marR="0" algn="l">
              <a:lnSpc>
                <a:spcPct val="103333"/>
              </a:lnSpc>
              <a:spcBef>
                <a:spcPts val="0"/>
              </a:spcBef>
              <a:buNone/>
              <a:defRPr b="0" i="0" sz="1200" u="none" cap="none" strike="noStrike">
                <a:solidFill>
                  <a:srgbClr val="888888"/>
                </a:solidFill>
                <a:latin typeface="Calibri"/>
                <a:ea typeface="Calibri"/>
                <a:cs typeface="Calibri"/>
                <a:sym typeface="Calibri"/>
              </a:defRPr>
            </a:lvl5pPr>
            <a:lvl6pPr indent="0" lvl="5" marL="38100" marR="0" algn="l">
              <a:lnSpc>
                <a:spcPct val="103333"/>
              </a:lnSpc>
              <a:spcBef>
                <a:spcPts val="0"/>
              </a:spcBef>
              <a:buNone/>
              <a:defRPr b="0" i="0" sz="1200" u="none" cap="none" strike="noStrike">
                <a:solidFill>
                  <a:srgbClr val="888888"/>
                </a:solidFill>
                <a:latin typeface="Calibri"/>
                <a:ea typeface="Calibri"/>
                <a:cs typeface="Calibri"/>
                <a:sym typeface="Calibri"/>
              </a:defRPr>
            </a:lvl6pPr>
            <a:lvl7pPr indent="0" lvl="6" marL="38100" marR="0" algn="l">
              <a:lnSpc>
                <a:spcPct val="103333"/>
              </a:lnSpc>
              <a:spcBef>
                <a:spcPts val="0"/>
              </a:spcBef>
              <a:buNone/>
              <a:defRPr b="0" i="0" sz="1200" u="none" cap="none" strike="noStrike">
                <a:solidFill>
                  <a:srgbClr val="888888"/>
                </a:solidFill>
                <a:latin typeface="Calibri"/>
                <a:ea typeface="Calibri"/>
                <a:cs typeface="Calibri"/>
                <a:sym typeface="Calibri"/>
              </a:defRPr>
            </a:lvl7pPr>
            <a:lvl8pPr indent="0" lvl="7" marL="38100" marR="0" algn="l">
              <a:lnSpc>
                <a:spcPct val="103333"/>
              </a:lnSpc>
              <a:spcBef>
                <a:spcPts val="0"/>
              </a:spcBef>
              <a:buNone/>
              <a:defRPr b="0" i="0" sz="1200" u="none" cap="none" strike="noStrike">
                <a:solidFill>
                  <a:srgbClr val="888888"/>
                </a:solidFill>
                <a:latin typeface="Calibri"/>
                <a:ea typeface="Calibri"/>
                <a:cs typeface="Calibri"/>
                <a:sym typeface="Calibri"/>
              </a:defRPr>
            </a:lvl8pPr>
            <a:lvl9pPr indent="0" lvl="8" marL="38100" marR="0" algn="l">
              <a:lnSpc>
                <a:spcPct val="103333"/>
              </a:lnSpc>
              <a:spcBef>
                <a:spcPts val="0"/>
              </a:spcBef>
              <a:buNone/>
              <a:defRPr b="0" i="0" sz="1200" u="none" cap="none" strike="noStrike">
                <a:solidFill>
                  <a:srgbClr val="888888"/>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7" name="Shape 37"/>
        <p:cNvGrpSpPr/>
        <p:nvPr/>
      </p:nvGrpSpPr>
      <p:grpSpPr>
        <a:xfrm>
          <a:off x="0" y="0"/>
          <a:ext cx="0" cy="0"/>
          <a:chOff x="0" y="0"/>
          <a:chExt cx="0" cy="0"/>
        </a:xfrm>
      </p:grpSpPr>
      <p:sp>
        <p:nvSpPr>
          <p:cNvPr id="38" name="Google Shape;38;p105"/>
          <p:cNvSpPr txBox="1"/>
          <p:nvPr>
            <p:ph type="title"/>
          </p:nvPr>
        </p:nvSpPr>
        <p:spPr>
          <a:xfrm>
            <a:off x="786739" y="498729"/>
            <a:ext cx="7570520" cy="63626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0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05"/>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5"/>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05"/>
          <p:cNvSpPr txBox="1"/>
          <p:nvPr>
            <p:ph idx="11" type="ftr"/>
          </p:nvPr>
        </p:nvSpPr>
        <p:spPr>
          <a:xfrm>
            <a:off x="3219957" y="6466738"/>
            <a:ext cx="2703829" cy="177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05"/>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05"/>
          <p:cNvSpPr txBox="1"/>
          <p:nvPr>
            <p:ph idx="12" type="sldNum"/>
          </p:nvPr>
        </p:nvSpPr>
        <p:spPr>
          <a:xfrm>
            <a:off x="8407907" y="6466738"/>
            <a:ext cx="241300" cy="177800"/>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buNone/>
              <a:defRPr b="0" i="0" sz="1200">
                <a:solidFill>
                  <a:srgbClr val="888888"/>
                </a:solidFill>
                <a:latin typeface="Calibri"/>
                <a:ea typeface="Calibri"/>
                <a:cs typeface="Calibri"/>
                <a:sym typeface="Calibri"/>
              </a:defRPr>
            </a:lvl1pPr>
            <a:lvl2pPr indent="0" lvl="1" marL="38100" marR="0" algn="l">
              <a:lnSpc>
                <a:spcPct val="103333"/>
              </a:lnSpc>
              <a:spcBef>
                <a:spcPts val="0"/>
              </a:spcBef>
              <a:buNone/>
              <a:defRPr b="0" i="0" sz="1200">
                <a:solidFill>
                  <a:srgbClr val="888888"/>
                </a:solidFill>
                <a:latin typeface="Calibri"/>
                <a:ea typeface="Calibri"/>
                <a:cs typeface="Calibri"/>
                <a:sym typeface="Calibri"/>
              </a:defRPr>
            </a:lvl2pPr>
            <a:lvl3pPr indent="0" lvl="2" marL="38100" marR="0" algn="l">
              <a:lnSpc>
                <a:spcPct val="103333"/>
              </a:lnSpc>
              <a:spcBef>
                <a:spcPts val="0"/>
              </a:spcBef>
              <a:buNone/>
              <a:defRPr b="0" i="0" sz="1200">
                <a:solidFill>
                  <a:srgbClr val="888888"/>
                </a:solidFill>
                <a:latin typeface="Calibri"/>
                <a:ea typeface="Calibri"/>
                <a:cs typeface="Calibri"/>
                <a:sym typeface="Calibri"/>
              </a:defRPr>
            </a:lvl3pPr>
            <a:lvl4pPr indent="0" lvl="3" marL="38100" marR="0" algn="l">
              <a:lnSpc>
                <a:spcPct val="103333"/>
              </a:lnSpc>
              <a:spcBef>
                <a:spcPts val="0"/>
              </a:spcBef>
              <a:buNone/>
              <a:defRPr b="0" i="0" sz="1200">
                <a:solidFill>
                  <a:srgbClr val="888888"/>
                </a:solidFill>
                <a:latin typeface="Calibri"/>
                <a:ea typeface="Calibri"/>
                <a:cs typeface="Calibri"/>
                <a:sym typeface="Calibri"/>
              </a:defRPr>
            </a:lvl4pPr>
            <a:lvl5pPr indent="0" lvl="4" marL="38100" marR="0" algn="l">
              <a:lnSpc>
                <a:spcPct val="103333"/>
              </a:lnSpc>
              <a:spcBef>
                <a:spcPts val="0"/>
              </a:spcBef>
              <a:buNone/>
              <a:defRPr b="0" i="0" sz="1200">
                <a:solidFill>
                  <a:srgbClr val="888888"/>
                </a:solidFill>
                <a:latin typeface="Calibri"/>
                <a:ea typeface="Calibri"/>
                <a:cs typeface="Calibri"/>
                <a:sym typeface="Calibri"/>
              </a:defRPr>
            </a:lvl5pPr>
            <a:lvl6pPr indent="0" lvl="5" marL="38100" marR="0" algn="l">
              <a:lnSpc>
                <a:spcPct val="103333"/>
              </a:lnSpc>
              <a:spcBef>
                <a:spcPts val="0"/>
              </a:spcBef>
              <a:buNone/>
              <a:defRPr b="0" i="0" sz="1200">
                <a:solidFill>
                  <a:srgbClr val="888888"/>
                </a:solidFill>
                <a:latin typeface="Calibri"/>
                <a:ea typeface="Calibri"/>
                <a:cs typeface="Calibri"/>
                <a:sym typeface="Calibri"/>
              </a:defRPr>
            </a:lvl6pPr>
            <a:lvl7pPr indent="0" lvl="6" marL="38100" marR="0" algn="l">
              <a:lnSpc>
                <a:spcPct val="103333"/>
              </a:lnSpc>
              <a:spcBef>
                <a:spcPts val="0"/>
              </a:spcBef>
              <a:buNone/>
              <a:defRPr b="0" i="0" sz="1200">
                <a:solidFill>
                  <a:srgbClr val="888888"/>
                </a:solidFill>
                <a:latin typeface="Calibri"/>
                <a:ea typeface="Calibri"/>
                <a:cs typeface="Calibri"/>
                <a:sym typeface="Calibri"/>
              </a:defRPr>
            </a:lvl7pPr>
            <a:lvl8pPr indent="0" lvl="7" marL="38100" marR="0" algn="l">
              <a:lnSpc>
                <a:spcPct val="103333"/>
              </a:lnSpc>
              <a:spcBef>
                <a:spcPts val="0"/>
              </a:spcBef>
              <a:buNone/>
              <a:defRPr b="0" i="0" sz="1200">
                <a:solidFill>
                  <a:srgbClr val="888888"/>
                </a:solidFill>
                <a:latin typeface="Calibri"/>
                <a:ea typeface="Calibri"/>
                <a:cs typeface="Calibri"/>
                <a:sym typeface="Calibri"/>
              </a:defRPr>
            </a:lvl8pPr>
            <a:lvl9pPr indent="0" lvl="8" marL="38100" marR="0" algn="l">
              <a:lnSpc>
                <a:spcPct val="103333"/>
              </a:lnSpc>
              <a:spcBef>
                <a:spcPts val="0"/>
              </a:spcBef>
              <a:buNone/>
              <a:defRPr b="0" i="0" sz="1200">
                <a:solidFill>
                  <a:srgbClr val="888888"/>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OBJECT_1">
    <p:spTree>
      <p:nvGrpSpPr>
        <p:cNvPr id="44" name="Shape 44"/>
        <p:cNvGrpSpPr/>
        <p:nvPr/>
      </p:nvGrpSpPr>
      <p:grpSpPr>
        <a:xfrm>
          <a:off x="0" y="0"/>
          <a:ext cx="0" cy="0"/>
          <a:chOff x="0" y="0"/>
          <a:chExt cx="0" cy="0"/>
        </a:xfrm>
      </p:grpSpPr>
      <p:sp>
        <p:nvSpPr>
          <p:cNvPr id="45" name="Google Shape;45;ge391d0ccd0_0_10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6" name="Google Shape;46;ge391d0ccd0_0_10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228600" lvl="0" marL="457200" rtl="0" algn="l">
              <a:spcBef>
                <a:spcPts val="360"/>
              </a:spcBef>
              <a:spcAft>
                <a:spcPts val="0"/>
              </a:spcAft>
              <a:buClr>
                <a:schemeClr val="dk1"/>
              </a:buClr>
              <a:buSzPts val="1800"/>
              <a:buNone/>
              <a:defRPr/>
            </a:lvl1pPr>
            <a:lvl2pPr indent="-228600" lvl="1" marL="914400" rtl="0" algn="l">
              <a:spcBef>
                <a:spcPts val="360"/>
              </a:spcBef>
              <a:spcAft>
                <a:spcPts val="0"/>
              </a:spcAft>
              <a:buClr>
                <a:schemeClr val="dk1"/>
              </a:buClr>
              <a:buSzPts val="1800"/>
              <a:buNone/>
              <a:defRPr/>
            </a:lvl2pPr>
            <a:lvl3pPr indent="-228600" lvl="2" marL="1371600" rtl="0" algn="l">
              <a:spcBef>
                <a:spcPts val="360"/>
              </a:spcBef>
              <a:spcAft>
                <a:spcPts val="0"/>
              </a:spcAft>
              <a:buClr>
                <a:schemeClr val="dk1"/>
              </a:buClr>
              <a:buSzPts val="1800"/>
              <a:buNone/>
              <a:defRPr/>
            </a:lvl3pPr>
            <a:lvl4pPr indent="-228600" lvl="3" marL="1828800" rtl="0" algn="l">
              <a:spcBef>
                <a:spcPts val="360"/>
              </a:spcBef>
              <a:spcAft>
                <a:spcPts val="0"/>
              </a:spcAft>
              <a:buClr>
                <a:schemeClr val="dk1"/>
              </a:buClr>
              <a:buSzPts val="1800"/>
              <a:buNone/>
              <a:defRPr/>
            </a:lvl4pPr>
            <a:lvl5pPr indent="-228600" lvl="4" marL="2286000" rtl="0" algn="l">
              <a:spcBef>
                <a:spcPts val="360"/>
              </a:spcBef>
              <a:spcAft>
                <a:spcPts val="0"/>
              </a:spcAft>
              <a:buClr>
                <a:schemeClr val="dk1"/>
              </a:buClr>
              <a:buSzPts val="1800"/>
              <a:buNone/>
              <a:defRPr/>
            </a:lvl5pPr>
            <a:lvl6pPr indent="-228600" lvl="5" marL="2743200" rtl="0" algn="l">
              <a:spcBef>
                <a:spcPts val="360"/>
              </a:spcBef>
              <a:spcAft>
                <a:spcPts val="0"/>
              </a:spcAft>
              <a:buClr>
                <a:schemeClr val="dk1"/>
              </a:buClr>
              <a:buSzPts val="1800"/>
              <a:buNone/>
              <a:defRPr/>
            </a:lvl6pPr>
            <a:lvl7pPr indent="-228600" lvl="6" marL="3200400" rtl="0" algn="l">
              <a:spcBef>
                <a:spcPts val="360"/>
              </a:spcBef>
              <a:spcAft>
                <a:spcPts val="0"/>
              </a:spcAft>
              <a:buClr>
                <a:schemeClr val="dk1"/>
              </a:buClr>
              <a:buSzPts val="1800"/>
              <a:buNone/>
              <a:defRPr/>
            </a:lvl7pPr>
            <a:lvl8pPr indent="-228600" lvl="7" marL="3657600" rtl="0" algn="l">
              <a:spcBef>
                <a:spcPts val="360"/>
              </a:spcBef>
              <a:spcAft>
                <a:spcPts val="0"/>
              </a:spcAft>
              <a:buClr>
                <a:schemeClr val="dk1"/>
              </a:buClr>
              <a:buSzPts val="1800"/>
              <a:buNone/>
              <a:defRPr/>
            </a:lvl8pPr>
            <a:lvl9pPr indent="-228600" lvl="8" marL="4114800" rtl="0" algn="l">
              <a:spcBef>
                <a:spcPts val="360"/>
              </a:spcBef>
              <a:spcAft>
                <a:spcPts val="0"/>
              </a:spcAft>
              <a:buClr>
                <a:schemeClr val="dk1"/>
              </a:buClr>
              <a:buSzPts val="1800"/>
              <a:buNone/>
              <a:defRPr/>
            </a:lvl9pPr>
          </a:lstStyle>
          <a:p/>
        </p:txBody>
      </p:sp>
      <p:sp>
        <p:nvSpPr>
          <p:cNvPr id="47" name="Google Shape;47;ge391d0ccd0_0_10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ge391d0ccd0_0_10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sp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9" name="Google Shape;49;ge391d0ccd0_0_109"/>
          <p:cNvSpPr txBox="1"/>
          <p:nvPr>
            <p:ph idx="12" type="sldNum"/>
          </p:nvPr>
        </p:nvSpPr>
        <p:spPr>
          <a:xfrm>
            <a:off x="6553200" y="6356350"/>
            <a:ext cx="2133600" cy="276900"/>
          </a:xfrm>
          <a:prstGeom prst="rect">
            <a:avLst/>
          </a:prstGeom>
          <a:noFill/>
          <a:ln>
            <a:noFill/>
          </a:ln>
        </p:spPr>
        <p:txBody>
          <a:bodyPr anchorCtr="0" anchor="ctr" bIns="45700" lIns="91425" spcFirstLastPara="1" rIns="91425" wrap="square" tIns="45700">
            <a:sp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OBJECT_2">
    <p:spTree>
      <p:nvGrpSpPr>
        <p:cNvPr id="50" name="Shape 50"/>
        <p:cNvGrpSpPr/>
        <p:nvPr/>
      </p:nvGrpSpPr>
      <p:grpSpPr>
        <a:xfrm>
          <a:off x="0" y="0"/>
          <a:ext cx="0" cy="0"/>
          <a:chOff x="0" y="0"/>
          <a:chExt cx="0" cy="0"/>
        </a:xfrm>
      </p:grpSpPr>
      <p:sp>
        <p:nvSpPr>
          <p:cNvPr id="51" name="Google Shape;51;ge391d0ccd0_0_20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2" name="Google Shape;52;ge391d0ccd0_0_20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228600" lvl="0" marL="457200" rtl="0" algn="l">
              <a:spcBef>
                <a:spcPts val="360"/>
              </a:spcBef>
              <a:spcAft>
                <a:spcPts val="0"/>
              </a:spcAft>
              <a:buClr>
                <a:schemeClr val="dk1"/>
              </a:buClr>
              <a:buSzPts val="1800"/>
              <a:buNone/>
              <a:defRPr/>
            </a:lvl1pPr>
            <a:lvl2pPr indent="-228600" lvl="1" marL="914400" rtl="0" algn="l">
              <a:spcBef>
                <a:spcPts val="360"/>
              </a:spcBef>
              <a:spcAft>
                <a:spcPts val="0"/>
              </a:spcAft>
              <a:buClr>
                <a:schemeClr val="dk1"/>
              </a:buClr>
              <a:buSzPts val="1800"/>
              <a:buNone/>
              <a:defRPr/>
            </a:lvl2pPr>
            <a:lvl3pPr indent="-228600" lvl="2" marL="1371600" rtl="0" algn="l">
              <a:spcBef>
                <a:spcPts val="360"/>
              </a:spcBef>
              <a:spcAft>
                <a:spcPts val="0"/>
              </a:spcAft>
              <a:buClr>
                <a:schemeClr val="dk1"/>
              </a:buClr>
              <a:buSzPts val="1800"/>
              <a:buNone/>
              <a:defRPr/>
            </a:lvl3pPr>
            <a:lvl4pPr indent="-228600" lvl="3" marL="1828800" rtl="0" algn="l">
              <a:spcBef>
                <a:spcPts val="360"/>
              </a:spcBef>
              <a:spcAft>
                <a:spcPts val="0"/>
              </a:spcAft>
              <a:buClr>
                <a:schemeClr val="dk1"/>
              </a:buClr>
              <a:buSzPts val="1800"/>
              <a:buNone/>
              <a:defRPr/>
            </a:lvl4pPr>
            <a:lvl5pPr indent="-228600" lvl="4" marL="2286000" rtl="0" algn="l">
              <a:spcBef>
                <a:spcPts val="360"/>
              </a:spcBef>
              <a:spcAft>
                <a:spcPts val="0"/>
              </a:spcAft>
              <a:buClr>
                <a:schemeClr val="dk1"/>
              </a:buClr>
              <a:buSzPts val="1800"/>
              <a:buNone/>
              <a:defRPr/>
            </a:lvl5pPr>
            <a:lvl6pPr indent="-228600" lvl="5" marL="2743200" rtl="0" algn="l">
              <a:spcBef>
                <a:spcPts val="360"/>
              </a:spcBef>
              <a:spcAft>
                <a:spcPts val="0"/>
              </a:spcAft>
              <a:buClr>
                <a:schemeClr val="dk1"/>
              </a:buClr>
              <a:buSzPts val="1800"/>
              <a:buNone/>
              <a:defRPr/>
            </a:lvl6pPr>
            <a:lvl7pPr indent="-228600" lvl="6" marL="3200400" rtl="0" algn="l">
              <a:spcBef>
                <a:spcPts val="360"/>
              </a:spcBef>
              <a:spcAft>
                <a:spcPts val="0"/>
              </a:spcAft>
              <a:buClr>
                <a:schemeClr val="dk1"/>
              </a:buClr>
              <a:buSzPts val="1800"/>
              <a:buNone/>
              <a:defRPr/>
            </a:lvl7pPr>
            <a:lvl8pPr indent="-228600" lvl="7" marL="3657600" rtl="0" algn="l">
              <a:spcBef>
                <a:spcPts val="360"/>
              </a:spcBef>
              <a:spcAft>
                <a:spcPts val="0"/>
              </a:spcAft>
              <a:buClr>
                <a:schemeClr val="dk1"/>
              </a:buClr>
              <a:buSzPts val="1800"/>
              <a:buNone/>
              <a:defRPr/>
            </a:lvl8pPr>
            <a:lvl9pPr indent="-228600" lvl="8" marL="4114800" rtl="0" algn="l">
              <a:spcBef>
                <a:spcPts val="360"/>
              </a:spcBef>
              <a:spcAft>
                <a:spcPts val="0"/>
              </a:spcAft>
              <a:buClr>
                <a:schemeClr val="dk1"/>
              </a:buClr>
              <a:buSzPts val="1800"/>
              <a:buNone/>
              <a:defRPr/>
            </a:lvl9pPr>
          </a:lstStyle>
          <a:p/>
        </p:txBody>
      </p:sp>
      <p:sp>
        <p:nvSpPr>
          <p:cNvPr id="53" name="Google Shape;53;ge391d0ccd0_0_20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ge391d0ccd0_0_20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sp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ge391d0ccd0_0_201"/>
          <p:cNvSpPr txBox="1"/>
          <p:nvPr>
            <p:ph idx="12" type="sldNum"/>
          </p:nvPr>
        </p:nvSpPr>
        <p:spPr>
          <a:xfrm>
            <a:off x="6553200" y="6356350"/>
            <a:ext cx="2133600" cy="276900"/>
          </a:xfrm>
          <a:prstGeom prst="rect">
            <a:avLst/>
          </a:prstGeom>
          <a:noFill/>
          <a:ln>
            <a:noFill/>
          </a:ln>
        </p:spPr>
        <p:txBody>
          <a:bodyPr anchorCtr="0" anchor="ctr" bIns="45700" lIns="91425" spcFirstLastPara="1" rIns="91425" wrap="square" tIns="45700">
            <a:sp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3">
  <p:cSld name="OBJECT_3">
    <p:spTree>
      <p:nvGrpSpPr>
        <p:cNvPr id="56" name="Shape 56"/>
        <p:cNvGrpSpPr/>
        <p:nvPr/>
      </p:nvGrpSpPr>
      <p:grpSpPr>
        <a:xfrm>
          <a:off x="0" y="0"/>
          <a:ext cx="0" cy="0"/>
          <a:chOff x="0" y="0"/>
          <a:chExt cx="0" cy="0"/>
        </a:xfrm>
      </p:grpSpPr>
      <p:sp>
        <p:nvSpPr>
          <p:cNvPr id="57" name="Google Shape;57;ge391d0ccd0_0_3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 name="Google Shape;58;ge391d0ccd0_0_33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228600" lvl="0" marL="457200" rtl="0" algn="l">
              <a:spcBef>
                <a:spcPts val="360"/>
              </a:spcBef>
              <a:spcAft>
                <a:spcPts val="0"/>
              </a:spcAft>
              <a:buClr>
                <a:schemeClr val="dk1"/>
              </a:buClr>
              <a:buSzPts val="1800"/>
              <a:buNone/>
              <a:defRPr/>
            </a:lvl1pPr>
            <a:lvl2pPr indent="-228600" lvl="1" marL="914400" rtl="0" algn="l">
              <a:spcBef>
                <a:spcPts val="360"/>
              </a:spcBef>
              <a:spcAft>
                <a:spcPts val="0"/>
              </a:spcAft>
              <a:buClr>
                <a:schemeClr val="dk1"/>
              </a:buClr>
              <a:buSzPts val="1800"/>
              <a:buNone/>
              <a:defRPr/>
            </a:lvl2pPr>
            <a:lvl3pPr indent="-228600" lvl="2" marL="1371600" rtl="0" algn="l">
              <a:spcBef>
                <a:spcPts val="360"/>
              </a:spcBef>
              <a:spcAft>
                <a:spcPts val="0"/>
              </a:spcAft>
              <a:buClr>
                <a:schemeClr val="dk1"/>
              </a:buClr>
              <a:buSzPts val="1800"/>
              <a:buNone/>
              <a:defRPr/>
            </a:lvl3pPr>
            <a:lvl4pPr indent="-228600" lvl="3" marL="1828800" rtl="0" algn="l">
              <a:spcBef>
                <a:spcPts val="360"/>
              </a:spcBef>
              <a:spcAft>
                <a:spcPts val="0"/>
              </a:spcAft>
              <a:buClr>
                <a:schemeClr val="dk1"/>
              </a:buClr>
              <a:buSzPts val="1800"/>
              <a:buNone/>
              <a:defRPr/>
            </a:lvl4pPr>
            <a:lvl5pPr indent="-228600" lvl="4" marL="2286000" rtl="0" algn="l">
              <a:spcBef>
                <a:spcPts val="360"/>
              </a:spcBef>
              <a:spcAft>
                <a:spcPts val="0"/>
              </a:spcAft>
              <a:buClr>
                <a:schemeClr val="dk1"/>
              </a:buClr>
              <a:buSzPts val="1800"/>
              <a:buNone/>
              <a:defRPr/>
            </a:lvl5pPr>
            <a:lvl6pPr indent="-228600" lvl="5" marL="2743200" rtl="0" algn="l">
              <a:spcBef>
                <a:spcPts val="360"/>
              </a:spcBef>
              <a:spcAft>
                <a:spcPts val="0"/>
              </a:spcAft>
              <a:buClr>
                <a:schemeClr val="dk1"/>
              </a:buClr>
              <a:buSzPts val="1800"/>
              <a:buNone/>
              <a:defRPr/>
            </a:lvl6pPr>
            <a:lvl7pPr indent="-228600" lvl="6" marL="3200400" rtl="0" algn="l">
              <a:spcBef>
                <a:spcPts val="360"/>
              </a:spcBef>
              <a:spcAft>
                <a:spcPts val="0"/>
              </a:spcAft>
              <a:buClr>
                <a:schemeClr val="dk1"/>
              </a:buClr>
              <a:buSzPts val="1800"/>
              <a:buNone/>
              <a:defRPr/>
            </a:lvl7pPr>
            <a:lvl8pPr indent="-228600" lvl="7" marL="3657600" rtl="0" algn="l">
              <a:spcBef>
                <a:spcPts val="360"/>
              </a:spcBef>
              <a:spcAft>
                <a:spcPts val="0"/>
              </a:spcAft>
              <a:buClr>
                <a:schemeClr val="dk1"/>
              </a:buClr>
              <a:buSzPts val="1800"/>
              <a:buNone/>
              <a:defRPr/>
            </a:lvl8pPr>
            <a:lvl9pPr indent="-228600" lvl="8" marL="4114800" rtl="0" algn="l">
              <a:spcBef>
                <a:spcPts val="360"/>
              </a:spcBef>
              <a:spcAft>
                <a:spcPts val="0"/>
              </a:spcAft>
              <a:buClr>
                <a:schemeClr val="dk1"/>
              </a:buClr>
              <a:buSzPts val="1800"/>
              <a:buNone/>
              <a:defRPr/>
            </a:lvl9pPr>
          </a:lstStyle>
          <a:p/>
        </p:txBody>
      </p:sp>
      <p:sp>
        <p:nvSpPr>
          <p:cNvPr id="59" name="Google Shape;59;ge391d0ccd0_0_33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ge391d0ccd0_0_33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sp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ge391d0ccd0_0_332"/>
          <p:cNvSpPr txBox="1"/>
          <p:nvPr>
            <p:ph idx="12" type="sldNum"/>
          </p:nvPr>
        </p:nvSpPr>
        <p:spPr>
          <a:xfrm>
            <a:off x="6553200" y="6356350"/>
            <a:ext cx="2133600" cy="276900"/>
          </a:xfrm>
          <a:prstGeom prst="rect">
            <a:avLst/>
          </a:prstGeom>
          <a:noFill/>
          <a:ln>
            <a:noFill/>
          </a:ln>
        </p:spPr>
        <p:txBody>
          <a:bodyPr anchorCtr="0" anchor="ctr" bIns="45700" lIns="91425" spcFirstLastPara="1" rIns="91425" wrap="square" tIns="45700">
            <a:sp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4">
  <p:cSld name="OBJECT_4">
    <p:spTree>
      <p:nvGrpSpPr>
        <p:cNvPr id="62" name="Shape 62"/>
        <p:cNvGrpSpPr/>
        <p:nvPr/>
      </p:nvGrpSpPr>
      <p:grpSpPr>
        <a:xfrm>
          <a:off x="0" y="0"/>
          <a:ext cx="0" cy="0"/>
          <a:chOff x="0" y="0"/>
          <a:chExt cx="0" cy="0"/>
        </a:xfrm>
      </p:grpSpPr>
      <p:sp>
        <p:nvSpPr>
          <p:cNvPr id="63" name="Google Shape;63;ge2c165bc72_0_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 name="Google Shape;64;ge2c165bc72_0_8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228600" lvl="0" marL="457200" rtl="0" algn="l">
              <a:spcBef>
                <a:spcPts val="360"/>
              </a:spcBef>
              <a:spcAft>
                <a:spcPts val="0"/>
              </a:spcAft>
              <a:buClr>
                <a:schemeClr val="dk1"/>
              </a:buClr>
              <a:buSzPts val="1800"/>
              <a:buNone/>
              <a:defRPr/>
            </a:lvl1pPr>
            <a:lvl2pPr indent="-228600" lvl="1" marL="914400" rtl="0" algn="l">
              <a:spcBef>
                <a:spcPts val="360"/>
              </a:spcBef>
              <a:spcAft>
                <a:spcPts val="0"/>
              </a:spcAft>
              <a:buClr>
                <a:schemeClr val="dk1"/>
              </a:buClr>
              <a:buSzPts val="1800"/>
              <a:buNone/>
              <a:defRPr/>
            </a:lvl2pPr>
            <a:lvl3pPr indent="-228600" lvl="2" marL="1371600" rtl="0" algn="l">
              <a:spcBef>
                <a:spcPts val="360"/>
              </a:spcBef>
              <a:spcAft>
                <a:spcPts val="0"/>
              </a:spcAft>
              <a:buClr>
                <a:schemeClr val="dk1"/>
              </a:buClr>
              <a:buSzPts val="1800"/>
              <a:buNone/>
              <a:defRPr/>
            </a:lvl3pPr>
            <a:lvl4pPr indent="-228600" lvl="3" marL="1828800" rtl="0" algn="l">
              <a:spcBef>
                <a:spcPts val="360"/>
              </a:spcBef>
              <a:spcAft>
                <a:spcPts val="0"/>
              </a:spcAft>
              <a:buClr>
                <a:schemeClr val="dk1"/>
              </a:buClr>
              <a:buSzPts val="1800"/>
              <a:buNone/>
              <a:defRPr/>
            </a:lvl4pPr>
            <a:lvl5pPr indent="-228600" lvl="4" marL="2286000" rtl="0" algn="l">
              <a:spcBef>
                <a:spcPts val="360"/>
              </a:spcBef>
              <a:spcAft>
                <a:spcPts val="0"/>
              </a:spcAft>
              <a:buClr>
                <a:schemeClr val="dk1"/>
              </a:buClr>
              <a:buSzPts val="1800"/>
              <a:buNone/>
              <a:defRPr/>
            </a:lvl5pPr>
            <a:lvl6pPr indent="-228600" lvl="5" marL="2743200" rtl="0" algn="l">
              <a:spcBef>
                <a:spcPts val="360"/>
              </a:spcBef>
              <a:spcAft>
                <a:spcPts val="0"/>
              </a:spcAft>
              <a:buClr>
                <a:schemeClr val="dk1"/>
              </a:buClr>
              <a:buSzPts val="1800"/>
              <a:buNone/>
              <a:defRPr/>
            </a:lvl6pPr>
            <a:lvl7pPr indent="-228600" lvl="6" marL="3200400" rtl="0" algn="l">
              <a:spcBef>
                <a:spcPts val="360"/>
              </a:spcBef>
              <a:spcAft>
                <a:spcPts val="0"/>
              </a:spcAft>
              <a:buClr>
                <a:schemeClr val="dk1"/>
              </a:buClr>
              <a:buSzPts val="1800"/>
              <a:buNone/>
              <a:defRPr/>
            </a:lvl7pPr>
            <a:lvl8pPr indent="-228600" lvl="7" marL="3657600" rtl="0" algn="l">
              <a:spcBef>
                <a:spcPts val="360"/>
              </a:spcBef>
              <a:spcAft>
                <a:spcPts val="0"/>
              </a:spcAft>
              <a:buClr>
                <a:schemeClr val="dk1"/>
              </a:buClr>
              <a:buSzPts val="1800"/>
              <a:buNone/>
              <a:defRPr/>
            </a:lvl8pPr>
            <a:lvl9pPr indent="-228600" lvl="8" marL="4114800" rtl="0" algn="l">
              <a:spcBef>
                <a:spcPts val="360"/>
              </a:spcBef>
              <a:spcAft>
                <a:spcPts val="0"/>
              </a:spcAft>
              <a:buClr>
                <a:schemeClr val="dk1"/>
              </a:buClr>
              <a:buSzPts val="1800"/>
              <a:buNone/>
              <a:defRPr/>
            </a:lvl9pPr>
          </a:lstStyle>
          <a:p/>
        </p:txBody>
      </p:sp>
      <p:sp>
        <p:nvSpPr>
          <p:cNvPr id="65" name="Google Shape;65;ge2c165bc72_0_8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ge2c165bc72_0_8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sp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ge2c165bc72_0_86"/>
          <p:cNvSpPr txBox="1"/>
          <p:nvPr>
            <p:ph idx="12" type="sldNum"/>
          </p:nvPr>
        </p:nvSpPr>
        <p:spPr>
          <a:xfrm>
            <a:off x="6553200" y="6356350"/>
            <a:ext cx="2133600" cy="276900"/>
          </a:xfrm>
          <a:prstGeom prst="rect">
            <a:avLst/>
          </a:prstGeom>
          <a:noFill/>
          <a:ln>
            <a:noFill/>
          </a:ln>
        </p:spPr>
        <p:txBody>
          <a:bodyPr anchorCtr="0" anchor="ctr" bIns="45700" lIns="91425" spcFirstLastPara="1" rIns="91425" wrap="square" tIns="45700">
            <a:sp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1.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00"/>
          <p:cNvPicPr preferRelativeResize="0"/>
          <p:nvPr/>
        </p:nvPicPr>
        <p:blipFill rotWithShape="1">
          <a:blip r:embed="rId1">
            <a:alphaModFix/>
          </a:blip>
          <a:srcRect b="0" l="0" r="0" t="0"/>
          <a:stretch/>
        </p:blipFill>
        <p:spPr>
          <a:xfrm>
            <a:off x="7475387" y="152611"/>
            <a:ext cx="1373030" cy="1526119"/>
          </a:xfrm>
          <a:prstGeom prst="rect">
            <a:avLst/>
          </a:prstGeom>
          <a:noFill/>
          <a:ln>
            <a:noFill/>
          </a:ln>
        </p:spPr>
      </p:pic>
      <p:sp>
        <p:nvSpPr>
          <p:cNvPr id="11" name="Google Shape;11;p100"/>
          <p:cNvSpPr txBox="1"/>
          <p:nvPr>
            <p:ph type="title"/>
          </p:nvPr>
        </p:nvSpPr>
        <p:spPr>
          <a:xfrm>
            <a:off x="786739" y="498729"/>
            <a:ext cx="7570520" cy="63626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0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00"/>
          <p:cNvSpPr txBox="1"/>
          <p:nvPr>
            <p:ph idx="1" type="body"/>
          </p:nvPr>
        </p:nvSpPr>
        <p:spPr>
          <a:xfrm>
            <a:off x="536244" y="2939288"/>
            <a:ext cx="8076565" cy="299148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2700" u="none" cap="none" strike="noStrike">
                <a:solidFill>
                  <a:schemeClr val="dk1"/>
                </a:solidFill>
                <a:latin typeface="Times New Roman"/>
                <a:ea typeface="Times New Roman"/>
                <a:cs typeface="Times New Roman"/>
                <a:sym typeface="Times New Roman"/>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3" name="Google Shape;13;p100"/>
          <p:cNvSpPr txBox="1"/>
          <p:nvPr>
            <p:ph idx="11" type="ftr"/>
          </p:nvPr>
        </p:nvSpPr>
        <p:spPr>
          <a:xfrm>
            <a:off x="3219957" y="6466738"/>
            <a:ext cx="2703829" cy="1778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00"/>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00"/>
          <p:cNvSpPr txBox="1"/>
          <p:nvPr>
            <p:ph idx="12" type="sldNum"/>
          </p:nvPr>
        </p:nvSpPr>
        <p:spPr>
          <a:xfrm>
            <a:off x="8407907" y="6466738"/>
            <a:ext cx="241300" cy="177800"/>
          </a:xfrm>
          <a:prstGeom prst="rect">
            <a:avLst/>
          </a:prstGeom>
          <a:noFill/>
          <a:ln>
            <a:noFill/>
          </a:ln>
        </p:spPr>
        <p:txBody>
          <a:bodyPr anchorCtr="0" anchor="t" bIns="0" lIns="0" spcFirstLastPara="1" rIns="0" wrap="square" tIns="0">
            <a:spAutoFit/>
          </a:bodyPr>
          <a:lstStyle>
            <a:lvl1pPr indent="0" lvl="0" marL="38100" marR="0" rtl="0" algn="l">
              <a:lnSpc>
                <a:spcPct val="103333"/>
              </a:lnSpc>
              <a:spcBef>
                <a:spcPts val="0"/>
              </a:spcBef>
              <a:buNone/>
              <a:defRPr b="0" i="0" sz="1200" u="none" cap="none" strike="noStrike">
                <a:solidFill>
                  <a:srgbClr val="888888"/>
                </a:solidFill>
                <a:latin typeface="Calibri"/>
                <a:ea typeface="Calibri"/>
                <a:cs typeface="Calibri"/>
                <a:sym typeface="Calibri"/>
              </a:defRPr>
            </a:lvl1pPr>
            <a:lvl2pPr indent="0" lvl="1" marL="38100" marR="0" rtl="0" algn="l">
              <a:lnSpc>
                <a:spcPct val="103333"/>
              </a:lnSpc>
              <a:spcBef>
                <a:spcPts val="0"/>
              </a:spcBef>
              <a:buNone/>
              <a:defRPr b="0" i="0" sz="1200" u="none" cap="none" strike="noStrike">
                <a:solidFill>
                  <a:srgbClr val="888888"/>
                </a:solidFill>
                <a:latin typeface="Calibri"/>
                <a:ea typeface="Calibri"/>
                <a:cs typeface="Calibri"/>
                <a:sym typeface="Calibri"/>
              </a:defRPr>
            </a:lvl2pPr>
            <a:lvl3pPr indent="0" lvl="2" marL="38100" marR="0" rtl="0" algn="l">
              <a:lnSpc>
                <a:spcPct val="103333"/>
              </a:lnSpc>
              <a:spcBef>
                <a:spcPts val="0"/>
              </a:spcBef>
              <a:buNone/>
              <a:defRPr b="0" i="0" sz="1200" u="none" cap="none" strike="noStrike">
                <a:solidFill>
                  <a:srgbClr val="888888"/>
                </a:solidFill>
                <a:latin typeface="Calibri"/>
                <a:ea typeface="Calibri"/>
                <a:cs typeface="Calibri"/>
                <a:sym typeface="Calibri"/>
              </a:defRPr>
            </a:lvl3pPr>
            <a:lvl4pPr indent="0" lvl="3" marL="38100" marR="0" rtl="0" algn="l">
              <a:lnSpc>
                <a:spcPct val="103333"/>
              </a:lnSpc>
              <a:spcBef>
                <a:spcPts val="0"/>
              </a:spcBef>
              <a:buNone/>
              <a:defRPr b="0" i="0" sz="1200" u="none" cap="none" strike="noStrike">
                <a:solidFill>
                  <a:srgbClr val="888888"/>
                </a:solidFill>
                <a:latin typeface="Calibri"/>
                <a:ea typeface="Calibri"/>
                <a:cs typeface="Calibri"/>
                <a:sym typeface="Calibri"/>
              </a:defRPr>
            </a:lvl4pPr>
            <a:lvl5pPr indent="0" lvl="4" marL="38100" marR="0" rtl="0" algn="l">
              <a:lnSpc>
                <a:spcPct val="103333"/>
              </a:lnSpc>
              <a:spcBef>
                <a:spcPts val="0"/>
              </a:spcBef>
              <a:buNone/>
              <a:defRPr b="0" i="0" sz="1200" u="none" cap="none" strike="noStrike">
                <a:solidFill>
                  <a:srgbClr val="888888"/>
                </a:solidFill>
                <a:latin typeface="Calibri"/>
                <a:ea typeface="Calibri"/>
                <a:cs typeface="Calibri"/>
                <a:sym typeface="Calibri"/>
              </a:defRPr>
            </a:lvl5pPr>
            <a:lvl6pPr indent="0" lvl="5" marL="38100" marR="0" rtl="0" algn="l">
              <a:lnSpc>
                <a:spcPct val="103333"/>
              </a:lnSpc>
              <a:spcBef>
                <a:spcPts val="0"/>
              </a:spcBef>
              <a:buNone/>
              <a:defRPr b="0" i="0" sz="1200" u="none" cap="none" strike="noStrike">
                <a:solidFill>
                  <a:srgbClr val="888888"/>
                </a:solidFill>
                <a:latin typeface="Calibri"/>
                <a:ea typeface="Calibri"/>
                <a:cs typeface="Calibri"/>
                <a:sym typeface="Calibri"/>
              </a:defRPr>
            </a:lvl6pPr>
            <a:lvl7pPr indent="0" lvl="6" marL="38100" marR="0" rtl="0" algn="l">
              <a:lnSpc>
                <a:spcPct val="103333"/>
              </a:lnSpc>
              <a:spcBef>
                <a:spcPts val="0"/>
              </a:spcBef>
              <a:buNone/>
              <a:defRPr b="0" i="0" sz="1200" u="none" cap="none" strike="noStrike">
                <a:solidFill>
                  <a:srgbClr val="888888"/>
                </a:solidFill>
                <a:latin typeface="Calibri"/>
                <a:ea typeface="Calibri"/>
                <a:cs typeface="Calibri"/>
                <a:sym typeface="Calibri"/>
              </a:defRPr>
            </a:lvl7pPr>
            <a:lvl8pPr indent="0" lvl="7" marL="38100" marR="0" rtl="0" algn="l">
              <a:lnSpc>
                <a:spcPct val="103333"/>
              </a:lnSpc>
              <a:spcBef>
                <a:spcPts val="0"/>
              </a:spcBef>
              <a:buNone/>
              <a:defRPr b="0" i="0" sz="1200" u="none" cap="none" strike="noStrike">
                <a:solidFill>
                  <a:srgbClr val="888888"/>
                </a:solidFill>
                <a:latin typeface="Calibri"/>
                <a:ea typeface="Calibri"/>
                <a:cs typeface="Calibri"/>
                <a:sym typeface="Calibri"/>
              </a:defRPr>
            </a:lvl8pPr>
            <a:lvl9pPr indent="0" lvl="8" marL="38100" marR="0" rtl="0" algn="l">
              <a:lnSpc>
                <a:spcPct val="103333"/>
              </a:lnSpc>
              <a:spcBef>
                <a:spcPts val="0"/>
              </a:spcBef>
              <a:buNone/>
              <a:defRPr b="0" i="0" sz="1200" u="none" cap="none" strike="noStrike">
                <a:solidFill>
                  <a:srgbClr val="888888"/>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6.xml"/><Relationship Id="rId3" Type="http://schemas.openxmlformats.org/officeDocument/2006/relationships/image" Target="../media/image68.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2.jpg"/><Relationship Id="rId4" Type="http://schemas.openxmlformats.org/officeDocument/2006/relationships/hyperlink" Target="http://www.slideshare.net/marccaltabiano/ea2009-enterprise-architecture-keynote" TargetMode="Externa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7.xml"/><Relationship Id="rId3" Type="http://schemas.openxmlformats.org/officeDocument/2006/relationships/hyperlink" Target="https://en.wikipedia.org/wiki/Local_area_network" TargetMode="Externa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hyperlink" Target="https://www.sciencedirect.com/topics/computer-science/multi-objective-optimization" TargetMode="Externa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4.xml"/><Relationship Id="rId3" Type="http://schemas.openxmlformats.org/officeDocument/2006/relationships/hyperlink" Target="https://www.investopedia.com/terms/h/html.asp" TargetMode="Externa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5.xml"/><Relationship Id="rId3" Type="http://schemas.openxmlformats.org/officeDocument/2006/relationships/image" Target="../media/image62.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7.xml"/><Relationship Id="rId3" Type="http://schemas.openxmlformats.org/officeDocument/2006/relationships/image" Target="../media/image69.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hyperlink" Target="https://forms.gle/yCP92iUP4D2nFjaK6" TargetMode="Externa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image" Target="../media/image7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74.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72.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image" Target="../media/image73.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70.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 Id="rId3" Type="http://schemas.openxmlformats.org/officeDocument/2006/relationships/image" Target="../media/image77.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image" Target="../media/image75.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 Id="rId3" Type="http://schemas.openxmlformats.org/officeDocument/2006/relationships/image" Target="../media/image80.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7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image" Target="../media/image78.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www.wikinvest.com/wiki/International_Business_Machines_(IBM)" TargetMode="External"/><Relationship Id="rId4" Type="http://schemas.openxmlformats.org/officeDocument/2006/relationships/hyperlink" Target="http://www.wikinvest.com/wiki/Salesforce.com_(CRM)" TargetMode="External"/><Relationship Id="rId9" Type="http://schemas.openxmlformats.org/officeDocument/2006/relationships/hyperlink" Target="http://www.wikinvest.com/wiki/Concur_Technologies_(CNQR)" TargetMode="External"/><Relationship Id="rId5" Type="http://schemas.openxmlformats.org/officeDocument/2006/relationships/hyperlink" Target="http://www.wikinvest.com/wiki/EfroTech.com_(HRIS)?action=edit" TargetMode="External"/><Relationship Id="rId6" Type="http://schemas.openxmlformats.org/officeDocument/2006/relationships/hyperlink" Target="http://www.wikinvest.com/wiki/Google_(GOOG)" TargetMode="External"/><Relationship Id="rId7" Type="http://schemas.openxmlformats.org/officeDocument/2006/relationships/hyperlink" Target="http://www.wikinvest.com/wiki/NetSuite_(N)" TargetMode="External"/><Relationship Id="rId8" Type="http://schemas.openxmlformats.org/officeDocument/2006/relationships/hyperlink" Target="http://www.wikinvest.com/wiki/Taleo_(TLEO)"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1" Type="http://schemas.openxmlformats.org/officeDocument/2006/relationships/hyperlink" Target="http://www.wikinvest.com/wiki/NetSuite_(N)" TargetMode="External"/><Relationship Id="rId10" Type="http://schemas.openxmlformats.org/officeDocument/2006/relationships/hyperlink" Target="http://www.wikinvest.com/wiki/Salesforce.com_(CRM)" TargetMode="External"/><Relationship Id="rId13" Type="http://schemas.openxmlformats.org/officeDocument/2006/relationships/hyperlink" Target="http://www.metrisoft.com/" TargetMode="External"/><Relationship Id="rId12" Type="http://schemas.openxmlformats.org/officeDocument/2006/relationships/hyperlink" Target="http://www.rackspacecloud.com/" TargetMode="External"/><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www.wikinvest.com/wiki/International_Business_Machines_(IBM)" TargetMode="External"/><Relationship Id="rId4" Type="http://schemas.openxmlformats.org/officeDocument/2006/relationships/hyperlink" Target="http://www.wikinvest.com/wiki/Google_(GOOG)" TargetMode="External"/><Relationship Id="rId9" Type="http://schemas.openxmlformats.org/officeDocument/2006/relationships/hyperlink" Target="http://www.wikinvest.com/wiki/Terremark_Worldwide_(TMRK)" TargetMode="External"/><Relationship Id="rId5" Type="http://schemas.openxmlformats.org/officeDocument/2006/relationships/hyperlink" Target="http://www.wikinvest.com/wiki/Amazon.com_(AMZN)" TargetMode="External"/><Relationship Id="rId6" Type="http://schemas.openxmlformats.org/officeDocument/2006/relationships/hyperlink" Target="http://www.wikinvest.com/wiki/Microsoft_(MSFT)" TargetMode="External"/><Relationship Id="rId7" Type="http://schemas.openxmlformats.org/officeDocument/2006/relationships/hyperlink" Target="http://www.wikinvest.com/wiki/Logicworks_(www.logicworks.net)?action=edit" TargetMode="External"/><Relationship Id="rId8" Type="http://schemas.openxmlformats.org/officeDocument/2006/relationships/hyperlink" Target="http://www.wikinvest.com/wiki/SAVVIS_(SVV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www.wikinvest.com/wiki/Google_(GOOG)" TargetMode="External"/><Relationship Id="rId4" Type="http://schemas.openxmlformats.org/officeDocument/2006/relationships/hyperlink" Target="http://www.wikinvest.com/wiki/International_Business_Machines_(IBM)" TargetMode="External"/><Relationship Id="rId5" Type="http://schemas.openxmlformats.org/officeDocument/2006/relationships/hyperlink" Target="http://www.wikinvest.com/wiki/SAVVIS_(SVVS)" TargetMode="External"/><Relationship Id="rId6" Type="http://schemas.openxmlformats.org/officeDocument/2006/relationships/hyperlink" Target="http://www.wikinvest.com/wiki/Terremark_Worldwide_(TMRK)" TargetMode="External"/><Relationship Id="rId7" Type="http://schemas.openxmlformats.org/officeDocument/2006/relationships/hyperlink" Target="http://www.wikinvest.com/wiki/Amazon.com_(AMZN)" TargetMode="External"/><Relationship Id="rId8" Type="http://schemas.openxmlformats.org/officeDocument/2006/relationships/hyperlink" Target="http://www.wikinvest.com/wiki/Rackspace_Hosting_(RAX)"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www.xaas.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jpg"/><Relationship Id="rId4" Type="http://schemas.openxmlformats.org/officeDocument/2006/relationships/hyperlink" Target="http://computer.howstuffworks.com/cloud-computing1.ht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9.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0.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computer.howstuffworks.com/computer-user-authentication-channel.htm" TargetMode="External"/><Relationship Id="rId4" Type="http://schemas.openxmlformats.org/officeDocument/2006/relationships/hyperlink" Target="http://computer.howstuffworks.com/hacker.htm"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15.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17.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16.jpg"/><Relationship Id="rId4" Type="http://schemas.openxmlformats.org/officeDocument/2006/relationships/hyperlink" Target="http://www.slideshare.net/andyandrews/cloud-computing-ppt"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1.xml"/><Relationship Id="rId3" Type="http://schemas.openxmlformats.org/officeDocument/2006/relationships/image" Target="../media/image22.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20.jpg"/><Relationship Id="rId6" Type="http://schemas.openxmlformats.org/officeDocument/2006/relationships/image" Target="../media/image24.jpg"/><Relationship Id="rId7" Type="http://schemas.openxmlformats.org/officeDocument/2006/relationships/image" Target="../media/image19.jpg"/><Relationship Id="rId8" Type="http://schemas.openxmlformats.org/officeDocument/2006/relationships/image" Target="../media/image18.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 Id="rId3" Type="http://schemas.openxmlformats.org/officeDocument/2006/relationships/image" Target="../media/image27.jpg"/><Relationship Id="rId4" Type="http://schemas.openxmlformats.org/officeDocument/2006/relationships/image" Target="../media/image23.jpg"/><Relationship Id="rId5" Type="http://schemas.openxmlformats.org/officeDocument/2006/relationships/image" Target="../media/image21.jpg"/><Relationship Id="rId6" Type="http://schemas.openxmlformats.org/officeDocument/2006/relationships/image" Target="../media/image25.png"/><Relationship Id="rId7" Type="http://schemas.openxmlformats.org/officeDocument/2006/relationships/image" Target="../media/image28.jpg"/><Relationship Id="rId8" Type="http://schemas.openxmlformats.org/officeDocument/2006/relationships/image" Target="../media/image29.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0.xml"/><Relationship Id="rId3" Type="http://schemas.openxmlformats.org/officeDocument/2006/relationships/image" Target="../media/image21.jpg"/><Relationship Id="rId4" Type="http://schemas.openxmlformats.org/officeDocument/2006/relationships/image" Target="../media/image32.jpg"/><Relationship Id="rId5" Type="http://schemas.openxmlformats.org/officeDocument/2006/relationships/image" Target="../media/image26.jpg"/><Relationship Id="rId6" Type="http://schemas.openxmlformats.org/officeDocument/2006/relationships/image" Target="../media/image38.jpg"/><Relationship Id="rId7" Type="http://schemas.openxmlformats.org/officeDocument/2006/relationships/image" Target="../media/image30.jpg"/><Relationship Id="rId8" Type="http://schemas.openxmlformats.org/officeDocument/2006/relationships/image" Target="../media/image37.jpg"/></Relationships>
</file>

<file path=ppt/slides/_rels/slide71.xml.rels><?xml version="1.0" encoding="UTF-8" standalone="yes"?><Relationships xmlns="http://schemas.openxmlformats.org/package/2006/relationships"><Relationship Id="rId20" Type="http://schemas.openxmlformats.org/officeDocument/2006/relationships/image" Target="../media/image55.jpg"/><Relationship Id="rId22" Type="http://schemas.openxmlformats.org/officeDocument/2006/relationships/image" Target="../media/image54.png"/><Relationship Id="rId21" Type="http://schemas.openxmlformats.org/officeDocument/2006/relationships/image" Target="../media/image51.jpg"/><Relationship Id="rId24" Type="http://schemas.openxmlformats.org/officeDocument/2006/relationships/image" Target="../media/image56.jpg"/><Relationship Id="rId23" Type="http://schemas.openxmlformats.org/officeDocument/2006/relationships/image" Target="../media/image52.jpg"/><Relationship Id="rId1" Type="http://schemas.openxmlformats.org/officeDocument/2006/relationships/slideLayout" Target="../slideLayouts/slideLayout13.xml"/><Relationship Id="rId2" Type="http://schemas.openxmlformats.org/officeDocument/2006/relationships/notesSlide" Target="../notesSlides/notesSlide71.xml"/><Relationship Id="rId3" Type="http://schemas.openxmlformats.org/officeDocument/2006/relationships/image" Target="../media/image36.jpg"/><Relationship Id="rId4" Type="http://schemas.openxmlformats.org/officeDocument/2006/relationships/image" Target="../media/image31.jpg"/><Relationship Id="rId9" Type="http://schemas.openxmlformats.org/officeDocument/2006/relationships/image" Target="../media/image42.jpg"/><Relationship Id="rId26" Type="http://schemas.openxmlformats.org/officeDocument/2006/relationships/image" Target="../media/image76.jpg"/><Relationship Id="rId25" Type="http://schemas.openxmlformats.org/officeDocument/2006/relationships/image" Target="../media/image50.jpg"/><Relationship Id="rId28" Type="http://schemas.openxmlformats.org/officeDocument/2006/relationships/image" Target="../media/image57.jpg"/><Relationship Id="rId27" Type="http://schemas.openxmlformats.org/officeDocument/2006/relationships/image" Target="../media/image58.jpg"/><Relationship Id="rId5" Type="http://schemas.openxmlformats.org/officeDocument/2006/relationships/image" Target="../media/image34.jpg"/><Relationship Id="rId6" Type="http://schemas.openxmlformats.org/officeDocument/2006/relationships/image" Target="../media/image33.jpg"/><Relationship Id="rId29" Type="http://schemas.openxmlformats.org/officeDocument/2006/relationships/image" Target="../media/image60.jpg"/><Relationship Id="rId7" Type="http://schemas.openxmlformats.org/officeDocument/2006/relationships/image" Target="../media/image39.jpg"/><Relationship Id="rId8" Type="http://schemas.openxmlformats.org/officeDocument/2006/relationships/image" Target="../media/image44.jpg"/><Relationship Id="rId31" Type="http://schemas.openxmlformats.org/officeDocument/2006/relationships/image" Target="../media/image61.jpg"/><Relationship Id="rId30" Type="http://schemas.openxmlformats.org/officeDocument/2006/relationships/image" Target="../media/image63.jpg"/><Relationship Id="rId11" Type="http://schemas.openxmlformats.org/officeDocument/2006/relationships/image" Target="../media/image35.jpg"/><Relationship Id="rId33" Type="http://schemas.openxmlformats.org/officeDocument/2006/relationships/image" Target="../media/image65.jpg"/><Relationship Id="rId10" Type="http://schemas.openxmlformats.org/officeDocument/2006/relationships/image" Target="../media/image46.jpg"/><Relationship Id="rId32" Type="http://schemas.openxmlformats.org/officeDocument/2006/relationships/image" Target="../media/image64.jpg"/><Relationship Id="rId13" Type="http://schemas.openxmlformats.org/officeDocument/2006/relationships/image" Target="../media/image40.jpg"/><Relationship Id="rId35" Type="http://schemas.openxmlformats.org/officeDocument/2006/relationships/image" Target="../media/image66.jpg"/><Relationship Id="rId12" Type="http://schemas.openxmlformats.org/officeDocument/2006/relationships/image" Target="../media/image41.jpg"/><Relationship Id="rId34" Type="http://schemas.openxmlformats.org/officeDocument/2006/relationships/image" Target="../media/image59.jpg"/><Relationship Id="rId15" Type="http://schemas.openxmlformats.org/officeDocument/2006/relationships/image" Target="../media/image45.jpg"/><Relationship Id="rId14" Type="http://schemas.openxmlformats.org/officeDocument/2006/relationships/image" Target="../media/image48.jpg"/><Relationship Id="rId36" Type="http://schemas.openxmlformats.org/officeDocument/2006/relationships/image" Target="../media/image67.jpg"/><Relationship Id="rId17" Type="http://schemas.openxmlformats.org/officeDocument/2006/relationships/image" Target="../media/image53.jpg"/><Relationship Id="rId16" Type="http://schemas.openxmlformats.org/officeDocument/2006/relationships/image" Target="../media/image47.jpg"/><Relationship Id="rId19" Type="http://schemas.openxmlformats.org/officeDocument/2006/relationships/image" Target="../media/image49.jpg"/><Relationship Id="rId18" Type="http://schemas.openxmlformats.org/officeDocument/2006/relationships/image" Target="../media/image43.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type="ctrTitle"/>
          </p:nvPr>
        </p:nvSpPr>
        <p:spPr>
          <a:xfrm>
            <a:off x="991006" y="2210511"/>
            <a:ext cx="7161987" cy="1271270"/>
          </a:xfrm>
          <a:prstGeom prst="rect">
            <a:avLst/>
          </a:prstGeom>
          <a:noFill/>
          <a:ln>
            <a:noFill/>
          </a:ln>
        </p:spPr>
        <p:txBody>
          <a:bodyPr anchorCtr="0" anchor="t" bIns="0" lIns="0" spcFirstLastPara="1" rIns="0" wrap="square" tIns="13950">
            <a:spAutoFit/>
          </a:bodyPr>
          <a:lstStyle/>
          <a:p>
            <a:pPr indent="0" lvl="0" marL="0" rtl="0" algn="ctr">
              <a:lnSpc>
                <a:spcPct val="100000"/>
              </a:lnSpc>
              <a:spcBef>
                <a:spcPts val="0"/>
              </a:spcBef>
              <a:spcAft>
                <a:spcPts val="0"/>
              </a:spcAft>
              <a:buNone/>
            </a:pPr>
            <a:r>
              <a:rPr lang="en-US"/>
              <a:t>SITA1503 </a:t>
            </a:r>
            <a:endParaRPr/>
          </a:p>
          <a:p>
            <a:pPr indent="0" lvl="0" marL="0" rtl="0" algn="ctr">
              <a:lnSpc>
                <a:spcPct val="100000"/>
              </a:lnSpc>
              <a:spcBef>
                <a:spcPts val="195"/>
              </a:spcBef>
              <a:spcAft>
                <a:spcPts val="0"/>
              </a:spcAft>
              <a:buNone/>
            </a:pPr>
            <a:r>
              <a:rPr b="1" lang="en-US">
                <a:latin typeface="Arial"/>
                <a:ea typeface="Arial"/>
                <a:cs typeface="Arial"/>
                <a:sym typeface="Arial"/>
              </a:rPr>
              <a:t>FOG AND CLOUD COMPUTING</a:t>
            </a:r>
            <a:endParaRPr/>
          </a:p>
        </p:txBody>
      </p:sp>
      <p:sp>
        <p:nvSpPr>
          <p:cNvPr id="106" name="Google Shape;106;p1"/>
          <p:cNvSpPr txBox="1"/>
          <p:nvPr/>
        </p:nvSpPr>
        <p:spPr>
          <a:xfrm>
            <a:off x="4046220" y="3886200"/>
            <a:ext cx="1051560" cy="51244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0" i="0" lang="en-US" sz="3200" u="none" cap="none" strike="noStrike">
                <a:solidFill>
                  <a:srgbClr val="888888"/>
                </a:solidFill>
                <a:latin typeface="Times New Roman"/>
                <a:ea typeface="Times New Roman"/>
                <a:cs typeface="Times New Roman"/>
                <a:sym typeface="Times New Roman"/>
              </a:rPr>
              <a:t>Unit 1</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7"/>
          <p:cNvSpPr txBox="1"/>
          <p:nvPr>
            <p:ph type="title"/>
          </p:nvPr>
        </p:nvSpPr>
        <p:spPr>
          <a:xfrm>
            <a:off x="1338833" y="468249"/>
            <a:ext cx="6463030" cy="695325"/>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b="0" lang="en-US" sz="4400">
                <a:latin typeface="Times New Roman"/>
                <a:ea typeface="Times New Roman"/>
                <a:cs typeface="Times New Roman"/>
                <a:sym typeface="Times New Roman"/>
              </a:rPr>
              <a:t>History of Cloud Computing</a:t>
            </a:r>
            <a:endParaRPr sz="4400">
              <a:latin typeface="Times New Roman"/>
              <a:ea typeface="Times New Roman"/>
              <a:cs typeface="Times New Roman"/>
              <a:sym typeface="Times New Roman"/>
            </a:endParaRPr>
          </a:p>
        </p:txBody>
      </p:sp>
      <p:sp>
        <p:nvSpPr>
          <p:cNvPr id="163" name="Google Shape;163;p7"/>
          <p:cNvSpPr txBox="1"/>
          <p:nvPr/>
        </p:nvSpPr>
        <p:spPr>
          <a:xfrm>
            <a:off x="536244" y="1621612"/>
            <a:ext cx="8075930" cy="454025"/>
          </a:xfrm>
          <a:prstGeom prst="rect">
            <a:avLst/>
          </a:prstGeom>
          <a:noFill/>
          <a:ln>
            <a:noFill/>
          </a:ln>
        </p:spPr>
        <p:txBody>
          <a:bodyPr anchorCtr="0" anchor="t" bIns="0" lIns="0" spcFirstLastPara="1" rIns="0" wrap="square" tIns="13950">
            <a:spAutoFit/>
          </a:bodyPr>
          <a:lstStyle/>
          <a:p>
            <a:pPr indent="-344805" lvl="0" marL="35687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In	2009,	Google	Apps	also	started	to	provide	cloud</a:t>
            </a:r>
            <a:endParaRPr b="0" i="0" sz="2800" u="none" cap="none" strike="noStrike">
              <a:solidFill>
                <a:schemeClr val="dk1"/>
              </a:solidFill>
              <a:latin typeface="Times New Roman"/>
              <a:ea typeface="Times New Roman"/>
              <a:cs typeface="Times New Roman"/>
              <a:sym typeface="Times New Roman"/>
            </a:endParaRPr>
          </a:p>
        </p:txBody>
      </p:sp>
      <p:sp>
        <p:nvSpPr>
          <p:cNvPr id="164" name="Google Shape;164;p7"/>
          <p:cNvSpPr txBox="1"/>
          <p:nvPr/>
        </p:nvSpPr>
        <p:spPr>
          <a:xfrm>
            <a:off x="880668" y="2049018"/>
            <a:ext cx="6212840" cy="4533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computing	enterprise	applications.</a:t>
            </a:r>
            <a:endParaRPr b="0" i="0" sz="2800" u="none" cap="none" strike="noStrike">
              <a:solidFill>
                <a:schemeClr val="dk1"/>
              </a:solidFill>
              <a:latin typeface="Times New Roman"/>
              <a:ea typeface="Times New Roman"/>
              <a:cs typeface="Times New Roman"/>
              <a:sym typeface="Times New Roman"/>
            </a:endParaRPr>
          </a:p>
        </p:txBody>
      </p:sp>
      <p:sp>
        <p:nvSpPr>
          <p:cNvPr id="165" name="Google Shape;165;p7"/>
          <p:cNvSpPr txBox="1"/>
          <p:nvPr/>
        </p:nvSpPr>
        <p:spPr>
          <a:xfrm>
            <a:off x="880668" y="2049018"/>
            <a:ext cx="7729220" cy="880744"/>
          </a:xfrm>
          <a:prstGeom prst="rect">
            <a:avLst/>
          </a:prstGeom>
          <a:noFill/>
          <a:ln>
            <a:noFill/>
          </a:ln>
        </p:spPr>
        <p:txBody>
          <a:bodyPr anchorCtr="0" anchor="t" bIns="0" lIns="0" spcFirstLastPara="1" rIns="0" wrap="square" tIns="13325">
            <a:spAutoFit/>
          </a:bodyPr>
          <a:lstStyle/>
          <a:p>
            <a:pPr indent="6915150" lvl="0" marL="12700" marR="5080" rtl="0" algn="l">
              <a:lnSpc>
                <a:spcPct val="100000"/>
              </a:lnSpc>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Same  year	Microsoft	launched	Windows	Azure,	and</a:t>
            </a:r>
            <a:endParaRPr b="0" i="0" sz="2800" u="none" cap="none" strike="noStrike">
              <a:solidFill>
                <a:schemeClr val="dk1"/>
              </a:solidFill>
              <a:latin typeface="Times New Roman"/>
              <a:ea typeface="Times New Roman"/>
              <a:cs typeface="Times New Roman"/>
              <a:sym typeface="Times New Roman"/>
            </a:endParaRPr>
          </a:p>
        </p:txBody>
      </p:sp>
      <p:sp>
        <p:nvSpPr>
          <p:cNvPr id="166" name="Google Shape;166;p7"/>
          <p:cNvSpPr txBox="1"/>
          <p:nvPr/>
        </p:nvSpPr>
        <p:spPr>
          <a:xfrm>
            <a:off x="880668" y="2902407"/>
            <a:ext cx="7733030" cy="1307465"/>
          </a:xfrm>
          <a:prstGeom prst="rect">
            <a:avLst/>
          </a:prstGeom>
          <a:noFill/>
          <a:ln>
            <a:noFill/>
          </a:ln>
        </p:spPr>
        <p:txBody>
          <a:bodyPr anchorCtr="0" anchor="t" bIns="0" lIns="0" spcFirstLastPara="1" rIns="0" wrap="square" tIns="13950">
            <a:spAutoFit/>
          </a:bodyPr>
          <a:lstStyle/>
          <a:p>
            <a:pPr indent="0" lvl="0" marL="12700" marR="5080" rtl="0" algn="just">
              <a:lnSpc>
                <a:spcPct val="100000"/>
              </a:lnSpc>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companies like Oracle and HP have all joined the  game. This proves that today, cloud computing has  become mainstream.</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ge2d1aae380_1_16"/>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31F20"/>
              </a:buClr>
              <a:buSzPts val="4400"/>
              <a:buFont typeface="Arial"/>
              <a:buNone/>
            </a:pPr>
            <a:r>
              <a:rPr lang="en-US">
                <a:solidFill>
                  <a:srgbClr val="231F20"/>
                </a:solidFill>
                <a:latin typeface="Arial"/>
                <a:ea typeface="Arial"/>
                <a:cs typeface="Arial"/>
                <a:sym typeface="Arial"/>
              </a:rPr>
              <a:t>E</a:t>
            </a:r>
            <a:r>
              <a:rPr lang="en-US" sz="4400">
                <a:solidFill>
                  <a:srgbClr val="231F20"/>
                </a:solidFill>
                <a:latin typeface="Arial"/>
                <a:ea typeface="Arial"/>
                <a:cs typeface="Arial"/>
                <a:sym typeface="Arial"/>
              </a:rPr>
              <a:t>xample of virtualization</a:t>
            </a:r>
            <a:endParaRPr/>
          </a:p>
        </p:txBody>
      </p:sp>
      <p:sp>
        <p:nvSpPr>
          <p:cNvPr id="769" name="Google Shape;769;ge2d1aae380_1_16"/>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rgbClr val="231F20"/>
              </a:buClr>
              <a:buSzPts val="2400"/>
              <a:buNone/>
            </a:pPr>
            <a:r>
              <a:rPr lang="en-US" sz="2400">
                <a:solidFill>
                  <a:srgbClr val="231F20"/>
                </a:solidFill>
                <a:latin typeface="Arial"/>
                <a:ea typeface="Arial"/>
                <a:cs typeface="Arial"/>
                <a:sym typeface="Arial"/>
              </a:rPr>
              <a:t>People are already familiar with is </a:t>
            </a:r>
            <a:r>
              <a:rPr b="1" lang="en-US" sz="2400">
                <a:solidFill>
                  <a:srgbClr val="231F20"/>
                </a:solidFill>
                <a:latin typeface="Arial"/>
                <a:ea typeface="Arial"/>
                <a:cs typeface="Arial"/>
                <a:sym typeface="Arial"/>
              </a:rPr>
              <a:t>virtual memory</a:t>
            </a:r>
            <a:r>
              <a:rPr lang="en-US" sz="2400">
                <a:solidFill>
                  <a:srgbClr val="231F20"/>
                </a:solidFill>
                <a:latin typeface="Arial"/>
                <a:ea typeface="Arial"/>
                <a:cs typeface="Arial"/>
                <a:sym typeface="Arial"/>
              </a:rPr>
              <a:t>, which enables a computer system to appear to have more memory than is physically installed on that system. </a:t>
            </a:r>
            <a:endParaRPr/>
          </a:p>
          <a:p>
            <a:pPr indent="-76200" lvl="0" marL="228600" rtl="0" algn="l">
              <a:lnSpc>
                <a:spcPct val="90000"/>
              </a:lnSpc>
              <a:spcBef>
                <a:spcPts val="1000"/>
              </a:spcBef>
              <a:spcAft>
                <a:spcPts val="0"/>
              </a:spcAft>
              <a:buClr>
                <a:schemeClr val="dk1"/>
              </a:buClr>
              <a:buSzPts val="2400"/>
              <a:buNone/>
            </a:pPr>
            <a:r>
              <a:t/>
            </a:r>
            <a:endParaRPr sz="2400">
              <a:solidFill>
                <a:srgbClr val="231F20"/>
              </a:solidFill>
              <a:latin typeface="Arial"/>
              <a:ea typeface="Arial"/>
              <a:cs typeface="Arial"/>
              <a:sym typeface="Arial"/>
            </a:endParaRPr>
          </a:p>
          <a:p>
            <a:pPr indent="-76200" lvl="0" marL="228600" rtl="0" algn="l">
              <a:lnSpc>
                <a:spcPct val="90000"/>
              </a:lnSpc>
              <a:spcBef>
                <a:spcPts val="1000"/>
              </a:spcBef>
              <a:spcAft>
                <a:spcPts val="0"/>
              </a:spcAft>
              <a:buClr>
                <a:srgbClr val="231F20"/>
              </a:buClr>
              <a:buSzPts val="2400"/>
              <a:buNone/>
            </a:pPr>
            <a:r>
              <a:rPr lang="en-US" sz="2400">
                <a:solidFill>
                  <a:srgbClr val="231F20"/>
                </a:solidFill>
                <a:latin typeface="Arial"/>
                <a:ea typeface="Arial"/>
                <a:cs typeface="Arial"/>
                <a:sym typeface="Arial"/>
              </a:rPr>
              <a:t>Virtual memory is a memory-management technique that enables an operating system to see and use </a:t>
            </a:r>
            <a:r>
              <a:rPr b="1" lang="en-US" sz="2400">
                <a:solidFill>
                  <a:srgbClr val="231F20"/>
                </a:solidFill>
                <a:latin typeface="Arial"/>
                <a:ea typeface="Arial"/>
                <a:cs typeface="Arial"/>
                <a:sym typeface="Arial"/>
              </a:rPr>
              <a:t>noncontiguous segments of memory</a:t>
            </a:r>
            <a:r>
              <a:rPr lang="en-US" sz="2400">
                <a:solidFill>
                  <a:srgbClr val="231F20"/>
                </a:solidFill>
                <a:latin typeface="Arial"/>
                <a:ea typeface="Arial"/>
                <a:cs typeface="Arial"/>
                <a:sym typeface="Arial"/>
              </a:rPr>
              <a:t> as a single, contiguous memory space. Virtual memory is traditionally implemented in an operating system by </a:t>
            </a:r>
            <a:r>
              <a:rPr b="1" lang="en-US" sz="2400">
                <a:solidFill>
                  <a:srgbClr val="231F20"/>
                </a:solidFill>
                <a:latin typeface="Arial"/>
                <a:ea typeface="Arial"/>
                <a:cs typeface="Arial"/>
                <a:sym typeface="Arial"/>
              </a:rPr>
              <a:t>paging, </a:t>
            </a:r>
            <a:endParaRPr sz="2400"/>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ge2d1aae380_1_21"/>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31F20"/>
              </a:buClr>
              <a:buSzPts val="4400"/>
              <a:buFont typeface="Arial"/>
              <a:buNone/>
            </a:pPr>
            <a:r>
              <a:rPr lang="en-US" sz="4400">
                <a:solidFill>
                  <a:srgbClr val="231F20"/>
                </a:solidFill>
                <a:latin typeface="Arial"/>
                <a:ea typeface="Arial"/>
                <a:cs typeface="Arial"/>
                <a:sym typeface="Arial"/>
              </a:rPr>
              <a:t> virtualization</a:t>
            </a:r>
            <a:endParaRPr/>
          </a:p>
        </p:txBody>
      </p:sp>
      <p:sp>
        <p:nvSpPr>
          <p:cNvPr id="775" name="Google Shape;775;ge2d1aae380_1_21"/>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fontScale="85000" lnSpcReduction="20000"/>
          </a:bodyPr>
          <a:lstStyle/>
          <a:p>
            <a:pPr indent="-76200" lvl="0" marL="247650" marR="782955" rtl="0" algn="l">
              <a:lnSpc>
                <a:spcPct val="101000"/>
              </a:lnSpc>
              <a:spcBef>
                <a:spcPts val="0"/>
              </a:spcBef>
              <a:spcAft>
                <a:spcPts val="0"/>
              </a:spcAft>
              <a:buClr>
                <a:srgbClr val="231F20"/>
              </a:buClr>
              <a:buSzPct val="100000"/>
              <a:buNone/>
            </a:pPr>
            <a:r>
              <a:rPr lang="en-US" sz="2400">
                <a:solidFill>
                  <a:srgbClr val="231F20"/>
                </a:solidFill>
                <a:latin typeface="Arial"/>
                <a:ea typeface="Arial"/>
                <a:cs typeface="Arial"/>
                <a:sym typeface="Arial"/>
              </a:rPr>
              <a:t>Modern operating systems such as UNIX-like operating systems (including Linux, the *BSD operating systems, and Mac OS X) and Microsoft Windows all use some form of virtual memory to enable the operating system and applications to access more data than would fit into physical memory.</a:t>
            </a:r>
            <a:endParaRPr sz="2400">
              <a:latin typeface="Arial"/>
              <a:ea typeface="Arial"/>
              <a:cs typeface="Arial"/>
              <a:sym typeface="Arial"/>
            </a:endParaRPr>
          </a:p>
          <a:p>
            <a:pPr indent="152400" lvl="0" marL="0" marR="0" rtl="0" algn="l">
              <a:lnSpc>
                <a:spcPct val="90000"/>
              </a:lnSpc>
              <a:spcBef>
                <a:spcPts val="20"/>
              </a:spcBef>
              <a:spcAft>
                <a:spcPts val="0"/>
              </a:spcAft>
              <a:buClr>
                <a:schemeClr val="dk1"/>
              </a:buClr>
              <a:buSzPct val="100000"/>
              <a:buNone/>
            </a:pPr>
            <a:r>
              <a:t/>
            </a:r>
            <a:endParaRPr sz="2400">
              <a:latin typeface="Arial"/>
              <a:ea typeface="Arial"/>
              <a:cs typeface="Arial"/>
              <a:sym typeface="Arial"/>
            </a:endParaRPr>
          </a:p>
          <a:p>
            <a:pPr indent="152400" lvl="0" marL="0" marR="0" rtl="0" algn="l">
              <a:lnSpc>
                <a:spcPct val="90000"/>
              </a:lnSpc>
              <a:spcBef>
                <a:spcPts val="20"/>
              </a:spcBef>
              <a:spcAft>
                <a:spcPts val="0"/>
              </a:spcAft>
              <a:buClr>
                <a:srgbClr val="231F20"/>
              </a:buClr>
              <a:buSzPct val="100000"/>
              <a:buNone/>
            </a:pPr>
            <a:r>
              <a:rPr lang="en-US" sz="2400">
                <a:solidFill>
                  <a:srgbClr val="231F20"/>
                </a:solidFill>
                <a:latin typeface="Arial"/>
                <a:ea typeface="Arial"/>
                <a:cs typeface="Arial"/>
                <a:sym typeface="Arial"/>
              </a:rPr>
              <a:t>there are many different types of virtualization, all rooted around the core idea of providing logical access to physical resources. Today, virtualization is commonly encountered in networking, storage systems, and server processes, at the operating system level and at the machine level.</a:t>
            </a:r>
            <a:endParaRPr/>
          </a:p>
          <a:p>
            <a:pPr indent="152400" lvl="0" marL="0" marR="0" rtl="0" algn="l">
              <a:lnSpc>
                <a:spcPct val="90000"/>
              </a:lnSpc>
              <a:spcBef>
                <a:spcPts val="20"/>
              </a:spcBef>
              <a:spcAft>
                <a:spcPts val="0"/>
              </a:spcAft>
              <a:buClr>
                <a:schemeClr val="dk1"/>
              </a:buClr>
              <a:buSzPct val="100000"/>
              <a:buNone/>
            </a:pPr>
            <a:r>
              <a:t/>
            </a:r>
            <a:endParaRPr sz="2400">
              <a:solidFill>
                <a:srgbClr val="231F20"/>
              </a:solidFill>
              <a:latin typeface="Arial"/>
              <a:ea typeface="Arial"/>
              <a:cs typeface="Arial"/>
              <a:sym typeface="Arial"/>
            </a:endParaRPr>
          </a:p>
          <a:p>
            <a:pPr indent="152400" lvl="0" marL="0" marR="0" rtl="0" algn="l">
              <a:lnSpc>
                <a:spcPct val="90000"/>
              </a:lnSpc>
              <a:spcBef>
                <a:spcPts val="20"/>
              </a:spcBef>
              <a:spcAft>
                <a:spcPts val="0"/>
              </a:spcAft>
              <a:buClr>
                <a:srgbClr val="231F20"/>
              </a:buClr>
              <a:buSzPct val="100000"/>
              <a:buNone/>
            </a:pPr>
            <a:r>
              <a:rPr lang="en-US" sz="2400">
                <a:solidFill>
                  <a:srgbClr val="231F20"/>
                </a:solidFill>
                <a:latin typeface="Arial"/>
                <a:ea typeface="Arial"/>
                <a:cs typeface="Arial"/>
                <a:sym typeface="Arial"/>
              </a:rPr>
              <a:t>. Xen, the subject of this book, supports machine-level virtualization using a variety of clever and powerful techniques</a:t>
            </a:r>
            <a:endParaRPr sz="2400">
              <a:latin typeface="Arial"/>
              <a:ea typeface="Arial"/>
              <a:cs typeface="Arial"/>
              <a:sym typeface="Arial"/>
            </a:endParaRPr>
          </a:p>
          <a:p>
            <a:pPr indent="-50800" lvl="0" marL="228600" rtl="0" algn="l">
              <a:lnSpc>
                <a:spcPct val="90000"/>
              </a:lnSpc>
              <a:spcBef>
                <a:spcPts val="1000"/>
              </a:spcBef>
              <a:spcAft>
                <a:spcPts val="0"/>
              </a:spcAft>
              <a:buClr>
                <a:schemeClr val="dk1"/>
              </a:buClr>
              <a:buSzPct val="103703"/>
              <a:buNone/>
            </a:pPr>
            <a:r>
              <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ge2d1aae380_1_26"/>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63DC"/>
              </a:buClr>
              <a:buSzPts val="4400"/>
              <a:buFont typeface="Open Sans"/>
              <a:buNone/>
            </a:pPr>
            <a:r>
              <a:rPr b="1" i="1" lang="en-US">
                <a:solidFill>
                  <a:srgbClr val="0063DC"/>
                </a:solidFill>
                <a:latin typeface="Open Sans"/>
                <a:ea typeface="Open Sans"/>
                <a:cs typeface="Open Sans"/>
                <a:sym typeface="Open Sans"/>
              </a:rPr>
              <a:t>Server Consolidation</a:t>
            </a:r>
            <a:r>
              <a:rPr b="1" i="0" lang="en-US">
                <a:solidFill>
                  <a:srgbClr val="333333"/>
                </a:solidFill>
                <a:latin typeface="Open Sans"/>
                <a:ea typeface="Open Sans"/>
                <a:cs typeface="Open Sans"/>
                <a:sym typeface="Open Sans"/>
              </a:rPr>
              <a:t> </a:t>
            </a:r>
            <a:endParaRPr/>
          </a:p>
        </p:txBody>
      </p:sp>
      <p:sp>
        <p:nvSpPr>
          <p:cNvPr id="781" name="Google Shape;781;ge2d1aae380_1_26"/>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b="1" i="0">
              <a:solidFill>
                <a:srgbClr val="333333"/>
              </a:solidFill>
              <a:latin typeface="Open Sans"/>
              <a:ea typeface="Open Sans"/>
              <a:cs typeface="Open Sans"/>
              <a:sym typeface="Open Sans"/>
            </a:endParaRPr>
          </a:p>
          <a:p>
            <a:pPr indent="-50800" lvl="0" marL="228600" rtl="0" algn="l">
              <a:lnSpc>
                <a:spcPct val="90000"/>
              </a:lnSpc>
              <a:spcBef>
                <a:spcPts val="1000"/>
              </a:spcBef>
              <a:spcAft>
                <a:spcPts val="0"/>
              </a:spcAft>
              <a:buClr>
                <a:srgbClr val="333333"/>
              </a:buClr>
              <a:buSzPts val="2800"/>
              <a:buNone/>
            </a:pPr>
            <a:br>
              <a:rPr b="1" i="0" lang="en-US">
                <a:solidFill>
                  <a:srgbClr val="333333"/>
                </a:solidFill>
                <a:latin typeface="Open Sans"/>
                <a:ea typeface="Open Sans"/>
                <a:cs typeface="Open Sans"/>
                <a:sym typeface="Open Sans"/>
              </a:rPr>
            </a:br>
            <a:r>
              <a:rPr b="1" i="0" lang="en-US" sz="2400">
                <a:solidFill>
                  <a:srgbClr val="333333"/>
                </a:solidFill>
                <a:latin typeface="Open Sans"/>
                <a:ea typeface="Open Sans"/>
                <a:cs typeface="Open Sans"/>
                <a:sym typeface="Open Sans"/>
              </a:rPr>
              <a:t>Definition - </a:t>
            </a:r>
            <a:r>
              <a:rPr b="0" i="0" lang="en-US" sz="2400">
                <a:solidFill>
                  <a:srgbClr val="333333"/>
                </a:solidFill>
                <a:latin typeface="Open Sans"/>
                <a:ea typeface="Open Sans"/>
                <a:cs typeface="Open Sans"/>
                <a:sym typeface="Open Sans"/>
              </a:rPr>
              <a:t>Server consolidation refers to th</a:t>
            </a:r>
            <a:r>
              <a:rPr b="1" i="1" lang="en-US" sz="2400">
                <a:solidFill>
                  <a:srgbClr val="0063DC"/>
                </a:solidFill>
                <a:latin typeface="Open Sans"/>
                <a:ea typeface="Open Sans"/>
                <a:cs typeface="Open Sans"/>
                <a:sym typeface="Open Sans"/>
              </a:rPr>
              <a:t>Server Consolidation</a:t>
            </a:r>
            <a:r>
              <a:rPr b="1" lang="en-US" sz="2400">
                <a:solidFill>
                  <a:srgbClr val="333333"/>
                </a:solidFill>
                <a:latin typeface="Open Sans"/>
                <a:ea typeface="Open Sans"/>
                <a:cs typeface="Open Sans"/>
                <a:sym typeface="Open Sans"/>
              </a:rPr>
              <a:t> </a:t>
            </a:r>
            <a:r>
              <a:rPr b="0" i="0" lang="en-US" sz="2400">
                <a:solidFill>
                  <a:srgbClr val="333333"/>
                </a:solidFill>
                <a:latin typeface="Open Sans"/>
                <a:ea typeface="Open Sans"/>
                <a:cs typeface="Open Sans"/>
                <a:sym typeface="Open Sans"/>
              </a:rPr>
              <a:t>e use of a physical server to accommodate one or more server applications or user instances. Server consolidation makes it possible to share a server’s compute resources among multiple applications and services simultaneously. It is mainly used to reduce the number of servers required in an organization.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ge2d1aae380_1_31"/>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The Basics of Virtualization</a:t>
            </a:r>
            <a:endParaRPr/>
          </a:p>
        </p:txBody>
      </p:sp>
      <p:sp>
        <p:nvSpPr>
          <p:cNvPr id="787" name="Google Shape;787;ge2d1aae380_1_31"/>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lnSpcReduction="20000"/>
          </a:bodyPr>
          <a:lstStyle/>
          <a:p>
            <a:pPr indent="-342900" lvl="0" marL="342900" rtl="0" algn="just">
              <a:lnSpc>
                <a:spcPct val="90000"/>
              </a:lnSpc>
              <a:spcBef>
                <a:spcPts val="0"/>
              </a:spcBef>
              <a:spcAft>
                <a:spcPts val="0"/>
              </a:spcAft>
              <a:buClr>
                <a:schemeClr val="dk1"/>
              </a:buClr>
              <a:buSzPts val="2800"/>
              <a:buFont typeface="Arial"/>
              <a:buChar char="•"/>
            </a:pPr>
            <a:r>
              <a:rPr lang="en-US" sz="2800"/>
              <a:t>A great example of how virtualization works in your daily life is the separation of your hard drive into different parts.</a:t>
            </a:r>
            <a:endParaRPr/>
          </a:p>
          <a:p>
            <a:pPr indent="0" lvl="0" marL="0" rtl="0" algn="just">
              <a:lnSpc>
                <a:spcPct val="90000"/>
              </a:lnSpc>
              <a:spcBef>
                <a:spcPts val="1000"/>
              </a:spcBef>
              <a:spcAft>
                <a:spcPts val="0"/>
              </a:spcAft>
              <a:buClr>
                <a:schemeClr val="dk1"/>
              </a:buClr>
              <a:buSzPts val="2800"/>
              <a:buNone/>
            </a:pPr>
            <a:r>
              <a:t/>
            </a:r>
            <a:endParaRPr sz="2800"/>
          </a:p>
          <a:p>
            <a:pPr indent="-342900" lvl="0" marL="342900" rtl="0" algn="just">
              <a:lnSpc>
                <a:spcPct val="90000"/>
              </a:lnSpc>
              <a:spcBef>
                <a:spcPts val="1000"/>
              </a:spcBef>
              <a:spcAft>
                <a:spcPts val="0"/>
              </a:spcAft>
              <a:buClr>
                <a:schemeClr val="dk1"/>
              </a:buClr>
              <a:buSzPts val="2800"/>
              <a:buFont typeface="Arial"/>
              <a:buChar char="•"/>
            </a:pPr>
            <a:r>
              <a:rPr lang="en-US" sz="2800"/>
              <a:t>While you may have only one hard drive, your system sees it as two, three or more different and separate segments.</a:t>
            </a:r>
            <a:endParaRPr/>
          </a:p>
          <a:p>
            <a:pPr indent="-165100" lvl="0" marL="342900" rtl="0" algn="just">
              <a:lnSpc>
                <a:spcPct val="90000"/>
              </a:lnSpc>
              <a:spcBef>
                <a:spcPts val="1000"/>
              </a:spcBef>
              <a:spcAft>
                <a:spcPts val="0"/>
              </a:spcAft>
              <a:buClr>
                <a:schemeClr val="dk1"/>
              </a:buClr>
              <a:buSzPts val="2800"/>
              <a:buFont typeface="Arial"/>
              <a:buNone/>
            </a:pPr>
            <a:r>
              <a:t/>
            </a:r>
            <a:endParaRPr sz="2800"/>
          </a:p>
          <a:p>
            <a:pPr indent="-342900" lvl="0" marL="342900" rtl="0" algn="just">
              <a:lnSpc>
                <a:spcPct val="90000"/>
              </a:lnSpc>
              <a:spcBef>
                <a:spcPts val="1000"/>
              </a:spcBef>
              <a:spcAft>
                <a:spcPts val="0"/>
              </a:spcAft>
              <a:buClr>
                <a:schemeClr val="dk1"/>
              </a:buClr>
              <a:buSzPts val="2800"/>
              <a:buFont typeface="Arial"/>
              <a:buChar char="•"/>
            </a:pPr>
            <a:r>
              <a:rPr lang="en-US" sz="2800"/>
              <a:t>Similarly, this technology has been used for a long time.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ge2d1aae380_1_36"/>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494949"/>
              </a:buClr>
              <a:buSzPts val="4400"/>
              <a:buFont typeface="Proxima Nova"/>
              <a:buNone/>
            </a:pPr>
            <a:r>
              <a:rPr b="1" i="0" lang="en-US">
                <a:solidFill>
                  <a:srgbClr val="494949"/>
                </a:solidFill>
                <a:latin typeface="Proxima Nova"/>
                <a:ea typeface="Proxima Nova"/>
                <a:cs typeface="Proxima Nova"/>
                <a:sym typeface="Proxima Nova"/>
              </a:rPr>
              <a:t>Virtual</a:t>
            </a:r>
            <a:r>
              <a:rPr b="0" i="0" lang="en-US">
                <a:solidFill>
                  <a:srgbClr val="494949"/>
                </a:solidFill>
                <a:latin typeface="Proxima Nova"/>
                <a:ea typeface="Proxima Nova"/>
                <a:cs typeface="Proxima Nova"/>
                <a:sym typeface="Proxima Nova"/>
              </a:rPr>
              <a:t> </a:t>
            </a:r>
            <a:r>
              <a:rPr b="1" i="0" lang="en-US">
                <a:solidFill>
                  <a:srgbClr val="494949"/>
                </a:solidFill>
                <a:latin typeface="Proxima Nova"/>
                <a:ea typeface="Proxima Nova"/>
                <a:cs typeface="Proxima Nova"/>
                <a:sym typeface="Proxima Nova"/>
              </a:rPr>
              <a:t>Machine</a:t>
            </a:r>
            <a:r>
              <a:rPr b="0" i="0" lang="en-US">
                <a:solidFill>
                  <a:srgbClr val="494949"/>
                </a:solidFill>
                <a:latin typeface="Proxima Nova"/>
                <a:ea typeface="Proxima Nova"/>
                <a:cs typeface="Proxima Nova"/>
                <a:sym typeface="Proxima Nova"/>
              </a:rPr>
              <a:t> </a:t>
            </a:r>
            <a:r>
              <a:rPr b="1" i="0" lang="en-US">
                <a:solidFill>
                  <a:srgbClr val="494949"/>
                </a:solidFill>
                <a:latin typeface="Proxima Nova"/>
                <a:ea typeface="Proxima Nova"/>
                <a:cs typeface="Proxima Nova"/>
                <a:sym typeface="Proxima Nova"/>
              </a:rPr>
              <a:t>Monitor</a:t>
            </a:r>
            <a:endParaRPr/>
          </a:p>
        </p:txBody>
      </p:sp>
      <p:sp>
        <p:nvSpPr>
          <p:cNvPr id="793" name="Google Shape;793;ge2d1aae380_1_36"/>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50800" lvl="0" marL="228600" rtl="0" algn="just">
              <a:lnSpc>
                <a:spcPct val="90000"/>
              </a:lnSpc>
              <a:spcBef>
                <a:spcPts val="0"/>
              </a:spcBef>
              <a:spcAft>
                <a:spcPts val="0"/>
              </a:spcAft>
              <a:buClr>
                <a:srgbClr val="494949"/>
              </a:buClr>
              <a:buSzPts val="2800"/>
              <a:buNone/>
            </a:pPr>
            <a:r>
              <a:rPr b="0" i="0" lang="en-US">
                <a:solidFill>
                  <a:srgbClr val="494949"/>
                </a:solidFill>
                <a:latin typeface="Proxima Nova"/>
                <a:ea typeface="Proxima Nova"/>
                <a:cs typeface="Proxima Nova"/>
                <a:sym typeface="Proxima Nova"/>
              </a:rPr>
              <a:t>A </a:t>
            </a:r>
            <a:r>
              <a:rPr b="1" i="0" lang="en-US">
                <a:solidFill>
                  <a:srgbClr val="494949"/>
                </a:solidFill>
                <a:latin typeface="Proxima Nova"/>
                <a:ea typeface="Proxima Nova"/>
                <a:cs typeface="Proxima Nova"/>
                <a:sym typeface="Proxima Nova"/>
              </a:rPr>
              <a:t>Virtual</a:t>
            </a:r>
            <a:r>
              <a:rPr b="0" i="0" lang="en-US">
                <a:solidFill>
                  <a:srgbClr val="494949"/>
                </a:solidFill>
                <a:latin typeface="Proxima Nova"/>
                <a:ea typeface="Proxima Nova"/>
                <a:cs typeface="Proxima Nova"/>
                <a:sym typeface="Proxima Nova"/>
              </a:rPr>
              <a:t> </a:t>
            </a:r>
            <a:r>
              <a:rPr b="1" i="0" lang="en-US">
                <a:solidFill>
                  <a:srgbClr val="494949"/>
                </a:solidFill>
                <a:latin typeface="Proxima Nova"/>
                <a:ea typeface="Proxima Nova"/>
                <a:cs typeface="Proxima Nova"/>
                <a:sym typeface="Proxima Nova"/>
              </a:rPr>
              <a:t>Machine</a:t>
            </a:r>
            <a:r>
              <a:rPr b="0" i="0" lang="en-US">
                <a:solidFill>
                  <a:srgbClr val="494949"/>
                </a:solidFill>
                <a:latin typeface="Proxima Nova"/>
                <a:ea typeface="Proxima Nova"/>
                <a:cs typeface="Proxima Nova"/>
                <a:sym typeface="Proxima Nova"/>
              </a:rPr>
              <a:t> </a:t>
            </a:r>
            <a:r>
              <a:rPr b="1" i="0" lang="en-US">
                <a:solidFill>
                  <a:srgbClr val="494949"/>
                </a:solidFill>
                <a:latin typeface="Proxima Nova"/>
                <a:ea typeface="Proxima Nova"/>
                <a:cs typeface="Proxima Nova"/>
                <a:sym typeface="Proxima Nova"/>
              </a:rPr>
              <a:t>Monitor</a:t>
            </a:r>
            <a:r>
              <a:rPr b="0" i="0" lang="en-US">
                <a:solidFill>
                  <a:srgbClr val="494949"/>
                </a:solidFill>
                <a:latin typeface="Proxima Nova"/>
                <a:ea typeface="Proxima Nova"/>
                <a:cs typeface="Proxima Nova"/>
                <a:sym typeface="Proxima Nova"/>
              </a:rPr>
              <a:t> (VMM) is a software program </a:t>
            </a:r>
            <a:endParaRPr/>
          </a:p>
          <a:p>
            <a:pPr indent="-50800" lvl="0" marL="228600" rtl="0" algn="just">
              <a:lnSpc>
                <a:spcPct val="90000"/>
              </a:lnSpc>
              <a:spcBef>
                <a:spcPts val="1000"/>
              </a:spcBef>
              <a:spcAft>
                <a:spcPts val="0"/>
              </a:spcAft>
              <a:buClr>
                <a:srgbClr val="494949"/>
              </a:buClr>
              <a:buSzPts val="2800"/>
              <a:buNone/>
            </a:pPr>
            <a:r>
              <a:rPr lang="en-US">
                <a:solidFill>
                  <a:srgbClr val="494949"/>
                </a:solidFill>
                <a:latin typeface="Proxima Nova"/>
                <a:ea typeface="Proxima Nova"/>
                <a:cs typeface="Proxima Nova"/>
                <a:sym typeface="Proxima Nova"/>
              </a:rPr>
              <a:t>T</a:t>
            </a:r>
            <a:r>
              <a:rPr b="0" i="0" lang="en-US">
                <a:solidFill>
                  <a:srgbClr val="494949"/>
                </a:solidFill>
                <a:latin typeface="Proxima Nova"/>
                <a:ea typeface="Proxima Nova"/>
                <a:cs typeface="Proxima Nova"/>
                <a:sym typeface="Proxima Nova"/>
              </a:rPr>
              <a:t>hat enables the creation, management and governance of </a:t>
            </a:r>
            <a:r>
              <a:rPr b="1" i="0" lang="en-US">
                <a:solidFill>
                  <a:srgbClr val="494949"/>
                </a:solidFill>
                <a:latin typeface="Proxima Nova"/>
                <a:ea typeface="Proxima Nova"/>
                <a:cs typeface="Proxima Nova"/>
                <a:sym typeface="Proxima Nova"/>
              </a:rPr>
              <a:t>virtual</a:t>
            </a:r>
            <a:r>
              <a:rPr b="0" i="0" lang="en-US">
                <a:solidFill>
                  <a:srgbClr val="494949"/>
                </a:solidFill>
                <a:latin typeface="Proxima Nova"/>
                <a:ea typeface="Proxima Nova"/>
                <a:cs typeface="Proxima Nova"/>
                <a:sym typeface="Proxima Nova"/>
              </a:rPr>
              <a:t> </a:t>
            </a:r>
            <a:r>
              <a:rPr b="1" i="0" lang="en-US">
                <a:solidFill>
                  <a:srgbClr val="494949"/>
                </a:solidFill>
                <a:latin typeface="Proxima Nova"/>
                <a:ea typeface="Proxima Nova"/>
                <a:cs typeface="Proxima Nova"/>
                <a:sym typeface="Proxima Nova"/>
              </a:rPr>
              <a:t>machines</a:t>
            </a:r>
            <a:r>
              <a:rPr b="0" i="0" lang="en-US">
                <a:solidFill>
                  <a:srgbClr val="494949"/>
                </a:solidFill>
                <a:latin typeface="Proxima Nova"/>
                <a:ea typeface="Proxima Nova"/>
                <a:cs typeface="Proxima Nova"/>
                <a:sym typeface="Proxima Nova"/>
              </a:rPr>
              <a:t> (VM) and manages the operation of a virtualized environment on top of a physical host </a:t>
            </a:r>
            <a:r>
              <a:rPr b="1" i="0" lang="en-US">
                <a:solidFill>
                  <a:srgbClr val="494949"/>
                </a:solidFill>
                <a:latin typeface="Proxima Nova"/>
                <a:ea typeface="Proxima Nova"/>
                <a:cs typeface="Proxima Nova"/>
                <a:sym typeface="Proxima Nova"/>
              </a:rPr>
              <a:t>machine</a:t>
            </a:r>
            <a:r>
              <a:rPr b="0" i="0" lang="en-US">
                <a:solidFill>
                  <a:srgbClr val="494949"/>
                </a:solidFill>
                <a:latin typeface="Proxima Nova"/>
                <a:ea typeface="Proxima Nova"/>
                <a:cs typeface="Proxima Nova"/>
                <a:sym typeface="Proxima Nova"/>
              </a:rPr>
              <a:t>. VMM is also known as </a:t>
            </a:r>
            <a:r>
              <a:rPr b="1" i="0" lang="en-US">
                <a:solidFill>
                  <a:srgbClr val="494949"/>
                </a:solidFill>
                <a:latin typeface="Proxima Nova"/>
                <a:ea typeface="Proxima Nova"/>
                <a:cs typeface="Proxima Nova"/>
                <a:sym typeface="Proxima Nova"/>
              </a:rPr>
              <a:t>Virtual</a:t>
            </a:r>
            <a:r>
              <a:rPr b="0" i="0" lang="en-US">
                <a:solidFill>
                  <a:srgbClr val="494949"/>
                </a:solidFill>
                <a:latin typeface="Proxima Nova"/>
                <a:ea typeface="Proxima Nova"/>
                <a:cs typeface="Proxima Nova"/>
                <a:sym typeface="Proxima Nova"/>
              </a:rPr>
              <a:t> </a:t>
            </a:r>
            <a:r>
              <a:rPr b="1" i="0" lang="en-US">
                <a:solidFill>
                  <a:srgbClr val="494949"/>
                </a:solidFill>
                <a:latin typeface="Proxima Nova"/>
                <a:ea typeface="Proxima Nova"/>
                <a:cs typeface="Proxima Nova"/>
                <a:sym typeface="Proxima Nova"/>
              </a:rPr>
              <a:t>Machine</a:t>
            </a:r>
            <a:r>
              <a:rPr b="0" i="0" lang="en-US">
                <a:solidFill>
                  <a:srgbClr val="494949"/>
                </a:solidFill>
                <a:latin typeface="Proxima Nova"/>
                <a:ea typeface="Proxima Nova"/>
                <a:cs typeface="Proxima Nova"/>
                <a:sym typeface="Proxima Nova"/>
              </a:rPr>
              <a:t> Manager </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ge2d1aae380_1_41"/>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Virtual Machine</a:t>
            </a:r>
            <a:endParaRPr/>
          </a:p>
        </p:txBody>
      </p:sp>
      <p:sp>
        <p:nvSpPr>
          <p:cNvPr id="799" name="Google Shape;799;ge2d1aae380_1_41"/>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lnSpcReduction="20000"/>
          </a:bodyPr>
          <a:lstStyle/>
          <a:p>
            <a:pPr indent="-50800" lvl="0" marL="228600" rtl="0" algn="l">
              <a:lnSpc>
                <a:spcPct val="90000"/>
              </a:lnSpc>
              <a:spcBef>
                <a:spcPts val="0"/>
              </a:spcBef>
              <a:spcAft>
                <a:spcPts val="0"/>
              </a:spcAft>
              <a:buClr>
                <a:srgbClr val="4D5968"/>
              </a:buClr>
              <a:buSzPts val="2800"/>
              <a:buNone/>
            </a:pPr>
            <a:r>
              <a:rPr b="0" i="0" lang="en-US">
                <a:solidFill>
                  <a:srgbClr val="4D5968"/>
                </a:solidFill>
                <a:latin typeface="Nunito Sans"/>
                <a:ea typeface="Nunito Sans"/>
                <a:cs typeface="Nunito Sans"/>
                <a:sym typeface="Nunito Sans"/>
              </a:rPr>
              <a:t>Virtual Machine is defined as software of a computer which provides the functionality similar to the physical computers</a:t>
            </a:r>
            <a:endParaRPr/>
          </a:p>
          <a:p>
            <a:pPr indent="-50800" lvl="0" marL="228600" rtl="0" algn="l">
              <a:lnSpc>
                <a:spcPct val="90000"/>
              </a:lnSpc>
              <a:spcBef>
                <a:spcPts val="1000"/>
              </a:spcBef>
              <a:spcAft>
                <a:spcPts val="0"/>
              </a:spcAft>
              <a:buClr>
                <a:srgbClr val="4D5968"/>
              </a:buClr>
              <a:buSzPts val="2800"/>
              <a:buNone/>
            </a:pPr>
            <a:r>
              <a:rPr b="0" i="0" lang="en-US">
                <a:solidFill>
                  <a:srgbClr val="4D5968"/>
                </a:solidFill>
                <a:latin typeface="Nunito Sans"/>
                <a:ea typeface="Nunito Sans"/>
                <a:cs typeface="Nunito Sans"/>
                <a:sym typeface="Nunito Sans"/>
              </a:rPr>
              <a:t> They run operating system and applications on top of it but they differ from the physical computer </a:t>
            </a:r>
            <a:endParaRPr/>
          </a:p>
          <a:p>
            <a:pPr indent="-50800" lvl="0" marL="228600" rtl="0" algn="l">
              <a:lnSpc>
                <a:spcPct val="90000"/>
              </a:lnSpc>
              <a:spcBef>
                <a:spcPts val="1000"/>
              </a:spcBef>
              <a:spcAft>
                <a:spcPts val="0"/>
              </a:spcAft>
              <a:buClr>
                <a:srgbClr val="4D5968"/>
              </a:buClr>
              <a:buSzPts val="2800"/>
              <a:buNone/>
            </a:pPr>
            <a:r>
              <a:rPr lang="en-US">
                <a:solidFill>
                  <a:srgbClr val="4D5968"/>
                </a:solidFill>
                <a:latin typeface="Nunito Sans"/>
                <a:ea typeface="Nunito Sans"/>
                <a:cs typeface="Nunito Sans"/>
                <a:sym typeface="Nunito Sans"/>
              </a:rPr>
              <a:t>T</a:t>
            </a:r>
            <a:r>
              <a:rPr b="0" i="0" lang="en-US">
                <a:solidFill>
                  <a:srgbClr val="4D5968"/>
                </a:solidFill>
                <a:latin typeface="Nunito Sans"/>
                <a:ea typeface="Nunito Sans"/>
                <a:cs typeface="Nunito Sans"/>
                <a:sym typeface="Nunito Sans"/>
              </a:rPr>
              <a:t>he fact that they are computer files, known as an image which runs on top of physical computers using the hypervisor.</a:t>
            </a:r>
            <a:endParaRPr/>
          </a:p>
          <a:p>
            <a:pPr indent="-50800" lvl="0" marL="228600" rtl="0" algn="l">
              <a:lnSpc>
                <a:spcPct val="90000"/>
              </a:lnSpc>
              <a:spcBef>
                <a:spcPts val="1000"/>
              </a:spcBef>
              <a:spcAft>
                <a:spcPts val="0"/>
              </a:spcAft>
              <a:buClr>
                <a:srgbClr val="4D5968"/>
              </a:buClr>
              <a:buSzPts val="2800"/>
              <a:buNone/>
            </a:pPr>
            <a:r>
              <a:rPr b="0" i="0" lang="en-US">
                <a:solidFill>
                  <a:srgbClr val="4D5968"/>
                </a:solidFill>
                <a:latin typeface="Nunito Sans"/>
                <a:ea typeface="Nunito Sans"/>
                <a:cs typeface="Nunito Sans"/>
                <a:sym typeface="Nunito Sans"/>
              </a:rPr>
              <a:t> Due to this the user has the liberty of running multiple operating systems on top of the main operating system without the need of buying additional physical resource.</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ge2d1aae380_1_46"/>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Virtual Machine</a:t>
            </a:r>
            <a:endParaRPr/>
          </a:p>
        </p:txBody>
      </p:sp>
      <p:pic>
        <p:nvPicPr>
          <p:cNvPr id="805" name="Google Shape;805;ge2d1aae380_1_46"/>
          <p:cNvPicPr preferRelativeResize="0"/>
          <p:nvPr>
            <p:ph idx="1" type="body"/>
          </p:nvPr>
        </p:nvPicPr>
        <p:blipFill rotWithShape="1">
          <a:blip r:embed="rId3">
            <a:alphaModFix/>
          </a:blip>
          <a:srcRect b="0" l="0" r="0" t="0"/>
          <a:stretch/>
        </p:blipFill>
        <p:spPr>
          <a:xfrm>
            <a:off x="1350818" y="1825625"/>
            <a:ext cx="6442500" cy="4667400"/>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ge2d1aae380_1_51"/>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Virtual Machine</a:t>
            </a:r>
            <a:endParaRPr/>
          </a:p>
        </p:txBody>
      </p:sp>
      <p:sp>
        <p:nvSpPr>
          <p:cNvPr id="811" name="Google Shape;811;ge2d1aae380_1_51"/>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fontScale="85000" lnSpcReduction="20000"/>
          </a:bodyPr>
          <a:lstStyle/>
          <a:p>
            <a:pPr indent="-64135" lvl="0" marL="228600" rtl="0" algn="l">
              <a:lnSpc>
                <a:spcPct val="90000"/>
              </a:lnSpc>
              <a:spcBef>
                <a:spcPts val="0"/>
              </a:spcBef>
              <a:spcAft>
                <a:spcPts val="0"/>
              </a:spcAft>
              <a:buClr>
                <a:srgbClr val="4D5968"/>
              </a:buClr>
              <a:buSzPct val="103703"/>
              <a:buNone/>
            </a:pPr>
            <a:r>
              <a:rPr b="0" i="0" lang="en-US">
                <a:solidFill>
                  <a:srgbClr val="4D5968"/>
                </a:solidFill>
                <a:latin typeface="Nunito Sans"/>
                <a:ea typeface="Nunito Sans"/>
                <a:cs typeface="Nunito Sans"/>
                <a:sym typeface="Nunito Sans"/>
              </a:rPr>
              <a:t>This means that a computer is created inside a computer. It works in a window, like any program, providing the end-user with the same virtual system </a:t>
            </a:r>
            <a:endParaRPr/>
          </a:p>
          <a:p>
            <a:pPr indent="-64135" lvl="0" marL="228600" rtl="0" algn="l">
              <a:lnSpc>
                <a:spcPct val="90000"/>
              </a:lnSpc>
              <a:spcBef>
                <a:spcPts val="1000"/>
              </a:spcBef>
              <a:spcAft>
                <a:spcPts val="0"/>
              </a:spcAft>
              <a:buClr>
                <a:srgbClr val="4D5968"/>
              </a:buClr>
              <a:buSzPct val="103703"/>
              <a:buNone/>
            </a:pPr>
            <a:r>
              <a:rPr b="0" i="0" lang="en-US">
                <a:solidFill>
                  <a:srgbClr val="4D5968"/>
                </a:solidFill>
                <a:latin typeface="Nunito Sans"/>
                <a:ea typeface="Nunito Sans"/>
                <a:cs typeface="Nunito Sans"/>
                <a:sym typeface="Nunito Sans"/>
              </a:rPr>
              <a:t>Many virtual machines can run on the same physical computer simultaneously. For servers, several operating systems run side-by-side with the software known to be managed as a hypervisor,</a:t>
            </a:r>
            <a:endParaRPr/>
          </a:p>
          <a:p>
            <a:pPr indent="-64135" lvl="0" marL="228600" rtl="0" algn="l">
              <a:lnSpc>
                <a:spcPct val="90000"/>
              </a:lnSpc>
              <a:spcBef>
                <a:spcPts val="1000"/>
              </a:spcBef>
              <a:spcAft>
                <a:spcPts val="0"/>
              </a:spcAft>
              <a:buClr>
                <a:srgbClr val="4D5968"/>
              </a:buClr>
              <a:buSzPct val="103703"/>
              <a:buNone/>
            </a:pPr>
            <a:r>
              <a:rPr lang="en-US">
                <a:solidFill>
                  <a:srgbClr val="4D5968"/>
                </a:solidFill>
                <a:latin typeface="Nunito Sans"/>
                <a:ea typeface="Nunito Sans"/>
                <a:cs typeface="Nunito Sans"/>
                <a:sym typeface="Nunito Sans"/>
              </a:rPr>
              <a:t>.</a:t>
            </a:r>
            <a:r>
              <a:rPr b="1" i="0" lang="en-US">
                <a:solidFill>
                  <a:srgbClr val="494949"/>
                </a:solidFill>
                <a:latin typeface="Proxima Nova"/>
                <a:ea typeface="Proxima Nova"/>
                <a:cs typeface="Proxima Nova"/>
                <a:sym typeface="Proxima Nova"/>
              </a:rPr>
              <a:t> A</a:t>
            </a:r>
            <a:r>
              <a:rPr b="0" i="0" lang="en-US">
                <a:solidFill>
                  <a:srgbClr val="494949"/>
                </a:solidFill>
                <a:latin typeface="Proxima Nova"/>
                <a:ea typeface="Proxima Nova"/>
                <a:cs typeface="Proxima Nova"/>
                <a:sym typeface="Proxima Nova"/>
              </a:rPr>
              <a:t> </a:t>
            </a:r>
            <a:r>
              <a:rPr b="1" i="0" lang="en-US">
                <a:solidFill>
                  <a:srgbClr val="494949"/>
                </a:solidFill>
                <a:latin typeface="Proxima Nova"/>
                <a:ea typeface="Proxima Nova"/>
                <a:cs typeface="Proxima Nova"/>
                <a:sym typeface="Proxima Nova"/>
              </a:rPr>
              <a:t>hypervisor</a:t>
            </a:r>
            <a:r>
              <a:rPr b="0" i="0" lang="en-US">
                <a:solidFill>
                  <a:srgbClr val="494949"/>
                </a:solidFill>
                <a:latin typeface="Proxima Nova"/>
                <a:ea typeface="Proxima Nova"/>
                <a:cs typeface="Proxima Nova"/>
                <a:sym typeface="Proxima Nova"/>
              </a:rPr>
              <a:t>, also known as a virtual machine monitor or VMM, is software that creates and runs virtual machines (VMs). A </a:t>
            </a:r>
            <a:r>
              <a:rPr b="1" i="0" lang="en-US">
                <a:solidFill>
                  <a:srgbClr val="494949"/>
                </a:solidFill>
                <a:latin typeface="Proxima Nova"/>
                <a:ea typeface="Proxima Nova"/>
                <a:cs typeface="Proxima Nova"/>
                <a:sym typeface="Proxima Nova"/>
              </a:rPr>
              <a:t>hypervisor</a:t>
            </a:r>
            <a:r>
              <a:rPr b="0" i="0" lang="en-US">
                <a:solidFill>
                  <a:srgbClr val="494949"/>
                </a:solidFill>
                <a:latin typeface="Proxima Nova"/>
                <a:ea typeface="Proxima Nova"/>
                <a:cs typeface="Proxima Nova"/>
                <a:sym typeface="Proxima Nova"/>
              </a:rPr>
              <a:t> allows one host computer to support multiple guest VMs by virtually sharing its resources, such as memory and processing.</a:t>
            </a:r>
            <a:endParaRPr b="0" i="0">
              <a:solidFill>
                <a:srgbClr val="4D5968"/>
              </a:solidFill>
              <a:latin typeface="Nunito Sans"/>
              <a:ea typeface="Nunito Sans"/>
              <a:cs typeface="Nunito Sans"/>
              <a:sym typeface="Nunito Sans"/>
            </a:endParaRPr>
          </a:p>
          <a:p>
            <a:pPr indent="-64135" lvl="0" marL="228600" rtl="0" algn="l">
              <a:lnSpc>
                <a:spcPct val="90000"/>
              </a:lnSpc>
              <a:spcBef>
                <a:spcPts val="1000"/>
              </a:spcBef>
              <a:spcAft>
                <a:spcPts val="0"/>
              </a:spcAft>
              <a:buClr>
                <a:srgbClr val="4D5968"/>
              </a:buClr>
              <a:buSzPct val="103703"/>
              <a:buNone/>
            </a:pPr>
            <a:r>
              <a:rPr b="0" i="0" lang="en-US">
                <a:solidFill>
                  <a:srgbClr val="4D5968"/>
                </a:solidFill>
                <a:latin typeface="Nunito Sans"/>
                <a:ea typeface="Nunito Sans"/>
                <a:cs typeface="Nunito Sans"/>
                <a:sym typeface="Nunito Sans"/>
              </a:rPr>
              <a:t> </a:t>
            </a:r>
            <a:endParaRPr/>
          </a:p>
          <a:p>
            <a:pPr indent="-64135" lvl="0" marL="228600" rtl="0" algn="l">
              <a:lnSpc>
                <a:spcPct val="90000"/>
              </a:lnSpc>
              <a:spcBef>
                <a:spcPts val="1000"/>
              </a:spcBef>
              <a:spcAft>
                <a:spcPts val="0"/>
              </a:spcAft>
              <a:buClr>
                <a:schemeClr val="dk1"/>
              </a:buClr>
              <a:buSzPct val="103703"/>
              <a:buNone/>
            </a:pPr>
            <a:r>
              <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ge2d1aae380_1_56"/>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Virtual Machine</a:t>
            </a:r>
            <a:endParaRPr/>
          </a:p>
        </p:txBody>
      </p:sp>
      <p:sp>
        <p:nvSpPr>
          <p:cNvPr id="817" name="Google Shape;817;ge2d1aae380_1_56"/>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rgbClr val="4D5968"/>
              </a:buClr>
              <a:buSzPts val="2800"/>
              <a:buNone/>
            </a:pPr>
            <a:r>
              <a:rPr b="0" i="0" lang="en-US">
                <a:solidFill>
                  <a:srgbClr val="4D5968"/>
                </a:solidFill>
                <a:latin typeface="Nunito Sans"/>
                <a:ea typeface="Nunito Sans"/>
                <a:cs typeface="Nunito Sans"/>
                <a:sym typeface="Nunito Sans"/>
              </a:rPr>
              <a:t>whereas desktop computers normally run other operating systems in their program windows by using one operating system.Experience on the host operating system. </a:t>
            </a:r>
            <a:endParaRPr/>
          </a:p>
          <a:p>
            <a:pPr indent="-50800" lvl="0" marL="228600" rtl="0" algn="l">
              <a:lnSpc>
                <a:spcPct val="90000"/>
              </a:lnSpc>
              <a:spcBef>
                <a:spcPts val="1000"/>
              </a:spcBef>
              <a:spcAft>
                <a:spcPts val="0"/>
              </a:spcAft>
              <a:buClr>
                <a:schemeClr val="dk1"/>
              </a:buClr>
              <a:buSzPts val="2800"/>
              <a:buNone/>
            </a:pPr>
            <a:r>
              <a:t/>
            </a:r>
            <a:endParaRPr b="0" i="0">
              <a:solidFill>
                <a:srgbClr val="4D5968"/>
              </a:solidFill>
              <a:latin typeface="Nunito Sans"/>
              <a:ea typeface="Nunito Sans"/>
              <a:cs typeface="Nunito Sans"/>
              <a:sym typeface="Nunito Sans"/>
            </a:endParaRPr>
          </a:p>
          <a:p>
            <a:pPr indent="-50800" lvl="0" marL="228600" rtl="0" algn="l">
              <a:lnSpc>
                <a:spcPct val="90000"/>
              </a:lnSpc>
              <a:spcBef>
                <a:spcPts val="1000"/>
              </a:spcBef>
              <a:spcAft>
                <a:spcPts val="0"/>
              </a:spcAft>
              <a:buClr>
                <a:srgbClr val="494949"/>
              </a:buClr>
              <a:buSzPts val="2800"/>
              <a:buNone/>
            </a:pPr>
            <a:r>
              <a:rPr b="1" i="0" lang="en-US">
                <a:solidFill>
                  <a:srgbClr val="494949"/>
                </a:solidFill>
                <a:latin typeface="Proxima Nova"/>
                <a:ea typeface="Proxima Nova"/>
                <a:cs typeface="Proxima Nova"/>
                <a:sym typeface="Proxima Nova"/>
              </a:rPr>
              <a:t>A</a:t>
            </a:r>
            <a:r>
              <a:rPr b="0" i="0" lang="en-US">
                <a:solidFill>
                  <a:srgbClr val="494949"/>
                </a:solidFill>
                <a:latin typeface="Proxima Nova"/>
                <a:ea typeface="Proxima Nova"/>
                <a:cs typeface="Proxima Nova"/>
                <a:sym typeface="Proxima Nova"/>
              </a:rPr>
              <a:t> </a:t>
            </a:r>
            <a:r>
              <a:rPr b="1" i="0" lang="en-US">
                <a:solidFill>
                  <a:srgbClr val="494949"/>
                </a:solidFill>
                <a:latin typeface="Proxima Nova"/>
                <a:ea typeface="Proxima Nova"/>
                <a:cs typeface="Proxima Nova"/>
                <a:sym typeface="Proxima Nova"/>
              </a:rPr>
              <a:t>hypervisor</a:t>
            </a:r>
            <a:r>
              <a:rPr b="0" i="0" lang="en-US">
                <a:solidFill>
                  <a:srgbClr val="494949"/>
                </a:solidFill>
                <a:latin typeface="Proxima Nova"/>
                <a:ea typeface="Proxima Nova"/>
                <a:cs typeface="Proxima Nova"/>
                <a:sym typeface="Proxima Nova"/>
              </a:rPr>
              <a:t>, sometimes called a virtual machine monitor (VMM),</a:t>
            </a:r>
            <a:endParaRPr>
              <a:solidFill>
                <a:srgbClr val="4D5968"/>
              </a:solidFill>
              <a:latin typeface="Nunito Sans"/>
              <a:ea typeface="Nunito Sans"/>
              <a:cs typeface="Nunito Sans"/>
              <a:sym typeface="Nunito Sans"/>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ge2d1aae380_1_61"/>
          <p:cNvSpPr txBox="1"/>
          <p:nvPr>
            <p:ph type="title"/>
          </p:nvPr>
        </p:nvSpPr>
        <p:spPr>
          <a:xfrm>
            <a:off x="628650" y="1351721"/>
            <a:ext cx="7653300" cy="4959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alibri"/>
              <a:buNone/>
            </a:pPr>
            <a:r>
              <a:rPr b="1" lang="en-US" sz="4000"/>
              <a:t>Virtual Machine Advantages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8"/>
          <p:cNvPicPr preferRelativeResize="0"/>
          <p:nvPr/>
        </p:nvPicPr>
        <p:blipFill rotWithShape="1">
          <a:blip r:embed="rId3">
            <a:alphaModFix/>
          </a:blip>
          <a:srcRect b="0" l="0" r="0" t="0"/>
          <a:stretch/>
        </p:blipFill>
        <p:spPr>
          <a:xfrm>
            <a:off x="0" y="0"/>
            <a:ext cx="9143999" cy="6458712"/>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ge2d1aae380_1_65"/>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11111"/>
              </a:buClr>
              <a:buSzPts val="4400"/>
              <a:buFont typeface="Arial"/>
              <a:buNone/>
            </a:pPr>
            <a:r>
              <a:rPr b="1" i="0" lang="en-US">
                <a:solidFill>
                  <a:srgbClr val="111111"/>
                </a:solidFill>
                <a:latin typeface="Arial"/>
                <a:ea typeface="Arial"/>
                <a:cs typeface="Arial"/>
                <a:sym typeface="Arial"/>
              </a:rPr>
              <a:t>Cost-Effective Software</a:t>
            </a:r>
            <a:br>
              <a:rPr b="1" i="0" lang="en-US">
                <a:solidFill>
                  <a:srgbClr val="111111"/>
                </a:solidFill>
                <a:latin typeface="Roboto"/>
                <a:ea typeface="Roboto"/>
                <a:cs typeface="Roboto"/>
                <a:sym typeface="Roboto"/>
              </a:rPr>
            </a:br>
            <a:endParaRPr/>
          </a:p>
        </p:txBody>
      </p:sp>
      <p:sp>
        <p:nvSpPr>
          <p:cNvPr id="828" name="Google Shape;828;ge2d1aae380_1_65"/>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lnSpcReduction="20000"/>
          </a:bodyPr>
          <a:lstStyle/>
          <a:p>
            <a:pPr indent="-50800" lvl="0" marL="228600" rtl="0" algn="just">
              <a:lnSpc>
                <a:spcPct val="90000"/>
              </a:lnSpc>
              <a:spcBef>
                <a:spcPts val="0"/>
              </a:spcBef>
              <a:spcAft>
                <a:spcPts val="0"/>
              </a:spcAft>
              <a:buClr>
                <a:srgbClr val="333333"/>
              </a:buClr>
              <a:buSzPts val="2800"/>
              <a:buNone/>
            </a:pPr>
            <a:r>
              <a:rPr b="0" i="0" lang="en-US">
                <a:solidFill>
                  <a:srgbClr val="333333"/>
                </a:solidFill>
                <a:latin typeface="Arial"/>
                <a:ea typeface="Arial"/>
                <a:cs typeface="Arial"/>
                <a:sym typeface="Arial"/>
              </a:rPr>
              <a:t>VMware software is an affordable software that most large scale business can easily afford. Cost-effective does not mean that anyone can afford it but used as other parts that help in business growth.</a:t>
            </a:r>
            <a:endParaRPr/>
          </a:p>
          <a:p>
            <a:pPr indent="-50800" lvl="0" marL="228600" rtl="0" algn="just">
              <a:lnSpc>
                <a:spcPct val="90000"/>
              </a:lnSpc>
              <a:spcBef>
                <a:spcPts val="1000"/>
              </a:spcBef>
              <a:spcAft>
                <a:spcPts val="0"/>
              </a:spcAft>
              <a:buClr>
                <a:schemeClr val="dk1"/>
              </a:buClr>
              <a:buSzPts val="2800"/>
              <a:buNone/>
            </a:pPr>
            <a:r>
              <a:t/>
            </a:r>
            <a:endParaRPr b="0" i="0">
              <a:solidFill>
                <a:srgbClr val="333333"/>
              </a:solidFill>
              <a:latin typeface="Roboto"/>
              <a:ea typeface="Roboto"/>
              <a:cs typeface="Roboto"/>
              <a:sym typeface="Roboto"/>
            </a:endParaRPr>
          </a:p>
          <a:p>
            <a:pPr indent="-50800" lvl="0" marL="228600" rtl="0" algn="just">
              <a:lnSpc>
                <a:spcPct val="90000"/>
              </a:lnSpc>
              <a:spcBef>
                <a:spcPts val="1000"/>
              </a:spcBef>
              <a:spcAft>
                <a:spcPts val="0"/>
              </a:spcAft>
              <a:buClr>
                <a:srgbClr val="333333"/>
              </a:buClr>
              <a:buSzPts val="2800"/>
              <a:buNone/>
            </a:pPr>
            <a:r>
              <a:rPr b="0" i="0" lang="en-US">
                <a:solidFill>
                  <a:srgbClr val="333333"/>
                </a:solidFill>
                <a:latin typeface="Arial"/>
                <a:ea typeface="Arial"/>
                <a:cs typeface="Arial"/>
                <a:sym typeface="Arial"/>
              </a:rPr>
              <a:t>It improves your business virtualization at affordable rates that have an outstanding track record. So, if you are looking for any type of software for cloud computing then you must give VMware a try.</a:t>
            </a:r>
            <a:endParaRPr b="0" i="0">
              <a:solidFill>
                <a:srgbClr val="333333"/>
              </a:solidFill>
              <a:latin typeface="Roboto"/>
              <a:ea typeface="Roboto"/>
              <a:cs typeface="Roboto"/>
              <a:sym typeface="Roboto"/>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ge2d1aae380_1_70"/>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111111"/>
              </a:buClr>
              <a:buSzPct val="110000"/>
              <a:buFont typeface="Arial"/>
              <a:buNone/>
            </a:pPr>
            <a:r>
              <a:rPr b="1" i="0" lang="en-US">
                <a:solidFill>
                  <a:srgbClr val="111111"/>
                </a:solidFill>
                <a:latin typeface="Arial"/>
                <a:ea typeface="Arial"/>
                <a:cs typeface="Arial"/>
                <a:sym typeface="Arial"/>
              </a:rPr>
              <a:t>Entire Test Environment is Low Budget</a:t>
            </a:r>
            <a:br>
              <a:rPr b="1" i="0" lang="en-US">
                <a:solidFill>
                  <a:srgbClr val="111111"/>
                </a:solidFill>
                <a:latin typeface="Roboto"/>
                <a:ea typeface="Roboto"/>
                <a:cs typeface="Roboto"/>
                <a:sym typeface="Roboto"/>
              </a:rPr>
            </a:br>
            <a:endParaRPr/>
          </a:p>
        </p:txBody>
      </p:sp>
      <p:sp>
        <p:nvSpPr>
          <p:cNvPr id="834" name="Google Shape;834;ge2d1aae380_1_70"/>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50800" lvl="0" marL="228600" rtl="0" algn="just">
              <a:lnSpc>
                <a:spcPct val="90000"/>
              </a:lnSpc>
              <a:spcBef>
                <a:spcPts val="0"/>
              </a:spcBef>
              <a:spcAft>
                <a:spcPts val="0"/>
              </a:spcAft>
              <a:buClr>
                <a:srgbClr val="333333"/>
              </a:buClr>
              <a:buSzPts val="2800"/>
              <a:buNone/>
            </a:pPr>
            <a:r>
              <a:rPr b="0" i="0" lang="en-US">
                <a:solidFill>
                  <a:srgbClr val="333333"/>
                </a:solidFill>
                <a:latin typeface="Arial"/>
                <a:ea typeface="Arial"/>
                <a:cs typeface="Arial"/>
                <a:sym typeface="Arial"/>
              </a:rPr>
              <a:t>While testing multiple applications in multiple environments can cost you very high. </a:t>
            </a:r>
            <a:endParaRPr/>
          </a:p>
          <a:p>
            <a:pPr indent="-50800" lvl="0" marL="228600" rtl="0" algn="just">
              <a:lnSpc>
                <a:spcPct val="90000"/>
              </a:lnSpc>
              <a:spcBef>
                <a:spcPts val="1000"/>
              </a:spcBef>
              <a:spcAft>
                <a:spcPts val="0"/>
              </a:spcAft>
              <a:buClr>
                <a:srgbClr val="333333"/>
              </a:buClr>
              <a:buSzPts val="2800"/>
              <a:buNone/>
            </a:pPr>
            <a:r>
              <a:rPr b="0" i="0" lang="en-US">
                <a:solidFill>
                  <a:srgbClr val="333333"/>
                </a:solidFill>
                <a:latin typeface="Arial"/>
                <a:ea typeface="Arial"/>
                <a:cs typeface="Arial"/>
                <a:sym typeface="Arial"/>
              </a:rPr>
              <a:t>But the availability of VMware made things easy and low budget. With the existing function of multiple handling environments.</a:t>
            </a:r>
            <a:endParaRPr/>
          </a:p>
          <a:p>
            <a:pPr indent="-50800" lvl="0" marL="228600" rtl="0" algn="just">
              <a:lnSpc>
                <a:spcPct val="90000"/>
              </a:lnSpc>
              <a:spcBef>
                <a:spcPts val="1000"/>
              </a:spcBef>
              <a:spcAft>
                <a:spcPts val="0"/>
              </a:spcAft>
              <a:buClr>
                <a:srgbClr val="333333"/>
              </a:buClr>
              <a:buSzPts val="2800"/>
              <a:buNone/>
            </a:pPr>
            <a:r>
              <a:rPr b="0" i="0" lang="en-US">
                <a:solidFill>
                  <a:srgbClr val="333333"/>
                </a:solidFill>
                <a:latin typeface="Arial"/>
                <a:ea typeface="Arial"/>
                <a:cs typeface="Arial"/>
                <a:sym typeface="Arial"/>
              </a:rPr>
              <a:t> you can do the entire software test at a reasonable price.</a:t>
            </a:r>
            <a:endParaRPr b="0" i="0">
              <a:solidFill>
                <a:srgbClr val="333333"/>
              </a:solidFill>
              <a:latin typeface="Roboto"/>
              <a:ea typeface="Roboto"/>
              <a:cs typeface="Roboto"/>
              <a:sym typeface="Roboto"/>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ge2d1aae380_1_75"/>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11111"/>
              </a:buClr>
              <a:buSzPts val="4400"/>
              <a:buFont typeface="Arial"/>
              <a:buNone/>
            </a:pPr>
            <a:r>
              <a:rPr b="1" i="0" lang="en-US">
                <a:solidFill>
                  <a:srgbClr val="111111"/>
                </a:solidFill>
                <a:latin typeface="Arial"/>
                <a:ea typeface="Arial"/>
                <a:cs typeface="Arial"/>
                <a:sym typeface="Arial"/>
              </a:rPr>
              <a:t>Fast Rollback Feature</a:t>
            </a:r>
            <a:br>
              <a:rPr b="1" i="0" lang="en-US">
                <a:solidFill>
                  <a:srgbClr val="111111"/>
                </a:solidFill>
                <a:latin typeface="Roboto"/>
                <a:ea typeface="Roboto"/>
                <a:cs typeface="Roboto"/>
                <a:sym typeface="Roboto"/>
              </a:rPr>
            </a:br>
            <a:endParaRPr/>
          </a:p>
        </p:txBody>
      </p:sp>
      <p:sp>
        <p:nvSpPr>
          <p:cNvPr id="840" name="Google Shape;840;ge2d1aae380_1_75"/>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lnSpcReduction="10000"/>
          </a:bodyPr>
          <a:lstStyle/>
          <a:p>
            <a:pPr indent="-50800" lvl="0" marL="228600" rtl="0" algn="just">
              <a:lnSpc>
                <a:spcPct val="90000"/>
              </a:lnSpc>
              <a:spcBef>
                <a:spcPts val="0"/>
              </a:spcBef>
              <a:spcAft>
                <a:spcPts val="0"/>
              </a:spcAft>
              <a:buClr>
                <a:srgbClr val="333333"/>
              </a:buClr>
              <a:buSzPts val="2800"/>
              <a:buNone/>
            </a:pPr>
            <a:r>
              <a:rPr b="0" i="0" lang="en-US">
                <a:solidFill>
                  <a:srgbClr val="333333"/>
                </a:solidFill>
                <a:latin typeface="Arial"/>
                <a:ea typeface="Arial"/>
                <a:cs typeface="Arial"/>
                <a:sym typeface="Arial"/>
              </a:rPr>
              <a:t>VMware software is totally an environment based software for testing and cloud computing. </a:t>
            </a:r>
            <a:endParaRPr/>
          </a:p>
          <a:p>
            <a:pPr indent="-50800" lvl="0" marL="228600" rtl="0" algn="just">
              <a:lnSpc>
                <a:spcPct val="90000"/>
              </a:lnSpc>
              <a:spcBef>
                <a:spcPts val="1000"/>
              </a:spcBef>
              <a:spcAft>
                <a:spcPts val="0"/>
              </a:spcAft>
              <a:buClr>
                <a:schemeClr val="dk1"/>
              </a:buClr>
              <a:buSzPts val="2800"/>
              <a:buNone/>
            </a:pPr>
            <a:r>
              <a:t/>
            </a:r>
            <a:endParaRPr b="0" i="0">
              <a:solidFill>
                <a:srgbClr val="333333"/>
              </a:solidFill>
              <a:latin typeface="Arial"/>
              <a:ea typeface="Arial"/>
              <a:cs typeface="Arial"/>
              <a:sym typeface="Arial"/>
            </a:endParaRPr>
          </a:p>
          <a:p>
            <a:pPr indent="-50800" lvl="0" marL="228600" rtl="0" algn="just">
              <a:lnSpc>
                <a:spcPct val="90000"/>
              </a:lnSpc>
              <a:spcBef>
                <a:spcPts val="1000"/>
              </a:spcBef>
              <a:spcAft>
                <a:spcPts val="0"/>
              </a:spcAft>
              <a:buClr>
                <a:srgbClr val="333333"/>
              </a:buClr>
              <a:buSzPts val="2800"/>
              <a:buNone/>
            </a:pPr>
            <a:r>
              <a:rPr b="0" i="0" lang="en-US">
                <a:solidFill>
                  <a:srgbClr val="333333"/>
                </a:solidFill>
                <a:latin typeface="Arial"/>
                <a:ea typeface="Arial"/>
                <a:cs typeface="Arial"/>
                <a:sym typeface="Arial"/>
              </a:rPr>
              <a:t>At the time of adding or creating a new virtual machine, if you face any type of error then you can easily rollback all the things like before.</a:t>
            </a:r>
            <a:endParaRPr/>
          </a:p>
          <a:p>
            <a:pPr indent="-50800" lvl="0" marL="228600" rtl="0" algn="just">
              <a:lnSpc>
                <a:spcPct val="90000"/>
              </a:lnSpc>
              <a:spcBef>
                <a:spcPts val="1000"/>
              </a:spcBef>
              <a:spcAft>
                <a:spcPts val="0"/>
              </a:spcAft>
              <a:buClr>
                <a:schemeClr val="dk1"/>
              </a:buClr>
              <a:buSzPts val="2800"/>
              <a:buNone/>
            </a:pPr>
            <a:r>
              <a:t/>
            </a:r>
            <a:endParaRPr b="0" i="0">
              <a:solidFill>
                <a:srgbClr val="333333"/>
              </a:solidFill>
              <a:latin typeface="Arial"/>
              <a:ea typeface="Arial"/>
              <a:cs typeface="Arial"/>
              <a:sym typeface="Arial"/>
            </a:endParaRPr>
          </a:p>
          <a:p>
            <a:pPr indent="-50800" lvl="0" marL="228600" rtl="0" algn="just">
              <a:lnSpc>
                <a:spcPct val="90000"/>
              </a:lnSpc>
              <a:spcBef>
                <a:spcPts val="1000"/>
              </a:spcBef>
              <a:spcAft>
                <a:spcPts val="0"/>
              </a:spcAft>
              <a:buClr>
                <a:srgbClr val="333333"/>
              </a:buClr>
              <a:buSzPts val="2800"/>
              <a:buNone/>
            </a:pPr>
            <a:r>
              <a:rPr b="0" i="0" lang="en-US">
                <a:solidFill>
                  <a:srgbClr val="333333"/>
                </a:solidFill>
                <a:latin typeface="Arial"/>
                <a:ea typeface="Arial"/>
                <a:cs typeface="Arial"/>
                <a:sym typeface="Arial"/>
              </a:rPr>
              <a:t> Using fast rollback features is very beneficial if you suddenly faced a major or minor error and want to end the process.</a:t>
            </a:r>
            <a:endParaRPr b="0" i="0">
              <a:solidFill>
                <a:srgbClr val="333333"/>
              </a:solidFill>
              <a:latin typeface="Roboto"/>
              <a:ea typeface="Roboto"/>
              <a:cs typeface="Roboto"/>
              <a:sym typeface="Roboto"/>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ge2d1aae380_1_80"/>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111111"/>
              </a:buClr>
              <a:buSzPct val="110000"/>
              <a:buFont typeface="Arial"/>
              <a:buNone/>
            </a:pPr>
            <a:r>
              <a:rPr b="1" i="0" lang="en-US">
                <a:solidFill>
                  <a:srgbClr val="111111"/>
                </a:solidFill>
                <a:latin typeface="Arial"/>
                <a:ea typeface="Arial"/>
                <a:cs typeface="Arial"/>
                <a:sym typeface="Arial"/>
              </a:rPr>
              <a:t>Adding New Virtual Machine is Easy</a:t>
            </a:r>
            <a:br>
              <a:rPr b="1" i="0" lang="en-US">
                <a:solidFill>
                  <a:srgbClr val="111111"/>
                </a:solidFill>
                <a:latin typeface="Roboto"/>
                <a:ea typeface="Roboto"/>
                <a:cs typeface="Roboto"/>
                <a:sym typeface="Roboto"/>
              </a:rPr>
            </a:br>
            <a:endParaRPr/>
          </a:p>
        </p:txBody>
      </p:sp>
      <p:sp>
        <p:nvSpPr>
          <p:cNvPr id="846" name="Google Shape;846;ge2d1aae380_1_80"/>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50800" lvl="0" marL="228600" rtl="0" algn="just">
              <a:lnSpc>
                <a:spcPct val="90000"/>
              </a:lnSpc>
              <a:spcBef>
                <a:spcPts val="0"/>
              </a:spcBef>
              <a:spcAft>
                <a:spcPts val="0"/>
              </a:spcAft>
              <a:buClr>
                <a:srgbClr val="333333"/>
              </a:buClr>
              <a:buSzPts val="2800"/>
              <a:buNone/>
            </a:pPr>
            <a:r>
              <a:rPr b="0" i="0" lang="en-US">
                <a:solidFill>
                  <a:srgbClr val="333333"/>
                </a:solidFill>
                <a:latin typeface="Arial"/>
                <a:ea typeface="Arial"/>
                <a:cs typeface="Arial"/>
                <a:sym typeface="Arial"/>
              </a:rPr>
              <a:t>One of the best features or advantages of VMware, you can easily add a new virtual machine in plenty of time.</a:t>
            </a:r>
            <a:endParaRPr/>
          </a:p>
          <a:p>
            <a:pPr indent="-50800" lvl="0" marL="228600" rtl="0" algn="just">
              <a:lnSpc>
                <a:spcPct val="90000"/>
              </a:lnSpc>
              <a:spcBef>
                <a:spcPts val="1000"/>
              </a:spcBef>
              <a:spcAft>
                <a:spcPts val="0"/>
              </a:spcAft>
              <a:buClr>
                <a:srgbClr val="333333"/>
              </a:buClr>
              <a:buSzPts val="2800"/>
              <a:buNone/>
            </a:pPr>
            <a:r>
              <a:rPr b="0" i="0" lang="en-US">
                <a:solidFill>
                  <a:srgbClr val="333333"/>
                </a:solidFill>
                <a:latin typeface="Arial"/>
                <a:ea typeface="Arial"/>
                <a:cs typeface="Arial"/>
                <a:sym typeface="Arial"/>
              </a:rPr>
              <a:t> Even the newcomers with basic knowledge can implement a virtual machine which is quite impressive. </a:t>
            </a:r>
            <a:endParaRPr/>
          </a:p>
          <a:p>
            <a:pPr indent="-50800" lvl="0" marL="228600" rtl="0" algn="just">
              <a:lnSpc>
                <a:spcPct val="90000"/>
              </a:lnSpc>
              <a:spcBef>
                <a:spcPts val="1000"/>
              </a:spcBef>
              <a:spcAft>
                <a:spcPts val="0"/>
              </a:spcAft>
              <a:buClr>
                <a:srgbClr val="333333"/>
              </a:buClr>
              <a:buSzPts val="2800"/>
              <a:buNone/>
            </a:pPr>
            <a:r>
              <a:rPr b="0" i="0" lang="en-US">
                <a:solidFill>
                  <a:srgbClr val="333333"/>
                </a:solidFill>
                <a:latin typeface="Arial"/>
                <a:ea typeface="Arial"/>
                <a:cs typeface="Arial"/>
                <a:sym typeface="Arial"/>
              </a:rPr>
              <a:t>Anyone can create an OS (Operating System) or environment with a few simple steps.</a:t>
            </a:r>
            <a:endParaRPr b="0" i="0">
              <a:solidFill>
                <a:srgbClr val="333333"/>
              </a:solidFill>
              <a:latin typeface="Roboto"/>
              <a:ea typeface="Roboto"/>
              <a:cs typeface="Roboto"/>
              <a:sym typeface="Roboto"/>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ge2d1aae380_1_85"/>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11111"/>
              </a:buClr>
              <a:buSzPts val="4400"/>
              <a:buFont typeface="Arial"/>
              <a:buNone/>
            </a:pPr>
            <a:r>
              <a:rPr b="1" i="0" lang="en-US">
                <a:solidFill>
                  <a:srgbClr val="111111"/>
                </a:solidFill>
                <a:latin typeface="Arial"/>
                <a:ea typeface="Arial"/>
                <a:cs typeface="Arial"/>
                <a:sym typeface="Arial"/>
              </a:rPr>
              <a:t>Multiple OS Allowed</a:t>
            </a:r>
            <a:br>
              <a:rPr b="1" i="0" lang="en-US">
                <a:solidFill>
                  <a:srgbClr val="111111"/>
                </a:solidFill>
                <a:latin typeface="Roboto"/>
                <a:ea typeface="Roboto"/>
                <a:cs typeface="Roboto"/>
                <a:sym typeface="Roboto"/>
              </a:rPr>
            </a:br>
            <a:endParaRPr/>
          </a:p>
        </p:txBody>
      </p:sp>
      <p:sp>
        <p:nvSpPr>
          <p:cNvPr id="852" name="Google Shape;852;ge2d1aae380_1_85"/>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fontScale="92500" lnSpcReduction="10000"/>
          </a:bodyPr>
          <a:lstStyle/>
          <a:p>
            <a:pPr indent="-50800" lvl="0" marL="228600" rtl="0" algn="just">
              <a:lnSpc>
                <a:spcPct val="90000"/>
              </a:lnSpc>
              <a:spcBef>
                <a:spcPts val="0"/>
              </a:spcBef>
              <a:spcAft>
                <a:spcPts val="0"/>
              </a:spcAft>
              <a:buClr>
                <a:srgbClr val="333333"/>
              </a:buClr>
              <a:buSzPct val="103703"/>
              <a:buNone/>
            </a:pPr>
            <a:r>
              <a:rPr b="0" i="0" lang="en-US">
                <a:solidFill>
                  <a:srgbClr val="333333"/>
                </a:solidFill>
                <a:latin typeface="Arial"/>
                <a:ea typeface="Arial"/>
                <a:cs typeface="Arial"/>
                <a:sym typeface="Arial"/>
              </a:rPr>
              <a:t>VMware allows a user to install or create multiple virtual machines so they can relatively works on it. </a:t>
            </a:r>
            <a:endParaRPr/>
          </a:p>
          <a:p>
            <a:pPr indent="-50800" lvl="0" marL="228600" rtl="0" algn="just">
              <a:lnSpc>
                <a:spcPct val="90000"/>
              </a:lnSpc>
              <a:spcBef>
                <a:spcPts val="1000"/>
              </a:spcBef>
              <a:spcAft>
                <a:spcPts val="0"/>
              </a:spcAft>
              <a:buClr>
                <a:srgbClr val="333333"/>
              </a:buClr>
              <a:buSzPct val="103703"/>
              <a:buNone/>
            </a:pPr>
            <a:r>
              <a:rPr b="0" i="0" lang="en-US">
                <a:solidFill>
                  <a:srgbClr val="333333"/>
                </a:solidFill>
                <a:latin typeface="Arial"/>
                <a:ea typeface="Arial"/>
                <a:cs typeface="Arial"/>
                <a:sym typeface="Arial"/>
              </a:rPr>
              <a:t>Not only create but also you </a:t>
            </a:r>
            <a:r>
              <a:rPr b="1" i="0" lang="en-US">
                <a:solidFill>
                  <a:srgbClr val="333333"/>
                </a:solidFill>
                <a:latin typeface="Arial"/>
                <a:ea typeface="Arial"/>
                <a:cs typeface="Arial"/>
                <a:sym typeface="Arial"/>
              </a:rPr>
              <a:t>can easily access them at the same time </a:t>
            </a:r>
            <a:r>
              <a:rPr b="0" i="0" lang="en-US">
                <a:solidFill>
                  <a:srgbClr val="333333"/>
                </a:solidFill>
                <a:latin typeface="Arial"/>
                <a:ea typeface="Arial"/>
                <a:cs typeface="Arial"/>
                <a:sym typeface="Arial"/>
              </a:rPr>
              <a:t>which is totally impressive.</a:t>
            </a:r>
            <a:endParaRPr b="0" i="0">
              <a:solidFill>
                <a:srgbClr val="333333"/>
              </a:solidFill>
              <a:latin typeface="Roboto"/>
              <a:ea typeface="Roboto"/>
              <a:cs typeface="Roboto"/>
              <a:sym typeface="Roboto"/>
            </a:endParaRPr>
          </a:p>
          <a:p>
            <a:pPr indent="-50800" lvl="0" marL="228600" rtl="0" algn="just">
              <a:lnSpc>
                <a:spcPct val="90000"/>
              </a:lnSpc>
              <a:spcBef>
                <a:spcPts val="1000"/>
              </a:spcBef>
              <a:spcAft>
                <a:spcPts val="0"/>
              </a:spcAft>
              <a:buClr>
                <a:srgbClr val="333333"/>
              </a:buClr>
              <a:buSzPct val="103703"/>
              <a:buNone/>
            </a:pPr>
            <a:r>
              <a:rPr b="0" i="0" lang="en-US">
                <a:solidFill>
                  <a:srgbClr val="333333"/>
                </a:solidFill>
                <a:latin typeface="Arial"/>
                <a:ea typeface="Arial"/>
                <a:cs typeface="Arial"/>
                <a:sym typeface="Arial"/>
              </a:rPr>
              <a:t>For example, you can create a virtual machine with the environment Linux based.  After that, you can add some more operating systems like Windows 7, XP, 10, and some others at the same time.</a:t>
            </a:r>
            <a:endParaRPr/>
          </a:p>
          <a:p>
            <a:pPr indent="-50800" lvl="0" marL="228600" rtl="0" algn="just">
              <a:lnSpc>
                <a:spcPct val="90000"/>
              </a:lnSpc>
              <a:spcBef>
                <a:spcPts val="1000"/>
              </a:spcBef>
              <a:spcAft>
                <a:spcPts val="0"/>
              </a:spcAft>
              <a:buClr>
                <a:srgbClr val="333333"/>
              </a:buClr>
              <a:buSzPct val="103703"/>
              <a:buNone/>
            </a:pPr>
            <a:r>
              <a:rPr b="0" i="0" lang="en-US">
                <a:solidFill>
                  <a:srgbClr val="333333"/>
                </a:solidFill>
                <a:latin typeface="Arial"/>
                <a:ea typeface="Arial"/>
                <a:cs typeface="Arial"/>
                <a:sym typeface="Arial"/>
              </a:rPr>
              <a:t> And by launching all these virtual machines at the same time you can easily </a:t>
            </a:r>
            <a:r>
              <a:rPr b="1" i="0" lang="en-US">
                <a:solidFill>
                  <a:srgbClr val="333333"/>
                </a:solidFill>
                <a:latin typeface="Arial"/>
                <a:ea typeface="Arial"/>
                <a:cs typeface="Arial"/>
                <a:sym typeface="Arial"/>
              </a:rPr>
              <a:t>teleport yourself from one environment to another one.</a:t>
            </a:r>
            <a:endParaRPr b="1" i="0">
              <a:solidFill>
                <a:srgbClr val="333333"/>
              </a:solidFill>
              <a:latin typeface="Roboto"/>
              <a:ea typeface="Roboto"/>
              <a:cs typeface="Roboto"/>
              <a:sym typeface="Roboto"/>
            </a:endParaRPr>
          </a:p>
          <a:p>
            <a:pPr indent="-50800" lvl="0" marL="228600" rtl="0" algn="l">
              <a:lnSpc>
                <a:spcPct val="90000"/>
              </a:lnSpc>
              <a:spcBef>
                <a:spcPts val="1000"/>
              </a:spcBef>
              <a:spcAft>
                <a:spcPts val="0"/>
              </a:spcAft>
              <a:buClr>
                <a:schemeClr val="dk1"/>
              </a:buClr>
              <a:buSzPct val="103703"/>
              <a:buNone/>
            </a:pPr>
            <a:r>
              <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ge2d1aae380_1_90"/>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11111"/>
              </a:buClr>
              <a:buSzPts val="4400"/>
              <a:buFont typeface="Arial"/>
              <a:buNone/>
            </a:pPr>
            <a:r>
              <a:rPr b="1" i="0" lang="en-US">
                <a:solidFill>
                  <a:srgbClr val="111111"/>
                </a:solidFill>
                <a:latin typeface="Arial"/>
                <a:ea typeface="Arial"/>
                <a:cs typeface="Arial"/>
                <a:sym typeface="Arial"/>
              </a:rPr>
              <a:t>Easy to Delete Virtual Machine </a:t>
            </a:r>
            <a:br>
              <a:rPr b="1" i="0" lang="en-US">
                <a:solidFill>
                  <a:srgbClr val="111111"/>
                </a:solidFill>
                <a:latin typeface="Roboto"/>
                <a:ea typeface="Roboto"/>
                <a:cs typeface="Roboto"/>
                <a:sym typeface="Roboto"/>
              </a:rPr>
            </a:br>
            <a:endParaRPr/>
          </a:p>
        </p:txBody>
      </p:sp>
      <p:sp>
        <p:nvSpPr>
          <p:cNvPr id="858" name="Google Shape;858;ge2d1aae380_1_90"/>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50800" lvl="0" marL="228600" rtl="0" algn="just">
              <a:lnSpc>
                <a:spcPct val="90000"/>
              </a:lnSpc>
              <a:spcBef>
                <a:spcPts val="0"/>
              </a:spcBef>
              <a:spcAft>
                <a:spcPts val="0"/>
              </a:spcAft>
              <a:buClr>
                <a:srgbClr val="333333"/>
              </a:buClr>
              <a:buSzPts val="2800"/>
              <a:buNone/>
            </a:pPr>
            <a:r>
              <a:rPr b="0" i="0" lang="en-US">
                <a:solidFill>
                  <a:srgbClr val="333333"/>
                </a:solidFill>
                <a:latin typeface="Arial"/>
                <a:ea typeface="Arial"/>
                <a:cs typeface="Arial"/>
                <a:sym typeface="Arial"/>
              </a:rPr>
              <a:t>Just like adding virtual machine features of VMware, you can also delete the entire or specific virtual machine as per need. </a:t>
            </a:r>
            <a:endParaRPr/>
          </a:p>
          <a:p>
            <a:pPr indent="-50800" lvl="0" marL="228600" rtl="0" algn="just">
              <a:lnSpc>
                <a:spcPct val="90000"/>
              </a:lnSpc>
              <a:spcBef>
                <a:spcPts val="1000"/>
              </a:spcBef>
              <a:spcAft>
                <a:spcPts val="0"/>
              </a:spcAft>
              <a:buClr>
                <a:srgbClr val="333333"/>
              </a:buClr>
              <a:buSzPts val="2800"/>
              <a:buNone/>
            </a:pPr>
            <a:r>
              <a:rPr b="0" i="0" lang="en-US">
                <a:solidFill>
                  <a:srgbClr val="333333"/>
                </a:solidFill>
                <a:latin typeface="Arial"/>
                <a:ea typeface="Arial"/>
                <a:cs typeface="Arial"/>
                <a:sym typeface="Arial"/>
              </a:rPr>
              <a:t>It takes a few minutes to perform that task and clean the storage of your device.</a:t>
            </a:r>
            <a:endParaRPr/>
          </a:p>
          <a:p>
            <a:pPr indent="-50800" lvl="0" marL="228600" rtl="0" algn="just">
              <a:lnSpc>
                <a:spcPct val="90000"/>
              </a:lnSpc>
              <a:spcBef>
                <a:spcPts val="1000"/>
              </a:spcBef>
              <a:spcAft>
                <a:spcPts val="0"/>
              </a:spcAft>
              <a:buClr>
                <a:srgbClr val="333333"/>
              </a:buClr>
              <a:buSzPts val="2800"/>
              <a:buNone/>
            </a:pPr>
            <a:r>
              <a:rPr b="0" i="0" lang="en-US">
                <a:solidFill>
                  <a:srgbClr val="333333"/>
                </a:solidFill>
                <a:latin typeface="Arial"/>
                <a:ea typeface="Arial"/>
                <a:cs typeface="Arial"/>
                <a:sym typeface="Arial"/>
              </a:rPr>
              <a:t> After deleting the virtual memory, you have the storage space, in which you can create another virtual machine. Fulfilling such user requirements is one of the advantages of VMware.</a:t>
            </a:r>
            <a:endParaRPr b="0" i="0">
              <a:solidFill>
                <a:srgbClr val="333333"/>
              </a:solidFill>
              <a:latin typeface="Roboto"/>
              <a:ea typeface="Roboto"/>
              <a:cs typeface="Roboto"/>
              <a:sym typeface="Roboto"/>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ge2d1aae380_1_95"/>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11111"/>
              </a:buClr>
              <a:buSzPts val="4400"/>
              <a:buFont typeface="Arial"/>
              <a:buNone/>
            </a:pPr>
            <a:r>
              <a:rPr b="1" i="0" lang="en-US">
                <a:solidFill>
                  <a:srgbClr val="111111"/>
                </a:solidFill>
                <a:latin typeface="Arial"/>
                <a:ea typeface="Arial"/>
                <a:cs typeface="Arial"/>
                <a:sym typeface="Arial"/>
              </a:rPr>
              <a:t>Wide Number of Users</a:t>
            </a:r>
            <a:br>
              <a:rPr b="1" i="0" lang="en-US">
                <a:solidFill>
                  <a:srgbClr val="111111"/>
                </a:solidFill>
                <a:latin typeface="Roboto"/>
                <a:ea typeface="Roboto"/>
                <a:cs typeface="Roboto"/>
                <a:sym typeface="Roboto"/>
              </a:rPr>
            </a:br>
            <a:endParaRPr/>
          </a:p>
        </p:txBody>
      </p:sp>
      <p:sp>
        <p:nvSpPr>
          <p:cNvPr id="864" name="Google Shape;864;ge2d1aae380_1_95"/>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50800" lvl="0" marL="228600" rtl="0" algn="just">
              <a:lnSpc>
                <a:spcPct val="90000"/>
              </a:lnSpc>
              <a:spcBef>
                <a:spcPts val="0"/>
              </a:spcBef>
              <a:spcAft>
                <a:spcPts val="0"/>
              </a:spcAft>
              <a:buClr>
                <a:srgbClr val="333333"/>
              </a:buClr>
              <a:buSzPts val="2800"/>
              <a:buNone/>
            </a:pPr>
            <a:r>
              <a:rPr b="0" i="0" lang="en-US">
                <a:solidFill>
                  <a:srgbClr val="333333"/>
                </a:solidFill>
                <a:latin typeface="Arial"/>
                <a:ea typeface="Arial"/>
                <a:cs typeface="Arial"/>
                <a:sym typeface="Arial"/>
              </a:rPr>
              <a:t>Many users make use of VMware for different purposes. </a:t>
            </a:r>
            <a:endParaRPr/>
          </a:p>
          <a:p>
            <a:pPr indent="-50800" lvl="0" marL="228600" rtl="0" algn="just">
              <a:lnSpc>
                <a:spcPct val="90000"/>
              </a:lnSpc>
              <a:spcBef>
                <a:spcPts val="1000"/>
              </a:spcBef>
              <a:spcAft>
                <a:spcPts val="0"/>
              </a:spcAft>
              <a:buClr>
                <a:srgbClr val="333333"/>
              </a:buClr>
              <a:buSzPts val="2800"/>
              <a:buNone/>
            </a:pPr>
            <a:r>
              <a:rPr b="0" i="0" lang="en-US">
                <a:solidFill>
                  <a:srgbClr val="333333"/>
                </a:solidFill>
                <a:latin typeface="Arial"/>
                <a:ea typeface="Arial"/>
                <a:cs typeface="Arial"/>
                <a:sym typeface="Arial"/>
              </a:rPr>
              <a:t>Some users use it for testing software or program in different environments. On the other hand, some users use VMware as a virtual machine and perform ethical hacking practices over it.</a:t>
            </a:r>
            <a:endParaRPr b="0" i="0">
              <a:solidFill>
                <a:srgbClr val="333333"/>
              </a:solidFill>
              <a:latin typeface="Roboto"/>
              <a:ea typeface="Roboto"/>
              <a:cs typeface="Roboto"/>
              <a:sym typeface="Roboto"/>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ge2d1aae380_1_100"/>
          <p:cNvSpPr txBox="1"/>
          <p:nvPr>
            <p:ph type="title"/>
          </p:nvPr>
        </p:nvSpPr>
        <p:spPr>
          <a:xfrm>
            <a:off x="628650" y="1351721"/>
            <a:ext cx="7653300" cy="4959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alibri"/>
              <a:buNone/>
            </a:pPr>
            <a:r>
              <a:rPr b="1" lang="en-US" sz="4000"/>
              <a:t>Virtual Machine Disadvantages</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ge2d1aae380_1_104"/>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11111"/>
              </a:buClr>
              <a:buSzPts val="4400"/>
              <a:buFont typeface="Arial"/>
              <a:buNone/>
            </a:pPr>
            <a:r>
              <a:rPr b="1" i="0" lang="en-US">
                <a:solidFill>
                  <a:srgbClr val="111111"/>
                </a:solidFill>
                <a:latin typeface="Arial"/>
                <a:ea typeface="Arial"/>
                <a:cs typeface="Arial"/>
                <a:sym typeface="Arial"/>
              </a:rPr>
              <a:t>Low Performance</a:t>
            </a:r>
            <a:br>
              <a:rPr b="1" i="0" lang="en-US">
                <a:solidFill>
                  <a:srgbClr val="111111"/>
                </a:solidFill>
                <a:latin typeface="Roboto"/>
                <a:ea typeface="Roboto"/>
                <a:cs typeface="Roboto"/>
                <a:sym typeface="Roboto"/>
              </a:rPr>
            </a:br>
            <a:endParaRPr/>
          </a:p>
        </p:txBody>
      </p:sp>
      <p:sp>
        <p:nvSpPr>
          <p:cNvPr id="875" name="Google Shape;875;ge2d1aae380_1_104"/>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50800" lvl="0" marL="228600" rtl="0" algn="just">
              <a:lnSpc>
                <a:spcPct val="90000"/>
              </a:lnSpc>
              <a:spcBef>
                <a:spcPts val="0"/>
              </a:spcBef>
              <a:spcAft>
                <a:spcPts val="0"/>
              </a:spcAft>
              <a:buClr>
                <a:srgbClr val="333333"/>
              </a:buClr>
              <a:buSzPts val="2800"/>
              <a:buNone/>
            </a:pPr>
            <a:r>
              <a:rPr b="0" i="0" lang="en-US">
                <a:solidFill>
                  <a:srgbClr val="333333"/>
                </a:solidFill>
                <a:latin typeface="Arial"/>
                <a:ea typeface="Arial"/>
                <a:cs typeface="Arial"/>
                <a:sym typeface="Arial"/>
              </a:rPr>
              <a:t>VMware software is designed to work on high-class devices. So, as per this condition, if your business doesn’t have the best system then you will get low performance. </a:t>
            </a:r>
            <a:endParaRPr/>
          </a:p>
          <a:p>
            <a:pPr indent="-50800" lvl="0" marL="228600" rtl="0" algn="just">
              <a:lnSpc>
                <a:spcPct val="90000"/>
              </a:lnSpc>
              <a:spcBef>
                <a:spcPts val="1000"/>
              </a:spcBef>
              <a:spcAft>
                <a:spcPts val="0"/>
              </a:spcAft>
              <a:buClr>
                <a:srgbClr val="333333"/>
              </a:buClr>
              <a:buSzPts val="2800"/>
              <a:buNone/>
            </a:pPr>
            <a:r>
              <a:rPr b="0" i="0" lang="en-US">
                <a:solidFill>
                  <a:srgbClr val="333333"/>
                </a:solidFill>
                <a:latin typeface="Arial"/>
                <a:ea typeface="Arial"/>
                <a:cs typeface="Arial"/>
                <a:sym typeface="Arial"/>
              </a:rPr>
              <a:t>The same rule applies to personal users too who use VMware for multipurpose use. VMware helps to create a different OS environment that runs on your system resources.</a:t>
            </a:r>
            <a:endParaRPr b="0" i="0">
              <a:solidFill>
                <a:srgbClr val="333333"/>
              </a:solidFill>
              <a:latin typeface="Roboto"/>
              <a:ea typeface="Roboto"/>
              <a:cs typeface="Roboto"/>
              <a:sym typeface="Roboto"/>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ge2d1aae380_1_109"/>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11111"/>
              </a:buClr>
              <a:buSzPts val="4400"/>
              <a:buFont typeface="Arial"/>
              <a:buNone/>
            </a:pPr>
            <a:r>
              <a:rPr b="1" i="0" lang="en-US">
                <a:solidFill>
                  <a:srgbClr val="111111"/>
                </a:solidFill>
                <a:latin typeface="Arial"/>
                <a:ea typeface="Arial"/>
                <a:cs typeface="Arial"/>
                <a:sym typeface="Arial"/>
              </a:rPr>
              <a:t>Lack of Reliability</a:t>
            </a:r>
            <a:br>
              <a:rPr b="1" i="0" lang="en-US">
                <a:solidFill>
                  <a:srgbClr val="111111"/>
                </a:solidFill>
                <a:latin typeface="Roboto"/>
                <a:ea typeface="Roboto"/>
                <a:cs typeface="Roboto"/>
                <a:sym typeface="Roboto"/>
              </a:rPr>
            </a:br>
            <a:endParaRPr/>
          </a:p>
        </p:txBody>
      </p:sp>
      <p:sp>
        <p:nvSpPr>
          <p:cNvPr id="881" name="Google Shape;881;ge2d1aae380_1_109"/>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rgbClr val="333333"/>
              </a:buClr>
              <a:buSzPts val="2800"/>
              <a:buNone/>
            </a:pPr>
            <a:r>
              <a:rPr lang="en-US">
                <a:solidFill>
                  <a:srgbClr val="333333"/>
                </a:solidFill>
                <a:latin typeface="Roboto"/>
                <a:ea typeface="Roboto"/>
                <a:cs typeface="Roboto"/>
                <a:sym typeface="Roboto"/>
              </a:rPr>
              <a:t>T</a:t>
            </a:r>
            <a:r>
              <a:rPr b="0" i="0" lang="en-US">
                <a:solidFill>
                  <a:srgbClr val="333333"/>
                </a:solidFill>
                <a:latin typeface="Roboto"/>
                <a:ea typeface="Roboto"/>
                <a:cs typeface="Roboto"/>
                <a:sym typeface="Roboto"/>
              </a:rPr>
              <a:t>he physical devices play an important role. </a:t>
            </a:r>
            <a:endParaRPr/>
          </a:p>
          <a:p>
            <a:pPr indent="-50800" lvl="0" marL="228600" rtl="0" algn="l">
              <a:lnSpc>
                <a:spcPct val="90000"/>
              </a:lnSpc>
              <a:spcBef>
                <a:spcPts val="1000"/>
              </a:spcBef>
              <a:spcAft>
                <a:spcPts val="0"/>
              </a:spcAft>
              <a:buClr>
                <a:srgbClr val="333333"/>
              </a:buClr>
              <a:buSzPts val="2800"/>
              <a:buNone/>
            </a:pPr>
            <a:r>
              <a:rPr b="0" i="0" lang="en-US">
                <a:solidFill>
                  <a:srgbClr val="333333"/>
                </a:solidFill>
                <a:latin typeface="Roboto"/>
                <a:ea typeface="Roboto"/>
                <a:cs typeface="Roboto"/>
                <a:sym typeface="Roboto"/>
              </a:rPr>
              <a:t>Because of this problem lack of reliability occurs. You can’t measure how reliable VMware software can be which is quite depressing.</a:t>
            </a:r>
            <a:endParaRPr/>
          </a:p>
          <a:p>
            <a:pPr indent="-50800" lvl="0" marL="228600" rtl="0" algn="l">
              <a:lnSpc>
                <a:spcPct val="90000"/>
              </a:lnSpc>
              <a:spcBef>
                <a:spcPts val="1000"/>
              </a:spcBef>
              <a:spcAft>
                <a:spcPts val="0"/>
              </a:spcAft>
              <a:buClr>
                <a:srgbClr val="333333"/>
              </a:buClr>
              <a:buSzPts val="2800"/>
              <a:buNone/>
            </a:pPr>
            <a:r>
              <a:rPr b="0" i="0" lang="en-US">
                <a:solidFill>
                  <a:srgbClr val="333333"/>
                </a:solidFill>
                <a:latin typeface="Roboto"/>
                <a:ea typeface="Roboto"/>
                <a:cs typeface="Roboto"/>
                <a:sym typeface="Roboto"/>
              </a:rPr>
              <a:t> If your device is not super fast then you will face a lot of problems for sure.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9"/>
          <p:cNvPicPr preferRelativeResize="0"/>
          <p:nvPr/>
        </p:nvPicPr>
        <p:blipFill rotWithShape="1">
          <a:blip r:embed="rId3">
            <a:alphaModFix/>
          </a:blip>
          <a:srcRect b="0" l="0" r="0" t="0"/>
          <a:stretch/>
        </p:blipFill>
        <p:spPr>
          <a:xfrm>
            <a:off x="0" y="152400"/>
            <a:ext cx="9144000" cy="6248400"/>
          </a:xfrm>
          <a:prstGeom prst="rect">
            <a:avLst/>
          </a:prstGeom>
          <a:noFill/>
          <a:ln>
            <a:noFill/>
          </a:ln>
        </p:spPr>
      </p:pic>
      <p:sp>
        <p:nvSpPr>
          <p:cNvPr id="177" name="Google Shape;177;p9"/>
          <p:cNvSpPr txBox="1"/>
          <p:nvPr/>
        </p:nvSpPr>
        <p:spPr>
          <a:xfrm>
            <a:off x="688644" y="5210632"/>
            <a:ext cx="7343140" cy="271145"/>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None/>
            </a:pPr>
            <a:r>
              <a:rPr b="0" i="0" lang="en-US" sz="1600" u="sng" cap="none" strike="noStrike">
                <a:solidFill>
                  <a:srgbClr val="0000FF"/>
                </a:solidFill>
                <a:latin typeface="Arial"/>
                <a:ea typeface="Arial"/>
                <a:cs typeface="Arial"/>
                <a:sym typeface="Arial"/>
                <a:hlinkClick r:id="rId4">
                  <a:extLst>
                    <a:ext uri="{A12FA001-AC4F-418D-AE19-62706E023703}">
                      <ahyp:hlinkClr val="tx"/>
                    </a:ext>
                  </a:extLst>
                </a:hlinkClick>
              </a:rPr>
              <a:t>http://www.slideshare.net/marccaltabiano/ea2009-enterprise-architecture-keynote</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ge2d1aae380_1_114"/>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11111"/>
              </a:buClr>
              <a:buSzPts val="4400"/>
              <a:buFont typeface="Arial"/>
              <a:buNone/>
            </a:pPr>
            <a:r>
              <a:rPr b="1" i="0" lang="en-US">
                <a:solidFill>
                  <a:srgbClr val="111111"/>
                </a:solidFill>
                <a:latin typeface="Arial"/>
                <a:ea typeface="Arial"/>
                <a:cs typeface="Arial"/>
                <a:sym typeface="Arial"/>
              </a:rPr>
              <a:t>Need Handling Skills</a:t>
            </a:r>
            <a:br>
              <a:rPr b="1" i="0" lang="en-US">
                <a:solidFill>
                  <a:srgbClr val="111111"/>
                </a:solidFill>
                <a:latin typeface="Roboto"/>
                <a:ea typeface="Roboto"/>
                <a:cs typeface="Roboto"/>
                <a:sym typeface="Roboto"/>
              </a:rPr>
            </a:br>
            <a:endParaRPr/>
          </a:p>
        </p:txBody>
      </p:sp>
      <p:sp>
        <p:nvSpPr>
          <p:cNvPr id="887" name="Google Shape;887;ge2d1aae380_1_114"/>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50800" lvl="0" marL="228600" rtl="0" algn="just">
              <a:lnSpc>
                <a:spcPct val="90000"/>
              </a:lnSpc>
              <a:spcBef>
                <a:spcPts val="0"/>
              </a:spcBef>
              <a:spcAft>
                <a:spcPts val="0"/>
              </a:spcAft>
              <a:buClr>
                <a:srgbClr val="333333"/>
              </a:buClr>
              <a:buSzPts val="2800"/>
              <a:buNone/>
            </a:pPr>
            <a:r>
              <a:rPr b="0" i="0" lang="en-US">
                <a:solidFill>
                  <a:srgbClr val="333333"/>
                </a:solidFill>
                <a:latin typeface="Arial"/>
                <a:ea typeface="Arial"/>
                <a:cs typeface="Arial"/>
                <a:sym typeface="Arial"/>
              </a:rPr>
              <a:t>Using VMware is not just too easy for anyone who does not have any technical background. </a:t>
            </a:r>
            <a:endParaRPr/>
          </a:p>
          <a:p>
            <a:pPr indent="-50800" lvl="0" marL="228600" rtl="0" algn="just">
              <a:lnSpc>
                <a:spcPct val="90000"/>
              </a:lnSpc>
              <a:spcBef>
                <a:spcPts val="1000"/>
              </a:spcBef>
              <a:spcAft>
                <a:spcPts val="0"/>
              </a:spcAft>
              <a:buClr>
                <a:srgbClr val="333333"/>
              </a:buClr>
              <a:buSzPts val="2800"/>
              <a:buNone/>
            </a:pPr>
            <a:r>
              <a:rPr b="0" i="0" lang="en-US">
                <a:solidFill>
                  <a:srgbClr val="333333"/>
                </a:solidFill>
                <a:latin typeface="Arial"/>
                <a:ea typeface="Arial"/>
                <a:cs typeface="Arial"/>
                <a:sym typeface="Arial"/>
              </a:rPr>
              <a:t>Also, there’s a chance you probably corrupt your storage device, which is the worst case. So, either you read the basics from the official site or online tutorial after that use the VMware.</a:t>
            </a:r>
            <a:endParaRPr b="0" i="0">
              <a:solidFill>
                <a:srgbClr val="333333"/>
              </a:solidFill>
              <a:latin typeface="Roboto"/>
              <a:ea typeface="Roboto"/>
              <a:cs typeface="Roboto"/>
              <a:sym typeface="Roboto"/>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ge2d1aae380_1_119"/>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111111"/>
              </a:buClr>
              <a:buSzPct val="110000"/>
              <a:buFont typeface="Arial"/>
              <a:buNone/>
            </a:pPr>
            <a:r>
              <a:rPr b="1" i="0" lang="en-US">
                <a:solidFill>
                  <a:srgbClr val="111111"/>
                </a:solidFill>
                <a:latin typeface="Arial"/>
                <a:ea typeface="Arial"/>
                <a:cs typeface="Arial"/>
                <a:sym typeface="Arial"/>
              </a:rPr>
              <a:t>Not Best For Complete Physical Product Testing</a:t>
            </a:r>
            <a:br>
              <a:rPr b="1" i="0" lang="en-US">
                <a:solidFill>
                  <a:srgbClr val="111111"/>
                </a:solidFill>
                <a:latin typeface="Roboto"/>
                <a:ea typeface="Roboto"/>
                <a:cs typeface="Roboto"/>
                <a:sym typeface="Roboto"/>
              </a:rPr>
            </a:br>
            <a:endParaRPr/>
          </a:p>
        </p:txBody>
      </p:sp>
      <p:sp>
        <p:nvSpPr>
          <p:cNvPr id="893" name="Google Shape;893;ge2d1aae380_1_119"/>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lnSpcReduction="20000"/>
          </a:bodyPr>
          <a:lstStyle/>
          <a:p>
            <a:pPr indent="-50800" lvl="0" marL="228600" rtl="0" algn="just">
              <a:lnSpc>
                <a:spcPct val="90000"/>
              </a:lnSpc>
              <a:spcBef>
                <a:spcPts val="0"/>
              </a:spcBef>
              <a:spcAft>
                <a:spcPts val="0"/>
              </a:spcAft>
              <a:buClr>
                <a:srgbClr val="333333"/>
              </a:buClr>
              <a:buSzPts val="2800"/>
              <a:buNone/>
            </a:pPr>
            <a:r>
              <a:rPr b="0" i="0" lang="en-US">
                <a:solidFill>
                  <a:srgbClr val="333333"/>
                </a:solidFill>
                <a:latin typeface="Arial"/>
                <a:ea typeface="Arial"/>
                <a:cs typeface="Arial"/>
                <a:sym typeface="Arial"/>
              </a:rPr>
              <a:t>VMware is designed to test the software or program in a different environment. </a:t>
            </a:r>
            <a:endParaRPr b="0" i="0">
              <a:solidFill>
                <a:srgbClr val="333333"/>
              </a:solidFill>
              <a:latin typeface="Arial"/>
              <a:ea typeface="Arial"/>
              <a:cs typeface="Arial"/>
              <a:sym typeface="Arial"/>
            </a:endParaRPr>
          </a:p>
          <a:p>
            <a:pPr indent="-50800" lvl="0" marL="228600" rtl="0" algn="just">
              <a:lnSpc>
                <a:spcPct val="90000"/>
              </a:lnSpc>
              <a:spcBef>
                <a:spcPts val="0"/>
              </a:spcBef>
              <a:spcAft>
                <a:spcPts val="0"/>
              </a:spcAft>
              <a:buClr>
                <a:srgbClr val="333333"/>
              </a:buClr>
              <a:buSzPts val="1800"/>
              <a:buFont typeface="Arial"/>
              <a:buNone/>
            </a:pPr>
            <a:r>
              <a:t/>
            </a:r>
            <a:endParaRPr>
              <a:solidFill>
                <a:srgbClr val="333333"/>
              </a:solidFill>
              <a:latin typeface="Arial"/>
              <a:ea typeface="Arial"/>
              <a:cs typeface="Arial"/>
              <a:sym typeface="Arial"/>
            </a:endParaRPr>
          </a:p>
          <a:p>
            <a:pPr indent="-50800" lvl="0" marL="228600" rtl="0" algn="just">
              <a:lnSpc>
                <a:spcPct val="90000"/>
              </a:lnSpc>
              <a:spcBef>
                <a:spcPts val="1000"/>
              </a:spcBef>
              <a:spcAft>
                <a:spcPts val="0"/>
              </a:spcAft>
              <a:buClr>
                <a:srgbClr val="333333"/>
              </a:buClr>
              <a:buSzPts val="2800"/>
              <a:buNone/>
            </a:pPr>
            <a:r>
              <a:rPr b="0" i="0" lang="en-US">
                <a:solidFill>
                  <a:srgbClr val="333333"/>
                </a:solidFill>
                <a:latin typeface="Arial"/>
                <a:ea typeface="Arial"/>
                <a:cs typeface="Arial"/>
                <a:sym typeface="Arial"/>
              </a:rPr>
              <a:t>But this advanced technology is not best for that software that relies on complete physical testing.</a:t>
            </a:r>
            <a:endParaRPr b="0" i="0">
              <a:solidFill>
                <a:srgbClr val="333333"/>
              </a:solidFill>
              <a:latin typeface="Roboto"/>
              <a:ea typeface="Roboto"/>
              <a:cs typeface="Roboto"/>
              <a:sym typeface="Roboto"/>
            </a:endParaRPr>
          </a:p>
          <a:p>
            <a:pPr indent="-50800" lvl="0" marL="228600" rtl="0" algn="just">
              <a:lnSpc>
                <a:spcPct val="90000"/>
              </a:lnSpc>
              <a:spcBef>
                <a:spcPts val="1000"/>
              </a:spcBef>
              <a:spcAft>
                <a:spcPts val="0"/>
              </a:spcAft>
              <a:buClr>
                <a:srgbClr val="333333"/>
              </a:buClr>
              <a:buSzPts val="2800"/>
              <a:buNone/>
            </a:pPr>
            <a:r>
              <a:rPr b="0" i="0" lang="en-US">
                <a:solidFill>
                  <a:srgbClr val="333333"/>
                </a:solidFill>
                <a:latin typeface="Arial"/>
                <a:ea typeface="Arial"/>
                <a:cs typeface="Arial"/>
                <a:sym typeface="Arial"/>
              </a:rPr>
              <a:t>For example, if you are testing a program’s functionalities like Storage, Speed, Reliability and more then you won’t get accurate results at all.</a:t>
            </a:r>
            <a:endParaRPr/>
          </a:p>
          <a:p>
            <a:pPr indent="-50800" lvl="0" marL="228600" rtl="0" algn="just">
              <a:lnSpc>
                <a:spcPct val="90000"/>
              </a:lnSpc>
              <a:spcBef>
                <a:spcPts val="1000"/>
              </a:spcBef>
              <a:spcAft>
                <a:spcPts val="0"/>
              </a:spcAft>
              <a:buClr>
                <a:srgbClr val="333333"/>
              </a:buClr>
              <a:buSzPts val="2800"/>
              <a:buNone/>
            </a:pPr>
            <a:r>
              <a:rPr b="0" i="0" lang="en-US">
                <a:solidFill>
                  <a:srgbClr val="333333"/>
                </a:solidFill>
                <a:latin typeface="Arial"/>
                <a:ea typeface="Arial"/>
                <a:cs typeface="Arial"/>
                <a:sym typeface="Arial"/>
              </a:rPr>
              <a:t> Because reliability and speed are totally depending on your physical testing rather than the environment.</a:t>
            </a:r>
            <a:endParaRPr b="0" i="0">
              <a:solidFill>
                <a:srgbClr val="333333"/>
              </a:solidFill>
              <a:latin typeface="Roboto"/>
              <a:ea typeface="Roboto"/>
              <a:cs typeface="Roboto"/>
              <a:sym typeface="Roboto"/>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ge2d1aae380_1_124"/>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4400"/>
              <a:t>Types of Virtualization in Cloud Computing</a:t>
            </a:r>
            <a:endParaRPr/>
          </a:p>
        </p:txBody>
      </p:sp>
      <p:sp>
        <p:nvSpPr>
          <p:cNvPr id="899" name="Google Shape;899;ge2d1aae380_1_124"/>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rPr lang="en-US"/>
              <a:t>Here are six methodologies to look at when talking about virtualization techniques in cloud computing:</a:t>
            </a:r>
            <a:endParaRPr/>
          </a:p>
          <a:p>
            <a:pPr indent="0" lvl="0" marL="0" rtl="0" algn="l">
              <a:lnSpc>
                <a:spcPct val="90000"/>
              </a:lnSpc>
              <a:spcBef>
                <a:spcPts val="1000"/>
              </a:spcBef>
              <a:spcAft>
                <a:spcPts val="0"/>
              </a:spcAft>
              <a:buClr>
                <a:schemeClr val="dk1"/>
              </a:buClr>
              <a:buSzPts val="2800"/>
              <a:buNone/>
            </a:pPr>
            <a:r>
              <a:t/>
            </a:r>
            <a:endParaRPr/>
          </a:p>
          <a:p>
            <a:pPr indent="-101600" lvl="1" marL="685800" rtl="0" algn="l">
              <a:lnSpc>
                <a:spcPct val="90000"/>
              </a:lnSpc>
              <a:spcBef>
                <a:spcPts val="500"/>
              </a:spcBef>
              <a:spcAft>
                <a:spcPts val="0"/>
              </a:spcAft>
              <a:buClr>
                <a:schemeClr val="dk1"/>
              </a:buClr>
              <a:buSzPts val="2000"/>
              <a:buNone/>
            </a:pPr>
            <a:r>
              <a:rPr lang="en-US" sz="2000"/>
              <a:t>Network Virtualization</a:t>
            </a:r>
            <a:endParaRPr/>
          </a:p>
          <a:p>
            <a:pPr indent="-101600" lvl="1" marL="685800" rtl="0" algn="l">
              <a:lnSpc>
                <a:spcPct val="90000"/>
              </a:lnSpc>
              <a:spcBef>
                <a:spcPts val="500"/>
              </a:spcBef>
              <a:spcAft>
                <a:spcPts val="0"/>
              </a:spcAft>
              <a:buClr>
                <a:schemeClr val="dk1"/>
              </a:buClr>
              <a:buSzPts val="2000"/>
              <a:buNone/>
            </a:pPr>
            <a:r>
              <a:rPr lang="en-US" sz="2000"/>
              <a:t>Storage Virtualizing</a:t>
            </a:r>
            <a:endParaRPr/>
          </a:p>
          <a:p>
            <a:pPr indent="-101600" lvl="1" marL="685800" rtl="0" algn="l">
              <a:lnSpc>
                <a:spcPct val="90000"/>
              </a:lnSpc>
              <a:spcBef>
                <a:spcPts val="500"/>
              </a:spcBef>
              <a:spcAft>
                <a:spcPts val="0"/>
              </a:spcAft>
              <a:buClr>
                <a:schemeClr val="dk1"/>
              </a:buClr>
              <a:buSzPts val="2000"/>
              <a:buNone/>
            </a:pPr>
            <a:r>
              <a:rPr lang="en-US" sz="2000"/>
              <a:t>Server Virtualization - Machine Virtualization</a:t>
            </a:r>
            <a:endParaRPr/>
          </a:p>
          <a:p>
            <a:pPr indent="-101600" lvl="1" marL="685800" rtl="0" algn="l">
              <a:lnSpc>
                <a:spcPct val="90000"/>
              </a:lnSpc>
              <a:spcBef>
                <a:spcPts val="500"/>
              </a:spcBef>
              <a:spcAft>
                <a:spcPts val="0"/>
              </a:spcAft>
              <a:buClr>
                <a:schemeClr val="dk1"/>
              </a:buClr>
              <a:buSzPts val="2000"/>
              <a:buNone/>
            </a:pPr>
            <a:r>
              <a:rPr lang="en-US" sz="2000"/>
              <a:t>Desktop Virtualizing</a:t>
            </a:r>
            <a:endParaRPr/>
          </a:p>
          <a:p>
            <a:pPr indent="-101600" lvl="1" marL="685800" rtl="0" algn="l">
              <a:lnSpc>
                <a:spcPct val="90000"/>
              </a:lnSpc>
              <a:spcBef>
                <a:spcPts val="500"/>
              </a:spcBef>
              <a:spcAft>
                <a:spcPts val="0"/>
              </a:spcAft>
              <a:buClr>
                <a:schemeClr val="dk1"/>
              </a:buClr>
              <a:buSzPts val="2000"/>
              <a:buNone/>
            </a:pPr>
            <a:r>
              <a:rPr lang="en-US" sz="2000"/>
              <a:t>Application Virtualization</a:t>
            </a:r>
            <a:endParaRPr/>
          </a:p>
          <a:p>
            <a:pPr indent="-101600" lvl="1" marL="685800" rtl="0" algn="l">
              <a:lnSpc>
                <a:spcPct val="90000"/>
              </a:lnSpc>
              <a:spcBef>
                <a:spcPts val="500"/>
              </a:spcBef>
              <a:spcAft>
                <a:spcPts val="0"/>
              </a:spcAft>
              <a:buClr>
                <a:schemeClr val="dk1"/>
              </a:buClr>
              <a:buSzPts val="2000"/>
              <a:buNone/>
            </a:pPr>
            <a:r>
              <a:rPr lang="en-US" sz="2000"/>
              <a:t>System-level or Operating Virtualization</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ge2d1aae380_1_129"/>
          <p:cNvSpPr txBox="1"/>
          <p:nvPr>
            <p:ph type="title"/>
          </p:nvPr>
        </p:nvSpPr>
        <p:spPr>
          <a:xfrm>
            <a:off x="628650" y="365125"/>
            <a:ext cx="7886700" cy="1125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610B4B"/>
              </a:buClr>
              <a:buSzPct val="110000"/>
              <a:buFont typeface="Arial"/>
              <a:buNone/>
            </a:pPr>
            <a:r>
              <a:rPr b="0" i="0" lang="en-US">
                <a:solidFill>
                  <a:srgbClr val="610B4B"/>
                </a:solidFill>
                <a:latin typeface="Arial"/>
                <a:ea typeface="Arial"/>
                <a:cs typeface="Arial"/>
                <a:sym typeface="Arial"/>
              </a:rPr>
              <a:t>Hardware Virtualization:</a:t>
            </a:r>
            <a:br>
              <a:rPr b="0" i="0" lang="en-US">
                <a:solidFill>
                  <a:srgbClr val="610B4B"/>
                </a:solidFill>
                <a:latin typeface="Arial"/>
                <a:ea typeface="Arial"/>
                <a:cs typeface="Arial"/>
                <a:sym typeface="Arial"/>
              </a:rPr>
            </a:br>
            <a:endParaRPr/>
          </a:p>
        </p:txBody>
      </p:sp>
      <p:sp>
        <p:nvSpPr>
          <p:cNvPr id="905" name="Google Shape;905;ge2d1aae380_1_129"/>
          <p:cNvSpPr txBox="1"/>
          <p:nvPr>
            <p:ph idx="1" type="body"/>
          </p:nvPr>
        </p:nvSpPr>
        <p:spPr>
          <a:xfrm>
            <a:off x="628650" y="1237975"/>
            <a:ext cx="7998000" cy="4938900"/>
          </a:xfrm>
          <a:prstGeom prst="rect">
            <a:avLst/>
          </a:prstGeom>
          <a:noFill/>
          <a:ln>
            <a:noFill/>
          </a:ln>
        </p:spPr>
        <p:txBody>
          <a:bodyPr anchorCtr="0" anchor="t" bIns="45700" lIns="91425" spcFirstLastPara="1" rIns="91425" wrap="square" tIns="45700">
            <a:normAutofit fontScale="92500" lnSpcReduction="10000"/>
          </a:bodyPr>
          <a:lstStyle/>
          <a:p>
            <a:pPr indent="-63500" lvl="0" marL="228600" rtl="0" algn="l">
              <a:lnSpc>
                <a:spcPct val="90000"/>
              </a:lnSpc>
              <a:spcBef>
                <a:spcPts val="0"/>
              </a:spcBef>
              <a:spcAft>
                <a:spcPts val="0"/>
              </a:spcAft>
              <a:buClr>
                <a:srgbClr val="000000"/>
              </a:buClr>
              <a:buSzPct val="100000"/>
              <a:buNone/>
            </a:pPr>
            <a:r>
              <a:rPr b="0" i="0" lang="en-US" sz="2600">
                <a:solidFill>
                  <a:srgbClr val="000000"/>
                </a:solidFill>
                <a:latin typeface="Arial"/>
                <a:ea typeface="Arial"/>
                <a:cs typeface="Arial"/>
                <a:sym typeface="Arial"/>
              </a:rPr>
              <a:t>When the virtual machine software or virtual machine manager </a:t>
            </a:r>
            <a:r>
              <a:rPr b="0" i="1" lang="en-US" sz="2600">
                <a:solidFill>
                  <a:srgbClr val="000000"/>
                </a:solidFill>
                <a:latin typeface="Arial"/>
                <a:ea typeface="Arial"/>
                <a:cs typeface="Arial"/>
                <a:sym typeface="Arial"/>
              </a:rPr>
              <a:t>(VMM) is directly installed on the hardware system</a:t>
            </a:r>
            <a:r>
              <a:rPr b="0" i="0" lang="en-US" sz="2600">
                <a:solidFill>
                  <a:srgbClr val="000000"/>
                </a:solidFill>
                <a:latin typeface="Arial"/>
                <a:ea typeface="Arial"/>
                <a:cs typeface="Arial"/>
                <a:sym typeface="Arial"/>
              </a:rPr>
              <a:t> is known as hardware virtualization.</a:t>
            </a:r>
            <a:endParaRPr b="0" i="0" sz="2600">
              <a:solidFill>
                <a:srgbClr val="000000"/>
              </a:solidFill>
              <a:latin typeface="Arial"/>
              <a:ea typeface="Arial"/>
              <a:cs typeface="Arial"/>
              <a:sym typeface="Arial"/>
            </a:endParaRPr>
          </a:p>
          <a:p>
            <a:pPr indent="-63500" lvl="0" marL="228600" rtl="0" algn="l">
              <a:lnSpc>
                <a:spcPct val="90000"/>
              </a:lnSpc>
              <a:spcBef>
                <a:spcPts val="0"/>
              </a:spcBef>
              <a:spcAft>
                <a:spcPts val="0"/>
              </a:spcAft>
              <a:buClr>
                <a:srgbClr val="000000"/>
              </a:buClr>
              <a:buSzPct val="100000"/>
              <a:buFont typeface="Arial"/>
              <a:buNone/>
            </a:pPr>
            <a:r>
              <a:t/>
            </a:r>
            <a:endParaRPr sz="2600">
              <a:solidFill>
                <a:srgbClr val="000000"/>
              </a:solidFill>
              <a:latin typeface="Arial"/>
              <a:ea typeface="Arial"/>
              <a:cs typeface="Arial"/>
              <a:sym typeface="Arial"/>
            </a:endParaRPr>
          </a:p>
          <a:p>
            <a:pPr indent="-63500" lvl="0" marL="228600" rtl="0" algn="l">
              <a:lnSpc>
                <a:spcPct val="90000"/>
              </a:lnSpc>
              <a:spcBef>
                <a:spcPts val="1000"/>
              </a:spcBef>
              <a:spcAft>
                <a:spcPts val="0"/>
              </a:spcAft>
              <a:buClr>
                <a:srgbClr val="000000"/>
              </a:buClr>
              <a:buSzPct val="100000"/>
              <a:buNone/>
            </a:pPr>
            <a:r>
              <a:rPr b="0" i="0" lang="en-US" sz="2600">
                <a:solidFill>
                  <a:srgbClr val="000000"/>
                </a:solidFill>
                <a:latin typeface="Arial"/>
                <a:ea typeface="Arial"/>
                <a:cs typeface="Arial"/>
                <a:sym typeface="Arial"/>
              </a:rPr>
              <a:t>The main job of hypervisor is to control and monitoring the processor, memory and other hardware resources.</a:t>
            </a:r>
            <a:endParaRPr/>
          </a:p>
          <a:p>
            <a:pPr indent="-63500" lvl="0" marL="228600" rtl="0" algn="l">
              <a:lnSpc>
                <a:spcPct val="90000"/>
              </a:lnSpc>
              <a:spcBef>
                <a:spcPts val="1000"/>
              </a:spcBef>
              <a:spcAft>
                <a:spcPts val="0"/>
              </a:spcAft>
              <a:buClr>
                <a:srgbClr val="000000"/>
              </a:buClr>
              <a:buSzPct val="100000"/>
              <a:buNone/>
            </a:pPr>
            <a:r>
              <a:rPr b="0" i="0" lang="en-US" sz="2600">
                <a:solidFill>
                  <a:srgbClr val="000000"/>
                </a:solidFill>
                <a:latin typeface="Arial"/>
                <a:ea typeface="Arial"/>
                <a:cs typeface="Arial"/>
                <a:sym typeface="Arial"/>
              </a:rPr>
              <a:t>After virtualization of hardware system we can install different operating system on it and run different applications on those OS.</a:t>
            </a:r>
            <a:endParaRPr/>
          </a:p>
          <a:p>
            <a:pPr indent="-63500" lvl="0" marL="228600" rtl="0" algn="l">
              <a:lnSpc>
                <a:spcPct val="90000"/>
              </a:lnSpc>
              <a:spcBef>
                <a:spcPts val="1000"/>
              </a:spcBef>
              <a:spcAft>
                <a:spcPts val="0"/>
              </a:spcAft>
              <a:buClr>
                <a:srgbClr val="000000"/>
              </a:buClr>
              <a:buSzPct val="100000"/>
              <a:buNone/>
            </a:pPr>
            <a:r>
              <a:rPr b="1" i="0" lang="en-US" sz="2600">
                <a:solidFill>
                  <a:srgbClr val="000000"/>
                </a:solidFill>
                <a:latin typeface="Arial"/>
                <a:ea typeface="Arial"/>
                <a:cs typeface="Arial"/>
                <a:sym typeface="Arial"/>
              </a:rPr>
              <a:t>Usage:</a:t>
            </a:r>
            <a:endParaRPr b="0" i="0" sz="2600">
              <a:solidFill>
                <a:srgbClr val="000000"/>
              </a:solidFill>
              <a:latin typeface="Arial"/>
              <a:ea typeface="Arial"/>
              <a:cs typeface="Arial"/>
              <a:sym typeface="Arial"/>
            </a:endParaRPr>
          </a:p>
          <a:p>
            <a:pPr indent="-63500" lvl="0" marL="228600" rtl="0" algn="l">
              <a:lnSpc>
                <a:spcPct val="90000"/>
              </a:lnSpc>
              <a:spcBef>
                <a:spcPts val="1000"/>
              </a:spcBef>
              <a:spcAft>
                <a:spcPts val="0"/>
              </a:spcAft>
              <a:buClr>
                <a:srgbClr val="000000"/>
              </a:buClr>
              <a:buSzPct val="100000"/>
              <a:buNone/>
            </a:pPr>
            <a:r>
              <a:rPr b="0" i="0" lang="en-US" sz="2600">
                <a:solidFill>
                  <a:srgbClr val="000000"/>
                </a:solidFill>
                <a:latin typeface="Arial"/>
                <a:ea typeface="Arial"/>
                <a:cs typeface="Arial"/>
                <a:sym typeface="Arial"/>
              </a:rPr>
              <a:t>Hardware virtualization is mainly done for the server platforms, because controlling virtual machines is much easier than controlling a physical server.</a:t>
            </a:r>
            <a:endParaRPr/>
          </a:p>
          <a:p>
            <a:pPr indent="-50800" lvl="0" marL="228600" rtl="0" algn="l">
              <a:lnSpc>
                <a:spcPct val="90000"/>
              </a:lnSpc>
              <a:spcBef>
                <a:spcPts val="1000"/>
              </a:spcBef>
              <a:spcAft>
                <a:spcPts val="0"/>
              </a:spcAft>
              <a:buClr>
                <a:schemeClr val="dk1"/>
              </a:buClr>
              <a:buSzPct val="103703"/>
              <a:buNone/>
            </a:pPr>
            <a:r>
              <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ge2d1aae380_1_134"/>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610B38"/>
              </a:buClr>
              <a:buSzPts val="4400"/>
              <a:buFont typeface="Arial"/>
              <a:buNone/>
            </a:pPr>
            <a:r>
              <a:rPr b="0" i="0" lang="en-US">
                <a:solidFill>
                  <a:srgbClr val="610B38"/>
                </a:solidFill>
                <a:latin typeface="Arial"/>
                <a:ea typeface="Arial"/>
                <a:cs typeface="Arial"/>
                <a:sym typeface="Arial"/>
              </a:rPr>
              <a:t>Virtualization in Cloud Computing</a:t>
            </a:r>
            <a:br>
              <a:rPr b="0" i="0" lang="en-US">
                <a:solidFill>
                  <a:srgbClr val="610B38"/>
                </a:solidFill>
                <a:latin typeface="Arial"/>
                <a:ea typeface="Arial"/>
                <a:cs typeface="Arial"/>
                <a:sym typeface="Arial"/>
              </a:rPr>
            </a:br>
            <a:endParaRPr/>
          </a:p>
        </p:txBody>
      </p:sp>
      <p:sp>
        <p:nvSpPr>
          <p:cNvPr id="911" name="Google Shape;911;ge2d1aae380_1_134"/>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50800" lvl="0" marL="228600" rtl="0" algn="just">
              <a:lnSpc>
                <a:spcPct val="90000"/>
              </a:lnSpc>
              <a:spcBef>
                <a:spcPts val="0"/>
              </a:spcBef>
              <a:spcAft>
                <a:spcPts val="0"/>
              </a:spcAft>
              <a:buClr>
                <a:srgbClr val="494949"/>
              </a:buClr>
              <a:buSzPts val="2800"/>
              <a:buNone/>
            </a:pPr>
            <a:r>
              <a:rPr b="1" i="0" lang="en-US">
                <a:solidFill>
                  <a:srgbClr val="494949"/>
                </a:solidFill>
                <a:latin typeface="Proxima Nova"/>
                <a:ea typeface="Proxima Nova"/>
                <a:cs typeface="Proxima Nova"/>
                <a:sym typeface="Proxima Nova"/>
              </a:rPr>
              <a:t>Virtualization</a:t>
            </a:r>
            <a:r>
              <a:rPr b="0" i="0" lang="en-US">
                <a:solidFill>
                  <a:srgbClr val="494949"/>
                </a:solidFill>
                <a:latin typeface="Proxima Nova"/>
                <a:ea typeface="Proxima Nova"/>
                <a:cs typeface="Proxima Nova"/>
                <a:sym typeface="Proxima Nova"/>
              </a:rPr>
              <a:t> is the "creation of a virtual (rather than actual) version of something, such as a server, a desktop, a storage device, an operating system or network resources".. </a:t>
            </a:r>
            <a:endParaRPr/>
          </a:p>
          <a:p>
            <a:pPr indent="-50800" lvl="0" marL="228600" rtl="0" algn="just">
              <a:lnSpc>
                <a:spcPct val="90000"/>
              </a:lnSpc>
              <a:spcBef>
                <a:spcPts val="1000"/>
              </a:spcBef>
              <a:spcAft>
                <a:spcPts val="0"/>
              </a:spcAft>
              <a:buClr>
                <a:schemeClr val="dk1"/>
              </a:buClr>
              <a:buSzPts val="2800"/>
              <a:buNone/>
            </a:pPr>
            <a:r>
              <a:t/>
            </a:r>
            <a:endParaRPr>
              <a:solidFill>
                <a:srgbClr val="494949"/>
              </a:solidFill>
              <a:latin typeface="Proxima Nova"/>
              <a:ea typeface="Proxima Nova"/>
              <a:cs typeface="Proxima Nova"/>
              <a:sym typeface="Proxima Nova"/>
            </a:endParaRPr>
          </a:p>
          <a:p>
            <a:pPr indent="-50800" lvl="0" marL="228600" rtl="0" algn="just">
              <a:lnSpc>
                <a:spcPct val="90000"/>
              </a:lnSpc>
              <a:spcBef>
                <a:spcPts val="1000"/>
              </a:spcBef>
              <a:spcAft>
                <a:spcPts val="0"/>
              </a:spcAft>
              <a:buClr>
                <a:srgbClr val="494949"/>
              </a:buClr>
              <a:buSzPts val="2800"/>
              <a:buNone/>
            </a:pPr>
            <a:r>
              <a:rPr b="0" i="0" lang="en-US">
                <a:solidFill>
                  <a:srgbClr val="494949"/>
                </a:solidFill>
                <a:latin typeface="Proxima Nova"/>
                <a:ea typeface="Proxima Nova"/>
                <a:cs typeface="Proxima Nova"/>
                <a:sym typeface="Proxima Nova"/>
              </a:rPr>
              <a:t>In other words, </a:t>
            </a:r>
            <a:r>
              <a:rPr b="1" i="0" lang="en-US">
                <a:solidFill>
                  <a:srgbClr val="494949"/>
                </a:solidFill>
                <a:latin typeface="Proxima Nova"/>
                <a:ea typeface="Proxima Nova"/>
                <a:cs typeface="Proxima Nova"/>
                <a:sym typeface="Proxima Nova"/>
              </a:rPr>
              <a:t>Virtualization</a:t>
            </a:r>
            <a:r>
              <a:rPr b="0" i="0" lang="en-US">
                <a:solidFill>
                  <a:srgbClr val="494949"/>
                </a:solidFill>
                <a:latin typeface="Proxima Nova"/>
                <a:ea typeface="Proxima Nova"/>
                <a:cs typeface="Proxima Nova"/>
                <a:sym typeface="Proxima Nova"/>
              </a:rPr>
              <a:t> is a technique, which allows to share a single physical instance of a resource or an application among multiple customers and organizations.</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ge2d1aae380_1_139"/>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Desktop virtualization</a:t>
            </a:r>
            <a:endParaRPr/>
          </a:p>
        </p:txBody>
      </p:sp>
      <p:sp>
        <p:nvSpPr>
          <p:cNvPr id="917" name="Google Shape;917;ge2d1aae380_1_139"/>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rPr b="1" lang="en-US"/>
              <a:t>Desktop virtualization</a:t>
            </a:r>
            <a:r>
              <a:rPr lang="en-US"/>
              <a:t> is technology that lets users simulate a workstation load to access a </a:t>
            </a:r>
            <a:r>
              <a:rPr b="1" lang="en-US"/>
              <a:t>desktop</a:t>
            </a:r>
            <a:r>
              <a:rPr lang="en-US"/>
              <a:t> from a connected device remotely or locally. </a:t>
            </a:r>
            <a:endParaRPr/>
          </a:p>
          <a:p>
            <a:pPr indent="-50800" lvl="0" marL="228600" rtl="0" algn="l">
              <a:lnSpc>
                <a:spcPct val="90000"/>
              </a:lnSpc>
              <a:spcBef>
                <a:spcPts val="1000"/>
              </a:spcBef>
              <a:spcAft>
                <a:spcPts val="0"/>
              </a:spcAft>
              <a:buClr>
                <a:schemeClr val="dk1"/>
              </a:buClr>
              <a:buSzPts val="2800"/>
              <a:buNone/>
            </a:pPr>
            <a:r>
              <a:rPr lang="en-US"/>
              <a:t>This separates the </a:t>
            </a:r>
            <a:r>
              <a:rPr b="1" lang="en-US"/>
              <a:t>desktop</a:t>
            </a:r>
            <a:r>
              <a:rPr lang="en-US"/>
              <a:t> environment and its applications from the physical client device used to access it.</a:t>
            </a:r>
            <a:endParaRPr/>
          </a:p>
          <a:p>
            <a:pPr indent="-50800" lvl="0" marL="228600" rtl="0" algn="l">
              <a:lnSpc>
                <a:spcPct val="90000"/>
              </a:lnSpc>
              <a:spcBef>
                <a:spcPts val="1000"/>
              </a:spcBef>
              <a:spcAft>
                <a:spcPts val="0"/>
              </a:spcAft>
              <a:buClr>
                <a:schemeClr val="dk1"/>
              </a:buClr>
              <a:buSzPts val="2800"/>
              <a:buNone/>
            </a:pPr>
            <a:r>
              <a:rPr lang="en-US"/>
              <a:t>Desktop virtualization can be achieved in a variety of ways, but the most important two types of desktop virtualization are based on whether the operating system instance is local or remote.</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ge2d1aae380_1_154"/>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0000"/>
              <a:buFont typeface="Calibri"/>
              <a:buNone/>
            </a:pPr>
            <a:r>
              <a:rPr lang="en-US"/>
              <a:t>The benefits of desktop virtualization?</a:t>
            </a:r>
            <a:br>
              <a:rPr lang="en-US"/>
            </a:br>
            <a:endParaRPr/>
          </a:p>
        </p:txBody>
      </p:sp>
      <p:sp>
        <p:nvSpPr>
          <p:cNvPr id="923" name="Google Shape;923;ge2d1aae380_1_154"/>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lnSpcReduction="10000"/>
          </a:bodyPr>
          <a:lstStyle/>
          <a:p>
            <a:pPr indent="-50800" lvl="0" marL="228600" rtl="0" algn="just">
              <a:lnSpc>
                <a:spcPct val="90000"/>
              </a:lnSpc>
              <a:spcBef>
                <a:spcPts val="0"/>
              </a:spcBef>
              <a:spcAft>
                <a:spcPts val="0"/>
              </a:spcAft>
              <a:buClr>
                <a:schemeClr val="dk1"/>
              </a:buClr>
              <a:buSzPts val="2800"/>
              <a:buNone/>
            </a:pPr>
            <a:r>
              <a:rPr b="1" lang="en-US"/>
              <a:t>Resource Management:</a:t>
            </a:r>
            <a:br>
              <a:rPr lang="en-US"/>
            </a:br>
            <a:r>
              <a:rPr lang="en-US"/>
              <a:t>Desktop virtualization helps IT departments get the most out of their hardware investments by consolidating most of their computing in a data center. Desktop virtualization then allows organizations to issue lower-cost computers and devices to end users because most of the intensive computing work takes place in the data center. </a:t>
            </a:r>
            <a:endParaRPr/>
          </a:p>
          <a:p>
            <a:pPr indent="-50800" lvl="0" marL="228600" rtl="0" algn="just">
              <a:lnSpc>
                <a:spcPct val="90000"/>
              </a:lnSpc>
              <a:spcBef>
                <a:spcPts val="0"/>
              </a:spcBef>
              <a:spcAft>
                <a:spcPts val="0"/>
              </a:spcAft>
              <a:buClr>
                <a:schemeClr val="dk1"/>
              </a:buClr>
              <a:buSzPts val="2800"/>
              <a:buNone/>
            </a:pPr>
            <a:r>
              <a:rPr lang="en-US"/>
              <a:t>By minimizing how much computing is needed at the endpoint devices for end users, IT departments can save money by buying less costly machines.</a:t>
            </a:r>
            <a:endParaRPr/>
          </a:p>
          <a:p>
            <a:pPr indent="-50800" lvl="0" marL="22860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ge2d1aae380_1_159"/>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Network virtualization</a:t>
            </a:r>
            <a:endParaRPr/>
          </a:p>
        </p:txBody>
      </p:sp>
      <p:sp>
        <p:nvSpPr>
          <p:cNvPr id="929" name="Google Shape;929;ge2d1aae380_1_159"/>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Clr>
                <a:schemeClr val="dk1"/>
              </a:buClr>
              <a:buSzPts val="2800"/>
              <a:buNone/>
            </a:pPr>
            <a:r>
              <a:rPr lang="en-US"/>
              <a:t> </a:t>
            </a:r>
            <a:r>
              <a:rPr b="1" lang="en-US"/>
              <a:t>External network virtualization combines or subdivides one or more </a:t>
            </a:r>
            <a:r>
              <a:rPr b="1" lang="en-US" u="sng">
                <a:solidFill>
                  <a:schemeClr val="hlink"/>
                </a:solidFill>
                <a:hlinkClick r:id="rId3"/>
              </a:rPr>
              <a:t>local area networks</a:t>
            </a:r>
            <a:r>
              <a:rPr b="1" lang="en-US"/>
              <a:t> (LANs) into virtual networks to improve a large network's or data center's efficiency.</a:t>
            </a:r>
            <a:endParaRPr b="1"/>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ge2d1aae380_1_169"/>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Security</a:t>
            </a:r>
            <a:endParaRPr/>
          </a:p>
        </p:txBody>
      </p:sp>
      <p:sp>
        <p:nvSpPr>
          <p:cNvPr id="935" name="Google Shape;935;ge2d1aae380_1_169"/>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fontScale="92500" lnSpcReduction="20000"/>
          </a:bodyPr>
          <a:lstStyle/>
          <a:p>
            <a:pPr indent="-50800" lvl="0" marL="228600" rtl="0" algn="l">
              <a:lnSpc>
                <a:spcPct val="90000"/>
              </a:lnSpc>
              <a:spcBef>
                <a:spcPts val="0"/>
              </a:spcBef>
              <a:spcAft>
                <a:spcPts val="0"/>
              </a:spcAft>
              <a:buClr>
                <a:schemeClr val="dk1"/>
              </a:buClr>
              <a:buSzPct val="103703"/>
              <a:buNone/>
            </a:pPr>
            <a:r>
              <a:rPr lang="en-US"/>
              <a:t>Desktop virtualization software provides IT admins centralized security control over which users can access which data and which applications. If a user’s permissions change because they leave the company, desktop virtualization makes it easy for IT to quickly remove that user’s access to their persistent virtual desktop and all its data—instead of having to manually uninstall everything from that user’s devices.</a:t>
            </a:r>
            <a:endParaRPr/>
          </a:p>
          <a:p>
            <a:pPr indent="-50800" lvl="0" marL="228600" rtl="0" algn="l">
              <a:lnSpc>
                <a:spcPct val="90000"/>
              </a:lnSpc>
              <a:spcBef>
                <a:spcPts val="1000"/>
              </a:spcBef>
              <a:spcAft>
                <a:spcPts val="0"/>
              </a:spcAft>
              <a:buClr>
                <a:schemeClr val="dk1"/>
              </a:buClr>
              <a:buSzPct val="103703"/>
              <a:buNone/>
            </a:pPr>
            <a:r>
              <a:rPr lang="en-US"/>
              <a:t> And because all company data lives inside the data center rather than on each machine, a lost or stolen device does not post the same data risk. If someone steals a laptop using desktop virtualization, there is no company data on the actual machine and hence less risk of a breach.</a:t>
            </a:r>
            <a:endParaRPr/>
          </a:p>
          <a:p>
            <a:pPr indent="-50800" lvl="0" marL="228600" rtl="0" algn="l">
              <a:lnSpc>
                <a:spcPct val="90000"/>
              </a:lnSpc>
              <a:spcBef>
                <a:spcPts val="1000"/>
              </a:spcBef>
              <a:spcAft>
                <a:spcPts val="0"/>
              </a:spcAft>
              <a:buClr>
                <a:schemeClr val="dk1"/>
              </a:buClr>
              <a:buSzPct val="103703"/>
              <a:buNone/>
            </a:pPr>
            <a:r>
              <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81"/>
          <p:cNvSpPr txBox="1"/>
          <p:nvPr>
            <p:ph type="title"/>
          </p:nvPr>
        </p:nvSpPr>
        <p:spPr>
          <a:xfrm>
            <a:off x="3043173" y="205562"/>
            <a:ext cx="3060065" cy="63690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a:t>Virtualization</a:t>
            </a:r>
            <a:endParaRPr/>
          </a:p>
        </p:txBody>
      </p:sp>
      <p:sp>
        <p:nvSpPr>
          <p:cNvPr id="941" name="Google Shape;941;p81"/>
          <p:cNvSpPr txBox="1"/>
          <p:nvPr/>
        </p:nvSpPr>
        <p:spPr>
          <a:xfrm>
            <a:off x="536244" y="1530477"/>
            <a:ext cx="8077834" cy="4324985"/>
          </a:xfrm>
          <a:prstGeom prst="rect">
            <a:avLst/>
          </a:prstGeom>
          <a:noFill/>
          <a:ln>
            <a:noFill/>
          </a:ln>
        </p:spPr>
        <p:txBody>
          <a:bodyPr anchorCtr="0" anchor="t" bIns="0" lIns="0" spcFirstLastPara="1" rIns="0" wrap="square" tIns="104125">
            <a:spAutoFit/>
          </a:bodyPr>
          <a:lstStyle/>
          <a:p>
            <a:pPr indent="-344805" lvl="0" marL="356870" marR="6350" rtl="0" algn="just">
              <a:lnSpc>
                <a:spcPct val="80000"/>
              </a:lnSpc>
              <a:spcBef>
                <a:spcPts val="0"/>
              </a:spcBef>
              <a:spcAft>
                <a:spcPts val="0"/>
              </a:spcAft>
              <a:buClr>
                <a:schemeClr val="dk1"/>
              </a:buClr>
              <a:buSzPts val="3000"/>
              <a:buFont typeface="Arial"/>
              <a:buChar char="•"/>
            </a:pPr>
            <a:r>
              <a:rPr b="1" lang="en-US" sz="3000">
                <a:solidFill>
                  <a:schemeClr val="dk1"/>
                </a:solidFill>
                <a:latin typeface="Times New Roman"/>
                <a:ea typeface="Times New Roman"/>
                <a:cs typeface="Times New Roman"/>
                <a:sym typeface="Times New Roman"/>
              </a:rPr>
              <a:t>Grid Approach - </a:t>
            </a:r>
            <a:r>
              <a:rPr lang="en-US" sz="3000">
                <a:solidFill>
                  <a:schemeClr val="dk1"/>
                </a:solidFill>
                <a:latin typeface="Times New Roman"/>
                <a:ea typeface="Times New Roman"/>
                <a:cs typeface="Times New Roman"/>
                <a:sym typeface="Times New Roman"/>
              </a:rPr>
              <a:t>where the processing workloads  are distributed among different physical servers,  and their results are then collected as one.</a:t>
            </a:r>
            <a:endParaRPr sz="3000">
              <a:solidFill>
                <a:schemeClr val="dk1"/>
              </a:solidFill>
              <a:latin typeface="Times New Roman"/>
              <a:ea typeface="Times New Roman"/>
              <a:cs typeface="Times New Roman"/>
              <a:sym typeface="Times New Roman"/>
            </a:endParaRPr>
          </a:p>
          <a:p>
            <a:pPr indent="-344805" lvl="0" marL="356870" marR="5080" rtl="0" algn="just">
              <a:lnSpc>
                <a:spcPct val="80000"/>
              </a:lnSpc>
              <a:spcBef>
                <a:spcPts val="720"/>
              </a:spcBef>
              <a:spcAft>
                <a:spcPts val="0"/>
              </a:spcAft>
              <a:buClr>
                <a:schemeClr val="dk1"/>
              </a:buClr>
              <a:buSzPts val="3000"/>
              <a:buFont typeface="Arial"/>
              <a:buChar char="•"/>
            </a:pPr>
            <a:r>
              <a:rPr b="1" lang="en-US" sz="3000">
                <a:solidFill>
                  <a:schemeClr val="dk1"/>
                </a:solidFill>
                <a:latin typeface="Times New Roman"/>
                <a:ea typeface="Times New Roman"/>
                <a:cs typeface="Times New Roman"/>
                <a:sym typeface="Times New Roman"/>
              </a:rPr>
              <a:t>OS - Level Virtualization -</a:t>
            </a:r>
            <a:r>
              <a:rPr lang="en-US" sz="3000">
                <a:solidFill>
                  <a:schemeClr val="dk1"/>
                </a:solidFill>
                <a:latin typeface="Times New Roman"/>
                <a:ea typeface="Times New Roman"/>
                <a:cs typeface="Times New Roman"/>
                <a:sym typeface="Times New Roman"/>
              </a:rPr>
              <a:t>Here, multiple  instances of an application can run in an isolated  form on a single OS</a:t>
            </a:r>
            <a:endParaRPr sz="3000">
              <a:solidFill>
                <a:schemeClr val="dk1"/>
              </a:solidFill>
              <a:latin typeface="Times New Roman"/>
              <a:ea typeface="Times New Roman"/>
              <a:cs typeface="Times New Roman"/>
              <a:sym typeface="Times New Roman"/>
            </a:endParaRPr>
          </a:p>
          <a:p>
            <a:pPr indent="-344805" lvl="0" marL="356870" marR="5715" rtl="0" algn="just">
              <a:lnSpc>
                <a:spcPct val="80000"/>
              </a:lnSpc>
              <a:spcBef>
                <a:spcPts val="725"/>
              </a:spcBef>
              <a:spcAft>
                <a:spcPts val="0"/>
              </a:spcAft>
              <a:buClr>
                <a:schemeClr val="dk1"/>
              </a:buClr>
              <a:buSzPts val="3000"/>
              <a:buFont typeface="Arial"/>
              <a:buChar char="•"/>
            </a:pPr>
            <a:r>
              <a:rPr b="1" lang="en-US" sz="3000">
                <a:solidFill>
                  <a:schemeClr val="dk1"/>
                </a:solidFill>
                <a:latin typeface="Times New Roman"/>
                <a:ea typeface="Times New Roman"/>
                <a:cs typeface="Times New Roman"/>
                <a:sym typeface="Times New Roman"/>
              </a:rPr>
              <a:t>Hypervisor-based	Virtualization-</a:t>
            </a:r>
            <a:r>
              <a:rPr lang="en-US" sz="3000">
                <a:solidFill>
                  <a:schemeClr val="dk1"/>
                </a:solidFill>
                <a:latin typeface="Times New Roman"/>
                <a:ea typeface="Times New Roman"/>
                <a:cs typeface="Times New Roman"/>
                <a:sym typeface="Times New Roman"/>
              </a:rPr>
              <a:t>With  hypervisor's virtualization, there are various sub-  approaches to fulfill the goal to run multiple  applications &amp; other loads on a single physical  host</a:t>
            </a: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10"/>
          <p:cNvPicPr preferRelativeResize="0"/>
          <p:nvPr/>
        </p:nvPicPr>
        <p:blipFill rotWithShape="1">
          <a:blip r:embed="rId3">
            <a:alphaModFix/>
          </a:blip>
          <a:srcRect b="0" l="0" r="0" t="0"/>
          <a:stretch/>
        </p:blipFill>
        <p:spPr>
          <a:xfrm>
            <a:off x="0" y="0"/>
            <a:ext cx="9144000" cy="6400800"/>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82"/>
          <p:cNvSpPr txBox="1"/>
          <p:nvPr>
            <p:ph type="title"/>
          </p:nvPr>
        </p:nvSpPr>
        <p:spPr>
          <a:xfrm>
            <a:off x="3043173" y="205562"/>
            <a:ext cx="3060065" cy="63690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a:t>Virtualization</a:t>
            </a:r>
            <a:endParaRPr/>
          </a:p>
        </p:txBody>
      </p:sp>
      <p:sp>
        <p:nvSpPr>
          <p:cNvPr id="947" name="Google Shape;947;p82"/>
          <p:cNvSpPr txBox="1"/>
          <p:nvPr/>
        </p:nvSpPr>
        <p:spPr>
          <a:xfrm>
            <a:off x="536244" y="1621612"/>
            <a:ext cx="8074025" cy="2952115"/>
          </a:xfrm>
          <a:prstGeom prst="rect">
            <a:avLst/>
          </a:prstGeom>
          <a:noFill/>
          <a:ln>
            <a:noFill/>
          </a:ln>
        </p:spPr>
        <p:txBody>
          <a:bodyPr anchorCtr="0" anchor="t" bIns="0" lIns="0" spcFirstLastPara="1" rIns="0" wrap="square" tIns="12050">
            <a:spAutoFit/>
          </a:bodyPr>
          <a:lstStyle/>
          <a:p>
            <a:pPr indent="-344805" lvl="0" marL="356870" marR="5080" rtl="0" algn="just">
              <a:lnSpc>
                <a:spcPct val="100000"/>
              </a:lnSpc>
              <a:spcBef>
                <a:spcPts val="0"/>
              </a:spcBef>
              <a:spcAft>
                <a:spcPts val="0"/>
              </a:spcAft>
              <a:buClr>
                <a:schemeClr val="dk1"/>
              </a:buClr>
              <a:buSzPts val="3200"/>
              <a:buFont typeface="Arial"/>
              <a:buChar char="•"/>
            </a:pPr>
            <a:r>
              <a:rPr b="1" lang="en-US" sz="3200">
                <a:solidFill>
                  <a:schemeClr val="dk1"/>
                </a:solidFill>
                <a:latin typeface="Times New Roman"/>
                <a:ea typeface="Times New Roman"/>
                <a:cs typeface="Times New Roman"/>
                <a:sym typeface="Times New Roman"/>
              </a:rPr>
              <a:t>Hardware Virtualization -</a:t>
            </a:r>
            <a:r>
              <a:rPr lang="en-US" sz="3200">
                <a:solidFill>
                  <a:schemeClr val="dk1"/>
                </a:solidFill>
                <a:latin typeface="Times New Roman"/>
                <a:ea typeface="Times New Roman"/>
                <a:cs typeface="Times New Roman"/>
                <a:sym typeface="Times New Roman"/>
              </a:rPr>
              <a:t>It is the abstraction  of computing resources from the software that  uses cloud resources. It involves embedding  virtual machine software into the server's  hardware components. That software is called  the hypervisor.</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83"/>
          <p:cNvSpPr txBox="1"/>
          <p:nvPr>
            <p:ph type="title"/>
          </p:nvPr>
        </p:nvSpPr>
        <p:spPr>
          <a:xfrm>
            <a:off x="3043173" y="205562"/>
            <a:ext cx="3060065" cy="63690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a:t>Virtualization</a:t>
            </a:r>
            <a:endParaRPr/>
          </a:p>
        </p:txBody>
      </p:sp>
      <p:sp>
        <p:nvSpPr>
          <p:cNvPr id="953" name="Google Shape;953;p83"/>
          <p:cNvSpPr txBox="1"/>
          <p:nvPr/>
        </p:nvSpPr>
        <p:spPr>
          <a:xfrm>
            <a:off x="536244" y="1538020"/>
            <a:ext cx="8079600" cy="2885400"/>
          </a:xfrm>
          <a:prstGeom prst="rect">
            <a:avLst/>
          </a:prstGeom>
          <a:noFill/>
          <a:ln>
            <a:noFill/>
          </a:ln>
        </p:spPr>
        <p:txBody>
          <a:bodyPr anchorCtr="0" anchor="t" bIns="0" lIns="0" spcFirstLastPara="1" rIns="0" wrap="square" tIns="55225">
            <a:spAutoFit/>
          </a:bodyPr>
          <a:lstStyle/>
          <a:p>
            <a:pPr indent="0" lvl="0" marL="12700" marR="0" rtl="0" algn="just">
              <a:lnSpc>
                <a:spcPct val="100000"/>
              </a:lnSpc>
              <a:spcBef>
                <a:spcPts val="0"/>
              </a:spcBef>
              <a:spcAft>
                <a:spcPts val="0"/>
              </a:spcAft>
              <a:buNone/>
            </a:pPr>
            <a:r>
              <a:rPr lang="en-US" sz="2700">
                <a:solidFill>
                  <a:schemeClr val="dk1"/>
                </a:solidFill>
                <a:latin typeface="Times New Roman"/>
                <a:ea typeface="Times New Roman"/>
                <a:cs typeface="Times New Roman"/>
                <a:sym typeface="Times New Roman"/>
              </a:rPr>
              <a:t>Three types of </a:t>
            </a:r>
            <a:r>
              <a:rPr b="1" lang="en-US" sz="2700">
                <a:solidFill>
                  <a:schemeClr val="dk1"/>
                </a:solidFill>
                <a:latin typeface="Times New Roman"/>
                <a:ea typeface="Times New Roman"/>
                <a:cs typeface="Times New Roman"/>
                <a:sym typeface="Times New Roman"/>
              </a:rPr>
              <a:t>hardware virtualizations</a:t>
            </a:r>
            <a:endParaRPr sz="2700">
              <a:solidFill>
                <a:schemeClr val="dk1"/>
              </a:solidFill>
              <a:latin typeface="Times New Roman"/>
              <a:ea typeface="Times New Roman"/>
              <a:cs typeface="Times New Roman"/>
              <a:sym typeface="Times New Roman"/>
            </a:endParaRPr>
          </a:p>
          <a:p>
            <a:pPr indent="-344805" lvl="0" marL="356870" marR="8255" rtl="0" algn="just">
              <a:lnSpc>
                <a:spcPct val="90000"/>
              </a:lnSpc>
              <a:spcBef>
                <a:spcPts val="665"/>
              </a:spcBef>
              <a:spcAft>
                <a:spcPts val="0"/>
              </a:spcAft>
              <a:buClr>
                <a:schemeClr val="dk1"/>
              </a:buClr>
              <a:buSzPts val="2700"/>
              <a:buFont typeface="Arial"/>
              <a:buChar char="•"/>
            </a:pPr>
            <a:r>
              <a:rPr b="1" lang="en-US" sz="2700">
                <a:solidFill>
                  <a:schemeClr val="dk1"/>
                </a:solidFill>
                <a:latin typeface="Times New Roman"/>
                <a:ea typeface="Times New Roman"/>
                <a:cs typeface="Times New Roman"/>
                <a:sym typeface="Times New Roman"/>
              </a:rPr>
              <a:t>Full Virtualization - </a:t>
            </a:r>
            <a:r>
              <a:rPr lang="en-US" sz="2700">
                <a:solidFill>
                  <a:schemeClr val="dk1"/>
                </a:solidFill>
                <a:latin typeface="Times New Roman"/>
                <a:ea typeface="Times New Roman"/>
                <a:cs typeface="Times New Roman"/>
                <a:sym typeface="Times New Roman"/>
              </a:rPr>
              <a:t>Here the hardware architecture is  completely simulated. Guest software doesn't need any  modification to run any applications</a:t>
            </a:r>
            <a:endParaRPr sz="2700">
              <a:solidFill>
                <a:schemeClr val="dk1"/>
              </a:solidFill>
              <a:latin typeface="Times New Roman"/>
              <a:ea typeface="Times New Roman"/>
              <a:cs typeface="Times New Roman"/>
              <a:sym typeface="Times New Roman"/>
            </a:endParaRPr>
          </a:p>
          <a:p>
            <a:pPr indent="-344805" lvl="0" marL="356870" marR="5715" rtl="0" algn="just">
              <a:lnSpc>
                <a:spcPct val="90000"/>
              </a:lnSpc>
              <a:spcBef>
                <a:spcPts val="660"/>
              </a:spcBef>
              <a:spcAft>
                <a:spcPts val="0"/>
              </a:spcAft>
              <a:buClr>
                <a:schemeClr val="dk1"/>
              </a:buClr>
              <a:buSzPts val="2700"/>
              <a:buFont typeface="Arial"/>
              <a:buChar char="•"/>
            </a:pPr>
            <a:r>
              <a:rPr b="1" lang="en-US" sz="2700">
                <a:solidFill>
                  <a:schemeClr val="dk1"/>
                </a:solidFill>
                <a:latin typeface="Times New Roman"/>
                <a:ea typeface="Times New Roman"/>
                <a:cs typeface="Times New Roman"/>
                <a:sym typeface="Times New Roman"/>
              </a:rPr>
              <a:t>Para-Virtualization - </a:t>
            </a:r>
            <a:r>
              <a:rPr lang="en-US" sz="2700">
                <a:solidFill>
                  <a:schemeClr val="dk1"/>
                </a:solidFill>
                <a:latin typeface="Times New Roman"/>
                <a:ea typeface="Times New Roman"/>
                <a:cs typeface="Times New Roman"/>
                <a:sym typeface="Times New Roman"/>
              </a:rPr>
              <a:t>Here, the hardware is not  simulated; instead the guest software runs its isolated  system</a:t>
            </a:r>
            <a:endParaRPr sz="2700">
              <a:solidFill>
                <a:schemeClr val="dk1"/>
              </a:solidFill>
              <a:latin typeface="Times New Roman"/>
              <a:ea typeface="Times New Roman"/>
              <a:cs typeface="Times New Roman"/>
              <a:sym typeface="Times New Roman"/>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p84"/>
          <p:cNvSpPr txBox="1"/>
          <p:nvPr>
            <p:ph type="title"/>
          </p:nvPr>
        </p:nvSpPr>
        <p:spPr>
          <a:xfrm>
            <a:off x="2055114" y="193370"/>
            <a:ext cx="5034915" cy="63690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a:t>Software virtualization</a:t>
            </a:r>
            <a:endParaRPr/>
          </a:p>
        </p:txBody>
      </p:sp>
      <p:sp>
        <p:nvSpPr>
          <p:cNvPr id="959" name="Google Shape;959;p84"/>
          <p:cNvSpPr txBox="1"/>
          <p:nvPr/>
        </p:nvSpPr>
        <p:spPr>
          <a:xfrm>
            <a:off x="536244" y="1548765"/>
            <a:ext cx="8077834" cy="4293870"/>
          </a:xfrm>
          <a:prstGeom prst="rect">
            <a:avLst/>
          </a:prstGeom>
          <a:noFill/>
          <a:ln>
            <a:noFill/>
          </a:ln>
        </p:spPr>
        <p:txBody>
          <a:bodyPr anchorCtr="0" anchor="t" bIns="0" lIns="0" spcFirstLastPara="1" rIns="0" wrap="square" tIns="12050">
            <a:spAutoFit/>
          </a:bodyPr>
          <a:lstStyle/>
          <a:p>
            <a:pPr indent="-344805" lvl="0" marL="356870" marR="0" rtl="0" algn="just">
              <a:lnSpc>
                <a:spcPct val="100000"/>
              </a:lnSpc>
              <a:spcBef>
                <a:spcPts val="0"/>
              </a:spcBef>
              <a:spcAft>
                <a:spcPts val="0"/>
              </a:spcAft>
              <a:buClr>
                <a:schemeClr val="dk1"/>
              </a:buClr>
              <a:buSzPts val="2500"/>
              <a:buFont typeface="Arial"/>
              <a:buChar char="•"/>
            </a:pPr>
            <a:r>
              <a:rPr lang="en-US" sz="2500">
                <a:solidFill>
                  <a:schemeClr val="dk1"/>
                </a:solidFill>
                <a:latin typeface="Times New Roman"/>
                <a:ea typeface="Times New Roman"/>
                <a:cs typeface="Times New Roman"/>
                <a:sym typeface="Times New Roman"/>
              </a:rPr>
              <a:t>It is also called application virtualization</a:t>
            </a:r>
            <a:endParaRPr sz="2500">
              <a:solidFill>
                <a:schemeClr val="dk1"/>
              </a:solidFill>
              <a:latin typeface="Times New Roman"/>
              <a:ea typeface="Times New Roman"/>
              <a:cs typeface="Times New Roman"/>
              <a:sym typeface="Times New Roman"/>
            </a:endParaRPr>
          </a:p>
          <a:p>
            <a:pPr indent="-344805" lvl="0" marL="356870" marR="8255" rtl="0" algn="just">
              <a:lnSpc>
                <a:spcPct val="80000"/>
              </a:lnSpc>
              <a:spcBef>
                <a:spcPts val="600"/>
              </a:spcBef>
              <a:spcAft>
                <a:spcPts val="0"/>
              </a:spcAft>
              <a:buClr>
                <a:schemeClr val="dk1"/>
              </a:buClr>
              <a:buSzPts val="2500"/>
              <a:buFont typeface="Arial"/>
              <a:buChar char="•"/>
            </a:pPr>
            <a:r>
              <a:rPr lang="en-US" sz="2500">
                <a:solidFill>
                  <a:schemeClr val="dk1"/>
                </a:solidFill>
                <a:latin typeface="Times New Roman"/>
                <a:ea typeface="Times New Roman"/>
                <a:cs typeface="Times New Roman"/>
                <a:sym typeface="Times New Roman"/>
              </a:rPr>
              <a:t>Software virtualization is similar to that of virtualization  except that it is capable to abstract the software installation  procedure and create virtual software installation. Many  applications &amp; their distributions became typical tasks for  IT firms and departments. The mechanism for installing an  application differs.</a:t>
            </a:r>
            <a:endParaRPr sz="2500">
              <a:solidFill>
                <a:schemeClr val="dk1"/>
              </a:solidFill>
              <a:latin typeface="Times New Roman"/>
              <a:ea typeface="Times New Roman"/>
              <a:cs typeface="Times New Roman"/>
              <a:sym typeface="Times New Roman"/>
            </a:endParaRPr>
          </a:p>
          <a:p>
            <a:pPr indent="-344805" lvl="0" marL="356870" marR="5080" rtl="0" algn="just">
              <a:lnSpc>
                <a:spcPct val="80100"/>
              </a:lnSpc>
              <a:spcBef>
                <a:spcPts val="595"/>
              </a:spcBef>
              <a:spcAft>
                <a:spcPts val="0"/>
              </a:spcAft>
              <a:buClr>
                <a:schemeClr val="dk1"/>
              </a:buClr>
              <a:buSzPts val="2500"/>
              <a:buFont typeface="Arial"/>
              <a:buChar char="•"/>
            </a:pPr>
            <a:r>
              <a:rPr lang="en-US" sz="2500">
                <a:solidFill>
                  <a:schemeClr val="dk1"/>
                </a:solidFill>
                <a:latin typeface="Times New Roman"/>
                <a:ea typeface="Times New Roman"/>
                <a:cs typeface="Times New Roman"/>
                <a:sym typeface="Times New Roman"/>
              </a:rPr>
              <a:t>So virtualized software is </a:t>
            </a:r>
            <a:r>
              <a:rPr b="1" lang="en-US" sz="2500">
                <a:solidFill>
                  <a:schemeClr val="dk1"/>
                </a:solidFill>
                <a:latin typeface="Times New Roman"/>
                <a:ea typeface="Times New Roman"/>
                <a:cs typeface="Times New Roman"/>
                <a:sym typeface="Times New Roman"/>
              </a:rPr>
              <a:t>introduced in which an  application that will be installed into its self-contained  unit and provide software virtualization</a:t>
            </a:r>
            <a:r>
              <a:rPr lang="en-US" sz="2500">
                <a:solidFill>
                  <a:schemeClr val="dk1"/>
                </a:solidFill>
                <a:latin typeface="Times New Roman"/>
                <a:ea typeface="Times New Roman"/>
                <a:cs typeface="Times New Roman"/>
                <a:sym typeface="Times New Roman"/>
              </a:rPr>
              <a:t>. Some of the  examples are </a:t>
            </a:r>
            <a:r>
              <a:rPr b="1" lang="en-US" sz="2500">
                <a:solidFill>
                  <a:schemeClr val="dk1"/>
                </a:solidFill>
                <a:latin typeface="Times New Roman"/>
                <a:ea typeface="Times New Roman"/>
                <a:cs typeface="Times New Roman"/>
                <a:sym typeface="Times New Roman"/>
              </a:rPr>
              <a:t>Virtual Box, VMware</a:t>
            </a:r>
            <a:r>
              <a:rPr lang="en-US" sz="2500">
                <a:solidFill>
                  <a:schemeClr val="dk1"/>
                </a:solidFill>
                <a:latin typeface="Times New Roman"/>
                <a:ea typeface="Times New Roman"/>
                <a:cs typeface="Times New Roman"/>
                <a:sym typeface="Times New Roman"/>
              </a:rPr>
              <a:t>, etc</a:t>
            </a:r>
            <a:endParaRPr sz="2500">
              <a:solidFill>
                <a:schemeClr val="dk1"/>
              </a:solidFill>
              <a:latin typeface="Times New Roman"/>
              <a:ea typeface="Times New Roman"/>
              <a:cs typeface="Times New Roman"/>
              <a:sym typeface="Times New Roman"/>
            </a:endParaRPr>
          </a:p>
          <a:p>
            <a:pPr indent="-344805" lvl="0" marL="356870" marR="6350" rtl="0" algn="just">
              <a:lnSpc>
                <a:spcPct val="96000"/>
              </a:lnSpc>
              <a:spcBef>
                <a:spcPts val="580"/>
              </a:spcBef>
              <a:spcAft>
                <a:spcPts val="0"/>
              </a:spcAft>
              <a:buClr>
                <a:schemeClr val="dk1"/>
              </a:buClr>
              <a:buSzPts val="2500"/>
              <a:buFont typeface="Arial"/>
              <a:buChar char="•"/>
            </a:pPr>
            <a:r>
              <a:rPr lang="en-US" sz="2500">
                <a:solidFill>
                  <a:schemeClr val="dk1"/>
                </a:solidFill>
                <a:latin typeface="Times New Roman"/>
                <a:ea typeface="Times New Roman"/>
                <a:cs typeface="Times New Roman"/>
                <a:sym typeface="Times New Roman"/>
              </a:rPr>
              <a:t>Benefits are </a:t>
            </a:r>
            <a:r>
              <a:rPr b="1" lang="en-US" sz="2500">
                <a:solidFill>
                  <a:schemeClr val="dk1"/>
                </a:solidFill>
                <a:latin typeface="Times New Roman"/>
                <a:ea typeface="Times New Roman"/>
                <a:cs typeface="Times New Roman"/>
                <a:sym typeface="Times New Roman"/>
              </a:rPr>
              <a:t>Ease of Client Deployment , Software  Migration, Easy to Manage</a:t>
            </a:r>
            <a:endParaRPr sz="2500">
              <a:solidFill>
                <a:schemeClr val="dk1"/>
              </a:solidFill>
              <a:latin typeface="Times New Roman"/>
              <a:ea typeface="Times New Roman"/>
              <a:cs typeface="Times New Roman"/>
              <a:sym typeface="Times New Roman"/>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85"/>
          <p:cNvSpPr txBox="1"/>
          <p:nvPr>
            <p:ph type="title"/>
          </p:nvPr>
        </p:nvSpPr>
        <p:spPr>
          <a:xfrm>
            <a:off x="1997201" y="480441"/>
            <a:ext cx="5149850" cy="695325"/>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4400"/>
              <a:t>Server virtualization:</a:t>
            </a:r>
            <a:endParaRPr sz="4400"/>
          </a:p>
        </p:txBody>
      </p:sp>
      <p:sp>
        <p:nvSpPr>
          <p:cNvPr id="965" name="Google Shape;965;p85"/>
          <p:cNvSpPr txBox="1"/>
          <p:nvPr/>
        </p:nvSpPr>
        <p:spPr>
          <a:xfrm>
            <a:off x="536244" y="1624965"/>
            <a:ext cx="8075930" cy="3026410"/>
          </a:xfrm>
          <a:prstGeom prst="rect">
            <a:avLst/>
          </a:prstGeom>
          <a:noFill/>
          <a:ln>
            <a:noFill/>
          </a:ln>
        </p:spPr>
        <p:txBody>
          <a:bodyPr anchorCtr="0" anchor="t" bIns="0" lIns="0" spcFirstLastPara="1" rIns="0" wrap="square" tIns="12700">
            <a:spAutoFit/>
          </a:bodyPr>
          <a:lstStyle/>
          <a:p>
            <a:pPr indent="-344805" lvl="0" marL="356870" marR="5080" rtl="0" algn="just">
              <a:lnSpc>
                <a:spcPct val="10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In this process, the server resources are kept hidden from the  user. This partitioning of physical server into several virtual  environments; result in the dedication of one server to perform  a single application or task.</a:t>
            </a:r>
            <a:endParaRPr sz="2400">
              <a:solidFill>
                <a:schemeClr val="dk1"/>
              </a:solidFill>
              <a:latin typeface="Times New Roman"/>
              <a:ea typeface="Times New Roman"/>
              <a:cs typeface="Times New Roman"/>
              <a:sym typeface="Times New Roman"/>
            </a:endParaRPr>
          </a:p>
          <a:p>
            <a:pPr indent="-344805" lvl="0" marL="356870" marR="5080" rtl="0" algn="just">
              <a:lnSpc>
                <a:spcPct val="100000"/>
              </a:lnSpc>
              <a:spcBef>
                <a:spcPts val="58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This technique is mainly used in web-servers which reduces  the cost of web-hosting services. Instead of having separate  system for each web-server, multiple virtual servers can run on  the same system/computer.</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86"/>
          <p:cNvSpPr txBox="1"/>
          <p:nvPr>
            <p:ph type="title"/>
          </p:nvPr>
        </p:nvSpPr>
        <p:spPr>
          <a:xfrm>
            <a:off x="582574" y="0"/>
            <a:ext cx="7977505" cy="1246505"/>
          </a:xfrm>
          <a:prstGeom prst="rect">
            <a:avLst/>
          </a:prstGeom>
          <a:noFill/>
          <a:ln>
            <a:noFill/>
          </a:ln>
        </p:spPr>
        <p:txBody>
          <a:bodyPr anchorCtr="0" anchor="t" bIns="0" lIns="0" spcFirstLastPara="1" rIns="0" wrap="square" tIns="13325">
            <a:spAutoFit/>
          </a:bodyPr>
          <a:lstStyle/>
          <a:p>
            <a:pPr indent="-3543300" lvl="0" marL="3555365" marR="5080" rtl="0" algn="l">
              <a:lnSpc>
                <a:spcPct val="100000"/>
              </a:lnSpc>
              <a:spcBef>
                <a:spcPts val="0"/>
              </a:spcBef>
              <a:spcAft>
                <a:spcPts val="0"/>
              </a:spcAft>
              <a:buNone/>
            </a:pPr>
            <a:r>
              <a:rPr lang="en-US"/>
              <a:t>Primary uses of server virtualization  are:</a:t>
            </a:r>
            <a:endParaRPr/>
          </a:p>
        </p:txBody>
      </p:sp>
      <p:sp>
        <p:nvSpPr>
          <p:cNvPr id="971" name="Google Shape;971;p86"/>
          <p:cNvSpPr txBox="1"/>
          <p:nvPr/>
        </p:nvSpPr>
        <p:spPr>
          <a:xfrm>
            <a:off x="536244" y="1537095"/>
            <a:ext cx="5890895" cy="2646045"/>
          </a:xfrm>
          <a:prstGeom prst="rect">
            <a:avLst/>
          </a:prstGeom>
          <a:noFill/>
          <a:ln>
            <a:noFill/>
          </a:ln>
        </p:spPr>
        <p:txBody>
          <a:bodyPr anchorCtr="0" anchor="t" bIns="0" lIns="0" spcFirstLastPara="1" rIns="0" wrap="square" tIns="98425">
            <a:spAutoFit/>
          </a:bodyPr>
          <a:lstStyle/>
          <a:p>
            <a:pPr indent="-344805" lvl="0" marL="356870" marR="0" rtl="0" algn="l">
              <a:lnSpc>
                <a:spcPct val="100000"/>
              </a:lnSpc>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To centralize the server administration</a:t>
            </a:r>
            <a:endParaRPr sz="2800">
              <a:solidFill>
                <a:schemeClr val="dk1"/>
              </a:solidFill>
              <a:latin typeface="Times New Roman"/>
              <a:ea typeface="Times New Roman"/>
              <a:cs typeface="Times New Roman"/>
              <a:sym typeface="Times New Roman"/>
            </a:endParaRPr>
          </a:p>
          <a:p>
            <a:pPr indent="-344805" lvl="0" marL="356870" marR="0" rtl="0" algn="l">
              <a:lnSpc>
                <a:spcPct val="100000"/>
              </a:lnSpc>
              <a:spcBef>
                <a:spcPts val="675"/>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Improve the availability of server</a:t>
            </a:r>
            <a:endParaRPr sz="2800">
              <a:solidFill>
                <a:schemeClr val="dk1"/>
              </a:solidFill>
              <a:latin typeface="Times New Roman"/>
              <a:ea typeface="Times New Roman"/>
              <a:cs typeface="Times New Roman"/>
              <a:sym typeface="Times New Roman"/>
            </a:endParaRPr>
          </a:p>
          <a:p>
            <a:pPr indent="-344805" lvl="0" marL="356870" marR="0" rtl="0" algn="l">
              <a:lnSpc>
                <a:spcPct val="100000"/>
              </a:lnSpc>
              <a:spcBef>
                <a:spcPts val="675"/>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Helps in disaster recovery</a:t>
            </a:r>
            <a:endParaRPr sz="2800">
              <a:solidFill>
                <a:schemeClr val="dk1"/>
              </a:solidFill>
              <a:latin typeface="Times New Roman"/>
              <a:ea typeface="Times New Roman"/>
              <a:cs typeface="Times New Roman"/>
              <a:sym typeface="Times New Roman"/>
            </a:endParaRPr>
          </a:p>
          <a:p>
            <a:pPr indent="-344805" lvl="0" marL="356870" marR="0" rtl="0" algn="l">
              <a:lnSpc>
                <a:spcPct val="100000"/>
              </a:lnSpc>
              <a:spcBef>
                <a:spcPts val="67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Ease in development &amp; testing</a:t>
            </a:r>
            <a:endParaRPr sz="2800">
              <a:solidFill>
                <a:schemeClr val="dk1"/>
              </a:solidFill>
              <a:latin typeface="Times New Roman"/>
              <a:ea typeface="Times New Roman"/>
              <a:cs typeface="Times New Roman"/>
              <a:sym typeface="Times New Roman"/>
            </a:endParaRPr>
          </a:p>
          <a:p>
            <a:pPr indent="-344805" lvl="0" marL="356870" marR="0" rtl="0" algn="l">
              <a:lnSpc>
                <a:spcPct val="100000"/>
              </a:lnSpc>
              <a:spcBef>
                <a:spcPts val="66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Make efficient use of server resources</a:t>
            </a:r>
            <a:r>
              <a:rPr lang="en-US" sz="3200">
                <a:solidFill>
                  <a:schemeClr val="dk1"/>
                </a:solidFill>
                <a:latin typeface="Calibri"/>
                <a:ea typeface="Calibri"/>
                <a:cs typeface="Calibri"/>
                <a:sym typeface="Calibri"/>
              </a:rPr>
              <a:t>.</a:t>
            </a:r>
            <a:endParaRPr sz="3200">
              <a:solidFill>
                <a:schemeClr val="dk1"/>
              </a:solidFill>
              <a:latin typeface="Calibri"/>
              <a:ea typeface="Calibri"/>
              <a:cs typeface="Calibri"/>
              <a:sym typeface="Calibri"/>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87"/>
          <p:cNvSpPr txBox="1"/>
          <p:nvPr>
            <p:ph type="title"/>
          </p:nvPr>
        </p:nvSpPr>
        <p:spPr>
          <a:xfrm>
            <a:off x="2079751" y="333578"/>
            <a:ext cx="4986655" cy="512445"/>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3200" u="sng"/>
              <a:t>Cloud resource management</a:t>
            </a:r>
            <a:endParaRPr sz="3200"/>
          </a:p>
        </p:txBody>
      </p:sp>
      <p:sp>
        <p:nvSpPr>
          <p:cNvPr id="977" name="Google Shape;977;p87"/>
          <p:cNvSpPr txBox="1"/>
          <p:nvPr/>
        </p:nvSpPr>
        <p:spPr>
          <a:xfrm>
            <a:off x="536244" y="1522842"/>
            <a:ext cx="7516495" cy="3441065"/>
          </a:xfrm>
          <a:prstGeom prst="rect">
            <a:avLst/>
          </a:prstGeom>
          <a:noFill/>
          <a:ln>
            <a:noFill/>
          </a:ln>
        </p:spPr>
        <p:txBody>
          <a:bodyPr anchorCtr="0" anchor="t" bIns="0" lIns="0" spcFirstLastPara="1" rIns="0" wrap="square" tIns="110475">
            <a:spAutoFit/>
          </a:bodyPr>
          <a:lstStyle/>
          <a:p>
            <a:pPr indent="-344805" lvl="0" marL="356870" marR="0" rtl="0" algn="l">
              <a:lnSpc>
                <a:spcPct val="100000"/>
              </a:lnSpc>
              <a:spcBef>
                <a:spcPts val="0"/>
              </a:spcBef>
              <a:spcAft>
                <a:spcPts val="0"/>
              </a:spcAft>
              <a:buClr>
                <a:schemeClr val="dk1"/>
              </a:buClr>
              <a:buSzPts val="3200"/>
              <a:buFont typeface="Arial"/>
              <a:buChar char="•"/>
            </a:pPr>
            <a:r>
              <a:rPr b="1" lang="en-US" sz="3200">
                <a:solidFill>
                  <a:schemeClr val="dk1"/>
                </a:solidFill>
                <a:latin typeface="Times New Roman"/>
                <a:ea typeface="Times New Roman"/>
                <a:cs typeface="Times New Roman"/>
                <a:sym typeface="Times New Roman"/>
              </a:rPr>
              <a:t>Critical function </a:t>
            </a:r>
            <a:r>
              <a:rPr lang="en-US" sz="3200">
                <a:solidFill>
                  <a:schemeClr val="dk1"/>
                </a:solidFill>
                <a:latin typeface="Times New Roman"/>
                <a:ea typeface="Times New Roman"/>
                <a:cs typeface="Times New Roman"/>
                <a:sym typeface="Times New Roman"/>
              </a:rPr>
              <a:t>of any man-made system.</a:t>
            </a:r>
            <a:endParaRPr sz="3200">
              <a:solidFill>
                <a:schemeClr val="dk1"/>
              </a:solidFill>
              <a:latin typeface="Times New Roman"/>
              <a:ea typeface="Times New Roman"/>
              <a:cs typeface="Times New Roman"/>
              <a:sym typeface="Times New Roman"/>
            </a:endParaRPr>
          </a:p>
          <a:p>
            <a:pPr indent="-344805" lvl="0" marL="356870" marR="926464" rtl="0" algn="l">
              <a:lnSpc>
                <a:spcPct val="100000"/>
              </a:lnSpc>
              <a:spcBef>
                <a:spcPts val="770"/>
              </a:spcBef>
              <a:spcAft>
                <a:spcPts val="0"/>
              </a:spcAft>
              <a:buNone/>
            </a:pPr>
            <a:r>
              <a:rPr lang="en-US" sz="3200">
                <a:solidFill>
                  <a:schemeClr val="dk1"/>
                </a:solidFill>
                <a:latin typeface="Times New Roman"/>
                <a:ea typeface="Times New Roman"/>
                <a:cs typeface="Times New Roman"/>
                <a:sym typeface="Times New Roman"/>
              </a:rPr>
              <a:t>It affects the </a:t>
            </a:r>
            <a:r>
              <a:rPr b="1" lang="en-US" sz="3200">
                <a:solidFill>
                  <a:schemeClr val="dk1"/>
                </a:solidFill>
                <a:latin typeface="Times New Roman"/>
                <a:ea typeface="Times New Roman"/>
                <a:cs typeface="Times New Roman"/>
                <a:sym typeface="Times New Roman"/>
              </a:rPr>
              <a:t>three basic criteria </a:t>
            </a:r>
            <a:r>
              <a:rPr lang="en-US" sz="3200">
                <a:solidFill>
                  <a:schemeClr val="dk1"/>
                </a:solidFill>
                <a:latin typeface="Times New Roman"/>
                <a:ea typeface="Times New Roman"/>
                <a:cs typeface="Times New Roman"/>
                <a:sym typeface="Times New Roman"/>
              </a:rPr>
              <a:t>for the  evaluation of a system like:</a:t>
            </a:r>
            <a:endParaRPr sz="3200">
              <a:solidFill>
                <a:schemeClr val="dk1"/>
              </a:solidFill>
              <a:latin typeface="Times New Roman"/>
              <a:ea typeface="Times New Roman"/>
              <a:cs typeface="Times New Roman"/>
              <a:sym typeface="Times New Roman"/>
            </a:endParaRPr>
          </a:p>
          <a:p>
            <a:pPr indent="-344805" lvl="0" marL="356870" marR="0" rtl="0" algn="l">
              <a:lnSpc>
                <a:spcPct val="100000"/>
              </a:lnSpc>
              <a:spcBef>
                <a:spcPts val="775"/>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Functionality.</a:t>
            </a:r>
            <a:endParaRPr sz="3200">
              <a:solidFill>
                <a:schemeClr val="dk1"/>
              </a:solidFill>
              <a:latin typeface="Times New Roman"/>
              <a:ea typeface="Times New Roman"/>
              <a:cs typeface="Times New Roman"/>
              <a:sym typeface="Times New Roman"/>
            </a:endParaRPr>
          </a:p>
          <a:p>
            <a:pPr indent="-445133" lvl="0" marL="457200" marR="0" rtl="0" algn="l">
              <a:lnSpc>
                <a:spcPct val="100000"/>
              </a:lnSpc>
              <a:spcBef>
                <a:spcPts val="765"/>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Performance.</a:t>
            </a:r>
            <a:endParaRPr sz="3200">
              <a:solidFill>
                <a:schemeClr val="dk1"/>
              </a:solidFill>
              <a:latin typeface="Times New Roman"/>
              <a:ea typeface="Times New Roman"/>
              <a:cs typeface="Times New Roman"/>
              <a:sym typeface="Times New Roman"/>
            </a:endParaRPr>
          </a:p>
          <a:p>
            <a:pPr indent="-445133" lvl="0" marL="457200" marR="0" rtl="0" algn="l">
              <a:lnSpc>
                <a:spcPct val="100000"/>
              </a:lnSpc>
              <a:spcBef>
                <a:spcPts val="775"/>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Cost.</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ge3ec620993_0_12"/>
          <p:cNvSpPr txBox="1"/>
          <p:nvPr>
            <p:ph type="title"/>
          </p:nvPr>
        </p:nvSpPr>
        <p:spPr>
          <a:xfrm>
            <a:off x="786739" y="498729"/>
            <a:ext cx="7570500" cy="1108200"/>
          </a:xfrm>
          <a:prstGeom prst="rect">
            <a:avLst/>
          </a:prstGeom>
        </p:spPr>
        <p:txBody>
          <a:bodyPr anchorCtr="0" anchor="t" bIns="0" lIns="0" spcFirstLastPara="1" rIns="0" wrap="square" tIns="0">
            <a:spAutoFit/>
          </a:bodyPr>
          <a:lstStyle/>
          <a:p>
            <a:pPr indent="0" lvl="0" marL="12700" rtl="0" algn="l">
              <a:spcBef>
                <a:spcPts val="0"/>
              </a:spcBef>
              <a:spcAft>
                <a:spcPts val="0"/>
              </a:spcAft>
              <a:buClr>
                <a:schemeClr val="dk1"/>
              </a:buClr>
              <a:buFont typeface="Arial"/>
              <a:buNone/>
            </a:pPr>
            <a:r>
              <a:rPr lang="en-US" sz="3200" u="sng"/>
              <a:t>Cloud resource management</a:t>
            </a:r>
            <a:endParaRPr sz="3200"/>
          </a:p>
          <a:p>
            <a:pPr indent="0" lvl="0" marL="0" rtl="0" algn="l">
              <a:spcBef>
                <a:spcPts val="0"/>
              </a:spcBef>
              <a:spcAft>
                <a:spcPts val="0"/>
              </a:spcAft>
              <a:buNone/>
            </a:pPr>
            <a:r>
              <a:t/>
            </a:r>
            <a:endParaRPr/>
          </a:p>
        </p:txBody>
      </p:sp>
      <p:sp>
        <p:nvSpPr>
          <p:cNvPr id="984" name="Google Shape;984;ge3ec620993_0_12"/>
          <p:cNvSpPr txBox="1"/>
          <p:nvPr>
            <p:ph idx="1" type="body"/>
          </p:nvPr>
        </p:nvSpPr>
        <p:spPr>
          <a:xfrm>
            <a:off x="536250" y="1467129"/>
            <a:ext cx="8076600" cy="5171700"/>
          </a:xfrm>
          <a:prstGeom prst="rect">
            <a:avLst/>
          </a:prstGeom>
        </p:spPr>
        <p:txBody>
          <a:bodyPr anchorCtr="0" anchor="t" bIns="0" lIns="0" spcFirstLastPara="1" rIns="0" wrap="square" tIns="0">
            <a:spAutoFit/>
          </a:bodyPr>
          <a:lstStyle/>
          <a:p>
            <a:pPr indent="0" lvl="0" marL="0" rtl="0" algn="just">
              <a:spcBef>
                <a:spcPts val="0"/>
              </a:spcBef>
              <a:spcAft>
                <a:spcPts val="0"/>
              </a:spcAft>
              <a:buNone/>
            </a:pPr>
            <a:r>
              <a:rPr lang="en-US" sz="2800">
                <a:solidFill>
                  <a:srgbClr val="2E2E2E"/>
                </a:solidFill>
                <a:latin typeface="Arial"/>
                <a:ea typeface="Arial"/>
                <a:cs typeface="Arial"/>
                <a:sym typeface="Arial"/>
              </a:rPr>
              <a:t>Cloud resource management requires complex policies and decisions for </a:t>
            </a:r>
            <a:r>
              <a:rPr lang="en-US" sz="2800" u="sng">
                <a:solidFill>
                  <a:srgbClr val="2E2E2E"/>
                </a:solidFill>
                <a:latin typeface="Arial"/>
                <a:ea typeface="Arial"/>
                <a:cs typeface="Arial"/>
                <a:sym typeface="Arial"/>
                <a:hlinkClick r:id="rId3">
                  <a:extLst>
                    <a:ext uri="{A12FA001-AC4F-418D-AE19-62706E023703}">
                      <ahyp:hlinkClr val="tx"/>
                    </a:ext>
                  </a:extLst>
                </a:hlinkClick>
              </a:rPr>
              <a:t>multi-objective optimization</a:t>
            </a:r>
            <a:r>
              <a:rPr lang="en-US" sz="2800">
                <a:solidFill>
                  <a:srgbClr val="2E2E2E"/>
                </a:solidFill>
                <a:latin typeface="Arial"/>
                <a:ea typeface="Arial"/>
                <a:cs typeface="Arial"/>
                <a:sym typeface="Arial"/>
              </a:rPr>
              <a:t>. </a:t>
            </a:r>
            <a:endParaRPr sz="2800">
              <a:solidFill>
                <a:srgbClr val="2E2E2E"/>
              </a:solidFill>
              <a:latin typeface="Arial"/>
              <a:ea typeface="Arial"/>
              <a:cs typeface="Arial"/>
              <a:sym typeface="Arial"/>
            </a:endParaRPr>
          </a:p>
          <a:p>
            <a:pPr indent="0" lvl="0" marL="0" rtl="0" algn="just">
              <a:spcBef>
                <a:spcPts val="0"/>
              </a:spcBef>
              <a:spcAft>
                <a:spcPts val="0"/>
              </a:spcAft>
              <a:buNone/>
            </a:pPr>
            <a:r>
              <a:rPr lang="en-US" sz="2800">
                <a:solidFill>
                  <a:srgbClr val="2E2E2E"/>
                </a:solidFill>
                <a:latin typeface="Arial"/>
                <a:ea typeface="Arial"/>
                <a:cs typeface="Arial"/>
                <a:sym typeface="Arial"/>
              </a:rPr>
              <a:t>Effective resource management is extremely challenging due to the scale of the cloud infrastructure and to the </a:t>
            </a:r>
            <a:r>
              <a:rPr b="1" lang="en-US" sz="2800">
                <a:solidFill>
                  <a:srgbClr val="2E2E2E"/>
                </a:solidFill>
                <a:latin typeface="Arial"/>
                <a:ea typeface="Arial"/>
                <a:cs typeface="Arial"/>
                <a:sym typeface="Arial"/>
              </a:rPr>
              <a:t>unpredictable </a:t>
            </a:r>
            <a:r>
              <a:rPr lang="en-US" sz="2800">
                <a:solidFill>
                  <a:srgbClr val="2E2E2E"/>
                </a:solidFill>
                <a:latin typeface="Arial"/>
                <a:ea typeface="Arial"/>
                <a:cs typeface="Arial"/>
                <a:sym typeface="Arial"/>
              </a:rPr>
              <a:t>interactions of the system with a large</a:t>
            </a:r>
            <a:r>
              <a:rPr b="1" lang="en-US" sz="2800">
                <a:solidFill>
                  <a:srgbClr val="2E2E2E"/>
                </a:solidFill>
                <a:latin typeface="Arial"/>
                <a:ea typeface="Arial"/>
                <a:cs typeface="Arial"/>
                <a:sym typeface="Arial"/>
              </a:rPr>
              <a:t> population of users.</a:t>
            </a:r>
            <a:endParaRPr b="1" sz="2800">
              <a:solidFill>
                <a:srgbClr val="2E2E2E"/>
              </a:solidFill>
              <a:latin typeface="Arial"/>
              <a:ea typeface="Arial"/>
              <a:cs typeface="Arial"/>
              <a:sym typeface="Arial"/>
            </a:endParaRPr>
          </a:p>
          <a:p>
            <a:pPr indent="0" lvl="0" marL="0" rtl="0" algn="just">
              <a:spcBef>
                <a:spcPts val="0"/>
              </a:spcBef>
              <a:spcAft>
                <a:spcPts val="0"/>
              </a:spcAft>
              <a:buNone/>
            </a:pPr>
            <a:r>
              <a:t/>
            </a:r>
            <a:endParaRPr sz="2800">
              <a:solidFill>
                <a:srgbClr val="2E2E2E"/>
              </a:solidFill>
              <a:latin typeface="Arial"/>
              <a:ea typeface="Arial"/>
              <a:cs typeface="Arial"/>
              <a:sym typeface="Arial"/>
            </a:endParaRPr>
          </a:p>
          <a:p>
            <a:pPr indent="0" lvl="0" marL="0" rtl="0" algn="just">
              <a:spcBef>
                <a:spcPts val="0"/>
              </a:spcBef>
              <a:spcAft>
                <a:spcPts val="0"/>
              </a:spcAft>
              <a:buNone/>
            </a:pPr>
            <a:r>
              <a:rPr lang="en-US" sz="2800">
                <a:solidFill>
                  <a:srgbClr val="2E2E2E"/>
                </a:solidFill>
                <a:latin typeface="Arial"/>
                <a:ea typeface="Arial"/>
                <a:cs typeface="Arial"/>
                <a:sym typeface="Arial"/>
              </a:rPr>
              <a:t> The large user population makes it </a:t>
            </a:r>
            <a:r>
              <a:rPr b="1" lang="en-US" sz="2800">
                <a:solidFill>
                  <a:srgbClr val="2E2E2E"/>
                </a:solidFill>
                <a:latin typeface="Arial"/>
                <a:ea typeface="Arial"/>
                <a:cs typeface="Arial"/>
                <a:sym typeface="Arial"/>
              </a:rPr>
              <a:t> impossible</a:t>
            </a:r>
            <a:r>
              <a:rPr lang="en-US" sz="2800">
                <a:solidFill>
                  <a:srgbClr val="2E2E2E"/>
                </a:solidFill>
                <a:latin typeface="Arial"/>
                <a:ea typeface="Arial"/>
                <a:cs typeface="Arial"/>
                <a:sym typeface="Arial"/>
              </a:rPr>
              <a:t> to predict </a:t>
            </a:r>
            <a:r>
              <a:rPr b="1" lang="en-US" sz="2800">
                <a:solidFill>
                  <a:srgbClr val="2E2E2E"/>
                </a:solidFill>
                <a:latin typeface="Arial"/>
                <a:ea typeface="Arial"/>
                <a:cs typeface="Arial"/>
                <a:sym typeface="Arial"/>
              </a:rPr>
              <a:t>the type and the intensity of the system</a:t>
            </a:r>
            <a:r>
              <a:rPr lang="en-US" sz="2800">
                <a:solidFill>
                  <a:srgbClr val="2E2E2E"/>
                </a:solidFill>
                <a:latin typeface="Arial"/>
                <a:ea typeface="Arial"/>
                <a:cs typeface="Arial"/>
                <a:sym typeface="Arial"/>
              </a:rPr>
              <a:t> workload.</a:t>
            </a:r>
            <a:endParaRPr sz="4000"/>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88"/>
          <p:cNvSpPr txBox="1"/>
          <p:nvPr>
            <p:ph type="title"/>
          </p:nvPr>
        </p:nvSpPr>
        <p:spPr>
          <a:xfrm>
            <a:off x="3241294" y="480441"/>
            <a:ext cx="2661285" cy="695325"/>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4400"/>
              <a:t>Scheduling</a:t>
            </a:r>
            <a:endParaRPr sz="4400"/>
          </a:p>
        </p:txBody>
      </p:sp>
      <p:sp>
        <p:nvSpPr>
          <p:cNvPr id="990" name="Google Shape;990;p88"/>
          <p:cNvSpPr txBox="1"/>
          <p:nvPr/>
        </p:nvSpPr>
        <p:spPr>
          <a:xfrm>
            <a:off x="536244" y="1572844"/>
            <a:ext cx="8040370" cy="4318000"/>
          </a:xfrm>
          <a:prstGeom prst="rect">
            <a:avLst/>
          </a:prstGeom>
          <a:noFill/>
          <a:ln>
            <a:noFill/>
          </a:ln>
        </p:spPr>
        <p:txBody>
          <a:bodyPr anchorCtr="0" anchor="t" bIns="0" lIns="0" spcFirstLastPara="1" rIns="0" wrap="square" tIns="60325">
            <a:spAutoFit/>
          </a:bodyPr>
          <a:lstStyle/>
          <a:p>
            <a:pPr indent="-344805" lvl="0" marL="356870" marR="5080" rtl="0" algn="l">
              <a:lnSpc>
                <a:spcPct val="90000"/>
              </a:lnSpc>
              <a:spcBef>
                <a:spcPts val="0"/>
              </a:spcBef>
              <a:spcAft>
                <a:spcPts val="0"/>
              </a:spcAft>
              <a:buClr>
                <a:schemeClr val="dk1"/>
              </a:buClr>
              <a:buSzPts val="3200"/>
              <a:buFont typeface="Arial"/>
              <a:buChar char="•"/>
            </a:pPr>
            <a:r>
              <a:rPr b="1" lang="en-US" sz="3200">
                <a:solidFill>
                  <a:schemeClr val="dk1"/>
                </a:solidFill>
                <a:latin typeface="Times New Roman"/>
                <a:ea typeface="Times New Roman"/>
                <a:cs typeface="Times New Roman"/>
                <a:sym typeface="Times New Roman"/>
              </a:rPr>
              <a:t>Scheduling </a:t>
            </a:r>
            <a:r>
              <a:rPr lang="en-US" sz="3200">
                <a:solidFill>
                  <a:schemeClr val="dk1"/>
                </a:solidFill>
                <a:latin typeface="Times New Roman"/>
                <a:ea typeface="Times New Roman"/>
                <a:cs typeface="Times New Roman"/>
                <a:sym typeface="Times New Roman"/>
              </a:rPr>
              <a:t>in a computing system deciding  how to allocate resources of a system, such as  CPU cycles, memory, secondary storage space,  I/O and network bandwidth, between users and  tasks.</a:t>
            </a:r>
            <a:endParaRPr sz="3200">
              <a:solidFill>
                <a:schemeClr val="dk1"/>
              </a:solidFill>
              <a:latin typeface="Times New Roman"/>
              <a:ea typeface="Times New Roman"/>
              <a:cs typeface="Times New Roman"/>
              <a:sym typeface="Times New Roman"/>
            </a:endParaRPr>
          </a:p>
          <a:p>
            <a:pPr indent="-344805" lvl="0" marL="356870" marR="1679575" rtl="0" algn="l">
              <a:lnSpc>
                <a:spcPct val="108124"/>
              </a:lnSpc>
              <a:spcBef>
                <a:spcPts val="820"/>
              </a:spcBef>
              <a:spcAft>
                <a:spcPts val="0"/>
              </a:spcAft>
              <a:buNone/>
            </a:pPr>
            <a:r>
              <a:rPr b="1" lang="en-US" sz="3200">
                <a:solidFill>
                  <a:schemeClr val="dk1"/>
                </a:solidFill>
                <a:latin typeface="Times New Roman"/>
                <a:ea typeface="Times New Roman"/>
                <a:cs typeface="Times New Roman"/>
                <a:sym typeface="Times New Roman"/>
              </a:rPr>
              <a:t>Policies and mechanisms </a:t>
            </a:r>
            <a:r>
              <a:rPr lang="en-US" sz="3200">
                <a:solidFill>
                  <a:schemeClr val="dk1"/>
                </a:solidFill>
                <a:latin typeface="Times New Roman"/>
                <a:ea typeface="Times New Roman"/>
                <a:cs typeface="Times New Roman"/>
                <a:sym typeface="Times New Roman"/>
              </a:rPr>
              <a:t>for resource  allocation.</a:t>
            </a:r>
            <a:endParaRPr sz="3200">
              <a:solidFill>
                <a:schemeClr val="dk1"/>
              </a:solidFill>
              <a:latin typeface="Times New Roman"/>
              <a:ea typeface="Times New Roman"/>
              <a:cs typeface="Times New Roman"/>
              <a:sym typeface="Times New Roman"/>
            </a:endParaRPr>
          </a:p>
          <a:p>
            <a:pPr indent="-344805" lvl="0" marL="356870" marR="0" rtl="0" algn="l">
              <a:lnSpc>
                <a:spcPct val="100000"/>
              </a:lnSpc>
              <a:spcBef>
                <a:spcPts val="33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Policy: principles guiding decisions.</a:t>
            </a:r>
            <a:endParaRPr sz="3200">
              <a:solidFill>
                <a:schemeClr val="dk1"/>
              </a:solidFill>
              <a:latin typeface="Times New Roman"/>
              <a:ea typeface="Times New Roman"/>
              <a:cs typeface="Times New Roman"/>
              <a:sym typeface="Times New Roman"/>
            </a:endParaRPr>
          </a:p>
          <a:p>
            <a:pPr indent="-344805" lvl="0" marL="356870" marR="0" rtl="0" algn="l">
              <a:lnSpc>
                <a:spcPct val="100000"/>
              </a:lnSpc>
              <a:spcBef>
                <a:spcPts val="385"/>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Mechanisms: the means to implement policies</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89"/>
          <p:cNvSpPr txBox="1"/>
          <p:nvPr>
            <p:ph type="title"/>
          </p:nvPr>
        </p:nvSpPr>
        <p:spPr>
          <a:xfrm>
            <a:off x="707542" y="293573"/>
            <a:ext cx="7726680" cy="512445"/>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3200"/>
              <a:t>Cloud resource management (CRM) policies</a:t>
            </a:r>
            <a:endParaRPr sz="3200"/>
          </a:p>
        </p:txBody>
      </p:sp>
      <p:sp>
        <p:nvSpPr>
          <p:cNvPr id="996" name="Google Shape;996;p89"/>
          <p:cNvSpPr txBox="1"/>
          <p:nvPr/>
        </p:nvSpPr>
        <p:spPr>
          <a:xfrm>
            <a:off x="536244" y="1539621"/>
            <a:ext cx="8077834" cy="1097915"/>
          </a:xfrm>
          <a:prstGeom prst="rect">
            <a:avLst/>
          </a:prstGeom>
          <a:noFill/>
          <a:ln>
            <a:noFill/>
          </a:ln>
        </p:spPr>
        <p:txBody>
          <a:bodyPr anchorCtr="0" anchor="t" bIns="0" lIns="0" spcFirstLastPara="1" rIns="0" wrap="square" tIns="96500">
            <a:spAutoFit/>
          </a:bodyPr>
          <a:lstStyle/>
          <a:p>
            <a:pPr indent="-344805" lvl="0" marL="356870" marR="5080" rtl="0" algn="just">
              <a:lnSpc>
                <a:spcPct val="80000"/>
              </a:lnSpc>
              <a:spcBef>
                <a:spcPts val="0"/>
              </a:spcBef>
              <a:spcAft>
                <a:spcPts val="0"/>
              </a:spcAft>
              <a:buClr>
                <a:schemeClr val="dk1"/>
              </a:buClr>
              <a:buSzPts val="2700"/>
              <a:buFont typeface="Arial"/>
              <a:buChar char="•"/>
            </a:pPr>
            <a:r>
              <a:rPr lang="en-US" sz="2700">
                <a:solidFill>
                  <a:schemeClr val="dk1"/>
                </a:solidFill>
                <a:latin typeface="Times New Roman"/>
                <a:ea typeface="Times New Roman"/>
                <a:cs typeface="Times New Roman"/>
                <a:sym typeface="Times New Roman"/>
              </a:rPr>
              <a:t>1. </a:t>
            </a:r>
            <a:r>
              <a:rPr b="1" lang="en-US" sz="2700">
                <a:solidFill>
                  <a:schemeClr val="dk1"/>
                </a:solidFill>
                <a:latin typeface="Times New Roman"/>
                <a:ea typeface="Times New Roman"/>
                <a:cs typeface="Times New Roman"/>
                <a:sym typeface="Times New Roman"/>
              </a:rPr>
              <a:t>Admission control: </a:t>
            </a:r>
            <a:r>
              <a:rPr lang="en-US" sz="2700">
                <a:solidFill>
                  <a:schemeClr val="dk1"/>
                </a:solidFill>
                <a:latin typeface="Times New Roman"/>
                <a:ea typeface="Times New Roman"/>
                <a:cs typeface="Times New Roman"/>
                <a:sym typeface="Times New Roman"/>
              </a:rPr>
              <a:t>prevent the system from  accepting workload in violation of high-level system  policies.</a:t>
            </a:r>
            <a:endParaRPr sz="2700">
              <a:solidFill>
                <a:schemeClr val="dk1"/>
              </a:solidFill>
              <a:latin typeface="Times New Roman"/>
              <a:ea typeface="Times New Roman"/>
              <a:cs typeface="Times New Roman"/>
              <a:sym typeface="Times New Roman"/>
            </a:endParaRPr>
          </a:p>
        </p:txBody>
      </p:sp>
      <p:sp>
        <p:nvSpPr>
          <p:cNvPr id="997" name="Google Shape;997;p89"/>
          <p:cNvSpPr txBox="1"/>
          <p:nvPr/>
        </p:nvSpPr>
        <p:spPr>
          <a:xfrm>
            <a:off x="536244" y="2609545"/>
            <a:ext cx="146685" cy="439420"/>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US" sz="2700">
                <a:solidFill>
                  <a:schemeClr val="dk1"/>
                </a:solidFill>
                <a:latin typeface="Arial"/>
                <a:ea typeface="Arial"/>
                <a:cs typeface="Arial"/>
                <a:sym typeface="Arial"/>
              </a:rPr>
              <a:t>•</a:t>
            </a:r>
            <a:endParaRPr sz="2700">
              <a:solidFill>
                <a:schemeClr val="dk1"/>
              </a:solidFill>
              <a:latin typeface="Arial"/>
              <a:ea typeface="Arial"/>
              <a:cs typeface="Arial"/>
              <a:sym typeface="Arial"/>
            </a:endParaRPr>
          </a:p>
        </p:txBody>
      </p:sp>
      <p:sp>
        <p:nvSpPr>
          <p:cNvPr id="998" name="Google Shape;998;p89"/>
          <p:cNvSpPr txBox="1"/>
          <p:nvPr/>
        </p:nvSpPr>
        <p:spPr>
          <a:xfrm>
            <a:off x="1188516" y="2609545"/>
            <a:ext cx="7424420" cy="439420"/>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None/>
            </a:pPr>
            <a:r>
              <a:rPr lang="en-US" sz="2700">
                <a:solidFill>
                  <a:schemeClr val="dk1"/>
                </a:solidFill>
                <a:latin typeface="Times New Roman"/>
                <a:ea typeface="Times New Roman"/>
                <a:cs typeface="Times New Roman"/>
                <a:sym typeface="Times New Roman"/>
              </a:rPr>
              <a:t>2.	</a:t>
            </a:r>
            <a:r>
              <a:rPr b="1" lang="en-US" sz="2700">
                <a:solidFill>
                  <a:schemeClr val="dk1"/>
                </a:solidFill>
                <a:latin typeface="Times New Roman"/>
                <a:ea typeface="Times New Roman"/>
                <a:cs typeface="Times New Roman"/>
                <a:sym typeface="Times New Roman"/>
              </a:rPr>
              <a:t>Capacity	allocation</a:t>
            </a:r>
            <a:r>
              <a:rPr lang="en-US" sz="2700">
                <a:solidFill>
                  <a:schemeClr val="dk1"/>
                </a:solidFill>
                <a:latin typeface="Times New Roman"/>
                <a:ea typeface="Times New Roman"/>
                <a:cs typeface="Times New Roman"/>
                <a:sym typeface="Times New Roman"/>
              </a:rPr>
              <a:t>:	allocate	resources	for</a:t>
            </a:r>
            <a:endParaRPr sz="2700">
              <a:solidFill>
                <a:schemeClr val="dk1"/>
              </a:solidFill>
              <a:latin typeface="Times New Roman"/>
              <a:ea typeface="Times New Roman"/>
              <a:cs typeface="Times New Roman"/>
              <a:sym typeface="Times New Roman"/>
            </a:endParaRPr>
          </a:p>
        </p:txBody>
      </p:sp>
      <p:sp>
        <p:nvSpPr>
          <p:cNvPr id="999" name="Google Shape;999;p89"/>
          <p:cNvSpPr txBox="1"/>
          <p:nvPr>
            <p:ph idx="1" type="body"/>
          </p:nvPr>
        </p:nvSpPr>
        <p:spPr>
          <a:xfrm>
            <a:off x="536250" y="2939301"/>
            <a:ext cx="8164200" cy="3007200"/>
          </a:xfrm>
          <a:prstGeom prst="rect">
            <a:avLst/>
          </a:prstGeom>
          <a:noFill/>
          <a:ln>
            <a:noFill/>
          </a:ln>
        </p:spPr>
        <p:txBody>
          <a:bodyPr anchorCtr="0" anchor="t" bIns="0" lIns="0" spcFirstLastPara="1" rIns="0" wrap="square" tIns="13950">
            <a:spAutoFit/>
          </a:bodyPr>
          <a:lstStyle/>
          <a:p>
            <a:pPr indent="0" lvl="0" marL="356870" rtl="0" algn="just">
              <a:lnSpc>
                <a:spcPct val="100000"/>
              </a:lnSpc>
              <a:spcBef>
                <a:spcPts val="0"/>
              </a:spcBef>
              <a:spcAft>
                <a:spcPts val="0"/>
              </a:spcAft>
              <a:buNone/>
            </a:pPr>
            <a:r>
              <a:rPr lang="en-US"/>
              <a:t>individual activations of a service.</a:t>
            </a:r>
            <a:endParaRPr/>
          </a:p>
          <a:p>
            <a:pPr indent="-344805" lvl="0" marL="356870" marR="5715" rtl="0" algn="just">
              <a:lnSpc>
                <a:spcPct val="80000"/>
              </a:lnSpc>
              <a:spcBef>
                <a:spcPts val="650"/>
              </a:spcBef>
              <a:spcAft>
                <a:spcPts val="0"/>
              </a:spcAft>
              <a:buClr>
                <a:schemeClr val="dk1"/>
              </a:buClr>
              <a:buSzPts val="2700"/>
              <a:buFont typeface="Arial"/>
              <a:buChar char="•"/>
            </a:pPr>
            <a:r>
              <a:rPr lang="en-US"/>
              <a:t>	3. </a:t>
            </a:r>
            <a:r>
              <a:rPr b="1" lang="en-US">
                <a:latin typeface="Times New Roman"/>
                <a:ea typeface="Times New Roman"/>
                <a:cs typeface="Times New Roman"/>
                <a:sym typeface="Times New Roman"/>
              </a:rPr>
              <a:t>Load balancing</a:t>
            </a:r>
            <a:r>
              <a:rPr lang="en-US"/>
              <a:t>: distribute the workload evenly  among the servers</a:t>
            </a:r>
            <a:endParaRPr/>
          </a:p>
          <a:p>
            <a:pPr indent="-344805" lvl="0" marL="356870" marR="5080" rtl="0" algn="just">
              <a:lnSpc>
                <a:spcPct val="80000"/>
              </a:lnSpc>
              <a:spcBef>
                <a:spcPts val="650"/>
              </a:spcBef>
              <a:spcAft>
                <a:spcPts val="0"/>
              </a:spcAft>
              <a:buClr>
                <a:schemeClr val="dk1"/>
              </a:buClr>
              <a:buSzPts val="2700"/>
              <a:buFont typeface="Arial"/>
              <a:buChar char="•"/>
            </a:pPr>
            <a:r>
              <a:rPr lang="en-US"/>
              <a:t>4. </a:t>
            </a:r>
            <a:r>
              <a:rPr b="1" lang="en-US">
                <a:latin typeface="Times New Roman"/>
                <a:ea typeface="Times New Roman"/>
                <a:cs typeface="Times New Roman"/>
                <a:sym typeface="Times New Roman"/>
              </a:rPr>
              <a:t>Energy optimization</a:t>
            </a:r>
            <a:r>
              <a:rPr lang="en-US"/>
              <a:t>: minimization of energy  consumption</a:t>
            </a:r>
            <a:endParaRPr/>
          </a:p>
          <a:p>
            <a:pPr indent="-344805" lvl="0" marL="356870" marR="5715" rtl="0" algn="just">
              <a:lnSpc>
                <a:spcPct val="80000"/>
              </a:lnSpc>
              <a:spcBef>
                <a:spcPts val="650"/>
              </a:spcBef>
              <a:spcAft>
                <a:spcPts val="0"/>
              </a:spcAft>
              <a:buClr>
                <a:schemeClr val="dk1"/>
              </a:buClr>
              <a:buSzPts val="2700"/>
              <a:buFont typeface="Arial"/>
              <a:buChar char="•"/>
            </a:pPr>
            <a:r>
              <a:rPr lang="en-US"/>
              <a:t>	5. </a:t>
            </a:r>
            <a:r>
              <a:rPr b="1" lang="en-US">
                <a:latin typeface="Times New Roman"/>
                <a:ea typeface="Times New Roman"/>
                <a:cs typeface="Times New Roman"/>
                <a:sym typeface="Times New Roman"/>
              </a:rPr>
              <a:t>Quality of service (QoS) guarantees</a:t>
            </a:r>
            <a:r>
              <a:rPr lang="en-US"/>
              <a:t>: ability to  satisfy timing or other conditions specified by a Service  Level Agreement</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90"/>
          <p:cNvSpPr txBox="1"/>
          <p:nvPr>
            <p:ph type="title"/>
          </p:nvPr>
        </p:nvSpPr>
        <p:spPr>
          <a:xfrm>
            <a:off x="1576577" y="190322"/>
            <a:ext cx="5985510" cy="63690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u="sng">
                <a:latin typeface="Calibri"/>
                <a:ea typeface="Calibri"/>
                <a:cs typeface="Calibri"/>
                <a:sym typeface="Calibri"/>
              </a:rPr>
              <a:t>Dynamic resource allocation</a:t>
            </a:r>
            <a:endParaRPr/>
          </a:p>
        </p:txBody>
      </p:sp>
      <p:sp>
        <p:nvSpPr>
          <p:cNvPr id="1005" name="Google Shape;1005;p90"/>
          <p:cNvSpPr txBox="1"/>
          <p:nvPr/>
        </p:nvSpPr>
        <p:spPr>
          <a:xfrm>
            <a:off x="536250" y="1248775"/>
            <a:ext cx="8123400" cy="6469200"/>
          </a:xfrm>
          <a:prstGeom prst="rect">
            <a:avLst/>
          </a:prstGeom>
          <a:noFill/>
          <a:ln>
            <a:noFill/>
          </a:ln>
        </p:spPr>
        <p:txBody>
          <a:bodyPr anchorCtr="0" anchor="t" bIns="0" lIns="0" spcFirstLastPara="1" rIns="0" wrap="square" tIns="59675">
            <a:spAutoFit/>
          </a:bodyPr>
          <a:lstStyle/>
          <a:p>
            <a:pPr indent="-421005" lvl="0" marL="356870" marR="265430" rtl="0" algn="just">
              <a:lnSpc>
                <a:spcPct val="80000"/>
              </a:lnSpc>
              <a:spcBef>
                <a:spcPts val="0"/>
              </a:spcBef>
              <a:spcAft>
                <a:spcPts val="0"/>
              </a:spcAft>
              <a:buClr>
                <a:schemeClr val="dk1"/>
              </a:buClr>
              <a:buSzPts val="2700"/>
              <a:buChar char="•"/>
            </a:pPr>
            <a:r>
              <a:rPr lang="en-US" sz="2700">
                <a:solidFill>
                  <a:schemeClr val="dk1"/>
                </a:solidFill>
              </a:rPr>
              <a:t>Cloud Computing environment can supply of computing resources on the basis of demand and  when needed</a:t>
            </a:r>
            <a:endParaRPr sz="2700">
              <a:solidFill>
                <a:schemeClr val="dk1"/>
              </a:solidFill>
            </a:endParaRPr>
          </a:p>
          <a:p>
            <a:pPr indent="0" lvl="0" marL="0" marR="0" rtl="0" algn="just">
              <a:lnSpc>
                <a:spcPct val="100000"/>
              </a:lnSpc>
              <a:spcBef>
                <a:spcPts val="35"/>
              </a:spcBef>
              <a:spcAft>
                <a:spcPts val="0"/>
              </a:spcAft>
              <a:buClr>
                <a:schemeClr val="dk1"/>
              </a:buClr>
              <a:buSzPts val="1450"/>
              <a:buFont typeface="Arial"/>
              <a:buNone/>
            </a:pPr>
            <a:r>
              <a:t/>
            </a:r>
            <a:endParaRPr sz="2700">
              <a:solidFill>
                <a:schemeClr val="dk1"/>
              </a:solidFill>
            </a:endParaRPr>
          </a:p>
          <a:p>
            <a:pPr indent="-421005" lvl="0" marL="356870" marR="0" rtl="0" algn="just">
              <a:lnSpc>
                <a:spcPct val="100000"/>
              </a:lnSpc>
              <a:spcBef>
                <a:spcPts val="0"/>
              </a:spcBef>
              <a:spcAft>
                <a:spcPts val="0"/>
              </a:spcAft>
              <a:buClr>
                <a:schemeClr val="dk1"/>
              </a:buClr>
              <a:buSzPts val="2700"/>
              <a:buChar char="•"/>
            </a:pPr>
            <a:r>
              <a:rPr lang="en-US" sz="2700">
                <a:solidFill>
                  <a:schemeClr val="dk1"/>
                </a:solidFill>
              </a:rPr>
              <a:t>Managing the customer demand creates the challenges of </a:t>
            </a:r>
            <a:r>
              <a:rPr b="1" lang="en-US" sz="2700">
                <a:solidFill>
                  <a:schemeClr val="dk1"/>
                </a:solidFill>
              </a:rPr>
              <a:t>on-demand resource allocation.</a:t>
            </a:r>
            <a:endParaRPr b="1" sz="2700">
              <a:solidFill>
                <a:schemeClr val="dk1"/>
              </a:solidFill>
            </a:endParaRPr>
          </a:p>
          <a:p>
            <a:pPr indent="0" lvl="0" marL="0" marR="0" rtl="0" algn="just">
              <a:lnSpc>
                <a:spcPct val="100000"/>
              </a:lnSpc>
              <a:spcBef>
                <a:spcPts val="30"/>
              </a:spcBef>
              <a:spcAft>
                <a:spcPts val="0"/>
              </a:spcAft>
              <a:buClr>
                <a:schemeClr val="dk1"/>
              </a:buClr>
              <a:buSzPts val="1450"/>
              <a:buFont typeface="Arial"/>
              <a:buNone/>
            </a:pPr>
            <a:r>
              <a:t/>
            </a:r>
            <a:endParaRPr sz="2700">
              <a:solidFill>
                <a:schemeClr val="dk1"/>
              </a:solidFill>
            </a:endParaRPr>
          </a:p>
          <a:p>
            <a:pPr indent="-421005" lvl="0" marL="356870" marR="0" rtl="0" algn="just">
              <a:lnSpc>
                <a:spcPct val="108000"/>
              </a:lnSpc>
              <a:spcBef>
                <a:spcPts val="0"/>
              </a:spcBef>
              <a:spcAft>
                <a:spcPts val="0"/>
              </a:spcAft>
              <a:buClr>
                <a:schemeClr val="dk1"/>
              </a:buClr>
              <a:buSzPts val="2700"/>
              <a:buChar char="•"/>
            </a:pPr>
            <a:r>
              <a:rPr b="1" lang="en-US" sz="2700">
                <a:solidFill>
                  <a:schemeClr val="dk1"/>
                </a:solidFill>
              </a:rPr>
              <a:t>Effective and dynamic utilization of the resources </a:t>
            </a:r>
            <a:r>
              <a:rPr lang="en-US" sz="2700">
                <a:solidFill>
                  <a:schemeClr val="dk1"/>
                </a:solidFill>
              </a:rPr>
              <a:t>in cloud can help to balance the load and avoid situations like slow run of systems.</a:t>
            </a:r>
            <a:endParaRPr sz="2700">
              <a:solidFill>
                <a:schemeClr val="dk1"/>
              </a:solidFill>
            </a:endParaRPr>
          </a:p>
          <a:p>
            <a:pPr indent="0" lvl="0" marL="0" marR="0" rtl="0" algn="just">
              <a:lnSpc>
                <a:spcPct val="100000"/>
              </a:lnSpc>
              <a:spcBef>
                <a:spcPts val="25"/>
              </a:spcBef>
              <a:spcAft>
                <a:spcPts val="0"/>
              </a:spcAft>
              <a:buNone/>
            </a:pPr>
            <a:r>
              <a:t/>
            </a:r>
            <a:endParaRPr sz="2700">
              <a:solidFill>
                <a:schemeClr val="dk1"/>
              </a:solidFill>
            </a:endParaRPr>
          </a:p>
          <a:p>
            <a:pPr indent="-421005" lvl="0" marL="356870" marR="0" rtl="0" algn="just">
              <a:lnSpc>
                <a:spcPct val="100000"/>
              </a:lnSpc>
              <a:spcBef>
                <a:spcPts val="5"/>
              </a:spcBef>
              <a:spcAft>
                <a:spcPts val="0"/>
              </a:spcAft>
              <a:buClr>
                <a:schemeClr val="dk1"/>
              </a:buClr>
              <a:buSzPts val="2700"/>
              <a:buChar char="•"/>
            </a:pPr>
            <a:r>
              <a:rPr lang="en-US" sz="2700">
                <a:solidFill>
                  <a:schemeClr val="dk1"/>
                </a:solidFill>
              </a:rPr>
              <a:t>Cloud computing allows business outcomes to </a:t>
            </a:r>
            <a:r>
              <a:rPr b="1" lang="en-US" sz="2700">
                <a:solidFill>
                  <a:schemeClr val="dk1"/>
                </a:solidFill>
              </a:rPr>
              <a:t>scale up and down </a:t>
            </a:r>
            <a:r>
              <a:rPr lang="en-US" sz="2700">
                <a:solidFill>
                  <a:schemeClr val="dk1"/>
                </a:solidFill>
              </a:rPr>
              <a:t>their resources based on needs.</a:t>
            </a:r>
            <a:endParaRPr sz="2700">
              <a:solidFill>
                <a:schemeClr val="dk1"/>
              </a:solidFill>
            </a:endParaRPr>
          </a:p>
          <a:p>
            <a:pPr indent="0" lvl="0" marL="0" marR="0" rtl="0" algn="just">
              <a:lnSpc>
                <a:spcPct val="100000"/>
              </a:lnSpc>
              <a:spcBef>
                <a:spcPts val="30"/>
              </a:spcBef>
              <a:spcAft>
                <a:spcPts val="0"/>
              </a:spcAft>
              <a:buClr>
                <a:schemeClr val="dk1"/>
              </a:buClr>
              <a:buSzPts val="1450"/>
              <a:buFont typeface="Arial"/>
              <a:buNone/>
            </a:pPr>
            <a:r>
              <a:t/>
            </a:r>
            <a:endParaRPr sz="2400">
              <a:solidFill>
                <a:schemeClr val="dk1"/>
              </a:solidFill>
              <a:latin typeface="Calibri"/>
              <a:ea typeface="Calibri"/>
              <a:cs typeface="Calibri"/>
              <a:sym typeface="Calibri"/>
            </a:endParaRPr>
          </a:p>
          <a:p>
            <a:pPr indent="0" lvl="0" marL="0" marR="147955" rtl="0" algn="just">
              <a:lnSpc>
                <a:spcPct val="96000"/>
              </a:lnSpc>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11"/>
          <p:cNvPicPr preferRelativeResize="0"/>
          <p:nvPr/>
        </p:nvPicPr>
        <p:blipFill rotWithShape="1">
          <a:blip r:embed="rId3">
            <a:alphaModFix/>
          </a:blip>
          <a:srcRect b="0" l="0" r="0" t="0"/>
          <a:stretch/>
        </p:blipFill>
        <p:spPr>
          <a:xfrm>
            <a:off x="152400" y="0"/>
            <a:ext cx="8991599" cy="6400800"/>
          </a:xfrm>
          <a:prstGeom prst="rect">
            <a:avLst/>
          </a:prstGeom>
          <a:noFill/>
          <a:ln>
            <a:noFill/>
          </a:ln>
        </p:spPr>
      </p:pic>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ge3ec620993_0_6"/>
          <p:cNvSpPr txBox="1"/>
          <p:nvPr>
            <p:ph idx="1" type="body"/>
          </p:nvPr>
        </p:nvSpPr>
        <p:spPr>
          <a:xfrm>
            <a:off x="536250" y="184248"/>
            <a:ext cx="8076600" cy="4627200"/>
          </a:xfrm>
          <a:prstGeom prst="rect">
            <a:avLst/>
          </a:prstGeom>
        </p:spPr>
        <p:txBody>
          <a:bodyPr anchorCtr="0" anchor="t" bIns="0" lIns="0" spcFirstLastPara="1" rIns="0" wrap="square" tIns="0">
            <a:spAutoFit/>
          </a:bodyPr>
          <a:lstStyle/>
          <a:p>
            <a:pPr indent="-421005" lvl="0" marL="356870" rtl="0" algn="just">
              <a:lnSpc>
                <a:spcPct val="108000"/>
              </a:lnSpc>
              <a:spcBef>
                <a:spcPts val="0"/>
              </a:spcBef>
              <a:spcAft>
                <a:spcPts val="0"/>
              </a:spcAft>
              <a:buClr>
                <a:schemeClr val="dk1"/>
              </a:buClr>
              <a:buSzPts val="2700"/>
              <a:buChar char="•"/>
            </a:pPr>
            <a:r>
              <a:rPr lang="en-US">
                <a:latin typeface="Arial"/>
                <a:ea typeface="Arial"/>
                <a:cs typeface="Arial"/>
                <a:sym typeface="Arial"/>
              </a:rPr>
              <a:t>Virtual Machines are allocated to the user based on their job in order to reduce the number of</a:t>
            </a:r>
            <a:endParaRPr>
              <a:latin typeface="Arial"/>
              <a:ea typeface="Arial"/>
              <a:cs typeface="Arial"/>
              <a:sym typeface="Arial"/>
            </a:endParaRPr>
          </a:p>
          <a:p>
            <a:pPr indent="0" lvl="0" marL="356870" rtl="0" algn="just">
              <a:lnSpc>
                <a:spcPct val="108000"/>
              </a:lnSpc>
              <a:spcBef>
                <a:spcPts val="0"/>
              </a:spcBef>
              <a:spcAft>
                <a:spcPts val="0"/>
              </a:spcAft>
              <a:buClr>
                <a:schemeClr val="dk1"/>
              </a:buClr>
              <a:buFont typeface="Arial"/>
              <a:buNone/>
            </a:pPr>
            <a:r>
              <a:rPr lang="en-US">
                <a:latin typeface="Arial"/>
                <a:ea typeface="Arial"/>
                <a:cs typeface="Arial"/>
                <a:sym typeface="Arial"/>
              </a:rPr>
              <a:t>physical servers in the cloud environment</a:t>
            </a:r>
            <a:endParaRPr>
              <a:latin typeface="Arial"/>
              <a:ea typeface="Arial"/>
              <a:cs typeface="Arial"/>
              <a:sym typeface="Arial"/>
            </a:endParaRPr>
          </a:p>
          <a:p>
            <a:pPr indent="0" lvl="0" marL="0" rtl="0" algn="just">
              <a:spcBef>
                <a:spcPts val="30"/>
              </a:spcBef>
              <a:spcAft>
                <a:spcPts val="0"/>
              </a:spcAft>
              <a:buClr>
                <a:schemeClr val="dk1"/>
              </a:buClr>
              <a:buFont typeface="Arial"/>
              <a:buNone/>
            </a:pPr>
            <a:r>
              <a:t/>
            </a:r>
            <a:endParaRPr>
              <a:latin typeface="Arial"/>
              <a:ea typeface="Arial"/>
              <a:cs typeface="Arial"/>
              <a:sym typeface="Arial"/>
            </a:endParaRPr>
          </a:p>
          <a:p>
            <a:pPr indent="-421005" lvl="0" marL="356870" rtl="0" algn="just">
              <a:spcBef>
                <a:spcPts val="5"/>
              </a:spcBef>
              <a:spcAft>
                <a:spcPts val="0"/>
              </a:spcAft>
              <a:buClr>
                <a:schemeClr val="dk1"/>
              </a:buClr>
              <a:buSzPts val="2700"/>
              <a:buChar char="•"/>
            </a:pPr>
            <a:r>
              <a:rPr lang="en-US">
                <a:latin typeface="Arial"/>
                <a:ea typeface="Arial"/>
                <a:cs typeface="Arial"/>
                <a:sym typeface="Arial"/>
              </a:rPr>
              <a:t>If the VM is available then job is allowed to run on the VM.</a:t>
            </a:r>
            <a:endParaRPr>
              <a:latin typeface="Arial"/>
              <a:ea typeface="Arial"/>
              <a:cs typeface="Arial"/>
              <a:sym typeface="Arial"/>
            </a:endParaRPr>
          </a:p>
          <a:p>
            <a:pPr indent="0" lvl="0" marL="0" rtl="0" algn="just">
              <a:spcBef>
                <a:spcPts val="10"/>
              </a:spcBef>
              <a:spcAft>
                <a:spcPts val="0"/>
              </a:spcAft>
              <a:buClr>
                <a:schemeClr val="dk1"/>
              </a:buClr>
              <a:buSzPts val="1750"/>
              <a:buFont typeface="Arial"/>
              <a:buNone/>
            </a:pPr>
            <a:r>
              <a:t/>
            </a:r>
            <a:endParaRPr>
              <a:latin typeface="Arial"/>
              <a:ea typeface="Arial"/>
              <a:cs typeface="Arial"/>
              <a:sym typeface="Arial"/>
            </a:endParaRPr>
          </a:p>
          <a:p>
            <a:pPr indent="-421005" lvl="0" marL="356870" marR="147955" rtl="0" algn="just">
              <a:lnSpc>
                <a:spcPct val="96000"/>
              </a:lnSpc>
              <a:spcBef>
                <a:spcPts val="0"/>
              </a:spcBef>
              <a:spcAft>
                <a:spcPts val="0"/>
              </a:spcAft>
              <a:buClr>
                <a:schemeClr val="dk1"/>
              </a:buClr>
              <a:buSzPts val="2700"/>
              <a:buChar char="•"/>
            </a:pPr>
            <a:r>
              <a:rPr lang="en-US">
                <a:latin typeface="Arial"/>
                <a:ea typeface="Arial"/>
                <a:cs typeface="Arial"/>
                <a:sym typeface="Arial"/>
              </a:rPr>
              <a:t>If the VM is not available then the algorithm finds a low priority job taking into account the job’s  lease type.</a:t>
            </a:r>
            <a:endParaRPr>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ge3e6cf1e90_0_0"/>
          <p:cNvSpPr txBox="1"/>
          <p:nvPr>
            <p:ph type="title"/>
          </p:nvPr>
        </p:nvSpPr>
        <p:spPr>
          <a:xfrm>
            <a:off x="786739" y="498729"/>
            <a:ext cx="7570500" cy="2199900"/>
          </a:xfrm>
          <a:prstGeom prst="rect">
            <a:avLst/>
          </a:prstGeom>
        </p:spPr>
        <p:txBody>
          <a:bodyPr anchorCtr="0" anchor="t" bIns="0" lIns="0" spcFirstLastPara="1" rIns="0" wrap="square" tIns="0">
            <a:spAutoFit/>
          </a:bodyPr>
          <a:lstStyle/>
          <a:p>
            <a:pPr indent="-414019" lvl="0" marL="426083" marR="5080" rtl="0" algn="just">
              <a:lnSpc>
                <a:spcPct val="107200"/>
              </a:lnSpc>
              <a:spcBef>
                <a:spcPts val="0"/>
              </a:spcBef>
              <a:spcAft>
                <a:spcPts val="0"/>
              </a:spcAft>
              <a:buClr>
                <a:schemeClr val="dk1"/>
              </a:buClr>
              <a:buFont typeface="Arial"/>
              <a:buNone/>
            </a:pPr>
            <a:r>
              <a:rPr lang="en-US" sz="3200">
                <a:latin typeface="Arial"/>
                <a:ea typeface="Arial"/>
                <a:cs typeface="Arial"/>
                <a:sym typeface="Arial"/>
              </a:rPr>
              <a:t>The strategies for resource management for IaaS, PaaS, and SaaS  are different.</a:t>
            </a:r>
            <a:endParaRPr sz="3200">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ge444ace762_0_6"/>
          <p:cNvSpPr txBox="1"/>
          <p:nvPr>
            <p:ph type="title"/>
          </p:nvPr>
        </p:nvSpPr>
        <p:spPr>
          <a:xfrm>
            <a:off x="786750" y="137550"/>
            <a:ext cx="8357100" cy="6600300"/>
          </a:xfrm>
          <a:prstGeom prst="rect">
            <a:avLst/>
          </a:prstGeom>
        </p:spPr>
        <p:txBody>
          <a:bodyPr anchorCtr="0" anchor="t" bIns="0" lIns="0" spcFirstLastPara="1" rIns="0" wrap="square" tIns="0">
            <a:spAutoFit/>
          </a:bodyPr>
          <a:lstStyle/>
          <a:p>
            <a:pPr indent="0" lvl="0" marL="457200" rtl="0" algn="l">
              <a:lnSpc>
                <a:spcPct val="115000"/>
              </a:lnSpc>
              <a:spcBef>
                <a:spcPts val="0"/>
              </a:spcBef>
              <a:spcAft>
                <a:spcPts val="0"/>
              </a:spcAft>
              <a:buNone/>
            </a:pPr>
            <a:r>
              <a:rPr lang="en-US" sz="2800">
                <a:solidFill>
                  <a:srgbClr val="111111"/>
                </a:solidFill>
                <a:highlight>
                  <a:srgbClr val="FFFFFF"/>
                </a:highlight>
                <a:latin typeface="Arial"/>
                <a:ea typeface="Arial"/>
                <a:cs typeface="Arial"/>
                <a:sym typeface="Arial"/>
              </a:rPr>
              <a:t>WEB 2.0 DEFINITION</a:t>
            </a:r>
            <a:endParaRPr sz="2800">
              <a:solidFill>
                <a:srgbClr val="111111"/>
              </a:solidFill>
              <a:highlight>
                <a:srgbClr val="FFFFFF"/>
              </a:highlight>
              <a:latin typeface="Arial"/>
              <a:ea typeface="Arial"/>
              <a:cs typeface="Arial"/>
              <a:sym typeface="Arial"/>
            </a:endParaRPr>
          </a:p>
          <a:p>
            <a:pPr indent="-400050" lvl="0" marL="457200" rtl="0" algn="just">
              <a:lnSpc>
                <a:spcPct val="115000"/>
              </a:lnSpc>
              <a:spcBef>
                <a:spcPts val="0"/>
              </a:spcBef>
              <a:spcAft>
                <a:spcPts val="0"/>
              </a:spcAft>
              <a:buClr>
                <a:srgbClr val="111111"/>
              </a:buClr>
              <a:buSzPts val="2700"/>
              <a:buChar char="●"/>
            </a:pPr>
            <a:r>
              <a:rPr b="0" lang="en-US" sz="2700">
                <a:solidFill>
                  <a:srgbClr val="111111"/>
                </a:solidFill>
                <a:highlight>
                  <a:srgbClr val="FFFFFF"/>
                </a:highlight>
                <a:latin typeface="Arial"/>
                <a:ea typeface="Arial"/>
                <a:cs typeface="Arial"/>
                <a:sym typeface="Arial"/>
              </a:rPr>
              <a:t>Web 2.0 describes the current state of the web, which has more user-generated content and usability for end-users compared to its earlier incarnation, Web 1.0.</a:t>
            </a:r>
            <a:endParaRPr b="0" sz="2700">
              <a:solidFill>
                <a:srgbClr val="111111"/>
              </a:solidFill>
              <a:highlight>
                <a:srgbClr val="FFFFFF"/>
              </a:highlight>
              <a:latin typeface="Arial"/>
              <a:ea typeface="Arial"/>
              <a:cs typeface="Arial"/>
              <a:sym typeface="Arial"/>
            </a:endParaRPr>
          </a:p>
          <a:p>
            <a:pPr indent="0" lvl="0" marL="0" rtl="0" algn="just">
              <a:lnSpc>
                <a:spcPct val="115000"/>
              </a:lnSpc>
              <a:spcBef>
                <a:spcPts val="0"/>
              </a:spcBef>
              <a:spcAft>
                <a:spcPts val="0"/>
              </a:spcAft>
              <a:buNone/>
            </a:pPr>
            <a:r>
              <a:t/>
            </a:r>
            <a:endParaRPr b="0" sz="2700">
              <a:solidFill>
                <a:srgbClr val="111111"/>
              </a:solidFill>
              <a:highlight>
                <a:srgbClr val="FFFFFF"/>
              </a:highlight>
              <a:latin typeface="Arial"/>
              <a:ea typeface="Arial"/>
              <a:cs typeface="Arial"/>
              <a:sym typeface="Arial"/>
            </a:endParaRPr>
          </a:p>
          <a:p>
            <a:pPr indent="-400050" lvl="0" marL="457200" rtl="0" algn="just">
              <a:lnSpc>
                <a:spcPct val="115000"/>
              </a:lnSpc>
              <a:spcBef>
                <a:spcPts val="0"/>
              </a:spcBef>
              <a:spcAft>
                <a:spcPts val="0"/>
              </a:spcAft>
              <a:buClr>
                <a:srgbClr val="111111"/>
              </a:buClr>
              <a:buSzPts val="2700"/>
              <a:buChar char="●"/>
            </a:pPr>
            <a:r>
              <a:rPr b="0" lang="en-US" sz="2700">
                <a:solidFill>
                  <a:srgbClr val="111111"/>
                </a:solidFill>
                <a:highlight>
                  <a:srgbClr val="FFFFFF"/>
                </a:highlight>
                <a:latin typeface="Arial"/>
                <a:ea typeface="Arial"/>
                <a:cs typeface="Arial"/>
                <a:sym typeface="Arial"/>
              </a:rPr>
              <a:t>Web 2.0 does not refer to any specific technical upgrades to the internet; it refers to a shift in how the Internet is used.</a:t>
            </a:r>
            <a:endParaRPr b="0" sz="2700">
              <a:solidFill>
                <a:srgbClr val="111111"/>
              </a:solidFill>
              <a:highlight>
                <a:srgbClr val="FFFFFF"/>
              </a:highlight>
              <a:latin typeface="Arial"/>
              <a:ea typeface="Arial"/>
              <a:cs typeface="Arial"/>
              <a:sym typeface="Arial"/>
            </a:endParaRPr>
          </a:p>
          <a:p>
            <a:pPr indent="0" lvl="0" marL="457200" rtl="0" algn="just">
              <a:lnSpc>
                <a:spcPct val="115000"/>
              </a:lnSpc>
              <a:spcBef>
                <a:spcPts val="0"/>
              </a:spcBef>
              <a:spcAft>
                <a:spcPts val="0"/>
              </a:spcAft>
              <a:buNone/>
            </a:pPr>
            <a:r>
              <a:t/>
            </a:r>
            <a:endParaRPr b="0" sz="2700">
              <a:solidFill>
                <a:srgbClr val="111111"/>
              </a:solidFill>
              <a:highlight>
                <a:srgbClr val="FFFFFF"/>
              </a:highlight>
              <a:latin typeface="Arial"/>
              <a:ea typeface="Arial"/>
              <a:cs typeface="Arial"/>
              <a:sym typeface="Arial"/>
            </a:endParaRPr>
          </a:p>
          <a:p>
            <a:pPr indent="-400050" lvl="0" marL="457200" rtl="0" algn="just">
              <a:lnSpc>
                <a:spcPct val="115000"/>
              </a:lnSpc>
              <a:spcBef>
                <a:spcPts val="0"/>
              </a:spcBef>
              <a:spcAft>
                <a:spcPts val="0"/>
              </a:spcAft>
              <a:buClr>
                <a:srgbClr val="111111"/>
              </a:buClr>
              <a:buSzPts val="2700"/>
              <a:buChar char="●"/>
            </a:pPr>
            <a:r>
              <a:rPr b="0" lang="en-US" sz="2700">
                <a:solidFill>
                  <a:srgbClr val="111111"/>
                </a:solidFill>
                <a:highlight>
                  <a:srgbClr val="FFFFFF"/>
                </a:highlight>
                <a:latin typeface="Arial"/>
                <a:ea typeface="Arial"/>
                <a:cs typeface="Arial"/>
                <a:sym typeface="Arial"/>
              </a:rPr>
              <a:t>In the new age of the Internet, there is a higher level of information sharing and interconnectedness among participants.</a:t>
            </a:r>
            <a:endParaRPr b="0" sz="2700">
              <a:solidFill>
                <a:srgbClr val="111111"/>
              </a:solidFill>
              <a:highlight>
                <a:srgbClr val="FFFFFF"/>
              </a:highlight>
              <a:latin typeface="Arial"/>
              <a:ea typeface="Arial"/>
              <a:cs typeface="Arial"/>
              <a:sym typeface="Arial"/>
            </a:endParaRPr>
          </a:p>
          <a:p>
            <a:pPr indent="0" lvl="0" marL="0" rtl="0" algn="l">
              <a:spcBef>
                <a:spcPts val="0"/>
              </a:spcBef>
              <a:spcAft>
                <a:spcPts val="0"/>
              </a:spcAft>
              <a:buNone/>
            </a:pPr>
            <a:r>
              <a:t/>
            </a:r>
            <a:endParaRPr sz="2400"/>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ge444ace762_0_19"/>
          <p:cNvSpPr txBox="1"/>
          <p:nvPr>
            <p:ph type="title"/>
          </p:nvPr>
        </p:nvSpPr>
        <p:spPr>
          <a:xfrm>
            <a:off x="786750" y="498702"/>
            <a:ext cx="8488200" cy="6003000"/>
          </a:xfrm>
          <a:prstGeom prst="rect">
            <a:avLst/>
          </a:prstGeom>
        </p:spPr>
        <p:txBody>
          <a:bodyPr anchorCtr="0" anchor="t" bIns="0" lIns="0" spcFirstLastPara="1" rIns="0" wrap="square" tIns="0">
            <a:spAutoFit/>
          </a:bodyPr>
          <a:lstStyle/>
          <a:p>
            <a:pPr indent="0" lvl="0" marL="0" rtl="0" algn="ctr">
              <a:spcBef>
                <a:spcPts val="0"/>
              </a:spcBef>
              <a:spcAft>
                <a:spcPts val="0"/>
              </a:spcAft>
              <a:buNone/>
            </a:pPr>
            <a:r>
              <a:rPr lang="en-US" sz="3000">
                <a:solidFill>
                  <a:srgbClr val="494949"/>
                </a:solidFill>
                <a:highlight>
                  <a:srgbClr val="FFFFFF"/>
                </a:highlight>
                <a:latin typeface="Proxima Nova"/>
                <a:ea typeface="Proxima Nova"/>
                <a:cs typeface="Proxima Nova"/>
                <a:sym typeface="Proxima Nova"/>
              </a:rPr>
              <a:t>Web 2.0 examples</a:t>
            </a:r>
            <a:r>
              <a:rPr b="0" lang="en-US" sz="3000">
                <a:solidFill>
                  <a:srgbClr val="494949"/>
                </a:solidFill>
                <a:highlight>
                  <a:srgbClr val="FFFFFF"/>
                </a:highlight>
                <a:latin typeface="Proxima Nova"/>
                <a:ea typeface="Proxima Nova"/>
                <a:cs typeface="Proxima Nova"/>
                <a:sym typeface="Proxima Nova"/>
              </a:rPr>
              <a:t> </a:t>
            </a:r>
            <a:endParaRPr b="0" sz="3000">
              <a:solidFill>
                <a:srgbClr val="494949"/>
              </a:solidFill>
              <a:highlight>
                <a:srgbClr val="FFFFFF"/>
              </a:highlight>
              <a:latin typeface="Proxima Nova"/>
              <a:ea typeface="Proxima Nova"/>
              <a:cs typeface="Proxima Nova"/>
              <a:sym typeface="Proxima Nova"/>
            </a:endParaRPr>
          </a:p>
          <a:p>
            <a:pPr indent="0" lvl="0" marL="0" rtl="0" algn="just">
              <a:spcBef>
                <a:spcPts val="0"/>
              </a:spcBef>
              <a:spcAft>
                <a:spcPts val="0"/>
              </a:spcAft>
              <a:buNone/>
            </a:pPr>
            <a:r>
              <a:rPr b="0" lang="en-US" sz="3000">
                <a:solidFill>
                  <a:srgbClr val="494949"/>
                </a:solidFill>
                <a:highlight>
                  <a:srgbClr val="FFFFFF"/>
                </a:highlight>
                <a:latin typeface="Proxima Nova"/>
                <a:ea typeface="Proxima Nova"/>
                <a:cs typeface="Proxima Nova"/>
                <a:sym typeface="Proxima Nova"/>
              </a:rPr>
              <a:t>include hosted services (Google Maps),</a:t>
            </a:r>
            <a:endParaRPr b="0" sz="3000">
              <a:solidFill>
                <a:srgbClr val="494949"/>
              </a:solidFill>
              <a:highlight>
                <a:srgbClr val="FFFFFF"/>
              </a:highlight>
              <a:latin typeface="Proxima Nova"/>
              <a:ea typeface="Proxima Nova"/>
              <a:cs typeface="Proxima Nova"/>
              <a:sym typeface="Proxima Nova"/>
            </a:endParaRPr>
          </a:p>
          <a:p>
            <a:pPr indent="0" lvl="0" marL="0" rtl="0" algn="just">
              <a:spcBef>
                <a:spcPts val="0"/>
              </a:spcBef>
              <a:spcAft>
                <a:spcPts val="0"/>
              </a:spcAft>
              <a:buNone/>
            </a:pPr>
            <a:r>
              <a:t/>
            </a:r>
            <a:endParaRPr b="0" sz="3000">
              <a:solidFill>
                <a:srgbClr val="494949"/>
              </a:solidFill>
              <a:highlight>
                <a:srgbClr val="FFFFFF"/>
              </a:highlight>
              <a:latin typeface="Proxima Nova"/>
              <a:ea typeface="Proxima Nova"/>
              <a:cs typeface="Proxima Nova"/>
              <a:sym typeface="Proxima Nova"/>
            </a:endParaRPr>
          </a:p>
          <a:p>
            <a:pPr indent="0" lvl="0" marL="0" rtl="0" algn="just">
              <a:spcBef>
                <a:spcPts val="0"/>
              </a:spcBef>
              <a:spcAft>
                <a:spcPts val="0"/>
              </a:spcAft>
              <a:buNone/>
            </a:pPr>
            <a:r>
              <a:rPr b="0" lang="en-US" sz="3000">
                <a:solidFill>
                  <a:srgbClr val="494949"/>
                </a:solidFill>
                <a:highlight>
                  <a:srgbClr val="FFFFFF"/>
                </a:highlight>
                <a:latin typeface="Proxima Nova"/>
                <a:ea typeface="Proxima Nova"/>
                <a:cs typeface="Proxima Nova"/>
                <a:sym typeface="Proxima Nova"/>
              </a:rPr>
              <a:t>Web applications (Google Docs, Flickr),</a:t>
            </a:r>
            <a:endParaRPr b="0" sz="3000">
              <a:solidFill>
                <a:srgbClr val="494949"/>
              </a:solidFill>
              <a:highlight>
                <a:srgbClr val="FFFFFF"/>
              </a:highlight>
              <a:latin typeface="Proxima Nova"/>
              <a:ea typeface="Proxima Nova"/>
              <a:cs typeface="Proxima Nova"/>
              <a:sym typeface="Proxima Nova"/>
            </a:endParaRPr>
          </a:p>
          <a:p>
            <a:pPr indent="0" lvl="0" marL="0" rtl="0" algn="just">
              <a:spcBef>
                <a:spcPts val="0"/>
              </a:spcBef>
              <a:spcAft>
                <a:spcPts val="0"/>
              </a:spcAft>
              <a:buNone/>
            </a:pPr>
            <a:r>
              <a:t/>
            </a:r>
            <a:endParaRPr b="0" sz="3000">
              <a:solidFill>
                <a:srgbClr val="494949"/>
              </a:solidFill>
              <a:highlight>
                <a:srgbClr val="FFFFFF"/>
              </a:highlight>
              <a:latin typeface="Proxima Nova"/>
              <a:ea typeface="Proxima Nova"/>
              <a:cs typeface="Proxima Nova"/>
              <a:sym typeface="Proxima Nova"/>
            </a:endParaRPr>
          </a:p>
          <a:p>
            <a:pPr indent="0" lvl="0" marL="0" rtl="0" algn="just">
              <a:spcBef>
                <a:spcPts val="0"/>
              </a:spcBef>
              <a:spcAft>
                <a:spcPts val="0"/>
              </a:spcAft>
              <a:buNone/>
            </a:pPr>
            <a:r>
              <a:rPr b="0" lang="en-US" sz="3000">
                <a:solidFill>
                  <a:srgbClr val="494949"/>
                </a:solidFill>
                <a:highlight>
                  <a:srgbClr val="FFFFFF"/>
                </a:highlight>
                <a:latin typeface="Proxima Nova"/>
                <a:ea typeface="Proxima Nova"/>
                <a:cs typeface="Proxima Nova"/>
                <a:sym typeface="Proxima Nova"/>
              </a:rPr>
              <a:t> Video sharing sites (YouTube), </a:t>
            </a:r>
            <a:endParaRPr b="0" sz="3000">
              <a:solidFill>
                <a:srgbClr val="494949"/>
              </a:solidFill>
              <a:highlight>
                <a:srgbClr val="FFFFFF"/>
              </a:highlight>
              <a:latin typeface="Proxima Nova"/>
              <a:ea typeface="Proxima Nova"/>
              <a:cs typeface="Proxima Nova"/>
              <a:sym typeface="Proxima Nova"/>
            </a:endParaRPr>
          </a:p>
          <a:p>
            <a:pPr indent="0" lvl="0" marL="0" rtl="0" algn="just">
              <a:spcBef>
                <a:spcPts val="0"/>
              </a:spcBef>
              <a:spcAft>
                <a:spcPts val="0"/>
              </a:spcAft>
              <a:buNone/>
            </a:pPr>
            <a:r>
              <a:t/>
            </a:r>
            <a:endParaRPr b="0" sz="3000">
              <a:solidFill>
                <a:srgbClr val="494949"/>
              </a:solidFill>
              <a:highlight>
                <a:srgbClr val="FFFFFF"/>
              </a:highlight>
              <a:latin typeface="Proxima Nova"/>
              <a:ea typeface="Proxima Nova"/>
              <a:cs typeface="Proxima Nova"/>
              <a:sym typeface="Proxima Nova"/>
            </a:endParaRPr>
          </a:p>
          <a:p>
            <a:pPr indent="0" lvl="0" marL="0" rtl="0" algn="just">
              <a:spcBef>
                <a:spcPts val="0"/>
              </a:spcBef>
              <a:spcAft>
                <a:spcPts val="0"/>
              </a:spcAft>
              <a:buNone/>
            </a:pPr>
            <a:r>
              <a:rPr b="0" lang="en-US" sz="3000">
                <a:solidFill>
                  <a:srgbClr val="494949"/>
                </a:solidFill>
                <a:highlight>
                  <a:srgbClr val="FFFFFF"/>
                </a:highlight>
                <a:latin typeface="Proxima Nova"/>
                <a:ea typeface="Proxima Nova"/>
                <a:cs typeface="Proxima Nova"/>
                <a:sym typeface="Proxima Nova"/>
              </a:rPr>
              <a:t>wikis (MediaWiki), blogs (WordPress),</a:t>
            </a:r>
            <a:endParaRPr b="0" sz="3000">
              <a:solidFill>
                <a:srgbClr val="494949"/>
              </a:solidFill>
              <a:highlight>
                <a:srgbClr val="FFFFFF"/>
              </a:highlight>
              <a:latin typeface="Proxima Nova"/>
              <a:ea typeface="Proxima Nova"/>
              <a:cs typeface="Proxima Nova"/>
              <a:sym typeface="Proxima Nova"/>
            </a:endParaRPr>
          </a:p>
          <a:p>
            <a:pPr indent="0" lvl="0" marL="0" rtl="0" algn="just">
              <a:spcBef>
                <a:spcPts val="0"/>
              </a:spcBef>
              <a:spcAft>
                <a:spcPts val="0"/>
              </a:spcAft>
              <a:buNone/>
            </a:pPr>
            <a:r>
              <a:t/>
            </a:r>
            <a:endParaRPr b="0" sz="3000">
              <a:solidFill>
                <a:srgbClr val="494949"/>
              </a:solidFill>
              <a:highlight>
                <a:srgbClr val="FFFFFF"/>
              </a:highlight>
              <a:latin typeface="Proxima Nova"/>
              <a:ea typeface="Proxima Nova"/>
              <a:cs typeface="Proxima Nova"/>
              <a:sym typeface="Proxima Nova"/>
            </a:endParaRPr>
          </a:p>
          <a:p>
            <a:pPr indent="0" lvl="0" marL="0" rtl="0" algn="just">
              <a:spcBef>
                <a:spcPts val="0"/>
              </a:spcBef>
              <a:spcAft>
                <a:spcPts val="0"/>
              </a:spcAft>
              <a:buNone/>
            </a:pPr>
            <a:r>
              <a:rPr b="0" lang="en-US" sz="3000">
                <a:solidFill>
                  <a:srgbClr val="494949"/>
                </a:solidFill>
                <a:highlight>
                  <a:srgbClr val="FFFFFF"/>
                </a:highlight>
                <a:latin typeface="Proxima Nova"/>
                <a:ea typeface="Proxima Nova"/>
                <a:cs typeface="Proxima Nova"/>
                <a:sym typeface="Proxima Nova"/>
              </a:rPr>
              <a:t>social networking (Facebook), </a:t>
            </a:r>
            <a:endParaRPr b="0" sz="3000">
              <a:solidFill>
                <a:srgbClr val="494949"/>
              </a:solidFill>
              <a:highlight>
                <a:srgbClr val="FFFFFF"/>
              </a:highlight>
              <a:latin typeface="Proxima Nova"/>
              <a:ea typeface="Proxima Nova"/>
              <a:cs typeface="Proxima Nova"/>
              <a:sym typeface="Proxima Nova"/>
            </a:endParaRPr>
          </a:p>
          <a:p>
            <a:pPr indent="0" lvl="0" marL="0" rtl="0" algn="just">
              <a:spcBef>
                <a:spcPts val="0"/>
              </a:spcBef>
              <a:spcAft>
                <a:spcPts val="0"/>
              </a:spcAft>
              <a:buNone/>
            </a:pPr>
            <a:r>
              <a:t/>
            </a:r>
            <a:endParaRPr b="0" sz="3000">
              <a:solidFill>
                <a:srgbClr val="494949"/>
              </a:solidFill>
              <a:highlight>
                <a:srgbClr val="FFFFFF"/>
              </a:highlight>
              <a:latin typeface="Proxima Nova"/>
              <a:ea typeface="Proxima Nova"/>
              <a:cs typeface="Proxima Nova"/>
              <a:sym typeface="Proxima Nova"/>
            </a:endParaRPr>
          </a:p>
          <a:p>
            <a:pPr indent="0" lvl="0" marL="0" rtl="0" algn="just">
              <a:spcBef>
                <a:spcPts val="0"/>
              </a:spcBef>
              <a:spcAft>
                <a:spcPts val="0"/>
              </a:spcAft>
              <a:buNone/>
            </a:pPr>
            <a:r>
              <a:rPr b="0" lang="en-US" sz="3000">
                <a:solidFill>
                  <a:srgbClr val="494949"/>
                </a:solidFill>
                <a:highlight>
                  <a:srgbClr val="FFFFFF"/>
                </a:highlight>
                <a:latin typeface="Proxima Nova"/>
                <a:ea typeface="Proxima Nova"/>
                <a:cs typeface="Proxima Nova"/>
                <a:sym typeface="Proxima Nova"/>
              </a:rPr>
              <a:t>Microblogging (Twitter), </a:t>
            </a:r>
            <a:endParaRPr b="0" sz="3000">
              <a:solidFill>
                <a:srgbClr val="494949"/>
              </a:solidFill>
              <a:highlight>
                <a:srgbClr val="FFFFFF"/>
              </a:highlight>
              <a:latin typeface="Proxima Nova"/>
              <a:ea typeface="Proxima Nova"/>
              <a:cs typeface="Proxima Nova"/>
              <a:sym typeface="Proxima Nova"/>
            </a:endParaRPr>
          </a:p>
          <a:p>
            <a:pPr indent="0" lvl="0" marL="0" rtl="0" algn="just">
              <a:spcBef>
                <a:spcPts val="0"/>
              </a:spcBef>
              <a:spcAft>
                <a:spcPts val="0"/>
              </a:spcAft>
              <a:buNone/>
            </a:pPr>
            <a:r>
              <a:rPr b="0" lang="en-US" sz="3000">
                <a:solidFill>
                  <a:srgbClr val="494949"/>
                </a:solidFill>
                <a:highlight>
                  <a:srgbClr val="FFFFFF"/>
                </a:highlight>
                <a:latin typeface="Proxima Nova"/>
                <a:ea typeface="Proxima Nova"/>
                <a:cs typeface="Proxima Nova"/>
                <a:sym typeface="Proxima Nova"/>
              </a:rPr>
              <a:t>and  content hosting services and many more.</a:t>
            </a:r>
            <a:endParaRPr sz="3000"/>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sp>
        <p:nvSpPr>
          <p:cNvPr id="1035" name="Google Shape;1035;ge444ace762_0_24"/>
          <p:cNvSpPr txBox="1"/>
          <p:nvPr>
            <p:ph type="title"/>
          </p:nvPr>
        </p:nvSpPr>
        <p:spPr>
          <a:xfrm>
            <a:off x="275100" y="43925"/>
            <a:ext cx="8685300" cy="6895800"/>
          </a:xfrm>
          <a:prstGeom prst="rect">
            <a:avLst/>
          </a:prstGeom>
        </p:spPr>
        <p:txBody>
          <a:bodyPr anchorCtr="0" anchor="t" bIns="0" lIns="0" spcFirstLastPara="1" rIns="0" wrap="square" tIns="0">
            <a:spAutoFit/>
          </a:bodyPr>
          <a:lstStyle/>
          <a:p>
            <a:pPr indent="0" lvl="0" marL="0" rtl="0" algn="just">
              <a:spcBef>
                <a:spcPts val="0"/>
              </a:spcBef>
              <a:spcAft>
                <a:spcPts val="0"/>
              </a:spcAft>
              <a:buNone/>
            </a:pPr>
            <a:r>
              <a:rPr b="0" lang="en-US" sz="3200">
                <a:solidFill>
                  <a:srgbClr val="111111"/>
                </a:solidFill>
                <a:highlight>
                  <a:srgbClr val="FFFFFF"/>
                </a:highlight>
                <a:latin typeface="Arial"/>
                <a:ea typeface="Arial"/>
                <a:cs typeface="Arial"/>
                <a:sym typeface="Arial"/>
              </a:rPr>
              <a:t>Web 1.0 is used to describe the first stage of the Internet. At this point, there were few content creators; most of those using the Internet were consumers. </a:t>
            </a:r>
            <a:endParaRPr b="0" sz="3200">
              <a:solidFill>
                <a:srgbClr val="111111"/>
              </a:solidFill>
              <a:highlight>
                <a:srgbClr val="FFFFFF"/>
              </a:highlight>
              <a:latin typeface="Arial"/>
              <a:ea typeface="Arial"/>
              <a:cs typeface="Arial"/>
              <a:sym typeface="Arial"/>
            </a:endParaRPr>
          </a:p>
          <a:p>
            <a:pPr indent="0" lvl="0" marL="0" rtl="0" algn="just">
              <a:spcBef>
                <a:spcPts val="0"/>
              </a:spcBef>
              <a:spcAft>
                <a:spcPts val="0"/>
              </a:spcAft>
              <a:buNone/>
            </a:pPr>
            <a:r>
              <a:t/>
            </a:r>
            <a:endParaRPr b="0" sz="3200">
              <a:solidFill>
                <a:srgbClr val="111111"/>
              </a:solidFill>
              <a:highlight>
                <a:srgbClr val="FFFFFF"/>
              </a:highlight>
              <a:latin typeface="Arial"/>
              <a:ea typeface="Arial"/>
              <a:cs typeface="Arial"/>
              <a:sym typeface="Arial"/>
            </a:endParaRPr>
          </a:p>
          <a:p>
            <a:pPr indent="0" lvl="0" marL="0" rtl="0" algn="just">
              <a:spcBef>
                <a:spcPts val="0"/>
              </a:spcBef>
              <a:spcAft>
                <a:spcPts val="0"/>
              </a:spcAft>
              <a:buNone/>
            </a:pPr>
            <a:r>
              <a:rPr b="0" lang="en-US" sz="3200">
                <a:solidFill>
                  <a:srgbClr val="111111"/>
                </a:solidFill>
                <a:highlight>
                  <a:srgbClr val="FFFFFF"/>
                </a:highlight>
                <a:latin typeface="Arial"/>
                <a:ea typeface="Arial"/>
                <a:cs typeface="Arial"/>
                <a:sym typeface="Arial"/>
              </a:rPr>
              <a:t>Static pages were more common than dynamic </a:t>
            </a:r>
            <a:r>
              <a:rPr b="0" lang="en-US" sz="3200" u="sng">
                <a:solidFill>
                  <a:srgbClr val="2C40D0"/>
                </a:solidFill>
                <a:highlight>
                  <a:srgbClr val="FFFFFF"/>
                </a:highlight>
                <a:latin typeface="Arial"/>
                <a:ea typeface="Arial"/>
                <a:cs typeface="Arial"/>
                <a:sym typeface="Arial"/>
                <a:hlinkClick r:id="rId3">
                  <a:extLst>
                    <a:ext uri="{A12FA001-AC4F-418D-AE19-62706E023703}">
                      <ahyp:hlinkClr val="tx"/>
                    </a:ext>
                  </a:extLst>
                </a:hlinkClick>
              </a:rPr>
              <a:t>HTML</a:t>
            </a:r>
            <a:r>
              <a:rPr b="0" lang="en-US" sz="3200">
                <a:solidFill>
                  <a:srgbClr val="111111"/>
                </a:solidFill>
                <a:highlight>
                  <a:srgbClr val="FFFFFF"/>
                </a:highlight>
                <a:latin typeface="Arial"/>
                <a:ea typeface="Arial"/>
                <a:cs typeface="Arial"/>
                <a:sym typeface="Arial"/>
              </a:rPr>
              <a:t>, which incorporates interactive and animated websites with specific coding or language. </a:t>
            </a:r>
            <a:endParaRPr b="0" sz="3200">
              <a:solidFill>
                <a:srgbClr val="111111"/>
              </a:solidFill>
              <a:highlight>
                <a:srgbClr val="FFFFFF"/>
              </a:highlight>
              <a:latin typeface="Arial"/>
              <a:ea typeface="Arial"/>
              <a:cs typeface="Arial"/>
              <a:sym typeface="Arial"/>
            </a:endParaRPr>
          </a:p>
          <a:p>
            <a:pPr indent="0" lvl="0" marL="0" rtl="0" algn="just">
              <a:spcBef>
                <a:spcPts val="0"/>
              </a:spcBef>
              <a:spcAft>
                <a:spcPts val="0"/>
              </a:spcAft>
              <a:buNone/>
            </a:pPr>
            <a:r>
              <a:rPr b="0" lang="en-US" sz="3200">
                <a:solidFill>
                  <a:srgbClr val="111111"/>
                </a:solidFill>
                <a:highlight>
                  <a:srgbClr val="FFFFFF"/>
                </a:highlight>
                <a:latin typeface="Arial"/>
                <a:ea typeface="Arial"/>
                <a:cs typeface="Arial"/>
                <a:sym typeface="Arial"/>
              </a:rPr>
              <a:t>Content in this stage came from a server’s filesystem rather than a database management system. Users were able to sign online guestbooks, and HTML forms were sent via email. </a:t>
            </a:r>
            <a:endParaRPr sz="3200"/>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9" name="Shape 1039"/>
        <p:cNvGrpSpPr/>
        <p:nvPr/>
      </p:nvGrpSpPr>
      <p:grpSpPr>
        <a:xfrm>
          <a:off x="0" y="0"/>
          <a:ext cx="0" cy="0"/>
          <a:chOff x="0" y="0"/>
          <a:chExt cx="0" cy="0"/>
        </a:xfrm>
      </p:grpSpPr>
      <p:sp>
        <p:nvSpPr>
          <p:cNvPr id="1040" name="Google Shape;1040;ge2c165bc72_0_98"/>
          <p:cNvSpPr txBox="1"/>
          <p:nvPr>
            <p:ph type="title"/>
          </p:nvPr>
        </p:nvSpPr>
        <p:spPr>
          <a:xfrm>
            <a:off x="1213815" y="193370"/>
            <a:ext cx="6713100" cy="62970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u="sng"/>
              <a:t>Difference: Cloud and Web 2.0</a:t>
            </a:r>
            <a:endParaRPr/>
          </a:p>
        </p:txBody>
      </p:sp>
      <p:pic>
        <p:nvPicPr>
          <p:cNvPr id="1041" name="Google Shape;1041;ge2c165bc72_0_98"/>
          <p:cNvPicPr preferRelativeResize="0"/>
          <p:nvPr/>
        </p:nvPicPr>
        <p:blipFill rotWithShape="1">
          <a:blip r:embed="rId3">
            <a:alphaModFix/>
          </a:blip>
          <a:srcRect b="0" l="0" r="0" t="0"/>
          <a:stretch/>
        </p:blipFill>
        <p:spPr>
          <a:xfrm>
            <a:off x="333475" y="769032"/>
            <a:ext cx="9144001" cy="5794218"/>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92"/>
          <p:cNvSpPr txBox="1"/>
          <p:nvPr>
            <p:ph type="title"/>
          </p:nvPr>
        </p:nvSpPr>
        <p:spPr>
          <a:xfrm>
            <a:off x="774598" y="205562"/>
            <a:ext cx="7596505" cy="63690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u="sng"/>
              <a:t>Optimal allocation of cloud models</a:t>
            </a:r>
            <a:endParaRPr/>
          </a:p>
        </p:txBody>
      </p:sp>
      <p:sp>
        <p:nvSpPr>
          <p:cNvPr id="1047" name="Google Shape;1047;p92"/>
          <p:cNvSpPr txBox="1"/>
          <p:nvPr/>
        </p:nvSpPr>
        <p:spPr>
          <a:xfrm>
            <a:off x="536250" y="1624974"/>
            <a:ext cx="7857000" cy="4445100"/>
          </a:xfrm>
          <a:prstGeom prst="rect">
            <a:avLst/>
          </a:prstGeom>
          <a:noFill/>
          <a:ln>
            <a:noFill/>
          </a:ln>
        </p:spPr>
        <p:txBody>
          <a:bodyPr anchorCtr="0" anchor="t" bIns="0" lIns="0" spcFirstLastPara="1" rIns="0" wrap="square" tIns="11425">
            <a:spAutoFit/>
          </a:bodyPr>
          <a:lstStyle/>
          <a:p>
            <a:pPr indent="-382905" lvl="0" marL="356870" marR="141605" rtl="0" algn="just">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The optimal allocation of computing resources is a core  part for implementing cloud computing.</a:t>
            </a:r>
            <a:endParaRPr sz="3200">
              <a:solidFill>
                <a:schemeClr val="dk1"/>
              </a:solidFill>
              <a:latin typeface="Times New Roman"/>
              <a:ea typeface="Times New Roman"/>
              <a:cs typeface="Times New Roman"/>
              <a:sym typeface="Times New Roman"/>
            </a:endParaRPr>
          </a:p>
          <a:p>
            <a:pPr indent="0" lvl="0" marL="0" marR="0" rtl="0" algn="just">
              <a:lnSpc>
                <a:spcPct val="100000"/>
              </a:lnSpc>
              <a:spcBef>
                <a:spcPts val="5"/>
              </a:spcBef>
              <a:spcAft>
                <a:spcPts val="0"/>
              </a:spcAft>
              <a:buClr>
                <a:schemeClr val="dk1"/>
              </a:buClr>
              <a:buSzPts val="3800"/>
              <a:buFont typeface="Arial"/>
              <a:buNone/>
            </a:pPr>
            <a:r>
              <a:t/>
            </a:r>
            <a:endParaRPr sz="3200">
              <a:solidFill>
                <a:schemeClr val="dk1"/>
              </a:solidFill>
              <a:latin typeface="Times New Roman"/>
              <a:ea typeface="Times New Roman"/>
              <a:cs typeface="Times New Roman"/>
              <a:sym typeface="Times New Roman"/>
            </a:endParaRPr>
          </a:p>
          <a:p>
            <a:pPr indent="-382905" lvl="0" marL="356870" marR="5080" rtl="0" algn="just">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High heterogeneity, high dynamism, and virtualization  make the optimal allocation problem more complex than  the traditional scheduling problems in grid system or  cloud computing system.</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p93"/>
          <p:cNvSpPr txBox="1"/>
          <p:nvPr>
            <p:ph type="title"/>
          </p:nvPr>
        </p:nvSpPr>
        <p:spPr>
          <a:xfrm>
            <a:off x="774598" y="205562"/>
            <a:ext cx="7596505" cy="63690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u="sng"/>
              <a:t>Optimal allocation of cloud models</a:t>
            </a:r>
            <a:endParaRPr/>
          </a:p>
        </p:txBody>
      </p:sp>
      <p:pic>
        <p:nvPicPr>
          <p:cNvPr id="1053" name="Google Shape;1053;p93"/>
          <p:cNvPicPr preferRelativeResize="0"/>
          <p:nvPr/>
        </p:nvPicPr>
        <p:blipFill rotWithShape="1">
          <a:blip r:embed="rId3">
            <a:alphaModFix/>
          </a:blip>
          <a:srcRect b="0" l="0" r="0" t="0"/>
          <a:stretch/>
        </p:blipFill>
        <p:spPr>
          <a:xfrm>
            <a:off x="865632" y="2057400"/>
            <a:ext cx="7412735" cy="2767584"/>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94"/>
          <p:cNvSpPr txBox="1"/>
          <p:nvPr>
            <p:ph type="title"/>
          </p:nvPr>
        </p:nvSpPr>
        <p:spPr>
          <a:xfrm>
            <a:off x="4052442" y="465200"/>
            <a:ext cx="1042669" cy="695325"/>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b="0" lang="en-US" sz="4400">
                <a:latin typeface="Calibri"/>
                <a:ea typeface="Calibri"/>
                <a:cs typeface="Calibri"/>
                <a:sym typeface="Calibri"/>
              </a:rPr>
              <a:t>Quiz</a:t>
            </a:r>
            <a:endParaRPr sz="4400">
              <a:latin typeface="Calibri"/>
              <a:ea typeface="Calibri"/>
              <a:cs typeface="Calibri"/>
              <a:sym typeface="Calibri"/>
            </a:endParaRPr>
          </a:p>
        </p:txBody>
      </p:sp>
      <p:sp>
        <p:nvSpPr>
          <p:cNvPr id="1059" name="Google Shape;1059;p94"/>
          <p:cNvSpPr txBox="1"/>
          <p:nvPr/>
        </p:nvSpPr>
        <p:spPr>
          <a:xfrm>
            <a:off x="536244" y="1609420"/>
            <a:ext cx="6695440" cy="512445"/>
          </a:xfrm>
          <a:prstGeom prst="rect">
            <a:avLst/>
          </a:prstGeom>
          <a:noFill/>
          <a:ln>
            <a:noFill/>
          </a:ln>
        </p:spPr>
        <p:txBody>
          <a:bodyPr anchorCtr="0" anchor="t" bIns="0" lIns="0" spcFirstLastPara="1" rIns="0" wrap="square" tIns="12050">
            <a:spAutoFit/>
          </a:bodyPr>
          <a:lstStyle/>
          <a:p>
            <a:pPr indent="-344805" lvl="0" marL="356870" marR="0" rtl="0" algn="l">
              <a:lnSpc>
                <a:spcPct val="100000"/>
              </a:lnSpc>
              <a:spcBef>
                <a:spcPts val="0"/>
              </a:spcBef>
              <a:spcAft>
                <a:spcPts val="0"/>
              </a:spcAft>
              <a:buClr>
                <a:srgbClr val="000000"/>
              </a:buClr>
              <a:buSzPts val="3200"/>
              <a:buFont typeface="Arial"/>
              <a:buChar char="•"/>
            </a:pPr>
            <a:r>
              <a:rPr lang="en-US" sz="3200" u="sng">
                <a:solidFill>
                  <a:srgbClr val="0000FF"/>
                </a:solidFill>
                <a:latin typeface="Calibri"/>
                <a:ea typeface="Calibri"/>
                <a:cs typeface="Calibri"/>
                <a:sym typeface="Calibri"/>
                <a:hlinkClick r:id="rId3">
                  <a:extLst>
                    <a:ext uri="{A12FA001-AC4F-418D-AE19-62706E023703}">
                      <ahyp:hlinkClr val="tx"/>
                    </a:ext>
                  </a:extLst>
                </a:hlinkClick>
              </a:rPr>
              <a:t>https://forms.gle/yCP92iUP4D2nFjaK6</a:t>
            </a:r>
            <a:endParaRPr sz="3200">
              <a:solidFill>
                <a:schemeClr val="dk1"/>
              </a:solidFill>
              <a:latin typeface="Calibri"/>
              <a:ea typeface="Calibri"/>
              <a:cs typeface="Calibri"/>
              <a:sym typeface="Calibri"/>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ge5024d37d0_1_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3333FF"/>
              </a:buClr>
              <a:buSzPts val="3600"/>
              <a:buFont typeface="Times New Roman"/>
              <a:buNone/>
            </a:pPr>
            <a:r>
              <a:rPr b="1" lang="en-US" sz="3600">
                <a:solidFill>
                  <a:srgbClr val="3333FF"/>
                </a:solidFill>
                <a:latin typeface="Times New Roman"/>
                <a:ea typeface="Times New Roman"/>
                <a:cs typeface="Times New Roman"/>
                <a:sym typeface="Times New Roman"/>
              </a:rPr>
              <a:t>Parallelization in Cloud Computing</a:t>
            </a:r>
            <a:endParaRPr/>
          </a:p>
        </p:txBody>
      </p:sp>
      <p:sp>
        <p:nvSpPr>
          <p:cNvPr id="1065" name="Google Shape;1065;ge5024d37d0_1_6"/>
          <p:cNvSpPr txBox="1"/>
          <p:nvPr>
            <p:ph idx="1" type="body"/>
          </p:nvPr>
        </p:nvSpPr>
        <p:spPr>
          <a:xfrm>
            <a:off x="152400" y="1600200"/>
            <a:ext cx="8534400" cy="4526100"/>
          </a:xfrm>
          <a:prstGeom prst="rect">
            <a:avLst/>
          </a:prstGeom>
          <a:noFill/>
          <a:ln>
            <a:noFill/>
          </a:ln>
        </p:spPr>
        <p:txBody>
          <a:bodyPr anchorCtr="0" anchor="t" bIns="45700" lIns="91425" spcFirstLastPara="1" rIns="91425" wrap="square" tIns="45700">
            <a:normAutofit/>
          </a:bodyPr>
          <a:lstStyle/>
          <a:p>
            <a:pPr indent="-342900" lvl="0" marL="342900" rtl="0" algn="just">
              <a:lnSpc>
                <a:spcPct val="150000"/>
              </a:lnSpc>
              <a:spcBef>
                <a:spcPts val="0"/>
              </a:spcBef>
              <a:spcAft>
                <a:spcPts val="0"/>
              </a:spcAft>
              <a:buClr>
                <a:schemeClr val="dk1"/>
              </a:buClr>
              <a:buSzPts val="2400"/>
              <a:buFont typeface="Noto Sans Symbols"/>
              <a:buChar char="⮚"/>
            </a:pPr>
            <a:r>
              <a:rPr b="1" lang="en-US" sz="2400">
                <a:latin typeface="Times New Roman"/>
                <a:ea typeface="Times New Roman"/>
                <a:cs typeface="Times New Roman"/>
                <a:sym typeface="Times New Roman"/>
              </a:rPr>
              <a:t>Parallel computing</a:t>
            </a:r>
            <a:r>
              <a:rPr lang="en-US" sz="2400">
                <a:latin typeface="Times New Roman"/>
                <a:ea typeface="Times New Roman"/>
                <a:cs typeface="Times New Roman"/>
                <a:sym typeface="Times New Roman"/>
              </a:rPr>
              <a:t> is a type of </a:t>
            </a:r>
            <a:r>
              <a:rPr b="1" lang="en-US" sz="2400">
                <a:latin typeface="Times New Roman"/>
                <a:ea typeface="Times New Roman"/>
                <a:cs typeface="Times New Roman"/>
                <a:sym typeface="Times New Roman"/>
              </a:rPr>
              <a:t>computing</a:t>
            </a:r>
            <a:r>
              <a:rPr lang="en-US" sz="2400">
                <a:latin typeface="Times New Roman"/>
                <a:ea typeface="Times New Roman"/>
                <a:cs typeface="Times New Roman"/>
                <a:sym typeface="Times New Roman"/>
              </a:rPr>
              <a:t> architecture in which several processors execute or process an application or computation simultaneously.</a:t>
            </a:r>
            <a:endParaRPr/>
          </a:p>
          <a:p>
            <a:pPr indent="-342900" lvl="0" marL="342900" rtl="0" algn="just">
              <a:lnSpc>
                <a:spcPct val="150000"/>
              </a:lnSpc>
              <a:spcBef>
                <a:spcPts val="480"/>
              </a:spcBef>
              <a:spcAft>
                <a:spcPts val="0"/>
              </a:spcAft>
              <a:buClr>
                <a:schemeClr val="dk1"/>
              </a:buClr>
              <a:buSzPts val="2400"/>
              <a:buFont typeface="Noto Sans Symbols"/>
              <a:buChar char="⮚"/>
            </a:pPr>
            <a:r>
              <a:rPr b="1" lang="en-US" sz="2400">
                <a:latin typeface="Times New Roman"/>
                <a:ea typeface="Times New Roman"/>
                <a:cs typeface="Times New Roman"/>
                <a:sym typeface="Times New Roman"/>
              </a:rPr>
              <a:t>Parallelization</a:t>
            </a:r>
            <a:r>
              <a:rPr lang="en-US" sz="2400">
                <a:latin typeface="Times New Roman"/>
                <a:ea typeface="Times New Roman"/>
                <a:cs typeface="Times New Roman"/>
                <a:sym typeface="Times New Roman"/>
              </a:rPr>
              <a:t> is the act of designing a computer program or system to process data in </a:t>
            </a:r>
            <a:r>
              <a:rPr b="1" lang="en-US" sz="2400">
                <a:latin typeface="Times New Roman"/>
                <a:ea typeface="Times New Roman"/>
                <a:cs typeface="Times New Roman"/>
                <a:sym typeface="Times New Roman"/>
              </a:rPr>
              <a:t>parallel</a:t>
            </a:r>
            <a:r>
              <a:rPr lang="en-US" sz="2400">
                <a:latin typeface="Times New Roman"/>
                <a:ea typeface="Times New Roman"/>
                <a:cs typeface="Times New Roman"/>
                <a:sym typeface="Times New Roman"/>
              </a:rPr>
              <a:t>. ... If a computer program or system is </a:t>
            </a:r>
            <a:r>
              <a:rPr b="1" lang="en-US" sz="2400">
                <a:latin typeface="Times New Roman"/>
                <a:ea typeface="Times New Roman"/>
                <a:cs typeface="Times New Roman"/>
                <a:sym typeface="Times New Roman"/>
              </a:rPr>
              <a:t>parallelized</a:t>
            </a:r>
            <a:r>
              <a:rPr lang="en-US" sz="2400">
                <a:latin typeface="Times New Roman"/>
                <a:ea typeface="Times New Roman"/>
                <a:cs typeface="Times New Roman"/>
                <a:sym typeface="Times New Roman"/>
              </a:rPr>
              <a:t>, it breaks a problem down into smaller pieces that can each independently be solved at the same time by discrete </a:t>
            </a:r>
            <a:r>
              <a:rPr b="1" lang="en-US" sz="2400">
                <a:latin typeface="Times New Roman"/>
                <a:ea typeface="Times New Roman"/>
                <a:cs typeface="Times New Roman"/>
                <a:sym typeface="Times New Roman"/>
              </a:rPr>
              <a:t>computing</a:t>
            </a:r>
            <a:r>
              <a:rPr lang="en-US" sz="2400">
                <a:latin typeface="Times New Roman"/>
                <a:ea typeface="Times New Roman"/>
                <a:cs typeface="Times New Roman"/>
                <a:sym typeface="Times New Roman"/>
              </a:rPr>
              <a:t> resources.</a:t>
            </a:r>
            <a:endParaRPr sz="24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12"/>
          <p:cNvPicPr preferRelativeResize="0"/>
          <p:nvPr/>
        </p:nvPicPr>
        <p:blipFill rotWithShape="1">
          <a:blip r:embed="rId3">
            <a:alphaModFix/>
          </a:blip>
          <a:srcRect b="0" l="0" r="0" t="0"/>
          <a:stretch/>
        </p:blipFill>
        <p:spPr>
          <a:xfrm>
            <a:off x="0" y="0"/>
            <a:ext cx="9143999" cy="6342888"/>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ge5024d37d0_1_174"/>
          <p:cNvSpPr txBox="1"/>
          <p:nvPr>
            <p:ph type="title"/>
          </p:nvPr>
        </p:nvSpPr>
        <p:spPr>
          <a:xfrm>
            <a:off x="491250" y="2338401"/>
            <a:ext cx="8017500" cy="12774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CLOUD ENABLING TECHNOLOGIES</a:t>
            </a:r>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pic>
        <p:nvPicPr>
          <p:cNvPr id="1077" name="Google Shape;1077;ge5024d37d0_0_0"/>
          <p:cNvPicPr preferRelativeResize="0"/>
          <p:nvPr/>
        </p:nvPicPr>
        <p:blipFill>
          <a:blip r:embed="rId3">
            <a:alphaModFix/>
          </a:blip>
          <a:stretch>
            <a:fillRect/>
          </a:stretch>
        </p:blipFill>
        <p:spPr>
          <a:xfrm>
            <a:off x="138425" y="353700"/>
            <a:ext cx="8867150" cy="6720450"/>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pic>
        <p:nvPicPr>
          <p:cNvPr id="1083" name="Google Shape;1083;ge5024d37d0_1_104"/>
          <p:cNvPicPr preferRelativeResize="0"/>
          <p:nvPr/>
        </p:nvPicPr>
        <p:blipFill>
          <a:blip r:embed="rId3">
            <a:alphaModFix/>
          </a:blip>
          <a:stretch>
            <a:fillRect/>
          </a:stretch>
        </p:blipFill>
        <p:spPr>
          <a:xfrm>
            <a:off x="270300" y="307450"/>
            <a:ext cx="8356250" cy="6457100"/>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pic>
        <p:nvPicPr>
          <p:cNvPr id="1089" name="Google Shape;1089;ge5024d37d0_1_111"/>
          <p:cNvPicPr preferRelativeResize="0"/>
          <p:nvPr/>
        </p:nvPicPr>
        <p:blipFill>
          <a:blip r:embed="rId3">
            <a:alphaModFix/>
          </a:blip>
          <a:stretch>
            <a:fillRect/>
          </a:stretch>
        </p:blipFill>
        <p:spPr>
          <a:xfrm>
            <a:off x="152400" y="-242423"/>
            <a:ext cx="8991601" cy="6948023"/>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4" name="Shape 1094"/>
        <p:cNvGrpSpPr/>
        <p:nvPr/>
      </p:nvGrpSpPr>
      <p:grpSpPr>
        <a:xfrm>
          <a:off x="0" y="0"/>
          <a:ext cx="0" cy="0"/>
          <a:chOff x="0" y="0"/>
          <a:chExt cx="0" cy="0"/>
        </a:xfrm>
      </p:grpSpPr>
      <p:pic>
        <p:nvPicPr>
          <p:cNvPr id="1095" name="Google Shape;1095;ge5024d37d0_1_118"/>
          <p:cNvPicPr preferRelativeResize="0"/>
          <p:nvPr/>
        </p:nvPicPr>
        <p:blipFill>
          <a:blip r:embed="rId3">
            <a:alphaModFix/>
          </a:blip>
          <a:stretch>
            <a:fillRect/>
          </a:stretch>
        </p:blipFill>
        <p:spPr>
          <a:xfrm>
            <a:off x="152400" y="127025"/>
            <a:ext cx="8513451" cy="6578575"/>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ge5024d37d0_1_132"/>
          <p:cNvSpPr txBox="1"/>
          <p:nvPr>
            <p:ph type="title"/>
          </p:nvPr>
        </p:nvSpPr>
        <p:spPr>
          <a:xfrm>
            <a:off x="786739" y="498729"/>
            <a:ext cx="7570500" cy="615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102" name="Google Shape;1102;ge5024d37d0_1_132"/>
          <p:cNvSpPr txBox="1"/>
          <p:nvPr>
            <p:ph idx="1" type="body"/>
          </p:nvPr>
        </p:nvSpPr>
        <p:spPr>
          <a:xfrm>
            <a:off x="536244" y="2939288"/>
            <a:ext cx="8076600" cy="4155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1103" name="Google Shape;1103;ge5024d37d0_1_132"/>
          <p:cNvPicPr preferRelativeResize="0"/>
          <p:nvPr/>
        </p:nvPicPr>
        <p:blipFill>
          <a:blip r:embed="rId3">
            <a:alphaModFix/>
          </a:blip>
          <a:stretch>
            <a:fillRect/>
          </a:stretch>
        </p:blipFill>
        <p:spPr>
          <a:xfrm>
            <a:off x="152400" y="168010"/>
            <a:ext cx="8460449" cy="6537591"/>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ge5024d37d0_1_125"/>
          <p:cNvSpPr txBox="1"/>
          <p:nvPr>
            <p:ph type="title"/>
          </p:nvPr>
        </p:nvSpPr>
        <p:spPr>
          <a:xfrm>
            <a:off x="786739" y="498729"/>
            <a:ext cx="7570500" cy="615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110" name="Google Shape;1110;ge5024d37d0_1_125"/>
          <p:cNvSpPr txBox="1"/>
          <p:nvPr>
            <p:ph idx="1" type="body"/>
          </p:nvPr>
        </p:nvSpPr>
        <p:spPr>
          <a:xfrm>
            <a:off x="536244" y="2939288"/>
            <a:ext cx="8076600" cy="4155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1111" name="Google Shape;1111;ge5024d37d0_1_125"/>
          <p:cNvPicPr preferRelativeResize="0"/>
          <p:nvPr/>
        </p:nvPicPr>
        <p:blipFill>
          <a:blip r:embed="rId3">
            <a:alphaModFix/>
          </a:blip>
          <a:stretch>
            <a:fillRect/>
          </a:stretch>
        </p:blipFill>
        <p:spPr>
          <a:xfrm>
            <a:off x="152400" y="-420980"/>
            <a:ext cx="8991601" cy="7126579"/>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sp>
        <p:nvSpPr>
          <p:cNvPr id="1117" name="Google Shape;1117;ge5024d37d0_1_139"/>
          <p:cNvSpPr txBox="1"/>
          <p:nvPr>
            <p:ph type="title"/>
          </p:nvPr>
        </p:nvSpPr>
        <p:spPr>
          <a:xfrm>
            <a:off x="786739" y="498729"/>
            <a:ext cx="7570500" cy="615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118" name="Google Shape;1118;ge5024d37d0_1_139"/>
          <p:cNvSpPr txBox="1"/>
          <p:nvPr>
            <p:ph idx="1" type="body"/>
          </p:nvPr>
        </p:nvSpPr>
        <p:spPr>
          <a:xfrm>
            <a:off x="536244" y="2939288"/>
            <a:ext cx="8076600" cy="4155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1119" name="Google Shape;1119;ge5024d37d0_1_139"/>
          <p:cNvPicPr preferRelativeResize="0"/>
          <p:nvPr/>
        </p:nvPicPr>
        <p:blipFill>
          <a:blip r:embed="rId3">
            <a:alphaModFix/>
          </a:blip>
          <a:stretch>
            <a:fillRect/>
          </a:stretch>
        </p:blipFill>
        <p:spPr>
          <a:xfrm>
            <a:off x="152400" y="0"/>
            <a:ext cx="8677863" cy="6705600"/>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ge5024d37d0_1_160"/>
          <p:cNvSpPr txBox="1"/>
          <p:nvPr>
            <p:ph type="title"/>
          </p:nvPr>
        </p:nvSpPr>
        <p:spPr>
          <a:xfrm>
            <a:off x="786739" y="498729"/>
            <a:ext cx="7570500" cy="615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126" name="Google Shape;1126;ge5024d37d0_1_160"/>
          <p:cNvSpPr txBox="1"/>
          <p:nvPr>
            <p:ph idx="1" type="body"/>
          </p:nvPr>
        </p:nvSpPr>
        <p:spPr>
          <a:xfrm>
            <a:off x="536244" y="2939288"/>
            <a:ext cx="8076600" cy="4155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1127" name="Google Shape;1127;ge5024d37d0_1_160"/>
          <p:cNvPicPr preferRelativeResize="0"/>
          <p:nvPr/>
        </p:nvPicPr>
        <p:blipFill>
          <a:blip r:embed="rId3">
            <a:alphaModFix/>
          </a:blip>
          <a:stretch>
            <a:fillRect/>
          </a:stretch>
        </p:blipFill>
        <p:spPr>
          <a:xfrm>
            <a:off x="152400" y="176850"/>
            <a:ext cx="8788550" cy="6528750"/>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2" name="Shape 1132"/>
        <p:cNvGrpSpPr/>
        <p:nvPr/>
      </p:nvGrpSpPr>
      <p:grpSpPr>
        <a:xfrm>
          <a:off x="0" y="0"/>
          <a:ext cx="0" cy="0"/>
          <a:chOff x="0" y="0"/>
          <a:chExt cx="0" cy="0"/>
        </a:xfrm>
      </p:grpSpPr>
      <p:sp>
        <p:nvSpPr>
          <p:cNvPr id="1133" name="Google Shape;1133;ge5024d37d0_1_153"/>
          <p:cNvSpPr txBox="1"/>
          <p:nvPr>
            <p:ph type="title"/>
          </p:nvPr>
        </p:nvSpPr>
        <p:spPr>
          <a:xfrm>
            <a:off x="786739" y="498729"/>
            <a:ext cx="7570500" cy="615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134" name="Google Shape;1134;ge5024d37d0_1_153"/>
          <p:cNvSpPr txBox="1"/>
          <p:nvPr>
            <p:ph idx="1" type="body"/>
          </p:nvPr>
        </p:nvSpPr>
        <p:spPr>
          <a:xfrm>
            <a:off x="536244" y="2939288"/>
            <a:ext cx="8076600" cy="4155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1135" name="Google Shape;1135;ge5024d37d0_1_153"/>
          <p:cNvPicPr preferRelativeResize="0"/>
          <p:nvPr/>
        </p:nvPicPr>
        <p:blipFill>
          <a:blip r:embed="rId3">
            <a:alphaModFix/>
          </a:blip>
          <a:stretch>
            <a:fillRect/>
          </a:stretch>
        </p:blipFill>
        <p:spPr>
          <a:xfrm>
            <a:off x="152400" y="81475"/>
            <a:ext cx="8572400" cy="6624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13"/>
          <p:cNvPicPr preferRelativeResize="0"/>
          <p:nvPr/>
        </p:nvPicPr>
        <p:blipFill rotWithShape="1">
          <a:blip r:embed="rId3">
            <a:alphaModFix/>
          </a:blip>
          <a:srcRect b="0" l="0" r="0" t="0"/>
          <a:stretch/>
        </p:blipFill>
        <p:spPr>
          <a:xfrm>
            <a:off x="0" y="228600"/>
            <a:ext cx="9144000" cy="6096000"/>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sp>
        <p:nvSpPr>
          <p:cNvPr id="1141" name="Google Shape;1141;ge5024d37d0_1_180"/>
          <p:cNvSpPr txBox="1"/>
          <p:nvPr>
            <p:ph type="title"/>
          </p:nvPr>
        </p:nvSpPr>
        <p:spPr>
          <a:xfrm>
            <a:off x="786739" y="498729"/>
            <a:ext cx="7570500" cy="615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142" name="Google Shape;1142;ge5024d37d0_1_180"/>
          <p:cNvSpPr txBox="1"/>
          <p:nvPr>
            <p:ph idx="1" type="body"/>
          </p:nvPr>
        </p:nvSpPr>
        <p:spPr>
          <a:xfrm>
            <a:off x="536244" y="2939288"/>
            <a:ext cx="8076600" cy="4155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1143" name="Google Shape;1143;ge5024d37d0_1_180"/>
          <p:cNvPicPr preferRelativeResize="0"/>
          <p:nvPr/>
        </p:nvPicPr>
        <p:blipFill>
          <a:blip r:embed="rId3">
            <a:alphaModFix/>
          </a:blip>
          <a:stretch>
            <a:fillRect/>
          </a:stretch>
        </p:blipFill>
        <p:spPr>
          <a:xfrm>
            <a:off x="152400" y="263700"/>
            <a:ext cx="8991601" cy="6441901"/>
          </a:xfrm>
          <a:prstGeom prst="rect">
            <a:avLst/>
          </a:prstGeom>
          <a:noFill/>
          <a:ln>
            <a:noFill/>
          </a:ln>
        </p:spPr>
      </p:pic>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8" name="Shape 1148"/>
        <p:cNvGrpSpPr/>
        <p:nvPr/>
      </p:nvGrpSpPr>
      <p:grpSpPr>
        <a:xfrm>
          <a:off x="0" y="0"/>
          <a:ext cx="0" cy="0"/>
          <a:chOff x="0" y="0"/>
          <a:chExt cx="0" cy="0"/>
        </a:xfrm>
      </p:grpSpPr>
      <p:sp>
        <p:nvSpPr>
          <p:cNvPr id="1149" name="Google Shape;1149;ge5024d37d0_1_187"/>
          <p:cNvSpPr txBox="1"/>
          <p:nvPr>
            <p:ph type="title"/>
          </p:nvPr>
        </p:nvSpPr>
        <p:spPr>
          <a:xfrm>
            <a:off x="2141900" y="2593850"/>
            <a:ext cx="5841900" cy="615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THANK YOU</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4"/>
          <p:cNvSpPr txBox="1"/>
          <p:nvPr>
            <p:ph type="title"/>
          </p:nvPr>
        </p:nvSpPr>
        <p:spPr>
          <a:xfrm>
            <a:off x="536244" y="428320"/>
            <a:ext cx="2362835"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a:latin typeface="Calibri"/>
                <a:ea typeface="Calibri"/>
                <a:cs typeface="Calibri"/>
                <a:sym typeface="Calibri"/>
              </a:rPr>
              <a:t>What is ?</a:t>
            </a:r>
            <a:endParaRPr sz="4800">
              <a:latin typeface="Calibri"/>
              <a:ea typeface="Calibri"/>
              <a:cs typeface="Calibri"/>
              <a:sym typeface="Calibri"/>
            </a:endParaRPr>
          </a:p>
        </p:txBody>
      </p:sp>
      <p:pic>
        <p:nvPicPr>
          <p:cNvPr id="203" name="Google Shape;203;p14"/>
          <p:cNvPicPr preferRelativeResize="0"/>
          <p:nvPr/>
        </p:nvPicPr>
        <p:blipFill rotWithShape="1">
          <a:blip r:embed="rId3">
            <a:alphaModFix/>
          </a:blip>
          <a:srcRect b="0" l="0" r="0" t="0"/>
          <a:stretch/>
        </p:blipFill>
        <p:spPr>
          <a:xfrm>
            <a:off x="4303776" y="228600"/>
            <a:ext cx="1703831" cy="1981200"/>
          </a:xfrm>
          <a:prstGeom prst="rect">
            <a:avLst/>
          </a:prstGeom>
          <a:noFill/>
          <a:ln>
            <a:noFill/>
          </a:ln>
        </p:spPr>
      </p:pic>
      <p:sp>
        <p:nvSpPr>
          <p:cNvPr id="204" name="Google Shape;204;p14"/>
          <p:cNvSpPr txBox="1"/>
          <p:nvPr/>
        </p:nvSpPr>
        <p:spPr>
          <a:xfrm>
            <a:off x="460044" y="2518664"/>
            <a:ext cx="7922895" cy="1671955"/>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b="1" i="0" lang="en-US" sz="3600" u="none" cap="none" strike="noStrike">
                <a:solidFill>
                  <a:schemeClr val="dk1"/>
                </a:solidFill>
                <a:latin typeface="Calibri"/>
                <a:ea typeface="Calibri"/>
                <a:cs typeface="Calibri"/>
                <a:sym typeface="Calibri"/>
              </a:rPr>
              <a:t>Cloud computing </a:t>
            </a:r>
            <a:r>
              <a:rPr b="0" i="0" lang="en-US" sz="3600" u="none" cap="none" strike="noStrike">
                <a:solidFill>
                  <a:schemeClr val="dk1"/>
                </a:solidFill>
                <a:latin typeface="Calibri"/>
                <a:ea typeface="Calibri"/>
                <a:cs typeface="Calibri"/>
                <a:sym typeface="Calibri"/>
              </a:rPr>
              <a:t>is a technology that uses  the internet and central remote servers to  maintain data and applications.</a:t>
            </a:r>
            <a:endParaRPr b="0" i="0" sz="3600" u="none" cap="none" strike="noStrike">
              <a:solidFill>
                <a:schemeClr val="dk1"/>
              </a:solidFill>
              <a:latin typeface="Calibri"/>
              <a:ea typeface="Calibri"/>
              <a:cs typeface="Calibri"/>
              <a:sym typeface="Calibri"/>
            </a:endParaRPr>
          </a:p>
        </p:txBody>
      </p:sp>
      <p:sp>
        <p:nvSpPr>
          <p:cNvPr id="205" name="Google Shape;205;p14"/>
          <p:cNvSpPr txBox="1"/>
          <p:nvPr/>
        </p:nvSpPr>
        <p:spPr>
          <a:xfrm>
            <a:off x="460044" y="4726304"/>
            <a:ext cx="8214359"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2400" u="none" cap="none" strike="noStrike">
                <a:solidFill>
                  <a:schemeClr val="dk1"/>
                </a:solidFill>
                <a:latin typeface="Calibri"/>
                <a:ea typeface="Calibri"/>
                <a:cs typeface="Calibri"/>
                <a:sym typeface="Calibri"/>
              </a:rPr>
              <a:t>A simple example of cloud computing is Yahoo email or Gmail etc,.</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5"/>
          <p:cNvSpPr txBox="1"/>
          <p:nvPr>
            <p:ph type="title"/>
          </p:nvPr>
        </p:nvSpPr>
        <p:spPr>
          <a:xfrm>
            <a:off x="1253439" y="0"/>
            <a:ext cx="6639000" cy="1378500"/>
          </a:xfrm>
          <a:prstGeom prst="rect">
            <a:avLst/>
          </a:prstGeom>
          <a:noFill/>
          <a:ln>
            <a:noFill/>
          </a:ln>
        </p:spPr>
        <p:txBody>
          <a:bodyPr anchorCtr="0" anchor="t" bIns="0" lIns="0" spcFirstLastPara="1" rIns="0" wrap="square" tIns="37450">
            <a:spAutoFit/>
          </a:bodyPr>
          <a:lstStyle/>
          <a:p>
            <a:pPr indent="2386965" lvl="0" marL="12700" marR="5080" rtl="0" algn="l">
              <a:lnSpc>
                <a:spcPct val="117750"/>
              </a:lnSpc>
              <a:spcBef>
                <a:spcPts val="0"/>
              </a:spcBef>
              <a:spcAft>
                <a:spcPts val="0"/>
              </a:spcAft>
              <a:buNone/>
            </a:pPr>
            <a:r>
              <a:rPr lang="en-US"/>
              <a:t>CLOUD  COMPUTING:</a:t>
            </a:r>
            <a:r>
              <a:rPr lang="en-US"/>
              <a:t>DEFINITION</a:t>
            </a:r>
            <a:endParaRPr/>
          </a:p>
        </p:txBody>
      </p:sp>
      <p:sp>
        <p:nvSpPr>
          <p:cNvPr id="211" name="Google Shape;211;p15"/>
          <p:cNvSpPr txBox="1"/>
          <p:nvPr/>
        </p:nvSpPr>
        <p:spPr>
          <a:xfrm>
            <a:off x="536244" y="1621612"/>
            <a:ext cx="8069580" cy="1976120"/>
          </a:xfrm>
          <a:prstGeom prst="rect">
            <a:avLst/>
          </a:prstGeom>
          <a:noFill/>
          <a:ln>
            <a:noFill/>
          </a:ln>
        </p:spPr>
        <p:txBody>
          <a:bodyPr anchorCtr="0" anchor="t" bIns="0" lIns="0" spcFirstLastPara="1" rIns="0" wrap="square" tIns="12050">
            <a:spAutoFit/>
          </a:bodyPr>
          <a:lstStyle/>
          <a:p>
            <a:pPr indent="-344805" lvl="0" marL="356870" marR="508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Cloud computing means </a:t>
            </a:r>
            <a:r>
              <a:rPr b="0" i="1" lang="en-US" sz="3200" u="none" cap="none" strike="noStrike">
                <a:solidFill>
                  <a:schemeClr val="dk1"/>
                </a:solidFill>
                <a:latin typeface="Times New Roman"/>
                <a:ea typeface="Times New Roman"/>
                <a:cs typeface="Times New Roman"/>
                <a:sym typeface="Times New Roman"/>
              </a:rPr>
              <a:t>on demand delivery of  IT resources </a:t>
            </a:r>
            <a:r>
              <a:rPr b="0" i="0" lang="en-US" sz="3200" u="none" cap="none" strike="noStrike">
                <a:solidFill>
                  <a:schemeClr val="dk1"/>
                </a:solidFill>
                <a:latin typeface="Times New Roman"/>
                <a:ea typeface="Times New Roman"/>
                <a:cs typeface="Times New Roman"/>
                <a:sym typeface="Times New Roman"/>
              </a:rPr>
              <a:t>via the internet with pay-as-you-  go pricing. It provides a solution of IT  infrastructure in low cost.</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6"/>
          <p:cNvSpPr txBox="1"/>
          <p:nvPr/>
        </p:nvSpPr>
        <p:spPr>
          <a:xfrm>
            <a:off x="536244" y="1609420"/>
            <a:ext cx="7990840" cy="1976120"/>
          </a:xfrm>
          <a:prstGeom prst="rect">
            <a:avLst/>
          </a:prstGeom>
          <a:noFill/>
          <a:ln>
            <a:noFill/>
          </a:ln>
        </p:spPr>
        <p:txBody>
          <a:bodyPr anchorCtr="0" anchor="t" bIns="0" lIns="0" spcFirstLastPara="1" rIns="0" wrap="square" tIns="12050">
            <a:spAutoFit/>
          </a:bodyPr>
          <a:lstStyle/>
          <a:p>
            <a:pPr indent="-344805" lvl="0" marL="356870" marR="508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 style of computing where massively scalable  (and elastic) IT-related capabilities are</a:t>
            </a:r>
            <a:endParaRPr b="0" i="0" sz="3200" u="none" cap="none" strike="noStrike">
              <a:solidFill>
                <a:schemeClr val="dk1"/>
              </a:solidFill>
              <a:latin typeface="Calibri"/>
              <a:ea typeface="Calibri"/>
              <a:cs typeface="Calibri"/>
              <a:sym typeface="Calibri"/>
            </a:endParaRPr>
          </a:p>
          <a:p>
            <a:pPr indent="0" lvl="0" marL="356870" marR="174625" rtl="0" algn="l">
              <a:lnSpc>
                <a:spcPct val="100000"/>
              </a:lnSpc>
              <a:spcBef>
                <a:spcPts val="5"/>
              </a:spcBef>
              <a:spcAft>
                <a:spcPts val="0"/>
              </a:spcAft>
              <a:buNone/>
            </a:pPr>
            <a:r>
              <a:rPr b="0" i="0" lang="en-US" sz="3200" u="none" cap="none" strike="noStrike">
                <a:solidFill>
                  <a:schemeClr val="dk1"/>
                </a:solidFill>
                <a:latin typeface="Calibri"/>
                <a:ea typeface="Calibri"/>
                <a:cs typeface="Calibri"/>
                <a:sym typeface="Calibri"/>
              </a:rPr>
              <a:t>provided “as a service” to external customers  using Internet technologies.</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ph type="title"/>
          </p:nvPr>
        </p:nvSpPr>
        <p:spPr>
          <a:xfrm>
            <a:off x="1445513" y="205562"/>
            <a:ext cx="6251575" cy="1246505"/>
          </a:xfrm>
          <a:prstGeom prst="rect">
            <a:avLst/>
          </a:prstGeom>
          <a:noFill/>
          <a:ln>
            <a:noFill/>
          </a:ln>
        </p:spPr>
        <p:txBody>
          <a:bodyPr anchorCtr="0" anchor="t" bIns="0" lIns="0" spcFirstLastPara="1" rIns="0" wrap="square" tIns="13950">
            <a:spAutoFit/>
          </a:bodyPr>
          <a:lstStyle/>
          <a:p>
            <a:pPr indent="-521334" lvl="0" marL="533400" marR="5080" rtl="0" algn="l">
              <a:lnSpc>
                <a:spcPct val="100000"/>
              </a:lnSpc>
              <a:spcBef>
                <a:spcPts val="0"/>
              </a:spcBef>
              <a:spcAft>
                <a:spcPts val="0"/>
              </a:spcAft>
              <a:buNone/>
            </a:pPr>
            <a:r>
              <a:rPr lang="en-US"/>
              <a:t>UNIT 1 UNDERSTANDING  CLOUD COMPUTING</a:t>
            </a:r>
            <a:endParaRPr/>
          </a:p>
        </p:txBody>
      </p:sp>
      <p:sp>
        <p:nvSpPr>
          <p:cNvPr id="113" name="Google Shape;113;p3"/>
          <p:cNvSpPr txBox="1"/>
          <p:nvPr/>
        </p:nvSpPr>
        <p:spPr>
          <a:xfrm>
            <a:off x="1237975" y="1650625"/>
            <a:ext cx="7545900" cy="3140100"/>
          </a:xfrm>
          <a:prstGeom prst="rect">
            <a:avLst/>
          </a:prstGeom>
          <a:noFill/>
          <a:ln>
            <a:noFill/>
          </a:ln>
        </p:spPr>
        <p:txBody>
          <a:bodyPr anchorCtr="0" anchor="t" bIns="91425" lIns="91425" spcFirstLastPara="1" rIns="91425" wrap="square" tIns="91425">
            <a:spAutoFit/>
          </a:bodyPr>
          <a:lstStyle/>
          <a:p>
            <a:pPr indent="0" lvl="0" marL="0" marR="546100" rtl="0" algn="just">
              <a:lnSpc>
                <a:spcPct val="97000"/>
              </a:lnSpc>
              <a:spcBef>
                <a:spcPts val="1200"/>
              </a:spcBef>
              <a:spcAft>
                <a:spcPts val="1200"/>
              </a:spcAft>
              <a:buNone/>
            </a:pPr>
            <a:r>
              <a:rPr b="1" lang="en-US" sz="2400">
                <a:solidFill>
                  <a:schemeClr val="dk1"/>
                </a:solidFill>
                <a:latin typeface="Calibri"/>
                <a:ea typeface="Calibri"/>
                <a:cs typeface="Calibri"/>
                <a:sym typeface="Calibri"/>
              </a:rPr>
              <a:t>Basic Concepts and Terminology - Cloud Computing Architectural Framework - Types of Clouds - pros and cons of cloud computing – Cloud Characteristics - difference between web 2.0 and cloud - key challenges in cloud computing - Major Cloud players - Virtualization in Cloud Computing - Parallelization in Cloud Computing - cloud resource management – Cloud Enabling Technology.</a:t>
            </a:r>
            <a:endParaRPr b="1" sz="24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7"/>
          <p:cNvSpPr txBox="1"/>
          <p:nvPr/>
        </p:nvSpPr>
        <p:spPr>
          <a:xfrm>
            <a:off x="536244" y="1609420"/>
            <a:ext cx="7908925" cy="3439795"/>
          </a:xfrm>
          <a:prstGeom prst="rect">
            <a:avLst/>
          </a:prstGeom>
          <a:noFill/>
          <a:ln>
            <a:noFill/>
          </a:ln>
        </p:spPr>
        <p:txBody>
          <a:bodyPr anchorCtr="0" anchor="t" bIns="0" lIns="0" spcFirstLastPara="1" rIns="0" wrap="square" tIns="12050">
            <a:spAutoFit/>
          </a:bodyPr>
          <a:lstStyle/>
          <a:p>
            <a:pPr indent="-344805" lvl="0" marL="356870" marR="508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The analogy is , '</a:t>
            </a:r>
            <a:r>
              <a:rPr b="1" i="1" lang="en-US" sz="3200" u="none" cap="none" strike="noStrike">
                <a:solidFill>
                  <a:schemeClr val="dk1"/>
                </a:solidFill>
                <a:latin typeface="Calibri"/>
                <a:ea typeface="Calibri"/>
                <a:cs typeface="Calibri"/>
                <a:sym typeface="Calibri"/>
              </a:rPr>
              <a:t>If you only need milk , would  you buy a cow ?' </a:t>
            </a:r>
            <a:r>
              <a:rPr b="0" i="1" lang="en-US" sz="3200" u="none" cap="none" strike="noStrike">
                <a:solidFill>
                  <a:schemeClr val="dk1"/>
                </a:solidFill>
                <a:latin typeface="Calibri"/>
                <a:ea typeface="Calibri"/>
                <a:cs typeface="Calibri"/>
                <a:sym typeface="Calibri"/>
              </a:rPr>
              <a:t>All the users or consumers  need is to get the benefits of using the  software or hardware of the computer like  sending emails etc. Just to get this benefit  (milk) why should a consumer buy a (cow)  software /hardware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8"/>
          <p:cNvSpPr txBox="1"/>
          <p:nvPr/>
        </p:nvSpPr>
        <p:spPr>
          <a:xfrm>
            <a:off x="536244" y="1609420"/>
            <a:ext cx="7178675" cy="2756535"/>
          </a:xfrm>
          <a:prstGeom prst="rect">
            <a:avLst/>
          </a:prstGeom>
          <a:noFill/>
          <a:ln>
            <a:noFill/>
          </a:ln>
        </p:spPr>
        <p:txBody>
          <a:bodyPr anchorCtr="0" anchor="t" bIns="0" lIns="0" spcFirstLastPara="1" rIns="0" wrap="square" tIns="12050">
            <a:spAutoFit/>
          </a:bodyPr>
          <a:lstStyle/>
          <a:p>
            <a:pPr indent="-344805" lvl="0" marL="356870" marR="5080" rtl="0" algn="l">
              <a:lnSpc>
                <a:spcPct val="100000"/>
              </a:lnSpc>
              <a:spcBef>
                <a:spcPts val="0"/>
              </a:spcBef>
              <a:spcAft>
                <a:spcPts val="0"/>
              </a:spcAft>
              <a:buNone/>
            </a:pPr>
            <a:r>
              <a:rPr b="0" i="0" lang="en-US" sz="3200" u="none" cap="none" strike="noStrike">
                <a:solidFill>
                  <a:schemeClr val="dk1"/>
                </a:solidFill>
                <a:latin typeface="Calibri"/>
                <a:ea typeface="Calibri"/>
                <a:cs typeface="Calibri"/>
                <a:sym typeface="Calibri"/>
              </a:rPr>
              <a:t>Cloud computing is broken down into three  segments:</a:t>
            </a:r>
            <a:endParaRPr b="0" i="0" sz="3200" u="none" cap="none" strike="noStrike">
              <a:solidFill>
                <a:schemeClr val="dk1"/>
              </a:solidFill>
              <a:latin typeface="Calibri"/>
              <a:ea typeface="Calibri"/>
              <a:cs typeface="Calibri"/>
              <a:sym typeface="Calibri"/>
            </a:endParaRPr>
          </a:p>
          <a:p>
            <a:pPr indent="-436245" lvl="0" marL="448309" marR="0" rtl="0" algn="l">
              <a:lnSpc>
                <a:spcPct val="100000"/>
              </a:lnSpc>
              <a:spcBef>
                <a:spcPts val="77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"applications,“</a:t>
            </a:r>
            <a:endParaRPr b="0" i="0" sz="3200" u="none" cap="none" strike="noStrike">
              <a:solidFill>
                <a:schemeClr val="dk1"/>
              </a:solidFill>
              <a:latin typeface="Calibri"/>
              <a:ea typeface="Calibri"/>
              <a:cs typeface="Calibri"/>
              <a:sym typeface="Calibri"/>
            </a:endParaRPr>
          </a:p>
          <a:p>
            <a:pPr indent="-436245" lvl="0" marL="448309" marR="0" rtl="0" algn="l">
              <a:lnSpc>
                <a:spcPct val="100000"/>
              </a:lnSpc>
              <a:spcBef>
                <a:spcPts val="77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"platforms," and</a:t>
            </a:r>
            <a:endParaRPr b="0" i="0" sz="3200" u="none" cap="none" strike="noStrike">
              <a:solidFill>
                <a:schemeClr val="dk1"/>
              </a:solidFill>
              <a:latin typeface="Calibri"/>
              <a:ea typeface="Calibri"/>
              <a:cs typeface="Calibri"/>
              <a:sym typeface="Calibri"/>
            </a:endParaRPr>
          </a:p>
          <a:p>
            <a:pPr indent="-344805" lvl="0" marL="356870" marR="0" rtl="0" algn="l">
              <a:lnSpc>
                <a:spcPct val="100000"/>
              </a:lnSpc>
              <a:spcBef>
                <a:spcPts val="77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"infrastructure."</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9"/>
          <p:cNvSpPr txBox="1"/>
          <p:nvPr>
            <p:ph type="title"/>
          </p:nvPr>
        </p:nvSpPr>
        <p:spPr>
          <a:xfrm>
            <a:off x="1707642" y="190322"/>
            <a:ext cx="5728970" cy="63690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b="0" lang="en-US">
                <a:latin typeface="Calibri"/>
                <a:ea typeface="Calibri"/>
                <a:cs typeface="Calibri"/>
                <a:sym typeface="Calibri"/>
              </a:rPr>
              <a:t>Cloud Computing Segments</a:t>
            </a:r>
            <a:endParaRPr/>
          </a:p>
        </p:txBody>
      </p:sp>
      <p:sp>
        <p:nvSpPr>
          <p:cNvPr id="232" name="Google Shape;232;p19"/>
          <p:cNvSpPr txBox="1"/>
          <p:nvPr/>
        </p:nvSpPr>
        <p:spPr>
          <a:xfrm>
            <a:off x="536244" y="977502"/>
            <a:ext cx="6511290" cy="5155565"/>
          </a:xfrm>
          <a:prstGeom prst="rect">
            <a:avLst/>
          </a:prstGeom>
          <a:noFill/>
          <a:ln>
            <a:noFill/>
          </a:ln>
        </p:spPr>
        <p:txBody>
          <a:bodyPr anchorCtr="0" anchor="t" bIns="0" lIns="0" spcFirstLastPara="1" rIns="0" wrap="square" tIns="109850">
            <a:spAutoFit/>
          </a:bodyPr>
          <a:lstStyle/>
          <a:p>
            <a:pPr indent="-344805" lvl="0" marL="356870" marR="0" rtl="0" algn="l">
              <a:lnSpc>
                <a:spcPct val="100000"/>
              </a:lnSpc>
              <a:spcBef>
                <a:spcPts val="0"/>
              </a:spcBef>
              <a:spcAft>
                <a:spcPts val="0"/>
              </a:spcAft>
              <a:buClr>
                <a:srgbClr val="FF0000"/>
              </a:buClr>
              <a:buSzPts val="3200"/>
              <a:buFont typeface="Arial"/>
              <a:buChar char="•"/>
            </a:pPr>
            <a:r>
              <a:rPr b="1" i="0" lang="en-US" sz="3200" u="none" cap="none" strike="noStrike">
                <a:solidFill>
                  <a:srgbClr val="FF0000"/>
                </a:solidFill>
                <a:latin typeface="Calibri"/>
                <a:ea typeface="Calibri"/>
                <a:cs typeface="Calibri"/>
                <a:sym typeface="Calibri"/>
              </a:rPr>
              <a:t>Applications: </a:t>
            </a:r>
            <a:r>
              <a:rPr b="1" i="0" lang="en-US" sz="3200" u="none" cap="none" strike="noStrike">
                <a:solidFill>
                  <a:schemeClr val="dk1"/>
                </a:solidFill>
                <a:latin typeface="Calibri"/>
                <a:ea typeface="Calibri"/>
                <a:cs typeface="Calibri"/>
                <a:sym typeface="Calibri"/>
              </a:rPr>
              <a:t>It's all On Demand</a:t>
            </a:r>
            <a:endParaRPr b="0" i="0" sz="3200" u="none" cap="none" strike="noStrike">
              <a:solidFill>
                <a:schemeClr val="dk1"/>
              </a:solidFill>
              <a:latin typeface="Calibri"/>
              <a:ea typeface="Calibri"/>
              <a:cs typeface="Calibri"/>
              <a:sym typeface="Calibri"/>
            </a:endParaRPr>
          </a:p>
          <a:p>
            <a:pPr indent="-287019" lvl="1" marL="756285" marR="0" rtl="0" algn="l">
              <a:lnSpc>
                <a:spcPct val="100000"/>
              </a:lnSpc>
              <a:spcBef>
                <a:spcPts val="69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On Demand software services</a:t>
            </a:r>
            <a:endParaRPr b="0" i="0" sz="2800" u="none" cap="none" strike="noStrike">
              <a:solidFill>
                <a:schemeClr val="dk1"/>
              </a:solidFill>
              <a:latin typeface="Calibri"/>
              <a:ea typeface="Calibri"/>
              <a:cs typeface="Calibri"/>
              <a:sym typeface="Calibri"/>
            </a:endParaRPr>
          </a:p>
          <a:p>
            <a:pPr indent="-287019" lvl="1" marL="756285" marR="0" rtl="0" algn="l">
              <a:lnSpc>
                <a:spcPct val="100000"/>
              </a:lnSpc>
              <a:spcBef>
                <a:spcPts val="675"/>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Who is Offering On Demand Software?</a:t>
            </a:r>
            <a:endParaRPr b="0" i="0" sz="2800" u="none" cap="none" strike="noStrike">
              <a:solidFill>
                <a:schemeClr val="dk1"/>
              </a:solidFill>
              <a:latin typeface="Calibri"/>
              <a:ea typeface="Calibri"/>
              <a:cs typeface="Calibri"/>
              <a:sym typeface="Calibri"/>
            </a:endParaRPr>
          </a:p>
          <a:p>
            <a:pPr indent="-229235" lvl="2" marL="1155700" marR="0" rtl="0" algn="l">
              <a:lnSpc>
                <a:spcPct val="100000"/>
              </a:lnSpc>
              <a:spcBef>
                <a:spcPts val="620"/>
              </a:spcBef>
              <a:spcAft>
                <a:spcPts val="0"/>
              </a:spcAft>
              <a:buClr>
                <a:srgbClr val="000000"/>
              </a:buClr>
              <a:buSzPts val="2400"/>
              <a:buFont typeface="Arial"/>
              <a:buChar char="•"/>
            </a:pPr>
            <a:r>
              <a:rPr b="0" i="0" lang="en-US" sz="2400" u="sng" cap="none" strike="noStrike">
                <a:solidFill>
                  <a:srgbClr val="0000FF"/>
                </a:solidFill>
                <a:latin typeface="Calibri"/>
                <a:ea typeface="Calibri"/>
                <a:cs typeface="Calibri"/>
                <a:sym typeface="Calibri"/>
                <a:hlinkClick r:id="rId3">
                  <a:extLst>
                    <a:ext uri="{A12FA001-AC4F-418D-AE19-62706E023703}">
                      <ahyp:hlinkClr val="tx"/>
                    </a:ext>
                  </a:extLst>
                </a:hlinkClick>
              </a:rPr>
              <a:t>International Business Machines (IBM)</a:t>
            </a:r>
            <a:endParaRPr b="0" i="0" sz="2400" u="none" cap="none" strike="noStrike">
              <a:solidFill>
                <a:schemeClr val="dk1"/>
              </a:solidFill>
              <a:latin typeface="Calibri"/>
              <a:ea typeface="Calibri"/>
              <a:cs typeface="Calibri"/>
              <a:sym typeface="Calibri"/>
            </a:endParaRPr>
          </a:p>
          <a:p>
            <a:pPr indent="-229235" lvl="2" marL="1155700" marR="0" rtl="0" algn="l">
              <a:lnSpc>
                <a:spcPct val="100000"/>
              </a:lnSpc>
              <a:spcBef>
                <a:spcPts val="575"/>
              </a:spcBef>
              <a:spcAft>
                <a:spcPts val="0"/>
              </a:spcAft>
              <a:buClr>
                <a:srgbClr val="000000"/>
              </a:buClr>
              <a:buSzPts val="2400"/>
              <a:buFont typeface="Arial"/>
              <a:buChar char="•"/>
            </a:pPr>
            <a:r>
              <a:rPr b="0" i="0" lang="en-US" sz="2400" u="sng" cap="none" strike="noStrike">
                <a:solidFill>
                  <a:srgbClr val="0000FF"/>
                </a:solidFill>
                <a:latin typeface="Calibri"/>
                <a:ea typeface="Calibri"/>
                <a:cs typeface="Calibri"/>
                <a:sym typeface="Calibri"/>
                <a:hlinkClick r:id="rId4">
                  <a:extLst>
                    <a:ext uri="{A12FA001-AC4F-418D-AE19-62706E023703}">
                      <ahyp:hlinkClr val="tx"/>
                    </a:ext>
                  </a:extLst>
                </a:hlinkClick>
              </a:rPr>
              <a:t>Salesforce.com (CRM)</a:t>
            </a:r>
            <a:endParaRPr b="0" i="0" sz="2400" u="none" cap="none" strike="noStrike">
              <a:solidFill>
                <a:schemeClr val="dk1"/>
              </a:solidFill>
              <a:latin typeface="Calibri"/>
              <a:ea typeface="Calibri"/>
              <a:cs typeface="Calibri"/>
              <a:sym typeface="Calibri"/>
            </a:endParaRPr>
          </a:p>
          <a:p>
            <a:pPr indent="-229235" lvl="2" marL="1155700" marR="0" rtl="0" algn="l">
              <a:lnSpc>
                <a:spcPct val="100000"/>
              </a:lnSpc>
              <a:spcBef>
                <a:spcPts val="580"/>
              </a:spcBef>
              <a:spcAft>
                <a:spcPts val="0"/>
              </a:spcAft>
              <a:buClr>
                <a:srgbClr val="000000"/>
              </a:buClr>
              <a:buSzPts val="2400"/>
              <a:buFont typeface="Arial"/>
              <a:buChar char="•"/>
            </a:pPr>
            <a:r>
              <a:rPr b="0" i="0" lang="en-US" sz="2400" u="sng" cap="none" strike="noStrike">
                <a:solidFill>
                  <a:srgbClr val="0000FF"/>
                </a:solidFill>
                <a:latin typeface="Calibri"/>
                <a:ea typeface="Calibri"/>
                <a:cs typeface="Calibri"/>
                <a:sym typeface="Calibri"/>
                <a:hlinkClick r:id="rId5">
                  <a:extLst>
                    <a:ext uri="{A12FA001-AC4F-418D-AE19-62706E023703}">
                      <ahyp:hlinkClr val="tx"/>
                    </a:ext>
                  </a:extLst>
                </a:hlinkClick>
              </a:rPr>
              <a:t>EfroTech.com (HRIS)</a:t>
            </a:r>
            <a:endParaRPr b="0" i="0" sz="2400" u="none" cap="none" strike="noStrike">
              <a:solidFill>
                <a:schemeClr val="dk1"/>
              </a:solidFill>
              <a:latin typeface="Calibri"/>
              <a:ea typeface="Calibri"/>
              <a:cs typeface="Calibri"/>
              <a:sym typeface="Calibri"/>
            </a:endParaRPr>
          </a:p>
          <a:p>
            <a:pPr indent="-229235" lvl="2" marL="1155700" marR="0" rtl="0" algn="l">
              <a:lnSpc>
                <a:spcPct val="100000"/>
              </a:lnSpc>
              <a:spcBef>
                <a:spcPts val="580"/>
              </a:spcBef>
              <a:spcAft>
                <a:spcPts val="0"/>
              </a:spcAft>
              <a:buClr>
                <a:srgbClr val="000000"/>
              </a:buClr>
              <a:buSzPts val="2400"/>
              <a:buFont typeface="Arial"/>
              <a:buChar char="•"/>
            </a:pPr>
            <a:r>
              <a:rPr b="0" i="0" lang="en-US" sz="2400" u="sng" cap="none" strike="noStrike">
                <a:solidFill>
                  <a:srgbClr val="0000FF"/>
                </a:solidFill>
                <a:latin typeface="Calibri"/>
                <a:ea typeface="Calibri"/>
                <a:cs typeface="Calibri"/>
                <a:sym typeface="Calibri"/>
                <a:hlinkClick r:id="rId6">
                  <a:extLst>
                    <a:ext uri="{A12FA001-AC4F-418D-AE19-62706E023703}">
                      <ahyp:hlinkClr val="tx"/>
                    </a:ext>
                  </a:extLst>
                </a:hlinkClick>
              </a:rPr>
              <a:t>Google (GOOG)</a:t>
            </a:r>
            <a:endParaRPr b="0" i="0" sz="2400" u="none" cap="none" strike="noStrike">
              <a:solidFill>
                <a:schemeClr val="dk1"/>
              </a:solidFill>
              <a:latin typeface="Calibri"/>
              <a:ea typeface="Calibri"/>
              <a:cs typeface="Calibri"/>
              <a:sym typeface="Calibri"/>
            </a:endParaRPr>
          </a:p>
          <a:p>
            <a:pPr indent="-229235" lvl="2" marL="1155700" marR="0" rtl="0" algn="l">
              <a:lnSpc>
                <a:spcPct val="100000"/>
              </a:lnSpc>
              <a:spcBef>
                <a:spcPts val="575"/>
              </a:spcBef>
              <a:spcAft>
                <a:spcPts val="0"/>
              </a:spcAft>
              <a:buClr>
                <a:srgbClr val="000000"/>
              </a:buClr>
              <a:buSzPts val="2400"/>
              <a:buFont typeface="Arial"/>
              <a:buChar char="•"/>
            </a:pPr>
            <a:r>
              <a:rPr b="0" i="0" lang="en-US" sz="2400" u="sng" cap="none" strike="noStrike">
                <a:solidFill>
                  <a:srgbClr val="0000FF"/>
                </a:solidFill>
                <a:latin typeface="Calibri"/>
                <a:ea typeface="Calibri"/>
                <a:cs typeface="Calibri"/>
                <a:sym typeface="Calibri"/>
                <a:hlinkClick r:id="rId7">
                  <a:extLst>
                    <a:ext uri="{A12FA001-AC4F-418D-AE19-62706E023703}">
                      <ahyp:hlinkClr val="tx"/>
                    </a:ext>
                  </a:extLst>
                </a:hlinkClick>
              </a:rPr>
              <a:t>NetSuite (N)</a:t>
            </a:r>
            <a:endParaRPr b="0" i="0" sz="2400" u="none" cap="none" strike="noStrike">
              <a:solidFill>
                <a:schemeClr val="dk1"/>
              </a:solidFill>
              <a:latin typeface="Calibri"/>
              <a:ea typeface="Calibri"/>
              <a:cs typeface="Calibri"/>
              <a:sym typeface="Calibri"/>
            </a:endParaRPr>
          </a:p>
          <a:p>
            <a:pPr indent="-229235" lvl="2" marL="1155700" marR="0" rtl="0" algn="l">
              <a:lnSpc>
                <a:spcPct val="100000"/>
              </a:lnSpc>
              <a:spcBef>
                <a:spcPts val="575"/>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Cordys</a:t>
            </a:r>
            <a:endParaRPr b="0" i="0" sz="2400" u="none" cap="none" strike="noStrike">
              <a:solidFill>
                <a:schemeClr val="dk1"/>
              </a:solidFill>
              <a:latin typeface="Calibri"/>
              <a:ea typeface="Calibri"/>
              <a:cs typeface="Calibri"/>
              <a:sym typeface="Calibri"/>
            </a:endParaRPr>
          </a:p>
          <a:p>
            <a:pPr indent="-229235" lvl="2" marL="1155700" marR="0" rtl="0" algn="l">
              <a:lnSpc>
                <a:spcPct val="100000"/>
              </a:lnSpc>
              <a:spcBef>
                <a:spcPts val="580"/>
              </a:spcBef>
              <a:spcAft>
                <a:spcPts val="0"/>
              </a:spcAft>
              <a:buClr>
                <a:srgbClr val="000000"/>
              </a:buClr>
              <a:buSzPts val="2400"/>
              <a:buFont typeface="Arial"/>
              <a:buChar char="•"/>
            </a:pPr>
            <a:r>
              <a:rPr b="0" i="0" lang="en-US" sz="2400" u="sng" cap="none" strike="noStrike">
                <a:solidFill>
                  <a:srgbClr val="0000FF"/>
                </a:solidFill>
                <a:latin typeface="Calibri"/>
                <a:ea typeface="Calibri"/>
                <a:cs typeface="Calibri"/>
                <a:sym typeface="Calibri"/>
                <a:hlinkClick r:id="rId8">
                  <a:extLst>
                    <a:ext uri="{A12FA001-AC4F-418D-AE19-62706E023703}">
                      <ahyp:hlinkClr val="tx"/>
                    </a:ext>
                  </a:extLst>
                </a:hlinkClick>
              </a:rPr>
              <a:t>Taleo (TLEO)</a:t>
            </a:r>
            <a:endParaRPr b="0" i="0" sz="2400" u="none" cap="none" strike="noStrike">
              <a:solidFill>
                <a:schemeClr val="dk1"/>
              </a:solidFill>
              <a:latin typeface="Calibri"/>
              <a:ea typeface="Calibri"/>
              <a:cs typeface="Calibri"/>
              <a:sym typeface="Calibri"/>
            </a:endParaRPr>
          </a:p>
          <a:p>
            <a:pPr indent="-229235" lvl="2" marL="1155700" marR="0" rtl="0" algn="l">
              <a:lnSpc>
                <a:spcPct val="100000"/>
              </a:lnSpc>
              <a:spcBef>
                <a:spcPts val="575"/>
              </a:spcBef>
              <a:spcAft>
                <a:spcPts val="0"/>
              </a:spcAft>
              <a:buClr>
                <a:srgbClr val="000000"/>
              </a:buClr>
              <a:buSzPts val="2400"/>
              <a:buFont typeface="Arial"/>
              <a:buChar char="•"/>
            </a:pPr>
            <a:r>
              <a:rPr b="0" i="0" lang="en-US" sz="2400" u="sng" cap="none" strike="noStrike">
                <a:solidFill>
                  <a:srgbClr val="0000FF"/>
                </a:solidFill>
                <a:latin typeface="Calibri"/>
                <a:ea typeface="Calibri"/>
                <a:cs typeface="Calibri"/>
                <a:sym typeface="Calibri"/>
                <a:hlinkClick r:id="rId9">
                  <a:extLst>
                    <a:ext uri="{A12FA001-AC4F-418D-AE19-62706E023703}">
                      <ahyp:hlinkClr val="tx"/>
                    </a:ext>
                  </a:extLst>
                </a:hlinkClick>
              </a:rPr>
              <a:t>Concur Technologies (CNQR)</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e29a3adb20_0_16"/>
          <p:cNvSpPr txBox="1"/>
          <p:nvPr>
            <p:ph type="title"/>
          </p:nvPr>
        </p:nvSpPr>
        <p:spPr>
          <a:xfrm>
            <a:off x="786750" y="498725"/>
            <a:ext cx="7641300" cy="4584600"/>
          </a:xfrm>
          <a:prstGeom prst="rect">
            <a:avLst/>
          </a:prstGeom>
        </p:spPr>
        <p:txBody>
          <a:bodyPr anchorCtr="0" anchor="t" bIns="0" lIns="0" spcFirstLastPara="1" rIns="0" wrap="square" tIns="0">
            <a:spAutoFit/>
          </a:bodyPr>
          <a:lstStyle/>
          <a:p>
            <a:pPr indent="0" lvl="0" marL="0" rtl="0" algn="just">
              <a:lnSpc>
                <a:spcPct val="115000"/>
              </a:lnSpc>
              <a:spcBef>
                <a:spcPts val="0"/>
              </a:spcBef>
              <a:spcAft>
                <a:spcPts val="0"/>
              </a:spcAft>
              <a:buNone/>
            </a:pPr>
            <a:r>
              <a:rPr b="0" lang="en-US" sz="2700">
                <a:solidFill>
                  <a:srgbClr val="202124"/>
                </a:solidFill>
                <a:highlight>
                  <a:srgbClr val="FFFFFF"/>
                </a:highlight>
                <a:latin typeface="Arial"/>
                <a:ea typeface="Arial"/>
                <a:cs typeface="Arial"/>
                <a:sym typeface="Arial"/>
              </a:rPr>
              <a:t>A </a:t>
            </a:r>
            <a:r>
              <a:rPr lang="en-US" sz="2700">
                <a:solidFill>
                  <a:srgbClr val="202124"/>
                </a:solidFill>
                <a:highlight>
                  <a:srgbClr val="FFFFFF"/>
                </a:highlight>
                <a:latin typeface="Arial"/>
                <a:ea typeface="Arial"/>
                <a:cs typeface="Arial"/>
                <a:sym typeface="Arial"/>
              </a:rPr>
              <a:t>cloud platform</a:t>
            </a:r>
            <a:r>
              <a:rPr b="0" lang="en-US" sz="2700">
                <a:solidFill>
                  <a:srgbClr val="202124"/>
                </a:solidFill>
                <a:highlight>
                  <a:srgbClr val="FFFFFF"/>
                </a:highlight>
                <a:latin typeface="Arial"/>
                <a:ea typeface="Arial"/>
                <a:cs typeface="Arial"/>
                <a:sym typeface="Arial"/>
              </a:rPr>
              <a:t> refers to the operating system and hardware of a server in an Internet-based data center. It allows software and hardware products to co-exist remotely and at scale. ... Enterprises rent access to compute services, such as servers, databases, storage, analytics, networking, software, and intelligence.</a:t>
            </a:r>
            <a:endParaRPr b="0" sz="2700">
              <a:solidFill>
                <a:srgbClr val="202124"/>
              </a:solidFill>
              <a:highlight>
                <a:srgbClr val="FFFFFF"/>
              </a:highlight>
              <a:latin typeface="Arial"/>
              <a:ea typeface="Arial"/>
              <a:cs typeface="Arial"/>
              <a:sym typeface="Arial"/>
            </a:endParaRPr>
          </a:p>
          <a:p>
            <a:pPr indent="0" lvl="0" marL="0" marR="76200" rtl="0" algn="just">
              <a:lnSpc>
                <a:spcPct val="150000"/>
              </a:lnSpc>
              <a:spcBef>
                <a:spcPts val="0"/>
              </a:spcBef>
              <a:spcAft>
                <a:spcPts val="0"/>
              </a:spcAft>
              <a:buNone/>
            </a:pPr>
            <a:r>
              <a:t/>
            </a:r>
            <a:endParaRPr b="0" sz="2700">
              <a:solidFill>
                <a:srgbClr val="202124"/>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0"/>
          <p:cNvSpPr txBox="1"/>
          <p:nvPr>
            <p:ph type="title"/>
          </p:nvPr>
        </p:nvSpPr>
        <p:spPr>
          <a:xfrm>
            <a:off x="536244" y="0"/>
            <a:ext cx="5728970" cy="124650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0" lang="en-US">
                <a:latin typeface="Calibri"/>
                <a:ea typeface="Calibri"/>
                <a:cs typeface="Calibri"/>
                <a:sym typeface="Calibri"/>
              </a:rPr>
              <a:t>Cloud Computing Segments</a:t>
            </a:r>
            <a:endParaRPr/>
          </a:p>
          <a:p>
            <a:pPr indent="0" lvl="0" marL="12700" rtl="0" algn="l">
              <a:lnSpc>
                <a:spcPct val="100000"/>
              </a:lnSpc>
              <a:spcBef>
                <a:spcPts val="5"/>
              </a:spcBef>
              <a:spcAft>
                <a:spcPts val="0"/>
              </a:spcAft>
              <a:buNone/>
            </a:pPr>
            <a:r>
              <a:rPr lang="en-US">
                <a:solidFill>
                  <a:srgbClr val="FF0000"/>
                </a:solidFill>
                <a:latin typeface="Calibri"/>
                <a:ea typeface="Calibri"/>
                <a:cs typeface="Calibri"/>
                <a:sym typeface="Calibri"/>
              </a:rPr>
              <a:t>Platforms</a:t>
            </a:r>
            <a:endParaRPr/>
          </a:p>
        </p:txBody>
      </p:sp>
      <p:sp>
        <p:nvSpPr>
          <p:cNvPr id="244" name="Google Shape;244;p20"/>
          <p:cNvSpPr txBox="1"/>
          <p:nvPr/>
        </p:nvSpPr>
        <p:spPr>
          <a:xfrm>
            <a:off x="536244" y="1106246"/>
            <a:ext cx="7745730" cy="4913630"/>
          </a:xfrm>
          <a:prstGeom prst="rect">
            <a:avLst/>
          </a:prstGeom>
          <a:noFill/>
          <a:ln>
            <a:noFill/>
          </a:ln>
        </p:spPr>
        <p:txBody>
          <a:bodyPr anchorCtr="0" anchor="t" bIns="0" lIns="0" spcFirstLastPara="1" rIns="0" wrap="square" tIns="64750">
            <a:spAutoFit/>
          </a:bodyPr>
          <a:lstStyle/>
          <a:p>
            <a:pPr indent="-344805" lvl="0" marL="356870" marR="1386205" rtl="0" algn="l">
              <a:lnSpc>
                <a:spcPct val="108000"/>
              </a:lnSpc>
              <a:spcBef>
                <a:spcPts val="0"/>
              </a:spcBef>
              <a:spcAft>
                <a:spcPts val="0"/>
              </a:spcAft>
              <a:buClr>
                <a:schemeClr val="dk1"/>
              </a:buClr>
              <a:buSzPts val="3000"/>
              <a:buFont typeface="Arial"/>
              <a:buChar char="•"/>
            </a:pPr>
            <a:r>
              <a:rPr b="0" i="0" lang="en-US" sz="3000" u="none" cap="none" strike="noStrike">
                <a:solidFill>
                  <a:schemeClr val="dk1"/>
                </a:solidFill>
                <a:latin typeface="Calibri"/>
                <a:ea typeface="Calibri"/>
                <a:cs typeface="Calibri"/>
                <a:sym typeface="Calibri"/>
              </a:rPr>
              <a:t>allow users to access applications from  centralized servers	using the internet.</a:t>
            </a:r>
            <a:endParaRPr b="0" i="0" sz="3000" u="none" cap="none" strike="noStrike">
              <a:solidFill>
                <a:schemeClr val="dk1"/>
              </a:solidFill>
              <a:latin typeface="Calibri"/>
              <a:ea typeface="Calibri"/>
              <a:cs typeface="Calibri"/>
              <a:sym typeface="Calibri"/>
            </a:endParaRPr>
          </a:p>
          <a:p>
            <a:pPr indent="-344805" lvl="0" marL="356870" marR="0" rtl="0" algn="l">
              <a:lnSpc>
                <a:spcPct val="100000"/>
              </a:lnSpc>
              <a:spcBef>
                <a:spcPts val="315"/>
              </a:spcBef>
              <a:spcAft>
                <a:spcPts val="0"/>
              </a:spcAft>
              <a:buClr>
                <a:schemeClr val="dk1"/>
              </a:buClr>
              <a:buSzPts val="3000"/>
              <a:buFont typeface="Arial"/>
              <a:buChar char="•"/>
            </a:pPr>
            <a:r>
              <a:rPr b="1" i="0" lang="en-US" sz="3000" u="none" cap="none" strike="noStrike">
                <a:solidFill>
                  <a:schemeClr val="dk1"/>
                </a:solidFill>
                <a:latin typeface="Calibri"/>
                <a:ea typeface="Calibri"/>
                <a:cs typeface="Calibri"/>
                <a:sym typeface="Calibri"/>
              </a:rPr>
              <a:t>Active platforms </a:t>
            </a:r>
            <a:r>
              <a:rPr b="0" i="0" lang="en-US" sz="3000" u="none" cap="none" strike="noStrike">
                <a:solidFill>
                  <a:schemeClr val="dk1"/>
                </a:solidFill>
                <a:latin typeface="Calibri"/>
                <a:ea typeface="Calibri"/>
                <a:cs typeface="Calibri"/>
                <a:sym typeface="Calibri"/>
              </a:rPr>
              <a:t>-</a:t>
            </a:r>
            <a:endParaRPr b="0" i="0" sz="3000" u="none" cap="none" strike="noStrike">
              <a:solidFill>
                <a:schemeClr val="dk1"/>
              </a:solidFill>
              <a:latin typeface="Calibri"/>
              <a:ea typeface="Calibri"/>
              <a:cs typeface="Calibri"/>
              <a:sym typeface="Calibri"/>
            </a:endParaRPr>
          </a:p>
          <a:p>
            <a:pPr indent="-229235" lvl="1" marL="1612900" marR="0" rtl="0" algn="l">
              <a:lnSpc>
                <a:spcPct val="100000"/>
              </a:lnSpc>
              <a:spcBef>
                <a:spcPts val="310"/>
              </a:spcBef>
              <a:spcAft>
                <a:spcPts val="0"/>
              </a:spcAft>
              <a:buClr>
                <a:srgbClr val="000000"/>
              </a:buClr>
              <a:buSzPts val="1900"/>
              <a:buFont typeface="Arial"/>
              <a:buChar char="–"/>
            </a:pPr>
            <a:r>
              <a:rPr b="0" i="0" lang="en-US" sz="1900" u="sng" cap="none" strike="noStrike">
                <a:solidFill>
                  <a:srgbClr val="0000FF"/>
                </a:solidFill>
                <a:latin typeface="Calibri"/>
                <a:ea typeface="Calibri"/>
                <a:cs typeface="Calibri"/>
                <a:sym typeface="Calibri"/>
                <a:hlinkClick r:id="rId3">
                  <a:extLst>
                    <a:ext uri="{A12FA001-AC4F-418D-AE19-62706E023703}">
                      <ahyp:hlinkClr val="tx"/>
                    </a:ext>
                  </a:extLst>
                </a:hlinkClick>
              </a:rPr>
              <a:t>International Business Machines (IBM) </a:t>
            </a:r>
            <a:r>
              <a:rPr b="0" i="0" lang="en-US" sz="1900" u="none" cap="none" strike="noStrike">
                <a:solidFill>
                  <a:schemeClr val="dk1"/>
                </a:solidFill>
                <a:latin typeface="Calibri"/>
                <a:ea typeface="Calibri"/>
                <a:cs typeface="Calibri"/>
                <a:sym typeface="Calibri"/>
              </a:rPr>
              <a:t>- IBM Cloud - Lotus Live</a:t>
            </a:r>
            <a:endParaRPr b="0" i="0" sz="1900" u="none" cap="none" strike="noStrike">
              <a:solidFill>
                <a:schemeClr val="dk1"/>
              </a:solidFill>
              <a:latin typeface="Calibri"/>
              <a:ea typeface="Calibri"/>
              <a:cs typeface="Calibri"/>
              <a:sym typeface="Calibri"/>
            </a:endParaRPr>
          </a:p>
          <a:p>
            <a:pPr indent="-229235" lvl="1" marL="1612900" marR="0" rtl="0" algn="l">
              <a:lnSpc>
                <a:spcPct val="100000"/>
              </a:lnSpc>
              <a:spcBef>
                <a:spcPts val="215"/>
              </a:spcBef>
              <a:spcAft>
                <a:spcPts val="0"/>
              </a:spcAft>
              <a:buClr>
                <a:srgbClr val="000000"/>
              </a:buClr>
              <a:buSzPts val="1900"/>
              <a:buFont typeface="Arial"/>
              <a:buChar char="–"/>
            </a:pPr>
            <a:r>
              <a:rPr b="0" i="0" lang="en-US" sz="1900" u="sng" cap="none" strike="noStrike">
                <a:solidFill>
                  <a:srgbClr val="0000FF"/>
                </a:solidFill>
                <a:latin typeface="Calibri"/>
                <a:ea typeface="Calibri"/>
                <a:cs typeface="Calibri"/>
                <a:sym typeface="Calibri"/>
                <a:hlinkClick r:id="rId4">
                  <a:extLst>
                    <a:ext uri="{A12FA001-AC4F-418D-AE19-62706E023703}">
                      <ahyp:hlinkClr val="tx"/>
                    </a:ext>
                  </a:extLst>
                </a:hlinkClick>
              </a:rPr>
              <a:t>Google (GOOG) </a:t>
            </a:r>
            <a:r>
              <a:rPr b="0" i="0" lang="en-US" sz="1900" u="none" cap="none" strike="noStrike">
                <a:solidFill>
                  <a:schemeClr val="dk1"/>
                </a:solidFill>
                <a:latin typeface="Calibri"/>
                <a:ea typeface="Calibri"/>
                <a:cs typeface="Calibri"/>
                <a:sym typeface="Calibri"/>
              </a:rPr>
              <a:t>- Apps Engine</a:t>
            </a:r>
            <a:endParaRPr b="0" i="0" sz="1900" u="none" cap="none" strike="noStrike">
              <a:solidFill>
                <a:schemeClr val="dk1"/>
              </a:solidFill>
              <a:latin typeface="Calibri"/>
              <a:ea typeface="Calibri"/>
              <a:cs typeface="Calibri"/>
              <a:sym typeface="Calibri"/>
            </a:endParaRPr>
          </a:p>
          <a:p>
            <a:pPr indent="-229235" lvl="1" marL="1612900" marR="0" rtl="0" algn="l">
              <a:lnSpc>
                <a:spcPct val="100000"/>
              </a:lnSpc>
              <a:spcBef>
                <a:spcPts val="240"/>
              </a:spcBef>
              <a:spcAft>
                <a:spcPts val="0"/>
              </a:spcAft>
              <a:buClr>
                <a:srgbClr val="000000"/>
              </a:buClr>
              <a:buSzPts val="1900"/>
              <a:buFont typeface="Arial"/>
              <a:buChar char="–"/>
            </a:pPr>
            <a:r>
              <a:rPr b="0" i="0" lang="en-US" sz="1900" u="sng" cap="none" strike="noStrike">
                <a:solidFill>
                  <a:srgbClr val="0000FF"/>
                </a:solidFill>
                <a:latin typeface="Calibri"/>
                <a:ea typeface="Calibri"/>
                <a:cs typeface="Calibri"/>
                <a:sym typeface="Calibri"/>
                <a:hlinkClick r:id="rId5">
                  <a:extLst>
                    <a:ext uri="{A12FA001-AC4F-418D-AE19-62706E023703}">
                      <ahyp:hlinkClr val="tx"/>
                    </a:ext>
                  </a:extLst>
                </a:hlinkClick>
              </a:rPr>
              <a:t>Amazon.com (AMZN) </a:t>
            </a:r>
            <a:r>
              <a:rPr b="0" i="0" lang="en-US" sz="1900" u="none" cap="none" strike="noStrike">
                <a:solidFill>
                  <a:schemeClr val="dk1"/>
                </a:solidFill>
                <a:latin typeface="Calibri"/>
                <a:ea typeface="Calibri"/>
                <a:cs typeface="Calibri"/>
                <a:sym typeface="Calibri"/>
              </a:rPr>
              <a:t>- EC2</a:t>
            </a:r>
            <a:endParaRPr b="0" i="0" sz="1900" u="none" cap="none" strike="noStrike">
              <a:solidFill>
                <a:schemeClr val="dk1"/>
              </a:solidFill>
              <a:latin typeface="Calibri"/>
              <a:ea typeface="Calibri"/>
              <a:cs typeface="Calibri"/>
              <a:sym typeface="Calibri"/>
            </a:endParaRPr>
          </a:p>
          <a:p>
            <a:pPr indent="-229235" lvl="1" marL="1612900" marR="0" rtl="0" algn="l">
              <a:lnSpc>
                <a:spcPct val="100000"/>
              </a:lnSpc>
              <a:spcBef>
                <a:spcPts val="220"/>
              </a:spcBef>
              <a:spcAft>
                <a:spcPts val="0"/>
              </a:spcAft>
              <a:buClr>
                <a:srgbClr val="000000"/>
              </a:buClr>
              <a:buSzPts val="1900"/>
              <a:buFont typeface="Arial"/>
              <a:buChar char="–"/>
            </a:pPr>
            <a:r>
              <a:rPr b="0" i="0" lang="en-US" sz="1900" u="sng" cap="none" strike="noStrike">
                <a:solidFill>
                  <a:srgbClr val="0000FF"/>
                </a:solidFill>
                <a:latin typeface="Calibri"/>
                <a:ea typeface="Calibri"/>
                <a:cs typeface="Calibri"/>
                <a:sym typeface="Calibri"/>
                <a:hlinkClick r:id="rId6">
                  <a:extLst>
                    <a:ext uri="{A12FA001-AC4F-418D-AE19-62706E023703}">
                      <ahyp:hlinkClr val="tx"/>
                    </a:ext>
                  </a:extLst>
                </a:hlinkClick>
              </a:rPr>
              <a:t>Microsoft (MSFT) </a:t>
            </a:r>
            <a:r>
              <a:rPr b="0" i="0" lang="en-US" sz="1900" u="none" cap="none" strike="noStrike">
                <a:solidFill>
                  <a:schemeClr val="dk1"/>
                </a:solidFill>
                <a:latin typeface="Calibri"/>
                <a:ea typeface="Calibri"/>
                <a:cs typeface="Calibri"/>
                <a:sym typeface="Calibri"/>
              </a:rPr>
              <a:t>- Windows Azure</a:t>
            </a:r>
            <a:endParaRPr b="0" i="0" sz="1900" u="none" cap="none" strike="noStrike">
              <a:solidFill>
                <a:schemeClr val="dk1"/>
              </a:solidFill>
              <a:latin typeface="Calibri"/>
              <a:ea typeface="Calibri"/>
              <a:cs typeface="Calibri"/>
              <a:sym typeface="Calibri"/>
            </a:endParaRPr>
          </a:p>
          <a:p>
            <a:pPr indent="-229235" lvl="1" marL="1612900" marR="0" rtl="0" algn="l">
              <a:lnSpc>
                <a:spcPct val="100000"/>
              </a:lnSpc>
              <a:spcBef>
                <a:spcPts val="240"/>
              </a:spcBef>
              <a:spcAft>
                <a:spcPts val="0"/>
              </a:spcAft>
              <a:buClr>
                <a:srgbClr val="000000"/>
              </a:buClr>
              <a:buSzPts val="1900"/>
              <a:buFont typeface="Arial"/>
              <a:buChar char="–"/>
            </a:pPr>
            <a:r>
              <a:rPr b="0" i="0" lang="en-US" sz="1900" u="sng" cap="none" strike="noStrike">
                <a:solidFill>
                  <a:srgbClr val="0000FF"/>
                </a:solidFill>
                <a:latin typeface="Calibri"/>
                <a:ea typeface="Calibri"/>
                <a:cs typeface="Calibri"/>
                <a:sym typeface="Calibri"/>
                <a:hlinkClick r:id="rId7">
                  <a:extLst>
                    <a:ext uri="{A12FA001-AC4F-418D-AE19-62706E023703}">
                      <ahyp:hlinkClr val="tx"/>
                    </a:ext>
                  </a:extLst>
                </a:hlinkClick>
              </a:rPr>
              <a:t>Logicworks (www.logicworks.net) </a:t>
            </a:r>
            <a:r>
              <a:rPr b="0" i="0" lang="en-US" sz="1900" u="none" cap="none" strike="noStrike">
                <a:solidFill>
                  <a:schemeClr val="dk1"/>
                </a:solidFill>
                <a:latin typeface="Calibri"/>
                <a:ea typeface="Calibri"/>
                <a:cs typeface="Calibri"/>
                <a:sym typeface="Calibri"/>
              </a:rPr>
              <a:t>- infiniCloud</a:t>
            </a:r>
            <a:endParaRPr b="0" i="0" sz="1900" u="none" cap="none" strike="noStrike">
              <a:solidFill>
                <a:schemeClr val="dk1"/>
              </a:solidFill>
              <a:latin typeface="Calibri"/>
              <a:ea typeface="Calibri"/>
              <a:cs typeface="Calibri"/>
              <a:sym typeface="Calibri"/>
            </a:endParaRPr>
          </a:p>
          <a:p>
            <a:pPr indent="-229235" lvl="1" marL="1612900" marR="0" rtl="0" algn="l">
              <a:lnSpc>
                <a:spcPct val="100000"/>
              </a:lnSpc>
              <a:spcBef>
                <a:spcPts val="220"/>
              </a:spcBef>
              <a:spcAft>
                <a:spcPts val="0"/>
              </a:spcAft>
              <a:buClr>
                <a:srgbClr val="000000"/>
              </a:buClr>
              <a:buSzPts val="1900"/>
              <a:buFont typeface="Arial"/>
              <a:buChar char="–"/>
            </a:pPr>
            <a:r>
              <a:rPr b="0" i="0" lang="en-US" sz="1900" u="sng" cap="none" strike="noStrike">
                <a:solidFill>
                  <a:srgbClr val="0000FF"/>
                </a:solidFill>
                <a:latin typeface="Calibri"/>
                <a:ea typeface="Calibri"/>
                <a:cs typeface="Calibri"/>
                <a:sym typeface="Calibri"/>
                <a:hlinkClick r:id="rId8">
                  <a:extLst>
                    <a:ext uri="{A12FA001-AC4F-418D-AE19-62706E023703}">
                      <ahyp:hlinkClr val="tx"/>
                    </a:ext>
                  </a:extLst>
                </a:hlinkClick>
              </a:rPr>
              <a:t>SAVVIS (SVVS) </a:t>
            </a:r>
            <a:r>
              <a:rPr b="0" i="0" lang="en-US" sz="1900" u="none" cap="none" strike="noStrike">
                <a:solidFill>
                  <a:schemeClr val="dk1"/>
                </a:solidFill>
                <a:latin typeface="Calibri"/>
                <a:ea typeface="Calibri"/>
                <a:cs typeface="Calibri"/>
                <a:sym typeface="Calibri"/>
              </a:rPr>
              <a:t>- Symphony VPDC</a:t>
            </a:r>
            <a:endParaRPr b="0" i="0" sz="1900" u="none" cap="none" strike="noStrike">
              <a:solidFill>
                <a:schemeClr val="dk1"/>
              </a:solidFill>
              <a:latin typeface="Calibri"/>
              <a:ea typeface="Calibri"/>
              <a:cs typeface="Calibri"/>
              <a:sym typeface="Calibri"/>
            </a:endParaRPr>
          </a:p>
          <a:p>
            <a:pPr indent="-229235" lvl="1" marL="1612900" marR="0" rtl="0" algn="l">
              <a:lnSpc>
                <a:spcPct val="100000"/>
              </a:lnSpc>
              <a:spcBef>
                <a:spcPts val="240"/>
              </a:spcBef>
              <a:spcAft>
                <a:spcPts val="0"/>
              </a:spcAft>
              <a:buClr>
                <a:srgbClr val="000000"/>
              </a:buClr>
              <a:buSzPts val="1900"/>
              <a:buFont typeface="Arial"/>
              <a:buChar char="–"/>
            </a:pPr>
            <a:r>
              <a:rPr b="0" i="0" lang="en-US" sz="1900" u="sng" cap="none" strike="noStrike">
                <a:solidFill>
                  <a:srgbClr val="0000FF"/>
                </a:solidFill>
                <a:latin typeface="Calibri"/>
                <a:ea typeface="Calibri"/>
                <a:cs typeface="Calibri"/>
                <a:sym typeface="Calibri"/>
                <a:hlinkClick r:id="rId9">
                  <a:extLst>
                    <a:ext uri="{A12FA001-AC4F-418D-AE19-62706E023703}">
                      <ahyp:hlinkClr val="tx"/>
                    </a:ext>
                  </a:extLst>
                </a:hlinkClick>
              </a:rPr>
              <a:t>Terremark Worldwide (TMRK) </a:t>
            </a:r>
            <a:r>
              <a:rPr b="0" i="0" lang="en-US" sz="1900" u="none" cap="none" strike="noStrike">
                <a:solidFill>
                  <a:schemeClr val="dk1"/>
                </a:solidFill>
                <a:latin typeface="Calibri"/>
                <a:ea typeface="Calibri"/>
                <a:cs typeface="Calibri"/>
                <a:sym typeface="Calibri"/>
              </a:rPr>
              <a:t>- The Enterprise Cloud</a:t>
            </a:r>
            <a:endParaRPr b="0" i="0" sz="1900" u="none" cap="none" strike="noStrike">
              <a:solidFill>
                <a:schemeClr val="dk1"/>
              </a:solidFill>
              <a:latin typeface="Calibri"/>
              <a:ea typeface="Calibri"/>
              <a:cs typeface="Calibri"/>
              <a:sym typeface="Calibri"/>
            </a:endParaRPr>
          </a:p>
          <a:p>
            <a:pPr indent="-229235" lvl="1" marL="1612900" marR="0" rtl="0" algn="l">
              <a:lnSpc>
                <a:spcPct val="100000"/>
              </a:lnSpc>
              <a:spcBef>
                <a:spcPts val="215"/>
              </a:spcBef>
              <a:spcAft>
                <a:spcPts val="0"/>
              </a:spcAft>
              <a:buClr>
                <a:srgbClr val="000000"/>
              </a:buClr>
              <a:buSzPts val="1900"/>
              <a:buFont typeface="Arial"/>
              <a:buChar char="–"/>
            </a:pPr>
            <a:r>
              <a:rPr b="0" i="0" lang="en-US" sz="1900" u="sng" cap="none" strike="noStrike">
                <a:solidFill>
                  <a:srgbClr val="0000FF"/>
                </a:solidFill>
                <a:latin typeface="Calibri"/>
                <a:ea typeface="Calibri"/>
                <a:cs typeface="Calibri"/>
                <a:sym typeface="Calibri"/>
                <a:hlinkClick r:id="rId10">
                  <a:extLst>
                    <a:ext uri="{A12FA001-AC4F-418D-AE19-62706E023703}">
                      <ahyp:hlinkClr val="tx"/>
                    </a:ext>
                  </a:extLst>
                </a:hlinkClick>
              </a:rPr>
              <a:t>Salesforce.com (CRM) </a:t>
            </a:r>
            <a:r>
              <a:rPr b="0" i="0" lang="en-US" sz="1900" u="none" cap="none" strike="noStrike">
                <a:solidFill>
                  <a:schemeClr val="dk1"/>
                </a:solidFill>
                <a:latin typeface="Calibri"/>
                <a:ea typeface="Calibri"/>
                <a:cs typeface="Calibri"/>
                <a:sym typeface="Calibri"/>
              </a:rPr>
              <a:t>- Force.com</a:t>
            </a:r>
            <a:endParaRPr b="0" i="0" sz="1900" u="none" cap="none" strike="noStrike">
              <a:solidFill>
                <a:schemeClr val="dk1"/>
              </a:solidFill>
              <a:latin typeface="Calibri"/>
              <a:ea typeface="Calibri"/>
              <a:cs typeface="Calibri"/>
              <a:sym typeface="Calibri"/>
            </a:endParaRPr>
          </a:p>
          <a:p>
            <a:pPr indent="-229235" lvl="1" marL="1612900" marR="0" rtl="0" algn="l">
              <a:lnSpc>
                <a:spcPct val="100000"/>
              </a:lnSpc>
              <a:spcBef>
                <a:spcPts val="240"/>
              </a:spcBef>
              <a:spcAft>
                <a:spcPts val="0"/>
              </a:spcAft>
              <a:buClr>
                <a:srgbClr val="000000"/>
              </a:buClr>
              <a:buSzPts val="1900"/>
              <a:buFont typeface="Arial"/>
              <a:buChar char="–"/>
            </a:pPr>
            <a:r>
              <a:rPr b="0" i="0" lang="en-US" sz="1900" u="sng" cap="none" strike="noStrike">
                <a:solidFill>
                  <a:srgbClr val="0000FF"/>
                </a:solidFill>
                <a:latin typeface="Calibri"/>
                <a:ea typeface="Calibri"/>
                <a:cs typeface="Calibri"/>
                <a:sym typeface="Calibri"/>
                <a:hlinkClick r:id="rId11">
                  <a:extLst>
                    <a:ext uri="{A12FA001-AC4F-418D-AE19-62706E023703}">
                      <ahyp:hlinkClr val="tx"/>
                    </a:ext>
                  </a:extLst>
                </a:hlinkClick>
              </a:rPr>
              <a:t>NetSuite (N) </a:t>
            </a:r>
            <a:r>
              <a:rPr b="0" i="0" lang="en-US" sz="1900" u="none" cap="none" strike="noStrike">
                <a:solidFill>
                  <a:schemeClr val="dk1"/>
                </a:solidFill>
                <a:latin typeface="Calibri"/>
                <a:ea typeface="Calibri"/>
                <a:cs typeface="Calibri"/>
                <a:sym typeface="Calibri"/>
              </a:rPr>
              <a:t>- Suiteflex</a:t>
            </a:r>
            <a:endParaRPr b="0" i="0" sz="1900" u="none" cap="none" strike="noStrike">
              <a:solidFill>
                <a:schemeClr val="dk1"/>
              </a:solidFill>
              <a:latin typeface="Calibri"/>
              <a:ea typeface="Calibri"/>
              <a:cs typeface="Calibri"/>
              <a:sym typeface="Calibri"/>
            </a:endParaRPr>
          </a:p>
          <a:p>
            <a:pPr indent="-229235" lvl="1" marL="1612900" marR="0" rtl="0" algn="l">
              <a:lnSpc>
                <a:spcPct val="100000"/>
              </a:lnSpc>
              <a:spcBef>
                <a:spcPts val="220"/>
              </a:spcBef>
              <a:spcAft>
                <a:spcPts val="0"/>
              </a:spcAft>
              <a:buClr>
                <a:srgbClr val="000000"/>
              </a:buClr>
              <a:buSzPts val="1900"/>
              <a:buFont typeface="Arial"/>
              <a:buChar char="–"/>
            </a:pPr>
            <a:r>
              <a:rPr b="0" i="0" lang="en-US" sz="1900" u="sng" cap="none" strike="noStrike">
                <a:solidFill>
                  <a:srgbClr val="0000FF"/>
                </a:solidFill>
                <a:latin typeface="Calibri"/>
                <a:ea typeface="Calibri"/>
                <a:cs typeface="Calibri"/>
                <a:sym typeface="Calibri"/>
                <a:hlinkClick r:id="rId12">
                  <a:extLst>
                    <a:ext uri="{A12FA001-AC4F-418D-AE19-62706E023703}">
                      <ahyp:hlinkClr val="tx"/>
                    </a:ext>
                  </a:extLst>
                </a:hlinkClick>
              </a:rPr>
              <a:t>Rackspace Cloud </a:t>
            </a:r>
            <a:r>
              <a:rPr b="0" i="0" lang="en-US" sz="1900" u="none" cap="none" strike="noStrike">
                <a:solidFill>
                  <a:schemeClr val="dk1"/>
                </a:solidFill>
                <a:latin typeface="Calibri"/>
                <a:ea typeface="Calibri"/>
                <a:cs typeface="Calibri"/>
                <a:sym typeface="Calibri"/>
              </a:rPr>
              <a:t>- cloudservers, cloudsites, cloudfiles</a:t>
            </a:r>
            <a:endParaRPr b="0" i="0" sz="1900" u="none" cap="none" strike="noStrike">
              <a:solidFill>
                <a:schemeClr val="dk1"/>
              </a:solidFill>
              <a:latin typeface="Calibri"/>
              <a:ea typeface="Calibri"/>
              <a:cs typeface="Calibri"/>
              <a:sym typeface="Calibri"/>
            </a:endParaRPr>
          </a:p>
          <a:p>
            <a:pPr indent="-229235" lvl="1" marL="1612900" marR="0" rtl="0" algn="l">
              <a:lnSpc>
                <a:spcPct val="100000"/>
              </a:lnSpc>
              <a:spcBef>
                <a:spcPts val="240"/>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a:t>
            </a:r>
            <a:r>
              <a:rPr b="0" i="0" lang="en-US" sz="1900" u="sng" cap="none" strike="noStrike">
                <a:solidFill>
                  <a:srgbClr val="0000FF"/>
                </a:solidFill>
                <a:latin typeface="Calibri"/>
                <a:ea typeface="Calibri"/>
                <a:cs typeface="Calibri"/>
                <a:sym typeface="Calibri"/>
                <a:hlinkClick r:id="rId13">
                  <a:extLst>
                    <a:ext uri="{A12FA001-AC4F-418D-AE19-62706E023703}">
                      <ahyp:hlinkClr val="tx"/>
                    </a:ext>
                  </a:extLst>
                </a:hlinkClick>
              </a:rPr>
              <a:t>http://www.metrisoft.com </a:t>
            </a:r>
            <a:r>
              <a:rPr b="0" i="0" lang="en-US" sz="1900" u="none" cap="none" strike="noStrike">
                <a:solidFill>
                  <a:schemeClr val="dk1"/>
                </a:solidFill>
                <a:latin typeface="Calibri"/>
                <a:ea typeface="Calibri"/>
                <a:cs typeface="Calibri"/>
                <a:sym typeface="Calibri"/>
              </a:rPr>
              <a:t>Metrisoft</a:t>
            </a:r>
            <a:endParaRPr b="0" i="0" sz="1900" u="none" cap="none" strike="noStrik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1"/>
          <p:cNvSpPr txBox="1"/>
          <p:nvPr>
            <p:ph type="title"/>
          </p:nvPr>
        </p:nvSpPr>
        <p:spPr>
          <a:xfrm>
            <a:off x="536244" y="0"/>
            <a:ext cx="5728970" cy="124650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b="0" lang="en-US">
                <a:latin typeface="Calibri"/>
                <a:ea typeface="Calibri"/>
                <a:cs typeface="Calibri"/>
                <a:sym typeface="Calibri"/>
              </a:rPr>
              <a:t>Cloud Computing Segments</a:t>
            </a:r>
            <a:endParaRPr/>
          </a:p>
          <a:p>
            <a:pPr indent="0" lvl="0" marL="12700" rtl="0" algn="l">
              <a:lnSpc>
                <a:spcPct val="100000"/>
              </a:lnSpc>
              <a:spcBef>
                <a:spcPts val="0"/>
              </a:spcBef>
              <a:spcAft>
                <a:spcPts val="0"/>
              </a:spcAft>
              <a:buNone/>
            </a:pPr>
            <a:r>
              <a:rPr lang="en-US">
                <a:solidFill>
                  <a:srgbClr val="FF0000"/>
                </a:solidFill>
                <a:latin typeface="Calibri"/>
                <a:ea typeface="Calibri"/>
                <a:cs typeface="Calibri"/>
                <a:sym typeface="Calibri"/>
              </a:rPr>
              <a:t>Infrastructure</a:t>
            </a:r>
            <a:endParaRPr/>
          </a:p>
        </p:txBody>
      </p:sp>
      <p:sp>
        <p:nvSpPr>
          <p:cNvPr id="250" name="Google Shape;250;p21"/>
          <p:cNvSpPr txBox="1"/>
          <p:nvPr/>
        </p:nvSpPr>
        <p:spPr>
          <a:xfrm>
            <a:off x="536244" y="1130348"/>
            <a:ext cx="8280400" cy="3955415"/>
          </a:xfrm>
          <a:prstGeom prst="rect">
            <a:avLst/>
          </a:prstGeom>
          <a:noFill/>
          <a:ln>
            <a:noFill/>
          </a:ln>
        </p:spPr>
        <p:txBody>
          <a:bodyPr anchorCtr="0" anchor="t" bIns="0" lIns="0" spcFirstLastPara="1" rIns="0" wrap="square" tIns="109850">
            <a:spAutoFit/>
          </a:bodyPr>
          <a:lstStyle/>
          <a:p>
            <a:pPr indent="-344805" lvl="0" marL="35687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allow users to build applications</a:t>
            </a:r>
            <a:endParaRPr b="0" i="0" sz="3200" u="none" cap="none" strike="noStrike">
              <a:solidFill>
                <a:schemeClr val="dk1"/>
              </a:solidFill>
              <a:latin typeface="Calibri"/>
              <a:ea typeface="Calibri"/>
              <a:cs typeface="Calibri"/>
              <a:sym typeface="Calibri"/>
            </a:endParaRPr>
          </a:p>
          <a:p>
            <a:pPr indent="-344805" lvl="0" marL="356870" marR="0" rtl="0" algn="l">
              <a:lnSpc>
                <a:spcPct val="100000"/>
              </a:lnSpc>
              <a:spcBef>
                <a:spcPts val="770"/>
              </a:spcBef>
              <a:spcAft>
                <a:spcPts val="0"/>
              </a:spcAft>
              <a:buClr>
                <a:schemeClr val="dk1"/>
              </a:buClr>
              <a:buSzPts val="3200"/>
              <a:buFont typeface="Arial"/>
              <a:buChar char="•"/>
            </a:pPr>
            <a:r>
              <a:rPr b="1" i="0" lang="en-US" sz="3200" u="none" cap="none" strike="noStrike">
                <a:solidFill>
                  <a:schemeClr val="dk1"/>
                </a:solidFill>
                <a:latin typeface="Calibri"/>
                <a:ea typeface="Calibri"/>
                <a:cs typeface="Calibri"/>
                <a:sym typeface="Calibri"/>
              </a:rPr>
              <a:t>Major Infrastructure Vendors</a:t>
            </a:r>
            <a:endParaRPr b="0" i="0" sz="3200" u="none" cap="none" strike="noStrike">
              <a:solidFill>
                <a:schemeClr val="dk1"/>
              </a:solidFill>
              <a:latin typeface="Calibri"/>
              <a:ea typeface="Calibri"/>
              <a:cs typeface="Calibri"/>
              <a:sym typeface="Calibri"/>
            </a:endParaRPr>
          </a:p>
          <a:p>
            <a:pPr indent="-229235" lvl="1" marL="1155700" marR="0" rtl="0" algn="l">
              <a:lnSpc>
                <a:spcPct val="100000"/>
              </a:lnSpc>
              <a:spcBef>
                <a:spcPts val="595"/>
              </a:spcBef>
              <a:spcAft>
                <a:spcPts val="0"/>
              </a:spcAft>
              <a:buClr>
                <a:srgbClr val="000000"/>
              </a:buClr>
              <a:buSzPts val="2200"/>
              <a:buFont typeface="Arial"/>
              <a:buChar char="•"/>
            </a:pPr>
            <a:r>
              <a:rPr b="0" i="0" lang="en-US" sz="2200" u="sng" cap="none" strike="noStrike">
                <a:solidFill>
                  <a:srgbClr val="0000FF"/>
                </a:solidFill>
                <a:latin typeface="Calibri"/>
                <a:ea typeface="Calibri"/>
                <a:cs typeface="Calibri"/>
                <a:sym typeface="Calibri"/>
                <a:hlinkClick r:id="rId3">
                  <a:extLst>
                    <a:ext uri="{A12FA001-AC4F-418D-AE19-62706E023703}">
                      <ahyp:hlinkClr val="tx"/>
                    </a:ext>
                  </a:extLst>
                </a:hlinkClick>
              </a:rPr>
              <a:t>Google (GOOG) </a:t>
            </a:r>
            <a:r>
              <a:rPr b="0" i="0" lang="en-US" sz="2200" u="none" cap="none" strike="noStrike">
                <a:solidFill>
                  <a:schemeClr val="dk1"/>
                </a:solidFill>
                <a:latin typeface="Calibri"/>
                <a:ea typeface="Calibri"/>
                <a:cs typeface="Calibri"/>
                <a:sym typeface="Calibri"/>
              </a:rPr>
              <a:t>- Managed hosting, development environment</a:t>
            </a:r>
            <a:endParaRPr b="0" i="0" sz="2200" u="none" cap="none" strike="noStrike">
              <a:solidFill>
                <a:schemeClr val="dk1"/>
              </a:solidFill>
              <a:latin typeface="Calibri"/>
              <a:ea typeface="Calibri"/>
              <a:cs typeface="Calibri"/>
              <a:sym typeface="Calibri"/>
            </a:endParaRPr>
          </a:p>
          <a:p>
            <a:pPr indent="-229235" lvl="1" marL="1155700" marR="0" rtl="0" algn="l">
              <a:lnSpc>
                <a:spcPct val="100000"/>
              </a:lnSpc>
              <a:spcBef>
                <a:spcPts val="530"/>
              </a:spcBef>
              <a:spcAft>
                <a:spcPts val="0"/>
              </a:spcAft>
              <a:buClr>
                <a:srgbClr val="000000"/>
              </a:buClr>
              <a:buSzPts val="2200"/>
              <a:buFont typeface="Arial"/>
              <a:buChar char="•"/>
            </a:pPr>
            <a:r>
              <a:rPr b="0" i="0" lang="en-US" sz="2200" u="sng" cap="none" strike="noStrike">
                <a:solidFill>
                  <a:srgbClr val="0000FF"/>
                </a:solidFill>
                <a:latin typeface="Calibri"/>
                <a:ea typeface="Calibri"/>
                <a:cs typeface="Calibri"/>
                <a:sym typeface="Calibri"/>
                <a:hlinkClick r:id="rId4">
                  <a:extLst>
                    <a:ext uri="{A12FA001-AC4F-418D-AE19-62706E023703}">
                      <ahyp:hlinkClr val="tx"/>
                    </a:ext>
                  </a:extLst>
                </a:hlinkClick>
              </a:rPr>
              <a:t>International Business Machines (IBM) </a:t>
            </a:r>
            <a:r>
              <a:rPr b="0" i="0" lang="en-US" sz="2200" u="none" cap="none" strike="noStrike">
                <a:solidFill>
                  <a:schemeClr val="dk1"/>
                </a:solidFill>
                <a:latin typeface="Calibri"/>
                <a:ea typeface="Calibri"/>
                <a:cs typeface="Calibri"/>
                <a:sym typeface="Calibri"/>
              </a:rPr>
              <a:t>- Managed hosting</a:t>
            </a:r>
            <a:endParaRPr b="0" i="0" sz="2200" u="none" cap="none" strike="noStrike">
              <a:solidFill>
                <a:schemeClr val="dk1"/>
              </a:solidFill>
              <a:latin typeface="Calibri"/>
              <a:ea typeface="Calibri"/>
              <a:cs typeface="Calibri"/>
              <a:sym typeface="Calibri"/>
            </a:endParaRPr>
          </a:p>
          <a:p>
            <a:pPr indent="-229235" lvl="1" marL="1155700" marR="0" rtl="0" algn="l">
              <a:lnSpc>
                <a:spcPct val="100000"/>
              </a:lnSpc>
              <a:spcBef>
                <a:spcPts val="525"/>
              </a:spcBef>
              <a:spcAft>
                <a:spcPts val="0"/>
              </a:spcAft>
              <a:buClr>
                <a:srgbClr val="000000"/>
              </a:buClr>
              <a:buSzPts val="2200"/>
              <a:buFont typeface="Arial"/>
              <a:buChar char="•"/>
            </a:pPr>
            <a:r>
              <a:rPr b="0" i="0" lang="en-US" sz="2200" u="sng" cap="none" strike="noStrike">
                <a:solidFill>
                  <a:srgbClr val="0000FF"/>
                </a:solidFill>
                <a:latin typeface="Calibri"/>
                <a:ea typeface="Calibri"/>
                <a:cs typeface="Calibri"/>
                <a:sym typeface="Calibri"/>
                <a:hlinkClick r:id="rId5">
                  <a:extLst>
                    <a:ext uri="{A12FA001-AC4F-418D-AE19-62706E023703}">
                      <ahyp:hlinkClr val="tx"/>
                    </a:ext>
                  </a:extLst>
                </a:hlinkClick>
              </a:rPr>
              <a:t>SAVVIS (SVVS) </a:t>
            </a:r>
            <a:r>
              <a:rPr b="0" i="0" lang="en-US" sz="2200" u="none" cap="none" strike="noStrike">
                <a:solidFill>
                  <a:schemeClr val="dk1"/>
                </a:solidFill>
                <a:latin typeface="Calibri"/>
                <a:ea typeface="Calibri"/>
                <a:cs typeface="Calibri"/>
                <a:sym typeface="Calibri"/>
              </a:rPr>
              <a:t>- Managed hosting &amp; cloud computing</a:t>
            </a:r>
            <a:endParaRPr b="0" i="0" sz="2200" u="none" cap="none" strike="noStrike">
              <a:solidFill>
                <a:schemeClr val="dk1"/>
              </a:solidFill>
              <a:latin typeface="Calibri"/>
              <a:ea typeface="Calibri"/>
              <a:cs typeface="Calibri"/>
              <a:sym typeface="Calibri"/>
            </a:endParaRPr>
          </a:p>
          <a:p>
            <a:pPr indent="-229235" lvl="1" marL="1155700" marR="0" rtl="0" algn="l">
              <a:lnSpc>
                <a:spcPct val="100000"/>
              </a:lnSpc>
              <a:spcBef>
                <a:spcPts val="530"/>
              </a:spcBef>
              <a:spcAft>
                <a:spcPts val="0"/>
              </a:spcAft>
              <a:buClr>
                <a:srgbClr val="000000"/>
              </a:buClr>
              <a:buSzPts val="2200"/>
              <a:buFont typeface="Arial"/>
              <a:buChar char="•"/>
            </a:pPr>
            <a:r>
              <a:rPr b="0" i="0" lang="en-US" sz="2200" u="sng" cap="none" strike="noStrike">
                <a:solidFill>
                  <a:srgbClr val="0000FF"/>
                </a:solidFill>
                <a:latin typeface="Calibri"/>
                <a:ea typeface="Calibri"/>
                <a:cs typeface="Calibri"/>
                <a:sym typeface="Calibri"/>
                <a:hlinkClick r:id="rId6">
                  <a:extLst>
                    <a:ext uri="{A12FA001-AC4F-418D-AE19-62706E023703}">
                      <ahyp:hlinkClr val="tx"/>
                    </a:ext>
                  </a:extLst>
                </a:hlinkClick>
              </a:rPr>
              <a:t>Terremark Worldwide (TMRK) </a:t>
            </a:r>
            <a:r>
              <a:rPr b="0" i="0" lang="en-US" sz="2200" u="none" cap="none" strike="noStrike">
                <a:solidFill>
                  <a:schemeClr val="dk1"/>
                </a:solidFill>
                <a:latin typeface="Calibri"/>
                <a:ea typeface="Calibri"/>
                <a:cs typeface="Calibri"/>
                <a:sym typeface="Calibri"/>
              </a:rPr>
              <a:t>- Managed hosting</a:t>
            </a:r>
            <a:endParaRPr b="0" i="0" sz="2200" u="none" cap="none" strike="noStrike">
              <a:solidFill>
                <a:schemeClr val="dk1"/>
              </a:solidFill>
              <a:latin typeface="Calibri"/>
              <a:ea typeface="Calibri"/>
              <a:cs typeface="Calibri"/>
              <a:sym typeface="Calibri"/>
            </a:endParaRPr>
          </a:p>
          <a:p>
            <a:pPr indent="-229235" lvl="1" marL="1155700" marR="0" rtl="0" algn="l">
              <a:lnSpc>
                <a:spcPct val="100000"/>
              </a:lnSpc>
              <a:spcBef>
                <a:spcPts val="530"/>
              </a:spcBef>
              <a:spcAft>
                <a:spcPts val="0"/>
              </a:spcAft>
              <a:buClr>
                <a:srgbClr val="000000"/>
              </a:buClr>
              <a:buSzPts val="2200"/>
              <a:buFont typeface="Arial"/>
              <a:buChar char="•"/>
            </a:pPr>
            <a:r>
              <a:rPr b="0" i="0" lang="en-US" sz="2200" u="sng" cap="none" strike="noStrike">
                <a:solidFill>
                  <a:srgbClr val="0000FF"/>
                </a:solidFill>
                <a:latin typeface="Calibri"/>
                <a:ea typeface="Calibri"/>
                <a:cs typeface="Calibri"/>
                <a:sym typeface="Calibri"/>
                <a:hlinkClick r:id="rId7">
                  <a:extLst>
                    <a:ext uri="{A12FA001-AC4F-418D-AE19-62706E023703}">
                      <ahyp:hlinkClr val="tx"/>
                    </a:ext>
                  </a:extLst>
                </a:hlinkClick>
              </a:rPr>
              <a:t>Amazon.com (AMZN) </a:t>
            </a:r>
            <a:r>
              <a:rPr b="0" i="0" lang="en-US" sz="2200" u="none" cap="none" strike="noStrike">
                <a:solidFill>
                  <a:schemeClr val="dk1"/>
                </a:solidFill>
                <a:latin typeface="Calibri"/>
                <a:ea typeface="Calibri"/>
                <a:cs typeface="Calibri"/>
                <a:sym typeface="Calibri"/>
              </a:rPr>
              <a:t>- Cloud storage</a:t>
            </a:r>
            <a:endParaRPr b="0" i="0" sz="2200" u="none" cap="none" strike="noStrike">
              <a:solidFill>
                <a:schemeClr val="dk1"/>
              </a:solidFill>
              <a:latin typeface="Calibri"/>
              <a:ea typeface="Calibri"/>
              <a:cs typeface="Calibri"/>
              <a:sym typeface="Calibri"/>
            </a:endParaRPr>
          </a:p>
          <a:p>
            <a:pPr indent="-229235" lvl="1" marL="1155700" marR="0" rtl="0" algn="l">
              <a:lnSpc>
                <a:spcPct val="100000"/>
              </a:lnSpc>
              <a:spcBef>
                <a:spcPts val="530"/>
              </a:spcBef>
              <a:spcAft>
                <a:spcPts val="0"/>
              </a:spcAft>
              <a:buClr>
                <a:srgbClr val="000000"/>
              </a:buClr>
              <a:buSzPts val="2200"/>
              <a:buFont typeface="Arial"/>
              <a:buChar char="•"/>
            </a:pPr>
            <a:r>
              <a:rPr b="0" i="0" lang="en-US" sz="2200" u="sng" cap="none" strike="noStrike">
                <a:solidFill>
                  <a:srgbClr val="0000FF"/>
                </a:solidFill>
                <a:latin typeface="Calibri"/>
                <a:ea typeface="Calibri"/>
                <a:cs typeface="Calibri"/>
                <a:sym typeface="Calibri"/>
                <a:hlinkClick r:id="rId8">
                  <a:extLst>
                    <a:ext uri="{A12FA001-AC4F-418D-AE19-62706E023703}">
                      <ahyp:hlinkClr val="tx"/>
                    </a:ext>
                  </a:extLst>
                </a:hlinkClick>
              </a:rPr>
              <a:t>Rackspace Hosting (RAX) </a:t>
            </a:r>
            <a:r>
              <a:rPr b="0" i="0" lang="en-US" sz="2200" u="none" cap="none" strike="noStrike">
                <a:solidFill>
                  <a:schemeClr val="dk1"/>
                </a:solidFill>
                <a:latin typeface="Calibri"/>
                <a:ea typeface="Calibri"/>
                <a:cs typeface="Calibri"/>
                <a:sym typeface="Calibri"/>
              </a:rPr>
              <a:t>- Managed hosting &amp; cloud</a:t>
            </a:r>
            <a:endParaRPr b="0" i="0" sz="2200" u="none" cap="none" strike="noStrike">
              <a:solidFill>
                <a:schemeClr val="dk1"/>
              </a:solidFill>
              <a:latin typeface="Calibri"/>
              <a:ea typeface="Calibri"/>
              <a:cs typeface="Calibri"/>
              <a:sym typeface="Calibri"/>
            </a:endParaRPr>
          </a:p>
          <a:p>
            <a:pPr indent="0" lvl="0" marL="1155700" marR="0" rtl="0" algn="l">
              <a:lnSpc>
                <a:spcPct val="100000"/>
              </a:lnSpc>
              <a:spcBef>
                <a:spcPts val="0"/>
              </a:spcBef>
              <a:spcAft>
                <a:spcPts val="0"/>
              </a:spcAft>
              <a:buNone/>
            </a:pPr>
            <a:r>
              <a:rPr b="0" i="0" lang="en-US" sz="2200" u="none" cap="none" strike="noStrike">
                <a:solidFill>
                  <a:schemeClr val="dk1"/>
                </a:solidFill>
                <a:latin typeface="Calibri"/>
                <a:ea typeface="Calibri"/>
                <a:cs typeface="Calibri"/>
                <a:sym typeface="Calibri"/>
              </a:rPr>
              <a:t>computing</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2"/>
          <p:cNvSpPr txBox="1"/>
          <p:nvPr>
            <p:ph type="title"/>
          </p:nvPr>
        </p:nvSpPr>
        <p:spPr>
          <a:xfrm>
            <a:off x="3012694" y="342341"/>
            <a:ext cx="3124835" cy="695325"/>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4400">
                <a:solidFill>
                  <a:srgbClr val="FF0000"/>
                </a:solidFill>
                <a:latin typeface="Calibri"/>
                <a:ea typeface="Calibri"/>
                <a:cs typeface="Calibri"/>
                <a:sym typeface="Calibri"/>
              </a:rPr>
              <a:t>X a</a:t>
            </a:r>
            <a:r>
              <a:rPr b="0" lang="en-US" sz="4400">
                <a:latin typeface="Calibri"/>
                <a:ea typeface="Calibri"/>
                <a:cs typeface="Calibri"/>
                <a:sym typeface="Calibri"/>
              </a:rPr>
              <a:t>s </a:t>
            </a:r>
            <a:r>
              <a:rPr lang="en-US" sz="4400">
                <a:solidFill>
                  <a:srgbClr val="FF0000"/>
                </a:solidFill>
                <a:latin typeface="Calibri"/>
                <a:ea typeface="Calibri"/>
                <a:cs typeface="Calibri"/>
                <a:sym typeface="Calibri"/>
              </a:rPr>
              <a:t>a S</a:t>
            </a:r>
            <a:r>
              <a:rPr b="0" lang="en-US" sz="4400">
                <a:latin typeface="Calibri"/>
                <a:ea typeface="Calibri"/>
                <a:cs typeface="Calibri"/>
                <a:sym typeface="Calibri"/>
              </a:rPr>
              <a:t>ervice</a:t>
            </a:r>
            <a:endParaRPr sz="4400">
              <a:latin typeface="Calibri"/>
              <a:ea typeface="Calibri"/>
              <a:cs typeface="Calibri"/>
              <a:sym typeface="Calibri"/>
            </a:endParaRPr>
          </a:p>
        </p:txBody>
      </p:sp>
      <p:sp>
        <p:nvSpPr>
          <p:cNvPr id="256" name="Google Shape;256;p22"/>
          <p:cNvSpPr txBox="1"/>
          <p:nvPr/>
        </p:nvSpPr>
        <p:spPr>
          <a:xfrm>
            <a:off x="307340" y="1259204"/>
            <a:ext cx="8181975" cy="5203190"/>
          </a:xfrm>
          <a:prstGeom prst="rect">
            <a:avLst/>
          </a:prstGeom>
          <a:noFill/>
          <a:ln>
            <a:noFill/>
          </a:ln>
        </p:spPr>
        <p:txBody>
          <a:bodyPr anchorCtr="0" anchor="t" bIns="0" lIns="0" spcFirstLastPara="1" rIns="0" wrap="square" tIns="64125">
            <a:spAutoFit/>
          </a:bodyPr>
          <a:lstStyle/>
          <a:p>
            <a:pPr indent="-344804" lvl="0" marL="585470" marR="600075" rtl="0" algn="l">
              <a:lnSpc>
                <a:spcPct val="108000"/>
              </a:lnSpc>
              <a:spcBef>
                <a:spcPts val="0"/>
              </a:spcBef>
              <a:spcAft>
                <a:spcPts val="0"/>
              </a:spcAft>
              <a:buClr>
                <a:schemeClr val="dk1"/>
              </a:buClr>
              <a:buSzPts val="3000"/>
              <a:buFont typeface="Arial"/>
              <a:buChar char="•"/>
            </a:pPr>
            <a:r>
              <a:rPr b="0" i="0" lang="en-US" sz="3000" u="none" cap="none" strike="noStrike">
                <a:solidFill>
                  <a:schemeClr val="dk1"/>
                </a:solidFill>
                <a:latin typeface="Calibri"/>
                <a:ea typeface="Calibri"/>
                <a:cs typeface="Calibri"/>
                <a:sym typeface="Calibri"/>
              </a:rPr>
              <a:t>"</a:t>
            </a:r>
            <a:r>
              <a:rPr b="1" i="0" lang="en-US" sz="3000" u="none" cap="none" strike="noStrike">
                <a:solidFill>
                  <a:srgbClr val="FF0000"/>
                </a:solidFill>
                <a:latin typeface="Calibri"/>
                <a:ea typeface="Calibri"/>
                <a:cs typeface="Calibri"/>
                <a:sym typeface="Calibri"/>
              </a:rPr>
              <a:t>X a</a:t>
            </a:r>
            <a:r>
              <a:rPr b="0" i="0" lang="en-US" sz="3000" u="none" cap="none" strike="noStrike">
                <a:solidFill>
                  <a:srgbClr val="FF0000"/>
                </a:solidFill>
                <a:latin typeface="Calibri"/>
                <a:ea typeface="Calibri"/>
                <a:cs typeface="Calibri"/>
                <a:sym typeface="Calibri"/>
              </a:rPr>
              <a:t>s </a:t>
            </a:r>
            <a:r>
              <a:rPr b="1" i="0" lang="en-US" sz="3000" u="none" cap="none" strike="noStrike">
                <a:solidFill>
                  <a:srgbClr val="FF0000"/>
                </a:solidFill>
                <a:latin typeface="Calibri"/>
                <a:ea typeface="Calibri"/>
                <a:cs typeface="Calibri"/>
                <a:sym typeface="Calibri"/>
              </a:rPr>
              <a:t>a S</a:t>
            </a:r>
            <a:r>
              <a:rPr b="0" i="0" lang="en-US" sz="3000" u="none" cap="none" strike="noStrike">
                <a:solidFill>
                  <a:srgbClr val="00AF50"/>
                </a:solidFill>
                <a:latin typeface="Calibri"/>
                <a:ea typeface="Calibri"/>
                <a:cs typeface="Calibri"/>
                <a:sym typeface="Calibri"/>
              </a:rPr>
              <a:t>ervice</a:t>
            </a:r>
            <a:r>
              <a:rPr b="0" i="0" lang="en-US" sz="3000" u="none" cap="none" strike="noStrike">
                <a:solidFill>
                  <a:schemeClr val="dk1"/>
                </a:solidFill>
                <a:latin typeface="Calibri"/>
                <a:ea typeface="Calibri"/>
                <a:cs typeface="Calibri"/>
                <a:sym typeface="Calibri"/>
              </a:rPr>
              <a:t>" or "Anything as a Service " or  "Everything as a Service. “</a:t>
            </a:r>
            <a:endParaRPr b="0" i="0" sz="3000" u="none" cap="none" strike="noStrike">
              <a:solidFill>
                <a:schemeClr val="dk1"/>
              </a:solidFill>
              <a:latin typeface="Calibri"/>
              <a:ea typeface="Calibri"/>
              <a:cs typeface="Calibri"/>
              <a:sym typeface="Calibri"/>
            </a:endParaRPr>
          </a:p>
          <a:p>
            <a:pPr indent="-344804" lvl="0" marL="585470" marR="0" rtl="0" algn="l">
              <a:lnSpc>
                <a:spcPct val="100000"/>
              </a:lnSpc>
              <a:spcBef>
                <a:spcPts val="315"/>
              </a:spcBef>
              <a:spcAft>
                <a:spcPts val="0"/>
              </a:spcAft>
              <a:buClr>
                <a:schemeClr val="dk1"/>
              </a:buClr>
              <a:buSzPts val="3000"/>
              <a:buFont typeface="Arial"/>
              <a:buChar char="•"/>
            </a:pPr>
            <a:r>
              <a:rPr b="0" i="0" lang="en-US" sz="3000" u="none" cap="none" strike="noStrike">
                <a:solidFill>
                  <a:schemeClr val="dk1"/>
                </a:solidFill>
                <a:latin typeface="Calibri"/>
                <a:ea typeface="Calibri"/>
                <a:cs typeface="Calibri"/>
                <a:sym typeface="Calibri"/>
              </a:rPr>
              <a:t>XaaS encompasses</a:t>
            </a:r>
            <a:endParaRPr b="0" i="0" sz="3000" u="none" cap="none" strike="noStrike">
              <a:solidFill>
                <a:schemeClr val="dk1"/>
              </a:solidFill>
              <a:latin typeface="Calibri"/>
              <a:ea typeface="Calibri"/>
              <a:cs typeface="Calibri"/>
              <a:sym typeface="Calibri"/>
            </a:endParaRPr>
          </a:p>
          <a:p>
            <a:pPr indent="-287020" lvl="1" marL="984885" marR="0" rtl="0" algn="l">
              <a:lnSpc>
                <a:spcPct val="100000"/>
              </a:lnSpc>
              <a:spcBef>
                <a:spcPts val="330"/>
              </a:spcBef>
              <a:spcAft>
                <a:spcPts val="0"/>
              </a:spcAft>
              <a:buClr>
                <a:srgbClr val="6F2F9F"/>
              </a:buClr>
              <a:buSzPts val="2600"/>
              <a:buFont typeface="Arial"/>
              <a:buChar char="–"/>
            </a:pPr>
            <a:r>
              <a:rPr b="0" i="0" lang="en-US" sz="2600" u="none" cap="none" strike="noStrike">
                <a:solidFill>
                  <a:srgbClr val="6F2F9F"/>
                </a:solidFill>
                <a:latin typeface="Calibri"/>
                <a:ea typeface="Calibri"/>
                <a:cs typeface="Calibri"/>
                <a:sym typeface="Calibri"/>
              </a:rPr>
              <a:t>SaaS </a:t>
            </a:r>
            <a:r>
              <a:rPr b="0" i="0" lang="en-US" sz="2600" u="none" cap="none" strike="noStrike">
                <a:solidFill>
                  <a:schemeClr val="dk1"/>
                </a:solidFill>
                <a:latin typeface="Calibri"/>
                <a:ea typeface="Calibri"/>
                <a:cs typeface="Calibri"/>
                <a:sym typeface="Calibri"/>
              </a:rPr>
              <a:t>(Software as a Service),</a:t>
            </a:r>
            <a:endParaRPr b="0" i="0" sz="2600" u="none" cap="none" strike="noStrike">
              <a:solidFill>
                <a:schemeClr val="dk1"/>
              </a:solidFill>
              <a:latin typeface="Calibri"/>
              <a:ea typeface="Calibri"/>
              <a:cs typeface="Calibri"/>
              <a:sym typeface="Calibri"/>
            </a:endParaRPr>
          </a:p>
          <a:p>
            <a:pPr indent="-360680" lvl="1" marL="1058545" marR="0" rtl="0" algn="l">
              <a:lnSpc>
                <a:spcPct val="100000"/>
              </a:lnSpc>
              <a:spcBef>
                <a:spcPts val="315"/>
              </a:spcBef>
              <a:spcAft>
                <a:spcPts val="0"/>
              </a:spcAft>
              <a:buClr>
                <a:srgbClr val="000000"/>
              </a:buClr>
              <a:buSzPts val="2600"/>
              <a:buFont typeface="Arial"/>
              <a:buChar char="–"/>
            </a:pPr>
            <a:r>
              <a:rPr b="0" i="0" lang="en-US" sz="2600" u="none" cap="none" strike="noStrike">
                <a:solidFill>
                  <a:srgbClr val="6F2F9F"/>
                </a:solidFill>
                <a:latin typeface="Calibri"/>
                <a:ea typeface="Calibri"/>
                <a:cs typeface="Calibri"/>
                <a:sym typeface="Calibri"/>
              </a:rPr>
              <a:t>PaaS </a:t>
            </a:r>
            <a:r>
              <a:rPr b="0" i="0" lang="en-US" sz="2600" u="none" cap="none" strike="noStrike">
                <a:solidFill>
                  <a:schemeClr val="dk1"/>
                </a:solidFill>
                <a:latin typeface="Calibri"/>
                <a:ea typeface="Calibri"/>
                <a:cs typeface="Calibri"/>
                <a:sym typeface="Calibri"/>
              </a:rPr>
              <a:t>(Platform as a Service),</a:t>
            </a:r>
            <a:endParaRPr b="0" i="0" sz="2600" u="none" cap="none" strike="noStrike">
              <a:solidFill>
                <a:schemeClr val="dk1"/>
              </a:solidFill>
              <a:latin typeface="Calibri"/>
              <a:ea typeface="Calibri"/>
              <a:cs typeface="Calibri"/>
              <a:sym typeface="Calibri"/>
            </a:endParaRPr>
          </a:p>
          <a:p>
            <a:pPr indent="-287020" lvl="1" marL="984885" marR="0" rtl="0" algn="l">
              <a:lnSpc>
                <a:spcPct val="100000"/>
              </a:lnSpc>
              <a:spcBef>
                <a:spcPts val="315"/>
              </a:spcBef>
              <a:spcAft>
                <a:spcPts val="0"/>
              </a:spcAft>
              <a:buClr>
                <a:srgbClr val="6F2F9F"/>
              </a:buClr>
              <a:buSzPts val="2600"/>
              <a:buFont typeface="Arial"/>
              <a:buChar char="–"/>
            </a:pPr>
            <a:r>
              <a:rPr b="0" i="0" lang="en-US" sz="2600" u="none" cap="none" strike="noStrike">
                <a:solidFill>
                  <a:srgbClr val="6F2F9F"/>
                </a:solidFill>
                <a:latin typeface="Calibri"/>
                <a:ea typeface="Calibri"/>
                <a:cs typeface="Calibri"/>
                <a:sym typeface="Calibri"/>
              </a:rPr>
              <a:t>IaaS </a:t>
            </a:r>
            <a:r>
              <a:rPr b="0" i="0" lang="en-US" sz="2600" u="none" cap="none" strike="noStrike">
                <a:solidFill>
                  <a:schemeClr val="dk1"/>
                </a:solidFill>
                <a:latin typeface="Calibri"/>
                <a:ea typeface="Calibri"/>
                <a:cs typeface="Calibri"/>
                <a:sym typeface="Calibri"/>
              </a:rPr>
              <a:t>(Infrastructure as a Service),</a:t>
            </a:r>
            <a:endParaRPr b="0" i="0" sz="2600" u="none" cap="none" strike="noStrike">
              <a:solidFill>
                <a:schemeClr val="dk1"/>
              </a:solidFill>
              <a:latin typeface="Calibri"/>
              <a:ea typeface="Calibri"/>
              <a:cs typeface="Calibri"/>
              <a:sym typeface="Calibri"/>
            </a:endParaRPr>
          </a:p>
          <a:p>
            <a:pPr indent="-287020" lvl="1" marL="984885" marR="0" rtl="0" algn="l">
              <a:lnSpc>
                <a:spcPct val="100000"/>
              </a:lnSpc>
              <a:spcBef>
                <a:spcPts val="315"/>
              </a:spcBef>
              <a:spcAft>
                <a:spcPts val="0"/>
              </a:spcAft>
              <a:buClr>
                <a:srgbClr val="6F2F9F"/>
              </a:buClr>
              <a:buSzPts val="2600"/>
              <a:buFont typeface="Arial"/>
              <a:buChar char="–"/>
            </a:pPr>
            <a:r>
              <a:rPr b="0" i="0" lang="en-US" sz="2600" u="none" cap="none" strike="noStrike">
                <a:solidFill>
                  <a:srgbClr val="6F2F9F"/>
                </a:solidFill>
                <a:latin typeface="Calibri"/>
                <a:ea typeface="Calibri"/>
                <a:cs typeface="Calibri"/>
                <a:sym typeface="Calibri"/>
              </a:rPr>
              <a:t>HaaS </a:t>
            </a:r>
            <a:r>
              <a:rPr b="0" i="0" lang="en-US" sz="2600" u="none" cap="none" strike="noStrike">
                <a:solidFill>
                  <a:schemeClr val="dk1"/>
                </a:solidFill>
                <a:latin typeface="Calibri"/>
                <a:ea typeface="Calibri"/>
                <a:cs typeface="Calibri"/>
                <a:sym typeface="Calibri"/>
              </a:rPr>
              <a:t>(Hardware as a Service),</a:t>
            </a:r>
            <a:endParaRPr b="0" i="0" sz="2600" u="none" cap="none" strike="noStrike">
              <a:solidFill>
                <a:schemeClr val="dk1"/>
              </a:solidFill>
              <a:latin typeface="Calibri"/>
              <a:ea typeface="Calibri"/>
              <a:cs typeface="Calibri"/>
              <a:sym typeface="Calibri"/>
            </a:endParaRPr>
          </a:p>
          <a:p>
            <a:pPr indent="-287020" lvl="1" marL="984885" marR="0" rtl="0" algn="l">
              <a:lnSpc>
                <a:spcPct val="100000"/>
              </a:lnSpc>
              <a:spcBef>
                <a:spcPts val="310"/>
              </a:spcBef>
              <a:spcAft>
                <a:spcPts val="0"/>
              </a:spcAft>
              <a:buClr>
                <a:srgbClr val="6F2F9F"/>
              </a:buClr>
              <a:buSzPts val="2600"/>
              <a:buFont typeface="Arial"/>
              <a:buChar char="–"/>
            </a:pPr>
            <a:r>
              <a:rPr b="0" i="0" lang="en-US" sz="2600" u="none" cap="none" strike="noStrike">
                <a:solidFill>
                  <a:srgbClr val="6F2F9F"/>
                </a:solidFill>
                <a:latin typeface="Calibri"/>
                <a:ea typeface="Calibri"/>
                <a:cs typeface="Calibri"/>
                <a:sym typeface="Calibri"/>
              </a:rPr>
              <a:t>MaaS </a:t>
            </a:r>
            <a:r>
              <a:rPr b="0" i="0" lang="en-US" sz="2600" u="none" cap="none" strike="noStrike">
                <a:solidFill>
                  <a:schemeClr val="dk1"/>
                </a:solidFill>
                <a:latin typeface="Calibri"/>
                <a:ea typeface="Calibri"/>
                <a:cs typeface="Calibri"/>
                <a:sym typeface="Calibri"/>
              </a:rPr>
              <a:t>(Management as a Service),</a:t>
            </a:r>
            <a:endParaRPr b="0" i="0" sz="2600" u="none" cap="none" strike="noStrike">
              <a:solidFill>
                <a:schemeClr val="dk1"/>
              </a:solidFill>
              <a:latin typeface="Calibri"/>
              <a:ea typeface="Calibri"/>
              <a:cs typeface="Calibri"/>
              <a:sym typeface="Calibri"/>
            </a:endParaRPr>
          </a:p>
          <a:p>
            <a:pPr indent="-287020" lvl="1" marL="984885" marR="0" rtl="0" algn="l">
              <a:lnSpc>
                <a:spcPct val="100000"/>
              </a:lnSpc>
              <a:spcBef>
                <a:spcPts val="315"/>
              </a:spcBef>
              <a:spcAft>
                <a:spcPts val="0"/>
              </a:spcAft>
              <a:buClr>
                <a:srgbClr val="6F2F9F"/>
              </a:buClr>
              <a:buSzPts val="2600"/>
              <a:buFont typeface="Arial"/>
              <a:buChar char="–"/>
            </a:pPr>
            <a:r>
              <a:rPr b="0" i="0" lang="en-US" sz="2600" u="none" cap="none" strike="noStrike">
                <a:solidFill>
                  <a:srgbClr val="6F2F9F"/>
                </a:solidFill>
                <a:latin typeface="Calibri"/>
                <a:ea typeface="Calibri"/>
                <a:cs typeface="Calibri"/>
                <a:sym typeface="Calibri"/>
              </a:rPr>
              <a:t>CaaS </a:t>
            </a:r>
            <a:r>
              <a:rPr b="0" i="0" lang="en-US" sz="2600" u="none" cap="none" strike="noStrike">
                <a:solidFill>
                  <a:schemeClr val="dk1"/>
                </a:solidFill>
                <a:latin typeface="Calibri"/>
                <a:ea typeface="Calibri"/>
                <a:cs typeface="Calibri"/>
                <a:sym typeface="Calibri"/>
              </a:rPr>
              <a:t>(Communications as a Service) or</a:t>
            </a:r>
            <a:endParaRPr b="0" i="0" sz="2600" u="none" cap="none" strike="noStrike">
              <a:solidFill>
                <a:schemeClr val="dk1"/>
              </a:solidFill>
              <a:latin typeface="Calibri"/>
              <a:ea typeface="Calibri"/>
              <a:cs typeface="Calibri"/>
              <a:sym typeface="Calibri"/>
            </a:endParaRPr>
          </a:p>
          <a:p>
            <a:pPr indent="-360680" lvl="1" marL="1058545" marR="0" rtl="0" algn="l">
              <a:lnSpc>
                <a:spcPct val="100000"/>
              </a:lnSpc>
              <a:spcBef>
                <a:spcPts val="315"/>
              </a:spcBef>
              <a:spcAft>
                <a:spcPts val="0"/>
              </a:spcAft>
              <a:buClr>
                <a:srgbClr val="000000"/>
              </a:buClr>
              <a:buSzPts val="2600"/>
              <a:buFont typeface="Arial"/>
              <a:buChar char="–"/>
            </a:pPr>
            <a:r>
              <a:rPr b="0" i="0" lang="en-US" sz="2600" u="none" cap="none" strike="noStrike">
                <a:solidFill>
                  <a:srgbClr val="6F2F9F"/>
                </a:solidFill>
                <a:latin typeface="Calibri"/>
                <a:ea typeface="Calibri"/>
                <a:cs typeface="Calibri"/>
                <a:sym typeface="Calibri"/>
              </a:rPr>
              <a:t>DaaS </a:t>
            </a:r>
            <a:r>
              <a:rPr b="0" i="0" lang="en-US" sz="2600" u="none" cap="none" strike="noStrike">
                <a:solidFill>
                  <a:schemeClr val="dk1"/>
                </a:solidFill>
                <a:latin typeface="Calibri"/>
                <a:ea typeface="Calibri"/>
                <a:cs typeface="Calibri"/>
                <a:sym typeface="Calibri"/>
              </a:rPr>
              <a:t>(Data or Database or Desktop as a Service).</a:t>
            </a:r>
            <a:endParaRPr b="0" i="0" sz="2600" u="none" cap="none" strike="noStrike">
              <a:solidFill>
                <a:schemeClr val="dk1"/>
              </a:solidFill>
              <a:latin typeface="Calibri"/>
              <a:ea typeface="Calibri"/>
              <a:cs typeface="Calibri"/>
              <a:sym typeface="Calibri"/>
            </a:endParaRPr>
          </a:p>
          <a:p>
            <a:pPr indent="0" lvl="0" marL="12700" marR="0" rtl="0" algn="l">
              <a:lnSpc>
                <a:spcPct val="100000"/>
              </a:lnSpc>
              <a:spcBef>
                <a:spcPts val="1590"/>
              </a:spcBef>
              <a:spcAft>
                <a:spcPts val="0"/>
              </a:spcAft>
              <a:buNone/>
            </a:pPr>
            <a:r>
              <a:rPr b="0" i="0" lang="en-US" sz="1800" u="none" cap="none" strike="noStrike">
                <a:solidFill>
                  <a:srgbClr val="FF0000"/>
                </a:solidFill>
                <a:latin typeface="Calibri"/>
                <a:ea typeface="Calibri"/>
                <a:cs typeface="Calibri"/>
                <a:sym typeface="Calibri"/>
              </a:rPr>
              <a:t>Unified public + private (on-premises) cloud + Military grade security + full Data Control</a:t>
            </a:r>
            <a:endParaRPr b="0" i="0" sz="1800" u="none" cap="none" strike="noStrike">
              <a:solidFill>
                <a:schemeClr val="dk1"/>
              </a:solidFill>
              <a:latin typeface="Calibri"/>
              <a:ea typeface="Calibri"/>
              <a:cs typeface="Calibri"/>
              <a:sym typeface="Calibri"/>
            </a:endParaRPr>
          </a:p>
          <a:p>
            <a:pPr indent="0" lvl="0" marL="12700" marR="0" rtl="0" algn="l">
              <a:lnSpc>
                <a:spcPct val="100000"/>
              </a:lnSpc>
              <a:spcBef>
                <a:spcPts val="5"/>
              </a:spcBef>
              <a:spcAft>
                <a:spcPts val="0"/>
              </a:spcAft>
              <a:buNone/>
            </a:pPr>
            <a:r>
              <a:rPr b="0" i="0" lang="en-US" sz="1800" u="none" cap="none" strike="noStrike">
                <a:solidFill>
                  <a:srgbClr val="FF0000"/>
                </a:solidFill>
                <a:latin typeface="Calibri"/>
                <a:ea typeface="Calibri"/>
                <a:cs typeface="Calibri"/>
                <a:sym typeface="Calibri"/>
              </a:rPr>
              <a:t>+ Breakthrough workforce efficiency (</a:t>
            </a:r>
            <a:r>
              <a:rPr b="0" i="0" lang="en-US" sz="1800" u="sng" cap="none" strike="noStrike">
                <a:solidFill>
                  <a:srgbClr val="0000FF"/>
                </a:solidFill>
                <a:latin typeface="Calibri"/>
                <a:ea typeface="Calibri"/>
                <a:cs typeface="Calibri"/>
                <a:sym typeface="Calibri"/>
                <a:hlinkClick r:id="rId3">
                  <a:extLst>
                    <a:ext uri="{A12FA001-AC4F-418D-AE19-62706E023703}">
                      <ahyp:hlinkClr val="tx"/>
                    </a:ext>
                  </a:extLst>
                </a:hlinkClick>
              </a:rPr>
              <a:t>http://www.xaas.com/</a:t>
            </a: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3"/>
          <p:cNvSpPr txBox="1"/>
          <p:nvPr>
            <p:ph type="title"/>
          </p:nvPr>
        </p:nvSpPr>
        <p:spPr>
          <a:xfrm>
            <a:off x="1747266" y="76911"/>
            <a:ext cx="5652770" cy="512445"/>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3200">
                <a:latin typeface="Calibri"/>
                <a:ea typeface="Calibri"/>
                <a:cs typeface="Calibri"/>
                <a:sym typeface="Calibri"/>
              </a:rPr>
              <a:t>A typical cloud computing system</a:t>
            </a:r>
            <a:endParaRPr sz="3200">
              <a:latin typeface="Calibri"/>
              <a:ea typeface="Calibri"/>
              <a:cs typeface="Calibri"/>
              <a:sym typeface="Calibri"/>
            </a:endParaRPr>
          </a:p>
        </p:txBody>
      </p:sp>
      <p:grpSp>
        <p:nvGrpSpPr>
          <p:cNvPr id="262" name="Google Shape;262;p23"/>
          <p:cNvGrpSpPr/>
          <p:nvPr/>
        </p:nvGrpSpPr>
        <p:grpSpPr>
          <a:xfrm>
            <a:off x="528827" y="605027"/>
            <a:ext cx="8239125" cy="5572125"/>
            <a:chOff x="528827" y="605027"/>
            <a:chExt cx="8239125" cy="5572125"/>
          </a:xfrm>
        </p:grpSpPr>
        <p:pic>
          <p:nvPicPr>
            <p:cNvPr id="263" name="Google Shape;263;p23"/>
            <p:cNvPicPr preferRelativeResize="0"/>
            <p:nvPr/>
          </p:nvPicPr>
          <p:blipFill rotWithShape="1">
            <a:blip r:embed="rId3">
              <a:alphaModFix/>
            </a:blip>
            <a:srcRect b="0" l="0" r="0" t="0"/>
            <a:stretch/>
          </p:blipFill>
          <p:spPr>
            <a:xfrm>
              <a:off x="533399" y="609599"/>
              <a:ext cx="8229600" cy="5562600"/>
            </a:xfrm>
            <a:prstGeom prst="rect">
              <a:avLst/>
            </a:prstGeom>
            <a:noFill/>
            <a:ln>
              <a:noFill/>
            </a:ln>
          </p:spPr>
        </p:pic>
        <p:sp>
          <p:nvSpPr>
            <p:cNvPr id="264" name="Google Shape;264;p23"/>
            <p:cNvSpPr/>
            <p:nvPr/>
          </p:nvSpPr>
          <p:spPr>
            <a:xfrm>
              <a:off x="528827" y="605027"/>
              <a:ext cx="8239125" cy="5572125"/>
            </a:xfrm>
            <a:custGeom>
              <a:rect b="b" l="l" r="r" t="t"/>
              <a:pathLst>
                <a:path extrusionOk="0" h="5572125" w="8239125">
                  <a:moveTo>
                    <a:pt x="0" y="5571744"/>
                  </a:moveTo>
                  <a:lnTo>
                    <a:pt x="8238744" y="5571744"/>
                  </a:lnTo>
                  <a:lnTo>
                    <a:pt x="8238744" y="0"/>
                  </a:lnTo>
                  <a:lnTo>
                    <a:pt x="0" y="0"/>
                  </a:lnTo>
                  <a:lnTo>
                    <a:pt x="0" y="5571744"/>
                  </a:lnTo>
                  <a:close/>
                </a:path>
              </a:pathLst>
            </a:custGeom>
            <a:noFill/>
            <a:ln cap="flat" cmpd="sng" w="95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65" name="Google Shape;265;p23"/>
          <p:cNvSpPr txBox="1"/>
          <p:nvPr/>
        </p:nvSpPr>
        <p:spPr>
          <a:xfrm>
            <a:off x="1103172" y="6269228"/>
            <a:ext cx="127571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Calibri"/>
                <a:ea typeface="Calibri"/>
                <a:cs typeface="Calibri"/>
                <a:sym typeface="Calibri"/>
              </a:rPr>
              <a:t>the </a:t>
            </a:r>
            <a:r>
              <a:rPr b="1" lang="en-US" sz="1800">
                <a:solidFill>
                  <a:schemeClr val="dk1"/>
                </a:solidFill>
                <a:latin typeface="Calibri"/>
                <a:ea typeface="Calibri"/>
                <a:cs typeface="Calibri"/>
                <a:sym typeface="Calibri"/>
              </a:rPr>
              <a:t>front end</a:t>
            </a:r>
            <a:endParaRPr sz="1800">
              <a:solidFill>
                <a:schemeClr val="dk1"/>
              </a:solidFill>
              <a:latin typeface="Calibri"/>
              <a:ea typeface="Calibri"/>
              <a:cs typeface="Calibri"/>
              <a:sym typeface="Calibri"/>
            </a:endParaRPr>
          </a:p>
        </p:txBody>
      </p:sp>
      <p:sp>
        <p:nvSpPr>
          <p:cNvPr id="266" name="Google Shape;266;p23"/>
          <p:cNvSpPr txBox="1"/>
          <p:nvPr/>
        </p:nvSpPr>
        <p:spPr>
          <a:xfrm>
            <a:off x="841044" y="6543243"/>
            <a:ext cx="562038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u="sng">
                <a:solidFill>
                  <a:schemeClr val="dk1"/>
                </a:solidFill>
                <a:latin typeface="Calibri"/>
                <a:ea typeface="Calibri"/>
                <a:cs typeface="Calibri"/>
                <a:sym typeface="Calibri"/>
                <a:hlinkClick r:id="rId4">
                  <a:extLst>
                    <a:ext uri="{A12FA001-AC4F-418D-AE19-62706E023703}">
                      <ahyp:hlinkClr val="tx"/>
                    </a:ext>
                  </a:extLst>
                </a:hlinkClick>
              </a:rPr>
              <a:t>http://computer.howstuffworks.com/cloud-computing1.htm</a:t>
            </a:r>
            <a:endParaRPr sz="1800">
              <a:solidFill>
                <a:schemeClr val="dk1"/>
              </a:solidFill>
              <a:latin typeface="Calibri"/>
              <a:ea typeface="Calibri"/>
              <a:cs typeface="Calibri"/>
              <a:sym typeface="Calibri"/>
            </a:endParaRPr>
          </a:p>
        </p:txBody>
      </p:sp>
      <p:sp>
        <p:nvSpPr>
          <p:cNvPr id="267" name="Google Shape;267;p23"/>
          <p:cNvSpPr txBox="1"/>
          <p:nvPr/>
        </p:nvSpPr>
        <p:spPr>
          <a:xfrm>
            <a:off x="3194557" y="6352438"/>
            <a:ext cx="3191510" cy="29972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lang="en-US" sz="1200">
                <a:solidFill>
                  <a:srgbClr val="888888"/>
                </a:solidFill>
                <a:latin typeface="Calibri"/>
                <a:ea typeface="Calibri"/>
                <a:cs typeface="Calibri"/>
                <a:sym typeface="Calibri"/>
              </a:rPr>
              <a:t>Dr.K</a:t>
            </a:r>
            <a:r>
              <a:rPr baseline="30000" lang="en-US" sz="2700">
                <a:solidFill>
                  <a:schemeClr val="dk1"/>
                </a:solidFill>
                <a:latin typeface="Calibri"/>
                <a:ea typeface="Calibri"/>
                <a:cs typeface="Calibri"/>
                <a:sym typeface="Calibri"/>
              </a:rPr>
              <a:t>a</a:t>
            </a:r>
            <a:r>
              <a:rPr lang="en-US" sz="1200">
                <a:solidFill>
                  <a:srgbClr val="888888"/>
                </a:solidFill>
                <a:latin typeface="Calibri"/>
                <a:ea typeface="Calibri"/>
                <a:cs typeface="Calibri"/>
                <a:sym typeface="Calibri"/>
              </a:rPr>
              <a:t>.</a:t>
            </a:r>
            <a:r>
              <a:rPr baseline="30000" lang="en-US" sz="2700">
                <a:solidFill>
                  <a:schemeClr val="dk1"/>
                </a:solidFill>
                <a:latin typeface="Calibri"/>
                <a:ea typeface="Calibri"/>
                <a:cs typeface="Calibri"/>
                <a:sym typeface="Calibri"/>
              </a:rPr>
              <a:t>n</a:t>
            </a:r>
            <a:r>
              <a:rPr lang="en-US" sz="1200">
                <a:solidFill>
                  <a:srgbClr val="888888"/>
                </a:solidFill>
                <a:latin typeface="Calibri"/>
                <a:ea typeface="Calibri"/>
                <a:cs typeface="Calibri"/>
                <a:sym typeface="Calibri"/>
              </a:rPr>
              <a:t>As</a:t>
            </a:r>
            <a:r>
              <a:rPr baseline="30000" lang="en-US" sz="2700">
                <a:solidFill>
                  <a:schemeClr val="dk1"/>
                </a:solidFill>
                <a:latin typeface="Calibri"/>
                <a:ea typeface="Calibri"/>
                <a:cs typeface="Calibri"/>
                <a:sym typeface="Calibri"/>
              </a:rPr>
              <a:t>d</a:t>
            </a:r>
            <a:r>
              <a:rPr lang="en-US" sz="1200">
                <a:solidFill>
                  <a:srgbClr val="888888"/>
                </a:solidFill>
                <a:latin typeface="Calibri"/>
                <a:ea typeface="Calibri"/>
                <a:cs typeface="Calibri"/>
                <a:sym typeface="Calibri"/>
              </a:rPr>
              <a:t>hok kumar, Asso.Profess</a:t>
            </a:r>
            <a:r>
              <a:rPr baseline="30000" lang="en-US" sz="2700">
                <a:solidFill>
                  <a:schemeClr val="dk1"/>
                </a:solidFill>
                <a:latin typeface="Calibri"/>
                <a:ea typeface="Calibri"/>
                <a:cs typeface="Calibri"/>
                <a:sym typeface="Calibri"/>
              </a:rPr>
              <a:t>t</a:t>
            </a:r>
            <a:r>
              <a:rPr lang="en-US" sz="1200">
                <a:solidFill>
                  <a:srgbClr val="888888"/>
                </a:solidFill>
                <a:latin typeface="Calibri"/>
                <a:ea typeface="Calibri"/>
                <a:cs typeface="Calibri"/>
                <a:sym typeface="Calibri"/>
              </a:rPr>
              <a:t>o</a:t>
            </a:r>
            <a:r>
              <a:rPr baseline="30000" lang="en-US" sz="2700">
                <a:solidFill>
                  <a:schemeClr val="dk1"/>
                </a:solidFill>
                <a:latin typeface="Calibri"/>
                <a:ea typeface="Calibri"/>
                <a:cs typeface="Calibri"/>
                <a:sym typeface="Calibri"/>
              </a:rPr>
              <a:t>h</a:t>
            </a:r>
            <a:r>
              <a:rPr lang="en-US" sz="1200">
                <a:solidFill>
                  <a:srgbClr val="888888"/>
                </a:solidFill>
                <a:latin typeface="Calibri"/>
                <a:ea typeface="Calibri"/>
                <a:cs typeface="Calibri"/>
                <a:sym typeface="Calibri"/>
              </a:rPr>
              <a:t>r,</a:t>
            </a:r>
            <a:r>
              <a:rPr baseline="30000" lang="en-US" sz="2700">
                <a:solidFill>
                  <a:schemeClr val="dk1"/>
                </a:solidFill>
                <a:latin typeface="Calibri"/>
                <a:ea typeface="Calibri"/>
                <a:cs typeface="Calibri"/>
                <a:sym typeface="Calibri"/>
              </a:rPr>
              <a:t>e</a:t>
            </a:r>
            <a:r>
              <a:rPr lang="en-US" sz="1200">
                <a:solidFill>
                  <a:srgbClr val="888888"/>
                </a:solidFill>
                <a:latin typeface="Calibri"/>
                <a:ea typeface="Calibri"/>
                <a:cs typeface="Calibri"/>
                <a:sym typeface="Calibri"/>
              </a:rPr>
              <a:t>C</a:t>
            </a:r>
            <a:r>
              <a:rPr b="1" baseline="30000" lang="en-US" sz="2700">
                <a:solidFill>
                  <a:schemeClr val="dk1"/>
                </a:solidFill>
                <a:latin typeface="Calibri"/>
                <a:ea typeface="Calibri"/>
                <a:cs typeface="Calibri"/>
                <a:sym typeface="Calibri"/>
              </a:rPr>
              <a:t>b</a:t>
            </a:r>
            <a:r>
              <a:rPr lang="en-US" sz="1200">
                <a:solidFill>
                  <a:srgbClr val="888888"/>
                </a:solidFill>
                <a:latin typeface="Calibri"/>
                <a:ea typeface="Calibri"/>
                <a:cs typeface="Calibri"/>
                <a:sym typeface="Calibri"/>
              </a:rPr>
              <a:t>SE</a:t>
            </a:r>
            <a:r>
              <a:rPr b="1" baseline="30000" lang="en-US" sz="2700">
                <a:solidFill>
                  <a:schemeClr val="dk1"/>
                </a:solidFill>
                <a:latin typeface="Calibri"/>
                <a:ea typeface="Calibri"/>
                <a:cs typeface="Calibri"/>
                <a:sym typeface="Calibri"/>
              </a:rPr>
              <a:t>a</a:t>
            </a:r>
            <a:r>
              <a:rPr lang="en-US" sz="1200">
                <a:solidFill>
                  <a:srgbClr val="888888"/>
                </a:solidFill>
                <a:latin typeface="Calibri"/>
                <a:ea typeface="Calibri"/>
                <a:cs typeface="Calibri"/>
                <a:sym typeface="Calibri"/>
              </a:rPr>
              <a:t>, S</a:t>
            </a:r>
            <a:r>
              <a:rPr b="1" baseline="30000" lang="en-US" sz="2700">
                <a:solidFill>
                  <a:schemeClr val="dk1"/>
                </a:solidFill>
                <a:latin typeface="Calibri"/>
                <a:ea typeface="Calibri"/>
                <a:cs typeface="Calibri"/>
                <a:sym typeface="Calibri"/>
              </a:rPr>
              <a:t>c</a:t>
            </a:r>
            <a:r>
              <a:rPr lang="en-US" sz="1200">
                <a:solidFill>
                  <a:srgbClr val="888888"/>
                </a:solidFill>
                <a:latin typeface="Calibri"/>
                <a:ea typeface="Calibri"/>
                <a:cs typeface="Calibri"/>
                <a:sym typeface="Calibri"/>
              </a:rPr>
              <a:t>I</a:t>
            </a:r>
            <a:r>
              <a:rPr b="1" baseline="30000" lang="en-US" sz="2700">
                <a:solidFill>
                  <a:schemeClr val="dk1"/>
                </a:solidFill>
                <a:latin typeface="Calibri"/>
                <a:ea typeface="Calibri"/>
                <a:cs typeface="Calibri"/>
                <a:sym typeface="Calibri"/>
              </a:rPr>
              <a:t>k</a:t>
            </a:r>
            <a:r>
              <a:rPr lang="en-US" sz="1200">
                <a:solidFill>
                  <a:srgbClr val="888888"/>
                </a:solidFill>
                <a:latin typeface="Calibri"/>
                <a:ea typeface="Calibri"/>
                <a:cs typeface="Calibri"/>
                <a:sym typeface="Calibri"/>
              </a:rPr>
              <a:t>ST </a:t>
            </a:r>
            <a:r>
              <a:rPr b="1" baseline="30000" lang="en-US" sz="2700">
                <a:solidFill>
                  <a:schemeClr val="dk1"/>
                </a:solidFill>
                <a:latin typeface="Calibri"/>
                <a:ea typeface="Calibri"/>
                <a:cs typeface="Calibri"/>
                <a:sym typeface="Calibri"/>
              </a:rPr>
              <a:t>end</a:t>
            </a:r>
            <a:r>
              <a:rPr baseline="30000" lang="en-US" sz="2700">
                <a:solidFill>
                  <a:schemeClr val="dk1"/>
                </a:solidFill>
                <a:latin typeface="Calibri"/>
                <a:ea typeface="Calibri"/>
                <a:cs typeface="Calibri"/>
                <a:sym typeface="Calibri"/>
              </a:rPr>
              <a:t>.</a:t>
            </a:r>
            <a:endParaRPr baseline="30000" sz="27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24"/>
          <p:cNvPicPr preferRelativeResize="0"/>
          <p:nvPr/>
        </p:nvPicPr>
        <p:blipFill rotWithShape="1">
          <a:blip r:embed="rId3">
            <a:alphaModFix/>
          </a:blip>
          <a:srcRect b="0" l="0" r="0" t="0"/>
          <a:stretch/>
        </p:blipFill>
        <p:spPr>
          <a:xfrm>
            <a:off x="533400" y="304800"/>
            <a:ext cx="8153400" cy="6172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5"/>
          <p:cNvSpPr txBox="1"/>
          <p:nvPr>
            <p:ph type="title"/>
          </p:nvPr>
        </p:nvSpPr>
        <p:spPr>
          <a:xfrm>
            <a:off x="628294" y="480441"/>
            <a:ext cx="7887334" cy="695325"/>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b="0" lang="en-US" sz="4400">
                <a:latin typeface="Times New Roman"/>
                <a:ea typeface="Times New Roman"/>
                <a:cs typeface="Times New Roman"/>
                <a:sym typeface="Times New Roman"/>
              </a:rPr>
              <a:t>NEED OF CLOUD COMPUTING</a:t>
            </a:r>
            <a:endParaRPr sz="4400">
              <a:latin typeface="Times New Roman"/>
              <a:ea typeface="Times New Roman"/>
              <a:cs typeface="Times New Roman"/>
              <a:sym typeface="Times New Roman"/>
            </a:endParaRPr>
          </a:p>
        </p:txBody>
      </p:sp>
      <p:sp>
        <p:nvSpPr>
          <p:cNvPr id="278" name="Google Shape;278;p25"/>
          <p:cNvSpPr txBox="1"/>
          <p:nvPr/>
        </p:nvSpPr>
        <p:spPr>
          <a:xfrm>
            <a:off x="536244" y="1539621"/>
            <a:ext cx="8079105" cy="4223385"/>
          </a:xfrm>
          <a:prstGeom prst="rect">
            <a:avLst/>
          </a:prstGeom>
          <a:noFill/>
          <a:ln>
            <a:noFill/>
          </a:ln>
        </p:spPr>
        <p:txBody>
          <a:bodyPr anchorCtr="0" anchor="t" bIns="0" lIns="0" spcFirstLastPara="1" rIns="0" wrap="square" tIns="96500">
            <a:spAutoFit/>
          </a:bodyPr>
          <a:lstStyle/>
          <a:p>
            <a:pPr indent="-344805" lvl="0" marL="356870" marR="6350" rtl="0" algn="just">
              <a:lnSpc>
                <a:spcPct val="80000"/>
              </a:lnSpc>
              <a:spcBef>
                <a:spcPts val="0"/>
              </a:spcBef>
              <a:spcAft>
                <a:spcPts val="0"/>
              </a:spcAft>
              <a:buClr>
                <a:schemeClr val="dk1"/>
              </a:buClr>
              <a:buSzPts val="2700"/>
              <a:buFont typeface="Arial"/>
              <a:buChar char="•"/>
            </a:pPr>
            <a:r>
              <a:rPr lang="en-US" sz="2700">
                <a:solidFill>
                  <a:schemeClr val="dk1"/>
                </a:solidFill>
                <a:latin typeface="Times New Roman"/>
                <a:ea typeface="Times New Roman"/>
                <a:cs typeface="Times New Roman"/>
                <a:sym typeface="Times New Roman"/>
              </a:rPr>
              <a:t>Small as well as some large IT companies follows the  traditional methods to provide the IT infrastructure</a:t>
            </a:r>
            <a:endParaRPr sz="2700">
              <a:solidFill>
                <a:schemeClr val="dk1"/>
              </a:solidFill>
              <a:latin typeface="Times New Roman"/>
              <a:ea typeface="Times New Roman"/>
              <a:cs typeface="Times New Roman"/>
              <a:sym typeface="Times New Roman"/>
            </a:endParaRPr>
          </a:p>
          <a:p>
            <a:pPr indent="-344805" lvl="0" marL="356870" marR="5080" rtl="0" algn="just">
              <a:lnSpc>
                <a:spcPct val="80000"/>
              </a:lnSpc>
              <a:spcBef>
                <a:spcPts val="650"/>
              </a:spcBef>
              <a:spcAft>
                <a:spcPts val="0"/>
              </a:spcAft>
              <a:buClr>
                <a:schemeClr val="dk1"/>
              </a:buClr>
              <a:buSzPts val="2700"/>
              <a:buFont typeface="Arial"/>
              <a:buChar char="•"/>
            </a:pPr>
            <a:r>
              <a:rPr lang="en-US" sz="2700">
                <a:solidFill>
                  <a:schemeClr val="dk1"/>
                </a:solidFill>
                <a:latin typeface="Times New Roman"/>
                <a:ea typeface="Times New Roman"/>
                <a:cs typeface="Times New Roman"/>
                <a:sym typeface="Times New Roman"/>
              </a:rPr>
              <a:t>In their server room, there should be a database server,  mail server, networking, firewalls, routers, modem,  switches, QPS (Query Per Second means how much  queries or load will be handled by the server) ,  configurable system, high net speed and the  maintenance engineers.</a:t>
            </a:r>
            <a:endParaRPr sz="2700">
              <a:solidFill>
                <a:schemeClr val="dk1"/>
              </a:solidFill>
              <a:latin typeface="Times New Roman"/>
              <a:ea typeface="Times New Roman"/>
              <a:cs typeface="Times New Roman"/>
              <a:sym typeface="Times New Roman"/>
            </a:endParaRPr>
          </a:p>
          <a:p>
            <a:pPr indent="-344805" lvl="0" marL="356870" marR="8255" rtl="0" algn="just">
              <a:lnSpc>
                <a:spcPct val="79800"/>
              </a:lnSpc>
              <a:spcBef>
                <a:spcPts val="655"/>
              </a:spcBef>
              <a:spcAft>
                <a:spcPts val="0"/>
              </a:spcAft>
              <a:buClr>
                <a:schemeClr val="dk1"/>
              </a:buClr>
              <a:buSzPts val="2700"/>
              <a:buFont typeface="Arial"/>
              <a:buChar char="•"/>
            </a:pPr>
            <a:r>
              <a:rPr lang="en-US" sz="2700">
                <a:solidFill>
                  <a:schemeClr val="dk1"/>
                </a:solidFill>
                <a:latin typeface="Times New Roman"/>
                <a:ea typeface="Times New Roman"/>
                <a:cs typeface="Times New Roman"/>
                <a:sym typeface="Times New Roman"/>
              </a:rPr>
              <a:t>To establish such IT infrastructure, we need to spend  lots of money. To overcome all these problems and </a:t>
            </a:r>
            <a:r>
              <a:rPr b="1" lang="en-US" sz="2700">
                <a:solidFill>
                  <a:schemeClr val="dk1"/>
                </a:solidFill>
                <a:latin typeface="Times New Roman"/>
                <a:ea typeface="Times New Roman"/>
                <a:cs typeface="Times New Roman"/>
                <a:sym typeface="Times New Roman"/>
              </a:rPr>
              <a:t>to  reduce the IT infrastructure cost</a:t>
            </a:r>
            <a:r>
              <a:rPr lang="en-US" sz="2700">
                <a:solidFill>
                  <a:schemeClr val="dk1"/>
                </a:solidFill>
                <a:latin typeface="Times New Roman"/>
                <a:ea typeface="Times New Roman"/>
                <a:cs typeface="Times New Roman"/>
                <a:sym typeface="Times New Roman"/>
              </a:rPr>
              <a:t>, Cloud Computing  comes into existence</a:t>
            </a:r>
            <a:r>
              <a:rPr lang="en-US" sz="2700">
                <a:solidFill>
                  <a:schemeClr val="dk1"/>
                </a:solidFill>
                <a:latin typeface="Calibri"/>
                <a:ea typeface="Calibri"/>
                <a:cs typeface="Calibri"/>
                <a:sym typeface="Calibri"/>
              </a:rPr>
              <a:t>.</a:t>
            </a:r>
            <a:endParaRPr sz="27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e391d0ccd0_0_29"/>
          <p:cNvSpPr txBox="1"/>
          <p:nvPr>
            <p:ph type="title"/>
          </p:nvPr>
        </p:nvSpPr>
        <p:spPr>
          <a:xfrm>
            <a:off x="457200" y="762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3333FF"/>
              </a:buClr>
              <a:buSzPts val="3200"/>
              <a:buFont typeface="Times New Roman"/>
              <a:buNone/>
            </a:pPr>
            <a:r>
              <a:rPr b="1" lang="en-US" sz="3200">
                <a:solidFill>
                  <a:srgbClr val="3333FF"/>
                </a:solidFill>
                <a:latin typeface="Times New Roman"/>
                <a:ea typeface="Times New Roman"/>
                <a:cs typeface="Times New Roman"/>
                <a:sym typeface="Times New Roman"/>
              </a:rPr>
              <a:t>UNIT 1</a:t>
            </a:r>
            <a:br>
              <a:rPr b="1" lang="en-US" sz="3200">
                <a:solidFill>
                  <a:srgbClr val="3333FF"/>
                </a:solidFill>
                <a:latin typeface="Times New Roman"/>
                <a:ea typeface="Times New Roman"/>
                <a:cs typeface="Times New Roman"/>
                <a:sym typeface="Times New Roman"/>
              </a:rPr>
            </a:br>
            <a:r>
              <a:rPr b="1" lang="en-US" sz="3200">
                <a:solidFill>
                  <a:srgbClr val="3333FF"/>
                </a:solidFill>
                <a:latin typeface="Times New Roman"/>
                <a:ea typeface="Times New Roman"/>
                <a:cs typeface="Times New Roman"/>
                <a:sym typeface="Times New Roman"/>
              </a:rPr>
              <a:t> UNDERSTANDING CLOUD COMPUTING</a:t>
            </a:r>
            <a:endParaRPr/>
          </a:p>
        </p:txBody>
      </p:sp>
      <p:sp>
        <p:nvSpPr>
          <p:cNvPr id="119" name="Google Shape;119;ge391d0ccd0_0_29"/>
          <p:cNvSpPr txBox="1"/>
          <p:nvPr>
            <p:ph idx="1" type="body"/>
          </p:nvPr>
        </p:nvSpPr>
        <p:spPr>
          <a:xfrm>
            <a:off x="1371600" y="1371600"/>
            <a:ext cx="6096000" cy="5029200"/>
          </a:xfrm>
          <a:prstGeom prst="rect">
            <a:avLst/>
          </a:prstGeom>
          <a:noFill/>
          <a:ln cap="flat" cmpd="sng" w="76200">
            <a:solidFill>
              <a:srgbClr val="3333FF"/>
            </a:solidFill>
            <a:prstDash val="solid"/>
            <a:round/>
            <a:headEnd len="sm" w="sm" type="none"/>
            <a:tailEnd len="sm" w="sm" type="none"/>
          </a:ln>
        </p:spPr>
        <p:txBody>
          <a:bodyPr anchorCtr="0" anchor="t" bIns="45700" lIns="91425" spcFirstLastPara="1" rIns="91425" wrap="square" tIns="45700">
            <a:normAutofit/>
          </a:bodyPr>
          <a:lstStyle/>
          <a:p>
            <a:pPr indent="-285750" lvl="1" marL="742950" rtl="0" algn="just">
              <a:spcBef>
                <a:spcPts val="0"/>
              </a:spcBef>
              <a:spcAft>
                <a:spcPts val="0"/>
              </a:spcAft>
              <a:buClr>
                <a:srgbClr val="3333FF"/>
              </a:buClr>
              <a:buSzPts val="1800"/>
              <a:buFont typeface="Noto Sans Symbols"/>
              <a:buChar char="⮚"/>
            </a:pPr>
            <a:r>
              <a:rPr lang="en-US" sz="1800">
                <a:solidFill>
                  <a:srgbClr val="3333FF"/>
                </a:solidFill>
                <a:latin typeface="Times New Roman"/>
                <a:ea typeface="Times New Roman"/>
                <a:cs typeface="Times New Roman"/>
                <a:sym typeface="Times New Roman"/>
              </a:rPr>
              <a:t>History of Cloud computing</a:t>
            </a:r>
            <a:endParaRPr/>
          </a:p>
          <a:p>
            <a:pPr indent="-285750" lvl="1" marL="742950" rtl="0" algn="just">
              <a:spcBef>
                <a:spcPts val="360"/>
              </a:spcBef>
              <a:spcAft>
                <a:spcPts val="0"/>
              </a:spcAft>
              <a:buClr>
                <a:srgbClr val="3333FF"/>
              </a:buClr>
              <a:buSzPts val="1800"/>
              <a:buFont typeface="Noto Sans Symbols"/>
              <a:buChar char="⮚"/>
            </a:pPr>
            <a:r>
              <a:rPr lang="en-US" sz="1800">
                <a:solidFill>
                  <a:srgbClr val="3333FF"/>
                </a:solidFill>
                <a:latin typeface="Times New Roman"/>
                <a:ea typeface="Times New Roman"/>
                <a:cs typeface="Times New Roman"/>
                <a:sym typeface="Times New Roman"/>
              </a:rPr>
              <a:t> Cloud Computing Architectural Framework </a:t>
            </a:r>
            <a:endParaRPr sz="1800">
              <a:solidFill>
                <a:srgbClr val="3333FF"/>
              </a:solidFill>
              <a:latin typeface="Times New Roman"/>
              <a:ea typeface="Times New Roman"/>
              <a:cs typeface="Times New Roman"/>
              <a:sym typeface="Times New Roman"/>
            </a:endParaRPr>
          </a:p>
          <a:p>
            <a:pPr indent="-285750" lvl="1" marL="742950" rtl="0" algn="just">
              <a:spcBef>
                <a:spcPts val="360"/>
              </a:spcBef>
              <a:spcAft>
                <a:spcPts val="0"/>
              </a:spcAft>
              <a:buClr>
                <a:srgbClr val="3333FF"/>
              </a:buClr>
              <a:buSzPts val="1800"/>
              <a:buFont typeface="Noto Sans Symbols"/>
              <a:buChar char="⮚"/>
            </a:pPr>
            <a:r>
              <a:rPr lang="en-US" sz="1800">
                <a:solidFill>
                  <a:srgbClr val="3333FF"/>
                </a:solidFill>
                <a:latin typeface="Times New Roman"/>
                <a:ea typeface="Times New Roman"/>
                <a:cs typeface="Times New Roman"/>
                <a:sym typeface="Times New Roman"/>
              </a:rPr>
              <a:t>Types of Clouds </a:t>
            </a:r>
            <a:endParaRPr sz="1800">
              <a:solidFill>
                <a:srgbClr val="3333FF"/>
              </a:solidFill>
              <a:latin typeface="Times New Roman"/>
              <a:ea typeface="Times New Roman"/>
              <a:cs typeface="Times New Roman"/>
              <a:sym typeface="Times New Roman"/>
            </a:endParaRPr>
          </a:p>
          <a:p>
            <a:pPr indent="-285750" lvl="1" marL="742950" rtl="0" algn="just">
              <a:spcBef>
                <a:spcPts val="360"/>
              </a:spcBef>
              <a:spcAft>
                <a:spcPts val="0"/>
              </a:spcAft>
              <a:buClr>
                <a:srgbClr val="3333FF"/>
              </a:buClr>
              <a:buSzPts val="1800"/>
              <a:buFont typeface="Noto Sans Symbols"/>
              <a:buChar char="⮚"/>
            </a:pPr>
            <a:r>
              <a:rPr lang="en-US" sz="1800">
                <a:solidFill>
                  <a:srgbClr val="3333FF"/>
                </a:solidFill>
                <a:latin typeface="Times New Roman"/>
                <a:ea typeface="Times New Roman"/>
                <a:cs typeface="Times New Roman"/>
                <a:sym typeface="Times New Roman"/>
              </a:rPr>
              <a:t>pros and cons of cloud computing</a:t>
            </a:r>
            <a:endParaRPr/>
          </a:p>
          <a:p>
            <a:pPr indent="-285750" lvl="1" marL="742950" rtl="0" algn="just">
              <a:spcBef>
                <a:spcPts val="360"/>
              </a:spcBef>
              <a:spcAft>
                <a:spcPts val="0"/>
              </a:spcAft>
              <a:buClr>
                <a:srgbClr val="3333FF"/>
              </a:buClr>
              <a:buSzPts val="1800"/>
              <a:buFont typeface="Noto Sans Symbols"/>
              <a:buChar char="⮚"/>
            </a:pPr>
            <a:r>
              <a:rPr lang="en-US" sz="1800">
                <a:solidFill>
                  <a:srgbClr val="3333FF"/>
                </a:solidFill>
                <a:latin typeface="Times New Roman"/>
                <a:ea typeface="Times New Roman"/>
                <a:cs typeface="Times New Roman"/>
                <a:sym typeface="Times New Roman"/>
              </a:rPr>
              <a:t>difference between web 2.0 and cloud</a:t>
            </a:r>
            <a:endParaRPr/>
          </a:p>
          <a:p>
            <a:pPr indent="-285750" lvl="1" marL="742950" rtl="0" algn="just">
              <a:spcBef>
                <a:spcPts val="360"/>
              </a:spcBef>
              <a:spcAft>
                <a:spcPts val="0"/>
              </a:spcAft>
              <a:buClr>
                <a:srgbClr val="3333FF"/>
              </a:buClr>
              <a:buSzPts val="1800"/>
              <a:buFont typeface="Noto Sans Symbols"/>
              <a:buChar char="⮚"/>
            </a:pPr>
            <a:r>
              <a:rPr lang="en-US" sz="1800">
                <a:solidFill>
                  <a:srgbClr val="3333FF"/>
                </a:solidFill>
                <a:latin typeface="Times New Roman"/>
                <a:ea typeface="Times New Roman"/>
                <a:cs typeface="Times New Roman"/>
                <a:sym typeface="Times New Roman"/>
              </a:rPr>
              <a:t> key challenges in cloud computing</a:t>
            </a:r>
            <a:endParaRPr/>
          </a:p>
          <a:p>
            <a:pPr indent="-285750" lvl="1" marL="742950" rtl="0" algn="just">
              <a:spcBef>
                <a:spcPts val="360"/>
              </a:spcBef>
              <a:spcAft>
                <a:spcPts val="0"/>
              </a:spcAft>
              <a:buClr>
                <a:srgbClr val="3333FF"/>
              </a:buClr>
              <a:buSzPts val="1800"/>
              <a:buFont typeface="Noto Sans Symbols"/>
              <a:buChar char="⮚"/>
            </a:pPr>
            <a:r>
              <a:rPr lang="en-US" sz="1800">
                <a:solidFill>
                  <a:srgbClr val="3333FF"/>
                </a:solidFill>
                <a:latin typeface="Times New Roman"/>
                <a:ea typeface="Times New Roman"/>
                <a:cs typeface="Times New Roman"/>
                <a:sym typeface="Times New Roman"/>
              </a:rPr>
              <a:t>Major Cloud players </a:t>
            </a:r>
            <a:endParaRPr sz="1800">
              <a:solidFill>
                <a:srgbClr val="3333FF"/>
              </a:solidFill>
              <a:latin typeface="Times New Roman"/>
              <a:ea typeface="Times New Roman"/>
              <a:cs typeface="Times New Roman"/>
              <a:sym typeface="Times New Roman"/>
            </a:endParaRPr>
          </a:p>
          <a:p>
            <a:pPr indent="-285750" lvl="1" marL="742950" rtl="0" algn="just">
              <a:spcBef>
                <a:spcPts val="360"/>
              </a:spcBef>
              <a:spcAft>
                <a:spcPts val="0"/>
              </a:spcAft>
              <a:buClr>
                <a:srgbClr val="3333FF"/>
              </a:buClr>
              <a:buSzPts val="1800"/>
              <a:buFont typeface="Noto Sans Symbols"/>
              <a:buChar char="⮚"/>
            </a:pPr>
            <a:r>
              <a:rPr lang="en-US" sz="1800">
                <a:solidFill>
                  <a:srgbClr val="3333FF"/>
                </a:solidFill>
                <a:latin typeface="Times New Roman"/>
                <a:ea typeface="Times New Roman"/>
                <a:cs typeface="Times New Roman"/>
                <a:sym typeface="Times New Roman"/>
              </a:rPr>
              <a:t>Cloud Deployment Models</a:t>
            </a:r>
            <a:endParaRPr/>
          </a:p>
          <a:p>
            <a:pPr indent="-285750" lvl="1" marL="742950" rtl="0" algn="just">
              <a:spcBef>
                <a:spcPts val="360"/>
              </a:spcBef>
              <a:spcAft>
                <a:spcPts val="0"/>
              </a:spcAft>
              <a:buClr>
                <a:srgbClr val="3333FF"/>
              </a:buClr>
              <a:buSzPts val="1800"/>
              <a:buFont typeface="Noto Sans Symbols"/>
              <a:buChar char="⮚"/>
            </a:pPr>
            <a:r>
              <a:rPr lang="en-US" sz="1800">
                <a:solidFill>
                  <a:srgbClr val="3333FF"/>
                </a:solidFill>
                <a:latin typeface="Times New Roman"/>
                <a:ea typeface="Times New Roman"/>
                <a:cs typeface="Times New Roman"/>
                <a:sym typeface="Times New Roman"/>
              </a:rPr>
              <a:t>Virtualization in Cloud Computing </a:t>
            </a:r>
            <a:endParaRPr sz="1800">
              <a:solidFill>
                <a:srgbClr val="3333FF"/>
              </a:solidFill>
              <a:latin typeface="Times New Roman"/>
              <a:ea typeface="Times New Roman"/>
              <a:cs typeface="Times New Roman"/>
              <a:sym typeface="Times New Roman"/>
            </a:endParaRPr>
          </a:p>
          <a:p>
            <a:pPr indent="-285750" lvl="1" marL="742950" rtl="0" algn="just">
              <a:spcBef>
                <a:spcPts val="360"/>
              </a:spcBef>
              <a:spcAft>
                <a:spcPts val="0"/>
              </a:spcAft>
              <a:buClr>
                <a:srgbClr val="3333FF"/>
              </a:buClr>
              <a:buSzPts val="1800"/>
              <a:buFont typeface="Noto Sans Symbols"/>
              <a:buChar char="⮚"/>
            </a:pPr>
            <a:r>
              <a:rPr lang="en-US" sz="1800">
                <a:solidFill>
                  <a:srgbClr val="3333FF"/>
                </a:solidFill>
                <a:latin typeface="Times New Roman"/>
                <a:ea typeface="Times New Roman"/>
                <a:cs typeface="Times New Roman"/>
                <a:sym typeface="Times New Roman"/>
              </a:rPr>
              <a:t> types of virtualization </a:t>
            </a:r>
            <a:endParaRPr sz="1800">
              <a:solidFill>
                <a:srgbClr val="3333FF"/>
              </a:solidFill>
              <a:latin typeface="Times New Roman"/>
              <a:ea typeface="Times New Roman"/>
              <a:cs typeface="Times New Roman"/>
              <a:sym typeface="Times New Roman"/>
            </a:endParaRPr>
          </a:p>
          <a:p>
            <a:pPr indent="-285750" lvl="1" marL="742950" rtl="0" algn="just">
              <a:spcBef>
                <a:spcPts val="360"/>
              </a:spcBef>
              <a:spcAft>
                <a:spcPts val="0"/>
              </a:spcAft>
              <a:buClr>
                <a:srgbClr val="3333FF"/>
              </a:buClr>
              <a:buSzPts val="1800"/>
              <a:buFont typeface="Noto Sans Symbols"/>
              <a:buChar char="⮚"/>
            </a:pPr>
            <a:r>
              <a:rPr lang="en-US" sz="1800">
                <a:solidFill>
                  <a:srgbClr val="3333FF"/>
                </a:solidFill>
                <a:latin typeface="Times New Roman"/>
                <a:ea typeface="Times New Roman"/>
                <a:cs typeface="Times New Roman"/>
                <a:sym typeface="Times New Roman"/>
              </a:rPr>
              <a:t> Parallelization in Cloud Computing</a:t>
            </a:r>
            <a:endParaRPr/>
          </a:p>
          <a:p>
            <a:pPr indent="-285750" lvl="1" marL="742950" rtl="0" algn="just">
              <a:spcBef>
                <a:spcPts val="360"/>
              </a:spcBef>
              <a:spcAft>
                <a:spcPts val="0"/>
              </a:spcAft>
              <a:buClr>
                <a:srgbClr val="3333FF"/>
              </a:buClr>
              <a:buSzPts val="1800"/>
              <a:buFont typeface="Noto Sans Symbols"/>
              <a:buChar char="⮚"/>
            </a:pPr>
            <a:r>
              <a:rPr lang="en-US" sz="1800">
                <a:solidFill>
                  <a:srgbClr val="3333FF"/>
                </a:solidFill>
                <a:latin typeface="Times New Roman"/>
                <a:ea typeface="Times New Roman"/>
                <a:cs typeface="Times New Roman"/>
                <a:sym typeface="Times New Roman"/>
              </a:rPr>
              <a:t>cloud resource management</a:t>
            </a:r>
            <a:endParaRPr/>
          </a:p>
          <a:p>
            <a:pPr indent="-285750" lvl="1" marL="742950" rtl="0" algn="just">
              <a:spcBef>
                <a:spcPts val="360"/>
              </a:spcBef>
              <a:spcAft>
                <a:spcPts val="0"/>
              </a:spcAft>
              <a:buClr>
                <a:srgbClr val="3333FF"/>
              </a:buClr>
              <a:buSzPts val="1800"/>
              <a:buFont typeface="Noto Sans Symbols"/>
              <a:buChar char="⮚"/>
            </a:pPr>
            <a:r>
              <a:rPr lang="en-US" sz="1800">
                <a:solidFill>
                  <a:srgbClr val="3333FF"/>
                </a:solidFill>
                <a:latin typeface="Times New Roman"/>
                <a:ea typeface="Times New Roman"/>
                <a:cs typeface="Times New Roman"/>
                <a:sym typeface="Times New Roman"/>
              </a:rPr>
              <a:t>dynamic resource allocation </a:t>
            </a:r>
            <a:endParaRPr sz="1800">
              <a:solidFill>
                <a:srgbClr val="3333FF"/>
              </a:solidFill>
              <a:latin typeface="Times New Roman"/>
              <a:ea typeface="Times New Roman"/>
              <a:cs typeface="Times New Roman"/>
              <a:sym typeface="Times New Roman"/>
            </a:endParaRPr>
          </a:p>
          <a:p>
            <a:pPr indent="-285750" lvl="1" marL="742950" rtl="0" algn="just">
              <a:spcBef>
                <a:spcPts val="360"/>
              </a:spcBef>
              <a:spcAft>
                <a:spcPts val="0"/>
              </a:spcAft>
              <a:buClr>
                <a:srgbClr val="3333FF"/>
              </a:buClr>
              <a:buSzPts val="1800"/>
              <a:buFont typeface="Noto Sans Symbols"/>
              <a:buChar char="⮚"/>
            </a:pPr>
            <a:r>
              <a:rPr lang="en-US" sz="1800">
                <a:solidFill>
                  <a:srgbClr val="3333FF"/>
                </a:solidFill>
                <a:latin typeface="Times New Roman"/>
                <a:ea typeface="Times New Roman"/>
                <a:cs typeface="Times New Roman"/>
                <a:sym typeface="Times New Roman"/>
              </a:rPr>
              <a:t>Optimal allocation of cloud models.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6"/>
          <p:cNvSpPr txBox="1"/>
          <p:nvPr>
            <p:ph type="title"/>
          </p:nvPr>
        </p:nvSpPr>
        <p:spPr>
          <a:xfrm>
            <a:off x="610006" y="205562"/>
            <a:ext cx="7922259" cy="63690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a:t>Characteristics of Cloud Computing</a:t>
            </a:r>
            <a:endParaRPr/>
          </a:p>
        </p:txBody>
      </p:sp>
      <p:sp>
        <p:nvSpPr>
          <p:cNvPr id="284" name="Google Shape;284;p26"/>
          <p:cNvSpPr txBox="1"/>
          <p:nvPr/>
        </p:nvSpPr>
        <p:spPr>
          <a:xfrm>
            <a:off x="536244" y="1522842"/>
            <a:ext cx="7922400" cy="4349100"/>
          </a:xfrm>
          <a:prstGeom prst="rect">
            <a:avLst/>
          </a:prstGeom>
          <a:noFill/>
          <a:ln>
            <a:noFill/>
          </a:ln>
        </p:spPr>
        <p:txBody>
          <a:bodyPr anchorCtr="0" anchor="t" bIns="0" lIns="0" spcFirstLastPara="1" rIns="0" wrap="square" tIns="110475">
            <a:spAutoFit/>
          </a:bodyPr>
          <a:lstStyle/>
          <a:p>
            <a:pPr indent="-344805" lvl="0" marL="356870" marR="0" rtl="0" algn="just">
              <a:lnSpc>
                <a:spcPct val="100000"/>
              </a:lnSpc>
              <a:spcBef>
                <a:spcPts val="0"/>
              </a:spcBef>
              <a:spcAft>
                <a:spcPts val="0"/>
              </a:spcAft>
              <a:buClr>
                <a:schemeClr val="dk1"/>
              </a:buClr>
              <a:buSzPts val="3200"/>
              <a:buFont typeface="Arial"/>
              <a:buChar char="•"/>
            </a:pPr>
            <a:r>
              <a:rPr b="1" lang="en-US" sz="3200">
                <a:solidFill>
                  <a:schemeClr val="dk1"/>
                </a:solidFill>
                <a:latin typeface="Times New Roman"/>
                <a:ea typeface="Times New Roman"/>
                <a:cs typeface="Times New Roman"/>
                <a:sym typeface="Times New Roman"/>
              </a:rPr>
              <a:t>Agility</a:t>
            </a:r>
            <a:endParaRPr sz="3200">
              <a:solidFill>
                <a:schemeClr val="dk1"/>
              </a:solidFill>
              <a:latin typeface="Times New Roman"/>
              <a:ea typeface="Times New Roman"/>
              <a:cs typeface="Times New Roman"/>
              <a:sym typeface="Times New Roman"/>
            </a:endParaRPr>
          </a:p>
          <a:p>
            <a:pPr indent="-344805" lvl="0" marL="356870" marR="5080" rtl="0" algn="just">
              <a:lnSpc>
                <a:spcPct val="100000"/>
              </a:lnSpc>
              <a:spcBef>
                <a:spcPts val="770"/>
              </a:spcBef>
              <a:spcAft>
                <a:spcPts val="0"/>
              </a:spcAft>
              <a:buNone/>
            </a:pPr>
            <a:r>
              <a:rPr lang="en-US" sz="3200">
                <a:solidFill>
                  <a:schemeClr val="dk1"/>
                </a:solidFill>
                <a:latin typeface="Times New Roman"/>
                <a:ea typeface="Times New Roman"/>
                <a:cs typeface="Times New Roman"/>
                <a:sym typeface="Times New Roman"/>
              </a:rPr>
              <a:t>- The cloud works in the distributed computing  environment. It shares resources among users  and works very fast.</a:t>
            </a:r>
            <a:r>
              <a:rPr lang="en-US">
                <a:solidFill>
                  <a:schemeClr val="dk1"/>
                </a:solidFill>
                <a:latin typeface="Times New Roman"/>
                <a:ea typeface="Times New Roman"/>
                <a:cs typeface="Times New Roman"/>
                <a:sym typeface="Times New Roman"/>
              </a:rPr>
              <a:t>A</a:t>
            </a:r>
            <a:r>
              <a:rPr lang="en-US">
                <a:solidFill>
                  <a:srgbClr val="202124"/>
                </a:solidFill>
                <a:highlight>
                  <a:srgbClr val="FFFFFF"/>
                </a:highlight>
              </a:rPr>
              <a:t>bility to move quickly and easily.</a:t>
            </a:r>
            <a:endParaRPr/>
          </a:p>
          <a:p>
            <a:pPr indent="-344805" lvl="0" marL="356870" marR="0" rtl="0" algn="l">
              <a:lnSpc>
                <a:spcPct val="100000"/>
              </a:lnSpc>
              <a:spcBef>
                <a:spcPts val="775"/>
              </a:spcBef>
              <a:spcAft>
                <a:spcPts val="0"/>
              </a:spcAft>
              <a:buClr>
                <a:schemeClr val="dk1"/>
              </a:buClr>
              <a:buSzPts val="3200"/>
              <a:buFont typeface="Arial"/>
              <a:buChar char="•"/>
            </a:pPr>
            <a:r>
              <a:rPr b="1" lang="en-US" sz="3200">
                <a:solidFill>
                  <a:schemeClr val="dk1"/>
                </a:solidFill>
                <a:latin typeface="Times New Roman"/>
                <a:ea typeface="Times New Roman"/>
                <a:cs typeface="Times New Roman"/>
                <a:sym typeface="Times New Roman"/>
              </a:rPr>
              <a:t>High availability and reliability</a:t>
            </a:r>
            <a:endParaRPr sz="3200">
              <a:solidFill>
                <a:schemeClr val="dk1"/>
              </a:solidFill>
              <a:latin typeface="Times New Roman"/>
              <a:ea typeface="Times New Roman"/>
              <a:cs typeface="Times New Roman"/>
              <a:sym typeface="Times New Roman"/>
            </a:endParaRPr>
          </a:p>
          <a:p>
            <a:pPr indent="-344805" lvl="0" marL="356870" marR="595630" rtl="0" algn="l">
              <a:lnSpc>
                <a:spcPct val="100000"/>
              </a:lnSpc>
              <a:spcBef>
                <a:spcPts val="770"/>
              </a:spcBef>
              <a:spcAft>
                <a:spcPts val="0"/>
              </a:spcAft>
              <a:buNone/>
            </a:pPr>
            <a:r>
              <a:rPr b="1" lang="en-US" sz="3200">
                <a:solidFill>
                  <a:schemeClr val="dk1"/>
                </a:solidFill>
                <a:latin typeface="Times New Roman"/>
                <a:ea typeface="Times New Roman"/>
                <a:cs typeface="Times New Roman"/>
                <a:sym typeface="Times New Roman"/>
              </a:rPr>
              <a:t>- </a:t>
            </a:r>
            <a:r>
              <a:rPr lang="en-US" sz="3200">
                <a:solidFill>
                  <a:schemeClr val="dk1"/>
                </a:solidFill>
                <a:latin typeface="Times New Roman"/>
                <a:ea typeface="Times New Roman"/>
                <a:cs typeface="Times New Roman"/>
                <a:sym typeface="Times New Roman"/>
              </a:rPr>
              <a:t>Availability of servers is high and more  reliable, because chances of infrastructure  failure are minimal.</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7"/>
          <p:cNvSpPr txBox="1"/>
          <p:nvPr>
            <p:ph type="title"/>
          </p:nvPr>
        </p:nvSpPr>
        <p:spPr>
          <a:xfrm>
            <a:off x="610006" y="205562"/>
            <a:ext cx="7922259" cy="63690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a:t>Characteristics of Cloud Computing</a:t>
            </a:r>
            <a:endParaRPr/>
          </a:p>
        </p:txBody>
      </p:sp>
      <p:sp>
        <p:nvSpPr>
          <p:cNvPr id="290" name="Google Shape;290;p27"/>
          <p:cNvSpPr txBox="1"/>
          <p:nvPr/>
        </p:nvSpPr>
        <p:spPr>
          <a:xfrm>
            <a:off x="536244" y="1522499"/>
            <a:ext cx="8074025" cy="4368800"/>
          </a:xfrm>
          <a:prstGeom prst="rect">
            <a:avLst/>
          </a:prstGeom>
          <a:noFill/>
          <a:ln>
            <a:noFill/>
          </a:ln>
        </p:spPr>
        <p:txBody>
          <a:bodyPr anchorCtr="0" anchor="t" bIns="0" lIns="0" spcFirstLastPara="1" rIns="0" wrap="square" tIns="62225">
            <a:spAutoFit/>
          </a:bodyPr>
          <a:lstStyle/>
          <a:p>
            <a:pPr indent="-344805" lvl="0" marL="356870" marR="0" rtl="0" algn="l">
              <a:lnSpc>
                <a:spcPct val="100000"/>
              </a:lnSpc>
              <a:spcBef>
                <a:spcPts val="0"/>
              </a:spcBef>
              <a:spcAft>
                <a:spcPts val="0"/>
              </a:spcAft>
              <a:buClr>
                <a:schemeClr val="dk1"/>
              </a:buClr>
              <a:buSzPts val="3200"/>
              <a:buFont typeface="Arial"/>
              <a:buChar char="•"/>
            </a:pPr>
            <a:r>
              <a:rPr b="1" lang="en-US" sz="3200">
                <a:solidFill>
                  <a:schemeClr val="dk1"/>
                </a:solidFill>
                <a:latin typeface="Times New Roman"/>
                <a:ea typeface="Times New Roman"/>
                <a:cs typeface="Times New Roman"/>
                <a:sym typeface="Times New Roman"/>
              </a:rPr>
              <a:t>High Scalability</a:t>
            </a:r>
            <a:endParaRPr sz="3200">
              <a:solidFill>
                <a:schemeClr val="dk1"/>
              </a:solidFill>
              <a:latin typeface="Times New Roman"/>
              <a:ea typeface="Times New Roman"/>
              <a:cs typeface="Times New Roman"/>
              <a:sym typeface="Times New Roman"/>
            </a:endParaRPr>
          </a:p>
          <a:p>
            <a:pPr indent="-344805" lvl="0" marL="356870" marR="132080" rtl="0" algn="l">
              <a:lnSpc>
                <a:spcPct val="90000"/>
              </a:lnSpc>
              <a:spcBef>
                <a:spcPts val="770"/>
              </a:spcBef>
              <a:spcAft>
                <a:spcPts val="0"/>
              </a:spcAft>
              <a:buNone/>
            </a:pPr>
            <a:r>
              <a:rPr lang="en-US" sz="3200">
                <a:solidFill>
                  <a:schemeClr val="dk1"/>
                </a:solidFill>
                <a:latin typeface="Times New Roman"/>
                <a:ea typeface="Times New Roman"/>
                <a:cs typeface="Times New Roman"/>
                <a:sym typeface="Times New Roman"/>
              </a:rPr>
              <a:t>-	Means "on-demand" provisioning of resources  on a large scale, without having engineers for  peak loads.</a:t>
            </a:r>
            <a:endParaRPr/>
          </a:p>
          <a:p>
            <a:pPr indent="-344805" lvl="0" marL="356870" marR="0" rtl="0" algn="just">
              <a:lnSpc>
                <a:spcPct val="100000"/>
              </a:lnSpc>
              <a:spcBef>
                <a:spcPts val="385"/>
              </a:spcBef>
              <a:spcAft>
                <a:spcPts val="0"/>
              </a:spcAft>
              <a:buClr>
                <a:schemeClr val="dk1"/>
              </a:buClr>
              <a:buSzPts val="3200"/>
              <a:buFont typeface="Arial"/>
              <a:buChar char="•"/>
            </a:pPr>
            <a:r>
              <a:rPr b="1" lang="en-US" sz="3200">
                <a:solidFill>
                  <a:schemeClr val="dk1"/>
                </a:solidFill>
                <a:latin typeface="Times New Roman"/>
                <a:ea typeface="Times New Roman"/>
                <a:cs typeface="Times New Roman"/>
                <a:sym typeface="Times New Roman"/>
              </a:rPr>
              <a:t>Multi-Sharing</a:t>
            </a:r>
            <a:endParaRPr sz="3200">
              <a:solidFill>
                <a:schemeClr val="dk1"/>
              </a:solidFill>
              <a:latin typeface="Times New Roman"/>
              <a:ea typeface="Times New Roman"/>
              <a:cs typeface="Times New Roman"/>
              <a:sym typeface="Times New Roman"/>
            </a:endParaRPr>
          </a:p>
          <a:p>
            <a:pPr indent="-344805" lvl="0" marL="356870" marR="5080" rtl="0" algn="just">
              <a:lnSpc>
                <a:spcPct val="90000"/>
              </a:lnSpc>
              <a:spcBef>
                <a:spcPts val="770"/>
              </a:spcBef>
              <a:spcAft>
                <a:spcPts val="0"/>
              </a:spcAft>
              <a:buNone/>
            </a:pPr>
            <a:r>
              <a:rPr b="1" lang="en-US" sz="3200">
                <a:solidFill>
                  <a:schemeClr val="dk1"/>
                </a:solidFill>
                <a:latin typeface="Times New Roman"/>
                <a:ea typeface="Times New Roman"/>
                <a:cs typeface="Times New Roman"/>
                <a:sym typeface="Times New Roman"/>
              </a:rPr>
              <a:t>- </a:t>
            </a:r>
            <a:r>
              <a:rPr lang="en-US" sz="3200">
                <a:solidFill>
                  <a:schemeClr val="dk1"/>
                </a:solidFill>
                <a:latin typeface="Times New Roman"/>
                <a:ea typeface="Times New Roman"/>
                <a:cs typeface="Times New Roman"/>
                <a:sym typeface="Times New Roman"/>
              </a:rPr>
              <a:t>With the help of cloud computing, multiple  users and applications can work more  efficiently with cost reductions by sharing  common infrastructure.</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8"/>
          <p:cNvSpPr txBox="1"/>
          <p:nvPr>
            <p:ph type="title"/>
          </p:nvPr>
        </p:nvSpPr>
        <p:spPr>
          <a:xfrm>
            <a:off x="610006" y="498729"/>
            <a:ext cx="7921625" cy="63627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Characteristics of Cloud Computing</a:t>
            </a:r>
            <a:endParaRPr/>
          </a:p>
        </p:txBody>
      </p:sp>
      <p:sp>
        <p:nvSpPr>
          <p:cNvPr id="296" name="Google Shape;296;p28"/>
          <p:cNvSpPr txBox="1"/>
          <p:nvPr/>
        </p:nvSpPr>
        <p:spPr>
          <a:xfrm>
            <a:off x="536243" y="1676400"/>
            <a:ext cx="7921625" cy="4153700"/>
          </a:xfrm>
          <a:prstGeom prst="rect">
            <a:avLst/>
          </a:prstGeom>
          <a:noFill/>
          <a:ln>
            <a:noFill/>
          </a:ln>
        </p:spPr>
        <p:txBody>
          <a:bodyPr anchorCtr="0" anchor="t" bIns="0" lIns="0" spcFirstLastPara="1" rIns="0" wrap="square" tIns="110475">
            <a:spAutoFit/>
          </a:bodyPr>
          <a:lstStyle/>
          <a:p>
            <a:pPr indent="-344805" lvl="0" marL="356870" marR="0" rtl="0" algn="l">
              <a:lnSpc>
                <a:spcPct val="100000"/>
              </a:lnSpc>
              <a:spcBef>
                <a:spcPts val="0"/>
              </a:spcBef>
              <a:spcAft>
                <a:spcPts val="0"/>
              </a:spcAft>
              <a:buClr>
                <a:schemeClr val="dk1"/>
              </a:buClr>
              <a:buSzPts val="3200"/>
              <a:buFont typeface="Arial"/>
              <a:buChar char="•"/>
            </a:pPr>
            <a:r>
              <a:rPr b="1" lang="en-US" sz="3200">
                <a:solidFill>
                  <a:schemeClr val="dk1"/>
                </a:solidFill>
                <a:latin typeface="Times New Roman"/>
                <a:ea typeface="Times New Roman"/>
                <a:cs typeface="Times New Roman"/>
                <a:sym typeface="Times New Roman"/>
              </a:rPr>
              <a:t>Device and Location Independence</a:t>
            </a:r>
            <a:endParaRPr sz="3200">
              <a:solidFill>
                <a:schemeClr val="dk1"/>
              </a:solidFill>
              <a:latin typeface="Times New Roman"/>
              <a:ea typeface="Times New Roman"/>
              <a:cs typeface="Times New Roman"/>
              <a:sym typeface="Times New Roman"/>
            </a:endParaRPr>
          </a:p>
          <a:p>
            <a:pPr indent="-344805" lvl="0" marL="356870" marR="5080" rtl="0" algn="l">
              <a:lnSpc>
                <a:spcPct val="100000"/>
              </a:lnSpc>
              <a:spcBef>
                <a:spcPts val="770"/>
              </a:spcBef>
              <a:spcAft>
                <a:spcPts val="0"/>
              </a:spcAft>
              <a:buNone/>
            </a:pPr>
            <a:r>
              <a:rPr b="1" lang="en-US" sz="3200">
                <a:solidFill>
                  <a:schemeClr val="dk1"/>
                </a:solidFill>
                <a:latin typeface="Times New Roman"/>
                <a:ea typeface="Times New Roman"/>
                <a:cs typeface="Times New Roman"/>
                <a:sym typeface="Times New Roman"/>
              </a:rPr>
              <a:t>- </a:t>
            </a:r>
            <a:r>
              <a:rPr lang="en-US" sz="3200">
                <a:solidFill>
                  <a:schemeClr val="dk1"/>
                </a:solidFill>
                <a:latin typeface="Times New Roman"/>
                <a:ea typeface="Times New Roman"/>
                <a:cs typeface="Times New Roman"/>
                <a:sym typeface="Times New Roman"/>
              </a:rPr>
              <a:t>Cloud computing enables the users to access  systems using a web browser regardless of  their location or what device they use e.g. PC,  mobile phone etc. As infrastructure is off-site  (typically provided by a third-party) and  accessed via the Internet, users can connect  from anywhere.</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9"/>
          <p:cNvSpPr txBox="1"/>
          <p:nvPr>
            <p:ph type="title"/>
          </p:nvPr>
        </p:nvSpPr>
        <p:spPr>
          <a:xfrm>
            <a:off x="610006" y="205562"/>
            <a:ext cx="7922259" cy="63690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a:t>Characteristics of Cloud Computing</a:t>
            </a:r>
            <a:endParaRPr/>
          </a:p>
        </p:txBody>
      </p:sp>
      <p:sp>
        <p:nvSpPr>
          <p:cNvPr id="302" name="Google Shape;302;p29"/>
          <p:cNvSpPr txBox="1"/>
          <p:nvPr/>
        </p:nvSpPr>
        <p:spPr>
          <a:xfrm>
            <a:off x="536244" y="1529815"/>
            <a:ext cx="7789545" cy="4509135"/>
          </a:xfrm>
          <a:prstGeom prst="rect">
            <a:avLst/>
          </a:prstGeom>
          <a:noFill/>
          <a:ln>
            <a:noFill/>
          </a:ln>
        </p:spPr>
        <p:txBody>
          <a:bodyPr anchorCtr="0" anchor="t" bIns="0" lIns="0" spcFirstLastPara="1" rIns="0" wrap="square" tIns="59050">
            <a:spAutoFit/>
          </a:bodyPr>
          <a:lstStyle/>
          <a:p>
            <a:pPr indent="-344805" lvl="0" marL="356870" marR="0" rtl="0" algn="l">
              <a:lnSpc>
                <a:spcPct val="100000"/>
              </a:lnSpc>
              <a:spcBef>
                <a:spcPts val="0"/>
              </a:spcBef>
              <a:spcAft>
                <a:spcPts val="0"/>
              </a:spcAft>
              <a:buClr>
                <a:schemeClr val="dk1"/>
              </a:buClr>
              <a:buSzPts val="3000"/>
              <a:buFont typeface="Arial"/>
              <a:buChar char="•"/>
            </a:pPr>
            <a:r>
              <a:rPr b="1" lang="en-US" sz="3000">
                <a:solidFill>
                  <a:schemeClr val="dk1"/>
                </a:solidFill>
                <a:latin typeface="Times New Roman"/>
                <a:ea typeface="Times New Roman"/>
                <a:cs typeface="Times New Roman"/>
                <a:sym typeface="Times New Roman"/>
              </a:rPr>
              <a:t>Maintenance</a:t>
            </a:r>
            <a:endParaRPr sz="3000">
              <a:solidFill>
                <a:schemeClr val="dk1"/>
              </a:solidFill>
              <a:latin typeface="Times New Roman"/>
              <a:ea typeface="Times New Roman"/>
              <a:cs typeface="Times New Roman"/>
              <a:sym typeface="Times New Roman"/>
            </a:endParaRPr>
          </a:p>
          <a:p>
            <a:pPr indent="-344805" lvl="0" marL="356870" marR="74930" rtl="0" algn="l">
              <a:lnSpc>
                <a:spcPct val="90000"/>
              </a:lnSpc>
              <a:spcBef>
                <a:spcPts val="720"/>
              </a:spcBef>
              <a:spcAft>
                <a:spcPts val="0"/>
              </a:spcAft>
              <a:buNone/>
            </a:pPr>
            <a:r>
              <a:rPr lang="en-US" sz="3000">
                <a:solidFill>
                  <a:schemeClr val="dk1"/>
                </a:solidFill>
                <a:latin typeface="Times New Roman"/>
                <a:ea typeface="Times New Roman"/>
                <a:cs typeface="Times New Roman"/>
                <a:sym typeface="Times New Roman"/>
              </a:rPr>
              <a:t>-	Maintenance of cloud computing applications is  easier, since they do not need to be installed on  each user's computer and can be accessed from  different places. So, it reduces the cost also.</a:t>
            </a:r>
            <a:endParaRPr sz="3000">
              <a:solidFill>
                <a:schemeClr val="dk1"/>
              </a:solidFill>
              <a:latin typeface="Times New Roman"/>
              <a:ea typeface="Times New Roman"/>
              <a:cs typeface="Times New Roman"/>
              <a:sym typeface="Times New Roman"/>
            </a:endParaRPr>
          </a:p>
          <a:p>
            <a:pPr indent="-344805" lvl="0" marL="356870" marR="0" rtl="0" algn="l">
              <a:lnSpc>
                <a:spcPct val="100000"/>
              </a:lnSpc>
              <a:spcBef>
                <a:spcPts val="360"/>
              </a:spcBef>
              <a:spcAft>
                <a:spcPts val="0"/>
              </a:spcAft>
              <a:buClr>
                <a:schemeClr val="dk1"/>
              </a:buClr>
              <a:buSzPts val="3000"/>
              <a:buFont typeface="Arial"/>
              <a:buChar char="•"/>
            </a:pPr>
            <a:r>
              <a:rPr b="1" lang="en-US" sz="3000">
                <a:solidFill>
                  <a:schemeClr val="dk1"/>
                </a:solidFill>
                <a:latin typeface="Times New Roman"/>
                <a:ea typeface="Times New Roman"/>
                <a:cs typeface="Times New Roman"/>
                <a:sym typeface="Times New Roman"/>
              </a:rPr>
              <a:t>Low Cost</a:t>
            </a:r>
            <a:endParaRPr sz="3000">
              <a:solidFill>
                <a:schemeClr val="dk1"/>
              </a:solidFill>
              <a:latin typeface="Times New Roman"/>
              <a:ea typeface="Times New Roman"/>
              <a:cs typeface="Times New Roman"/>
              <a:sym typeface="Times New Roman"/>
            </a:endParaRPr>
          </a:p>
          <a:p>
            <a:pPr indent="-344805" lvl="0" marL="356870" marR="5080" rtl="0" algn="l">
              <a:lnSpc>
                <a:spcPct val="90000"/>
              </a:lnSpc>
              <a:spcBef>
                <a:spcPts val="725"/>
              </a:spcBef>
              <a:spcAft>
                <a:spcPts val="0"/>
              </a:spcAft>
              <a:buNone/>
            </a:pPr>
            <a:r>
              <a:rPr lang="en-US" sz="3000">
                <a:solidFill>
                  <a:schemeClr val="dk1"/>
                </a:solidFill>
                <a:latin typeface="Times New Roman"/>
                <a:ea typeface="Times New Roman"/>
                <a:cs typeface="Times New Roman"/>
                <a:sym typeface="Times New Roman"/>
              </a:rPr>
              <a:t>- By using cloud computing, the cost will be  reduced because to take the services of cloud  computing, IT company need not to set its own  infrastructure and pay-as-per usage of resources.</a:t>
            </a: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0"/>
          <p:cNvSpPr txBox="1"/>
          <p:nvPr>
            <p:ph type="title"/>
          </p:nvPr>
        </p:nvSpPr>
        <p:spPr>
          <a:xfrm>
            <a:off x="610006" y="205562"/>
            <a:ext cx="7922259" cy="63690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a:t>Characteristics of Cloud Computing</a:t>
            </a:r>
            <a:endParaRPr/>
          </a:p>
        </p:txBody>
      </p:sp>
      <p:sp>
        <p:nvSpPr>
          <p:cNvPr id="308" name="Google Shape;308;p30"/>
          <p:cNvSpPr txBox="1"/>
          <p:nvPr/>
        </p:nvSpPr>
        <p:spPr>
          <a:xfrm>
            <a:off x="536244" y="1522842"/>
            <a:ext cx="7893684" cy="2660650"/>
          </a:xfrm>
          <a:prstGeom prst="rect">
            <a:avLst/>
          </a:prstGeom>
          <a:noFill/>
          <a:ln>
            <a:noFill/>
          </a:ln>
        </p:spPr>
        <p:txBody>
          <a:bodyPr anchorCtr="0" anchor="t" bIns="0" lIns="0" spcFirstLastPara="1" rIns="0" wrap="square" tIns="110475">
            <a:spAutoFit/>
          </a:bodyPr>
          <a:lstStyle/>
          <a:p>
            <a:pPr indent="-344805" lvl="0" marL="356870" marR="0" rtl="0" algn="l">
              <a:lnSpc>
                <a:spcPct val="100000"/>
              </a:lnSpc>
              <a:spcBef>
                <a:spcPts val="0"/>
              </a:spcBef>
              <a:spcAft>
                <a:spcPts val="0"/>
              </a:spcAft>
              <a:buClr>
                <a:schemeClr val="dk1"/>
              </a:buClr>
              <a:buSzPts val="3200"/>
              <a:buFont typeface="Arial"/>
              <a:buChar char="•"/>
            </a:pPr>
            <a:r>
              <a:rPr b="1" lang="en-US" sz="3200">
                <a:solidFill>
                  <a:schemeClr val="dk1"/>
                </a:solidFill>
                <a:latin typeface="Times New Roman"/>
                <a:ea typeface="Times New Roman"/>
                <a:cs typeface="Times New Roman"/>
                <a:sym typeface="Times New Roman"/>
              </a:rPr>
              <a:t>Services in pay-per-use mode</a:t>
            </a:r>
            <a:endParaRPr sz="3200">
              <a:solidFill>
                <a:schemeClr val="dk1"/>
              </a:solidFill>
              <a:latin typeface="Times New Roman"/>
              <a:ea typeface="Times New Roman"/>
              <a:cs typeface="Times New Roman"/>
              <a:sym typeface="Times New Roman"/>
            </a:endParaRPr>
          </a:p>
          <a:p>
            <a:pPr indent="-344805" lvl="0" marL="356870" marR="5080" rtl="0" algn="l">
              <a:lnSpc>
                <a:spcPct val="100000"/>
              </a:lnSpc>
              <a:spcBef>
                <a:spcPts val="770"/>
              </a:spcBef>
              <a:spcAft>
                <a:spcPts val="0"/>
              </a:spcAft>
              <a:buNone/>
            </a:pPr>
            <a:r>
              <a:rPr b="1" lang="en-US" sz="3200">
                <a:solidFill>
                  <a:schemeClr val="dk1"/>
                </a:solidFill>
                <a:latin typeface="Times New Roman"/>
                <a:ea typeface="Times New Roman"/>
                <a:cs typeface="Times New Roman"/>
                <a:sym typeface="Times New Roman"/>
              </a:rPr>
              <a:t>-</a:t>
            </a:r>
            <a:r>
              <a:rPr lang="en-US" sz="3200">
                <a:solidFill>
                  <a:schemeClr val="dk1"/>
                </a:solidFill>
                <a:latin typeface="Times New Roman"/>
                <a:ea typeface="Times New Roman"/>
                <a:cs typeface="Times New Roman"/>
                <a:sym typeface="Times New Roman"/>
              </a:rPr>
              <a:t>Application Programming Interfaces (APIs) are  provided to the users so that they can access  services on the cloud by using these APIs and  pay the charges as per the usage of services.</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1"/>
          <p:cNvSpPr txBox="1"/>
          <p:nvPr>
            <p:ph type="title"/>
          </p:nvPr>
        </p:nvSpPr>
        <p:spPr>
          <a:xfrm>
            <a:off x="1732026" y="205562"/>
            <a:ext cx="5680800" cy="62970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a:t>Architectural framework</a:t>
            </a:r>
            <a:endParaRPr/>
          </a:p>
        </p:txBody>
      </p:sp>
      <p:pic>
        <p:nvPicPr>
          <p:cNvPr id="314" name="Google Shape;314;p31"/>
          <p:cNvPicPr preferRelativeResize="0"/>
          <p:nvPr/>
        </p:nvPicPr>
        <p:blipFill rotWithShape="1">
          <a:blip r:embed="rId3">
            <a:alphaModFix/>
          </a:blip>
          <a:srcRect b="0" l="0" r="0" t="0"/>
          <a:stretch/>
        </p:blipFill>
        <p:spPr>
          <a:xfrm>
            <a:off x="1401315" y="1874327"/>
            <a:ext cx="6135015" cy="405198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2"/>
          <p:cNvSpPr txBox="1"/>
          <p:nvPr>
            <p:ph type="title"/>
          </p:nvPr>
        </p:nvSpPr>
        <p:spPr>
          <a:xfrm>
            <a:off x="1106830" y="205562"/>
            <a:ext cx="6931025" cy="1246505"/>
          </a:xfrm>
          <a:prstGeom prst="rect">
            <a:avLst/>
          </a:prstGeom>
          <a:noFill/>
          <a:ln>
            <a:noFill/>
          </a:ln>
        </p:spPr>
        <p:txBody>
          <a:bodyPr anchorCtr="0" anchor="t" bIns="0" lIns="0" spcFirstLastPara="1" rIns="0" wrap="square" tIns="13950">
            <a:spAutoFit/>
          </a:bodyPr>
          <a:lstStyle/>
          <a:p>
            <a:pPr indent="-2180590" lvl="0" marL="2192655" marR="5080" rtl="0" algn="l">
              <a:lnSpc>
                <a:spcPct val="100000"/>
              </a:lnSpc>
              <a:spcBef>
                <a:spcPts val="0"/>
              </a:spcBef>
              <a:spcAft>
                <a:spcPts val="0"/>
              </a:spcAft>
              <a:buNone/>
            </a:pPr>
            <a:r>
              <a:rPr b="0" lang="en-US">
                <a:latin typeface="Times New Roman"/>
                <a:ea typeface="Times New Roman"/>
                <a:cs typeface="Times New Roman"/>
                <a:sym typeface="Times New Roman"/>
              </a:rPr>
              <a:t>Components of Cloud Computing  Architecture</a:t>
            </a:r>
            <a:endParaRPr/>
          </a:p>
        </p:txBody>
      </p:sp>
      <p:sp>
        <p:nvSpPr>
          <p:cNvPr id="320" name="Google Shape;320;p32"/>
          <p:cNvSpPr txBox="1"/>
          <p:nvPr/>
        </p:nvSpPr>
        <p:spPr>
          <a:xfrm>
            <a:off x="536244" y="1621612"/>
            <a:ext cx="6958330" cy="3244850"/>
          </a:xfrm>
          <a:prstGeom prst="rect">
            <a:avLst/>
          </a:prstGeom>
          <a:noFill/>
          <a:ln>
            <a:noFill/>
          </a:ln>
        </p:spPr>
        <p:txBody>
          <a:bodyPr anchorCtr="0" anchor="t" bIns="0" lIns="0" spcFirstLastPara="1" rIns="0" wrap="square" tIns="12050">
            <a:spAutoFit/>
          </a:bodyPr>
          <a:lstStyle/>
          <a:p>
            <a:pPr indent="-344805" lvl="0" marL="356870" marR="5080" rtl="0" algn="l">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A front-end platform that can include fat  clients, thin clients, and mobile devices</a:t>
            </a:r>
            <a:endParaRPr sz="3200">
              <a:solidFill>
                <a:schemeClr val="dk1"/>
              </a:solidFill>
              <a:latin typeface="Times New Roman"/>
              <a:ea typeface="Times New Roman"/>
              <a:cs typeface="Times New Roman"/>
              <a:sym typeface="Times New Roman"/>
            </a:endParaRPr>
          </a:p>
          <a:p>
            <a:pPr indent="-344805" lvl="0" marL="356870" marR="46355" rtl="0" algn="l">
              <a:lnSpc>
                <a:spcPct val="100000"/>
              </a:lnSpc>
              <a:spcBef>
                <a:spcPts val="77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Back-end platforms, such as servers and  storage</a:t>
            </a:r>
            <a:endParaRPr sz="3200">
              <a:solidFill>
                <a:schemeClr val="dk1"/>
              </a:solidFill>
              <a:latin typeface="Times New Roman"/>
              <a:ea typeface="Times New Roman"/>
              <a:cs typeface="Times New Roman"/>
              <a:sym typeface="Times New Roman"/>
            </a:endParaRPr>
          </a:p>
          <a:p>
            <a:pPr indent="-344805" lvl="0" marL="356870" marR="0" rtl="0" algn="l">
              <a:lnSpc>
                <a:spcPct val="100000"/>
              </a:lnSpc>
              <a:spcBef>
                <a:spcPts val="77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Cloud-based delivery</a:t>
            </a:r>
            <a:endParaRPr sz="3200">
              <a:solidFill>
                <a:schemeClr val="dk1"/>
              </a:solidFill>
              <a:latin typeface="Times New Roman"/>
              <a:ea typeface="Times New Roman"/>
              <a:cs typeface="Times New Roman"/>
              <a:sym typeface="Times New Roman"/>
            </a:endParaRPr>
          </a:p>
          <a:p>
            <a:pPr indent="-344805" lvl="0" marL="356870" marR="0" rtl="0" algn="l">
              <a:lnSpc>
                <a:spcPct val="100000"/>
              </a:lnSpc>
              <a:spcBef>
                <a:spcPts val="77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A network (internet, intranet)</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3"/>
          <p:cNvSpPr txBox="1"/>
          <p:nvPr>
            <p:ph type="title"/>
          </p:nvPr>
        </p:nvSpPr>
        <p:spPr>
          <a:xfrm>
            <a:off x="1097686" y="205562"/>
            <a:ext cx="6954520" cy="1246505"/>
          </a:xfrm>
          <a:prstGeom prst="rect">
            <a:avLst/>
          </a:prstGeom>
          <a:noFill/>
          <a:ln>
            <a:noFill/>
          </a:ln>
        </p:spPr>
        <p:txBody>
          <a:bodyPr anchorCtr="0" anchor="t" bIns="0" lIns="0" spcFirstLastPara="1" rIns="0" wrap="square" tIns="13950">
            <a:spAutoFit/>
          </a:bodyPr>
          <a:lstStyle/>
          <a:p>
            <a:pPr indent="-2229485" lvl="0" marL="2241550" marR="5080" rtl="0" algn="l">
              <a:lnSpc>
                <a:spcPct val="100000"/>
              </a:lnSpc>
              <a:spcBef>
                <a:spcPts val="0"/>
              </a:spcBef>
              <a:spcAft>
                <a:spcPts val="0"/>
              </a:spcAft>
              <a:buNone/>
            </a:pPr>
            <a:r>
              <a:rPr lang="en-US"/>
              <a:t>Front End and Back End Cloud  Computing</a:t>
            </a:r>
            <a:endParaRPr/>
          </a:p>
        </p:txBody>
      </p:sp>
      <p:sp>
        <p:nvSpPr>
          <p:cNvPr id="326" name="Google Shape;326;p33"/>
          <p:cNvSpPr txBox="1"/>
          <p:nvPr/>
        </p:nvSpPr>
        <p:spPr>
          <a:xfrm>
            <a:off x="536250" y="1567050"/>
            <a:ext cx="7957800" cy="5251200"/>
          </a:xfrm>
          <a:prstGeom prst="rect">
            <a:avLst/>
          </a:prstGeom>
          <a:noFill/>
          <a:ln>
            <a:noFill/>
          </a:ln>
        </p:spPr>
        <p:txBody>
          <a:bodyPr anchorCtr="0" anchor="t" bIns="0" lIns="0" spcFirstLastPara="1" rIns="0" wrap="square" tIns="69850">
            <a:spAutoFit/>
          </a:bodyPr>
          <a:lstStyle/>
          <a:p>
            <a:pPr indent="-344805" lvl="0" marL="356870" marR="222884" rtl="0" algn="l">
              <a:lnSpc>
                <a:spcPct val="80000"/>
              </a:lnSpc>
              <a:spcBef>
                <a:spcPts val="0"/>
              </a:spcBef>
              <a:spcAft>
                <a:spcPts val="0"/>
              </a:spcAft>
              <a:buNone/>
            </a:pPr>
            <a:r>
              <a:rPr lang="en-US" sz="1900">
                <a:solidFill>
                  <a:schemeClr val="dk1"/>
                </a:solidFill>
                <a:latin typeface="Times New Roman"/>
                <a:ea typeface="Times New Roman"/>
                <a:cs typeface="Times New Roman"/>
                <a:sym typeface="Times New Roman"/>
              </a:rPr>
              <a:t>At its most basic, cloud architecture can be classified into two sections: front-end  and back-end, connected to each other via a virtual network or the internet.</a:t>
            </a:r>
            <a:endParaRPr sz="1900">
              <a:solidFill>
                <a:schemeClr val="dk1"/>
              </a:solidFill>
              <a:latin typeface="Times New Roman"/>
              <a:ea typeface="Times New Roman"/>
              <a:cs typeface="Times New Roman"/>
              <a:sym typeface="Times New Roman"/>
            </a:endParaRPr>
          </a:p>
          <a:p>
            <a:pPr indent="0" lvl="0" marL="356870" marR="0" rtl="0" algn="l">
              <a:lnSpc>
                <a:spcPct val="83947"/>
              </a:lnSpc>
              <a:spcBef>
                <a:spcPts val="0"/>
              </a:spcBef>
              <a:spcAft>
                <a:spcPts val="0"/>
              </a:spcAft>
              <a:buNone/>
            </a:pPr>
            <a:r>
              <a:rPr lang="en-US" sz="1900">
                <a:solidFill>
                  <a:schemeClr val="dk1"/>
                </a:solidFill>
                <a:latin typeface="Times New Roman"/>
                <a:ea typeface="Times New Roman"/>
                <a:cs typeface="Times New Roman"/>
                <a:sym typeface="Times New Roman"/>
              </a:rPr>
              <a:t>There are other parts of cloud architecture including middleware, cloud</a:t>
            </a:r>
            <a:endParaRPr sz="1900">
              <a:solidFill>
                <a:schemeClr val="dk1"/>
              </a:solidFill>
              <a:latin typeface="Times New Roman"/>
              <a:ea typeface="Times New Roman"/>
              <a:cs typeface="Times New Roman"/>
              <a:sym typeface="Times New Roman"/>
            </a:endParaRPr>
          </a:p>
          <a:p>
            <a:pPr indent="0" lvl="0" marL="356870" marR="0" rtl="0" algn="l">
              <a:lnSpc>
                <a:spcPct val="107631"/>
              </a:lnSpc>
              <a:spcBef>
                <a:spcPts val="0"/>
              </a:spcBef>
              <a:spcAft>
                <a:spcPts val="0"/>
              </a:spcAft>
              <a:buNone/>
            </a:pPr>
            <a:r>
              <a:rPr lang="en-US" sz="1900">
                <a:solidFill>
                  <a:schemeClr val="dk1"/>
                </a:solidFill>
                <a:latin typeface="Times New Roman"/>
                <a:ea typeface="Times New Roman"/>
                <a:cs typeface="Times New Roman"/>
                <a:sym typeface="Times New Roman"/>
              </a:rPr>
              <a:t>resources, etc., but for now we’ll just review the basics.</a:t>
            </a:r>
            <a:endParaRPr sz="1900">
              <a:solidFill>
                <a:schemeClr val="dk1"/>
              </a:solidFill>
              <a:latin typeface="Times New Roman"/>
              <a:ea typeface="Times New Roman"/>
              <a:cs typeface="Times New Roman"/>
              <a:sym typeface="Times New Roman"/>
            </a:endParaRPr>
          </a:p>
          <a:p>
            <a:pPr indent="-344805" lvl="0" marL="356870" marR="0" rtl="0" algn="just">
              <a:lnSpc>
                <a:spcPct val="119666"/>
              </a:lnSpc>
              <a:spcBef>
                <a:spcPts val="0"/>
              </a:spcBef>
              <a:spcAft>
                <a:spcPts val="0"/>
              </a:spcAft>
              <a:buClr>
                <a:schemeClr val="dk1"/>
              </a:buClr>
              <a:buSzPts val="3000"/>
              <a:buFont typeface="Arial"/>
              <a:buChar char="•"/>
            </a:pPr>
            <a:r>
              <a:rPr b="1" lang="en-US" sz="3000">
                <a:solidFill>
                  <a:schemeClr val="dk1"/>
                </a:solidFill>
                <a:latin typeface="Times New Roman"/>
                <a:ea typeface="Times New Roman"/>
                <a:cs typeface="Times New Roman"/>
                <a:sym typeface="Times New Roman"/>
              </a:rPr>
              <a:t>Front End Cloud Computing</a:t>
            </a:r>
            <a:endParaRPr sz="3000">
              <a:solidFill>
                <a:schemeClr val="dk1"/>
              </a:solidFill>
              <a:latin typeface="Times New Roman"/>
              <a:ea typeface="Times New Roman"/>
              <a:cs typeface="Times New Roman"/>
              <a:sym typeface="Times New Roman"/>
            </a:endParaRPr>
          </a:p>
          <a:p>
            <a:pPr indent="-344805" lvl="0" marL="356870" marR="5080" rtl="0" algn="just">
              <a:lnSpc>
                <a:spcPct val="80000"/>
              </a:lnSpc>
              <a:spcBef>
                <a:spcPts val="640"/>
              </a:spcBef>
              <a:spcAft>
                <a:spcPts val="0"/>
              </a:spcAft>
              <a:buNone/>
            </a:pPr>
            <a:r>
              <a:rPr lang="en-US" sz="2600">
                <a:solidFill>
                  <a:schemeClr val="dk1"/>
                </a:solidFill>
                <a:latin typeface="Times New Roman"/>
                <a:ea typeface="Times New Roman"/>
                <a:cs typeface="Times New Roman"/>
                <a:sym typeface="Times New Roman"/>
              </a:rPr>
              <a:t>Front-end is the side that is visible to the client, customer, or  user. Front-end pieces include the user interface, and the  client’s computer system or network that is used for  accessing the cloud system. You have probably noticed  that different cloud computing systems use different user  interfaces.</a:t>
            </a:r>
            <a:endParaRPr sz="2600">
              <a:solidFill>
                <a:schemeClr val="dk1"/>
              </a:solidFill>
              <a:latin typeface="Times New Roman"/>
              <a:ea typeface="Times New Roman"/>
              <a:cs typeface="Times New Roman"/>
              <a:sym typeface="Times New Roman"/>
            </a:endParaRPr>
          </a:p>
          <a:p>
            <a:pPr indent="-344805" lvl="0" marL="356870" marR="5080" rtl="0" algn="just">
              <a:lnSpc>
                <a:spcPct val="80000"/>
              </a:lnSpc>
              <a:spcBef>
                <a:spcPts val="640"/>
              </a:spcBef>
              <a:spcAft>
                <a:spcPts val="0"/>
              </a:spcAft>
              <a:buNone/>
            </a:pPr>
            <a:r>
              <a:rPr lang="en-US" sz="2600">
                <a:solidFill>
                  <a:schemeClr val="dk1"/>
                </a:solidFill>
                <a:latin typeface="Times New Roman"/>
                <a:ea typeface="Times New Roman"/>
                <a:cs typeface="Times New Roman"/>
                <a:sym typeface="Times New Roman"/>
              </a:rPr>
              <a:t>For example, not only can you choose from a  variety of web browsers (including Chrome, Safari,  Firefox, etc.), but the Google Docs user interface is  different than that of Salesforce.</a:t>
            </a:r>
            <a:endParaRPr sz="2600">
              <a:solidFill>
                <a:schemeClr val="dk1"/>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4"/>
          <p:cNvSpPr txBox="1"/>
          <p:nvPr>
            <p:ph type="title"/>
          </p:nvPr>
        </p:nvSpPr>
        <p:spPr>
          <a:xfrm>
            <a:off x="1363217" y="205562"/>
            <a:ext cx="6415405" cy="1234440"/>
          </a:xfrm>
          <a:prstGeom prst="rect">
            <a:avLst/>
          </a:prstGeom>
          <a:noFill/>
          <a:ln>
            <a:noFill/>
          </a:ln>
        </p:spPr>
        <p:txBody>
          <a:bodyPr anchorCtr="0" anchor="t" bIns="0" lIns="0" spcFirstLastPara="1" rIns="0" wrap="square" tIns="37450">
            <a:spAutoFit/>
          </a:bodyPr>
          <a:lstStyle/>
          <a:p>
            <a:pPr indent="-2052320" lvl="0" marL="2064385" marR="5080" rtl="0" algn="l">
              <a:lnSpc>
                <a:spcPct val="117750"/>
              </a:lnSpc>
              <a:spcBef>
                <a:spcPts val="0"/>
              </a:spcBef>
              <a:spcAft>
                <a:spcPts val="0"/>
              </a:spcAft>
              <a:buNone/>
            </a:pPr>
            <a:r>
              <a:rPr b="0" lang="en-US">
                <a:latin typeface="Times New Roman"/>
                <a:ea typeface="Times New Roman"/>
                <a:cs typeface="Times New Roman"/>
                <a:sym typeface="Times New Roman"/>
              </a:rPr>
              <a:t>Front End and Back End Cloud  Computing</a:t>
            </a:r>
            <a:endParaRPr/>
          </a:p>
        </p:txBody>
      </p:sp>
      <p:sp>
        <p:nvSpPr>
          <p:cNvPr id="332" name="Google Shape;332;p34"/>
          <p:cNvSpPr txBox="1"/>
          <p:nvPr/>
        </p:nvSpPr>
        <p:spPr>
          <a:xfrm>
            <a:off x="536244" y="1539621"/>
            <a:ext cx="8079740" cy="4223385"/>
          </a:xfrm>
          <a:prstGeom prst="rect">
            <a:avLst/>
          </a:prstGeom>
          <a:noFill/>
          <a:ln>
            <a:noFill/>
          </a:ln>
        </p:spPr>
        <p:txBody>
          <a:bodyPr anchorCtr="0" anchor="t" bIns="0" lIns="0" spcFirstLastPara="1" rIns="0" wrap="square" tIns="13950">
            <a:spAutoFit/>
          </a:bodyPr>
          <a:lstStyle/>
          <a:p>
            <a:pPr indent="-344805" lvl="0" marL="356870" marR="0" rtl="0" algn="just">
              <a:lnSpc>
                <a:spcPct val="100000"/>
              </a:lnSpc>
              <a:spcBef>
                <a:spcPts val="0"/>
              </a:spcBef>
              <a:spcAft>
                <a:spcPts val="0"/>
              </a:spcAft>
              <a:buClr>
                <a:schemeClr val="dk1"/>
              </a:buClr>
              <a:buSzPts val="2700"/>
              <a:buFont typeface="Arial"/>
              <a:buChar char="•"/>
            </a:pPr>
            <a:r>
              <a:rPr b="1" lang="en-US" sz="2700">
                <a:solidFill>
                  <a:schemeClr val="dk1"/>
                </a:solidFill>
                <a:latin typeface="Times New Roman"/>
                <a:ea typeface="Times New Roman"/>
                <a:cs typeface="Times New Roman"/>
                <a:sym typeface="Times New Roman"/>
              </a:rPr>
              <a:t>Back End Cloud Computing</a:t>
            </a:r>
            <a:endParaRPr sz="2700">
              <a:solidFill>
                <a:schemeClr val="dk1"/>
              </a:solidFill>
              <a:latin typeface="Times New Roman"/>
              <a:ea typeface="Times New Roman"/>
              <a:cs typeface="Times New Roman"/>
              <a:sym typeface="Times New Roman"/>
            </a:endParaRPr>
          </a:p>
          <a:p>
            <a:pPr indent="-344805" lvl="0" marL="356870" marR="6350" rtl="0" algn="just">
              <a:lnSpc>
                <a:spcPct val="80000"/>
              </a:lnSpc>
              <a:spcBef>
                <a:spcPts val="650"/>
              </a:spcBef>
              <a:spcAft>
                <a:spcPts val="0"/>
              </a:spcAft>
              <a:buClr>
                <a:schemeClr val="dk1"/>
              </a:buClr>
              <a:buSzPts val="2700"/>
              <a:buFont typeface="Arial"/>
              <a:buChar char="•"/>
            </a:pPr>
            <a:r>
              <a:rPr lang="en-US" sz="2700">
                <a:solidFill>
                  <a:schemeClr val="dk1"/>
                </a:solidFill>
                <a:latin typeface="Times New Roman"/>
                <a:ea typeface="Times New Roman"/>
                <a:cs typeface="Times New Roman"/>
                <a:sym typeface="Times New Roman"/>
              </a:rPr>
              <a:t>On the other hand, the back-end pieces are on the side  used by the service provider. These include various  servers, computers, data storage systems, virtual  machines, and programs that together constitute the  cloud of computing services. The back-end side also is  responsible for providing security mechanisms, traffic  control and protocols that connect networked  computers for communication.</a:t>
            </a:r>
            <a:endParaRPr sz="2700">
              <a:solidFill>
                <a:schemeClr val="dk1"/>
              </a:solidFill>
              <a:latin typeface="Times New Roman"/>
              <a:ea typeface="Times New Roman"/>
              <a:cs typeface="Times New Roman"/>
              <a:sym typeface="Times New Roman"/>
            </a:endParaRPr>
          </a:p>
          <a:p>
            <a:pPr indent="-344805" lvl="0" marL="356870" marR="5080" rtl="0" algn="just">
              <a:lnSpc>
                <a:spcPct val="79700"/>
              </a:lnSpc>
              <a:spcBef>
                <a:spcPts val="660"/>
              </a:spcBef>
              <a:spcAft>
                <a:spcPts val="0"/>
              </a:spcAft>
              <a:buClr>
                <a:schemeClr val="dk1"/>
              </a:buClr>
              <a:buSzPts val="2700"/>
              <a:buFont typeface="Arial"/>
              <a:buChar char="•"/>
            </a:pPr>
            <a:r>
              <a:rPr lang="en-US" sz="2700">
                <a:solidFill>
                  <a:schemeClr val="dk1"/>
                </a:solidFill>
                <a:latin typeface="Times New Roman"/>
                <a:ea typeface="Times New Roman"/>
                <a:cs typeface="Times New Roman"/>
                <a:sym typeface="Times New Roman"/>
              </a:rPr>
              <a:t>To briefly summarize: the front-end is the part you see,  and the back-end is the computing that happens behind  the scenes</a:t>
            </a:r>
            <a:r>
              <a:rPr lang="en-US" sz="2700">
                <a:solidFill>
                  <a:schemeClr val="dk1"/>
                </a:solidFill>
                <a:latin typeface="Calibri"/>
                <a:ea typeface="Calibri"/>
                <a:cs typeface="Calibri"/>
                <a:sym typeface="Calibri"/>
              </a:rPr>
              <a:t>.</a:t>
            </a:r>
            <a:endParaRPr sz="27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5"/>
          <p:cNvSpPr txBox="1"/>
          <p:nvPr>
            <p:ph type="title"/>
          </p:nvPr>
        </p:nvSpPr>
        <p:spPr>
          <a:xfrm>
            <a:off x="1933194" y="193370"/>
            <a:ext cx="5284470" cy="63690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a:t>Cloud Services Network</a:t>
            </a:r>
            <a:endParaRPr/>
          </a:p>
        </p:txBody>
      </p:sp>
      <p:sp>
        <p:nvSpPr>
          <p:cNvPr id="338" name="Google Shape;338;p35"/>
          <p:cNvSpPr txBox="1"/>
          <p:nvPr/>
        </p:nvSpPr>
        <p:spPr>
          <a:xfrm>
            <a:off x="536244" y="1539621"/>
            <a:ext cx="8082280" cy="4473575"/>
          </a:xfrm>
          <a:prstGeom prst="rect">
            <a:avLst/>
          </a:prstGeom>
          <a:noFill/>
          <a:ln>
            <a:noFill/>
          </a:ln>
        </p:spPr>
        <p:txBody>
          <a:bodyPr anchorCtr="0" anchor="t" bIns="0" lIns="0" spcFirstLastPara="1" rIns="0" wrap="square" tIns="96500">
            <a:spAutoFit/>
          </a:bodyPr>
          <a:lstStyle/>
          <a:p>
            <a:pPr indent="-344805" lvl="0" marL="356870" marR="5080" rtl="0" algn="just">
              <a:lnSpc>
                <a:spcPct val="80000"/>
              </a:lnSpc>
              <a:spcBef>
                <a:spcPts val="0"/>
              </a:spcBef>
              <a:spcAft>
                <a:spcPts val="0"/>
              </a:spcAft>
              <a:buClr>
                <a:schemeClr val="dk1"/>
              </a:buClr>
              <a:buSzPts val="2700"/>
              <a:buFont typeface="Arial"/>
              <a:buChar char="•"/>
            </a:pPr>
            <a:r>
              <a:rPr lang="en-US" sz="2700">
                <a:solidFill>
                  <a:schemeClr val="dk1"/>
                </a:solidFill>
                <a:latin typeface="Times New Roman"/>
                <a:ea typeface="Times New Roman"/>
                <a:cs typeface="Times New Roman"/>
                <a:sym typeface="Times New Roman"/>
              </a:rPr>
              <a:t>Cloud services can be delivered publicly or privately  using the internet and can also remain within a  company’s network when delivered over an intranet.  Sometimes, organizations make use of a combination of  both.</a:t>
            </a:r>
            <a:endParaRPr sz="2700">
              <a:solidFill>
                <a:schemeClr val="dk1"/>
              </a:solidFill>
              <a:latin typeface="Times New Roman"/>
              <a:ea typeface="Times New Roman"/>
              <a:cs typeface="Times New Roman"/>
              <a:sym typeface="Times New Roman"/>
            </a:endParaRPr>
          </a:p>
          <a:p>
            <a:pPr indent="-344805" lvl="0" marL="356870" marR="8255" rtl="0" algn="just">
              <a:lnSpc>
                <a:spcPct val="80000"/>
              </a:lnSpc>
              <a:spcBef>
                <a:spcPts val="645"/>
              </a:spcBef>
              <a:spcAft>
                <a:spcPts val="0"/>
              </a:spcAft>
              <a:buClr>
                <a:schemeClr val="dk1"/>
              </a:buClr>
              <a:buSzPts val="2700"/>
              <a:buFont typeface="Arial"/>
              <a:buChar char="•"/>
            </a:pPr>
            <a:r>
              <a:rPr lang="en-US" sz="2700">
                <a:solidFill>
                  <a:schemeClr val="dk1"/>
                </a:solidFill>
                <a:latin typeface="Times New Roman"/>
                <a:ea typeface="Times New Roman"/>
                <a:cs typeface="Times New Roman"/>
                <a:sym typeface="Times New Roman"/>
              </a:rPr>
              <a:t>No matter where the actual “cloud” is—a company’s  own data center or a service provider’s data center,  cloud computing uses networking to enable convenient,  on-demand access to a shared pool of computing  resources like networks, storage, servers, services, and  applications. By using virtualization, these assets can  be provisioned and released quickly and easily as  necessary.</a:t>
            </a:r>
            <a:endParaRPr sz="27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e391d0ccd0_0_121"/>
          <p:cNvSpPr txBox="1"/>
          <p:nvPr>
            <p:ph idx="1" type="body"/>
          </p:nvPr>
        </p:nvSpPr>
        <p:spPr>
          <a:xfrm>
            <a:off x="152400" y="228600"/>
            <a:ext cx="8534400" cy="58977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125" name="Google Shape;125;ge391d0ccd0_0_121"/>
          <p:cNvPicPr preferRelativeResize="0"/>
          <p:nvPr/>
        </p:nvPicPr>
        <p:blipFill rotWithShape="1">
          <a:blip r:embed="rId3">
            <a:alphaModFix/>
          </a:blip>
          <a:srcRect b="0" l="0" r="0" t="0"/>
          <a:stretch/>
        </p:blipFill>
        <p:spPr>
          <a:xfrm>
            <a:off x="152400" y="152400"/>
            <a:ext cx="8763452" cy="655319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6"/>
          <p:cNvSpPr txBox="1"/>
          <p:nvPr>
            <p:ph type="title"/>
          </p:nvPr>
        </p:nvSpPr>
        <p:spPr>
          <a:xfrm>
            <a:off x="1543050" y="281762"/>
            <a:ext cx="6058535" cy="63690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a:latin typeface="Calibri"/>
                <a:ea typeface="Calibri"/>
                <a:cs typeface="Calibri"/>
                <a:sym typeface="Calibri"/>
              </a:rPr>
              <a:t>You've Been Virtually Served</a:t>
            </a:r>
            <a:endParaRPr/>
          </a:p>
        </p:txBody>
      </p:sp>
      <p:sp>
        <p:nvSpPr>
          <p:cNvPr id="344" name="Google Shape;344;p36"/>
          <p:cNvSpPr txBox="1"/>
          <p:nvPr/>
        </p:nvSpPr>
        <p:spPr>
          <a:xfrm>
            <a:off x="536244" y="6466738"/>
            <a:ext cx="600075" cy="177800"/>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None/>
            </a:pPr>
            <a:r>
              <a:rPr lang="en-US" sz="1200">
                <a:solidFill>
                  <a:srgbClr val="888888"/>
                </a:solidFill>
                <a:latin typeface="Calibri"/>
                <a:ea typeface="Calibri"/>
                <a:cs typeface="Calibri"/>
                <a:sym typeface="Calibri"/>
              </a:rPr>
              <a:t>7/2/2021</a:t>
            </a:r>
            <a:endParaRPr sz="1200">
              <a:solidFill>
                <a:schemeClr val="dk1"/>
              </a:solidFill>
              <a:latin typeface="Calibri"/>
              <a:ea typeface="Calibri"/>
              <a:cs typeface="Calibri"/>
              <a:sym typeface="Calibri"/>
            </a:endParaRPr>
          </a:p>
        </p:txBody>
      </p:sp>
      <p:sp>
        <p:nvSpPr>
          <p:cNvPr id="345" name="Google Shape;345;p36"/>
          <p:cNvSpPr txBox="1"/>
          <p:nvPr/>
        </p:nvSpPr>
        <p:spPr>
          <a:xfrm>
            <a:off x="4012819" y="6466738"/>
            <a:ext cx="1120140" cy="177800"/>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None/>
            </a:pPr>
            <a:r>
              <a:rPr lang="en-US" sz="1200">
                <a:solidFill>
                  <a:srgbClr val="888888"/>
                </a:solidFill>
                <a:latin typeface="Calibri"/>
                <a:ea typeface="Calibri"/>
                <a:cs typeface="Calibri"/>
                <a:sym typeface="Calibri"/>
              </a:rPr>
              <a:t>Ashok kumar, CSE</a:t>
            </a:r>
            <a:endParaRPr sz="1200">
              <a:solidFill>
                <a:schemeClr val="dk1"/>
              </a:solidFill>
              <a:latin typeface="Calibri"/>
              <a:ea typeface="Calibri"/>
              <a:cs typeface="Calibri"/>
              <a:sym typeface="Calibri"/>
            </a:endParaRPr>
          </a:p>
        </p:txBody>
      </p:sp>
      <p:sp>
        <p:nvSpPr>
          <p:cNvPr id="346" name="Google Shape;346;p36"/>
          <p:cNvSpPr txBox="1"/>
          <p:nvPr/>
        </p:nvSpPr>
        <p:spPr>
          <a:xfrm>
            <a:off x="536244" y="1256156"/>
            <a:ext cx="8049895" cy="4464050"/>
          </a:xfrm>
          <a:prstGeom prst="rect">
            <a:avLst/>
          </a:prstGeom>
          <a:noFill/>
          <a:ln>
            <a:noFill/>
          </a:ln>
        </p:spPr>
        <p:txBody>
          <a:bodyPr anchorCtr="0" anchor="t" bIns="0" lIns="0" spcFirstLastPara="1" rIns="0" wrap="square" tIns="60325">
            <a:spAutoFit/>
          </a:bodyPr>
          <a:lstStyle/>
          <a:p>
            <a:pPr indent="-344805" lvl="0" marL="356870" marR="5080" rtl="0" algn="l">
              <a:lnSpc>
                <a:spcPct val="90000"/>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Most of the time, servers don't run at full  capacity. That means there's unused  processing power going to waste. It's possible  to fool a physical server into thinking it's  actually multiple servers, each running with its  own independent operating system. The  technique is called </a:t>
            </a:r>
            <a:r>
              <a:rPr b="1" lang="en-US" sz="3200">
                <a:solidFill>
                  <a:schemeClr val="dk1"/>
                </a:solidFill>
                <a:latin typeface="Calibri"/>
                <a:ea typeface="Calibri"/>
                <a:cs typeface="Calibri"/>
                <a:sym typeface="Calibri"/>
              </a:rPr>
              <a:t>server virtualization</a:t>
            </a:r>
            <a:r>
              <a:rPr lang="en-US" sz="3200">
                <a:solidFill>
                  <a:schemeClr val="dk1"/>
                </a:solidFill>
                <a:latin typeface="Calibri"/>
                <a:ea typeface="Calibri"/>
                <a:cs typeface="Calibri"/>
                <a:sym typeface="Calibri"/>
              </a:rPr>
              <a:t>. By  maximizing the output of individual servers,  server virtualization reduces the need for  more physical machines.</a:t>
            </a:r>
            <a:endParaRPr sz="32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e29a3adb20_1_3"/>
          <p:cNvSpPr txBox="1"/>
          <p:nvPr>
            <p:ph type="title"/>
          </p:nvPr>
        </p:nvSpPr>
        <p:spPr>
          <a:xfrm>
            <a:off x="786750" y="548305"/>
            <a:ext cx="7624500" cy="42945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b="0" sz="2700">
              <a:solidFill>
                <a:srgbClr val="202124"/>
              </a:solidFill>
              <a:highlight>
                <a:srgbClr val="FFFFFF"/>
              </a:highlight>
              <a:latin typeface="Arial"/>
              <a:ea typeface="Arial"/>
              <a:cs typeface="Arial"/>
              <a:sym typeface="Arial"/>
            </a:endParaRPr>
          </a:p>
          <a:p>
            <a:pPr indent="0" lvl="0" marL="0" rtl="0" algn="just">
              <a:spcBef>
                <a:spcPts val="0"/>
              </a:spcBef>
              <a:spcAft>
                <a:spcPts val="0"/>
              </a:spcAft>
              <a:buNone/>
            </a:pPr>
            <a:r>
              <a:rPr lang="en-US" sz="2800">
                <a:solidFill>
                  <a:srgbClr val="202124"/>
                </a:solidFill>
                <a:highlight>
                  <a:srgbClr val="FFFFFF"/>
                </a:highlight>
                <a:latin typeface="Arial"/>
                <a:ea typeface="Arial"/>
                <a:cs typeface="Arial"/>
                <a:sym typeface="Arial"/>
              </a:rPr>
              <a:t>Difference between Grid Computing and Cloud Computing </a:t>
            </a:r>
            <a:endParaRPr sz="2800">
              <a:solidFill>
                <a:srgbClr val="202124"/>
              </a:solidFill>
              <a:highlight>
                <a:srgbClr val="FFFFFF"/>
              </a:highlight>
              <a:latin typeface="Arial"/>
              <a:ea typeface="Arial"/>
              <a:cs typeface="Arial"/>
              <a:sym typeface="Arial"/>
            </a:endParaRPr>
          </a:p>
          <a:p>
            <a:pPr indent="0" lvl="0" marL="0" rtl="0" algn="just">
              <a:spcBef>
                <a:spcPts val="0"/>
              </a:spcBef>
              <a:spcAft>
                <a:spcPts val="0"/>
              </a:spcAft>
              <a:buNone/>
            </a:pPr>
            <a:r>
              <a:t/>
            </a:r>
            <a:endParaRPr sz="2800">
              <a:solidFill>
                <a:srgbClr val="202124"/>
              </a:solidFill>
              <a:highlight>
                <a:srgbClr val="FFFFFF"/>
              </a:highlight>
              <a:latin typeface="Arial"/>
              <a:ea typeface="Arial"/>
              <a:cs typeface="Arial"/>
              <a:sym typeface="Arial"/>
            </a:endParaRPr>
          </a:p>
          <a:p>
            <a:pPr indent="0" lvl="0" marL="0" rtl="0" algn="just">
              <a:spcBef>
                <a:spcPts val="0"/>
              </a:spcBef>
              <a:spcAft>
                <a:spcPts val="0"/>
              </a:spcAft>
              <a:buNone/>
            </a:pPr>
            <a:r>
              <a:rPr b="0" lang="en-US" sz="2800">
                <a:solidFill>
                  <a:srgbClr val="202124"/>
                </a:solidFill>
                <a:highlight>
                  <a:srgbClr val="FFFFFF"/>
                </a:highlight>
                <a:latin typeface="Arial"/>
                <a:ea typeface="Arial"/>
                <a:cs typeface="Arial"/>
                <a:sym typeface="Arial"/>
              </a:rPr>
              <a:t>While </a:t>
            </a:r>
            <a:r>
              <a:rPr lang="en-US" sz="2800">
                <a:solidFill>
                  <a:srgbClr val="202124"/>
                </a:solidFill>
                <a:highlight>
                  <a:srgbClr val="FFFFFF"/>
                </a:highlight>
                <a:latin typeface="Arial"/>
                <a:ea typeface="Arial"/>
                <a:cs typeface="Arial"/>
                <a:sym typeface="Arial"/>
              </a:rPr>
              <a:t>grid computing</a:t>
            </a:r>
            <a:r>
              <a:rPr b="0" lang="en-US" sz="2800">
                <a:solidFill>
                  <a:srgbClr val="202124"/>
                </a:solidFill>
                <a:highlight>
                  <a:srgbClr val="FFFFFF"/>
                </a:highlight>
                <a:latin typeface="Arial"/>
                <a:ea typeface="Arial"/>
                <a:cs typeface="Arial"/>
                <a:sym typeface="Arial"/>
              </a:rPr>
              <a:t> involves virtualizing </a:t>
            </a:r>
            <a:r>
              <a:rPr lang="en-US" sz="2800">
                <a:solidFill>
                  <a:srgbClr val="202124"/>
                </a:solidFill>
                <a:highlight>
                  <a:srgbClr val="FFFFFF"/>
                </a:highlight>
                <a:latin typeface="Arial"/>
                <a:ea typeface="Arial"/>
                <a:cs typeface="Arial"/>
                <a:sym typeface="Arial"/>
              </a:rPr>
              <a:t>computing</a:t>
            </a:r>
            <a:r>
              <a:rPr b="0" lang="en-US" sz="2800">
                <a:solidFill>
                  <a:srgbClr val="202124"/>
                </a:solidFill>
                <a:highlight>
                  <a:srgbClr val="FFFFFF"/>
                </a:highlight>
                <a:latin typeface="Arial"/>
                <a:ea typeface="Arial"/>
                <a:cs typeface="Arial"/>
                <a:sym typeface="Arial"/>
              </a:rPr>
              <a:t> resources to store massive amounts of data, whereas </a:t>
            </a:r>
            <a:r>
              <a:rPr lang="en-US" sz="2800">
                <a:solidFill>
                  <a:srgbClr val="202124"/>
                </a:solidFill>
                <a:highlight>
                  <a:srgbClr val="FFFFFF"/>
                </a:highlight>
                <a:latin typeface="Arial"/>
                <a:ea typeface="Arial"/>
                <a:cs typeface="Arial"/>
                <a:sym typeface="Arial"/>
              </a:rPr>
              <a:t>cloud computing is</a:t>
            </a:r>
            <a:r>
              <a:rPr b="0" lang="en-US" sz="2800">
                <a:solidFill>
                  <a:srgbClr val="202124"/>
                </a:solidFill>
                <a:highlight>
                  <a:srgbClr val="FFFFFF"/>
                </a:highlight>
                <a:latin typeface="Arial"/>
                <a:ea typeface="Arial"/>
                <a:cs typeface="Arial"/>
                <a:sym typeface="Arial"/>
              </a:rPr>
              <a:t> where an application doesn't access resources directly, rather it accesses them through a service over the internet. </a:t>
            </a:r>
            <a:endParaRPr sz="56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7"/>
          <p:cNvSpPr txBox="1"/>
          <p:nvPr>
            <p:ph type="title"/>
          </p:nvPr>
        </p:nvSpPr>
        <p:spPr>
          <a:xfrm>
            <a:off x="1372361" y="0"/>
            <a:ext cx="6393180" cy="63690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a:latin typeface="Calibri"/>
                <a:ea typeface="Calibri"/>
                <a:cs typeface="Calibri"/>
                <a:sym typeface="Calibri"/>
              </a:rPr>
              <a:t>Cloud Computing Applications</a:t>
            </a:r>
            <a:endParaRPr/>
          </a:p>
        </p:txBody>
      </p:sp>
      <p:sp>
        <p:nvSpPr>
          <p:cNvPr id="358" name="Google Shape;358;p37"/>
          <p:cNvSpPr txBox="1"/>
          <p:nvPr/>
        </p:nvSpPr>
        <p:spPr>
          <a:xfrm>
            <a:off x="536244" y="6466738"/>
            <a:ext cx="600075" cy="177800"/>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None/>
            </a:pPr>
            <a:r>
              <a:rPr lang="en-US" sz="1200">
                <a:solidFill>
                  <a:srgbClr val="888888"/>
                </a:solidFill>
                <a:latin typeface="Calibri"/>
                <a:ea typeface="Calibri"/>
                <a:cs typeface="Calibri"/>
                <a:sym typeface="Calibri"/>
              </a:rPr>
              <a:t>7/2/2021</a:t>
            </a:r>
            <a:endParaRPr sz="1200">
              <a:solidFill>
                <a:schemeClr val="dk1"/>
              </a:solidFill>
              <a:latin typeface="Calibri"/>
              <a:ea typeface="Calibri"/>
              <a:cs typeface="Calibri"/>
              <a:sym typeface="Calibri"/>
            </a:endParaRPr>
          </a:p>
        </p:txBody>
      </p:sp>
      <p:sp>
        <p:nvSpPr>
          <p:cNvPr id="359" name="Google Shape;359;p37"/>
          <p:cNvSpPr txBox="1"/>
          <p:nvPr/>
        </p:nvSpPr>
        <p:spPr>
          <a:xfrm>
            <a:off x="4012819" y="6466738"/>
            <a:ext cx="1120140" cy="177800"/>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None/>
            </a:pPr>
            <a:r>
              <a:rPr lang="en-US" sz="1200">
                <a:solidFill>
                  <a:srgbClr val="888888"/>
                </a:solidFill>
                <a:latin typeface="Calibri"/>
                <a:ea typeface="Calibri"/>
                <a:cs typeface="Calibri"/>
                <a:sym typeface="Calibri"/>
              </a:rPr>
              <a:t>Ashok kumar, CSE</a:t>
            </a:r>
            <a:endParaRPr sz="1200">
              <a:solidFill>
                <a:schemeClr val="dk1"/>
              </a:solidFill>
              <a:latin typeface="Calibri"/>
              <a:ea typeface="Calibri"/>
              <a:cs typeface="Calibri"/>
              <a:sym typeface="Calibri"/>
            </a:endParaRPr>
          </a:p>
        </p:txBody>
      </p:sp>
      <p:sp>
        <p:nvSpPr>
          <p:cNvPr id="360" name="Google Shape;360;p37"/>
          <p:cNvSpPr txBox="1"/>
          <p:nvPr/>
        </p:nvSpPr>
        <p:spPr>
          <a:xfrm>
            <a:off x="536244" y="847470"/>
            <a:ext cx="8058150" cy="5149850"/>
          </a:xfrm>
          <a:prstGeom prst="rect">
            <a:avLst/>
          </a:prstGeom>
          <a:noFill/>
          <a:ln>
            <a:noFill/>
          </a:ln>
        </p:spPr>
        <p:txBody>
          <a:bodyPr anchorCtr="0" anchor="t" bIns="0" lIns="0" spcFirstLastPara="1" rIns="0" wrap="square" tIns="13325">
            <a:spAutoFit/>
          </a:bodyPr>
          <a:lstStyle/>
          <a:p>
            <a:pPr indent="-344805" lvl="0" marL="356870" marR="5080" rtl="0" algn="l">
              <a:lnSpc>
                <a:spcPct val="10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Clients would be able to access their applications and  data from anywhere at any time.</a:t>
            </a:r>
            <a:endParaRPr sz="2800">
              <a:solidFill>
                <a:schemeClr val="dk1"/>
              </a:solidFill>
              <a:latin typeface="Calibri"/>
              <a:ea typeface="Calibri"/>
              <a:cs typeface="Calibri"/>
              <a:sym typeface="Calibri"/>
            </a:endParaRPr>
          </a:p>
          <a:p>
            <a:pPr indent="-344805" lvl="0" marL="356870" marR="0" rtl="0" algn="l">
              <a:lnSpc>
                <a:spcPct val="100000"/>
              </a:lnSpc>
              <a:spcBef>
                <a:spcPts val="67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It could bring hardware costs down.</a:t>
            </a:r>
            <a:endParaRPr sz="2800">
              <a:solidFill>
                <a:schemeClr val="dk1"/>
              </a:solidFill>
              <a:latin typeface="Calibri"/>
              <a:ea typeface="Calibri"/>
              <a:cs typeface="Calibri"/>
              <a:sym typeface="Calibri"/>
            </a:endParaRPr>
          </a:p>
          <a:p>
            <a:pPr indent="-344805" lvl="0" marL="356870" marR="158115" rtl="0" algn="l">
              <a:lnSpc>
                <a:spcPct val="100000"/>
              </a:lnSpc>
              <a:spcBef>
                <a:spcPts val="67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Corporations that rely on computers have to make  sure they have the right software in place to achieve  goals.</a:t>
            </a:r>
            <a:endParaRPr sz="2800">
              <a:solidFill>
                <a:schemeClr val="dk1"/>
              </a:solidFill>
              <a:latin typeface="Calibri"/>
              <a:ea typeface="Calibri"/>
              <a:cs typeface="Calibri"/>
              <a:sym typeface="Calibri"/>
            </a:endParaRPr>
          </a:p>
          <a:p>
            <a:pPr indent="-344805" lvl="0" marL="356870" marR="0" rtl="0" algn="l">
              <a:lnSpc>
                <a:spcPct val="100000"/>
              </a:lnSpc>
              <a:spcBef>
                <a:spcPts val="67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Servers and digital storage devices take up space.</a:t>
            </a:r>
            <a:endParaRPr sz="2800">
              <a:solidFill>
                <a:schemeClr val="dk1"/>
              </a:solidFill>
              <a:latin typeface="Calibri"/>
              <a:ea typeface="Calibri"/>
              <a:cs typeface="Calibri"/>
              <a:sym typeface="Calibri"/>
            </a:endParaRPr>
          </a:p>
          <a:p>
            <a:pPr indent="-344805" lvl="0" marL="356870" marR="0" rtl="0" algn="l">
              <a:lnSpc>
                <a:spcPct val="100000"/>
              </a:lnSpc>
              <a:spcBef>
                <a:spcPts val="67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Corporations might save money on IT support.</a:t>
            </a:r>
            <a:endParaRPr sz="2800">
              <a:solidFill>
                <a:schemeClr val="dk1"/>
              </a:solidFill>
              <a:latin typeface="Calibri"/>
              <a:ea typeface="Calibri"/>
              <a:cs typeface="Calibri"/>
              <a:sym typeface="Calibri"/>
            </a:endParaRPr>
          </a:p>
          <a:p>
            <a:pPr indent="-344805" lvl="0" marL="356870" marR="145415" rtl="0" algn="l">
              <a:lnSpc>
                <a:spcPct val="100000"/>
              </a:lnSpc>
              <a:spcBef>
                <a:spcPts val="67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If the cloud computing system's back end is a grid  computing system, then the client could take  advantage of the entire network's processing power.</a:t>
            </a:r>
            <a:endParaRPr sz="2800">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8"/>
          <p:cNvSpPr txBox="1"/>
          <p:nvPr>
            <p:ph type="title"/>
          </p:nvPr>
        </p:nvSpPr>
        <p:spPr>
          <a:xfrm>
            <a:off x="1707642" y="0"/>
            <a:ext cx="5724525" cy="63690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a:latin typeface="Calibri"/>
                <a:ea typeface="Calibri"/>
                <a:cs typeface="Calibri"/>
                <a:sym typeface="Calibri"/>
              </a:rPr>
              <a:t>Cloud Computing Concerns</a:t>
            </a:r>
            <a:endParaRPr/>
          </a:p>
        </p:txBody>
      </p:sp>
      <p:sp>
        <p:nvSpPr>
          <p:cNvPr id="366" name="Google Shape;366;p38"/>
          <p:cNvSpPr txBox="1"/>
          <p:nvPr/>
        </p:nvSpPr>
        <p:spPr>
          <a:xfrm>
            <a:off x="536244" y="6466738"/>
            <a:ext cx="600075" cy="177800"/>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None/>
            </a:pPr>
            <a:r>
              <a:rPr lang="en-US" sz="1200">
                <a:solidFill>
                  <a:srgbClr val="888888"/>
                </a:solidFill>
                <a:latin typeface="Calibri"/>
                <a:ea typeface="Calibri"/>
                <a:cs typeface="Calibri"/>
                <a:sym typeface="Calibri"/>
              </a:rPr>
              <a:t>7/2/2021</a:t>
            </a:r>
            <a:endParaRPr sz="1200">
              <a:solidFill>
                <a:schemeClr val="dk1"/>
              </a:solidFill>
              <a:latin typeface="Calibri"/>
              <a:ea typeface="Calibri"/>
              <a:cs typeface="Calibri"/>
              <a:sym typeface="Calibri"/>
            </a:endParaRPr>
          </a:p>
        </p:txBody>
      </p:sp>
      <p:sp>
        <p:nvSpPr>
          <p:cNvPr id="367" name="Google Shape;367;p38"/>
          <p:cNvSpPr txBox="1"/>
          <p:nvPr/>
        </p:nvSpPr>
        <p:spPr>
          <a:xfrm>
            <a:off x="4012819" y="6466738"/>
            <a:ext cx="1120140" cy="177800"/>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None/>
            </a:pPr>
            <a:r>
              <a:rPr lang="en-US" sz="1200">
                <a:solidFill>
                  <a:srgbClr val="888888"/>
                </a:solidFill>
                <a:latin typeface="Calibri"/>
                <a:ea typeface="Calibri"/>
                <a:cs typeface="Calibri"/>
                <a:sym typeface="Calibri"/>
              </a:rPr>
              <a:t>Ashok kumar, CSE</a:t>
            </a:r>
            <a:endParaRPr sz="1200">
              <a:solidFill>
                <a:schemeClr val="dk1"/>
              </a:solidFill>
              <a:latin typeface="Calibri"/>
              <a:ea typeface="Calibri"/>
              <a:cs typeface="Calibri"/>
              <a:sym typeface="Calibri"/>
            </a:endParaRPr>
          </a:p>
        </p:txBody>
      </p:sp>
      <p:sp>
        <p:nvSpPr>
          <p:cNvPr id="368" name="Google Shape;368;p38"/>
          <p:cNvSpPr txBox="1"/>
          <p:nvPr/>
        </p:nvSpPr>
        <p:spPr>
          <a:xfrm>
            <a:off x="536250" y="771275"/>
            <a:ext cx="7726500" cy="6378600"/>
          </a:xfrm>
          <a:prstGeom prst="rect">
            <a:avLst/>
          </a:prstGeom>
          <a:noFill/>
          <a:ln>
            <a:noFill/>
          </a:ln>
        </p:spPr>
        <p:txBody>
          <a:bodyPr anchorCtr="0" anchor="t" bIns="0" lIns="0" spcFirstLastPara="1" rIns="0" wrap="square" tIns="11425">
            <a:spAutoFit/>
          </a:bodyPr>
          <a:lstStyle/>
          <a:p>
            <a:pPr indent="-344805" lvl="0" marL="356870" marR="1115695" rtl="0" algn="l">
              <a:lnSpc>
                <a:spcPct val="100000"/>
              </a:lnSpc>
              <a:spcBef>
                <a:spcPts val="0"/>
              </a:spcBef>
              <a:spcAft>
                <a:spcPts val="0"/>
              </a:spcAft>
              <a:buNone/>
            </a:pPr>
            <a:r>
              <a:rPr lang="en-US" sz="3200">
                <a:solidFill>
                  <a:schemeClr val="dk1"/>
                </a:solidFill>
                <a:latin typeface="Calibri"/>
                <a:ea typeface="Calibri"/>
                <a:cs typeface="Calibri"/>
                <a:sym typeface="Calibri"/>
              </a:rPr>
              <a:t>Perhaps the biggest concerns about cloud  computing are </a:t>
            </a:r>
            <a:r>
              <a:rPr b="1" lang="en-US" sz="3200">
                <a:solidFill>
                  <a:srgbClr val="FF0000"/>
                </a:solidFill>
                <a:latin typeface="Calibri"/>
                <a:ea typeface="Calibri"/>
                <a:cs typeface="Calibri"/>
                <a:sym typeface="Calibri"/>
              </a:rPr>
              <a:t>security </a:t>
            </a:r>
            <a:r>
              <a:rPr lang="en-US" sz="3200">
                <a:solidFill>
                  <a:schemeClr val="dk1"/>
                </a:solidFill>
                <a:latin typeface="Calibri"/>
                <a:ea typeface="Calibri"/>
                <a:cs typeface="Calibri"/>
                <a:sym typeface="Calibri"/>
              </a:rPr>
              <a:t>and </a:t>
            </a:r>
            <a:r>
              <a:rPr b="1" lang="en-US" sz="3200">
                <a:solidFill>
                  <a:srgbClr val="1D6C38"/>
                </a:solidFill>
                <a:latin typeface="Calibri"/>
                <a:ea typeface="Calibri"/>
                <a:cs typeface="Calibri"/>
                <a:sym typeface="Calibri"/>
              </a:rPr>
              <a:t>privacy</a:t>
            </a:r>
            <a:r>
              <a:rPr lang="en-US" sz="3200">
                <a:solidFill>
                  <a:schemeClr val="dk1"/>
                </a:solidFill>
                <a:latin typeface="Calibri"/>
                <a:ea typeface="Calibri"/>
                <a:cs typeface="Calibri"/>
                <a:sym typeface="Calibri"/>
              </a:rPr>
              <a:t>.</a:t>
            </a:r>
            <a:endParaRPr sz="3200">
              <a:solidFill>
                <a:schemeClr val="dk1"/>
              </a:solidFill>
              <a:latin typeface="Calibri"/>
              <a:ea typeface="Calibri"/>
              <a:cs typeface="Calibri"/>
              <a:sym typeface="Calibri"/>
            </a:endParaRPr>
          </a:p>
          <a:p>
            <a:pPr indent="-344805" lvl="0" marL="356870" marR="0" rtl="0" algn="l">
              <a:lnSpc>
                <a:spcPct val="100000"/>
              </a:lnSpc>
              <a:spcBef>
                <a:spcPts val="770"/>
              </a:spcBef>
              <a:spcAft>
                <a:spcPts val="0"/>
              </a:spcAft>
              <a:buClr>
                <a:srgbClr val="000000"/>
              </a:buClr>
              <a:buSzPts val="3200"/>
              <a:buFont typeface="Arial"/>
              <a:buChar char="•"/>
            </a:pPr>
            <a:r>
              <a:rPr b="1" lang="en-US" sz="3200" u="sng">
                <a:solidFill>
                  <a:srgbClr val="0000FF"/>
                </a:solidFill>
                <a:latin typeface="Calibri"/>
                <a:ea typeface="Calibri"/>
                <a:cs typeface="Calibri"/>
                <a:sym typeface="Calibri"/>
                <a:hlinkClick r:id="rId3">
                  <a:extLst>
                    <a:ext uri="{A12FA001-AC4F-418D-AE19-62706E023703}">
                      <ahyp:hlinkClr val="tx"/>
                    </a:ext>
                  </a:extLst>
                </a:hlinkClick>
              </a:rPr>
              <a:t>Authentication </a:t>
            </a:r>
            <a:r>
              <a:rPr b="1" lang="en-US" sz="3200">
                <a:solidFill>
                  <a:schemeClr val="dk1"/>
                </a:solidFill>
                <a:latin typeface="Calibri"/>
                <a:ea typeface="Calibri"/>
                <a:cs typeface="Calibri"/>
                <a:sym typeface="Calibri"/>
              </a:rPr>
              <a:t>,	authorization</a:t>
            </a:r>
            <a:endParaRPr sz="3200">
              <a:solidFill>
                <a:schemeClr val="dk1"/>
              </a:solidFill>
              <a:latin typeface="Calibri"/>
              <a:ea typeface="Calibri"/>
              <a:cs typeface="Calibri"/>
              <a:sym typeface="Calibri"/>
            </a:endParaRPr>
          </a:p>
          <a:p>
            <a:pPr indent="-344805" lvl="0" marL="356870" marR="0" rtl="0" algn="l">
              <a:lnSpc>
                <a:spcPct val="100000"/>
              </a:lnSpc>
              <a:spcBef>
                <a:spcPts val="690"/>
              </a:spcBef>
              <a:spcAft>
                <a:spcPts val="0"/>
              </a:spcAft>
              <a:buClr>
                <a:schemeClr val="dk1"/>
              </a:buClr>
              <a:buSzPts val="2800"/>
              <a:buFont typeface="Arial"/>
              <a:buChar char="•"/>
            </a:pPr>
            <a:r>
              <a:rPr b="1" lang="en-US" sz="2800">
                <a:solidFill>
                  <a:schemeClr val="dk1"/>
                </a:solidFill>
                <a:latin typeface="Calibri"/>
                <a:ea typeface="Calibri"/>
                <a:cs typeface="Calibri"/>
                <a:sym typeface="Calibri"/>
              </a:rPr>
              <a:t>Private Eyes Are Watching You</a:t>
            </a:r>
            <a:endParaRPr sz="2800">
              <a:solidFill>
                <a:schemeClr val="dk1"/>
              </a:solidFill>
              <a:latin typeface="Calibri"/>
              <a:ea typeface="Calibri"/>
              <a:cs typeface="Calibri"/>
              <a:sym typeface="Calibri"/>
            </a:endParaRPr>
          </a:p>
          <a:p>
            <a:pPr indent="-350519" lvl="1" marL="756285" marR="5080" rtl="0" algn="just">
              <a:lnSpc>
                <a:spcPct val="100000"/>
              </a:lnSpc>
              <a:spcBef>
                <a:spcPts val="459"/>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There are a few standard</a:t>
            </a:r>
            <a:r>
              <a:rPr b="0" i="0" lang="en-US" sz="2600" u="none" cap="none" strike="noStrike">
                <a:solidFill>
                  <a:srgbClr val="0000FF"/>
                </a:solidFill>
                <a:latin typeface="Calibri"/>
                <a:ea typeface="Calibri"/>
                <a:cs typeface="Calibri"/>
                <a:sym typeface="Calibri"/>
              </a:rPr>
              <a:t> </a:t>
            </a:r>
            <a:r>
              <a:rPr b="0" i="0" lang="en-US" sz="2600" u="sng" cap="none" strike="noStrike">
                <a:solidFill>
                  <a:srgbClr val="0000FF"/>
                </a:solidFill>
                <a:latin typeface="Calibri"/>
                <a:ea typeface="Calibri"/>
                <a:cs typeface="Calibri"/>
                <a:sym typeface="Calibri"/>
                <a:hlinkClick r:id="rId4">
                  <a:extLst>
                    <a:ext uri="{A12FA001-AC4F-418D-AE19-62706E023703}">
                      <ahyp:hlinkClr val="tx"/>
                    </a:ext>
                  </a:extLst>
                </a:hlinkClick>
              </a:rPr>
              <a:t>hacker </a:t>
            </a:r>
            <a:r>
              <a:rPr b="0" i="0" lang="en-US" sz="2600" u="none" cap="none" strike="noStrike">
                <a:solidFill>
                  <a:schemeClr val="dk1"/>
                </a:solidFill>
                <a:latin typeface="Calibri"/>
                <a:ea typeface="Calibri"/>
                <a:cs typeface="Calibri"/>
                <a:sym typeface="Calibri"/>
              </a:rPr>
              <a:t>tricks that could cause cloud computing companies  major headaches. One of those is called </a:t>
            </a:r>
            <a:r>
              <a:rPr b="1" i="0" lang="en-US" sz="2600" u="none" cap="none" strike="noStrike">
                <a:solidFill>
                  <a:schemeClr val="dk1"/>
                </a:solidFill>
                <a:latin typeface="Calibri"/>
                <a:ea typeface="Calibri"/>
                <a:cs typeface="Calibri"/>
                <a:sym typeface="Calibri"/>
              </a:rPr>
              <a:t>key logging</a:t>
            </a:r>
            <a:r>
              <a:rPr b="0" i="0" lang="en-US" sz="2600" u="none" cap="none" strike="noStrike">
                <a:solidFill>
                  <a:schemeClr val="dk1"/>
                </a:solidFill>
                <a:latin typeface="Calibri"/>
                <a:ea typeface="Calibri"/>
                <a:cs typeface="Calibri"/>
                <a:sym typeface="Calibri"/>
              </a:rPr>
              <a:t>.</a:t>
            </a:r>
            <a:endParaRPr b="0" i="0" sz="2600" u="none" cap="none" strike="noStrike">
              <a:solidFill>
                <a:schemeClr val="dk1"/>
              </a:solidFill>
              <a:latin typeface="Calibri"/>
              <a:ea typeface="Calibri"/>
              <a:cs typeface="Calibri"/>
              <a:sym typeface="Calibri"/>
            </a:endParaRPr>
          </a:p>
          <a:p>
            <a:pPr indent="-350519" lvl="1" marL="756285" marR="5080" rtl="0" algn="just">
              <a:lnSpc>
                <a:spcPct val="100000"/>
              </a:lnSpc>
              <a:spcBef>
                <a:spcPts val="459"/>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 A key logging program records  keystrokes. If a hacker manages successfully to load a key logging program on a victim's  computer, he or she can study the keystrokes to discover user names and passwords.</a:t>
            </a:r>
            <a:endParaRPr sz="2600">
              <a:solidFill>
                <a:schemeClr val="dk1"/>
              </a:solidFill>
              <a:latin typeface="Calibri"/>
              <a:ea typeface="Calibri"/>
              <a:cs typeface="Calibri"/>
              <a:sym typeface="Calibri"/>
            </a:endParaRPr>
          </a:p>
          <a:p>
            <a:pPr indent="-350519" lvl="1" marL="756285" marR="5080" rtl="0" algn="just">
              <a:lnSpc>
                <a:spcPct val="100000"/>
              </a:lnSpc>
              <a:spcBef>
                <a:spcPts val="459"/>
              </a:spcBef>
              <a:spcAft>
                <a:spcPts val="0"/>
              </a:spcAft>
              <a:buClr>
                <a:schemeClr val="dk1"/>
              </a:buClr>
              <a:buSzPts val="2600"/>
              <a:buFont typeface="Arial"/>
              <a:buChar char="–"/>
            </a:pPr>
            <a:r>
              <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pic>
        <p:nvPicPr>
          <p:cNvPr id="373" name="Google Shape;373;p39"/>
          <p:cNvPicPr preferRelativeResize="0"/>
          <p:nvPr/>
        </p:nvPicPr>
        <p:blipFill rotWithShape="1">
          <a:blip r:embed="rId3">
            <a:alphaModFix/>
          </a:blip>
          <a:srcRect b="0" l="0" r="0" t="0"/>
          <a:stretch/>
        </p:blipFill>
        <p:spPr>
          <a:xfrm>
            <a:off x="0" y="152400"/>
            <a:ext cx="9143999" cy="6248400"/>
          </a:xfrm>
          <a:prstGeom prst="rect">
            <a:avLst/>
          </a:prstGeom>
          <a:noFill/>
          <a:ln>
            <a:noFill/>
          </a:ln>
        </p:spPr>
      </p:pic>
      <p:sp>
        <p:nvSpPr>
          <p:cNvPr id="374" name="Google Shape;374;p39"/>
          <p:cNvSpPr txBox="1"/>
          <p:nvPr/>
        </p:nvSpPr>
        <p:spPr>
          <a:xfrm>
            <a:off x="536244" y="6466738"/>
            <a:ext cx="600075" cy="177800"/>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None/>
            </a:pPr>
            <a:r>
              <a:rPr lang="en-US" sz="1200">
                <a:solidFill>
                  <a:srgbClr val="888888"/>
                </a:solidFill>
                <a:latin typeface="Calibri"/>
                <a:ea typeface="Calibri"/>
                <a:cs typeface="Calibri"/>
                <a:sym typeface="Calibri"/>
              </a:rPr>
              <a:t>7/2/2021</a:t>
            </a:r>
            <a:endParaRPr sz="1200">
              <a:solidFill>
                <a:schemeClr val="dk1"/>
              </a:solidFill>
              <a:latin typeface="Calibri"/>
              <a:ea typeface="Calibri"/>
              <a:cs typeface="Calibri"/>
              <a:sym typeface="Calibri"/>
            </a:endParaRPr>
          </a:p>
        </p:txBody>
      </p:sp>
      <p:sp>
        <p:nvSpPr>
          <p:cNvPr id="375" name="Google Shape;375;p39"/>
          <p:cNvSpPr txBox="1"/>
          <p:nvPr/>
        </p:nvSpPr>
        <p:spPr>
          <a:xfrm>
            <a:off x="4012819" y="6466738"/>
            <a:ext cx="1120140" cy="177800"/>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None/>
            </a:pPr>
            <a:r>
              <a:rPr lang="en-US" sz="1200">
                <a:solidFill>
                  <a:srgbClr val="888888"/>
                </a:solidFill>
                <a:latin typeface="Calibri"/>
                <a:ea typeface="Calibri"/>
                <a:cs typeface="Calibri"/>
                <a:sym typeface="Calibri"/>
              </a:rPr>
              <a:t>Ashok kumar, CSE</a:t>
            </a:r>
            <a:endParaRPr sz="1200">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pic>
        <p:nvPicPr>
          <p:cNvPr id="380" name="Google Shape;380;p40"/>
          <p:cNvPicPr preferRelativeResize="0"/>
          <p:nvPr/>
        </p:nvPicPr>
        <p:blipFill rotWithShape="1">
          <a:blip r:embed="rId3">
            <a:alphaModFix/>
          </a:blip>
          <a:srcRect b="0" l="0" r="0" t="0"/>
          <a:stretch/>
        </p:blipFill>
        <p:spPr>
          <a:xfrm>
            <a:off x="0" y="0"/>
            <a:ext cx="9143999" cy="6248400"/>
          </a:xfrm>
          <a:prstGeom prst="rect">
            <a:avLst/>
          </a:prstGeom>
          <a:noFill/>
          <a:ln>
            <a:noFill/>
          </a:ln>
        </p:spPr>
      </p:pic>
      <p:sp>
        <p:nvSpPr>
          <p:cNvPr id="381" name="Google Shape;381;p40"/>
          <p:cNvSpPr txBox="1"/>
          <p:nvPr/>
        </p:nvSpPr>
        <p:spPr>
          <a:xfrm>
            <a:off x="536244" y="6466738"/>
            <a:ext cx="600075" cy="177800"/>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None/>
            </a:pPr>
            <a:r>
              <a:rPr lang="en-US" sz="1200">
                <a:solidFill>
                  <a:srgbClr val="888888"/>
                </a:solidFill>
                <a:latin typeface="Calibri"/>
                <a:ea typeface="Calibri"/>
                <a:cs typeface="Calibri"/>
                <a:sym typeface="Calibri"/>
              </a:rPr>
              <a:t>7/2/2021</a:t>
            </a:r>
            <a:endParaRPr sz="1200">
              <a:solidFill>
                <a:schemeClr val="dk1"/>
              </a:solidFill>
              <a:latin typeface="Calibri"/>
              <a:ea typeface="Calibri"/>
              <a:cs typeface="Calibri"/>
              <a:sym typeface="Calibri"/>
            </a:endParaRPr>
          </a:p>
        </p:txBody>
      </p:sp>
      <p:sp>
        <p:nvSpPr>
          <p:cNvPr id="382" name="Google Shape;382;p40"/>
          <p:cNvSpPr txBox="1"/>
          <p:nvPr/>
        </p:nvSpPr>
        <p:spPr>
          <a:xfrm>
            <a:off x="4012819" y="6466738"/>
            <a:ext cx="1120140" cy="177800"/>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None/>
            </a:pPr>
            <a:r>
              <a:rPr lang="en-US" sz="1200">
                <a:solidFill>
                  <a:srgbClr val="888888"/>
                </a:solidFill>
                <a:latin typeface="Calibri"/>
                <a:ea typeface="Calibri"/>
                <a:cs typeface="Calibri"/>
                <a:sym typeface="Calibri"/>
              </a:rPr>
              <a:t>Ashok kumar, CSE</a:t>
            </a:r>
            <a:endParaRPr sz="1200">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41"/>
          <p:cNvPicPr preferRelativeResize="0"/>
          <p:nvPr/>
        </p:nvPicPr>
        <p:blipFill rotWithShape="1">
          <a:blip r:embed="rId3">
            <a:alphaModFix/>
          </a:blip>
          <a:srcRect b="0" l="0" r="0" t="0"/>
          <a:stretch/>
        </p:blipFill>
        <p:spPr>
          <a:xfrm>
            <a:off x="0" y="0"/>
            <a:ext cx="9143999" cy="6400800"/>
          </a:xfrm>
          <a:prstGeom prst="rect">
            <a:avLst/>
          </a:prstGeom>
          <a:noFill/>
          <a:ln>
            <a:noFill/>
          </a:ln>
        </p:spPr>
      </p:pic>
      <p:sp>
        <p:nvSpPr>
          <p:cNvPr id="388" name="Google Shape;388;p41"/>
          <p:cNvSpPr txBox="1"/>
          <p:nvPr/>
        </p:nvSpPr>
        <p:spPr>
          <a:xfrm>
            <a:off x="764844" y="5363057"/>
            <a:ext cx="613283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u="sng">
                <a:solidFill>
                  <a:srgbClr val="0000FF"/>
                </a:solidFill>
                <a:latin typeface="Arial"/>
                <a:ea typeface="Arial"/>
                <a:cs typeface="Arial"/>
                <a:sym typeface="Arial"/>
                <a:hlinkClick r:id="rId4">
                  <a:extLst>
                    <a:ext uri="{A12FA001-AC4F-418D-AE19-62706E023703}">
                      <ahyp:hlinkClr val="tx"/>
                    </a:ext>
                  </a:extLst>
                </a:hlinkClick>
              </a:rPr>
              <a:t>http://www.slideshare.net/andyandrews/cloud-computing-ppt</a:t>
            </a:r>
            <a:endParaRPr sz="1800">
              <a:solidFill>
                <a:schemeClr val="dk1"/>
              </a:solidFill>
              <a:latin typeface="Arial"/>
              <a:ea typeface="Arial"/>
              <a:cs typeface="Arial"/>
              <a:sym typeface="Arial"/>
            </a:endParaRPr>
          </a:p>
        </p:txBody>
      </p:sp>
      <p:sp>
        <p:nvSpPr>
          <p:cNvPr id="389" name="Google Shape;389;p41"/>
          <p:cNvSpPr txBox="1"/>
          <p:nvPr/>
        </p:nvSpPr>
        <p:spPr>
          <a:xfrm>
            <a:off x="536244" y="6466738"/>
            <a:ext cx="600075" cy="177800"/>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None/>
            </a:pPr>
            <a:r>
              <a:rPr lang="en-US" sz="1200">
                <a:solidFill>
                  <a:srgbClr val="888888"/>
                </a:solidFill>
                <a:latin typeface="Calibri"/>
                <a:ea typeface="Calibri"/>
                <a:cs typeface="Calibri"/>
                <a:sym typeface="Calibri"/>
              </a:rPr>
              <a:t>7/2/2021</a:t>
            </a:r>
            <a:endParaRPr sz="1200">
              <a:solidFill>
                <a:schemeClr val="dk1"/>
              </a:solidFill>
              <a:latin typeface="Calibri"/>
              <a:ea typeface="Calibri"/>
              <a:cs typeface="Calibri"/>
              <a:sym typeface="Calibri"/>
            </a:endParaRPr>
          </a:p>
        </p:txBody>
      </p:sp>
      <p:sp>
        <p:nvSpPr>
          <p:cNvPr id="390" name="Google Shape;390;p41"/>
          <p:cNvSpPr txBox="1"/>
          <p:nvPr/>
        </p:nvSpPr>
        <p:spPr>
          <a:xfrm>
            <a:off x="4012819" y="6466738"/>
            <a:ext cx="1120140" cy="177800"/>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None/>
            </a:pPr>
            <a:r>
              <a:rPr lang="en-US" sz="1200">
                <a:solidFill>
                  <a:srgbClr val="888888"/>
                </a:solidFill>
                <a:latin typeface="Calibri"/>
                <a:ea typeface="Calibri"/>
                <a:cs typeface="Calibri"/>
                <a:sym typeface="Calibri"/>
              </a:rPr>
              <a:t>Ashok kumar, CSE</a:t>
            </a:r>
            <a:endParaRPr sz="1200">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2"/>
          <p:cNvSpPr txBox="1"/>
          <p:nvPr>
            <p:ph type="title"/>
          </p:nvPr>
        </p:nvSpPr>
        <p:spPr>
          <a:xfrm>
            <a:off x="2982214" y="193370"/>
            <a:ext cx="3181985" cy="63690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b="0" lang="en-US">
                <a:latin typeface="Times New Roman"/>
                <a:ea typeface="Times New Roman"/>
                <a:cs typeface="Times New Roman"/>
                <a:sym typeface="Times New Roman"/>
              </a:rPr>
              <a:t>Types of cloud:</a:t>
            </a:r>
            <a:endParaRPr/>
          </a:p>
        </p:txBody>
      </p:sp>
      <p:sp>
        <p:nvSpPr>
          <p:cNvPr id="396" name="Google Shape;396;p42"/>
          <p:cNvSpPr txBox="1"/>
          <p:nvPr/>
        </p:nvSpPr>
        <p:spPr>
          <a:xfrm>
            <a:off x="536244" y="1522842"/>
            <a:ext cx="2616200" cy="1782445"/>
          </a:xfrm>
          <a:prstGeom prst="rect">
            <a:avLst/>
          </a:prstGeom>
          <a:noFill/>
          <a:ln>
            <a:noFill/>
          </a:ln>
        </p:spPr>
        <p:txBody>
          <a:bodyPr anchorCtr="0" anchor="t" bIns="0" lIns="0" spcFirstLastPara="1" rIns="0" wrap="square" tIns="110475">
            <a:spAutoFit/>
          </a:bodyPr>
          <a:lstStyle/>
          <a:p>
            <a:pPr indent="-344805" lvl="0" marL="356870" marR="0" rtl="0" algn="l">
              <a:lnSpc>
                <a:spcPct val="100000"/>
              </a:lnSpc>
              <a:spcBef>
                <a:spcPts val="0"/>
              </a:spcBef>
              <a:spcAft>
                <a:spcPts val="0"/>
              </a:spcAft>
              <a:buClr>
                <a:schemeClr val="dk1"/>
              </a:buClr>
              <a:buSzPts val="3200"/>
              <a:buFont typeface="Arial"/>
              <a:buChar char="•"/>
            </a:pPr>
            <a:r>
              <a:rPr lang="en-US" sz="3200" u="sng">
                <a:solidFill>
                  <a:schemeClr val="dk1"/>
                </a:solidFill>
                <a:latin typeface="Times New Roman"/>
                <a:ea typeface="Times New Roman"/>
                <a:cs typeface="Times New Roman"/>
                <a:sym typeface="Times New Roman"/>
              </a:rPr>
              <a:t>Public Cloud</a:t>
            </a:r>
            <a:endParaRPr sz="3200">
              <a:solidFill>
                <a:schemeClr val="dk1"/>
              </a:solidFill>
              <a:latin typeface="Times New Roman"/>
              <a:ea typeface="Times New Roman"/>
              <a:cs typeface="Times New Roman"/>
              <a:sym typeface="Times New Roman"/>
            </a:endParaRPr>
          </a:p>
          <a:p>
            <a:pPr indent="-344805" lvl="0" marL="356870" marR="0" rtl="0" algn="l">
              <a:lnSpc>
                <a:spcPct val="100000"/>
              </a:lnSpc>
              <a:spcBef>
                <a:spcPts val="770"/>
              </a:spcBef>
              <a:spcAft>
                <a:spcPts val="0"/>
              </a:spcAft>
              <a:buClr>
                <a:schemeClr val="dk1"/>
              </a:buClr>
              <a:buSzPts val="3200"/>
              <a:buFont typeface="Arial"/>
              <a:buChar char="•"/>
            </a:pPr>
            <a:r>
              <a:rPr lang="en-US" sz="3200" u="sng">
                <a:solidFill>
                  <a:schemeClr val="dk1"/>
                </a:solidFill>
                <a:latin typeface="Times New Roman"/>
                <a:ea typeface="Times New Roman"/>
                <a:cs typeface="Times New Roman"/>
                <a:sym typeface="Times New Roman"/>
              </a:rPr>
              <a:t>Private Cloud</a:t>
            </a:r>
            <a:endParaRPr sz="3200">
              <a:solidFill>
                <a:schemeClr val="dk1"/>
              </a:solidFill>
              <a:latin typeface="Times New Roman"/>
              <a:ea typeface="Times New Roman"/>
              <a:cs typeface="Times New Roman"/>
              <a:sym typeface="Times New Roman"/>
            </a:endParaRPr>
          </a:p>
          <a:p>
            <a:pPr indent="-344805" lvl="0" marL="356870" marR="0" rtl="0" algn="l">
              <a:lnSpc>
                <a:spcPct val="100000"/>
              </a:lnSpc>
              <a:spcBef>
                <a:spcPts val="770"/>
              </a:spcBef>
              <a:spcAft>
                <a:spcPts val="0"/>
              </a:spcAft>
              <a:buClr>
                <a:schemeClr val="dk1"/>
              </a:buClr>
              <a:buSzPts val="3200"/>
              <a:buFont typeface="Arial"/>
              <a:buChar char="•"/>
            </a:pPr>
            <a:r>
              <a:rPr lang="en-US" sz="3200" u="sng">
                <a:solidFill>
                  <a:schemeClr val="dk1"/>
                </a:solidFill>
                <a:latin typeface="Times New Roman"/>
                <a:ea typeface="Times New Roman"/>
                <a:cs typeface="Times New Roman"/>
                <a:sym typeface="Times New Roman"/>
              </a:rPr>
              <a:t>Hybrid Cloud</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3"/>
          <p:cNvSpPr txBox="1"/>
          <p:nvPr>
            <p:ph type="title"/>
          </p:nvPr>
        </p:nvSpPr>
        <p:spPr>
          <a:xfrm>
            <a:off x="3223005" y="205562"/>
            <a:ext cx="2695575" cy="63690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b="0" lang="en-US" u="sng">
                <a:latin typeface="Times New Roman"/>
                <a:ea typeface="Times New Roman"/>
                <a:cs typeface="Times New Roman"/>
                <a:sym typeface="Times New Roman"/>
              </a:rPr>
              <a:t>Public Cloud</a:t>
            </a:r>
            <a:endParaRPr/>
          </a:p>
        </p:txBody>
      </p:sp>
      <p:sp>
        <p:nvSpPr>
          <p:cNvPr id="402" name="Google Shape;402;p43"/>
          <p:cNvSpPr txBox="1"/>
          <p:nvPr/>
        </p:nvSpPr>
        <p:spPr>
          <a:xfrm>
            <a:off x="536251" y="1658200"/>
            <a:ext cx="8607900" cy="5214900"/>
          </a:xfrm>
          <a:prstGeom prst="rect">
            <a:avLst/>
          </a:prstGeom>
          <a:noFill/>
          <a:ln>
            <a:noFill/>
          </a:ln>
        </p:spPr>
        <p:txBody>
          <a:bodyPr anchorCtr="0" anchor="t" bIns="0" lIns="0" spcFirstLastPara="1" rIns="0" wrap="square" tIns="12050">
            <a:spAutoFit/>
          </a:bodyPr>
          <a:lstStyle/>
          <a:p>
            <a:pPr indent="-344805" lvl="0" marL="356870" marR="5080" rtl="0" algn="l">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Public cloud allows the accessibility of  systems and services easily to general public.  Eg: Amazon, IBM, Microsoft, Google,  Rackspace etc.</a:t>
            </a:r>
            <a:endParaRPr sz="3200">
              <a:solidFill>
                <a:schemeClr val="dk1"/>
              </a:solidFill>
              <a:latin typeface="Times New Roman"/>
              <a:ea typeface="Times New Roman"/>
              <a:cs typeface="Times New Roman"/>
              <a:sym typeface="Times New Roman"/>
            </a:endParaRPr>
          </a:p>
          <a:p>
            <a:pPr indent="-332105" lvl="0" marL="356870" marR="5080" rtl="0" algn="just">
              <a:lnSpc>
                <a:spcPct val="100000"/>
              </a:lnSpc>
              <a:spcBef>
                <a:spcPts val="0"/>
              </a:spcBef>
              <a:spcAft>
                <a:spcPts val="0"/>
              </a:spcAft>
              <a:buClr>
                <a:schemeClr val="dk1"/>
              </a:buClr>
              <a:buSzPts val="3000"/>
              <a:buChar char="•"/>
            </a:pPr>
            <a:r>
              <a:rPr lang="en-US" sz="3000">
                <a:solidFill>
                  <a:schemeClr val="dk1"/>
                </a:solidFill>
              </a:rPr>
              <a:t>T</a:t>
            </a:r>
            <a:r>
              <a:rPr lang="en-US" sz="3000">
                <a:solidFill>
                  <a:srgbClr val="494949"/>
                </a:solidFill>
                <a:highlight>
                  <a:srgbClr val="FFFFFF"/>
                </a:highlight>
              </a:rPr>
              <a:t>he public cloud is defined as computing services offered by third-party providers over the public Internet, making them available to anyone who wants to use or purchase them. They may be free or sold on-demand, allowing customers to pay only per usage for the CPU cycles, storage, or bandwidth they consume.</a:t>
            </a:r>
            <a:endParaRPr sz="3000">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4"/>
          <p:cNvSpPr txBox="1"/>
          <p:nvPr>
            <p:ph type="title"/>
          </p:nvPr>
        </p:nvSpPr>
        <p:spPr>
          <a:xfrm>
            <a:off x="774598" y="205562"/>
            <a:ext cx="7595234" cy="63690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a:t>Advantages of Public Cloud Model</a:t>
            </a:r>
            <a:endParaRPr/>
          </a:p>
        </p:txBody>
      </p:sp>
      <p:sp>
        <p:nvSpPr>
          <p:cNvPr id="408" name="Google Shape;408;p44"/>
          <p:cNvSpPr txBox="1"/>
          <p:nvPr/>
        </p:nvSpPr>
        <p:spPr>
          <a:xfrm>
            <a:off x="536244" y="1522842"/>
            <a:ext cx="3923665" cy="2953385"/>
          </a:xfrm>
          <a:prstGeom prst="rect">
            <a:avLst/>
          </a:prstGeom>
          <a:noFill/>
          <a:ln>
            <a:noFill/>
          </a:ln>
        </p:spPr>
        <p:txBody>
          <a:bodyPr anchorCtr="0" anchor="t" bIns="0" lIns="0" spcFirstLastPara="1" rIns="0" wrap="square" tIns="110475">
            <a:spAutoFit/>
          </a:bodyPr>
          <a:lstStyle/>
          <a:p>
            <a:pPr indent="-344805" lvl="0" marL="356870" marR="0" rtl="0" algn="l">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Low Cost</a:t>
            </a:r>
            <a:endParaRPr sz="3200">
              <a:solidFill>
                <a:schemeClr val="dk1"/>
              </a:solidFill>
              <a:latin typeface="Times New Roman"/>
              <a:ea typeface="Times New Roman"/>
              <a:cs typeface="Times New Roman"/>
              <a:sym typeface="Times New Roman"/>
            </a:endParaRPr>
          </a:p>
          <a:p>
            <a:pPr indent="-344805" lvl="0" marL="356870" marR="0" rtl="0" algn="l">
              <a:lnSpc>
                <a:spcPct val="100000"/>
              </a:lnSpc>
              <a:spcBef>
                <a:spcPts val="77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Reliable</a:t>
            </a:r>
            <a:endParaRPr sz="3200">
              <a:solidFill>
                <a:schemeClr val="dk1"/>
              </a:solidFill>
              <a:latin typeface="Times New Roman"/>
              <a:ea typeface="Times New Roman"/>
              <a:cs typeface="Times New Roman"/>
              <a:sym typeface="Times New Roman"/>
            </a:endParaRPr>
          </a:p>
          <a:p>
            <a:pPr indent="-344805" lvl="0" marL="356870" marR="0" rtl="0" algn="l">
              <a:lnSpc>
                <a:spcPct val="100000"/>
              </a:lnSpc>
              <a:spcBef>
                <a:spcPts val="77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Flexible</a:t>
            </a:r>
            <a:endParaRPr sz="3200">
              <a:solidFill>
                <a:schemeClr val="dk1"/>
              </a:solidFill>
              <a:latin typeface="Times New Roman"/>
              <a:ea typeface="Times New Roman"/>
              <a:cs typeface="Times New Roman"/>
              <a:sym typeface="Times New Roman"/>
            </a:endParaRPr>
          </a:p>
          <a:p>
            <a:pPr indent="-344805" lvl="0" marL="356870" marR="0" rtl="0" algn="l">
              <a:lnSpc>
                <a:spcPct val="100000"/>
              </a:lnSpc>
              <a:spcBef>
                <a:spcPts val="77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Location Independent</a:t>
            </a:r>
            <a:endParaRPr sz="3200">
              <a:solidFill>
                <a:schemeClr val="dk1"/>
              </a:solidFill>
              <a:latin typeface="Times New Roman"/>
              <a:ea typeface="Times New Roman"/>
              <a:cs typeface="Times New Roman"/>
              <a:sym typeface="Times New Roman"/>
            </a:endParaRPr>
          </a:p>
          <a:p>
            <a:pPr indent="-344805" lvl="0" marL="356870" marR="0" rtl="0" algn="l">
              <a:lnSpc>
                <a:spcPct val="100000"/>
              </a:lnSpc>
              <a:spcBef>
                <a:spcPts val="775"/>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High Scalability</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e391d0ccd0_0_13"/>
          <p:cNvSpPr txBox="1"/>
          <p:nvPr>
            <p:ph type="title"/>
          </p:nvPr>
        </p:nvSpPr>
        <p:spPr>
          <a:xfrm>
            <a:off x="556850" y="438625"/>
            <a:ext cx="7546200" cy="7736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Cloud Computing </a:t>
            </a:r>
            <a:endParaRPr/>
          </a:p>
          <a:p>
            <a:pPr indent="0" lvl="0" marL="457200" rtl="0" algn="just">
              <a:spcBef>
                <a:spcPts val="0"/>
              </a:spcBef>
              <a:spcAft>
                <a:spcPts val="0"/>
              </a:spcAft>
              <a:buNone/>
            </a:pPr>
            <a:r>
              <a:rPr b="0" lang="en-US" sz="2300">
                <a:solidFill>
                  <a:srgbClr val="333333"/>
                </a:solidFill>
                <a:highlight>
                  <a:srgbClr val="FFFFFF"/>
                </a:highlight>
                <a:latin typeface="Arial"/>
                <a:ea typeface="Arial"/>
                <a:cs typeface="Arial"/>
                <a:sym typeface="Arial"/>
              </a:rPr>
              <a:t>Cloud computing is on-demand deliverability of hosted services over the internet. It allows users to access information over the remote location rather than being restricted to a specific place.</a:t>
            </a:r>
            <a:endParaRPr b="0" sz="2300">
              <a:solidFill>
                <a:srgbClr val="333333"/>
              </a:solidFill>
              <a:highlight>
                <a:srgbClr val="FFFFFF"/>
              </a:highlight>
              <a:latin typeface="Arial"/>
              <a:ea typeface="Arial"/>
              <a:cs typeface="Arial"/>
              <a:sym typeface="Arial"/>
            </a:endParaRPr>
          </a:p>
          <a:p>
            <a:pPr indent="0" lvl="0" marL="457200" rtl="0" algn="just">
              <a:lnSpc>
                <a:spcPct val="163043"/>
              </a:lnSpc>
              <a:spcBef>
                <a:spcPts val="0"/>
              </a:spcBef>
              <a:spcAft>
                <a:spcPts val="0"/>
              </a:spcAft>
              <a:buNone/>
            </a:pPr>
            <a:r>
              <a:rPr b="0" lang="en-US" sz="2300">
                <a:solidFill>
                  <a:srgbClr val="333333"/>
                </a:solidFill>
                <a:highlight>
                  <a:srgbClr val="FFFFFF"/>
                </a:highlight>
                <a:latin typeface="Arial"/>
                <a:ea typeface="Arial"/>
                <a:cs typeface="Arial"/>
                <a:sym typeface="Arial"/>
              </a:rPr>
              <a:t>The front end is the user side, which allows accessing data present in the cloud over the browser or the computing software.</a:t>
            </a:r>
            <a:endParaRPr b="0" sz="2300">
              <a:solidFill>
                <a:srgbClr val="333333"/>
              </a:solidFill>
              <a:highlight>
                <a:srgbClr val="FFFFFF"/>
              </a:highlight>
              <a:latin typeface="Arial"/>
              <a:ea typeface="Arial"/>
              <a:cs typeface="Arial"/>
              <a:sym typeface="Arial"/>
            </a:endParaRPr>
          </a:p>
          <a:p>
            <a:pPr indent="0" lvl="0" marL="457200" rtl="0" algn="just">
              <a:lnSpc>
                <a:spcPct val="163043"/>
              </a:lnSpc>
              <a:spcBef>
                <a:spcPts val="1500"/>
              </a:spcBef>
              <a:spcAft>
                <a:spcPts val="0"/>
              </a:spcAft>
              <a:buClr>
                <a:schemeClr val="dk1"/>
              </a:buClr>
              <a:buSzPts val="1100"/>
              <a:buFont typeface="Arial"/>
              <a:buNone/>
            </a:pPr>
            <a:r>
              <a:rPr b="0" lang="en-US" sz="2300">
                <a:solidFill>
                  <a:srgbClr val="333333"/>
                </a:solidFill>
                <a:highlight>
                  <a:srgbClr val="FFFFFF"/>
                </a:highlight>
                <a:latin typeface="Arial"/>
                <a:ea typeface="Arial"/>
                <a:cs typeface="Arial"/>
                <a:sym typeface="Arial"/>
              </a:rPr>
              <a:t>The back end is the system cloud section which is responsible for securing and storing data. Both these components are integrated to provide the user with a seamless networking platform and manage traffic on the ground.</a:t>
            </a:r>
            <a:endParaRPr b="0" sz="2300">
              <a:solidFill>
                <a:srgbClr val="333333"/>
              </a:solidFill>
              <a:highlight>
                <a:srgbClr val="FFFFFF"/>
              </a:highlight>
              <a:latin typeface="Arial"/>
              <a:ea typeface="Arial"/>
              <a:cs typeface="Arial"/>
              <a:sym typeface="Arial"/>
            </a:endParaRPr>
          </a:p>
          <a:p>
            <a:pPr indent="0" lvl="0" marL="0" rtl="0" algn="l">
              <a:lnSpc>
                <a:spcPct val="115000"/>
              </a:lnSpc>
              <a:spcBef>
                <a:spcPts val="1500"/>
              </a:spcBef>
              <a:spcAft>
                <a:spcPts val="0"/>
              </a:spcAft>
              <a:buClr>
                <a:schemeClr val="dk1"/>
              </a:buClr>
              <a:buSzPts val="1100"/>
              <a:buFont typeface="Arial"/>
              <a:buNone/>
            </a:pPr>
            <a:r>
              <a:t/>
            </a:r>
            <a:endParaRPr b="0" sz="2400">
              <a:latin typeface="Arial"/>
              <a:ea typeface="Arial"/>
              <a:cs typeface="Arial"/>
              <a:sym typeface="Arial"/>
            </a:endParaRPr>
          </a:p>
          <a:p>
            <a:pPr indent="0" lvl="0" marL="0" rtl="0" algn="l">
              <a:spcBef>
                <a:spcPts val="0"/>
              </a:spcBef>
              <a:spcAft>
                <a:spcPts val="0"/>
              </a:spcAft>
              <a:buNone/>
            </a:pPr>
            <a:r>
              <a:t/>
            </a:r>
            <a:endParaRPr b="0" sz="1800">
              <a:solidFill>
                <a:srgbClr val="333333"/>
              </a:solidFill>
              <a:highlight>
                <a:srgbClr val="FFFFFF"/>
              </a:highlight>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5"/>
          <p:cNvSpPr txBox="1"/>
          <p:nvPr>
            <p:ph type="title"/>
          </p:nvPr>
        </p:nvSpPr>
        <p:spPr>
          <a:xfrm>
            <a:off x="1232103" y="0"/>
            <a:ext cx="6676390" cy="1234440"/>
          </a:xfrm>
          <a:prstGeom prst="rect">
            <a:avLst/>
          </a:prstGeom>
          <a:noFill/>
          <a:ln>
            <a:noFill/>
          </a:ln>
        </p:spPr>
        <p:txBody>
          <a:bodyPr anchorCtr="0" anchor="t" bIns="0" lIns="0" spcFirstLastPara="1" rIns="0" wrap="square" tIns="37450">
            <a:spAutoFit/>
          </a:bodyPr>
          <a:lstStyle/>
          <a:p>
            <a:pPr indent="-2634615" lvl="0" marL="2646680" marR="5080" rtl="0" algn="l">
              <a:lnSpc>
                <a:spcPct val="117750"/>
              </a:lnSpc>
              <a:spcBef>
                <a:spcPts val="0"/>
              </a:spcBef>
              <a:spcAft>
                <a:spcPts val="0"/>
              </a:spcAft>
              <a:buNone/>
            </a:pPr>
            <a:r>
              <a:rPr lang="en-US"/>
              <a:t>Disadvantages of Public Cloud  Model</a:t>
            </a:r>
            <a:endParaRPr/>
          </a:p>
        </p:txBody>
      </p:sp>
      <p:sp>
        <p:nvSpPr>
          <p:cNvPr id="414" name="Google Shape;414;p45"/>
          <p:cNvSpPr txBox="1"/>
          <p:nvPr/>
        </p:nvSpPr>
        <p:spPr>
          <a:xfrm>
            <a:off x="536244" y="1522842"/>
            <a:ext cx="7409815" cy="3343275"/>
          </a:xfrm>
          <a:prstGeom prst="rect">
            <a:avLst/>
          </a:prstGeom>
          <a:noFill/>
          <a:ln>
            <a:noFill/>
          </a:ln>
        </p:spPr>
        <p:txBody>
          <a:bodyPr anchorCtr="0" anchor="t" bIns="0" lIns="0" spcFirstLastPara="1" rIns="0" wrap="square" tIns="110475">
            <a:spAutoFit/>
          </a:bodyPr>
          <a:lstStyle/>
          <a:p>
            <a:pPr indent="-344805" lvl="0" marL="356870" marR="0" rtl="0" algn="just">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Low security</a:t>
            </a:r>
            <a:endParaRPr sz="3200">
              <a:solidFill>
                <a:schemeClr val="dk1"/>
              </a:solidFill>
              <a:latin typeface="Times New Roman"/>
              <a:ea typeface="Times New Roman"/>
              <a:cs typeface="Times New Roman"/>
              <a:sym typeface="Times New Roman"/>
            </a:endParaRPr>
          </a:p>
          <a:p>
            <a:pPr indent="-344805" lvl="0" marL="356870" marR="5080" rtl="0" algn="just">
              <a:lnSpc>
                <a:spcPct val="100000"/>
              </a:lnSpc>
              <a:spcBef>
                <a:spcPts val="770"/>
              </a:spcBef>
              <a:spcAft>
                <a:spcPts val="0"/>
              </a:spcAft>
              <a:buNone/>
            </a:pPr>
            <a:r>
              <a:rPr lang="en-US" sz="3200">
                <a:solidFill>
                  <a:schemeClr val="dk1"/>
                </a:solidFill>
                <a:latin typeface="Times New Roman"/>
                <a:ea typeface="Times New Roman"/>
                <a:cs typeface="Times New Roman"/>
                <a:sym typeface="Times New Roman"/>
              </a:rPr>
              <a:t>In public cloud model, data is present off-site  and resources are shared publicly. Hence it  does not ensure the high level security.</a:t>
            </a:r>
            <a:endParaRPr sz="3200">
              <a:solidFill>
                <a:schemeClr val="dk1"/>
              </a:solidFill>
              <a:latin typeface="Times New Roman"/>
              <a:ea typeface="Times New Roman"/>
              <a:cs typeface="Times New Roman"/>
              <a:sym typeface="Times New Roman"/>
            </a:endParaRPr>
          </a:p>
          <a:p>
            <a:pPr indent="-344805" lvl="0" marL="356870" marR="0" rtl="0" algn="just">
              <a:lnSpc>
                <a:spcPct val="100000"/>
              </a:lnSpc>
              <a:spcBef>
                <a:spcPts val="775"/>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Less customizable</a:t>
            </a:r>
            <a:endParaRPr sz="3200">
              <a:solidFill>
                <a:schemeClr val="dk1"/>
              </a:solidFill>
              <a:latin typeface="Times New Roman"/>
              <a:ea typeface="Times New Roman"/>
              <a:cs typeface="Times New Roman"/>
              <a:sym typeface="Times New Roman"/>
            </a:endParaRPr>
          </a:p>
          <a:p>
            <a:pPr indent="0" lvl="0" marL="12700" marR="0" rtl="0" algn="just">
              <a:lnSpc>
                <a:spcPct val="100000"/>
              </a:lnSpc>
              <a:spcBef>
                <a:spcPts val="770"/>
              </a:spcBef>
              <a:spcAft>
                <a:spcPts val="0"/>
              </a:spcAft>
              <a:buNone/>
            </a:pPr>
            <a:r>
              <a:rPr lang="en-US" sz="3200">
                <a:solidFill>
                  <a:schemeClr val="dk1"/>
                </a:solidFill>
                <a:latin typeface="Times New Roman"/>
                <a:ea typeface="Times New Roman"/>
                <a:cs typeface="Times New Roman"/>
                <a:sym typeface="Times New Roman"/>
              </a:rPr>
              <a:t>It is less customizable than private cloud.</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6"/>
          <p:cNvSpPr txBox="1"/>
          <p:nvPr>
            <p:ph type="title"/>
          </p:nvPr>
        </p:nvSpPr>
        <p:spPr>
          <a:xfrm>
            <a:off x="3040126" y="193370"/>
            <a:ext cx="3061970" cy="63690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a:t>Private Cloud</a:t>
            </a:r>
            <a:endParaRPr/>
          </a:p>
        </p:txBody>
      </p:sp>
      <p:sp>
        <p:nvSpPr>
          <p:cNvPr id="420" name="Google Shape;420;p46"/>
          <p:cNvSpPr txBox="1"/>
          <p:nvPr/>
        </p:nvSpPr>
        <p:spPr>
          <a:xfrm>
            <a:off x="536244" y="1621612"/>
            <a:ext cx="8075930" cy="2464435"/>
          </a:xfrm>
          <a:prstGeom prst="rect">
            <a:avLst/>
          </a:prstGeom>
          <a:noFill/>
          <a:ln>
            <a:noFill/>
          </a:ln>
        </p:spPr>
        <p:txBody>
          <a:bodyPr anchorCtr="0" anchor="t" bIns="0" lIns="0" spcFirstLastPara="1" rIns="0" wrap="square" tIns="12050">
            <a:spAutoFit/>
          </a:bodyPr>
          <a:lstStyle/>
          <a:p>
            <a:pPr indent="-344805" lvl="0" marL="356870" marR="5080" rtl="0" algn="just">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The Private cloud allows the accessibility of  systems and services within the organization.  Private cloud is operated only within a  particular organization. But it will be managed  internally or by third party.</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7"/>
          <p:cNvSpPr txBox="1"/>
          <p:nvPr>
            <p:ph type="title"/>
          </p:nvPr>
        </p:nvSpPr>
        <p:spPr>
          <a:xfrm>
            <a:off x="677062" y="205562"/>
            <a:ext cx="7789545" cy="63690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a:t>Advantages of Private Cloud Model</a:t>
            </a:r>
            <a:endParaRPr/>
          </a:p>
        </p:txBody>
      </p:sp>
      <p:sp>
        <p:nvSpPr>
          <p:cNvPr id="426" name="Google Shape;426;p47"/>
          <p:cNvSpPr txBox="1"/>
          <p:nvPr/>
        </p:nvSpPr>
        <p:spPr>
          <a:xfrm>
            <a:off x="536244" y="1522842"/>
            <a:ext cx="8002905" cy="2270125"/>
          </a:xfrm>
          <a:prstGeom prst="rect">
            <a:avLst/>
          </a:prstGeom>
          <a:noFill/>
          <a:ln>
            <a:noFill/>
          </a:ln>
        </p:spPr>
        <p:txBody>
          <a:bodyPr anchorCtr="0" anchor="t" bIns="0" lIns="0" spcFirstLastPara="1" rIns="0" wrap="square" tIns="110475">
            <a:spAutoFit/>
          </a:bodyPr>
          <a:lstStyle/>
          <a:p>
            <a:pPr indent="-344805" lvl="0" marL="356870" marR="0" rtl="0" algn="l">
              <a:lnSpc>
                <a:spcPct val="100000"/>
              </a:lnSpc>
              <a:spcBef>
                <a:spcPts val="0"/>
              </a:spcBef>
              <a:spcAft>
                <a:spcPts val="0"/>
              </a:spcAft>
              <a:buClr>
                <a:schemeClr val="dk1"/>
              </a:buClr>
              <a:buSzPts val="3200"/>
              <a:buFont typeface="Arial"/>
              <a:buChar char="•"/>
            </a:pPr>
            <a:r>
              <a:rPr b="1" lang="en-US" sz="3200">
                <a:solidFill>
                  <a:schemeClr val="dk1"/>
                </a:solidFill>
                <a:latin typeface="Times New Roman"/>
                <a:ea typeface="Times New Roman"/>
                <a:cs typeface="Times New Roman"/>
                <a:sym typeface="Times New Roman"/>
              </a:rPr>
              <a:t>High security and privacy</a:t>
            </a:r>
            <a:endParaRPr sz="3200">
              <a:solidFill>
                <a:schemeClr val="dk1"/>
              </a:solidFill>
              <a:latin typeface="Times New Roman"/>
              <a:ea typeface="Times New Roman"/>
              <a:cs typeface="Times New Roman"/>
              <a:sym typeface="Times New Roman"/>
            </a:endParaRPr>
          </a:p>
          <a:p>
            <a:pPr indent="-344805" lvl="0" marL="356870" marR="5080" rtl="0" algn="l">
              <a:lnSpc>
                <a:spcPct val="100000"/>
              </a:lnSpc>
              <a:spcBef>
                <a:spcPts val="770"/>
              </a:spcBef>
              <a:spcAft>
                <a:spcPts val="0"/>
              </a:spcAft>
              <a:buNone/>
            </a:pPr>
            <a:r>
              <a:rPr b="1" lang="en-US" sz="3200">
                <a:solidFill>
                  <a:schemeClr val="dk1"/>
                </a:solidFill>
                <a:latin typeface="Times New Roman"/>
                <a:ea typeface="Times New Roman"/>
                <a:cs typeface="Times New Roman"/>
                <a:sym typeface="Times New Roman"/>
              </a:rPr>
              <a:t>- </a:t>
            </a:r>
            <a:r>
              <a:rPr lang="en-US" sz="3200">
                <a:solidFill>
                  <a:schemeClr val="dk1"/>
                </a:solidFill>
                <a:latin typeface="Times New Roman"/>
                <a:ea typeface="Times New Roman"/>
                <a:cs typeface="Times New Roman"/>
                <a:sym typeface="Times New Roman"/>
              </a:rPr>
              <a:t>Private cloud resources are shared from distinct  pool of resources and hence highly secured.</a:t>
            </a:r>
            <a:endParaRPr sz="3200">
              <a:solidFill>
                <a:schemeClr val="dk1"/>
              </a:solidFill>
              <a:latin typeface="Times New Roman"/>
              <a:ea typeface="Times New Roman"/>
              <a:cs typeface="Times New Roman"/>
              <a:sym typeface="Times New Roman"/>
            </a:endParaRPr>
          </a:p>
          <a:p>
            <a:pPr indent="-344805" lvl="0" marL="356870" marR="0" rtl="0" algn="l">
              <a:lnSpc>
                <a:spcPct val="100000"/>
              </a:lnSpc>
              <a:spcBef>
                <a:spcPts val="775"/>
              </a:spcBef>
              <a:spcAft>
                <a:spcPts val="0"/>
              </a:spcAft>
              <a:buClr>
                <a:schemeClr val="dk1"/>
              </a:buClr>
              <a:buSzPts val="3200"/>
              <a:buFont typeface="Arial"/>
              <a:buChar char="•"/>
            </a:pPr>
            <a:r>
              <a:rPr b="1" lang="en-US" sz="3200">
                <a:solidFill>
                  <a:schemeClr val="dk1"/>
                </a:solidFill>
                <a:latin typeface="Times New Roman"/>
                <a:ea typeface="Times New Roman"/>
                <a:cs typeface="Times New Roman"/>
                <a:sym typeface="Times New Roman"/>
              </a:rPr>
              <a:t>More Control</a:t>
            </a:r>
            <a:endParaRPr sz="3200">
              <a:solidFill>
                <a:schemeClr val="dk1"/>
              </a:solidFill>
              <a:latin typeface="Times New Roman"/>
              <a:ea typeface="Times New Roman"/>
              <a:cs typeface="Times New Roman"/>
              <a:sym typeface="Times New Roman"/>
            </a:endParaRPr>
          </a:p>
        </p:txBody>
      </p:sp>
      <p:sp>
        <p:nvSpPr>
          <p:cNvPr id="427" name="Google Shape;427;p47"/>
          <p:cNvSpPr txBox="1"/>
          <p:nvPr/>
        </p:nvSpPr>
        <p:spPr>
          <a:xfrm>
            <a:off x="3603497" y="3865829"/>
            <a:ext cx="5003800" cy="51244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have	more	control	on	its</a:t>
            </a:r>
            <a:endParaRPr sz="3200">
              <a:solidFill>
                <a:schemeClr val="dk1"/>
              </a:solidFill>
              <a:latin typeface="Times New Roman"/>
              <a:ea typeface="Times New Roman"/>
              <a:cs typeface="Times New Roman"/>
              <a:sym typeface="Times New Roman"/>
            </a:endParaRPr>
          </a:p>
        </p:txBody>
      </p:sp>
      <p:sp>
        <p:nvSpPr>
          <p:cNvPr id="428" name="Google Shape;428;p47"/>
          <p:cNvSpPr txBox="1"/>
          <p:nvPr/>
        </p:nvSpPr>
        <p:spPr>
          <a:xfrm>
            <a:off x="536244" y="3865829"/>
            <a:ext cx="2779395" cy="1000760"/>
          </a:xfrm>
          <a:prstGeom prst="rect">
            <a:avLst/>
          </a:prstGeom>
          <a:noFill/>
          <a:ln>
            <a:noFill/>
          </a:ln>
        </p:spPr>
        <p:txBody>
          <a:bodyPr anchorCtr="0" anchor="t" bIns="0" lIns="0" spcFirstLastPara="1" rIns="0" wrap="square" tIns="12050">
            <a:spAutoFit/>
          </a:bodyPr>
          <a:lstStyle/>
          <a:p>
            <a:pPr indent="-344805" lvl="0" marL="356870" marR="5080" rtl="0" algn="l">
              <a:lnSpc>
                <a:spcPct val="100000"/>
              </a:lnSpc>
              <a:spcBef>
                <a:spcPts val="0"/>
              </a:spcBef>
              <a:spcAft>
                <a:spcPts val="0"/>
              </a:spcAft>
              <a:buNone/>
            </a:pPr>
            <a:r>
              <a:rPr b="1" lang="en-US" sz="3200">
                <a:solidFill>
                  <a:schemeClr val="dk1"/>
                </a:solidFill>
                <a:latin typeface="Times New Roman"/>
                <a:ea typeface="Times New Roman"/>
                <a:cs typeface="Times New Roman"/>
                <a:sym typeface="Times New Roman"/>
              </a:rPr>
              <a:t>-</a:t>
            </a:r>
            <a:r>
              <a:rPr lang="en-US" sz="3200">
                <a:solidFill>
                  <a:schemeClr val="dk1"/>
                </a:solidFill>
                <a:latin typeface="Times New Roman"/>
                <a:ea typeface="Times New Roman"/>
                <a:cs typeface="Times New Roman"/>
                <a:sym typeface="Times New Roman"/>
              </a:rPr>
              <a:t>Private	clouds  resources	and</a:t>
            </a:r>
            <a:endParaRPr sz="3200">
              <a:solidFill>
                <a:schemeClr val="dk1"/>
              </a:solidFill>
              <a:latin typeface="Times New Roman"/>
              <a:ea typeface="Times New Roman"/>
              <a:cs typeface="Times New Roman"/>
              <a:sym typeface="Times New Roman"/>
            </a:endParaRPr>
          </a:p>
        </p:txBody>
      </p:sp>
      <p:sp>
        <p:nvSpPr>
          <p:cNvPr id="429" name="Google Shape;429;p47"/>
          <p:cNvSpPr txBox="1"/>
          <p:nvPr/>
        </p:nvSpPr>
        <p:spPr>
          <a:xfrm>
            <a:off x="5384038" y="4353890"/>
            <a:ext cx="3228340" cy="51244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than	public	cloud</a:t>
            </a:r>
            <a:endParaRPr sz="3200">
              <a:solidFill>
                <a:schemeClr val="dk1"/>
              </a:solidFill>
              <a:latin typeface="Times New Roman"/>
              <a:ea typeface="Times New Roman"/>
              <a:cs typeface="Times New Roman"/>
              <a:sym typeface="Times New Roman"/>
            </a:endParaRPr>
          </a:p>
        </p:txBody>
      </p:sp>
      <p:sp>
        <p:nvSpPr>
          <p:cNvPr id="430" name="Google Shape;430;p47"/>
          <p:cNvSpPr txBox="1"/>
          <p:nvPr/>
        </p:nvSpPr>
        <p:spPr>
          <a:xfrm>
            <a:off x="880668" y="4841824"/>
            <a:ext cx="2552700" cy="51244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because	it	is</a:t>
            </a:r>
            <a:endParaRPr sz="3200">
              <a:solidFill>
                <a:schemeClr val="dk1"/>
              </a:solidFill>
              <a:latin typeface="Times New Roman"/>
              <a:ea typeface="Times New Roman"/>
              <a:cs typeface="Times New Roman"/>
              <a:sym typeface="Times New Roman"/>
            </a:endParaRPr>
          </a:p>
        </p:txBody>
      </p:sp>
      <p:sp>
        <p:nvSpPr>
          <p:cNvPr id="431" name="Google Shape;431;p47"/>
          <p:cNvSpPr txBox="1"/>
          <p:nvPr/>
        </p:nvSpPr>
        <p:spPr>
          <a:xfrm>
            <a:off x="3582161" y="4353890"/>
            <a:ext cx="5031740" cy="100076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hardware</a:t>
            </a:r>
            <a:endParaRPr sz="3200">
              <a:solidFill>
                <a:schemeClr val="dk1"/>
              </a:solidFill>
              <a:latin typeface="Times New Roman"/>
              <a:ea typeface="Times New Roman"/>
              <a:cs typeface="Times New Roman"/>
              <a:sym typeface="Times New Roman"/>
            </a:endParaRPr>
          </a:p>
          <a:p>
            <a:pPr indent="0" lvl="0" marL="213359"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accessed	only	within	the</a:t>
            </a:r>
            <a:endParaRPr sz="3200">
              <a:solidFill>
                <a:schemeClr val="dk1"/>
              </a:solidFill>
              <a:latin typeface="Times New Roman"/>
              <a:ea typeface="Times New Roman"/>
              <a:cs typeface="Times New Roman"/>
              <a:sym typeface="Times New Roman"/>
            </a:endParaRPr>
          </a:p>
        </p:txBody>
      </p:sp>
      <p:sp>
        <p:nvSpPr>
          <p:cNvPr id="432" name="Google Shape;432;p47"/>
          <p:cNvSpPr txBox="1"/>
          <p:nvPr/>
        </p:nvSpPr>
        <p:spPr>
          <a:xfrm>
            <a:off x="880668" y="5320995"/>
            <a:ext cx="4719955" cy="51244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boundary of an organization</a:t>
            </a:r>
            <a:r>
              <a:rPr lang="en-US" sz="3200">
                <a:solidFill>
                  <a:schemeClr val="dk1"/>
                </a:solidFill>
                <a:latin typeface="Calibri"/>
                <a:ea typeface="Calibri"/>
                <a:cs typeface="Calibri"/>
                <a:sym typeface="Calibri"/>
              </a:rPr>
              <a:t>.</a:t>
            </a:r>
            <a:endParaRPr sz="3200">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8"/>
          <p:cNvSpPr txBox="1"/>
          <p:nvPr>
            <p:ph type="title"/>
          </p:nvPr>
        </p:nvSpPr>
        <p:spPr>
          <a:xfrm>
            <a:off x="1134567" y="0"/>
            <a:ext cx="6873875" cy="1246505"/>
          </a:xfrm>
          <a:prstGeom prst="rect">
            <a:avLst/>
          </a:prstGeom>
          <a:noFill/>
          <a:ln>
            <a:noFill/>
          </a:ln>
        </p:spPr>
        <p:txBody>
          <a:bodyPr anchorCtr="0" anchor="t" bIns="0" lIns="0" spcFirstLastPara="1" rIns="0" wrap="square" tIns="13325">
            <a:spAutoFit/>
          </a:bodyPr>
          <a:lstStyle/>
          <a:p>
            <a:pPr indent="-2732405" lvl="0" marL="2744470" marR="5080" rtl="0" algn="l">
              <a:lnSpc>
                <a:spcPct val="100000"/>
              </a:lnSpc>
              <a:spcBef>
                <a:spcPts val="0"/>
              </a:spcBef>
              <a:spcAft>
                <a:spcPts val="0"/>
              </a:spcAft>
              <a:buNone/>
            </a:pPr>
            <a:r>
              <a:rPr lang="en-US"/>
              <a:t>Disadvantages of Private Cloud  Model</a:t>
            </a:r>
            <a:endParaRPr/>
          </a:p>
        </p:txBody>
      </p:sp>
      <p:sp>
        <p:nvSpPr>
          <p:cNvPr id="438" name="Google Shape;438;p48"/>
          <p:cNvSpPr txBox="1"/>
          <p:nvPr/>
        </p:nvSpPr>
        <p:spPr>
          <a:xfrm>
            <a:off x="536250" y="1539625"/>
            <a:ext cx="8017500" cy="4733400"/>
          </a:xfrm>
          <a:prstGeom prst="rect">
            <a:avLst/>
          </a:prstGeom>
          <a:noFill/>
          <a:ln>
            <a:noFill/>
          </a:ln>
        </p:spPr>
        <p:txBody>
          <a:bodyPr anchorCtr="0" anchor="t" bIns="0" lIns="0" spcFirstLastPara="1" rIns="0" wrap="square" tIns="13950">
            <a:spAutoFit/>
          </a:bodyPr>
          <a:lstStyle/>
          <a:p>
            <a:pPr indent="-344805" lvl="0" marL="356870" marR="0" rtl="0" algn="l">
              <a:lnSpc>
                <a:spcPct val="100000"/>
              </a:lnSpc>
              <a:spcBef>
                <a:spcPts val="0"/>
              </a:spcBef>
              <a:spcAft>
                <a:spcPts val="0"/>
              </a:spcAft>
              <a:buClr>
                <a:schemeClr val="dk1"/>
              </a:buClr>
              <a:buSzPts val="2700"/>
              <a:buFont typeface="Arial"/>
              <a:buChar char="•"/>
            </a:pPr>
            <a:r>
              <a:rPr b="1" lang="en-US" sz="2700">
                <a:solidFill>
                  <a:schemeClr val="dk1"/>
                </a:solidFill>
                <a:latin typeface="Times New Roman"/>
                <a:ea typeface="Times New Roman"/>
                <a:cs typeface="Times New Roman"/>
                <a:sym typeface="Times New Roman"/>
              </a:rPr>
              <a:t>Restriction</a:t>
            </a:r>
            <a:endParaRPr sz="2700">
              <a:solidFill>
                <a:schemeClr val="dk1"/>
              </a:solidFill>
              <a:latin typeface="Times New Roman"/>
              <a:ea typeface="Times New Roman"/>
              <a:cs typeface="Times New Roman"/>
              <a:sym typeface="Times New Roman"/>
            </a:endParaRPr>
          </a:p>
          <a:p>
            <a:pPr indent="-344805" lvl="0" marL="356870" marR="693420" rtl="0" algn="l">
              <a:lnSpc>
                <a:spcPct val="95925"/>
              </a:lnSpc>
              <a:spcBef>
                <a:spcPts val="630"/>
              </a:spcBef>
              <a:spcAft>
                <a:spcPts val="0"/>
              </a:spcAft>
              <a:buNone/>
            </a:pPr>
            <a:r>
              <a:rPr lang="en-US" sz="2700">
                <a:solidFill>
                  <a:schemeClr val="dk1"/>
                </a:solidFill>
                <a:latin typeface="Times New Roman"/>
                <a:ea typeface="Times New Roman"/>
                <a:cs typeface="Times New Roman"/>
                <a:sym typeface="Times New Roman"/>
              </a:rPr>
              <a:t>-Private cloud is only accessible locally and it is very  difficult to deploy globally.</a:t>
            </a:r>
            <a:endParaRPr sz="2700">
              <a:solidFill>
                <a:schemeClr val="dk1"/>
              </a:solidFill>
              <a:latin typeface="Times New Roman"/>
              <a:ea typeface="Times New Roman"/>
              <a:cs typeface="Times New Roman"/>
              <a:sym typeface="Times New Roman"/>
            </a:endParaRPr>
          </a:p>
          <a:p>
            <a:pPr indent="-344805" lvl="0" marL="356870" marR="0" rtl="0" algn="l">
              <a:lnSpc>
                <a:spcPct val="100000"/>
              </a:lnSpc>
              <a:spcBef>
                <a:spcPts val="25"/>
              </a:spcBef>
              <a:spcAft>
                <a:spcPts val="0"/>
              </a:spcAft>
              <a:buClr>
                <a:schemeClr val="dk1"/>
              </a:buClr>
              <a:buSzPts val="2700"/>
              <a:buFont typeface="Arial"/>
              <a:buChar char="•"/>
            </a:pPr>
            <a:r>
              <a:rPr b="1" lang="en-US" sz="2700">
                <a:solidFill>
                  <a:schemeClr val="dk1"/>
                </a:solidFill>
                <a:latin typeface="Times New Roman"/>
                <a:ea typeface="Times New Roman"/>
                <a:cs typeface="Times New Roman"/>
                <a:sym typeface="Times New Roman"/>
              </a:rPr>
              <a:t>More Cost</a:t>
            </a:r>
            <a:endParaRPr sz="270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2700">
                <a:solidFill>
                  <a:schemeClr val="dk1"/>
                </a:solidFill>
                <a:latin typeface="Times New Roman"/>
                <a:ea typeface="Times New Roman"/>
                <a:cs typeface="Times New Roman"/>
                <a:sym typeface="Times New Roman"/>
              </a:rPr>
              <a:t>-	Private cloud is having more cost than public clouds.</a:t>
            </a:r>
            <a:endParaRPr sz="2700">
              <a:solidFill>
                <a:schemeClr val="dk1"/>
              </a:solidFill>
              <a:latin typeface="Times New Roman"/>
              <a:ea typeface="Times New Roman"/>
              <a:cs typeface="Times New Roman"/>
              <a:sym typeface="Times New Roman"/>
            </a:endParaRPr>
          </a:p>
          <a:p>
            <a:pPr indent="-344805" lvl="0" marL="356870" marR="0" rtl="0" algn="l">
              <a:lnSpc>
                <a:spcPct val="100000"/>
              </a:lnSpc>
              <a:spcBef>
                <a:spcPts val="5"/>
              </a:spcBef>
              <a:spcAft>
                <a:spcPts val="0"/>
              </a:spcAft>
              <a:buClr>
                <a:schemeClr val="dk1"/>
              </a:buClr>
              <a:buSzPts val="2700"/>
              <a:buFont typeface="Arial"/>
              <a:buChar char="•"/>
            </a:pPr>
            <a:r>
              <a:rPr b="1" lang="en-US" sz="2700">
                <a:solidFill>
                  <a:schemeClr val="dk1"/>
                </a:solidFill>
                <a:latin typeface="Times New Roman"/>
                <a:ea typeface="Times New Roman"/>
                <a:cs typeface="Times New Roman"/>
                <a:sym typeface="Times New Roman"/>
              </a:rPr>
              <a:t>Inflexible price</a:t>
            </a:r>
            <a:endParaRPr sz="2700">
              <a:solidFill>
                <a:schemeClr val="dk1"/>
              </a:solidFill>
              <a:latin typeface="Times New Roman"/>
              <a:ea typeface="Times New Roman"/>
              <a:cs typeface="Times New Roman"/>
              <a:sym typeface="Times New Roman"/>
            </a:endParaRPr>
          </a:p>
          <a:p>
            <a:pPr indent="-344805" lvl="0" marL="356870" marR="12700" rtl="0" algn="l">
              <a:lnSpc>
                <a:spcPct val="95925"/>
              </a:lnSpc>
              <a:spcBef>
                <a:spcPts val="625"/>
              </a:spcBef>
              <a:spcAft>
                <a:spcPts val="0"/>
              </a:spcAft>
              <a:buNone/>
            </a:pPr>
            <a:r>
              <a:rPr lang="en-US" sz="2700">
                <a:solidFill>
                  <a:schemeClr val="dk1"/>
                </a:solidFill>
                <a:latin typeface="Times New Roman"/>
                <a:ea typeface="Times New Roman"/>
                <a:cs typeface="Times New Roman"/>
                <a:sym typeface="Times New Roman"/>
              </a:rPr>
              <a:t>-	In order to fulfill demands, purchasing new hardware is  very costly.</a:t>
            </a:r>
            <a:endParaRPr sz="2700">
              <a:solidFill>
                <a:schemeClr val="dk1"/>
              </a:solidFill>
              <a:latin typeface="Times New Roman"/>
              <a:ea typeface="Times New Roman"/>
              <a:cs typeface="Times New Roman"/>
              <a:sym typeface="Times New Roman"/>
            </a:endParaRPr>
          </a:p>
          <a:p>
            <a:pPr indent="-344805" lvl="0" marL="356870" marR="0" rtl="0" algn="l">
              <a:lnSpc>
                <a:spcPct val="100000"/>
              </a:lnSpc>
              <a:spcBef>
                <a:spcPts val="30"/>
              </a:spcBef>
              <a:spcAft>
                <a:spcPts val="0"/>
              </a:spcAft>
              <a:buClr>
                <a:schemeClr val="dk1"/>
              </a:buClr>
              <a:buSzPts val="2700"/>
              <a:buFont typeface="Arial"/>
              <a:buChar char="•"/>
            </a:pPr>
            <a:r>
              <a:rPr b="1" lang="en-US" sz="2700">
                <a:solidFill>
                  <a:schemeClr val="dk1"/>
                </a:solidFill>
                <a:latin typeface="Times New Roman"/>
                <a:ea typeface="Times New Roman"/>
                <a:cs typeface="Times New Roman"/>
                <a:sym typeface="Times New Roman"/>
              </a:rPr>
              <a:t>Less Scalability</a:t>
            </a:r>
            <a:endParaRPr sz="2700">
              <a:solidFill>
                <a:schemeClr val="dk1"/>
              </a:solidFill>
              <a:latin typeface="Times New Roman"/>
              <a:ea typeface="Times New Roman"/>
              <a:cs typeface="Times New Roman"/>
              <a:sym typeface="Times New Roman"/>
            </a:endParaRPr>
          </a:p>
          <a:p>
            <a:pPr indent="-344805" lvl="0" marL="356870" marR="5080" rtl="0" algn="l">
              <a:lnSpc>
                <a:spcPct val="95925"/>
              </a:lnSpc>
              <a:spcBef>
                <a:spcPts val="630"/>
              </a:spcBef>
              <a:spcAft>
                <a:spcPts val="0"/>
              </a:spcAft>
              <a:buNone/>
            </a:pPr>
            <a:r>
              <a:rPr lang="en-US" sz="2700">
                <a:solidFill>
                  <a:schemeClr val="dk1"/>
                </a:solidFill>
                <a:latin typeface="Times New Roman"/>
                <a:ea typeface="Times New Roman"/>
                <a:cs typeface="Times New Roman"/>
                <a:sym typeface="Times New Roman"/>
              </a:rPr>
              <a:t>- Private clouds are scaled only within capacity of internal  hosted resources.</a:t>
            </a:r>
            <a:endParaRPr sz="2700">
              <a:solidFill>
                <a:schemeClr val="dk1"/>
              </a:solidFill>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9"/>
          <p:cNvSpPr txBox="1"/>
          <p:nvPr>
            <p:ph type="title"/>
          </p:nvPr>
        </p:nvSpPr>
        <p:spPr>
          <a:xfrm>
            <a:off x="3040126" y="193370"/>
            <a:ext cx="3061970" cy="63690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a:t>Hybrid Cloud</a:t>
            </a:r>
            <a:endParaRPr/>
          </a:p>
        </p:txBody>
      </p:sp>
      <p:sp>
        <p:nvSpPr>
          <p:cNvPr id="444" name="Google Shape;444;p49"/>
          <p:cNvSpPr txBox="1"/>
          <p:nvPr/>
        </p:nvSpPr>
        <p:spPr>
          <a:xfrm>
            <a:off x="536244" y="1621612"/>
            <a:ext cx="8075295" cy="1976120"/>
          </a:xfrm>
          <a:prstGeom prst="rect">
            <a:avLst/>
          </a:prstGeom>
          <a:noFill/>
          <a:ln>
            <a:noFill/>
          </a:ln>
        </p:spPr>
        <p:txBody>
          <a:bodyPr anchorCtr="0" anchor="t" bIns="0" lIns="0" spcFirstLastPara="1" rIns="0" wrap="square" tIns="12050">
            <a:spAutoFit/>
          </a:bodyPr>
          <a:lstStyle/>
          <a:p>
            <a:pPr indent="-344805" lvl="0" marL="356870" marR="5080" rtl="0" algn="just">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The Hybrid cloud is the mixture of public and  private cloud. Non-critical activities are  performed by public cloud while critical  activities are performed by private cloud.</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0"/>
          <p:cNvSpPr txBox="1"/>
          <p:nvPr>
            <p:ph type="title"/>
          </p:nvPr>
        </p:nvSpPr>
        <p:spPr>
          <a:xfrm>
            <a:off x="674014" y="205562"/>
            <a:ext cx="7792720" cy="63690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a:t>Advantages of Hybrid Cloud Model</a:t>
            </a:r>
            <a:endParaRPr/>
          </a:p>
        </p:txBody>
      </p:sp>
      <p:sp>
        <p:nvSpPr>
          <p:cNvPr id="450" name="Google Shape;450;p50"/>
          <p:cNvSpPr txBox="1"/>
          <p:nvPr/>
        </p:nvSpPr>
        <p:spPr>
          <a:xfrm>
            <a:off x="536250" y="1522852"/>
            <a:ext cx="7956000" cy="3855900"/>
          </a:xfrm>
          <a:prstGeom prst="rect">
            <a:avLst/>
          </a:prstGeom>
          <a:noFill/>
          <a:ln>
            <a:noFill/>
          </a:ln>
        </p:spPr>
        <p:txBody>
          <a:bodyPr anchorCtr="0" anchor="t" bIns="0" lIns="0" spcFirstLastPara="1" rIns="0" wrap="square" tIns="110475">
            <a:spAutoFit/>
          </a:bodyPr>
          <a:lstStyle/>
          <a:p>
            <a:pPr indent="-344805" lvl="0" marL="356870" marR="0" rtl="0" algn="just">
              <a:lnSpc>
                <a:spcPct val="100000"/>
              </a:lnSpc>
              <a:spcBef>
                <a:spcPts val="0"/>
              </a:spcBef>
              <a:spcAft>
                <a:spcPts val="0"/>
              </a:spcAft>
              <a:buClr>
                <a:schemeClr val="dk1"/>
              </a:buClr>
              <a:buSzPts val="3200"/>
              <a:buFont typeface="Arial"/>
              <a:buChar char="•"/>
            </a:pPr>
            <a:r>
              <a:rPr b="1" lang="en-US" sz="3200">
                <a:solidFill>
                  <a:schemeClr val="dk1"/>
                </a:solidFill>
                <a:latin typeface="Times New Roman"/>
                <a:ea typeface="Times New Roman"/>
                <a:cs typeface="Times New Roman"/>
                <a:sym typeface="Times New Roman"/>
              </a:rPr>
              <a:t>Scalable</a:t>
            </a:r>
            <a:endParaRPr sz="3200">
              <a:solidFill>
                <a:schemeClr val="dk1"/>
              </a:solidFill>
              <a:latin typeface="Times New Roman"/>
              <a:ea typeface="Times New Roman"/>
              <a:cs typeface="Times New Roman"/>
              <a:sym typeface="Times New Roman"/>
            </a:endParaRPr>
          </a:p>
          <a:p>
            <a:pPr indent="-344805" lvl="0" marL="356870" marR="1001394" rtl="0" algn="just">
              <a:lnSpc>
                <a:spcPct val="100000"/>
              </a:lnSpc>
              <a:spcBef>
                <a:spcPts val="770"/>
              </a:spcBef>
              <a:spcAft>
                <a:spcPts val="0"/>
              </a:spcAft>
              <a:buNone/>
            </a:pPr>
            <a:r>
              <a:rPr lang="en-US" sz="3200">
                <a:solidFill>
                  <a:schemeClr val="dk1"/>
                </a:solidFill>
                <a:latin typeface="Times New Roman"/>
                <a:ea typeface="Times New Roman"/>
                <a:cs typeface="Times New Roman"/>
                <a:sym typeface="Times New Roman"/>
              </a:rPr>
              <a:t>-It provides both the features of public and  private cloud scalability.</a:t>
            </a:r>
            <a:endParaRPr sz="3200">
              <a:solidFill>
                <a:schemeClr val="dk1"/>
              </a:solidFill>
              <a:latin typeface="Times New Roman"/>
              <a:ea typeface="Times New Roman"/>
              <a:cs typeface="Times New Roman"/>
              <a:sym typeface="Times New Roman"/>
            </a:endParaRPr>
          </a:p>
          <a:p>
            <a:pPr indent="-344805" lvl="0" marL="356870" marR="0" rtl="0" algn="just">
              <a:lnSpc>
                <a:spcPct val="100000"/>
              </a:lnSpc>
              <a:spcBef>
                <a:spcPts val="775"/>
              </a:spcBef>
              <a:spcAft>
                <a:spcPts val="0"/>
              </a:spcAft>
              <a:buClr>
                <a:schemeClr val="dk1"/>
              </a:buClr>
              <a:buSzPts val="3200"/>
              <a:buFont typeface="Arial"/>
              <a:buChar char="•"/>
            </a:pPr>
            <a:r>
              <a:rPr b="1" lang="en-US" sz="3200">
                <a:solidFill>
                  <a:schemeClr val="dk1"/>
                </a:solidFill>
                <a:latin typeface="Times New Roman"/>
                <a:ea typeface="Times New Roman"/>
                <a:cs typeface="Times New Roman"/>
                <a:sym typeface="Times New Roman"/>
              </a:rPr>
              <a:t>Flexible and secure</a:t>
            </a:r>
            <a:endParaRPr sz="3200">
              <a:solidFill>
                <a:schemeClr val="dk1"/>
              </a:solidFill>
              <a:latin typeface="Times New Roman"/>
              <a:ea typeface="Times New Roman"/>
              <a:cs typeface="Times New Roman"/>
              <a:sym typeface="Times New Roman"/>
            </a:endParaRPr>
          </a:p>
          <a:p>
            <a:pPr indent="-344805" lvl="0" marL="356870" marR="5080" rtl="0" algn="just">
              <a:lnSpc>
                <a:spcPct val="100000"/>
              </a:lnSpc>
              <a:spcBef>
                <a:spcPts val="765"/>
              </a:spcBef>
              <a:spcAft>
                <a:spcPts val="0"/>
              </a:spcAft>
              <a:buNone/>
            </a:pPr>
            <a:r>
              <a:rPr b="1" lang="en-US" sz="3200">
                <a:solidFill>
                  <a:schemeClr val="dk1"/>
                </a:solidFill>
                <a:latin typeface="Times New Roman"/>
                <a:ea typeface="Times New Roman"/>
                <a:cs typeface="Times New Roman"/>
                <a:sym typeface="Times New Roman"/>
              </a:rPr>
              <a:t>- </a:t>
            </a:r>
            <a:r>
              <a:rPr lang="en-US" sz="3200">
                <a:solidFill>
                  <a:schemeClr val="dk1"/>
                </a:solidFill>
                <a:latin typeface="Times New Roman"/>
                <a:ea typeface="Times New Roman"/>
                <a:cs typeface="Times New Roman"/>
                <a:sym typeface="Times New Roman"/>
              </a:rPr>
              <a:t>It provides secure resources because of private  cloud and scalable resources because of public  cloud.</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1"/>
          <p:cNvSpPr txBox="1"/>
          <p:nvPr>
            <p:ph type="title"/>
          </p:nvPr>
        </p:nvSpPr>
        <p:spPr>
          <a:xfrm>
            <a:off x="674014" y="205562"/>
            <a:ext cx="7792720" cy="63690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a:t>Advantages of Hybrid Cloud Model</a:t>
            </a:r>
            <a:endParaRPr/>
          </a:p>
        </p:txBody>
      </p:sp>
      <p:sp>
        <p:nvSpPr>
          <p:cNvPr id="456" name="Google Shape;456;p51"/>
          <p:cNvSpPr txBox="1"/>
          <p:nvPr/>
        </p:nvSpPr>
        <p:spPr>
          <a:xfrm>
            <a:off x="460044" y="1522842"/>
            <a:ext cx="7346950" cy="1684655"/>
          </a:xfrm>
          <a:prstGeom prst="rect">
            <a:avLst/>
          </a:prstGeom>
          <a:noFill/>
          <a:ln>
            <a:noFill/>
          </a:ln>
        </p:spPr>
        <p:txBody>
          <a:bodyPr anchorCtr="0" anchor="t" bIns="0" lIns="0" spcFirstLastPara="1" rIns="0" wrap="square" tIns="110475">
            <a:spAutoFit/>
          </a:bodyPr>
          <a:lstStyle/>
          <a:p>
            <a:pPr indent="-344805" lvl="0" marL="356870" marR="0" rtl="0" algn="l">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Cost effective</a:t>
            </a:r>
            <a:endParaRPr sz="3200">
              <a:solidFill>
                <a:schemeClr val="dk1"/>
              </a:solidFill>
              <a:latin typeface="Times New Roman"/>
              <a:ea typeface="Times New Roman"/>
              <a:cs typeface="Times New Roman"/>
              <a:sym typeface="Times New Roman"/>
            </a:endParaRPr>
          </a:p>
          <a:p>
            <a:pPr indent="-344805" lvl="0" marL="356870" marR="5080" rtl="0" algn="l">
              <a:lnSpc>
                <a:spcPct val="100000"/>
              </a:lnSpc>
              <a:spcBef>
                <a:spcPts val="770"/>
              </a:spcBef>
              <a:spcAft>
                <a:spcPts val="0"/>
              </a:spcAft>
              <a:buNone/>
            </a:pPr>
            <a:r>
              <a:rPr b="1" lang="en-US" sz="3200">
                <a:solidFill>
                  <a:schemeClr val="dk1"/>
                </a:solidFill>
                <a:latin typeface="Times New Roman"/>
                <a:ea typeface="Times New Roman"/>
                <a:cs typeface="Times New Roman"/>
                <a:sym typeface="Times New Roman"/>
              </a:rPr>
              <a:t>- </a:t>
            </a:r>
            <a:r>
              <a:rPr lang="en-US" sz="3200">
                <a:solidFill>
                  <a:schemeClr val="dk1"/>
                </a:solidFill>
                <a:latin typeface="Times New Roman"/>
                <a:ea typeface="Times New Roman"/>
                <a:cs typeface="Times New Roman"/>
                <a:sym typeface="Times New Roman"/>
              </a:rPr>
              <a:t>It is having less cost as compared to private  cloud.</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2"/>
          <p:cNvSpPr txBox="1"/>
          <p:nvPr>
            <p:ph type="title"/>
          </p:nvPr>
        </p:nvSpPr>
        <p:spPr>
          <a:xfrm>
            <a:off x="1134262" y="0"/>
            <a:ext cx="6881495" cy="1234440"/>
          </a:xfrm>
          <a:prstGeom prst="rect">
            <a:avLst/>
          </a:prstGeom>
          <a:noFill/>
          <a:ln>
            <a:noFill/>
          </a:ln>
        </p:spPr>
        <p:txBody>
          <a:bodyPr anchorCtr="0" anchor="t" bIns="0" lIns="0" spcFirstLastPara="1" rIns="0" wrap="square" tIns="37450">
            <a:spAutoFit/>
          </a:bodyPr>
          <a:lstStyle/>
          <a:p>
            <a:pPr indent="-2732405" lvl="0" marL="2744470" marR="5080" rtl="0" algn="l">
              <a:lnSpc>
                <a:spcPct val="117750"/>
              </a:lnSpc>
              <a:spcBef>
                <a:spcPts val="0"/>
              </a:spcBef>
              <a:spcAft>
                <a:spcPts val="0"/>
              </a:spcAft>
              <a:buNone/>
            </a:pPr>
            <a:r>
              <a:rPr lang="en-US"/>
              <a:t>Disadvantages of Hybrid Cloud  Model</a:t>
            </a:r>
            <a:endParaRPr/>
          </a:p>
        </p:txBody>
      </p:sp>
      <p:sp>
        <p:nvSpPr>
          <p:cNvPr id="462" name="Google Shape;462;p52"/>
          <p:cNvSpPr txBox="1"/>
          <p:nvPr/>
        </p:nvSpPr>
        <p:spPr>
          <a:xfrm>
            <a:off x="536250" y="1522852"/>
            <a:ext cx="8070900" cy="3855900"/>
          </a:xfrm>
          <a:prstGeom prst="rect">
            <a:avLst/>
          </a:prstGeom>
          <a:noFill/>
          <a:ln>
            <a:noFill/>
          </a:ln>
        </p:spPr>
        <p:txBody>
          <a:bodyPr anchorCtr="0" anchor="t" bIns="0" lIns="0" spcFirstLastPara="1" rIns="0" wrap="square" tIns="110475">
            <a:spAutoFit/>
          </a:bodyPr>
          <a:lstStyle/>
          <a:p>
            <a:pPr indent="-344805" lvl="0" marL="356870" marR="0" rtl="0" algn="l">
              <a:lnSpc>
                <a:spcPct val="100000"/>
              </a:lnSpc>
              <a:spcBef>
                <a:spcPts val="0"/>
              </a:spcBef>
              <a:spcAft>
                <a:spcPts val="0"/>
              </a:spcAft>
              <a:buClr>
                <a:schemeClr val="dk1"/>
              </a:buClr>
              <a:buSzPts val="3200"/>
              <a:buFont typeface="Arial"/>
              <a:buChar char="•"/>
            </a:pPr>
            <a:r>
              <a:rPr b="1" lang="en-US" sz="3200">
                <a:solidFill>
                  <a:schemeClr val="dk1"/>
                </a:solidFill>
                <a:latin typeface="Times New Roman"/>
                <a:ea typeface="Times New Roman"/>
                <a:cs typeface="Times New Roman"/>
                <a:sym typeface="Times New Roman"/>
              </a:rPr>
              <a:t>Networking issues</a:t>
            </a:r>
            <a:endParaRPr sz="3200">
              <a:solidFill>
                <a:schemeClr val="dk1"/>
              </a:solidFill>
              <a:latin typeface="Times New Roman"/>
              <a:ea typeface="Times New Roman"/>
              <a:cs typeface="Times New Roman"/>
              <a:sym typeface="Times New Roman"/>
            </a:endParaRPr>
          </a:p>
          <a:p>
            <a:pPr indent="-344805" lvl="0" marL="356870" marR="27305" rtl="0" algn="l">
              <a:lnSpc>
                <a:spcPct val="100000"/>
              </a:lnSpc>
              <a:spcBef>
                <a:spcPts val="770"/>
              </a:spcBef>
              <a:spcAft>
                <a:spcPts val="0"/>
              </a:spcAft>
              <a:buNone/>
            </a:pPr>
            <a:r>
              <a:rPr lang="en-US" sz="3200">
                <a:solidFill>
                  <a:schemeClr val="dk1"/>
                </a:solidFill>
                <a:latin typeface="Times New Roman"/>
                <a:ea typeface="Times New Roman"/>
                <a:cs typeface="Times New Roman"/>
                <a:sym typeface="Times New Roman"/>
              </a:rPr>
              <a:t>Networking becomes complex because of private  and public cloud.</a:t>
            </a:r>
            <a:endParaRPr sz="3200">
              <a:solidFill>
                <a:schemeClr val="dk1"/>
              </a:solidFill>
              <a:latin typeface="Times New Roman"/>
              <a:ea typeface="Times New Roman"/>
              <a:cs typeface="Times New Roman"/>
              <a:sym typeface="Times New Roman"/>
            </a:endParaRPr>
          </a:p>
          <a:p>
            <a:pPr indent="-344805" lvl="0" marL="356870" marR="0" rtl="0" algn="l">
              <a:lnSpc>
                <a:spcPct val="100000"/>
              </a:lnSpc>
              <a:spcBef>
                <a:spcPts val="775"/>
              </a:spcBef>
              <a:spcAft>
                <a:spcPts val="0"/>
              </a:spcAft>
              <a:buClr>
                <a:schemeClr val="dk1"/>
              </a:buClr>
              <a:buSzPts val="3200"/>
              <a:buFont typeface="Arial"/>
              <a:buChar char="•"/>
            </a:pPr>
            <a:r>
              <a:rPr b="1" lang="en-US" sz="3200">
                <a:solidFill>
                  <a:schemeClr val="dk1"/>
                </a:solidFill>
                <a:latin typeface="Times New Roman"/>
                <a:ea typeface="Times New Roman"/>
                <a:cs typeface="Times New Roman"/>
                <a:sym typeface="Times New Roman"/>
              </a:rPr>
              <a:t>Security Compliance</a:t>
            </a:r>
            <a:endParaRPr sz="3200">
              <a:solidFill>
                <a:schemeClr val="dk1"/>
              </a:solidFill>
              <a:latin typeface="Times New Roman"/>
              <a:ea typeface="Times New Roman"/>
              <a:cs typeface="Times New Roman"/>
              <a:sym typeface="Times New Roman"/>
            </a:endParaRPr>
          </a:p>
          <a:p>
            <a:pPr indent="-344805" lvl="0" marL="356870" marR="5080" rtl="0" algn="just">
              <a:lnSpc>
                <a:spcPct val="100000"/>
              </a:lnSpc>
              <a:spcBef>
                <a:spcPts val="765"/>
              </a:spcBef>
              <a:spcAft>
                <a:spcPts val="0"/>
              </a:spcAft>
              <a:buNone/>
            </a:pPr>
            <a:r>
              <a:rPr lang="en-US" sz="3200">
                <a:solidFill>
                  <a:schemeClr val="dk1"/>
                </a:solidFill>
                <a:latin typeface="Times New Roman"/>
                <a:ea typeface="Times New Roman"/>
                <a:cs typeface="Times New Roman"/>
                <a:sym typeface="Times New Roman"/>
              </a:rPr>
              <a:t>It is necessary to ensure that cloud services are  compliant with the security policies of an  organization.</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ge2c165bc72_0_6"/>
          <p:cNvSpPr txBox="1"/>
          <p:nvPr>
            <p:ph type="title"/>
          </p:nvPr>
        </p:nvSpPr>
        <p:spPr>
          <a:xfrm>
            <a:off x="228600" y="643890"/>
            <a:ext cx="8094900" cy="997800"/>
          </a:xfrm>
          <a:prstGeom prst="rect">
            <a:avLst/>
          </a:prstGeom>
          <a:noFill/>
          <a:ln>
            <a:noFill/>
          </a:ln>
        </p:spPr>
        <p:txBody>
          <a:bodyPr anchorCtr="0" anchor="ctr" bIns="0" lIns="0" spcFirstLastPara="1" rIns="0" wrap="square" tIns="12700">
            <a:spAutoFit/>
          </a:bodyPr>
          <a:lstStyle/>
          <a:p>
            <a:pPr indent="0" lvl="0" marL="12700" marR="5080" rtl="0" algn="just">
              <a:lnSpc>
                <a:spcPct val="100000"/>
              </a:lnSpc>
              <a:spcBef>
                <a:spcPts val="0"/>
              </a:spcBef>
              <a:spcAft>
                <a:spcPts val="0"/>
              </a:spcAft>
              <a:buClr>
                <a:schemeClr val="dk1"/>
              </a:buClr>
              <a:buSzPts val="2400"/>
              <a:buFont typeface="Calibri"/>
              <a:buNone/>
            </a:pPr>
            <a:r>
              <a:rPr lang="en-US" sz="2400"/>
              <a:t>PUBLIC CLOUD </a:t>
            </a:r>
            <a:r>
              <a:rPr lang="en-US" sz="1800">
                <a:solidFill>
                  <a:srgbClr val="000000"/>
                </a:solidFill>
              </a:rPr>
              <a:t>: </a:t>
            </a:r>
            <a:r>
              <a:rPr b="0" lang="en-US" sz="2000">
                <a:latin typeface="Times New Roman"/>
                <a:ea typeface="Times New Roman"/>
                <a:cs typeface="Times New Roman"/>
                <a:sym typeface="Times New Roman"/>
              </a:rPr>
              <a:t>The </a:t>
            </a:r>
            <a:r>
              <a:rPr lang="en-US" sz="2000"/>
              <a:t>Public Cloud </a:t>
            </a:r>
            <a:r>
              <a:rPr b="0" lang="en-US" sz="2000">
                <a:latin typeface="Times New Roman"/>
                <a:ea typeface="Times New Roman"/>
                <a:cs typeface="Times New Roman"/>
                <a:sym typeface="Times New Roman"/>
              </a:rPr>
              <a:t>allows systems and services to be  easily accessible to the general public. Public cloud may be less secure because  of its openness, e.g., e-mail.</a:t>
            </a:r>
            <a:endParaRPr sz="2000">
              <a:latin typeface="Times New Roman"/>
              <a:ea typeface="Times New Roman"/>
              <a:cs typeface="Times New Roman"/>
              <a:sym typeface="Times New Roman"/>
            </a:endParaRPr>
          </a:p>
        </p:txBody>
      </p:sp>
      <p:sp>
        <p:nvSpPr>
          <p:cNvPr id="468" name="Google Shape;468;ge2c165bc72_0_6"/>
          <p:cNvSpPr txBox="1"/>
          <p:nvPr/>
        </p:nvSpPr>
        <p:spPr>
          <a:xfrm>
            <a:off x="228600" y="2167890"/>
            <a:ext cx="8234100" cy="3946200"/>
          </a:xfrm>
          <a:prstGeom prst="rect">
            <a:avLst/>
          </a:prstGeom>
          <a:noFill/>
          <a:ln cap="flat" cmpd="sng" w="9525">
            <a:solidFill>
              <a:schemeClr val="dk1"/>
            </a:solidFill>
            <a:prstDash val="solid"/>
            <a:round/>
            <a:headEnd len="sm" w="sm" type="none"/>
            <a:tailEnd len="sm" w="sm" type="none"/>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2400">
                <a:solidFill>
                  <a:srgbClr val="548DD4"/>
                </a:solidFill>
                <a:latin typeface="Times New Roman"/>
                <a:ea typeface="Times New Roman"/>
                <a:cs typeface="Times New Roman"/>
                <a:sym typeface="Times New Roman"/>
              </a:rPr>
              <a:t>P</a:t>
            </a:r>
            <a:r>
              <a:rPr b="1" lang="en-US" sz="2400">
                <a:solidFill>
                  <a:srgbClr val="548DD4"/>
                </a:solidFill>
                <a:highlight>
                  <a:schemeClr val="lt1"/>
                </a:highlight>
                <a:latin typeface="Times New Roman"/>
                <a:ea typeface="Times New Roman"/>
                <a:cs typeface="Times New Roman"/>
                <a:sym typeface="Times New Roman"/>
              </a:rPr>
              <a:t>RIVATE CLOUD </a:t>
            </a:r>
            <a:r>
              <a:rPr b="1" lang="en-US" sz="1800">
                <a:solidFill>
                  <a:schemeClr val="dk1"/>
                </a:solidFill>
                <a:highlight>
                  <a:schemeClr val="lt1"/>
                </a:highlight>
                <a:latin typeface="Times New Roman"/>
                <a:ea typeface="Times New Roman"/>
                <a:cs typeface="Times New Roman"/>
                <a:sym typeface="Times New Roman"/>
              </a:rPr>
              <a:t>: </a:t>
            </a:r>
            <a:r>
              <a:rPr lang="en-US" sz="2000">
                <a:solidFill>
                  <a:srgbClr val="548DD4"/>
                </a:solidFill>
                <a:highlight>
                  <a:schemeClr val="lt1"/>
                </a:highlight>
                <a:latin typeface="Times New Roman"/>
                <a:ea typeface="Times New Roman"/>
                <a:cs typeface="Times New Roman"/>
                <a:sym typeface="Times New Roman"/>
              </a:rPr>
              <a:t>The </a:t>
            </a:r>
            <a:r>
              <a:rPr b="1" lang="en-US" sz="2000">
                <a:solidFill>
                  <a:srgbClr val="548DD4"/>
                </a:solidFill>
                <a:highlight>
                  <a:schemeClr val="lt1"/>
                </a:highlight>
                <a:latin typeface="Times New Roman"/>
                <a:ea typeface="Times New Roman"/>
                <a:cs typeface="Times New Roman"/>
                <a:sym typeface="Times New Roman"/>
              </a:rPr>
              <a:t>Private Cloud </a:t>
            </a:r>
            <a:r>
              <a:rPr lang="en-US" sz="2000">
                <a:solidFill>
                  <a:srgbClr val="548DD4"/>
                </a:solidFill>
                <a:highlight>
                  <a:schemeClr val="lt1"/>
                </a:highlight>
                <a:latin typeface="Times New Roman"/>
                <a:ea typeface="Times New Roman"/>
                <a:cs typeface="Times New Roman"/>
                <a:sym typeface="Times New Roman"/>
              </a:rPr>
              <a:t>allows systems and services to be  accessible within an organization. It offers increased security because of its  private nature.</a:t>
            </a:r>
            <a:endParaRPr sz="2000">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200">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25"/>
              </a:spcBef>
              <a:spcAft>
                <a:spcPts val="0"/>
              </a:spcAft>
              <a:buNone/>
            </a:pPr>
            <a:r>
              <a:t/>
            </a:r>
            <a:endParaRPr sz="1950">
              <a:solidFill>
                <a:schemeClr val="dk1"/>
              </a:solidFill>
              <a:highlight>
                <a:schemeClr val="lt1"/>
              </a:highlight>
              <a:latin typeface="Times New Roman"/>
              <a:ea typeface="Times New Roman"/>
              <a:cs typeface="Times New Roman"/>
              <a:sym typeface="Times New Roman"/>
            </a:endParaRPr>
          </a:p>
          <a:p>
            <a:pPr indent="0" lvl="0" marL="12700" marR="290830" rtl="0" algn="l">
              <a:lnSpc>
                <a:spcPct val="100000"/>
              </a:lnSpc>
              <a:spcBef>
                <a:spcPts val="0"/>
              </a:spcBef>
              <a:spcAft>
                <a:spcPts val="0"/>
              </a:spcAft>
              <a:buNone/>
            </a:pPr>
            <a:r>
              <a:rPr b="1" lang="en-US" sz="2400">
                <a:solidFill>
                  <a:srgbClr val="548DD4"/>
                </a:solidFill>
                <a:highlight>
                  <a:schemeClr val="lt1"/>
                </a:highlight>
                <a:latin typeface="Times New Roman"/>
                <a:ea typeface="Times New Roman"/>
                <a:cs typeface="Times New Roman"/>
                <a:sym typeface="Times New Roman"/>
              </a:rPr>
              <a:t>COMMUNITY CLOUD </a:t>
            </a:r>
            <a:r>
              <a:rPr b="1" lang="en-US" sz="1800">
                <a:solidFill>
                  <a:schemeClr val="dk1"/>
                </a:solidFill>
                <a:highlight>
                  <a:schemeClr val="lt1"/>
                </a:highlight>
                <a:latin typeface="Times New Roman"/>
                <a:ea typeface="Times New Roman"/>
                <a:cs typeface="Times New Roman"/>
                <a:sym typeface="Times New Roman"/>
              </a:rPr>
              <a:t>: </a:t>
            </a:r>
            <a:r>
              <a:rPr lang="en-US" sz="2000">
                <a:solidFill>
                  <a:srgbClr val="548DD4"/>
                </a:solidFill>
                <a:highlight>
                  <a:schemeClr val="lt1"/>
                </a:highlight>
                <a:latin typeface="Times New Roman"/>
                <a:ea typeface="Times New Roman"/>
                <a:cs typeface="Times New Roman"/>
                <a:sym typeface="Times New Roman"/>
              </a:rPr>
              <a:t>The </a:t>
            </a:r>
            <a:r>
              <a:rPr b="1" lang="en-US" sz="2000">
                <a:solidFill>
                  <a:srgbClr val="548DD4"/>
                </a:solidFill>
                <a:highlight>
                  <a:schemeClr val="lt1"/>
                </a:highlight>
                <a:latin typeface="Times New Roman"/>
                <a:ea typeface="Times New Roman"/>
                <a:cs typeface="Times New Roman"/>
                <a:sym typeface="Times New Roman"/>
              </a:rPr>
              <a:t>Community Cloud </a:t>
            </a:r>
            <a:r>
              <a:rPr lang="en-US" sz="2000">
                <a:solidFill>
                  <a:srgbClr val="548DD4"/>
                </a:solidFill>
                <a:highlight>
                  <a:schemeClr val="lt1"/>
                </a:highlight>
                <a:latin typeface="Times New Roman"/>
                <a:ea typeface="Times New Roman"/>
                <a:cs typeface="Times New Roman"/>
                <a:sym typeface="Times New Roman"/>
              </a:rPr>
              <a:t>allows systems and  services to be accessible by group of organizations.</a:t>
            </a:r>
            <a:endParaRPr sz="2000">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200">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40"/>
              </a:spcBef>
              <a:spcAft>
                <a:spcPts val="0"/>
              </a:spcAft>
              <a:buNone/>
            </a:pPr>
            <a:r>
              <a:t/>
            </a:r>
            <a:endParaRPr sz="1950">
              <a:solidFill>
                <a:schemeClr val="dk1"/>
              </a:solidFill>
              <a:highlight>
                <a:schemeClr val="lt1"/>
              </a:highlight>
              <a:latin typeface="Times New Roman"/>
              <a:ea typeface="Times New Roman"/>
              <a:cs typeface="Times New Roman"/>
              <a:sym typeface="Times New Roman"/>
            </a:endParaRPr>
          </a:p>
          <a:p>
            <a:pPr indent="0" lvl="0" marL="12700" marR="258445" rtl="0" algn="l">
              <a:lnSpc>
                <a:spcPct val="100000"/>
              </a:lnSpc>
              <a:spcBef>
                <a:spcPts val="0"/>
              </a:spcBef>
              <a:spcAft>
                <a:spcPts val="0"/>
              </a:spcAft>
              <a:buNone/>
            </a:pPr>
            <a:r>
              <a:rPr b="1" lang="en-US" sz="2400">
                <a:solidFill>
                  <a:srgbClr val="548DD4"/>
                </a:solidFill>
                <a:highlight>
                  <a:schemeClr val="lt1"/>
                </a:highlight>
                <a:latin typeface="Times New Roman"/>
                <a:ea typeface="Times New Roman"/>
                <a:cs typeface="Times New Roman"/>
                <a:sym typeface="Times New Roman"/>
              </a:rPr>
              <a:t>HYBRID CLOUD </a:t>
            </a:r>
            <a:r>
              <a:rPr b="1" lang="en-US" sz="1800">
                <a:solidFill>
                  <a:schemeClr val="dk1"/>
                </a:solidFill>
                <a:highlight>
                  <a:schemeClr val="lt1"/>
                </a:highlight>
                <a:latin typeface="Times New Roman"/>
                <a:ea typeface="Times New Roman"/>
                <a:cs typeface="Times New Roman"/>
                <a:sym typeface="Times New Roman"/>
              </a:rPr>
              <a:t>: </a:t>
            </a:r>
            <a:r>
              <a:rPr lang="en-US" sz="2000">
                <a:solidFill>
                  <a:srgbClr val="548DD4"/>
                </a:solidFill>
                <a:highlight>
                  <a:schemeClr val="lt1"/>
                </a:highlight>
                <a:latin typeface="Times New Roman"/>
                <a:ea typeface="Times New Roman"/>
                <a:cs typeface="Times New Roman"/>
                <a:sym typeface="Times New Roman"/>
              </a:rPr>
              <a:t>The </a:t>
            </a:r>
            <a:r>
              <a:rPr b="1" lang="en-US" sz="2000">
                <a:solidFill>
                  <a:srgbClr val="548DD4"/>
                </a:solidFill>
                <a:highlight>
                  <a:schemeClr val="lt1"/>
                </a:highlight>
                <a:latin typeface="Times New Roman"/>
                <a:ea typeface="Times New Roman"/>
                <a:cs typeface="Times New Roman"/>
                <a:sym typeface="Times New Roman"/>
              </a:rPr>
              <a:t>Hybrid Cloud </a:t>
            </a:r>
            <a:r>
              <a:rPr lang="en-US" sz="2000">
                <a:solidFill>
                  <a:srgbClr val="548DD4"/>
                </a:solidFill>
                <a:highlight>
                  <a:schemeClr val="lt1"/>
                </a:highlight>
                <a:latin typeface="Times New Roman"/>
                <a:ea typeface="Times New Roman"/>
                <a:cs typeface="Times New Roman"/>
                <a:sym typeface="Times New Roman"/>
              </a:rPr>
              <a:t>is mixture of public and private  cloud. However, the critical activities are performed using private cloud while  the non-critical activities are performed using public cloud.</a:t>
            </a:r>
            <a:endParaRPr sz="20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ge2c165bc72_0_120"/>
          <p:cNvSpPr txBox="1"/>
          <p:nvPr>
            <p:ph type="title"/>
          </p:nvPr>
        </p:nvSpPr>
        <p:spPr>
          <a:xfrm>
            <a:off x="382270" y="796290"/>
            <a:ext cx="2661900" cy="505500"/>
          </a:xfrm>
          <a:prstGeom prst="rect">
            <a:avLst/>
          </a:prstGeom>
          <a:noFill/>
          <a:ln>
            <a:noFill/>
          </a:ln>
        </p:spPr>
        <p:txBody>
          <a:bodyPr anchorCtr="0" anchor="ctr" bIns="0" lIns="0" spcFirstLastPara="1" rIns="0" wrap="square" tIns="12700">
            <a:spAutoFit/>
          </a:bodyPr>
          <a:lstStyle/>
          <a:p>
            <a:pPr indent="0" lvl="0" marL="12700" rtl="0" algn="ctr">
              <a:lnSpc>
                <a:spcPct val="100000"/>
              </a:lnSpc>
              <a:spcBef>
                <a:spcPts val="0"/>
              </a:spcBef>
              <a:spcAft>
                <a:spcPts val="0"/>
              </a:spcAft>
              <a:buClr>
                <a:schemeClr val="dk1"/>
              </a:buClr>
              <a:buSzPts val="3200"/>
              <a:buFont typeface="Calibri"/>
              <a:buNone/>
            </a:pPr>
            <a:r>
              <a:rPr lang="en-US" sz="3200"/>
              <a:t>Basic Concepts</a:t>
            </a:r>
            <a:endParaRPr sz="3200"/>
          </a:p>
        </p:txBody>
      </p:sp>
      <p:sp>
        <p:nvSpPr>
          <p:cNvPr id="474" name="Google Shape;474;ge2c165bc72_0_120"/>
          <p:cNvSpPr txBox="1"/>
          <p:nvPr/>
        </p:nvSpPr>
        <p:spPr>
          <a:xfrm>
            <a:off x="382270" y="1939290"/>
            <a:ext cx="7559700" cy="37281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2400">
                <a:solidFill>
                  <a:srgbClr val="548DD4"/>
                </a:solidFill>
                <a:latin typeface="Times New Roman"/>
                <a:ea typeface="Times New Roman"/>
                <a:cs typeface="Times New Roman"/>
                <a:sym typeface="Times New Roman"/>
              </a:rPr>
              <a:t>There are certain services and models working behind the  scene making the cloud computing feasible and accessible  to end users. Following are the working models for cloud  computing:</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600">
              <a:solidFill>
                <a:schemeClr val="dk1"/>
              </a:solidFill>
              <a:latin typeface="Times New Roman"/>
              <a:ea typeface="Times New Roman"/>
              <a:cs typeface="Times New Roman"/>
              <a:sym typeface="Times New Roman"/>
            </a:endParaRPr>
          </a:p>
          <a:p>
            <a:pPr indent="-407669" lvl="0" marL="420369" marR="0" rtl="0" algn="l">
              <a:lnSpc>
                <a:spcPct val="100000"/>
              </a:lnSpc>
              <a:spcBef>
                <a:spcPts val="2100"/>
              </a:spcBef>
              <a:spcAft>
                <a:spcPts val="0"/>
              </a:spcAft>
              <a:buClr>
                <a:srgbClr val="000000"/>
              </a:buClr>
              <a:buSzPts val="3200"/>
              <a:buFont typeface="Times New Roman"/>
              <a:buAutoNum type="arabicPeriod"/>
            </a:pPr>
            <a:r>
              <a:rPr b="1" lang="en-US" sz="3200">
                <a:solidFill>
                  <a:srgbClr val="548DD4"/>
                </a:solidFill>
                <a:latin typeface="Times New Roman"/>
                <a:ea typeface="Times New Roman"/>
                <a:cs typeface="Times New Roman"/>
                <a:sym typeface="Times New Roman"/>
              </a:rPr>
              <a:t>Deployment Models</a:t>
            </a:r>
            <a:endParaRPr sz="3200">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Clr>
                <a:schemeClr val="dk1"/>
              </a:buClr>
              <a:buSzPts val="3750"/>
              <a:buFont typeface="Calibri"/>
              <a:buNone/>
            </a:pPr>
            <a:r>
              <a:t/>
            </a:r>
            <a:endParaRPr sz="3750">
              <a:solidFill>
                <a:schemeClr val="dk1"/>
              </a:solidFill>
              <a:latin typeface="Times New Roman"/>
              <a:ea typeface="Times New Roman"/>
              <a:cs typeface="Times New Roman"/>
              <a:sym typeface="Times New Roman"/>
            </a:endParaRPr>
          </a:p>
          <a:p>
            <a:pPr indent="-407669" lvl="0" marL="420369" marR="0" rtl="0" algn="l">
              <a:lnSpc>
                <a:spcPct val="100000"/>
              </a:lnSpc>
              <a:spcBef>
                <a:spcPts val="0"/>
              </a:spcBef>
              <a:spcAft>
                <a:spcPts val="0"/>
              </a:spcAft>
              <a:buClr>
                <a:srgbClr val="000000"/>
              </a:buClr>
              <a:buSzPts val="3200"/>
              <a:buFont typeface="Times New Roman"/>
              <a:buAutoNum type="arabicPeriod"/>
            </a:pPr>
            <a:r>
              <a:rPr b="1" lang="en-US" sz="3200">
                <a:solidFill>
                  <a:srgbClr val="548DD4"/>
                </a:solidFill>
                <a:latin typeface="Times New Roman"/>
                <a:ea typeface="Times New Roman"/>
                <a:cs typeface="Times New Roman"/>
                <a:sym typeface="Times New Roman"/>
              </a:rPr>
              <a:t>Service Models</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e391d0ccd0_0_0"/>
          <p:cNvSpPr txBox="1"/>
          <p:nvPr>
            <p:ph type="title"/>
          </p:nvPr>
        </p:nvSpPr>
        <p:spPr>
          <a:xfrm>
            <a:off x="786739" y="498729"/>
            <a:ext cx="7570500" cy="68535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Difference between Fog computing and Cloud Computing</a:t>
            </a:r>
            <a:endParaRPr/>
          </a:p>
          <a:p>
            <a:pPr indent="0" lvl="0" marL="0" rtl="0" algn="just">
              <a:lnSpc>
                <a:spcPct val="115000"/>
              </a:lnSpc>
              <a:spcBef>
                <a:spcPts val="0"/>
              </a:spcBef>
              <a:spcAft>
                <a:spcPts val="0"/>
              </a:spcAft>
              <a:buNone/>
            </a:pPr>
            <a:r>
              <a:rPr b="0" lang="en-US" sz="2400">
                <a:solidFill>
                  <a:srgbClr val="202124"/>
                </a:solidFill>
                <a:highlight>
                  <a:srgbClr val="FFFFFF"/>
                </a:highlight>
                <a:latin typeface="Arial"/>
                <a:ea typeface="Arial"/>
                <a:cs typeface="Arial"/>
                <a:sym typeface="Arial"/>
              </a:rPr>
              <a:t>The main </a:t>
            </a:r>
            <a:r>
              <a:rPr lang="en-US" sz="2400">
                <a:solidFill>
                  <a:srgbClr val="202124"/>
                </a:solidFill>
                <a:highlight>
                  <a:srgbClr val="FFFFFF"/>
                </a:highlight>
                <a:latin typeface="Arial"/>
                <a:ea typeface="Arial"/>
                <a:cs typeface="Arial"/>
                <a:sym typeface="Arial"/>
              </a:rPr>
              <a:t>difference between fog computing</a:t>
            </a:r>
            <a:r>
              <a:rPr b="0" lang="en-US" sz="2400">
                <a:solidFill>
                  <a:srgbClr val="202124"/>
                </a:solidFill>
                <a:highlight>
                  <a:srgbClr val="FFFFFF"/>
                </a:highlight>
                <a:latin typeface="Arial"/>
                <a:ea typeface="Arial"/>
                <a:cs typeface="Arial"/>
                <a:sym typeface="Arial"/>
              </a:rPr>
              <a:t> and </a:t>
            </a:r>
            <a:r>
              <a:rPr lang="en-US" sz="2400">
                <a:solidFill>
                  <a:srgbClr val="202124"/>
                </a:solidFill>
                <a:highlight>
                  <a:srgbClr val="FFFFFF"/>
                </a:highlight>
                <a:latin typeface="Arial"/>
                <a:ea typeface="Arial"/>
                <a:cs typeface="Arial"/>
                <a:sym typeface="Arial"/>
              </a:rPr>
              <a:t>cloud computing</a:t>
            </a:r>
            <a:r>
              <a:rPr b="0" lang="en-US" sz="2400">
                <a:solidFill>
                  <a:srgbClr val="202124"/>
                </a:solidFill>
                <a:highlight>
                  <a:srgbClr val="FFFFFF"/>
                </a:highlight>
                <a:latin typeface="Arial"/>
                <a:ea typeface="Arial"/>
                <a:cs typeface="Arial"/>
                <a:sym typeface="Arial"/>
              </a:rPr>
              <a:t> is that </a:t>
            </a:r>
            <a:r>
              <a:rPr lang="en-US" sz="2400">
                <a:solidFill>
                  <a:srgbClr val="202124"/>
                </a:solidFill>
                <a:highlight>
                  <a:srgbClr val="FFFFFF"/>
                </a:highlight>
                <a:latin typeface="Arial"/>
                <a:ea typeface="Arial"/>
                <a:cs typeface="Arial"/>
                <a:sym typeface="Arial"/>
              </a:rPr>
              <a:t>cloud</a:t>
            </a:r>
            <a:r>
              <a:rPr b="0" lang="en-US" sz="2400">
                <a:solidFill>
                  <a:srgbClr val="202124"/>
                </a:solidFill>
                <a:highlight>
                  <a:srgbClr val="FFFFFF"/>
                </a:highlight>
                <a:latin typeface="Arial"/>
                <a:ea typeface="Arial"/>
                <a:cs typeface="Arial"/>
                <a:sym typeface="Arial"/>
              </a:rPr>
              <a:t> is a centralized system,</a:t>
            </a:r>
            <a:endParaRPr b="0" sz="2400">
              <a:solidFill>
                <a:srgbClr val="202124"/>
              </a:solidFill>
              <a:highlight>
                <a:srgbClr val="FFFFFF"/>
              </a:highlight>
              <a:latin typeface="Arial"/>
              <a:ea typeface="Arial"/>
              <a:cs typeface="Arial"/>
              <a:sym typeface="Arial"/>
            </a:endParaRPr>
          </a:p>
          <a:p>
            <a:pPr indent="0" lvl="0" marL="0" rtl="0" algn="just">
              <a:lnSpc>
                <a:spcPct val="115000"/>
              </a:lnSpc>
              <a:spcBef>
                <a:spcPts val="0"/>
              </a:spcBef>
              <a:spcAft>
                <a:spcPts val="0"/>
              </a:spcAft>
              <a:buNone/>
            </a:pPr>
            <a:r>
              <a:t/>
            </a:r>
            <a:endParaRPr b="0" sz="2400">
              <a:solidFill>
                <a:srgbClr val="202124"/>
              </a:solidFill>
              <a:highlight>
                <a:srgbClr val="FFFFFF"/>
              </a:highlight>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rPr b="0" lang="en-US" sz="2400">
                <a:solidFill>
                  <a:srgbClr val="202124"/>
                </a:solidFill>
                <a:highlight>
                  <a:srgbClr val="FFFFFF"/>
                </a:highlight>
                <a:latin typeface="Arial"/>
                <a:ea typeface="Arial"/>
                <a:cs typeface="Arial"/>
                <a:sym typeface="Arial"/>
              </a:rPr>
              <a:t> while the </a:t>
            </a:r>
            <a:r>
              <a:rPr lang="en-US" sz="2400">
                <a:solidFill>
                  <a:srgbClr val="202124"/>
                </a:solidFill>
                <a:highlight>
                  <a:srgbClr val="FFFFFF"/>
                </a:highlight>
                <a:latin typeface="Arial"/>
                <a:ea typeface="Arial"/>
                <a:cs typeface="Arial"/>
                <a:sym typeface="Arial"/>
              </a:rPr>
              <a:t>fog</a:t>
            </a:r>
            <a:r>
              <a:rPr b="0" lang="en-US" sz="2400">
                <a:solidFill>
                  <a:srgbClr val="202124"/>
                </a:solidFill>
                <a:highlight>
                  <a:srgbClr val="FFFFFF"/>
                </a:highlight>
                <a:latin typeface="Arial"/>
                <a:ea typeface="Arial"/>
                <a:cs typeface="Arial"/>
                <a:sym typeface="Arial"/>
              </a:rPr>
              <a:t> is a </a:t>
            </a:r>
            <a:r>
              <a:rPr lang="en-US" sz="2400">
                <a:solidFill>
                  <a:srgbClr val="202124"/>
                </a:solidFill>
                <a:highlight>
                  <a:srgbClr val="FFFFFF"/>
                </a:highlight>
                <a:latin typeface="Arial"/>
                <a:ea typeface="Arial"/>
                <a:cs typeface="Arial"/>
                <a:sym typeface="Arial"/>
              </a:rPr>
              <a:t>distributed decentralized</a:t>
            </a:r>
            <a:r>
              <a:rPr b="0" lang="en-US" sz="2400">
                <a:solidFill>
                  <a:srgbClr val="202124"/>
                </a:solidFill>
                <a:highlight>
                  <a:srgbClr val="FFFFFF"/>
                </a:highlight>
                <a:latin typeface="Arial"/>
                <a:ea typeface="Arial"/>
                <a:cs typeface="Arial"/>
                <a:sym typeface="Arial"/>
              </a:rPr>
              <a:t> infrastructure. ... In this way, </a:t>
            </a:r>
            <a:r>
              <a:rPr lang="en-US" sz="2400">
                <a:solidFill>
                  <a:srgbClr val="202124"/>
                </a:solidFill>
                <a:highlight>
                  <a:srgbClr val="FFFFFF"/>
                </a:highlight>
                <a:latin typeface="Arial"/>
                <a:ea typeface="Arial"/>
                <a:cs typeface="Arial"/>
                <a:sym typeface="Arial"/>
              </a:rPr>
              <a:t>fog</a:t>
            </a:r>
            <a:r>
              <a:rPr b="0" lang="en-US" sz="2400">
                <a:solidFill>
                  <a:srgbClr val="202124"/>
                </a:solidFill>
                <a:highlight>
                  <a:srgbClr val="FFFFFF"/>
                </a:highlight>
                <a:latin typeface="Arial"/>
                <a:ea typeface="Arial"/>
                <a:cs typeface="Arial"/>
                <a:sym typeface="Arial"/>
              </a:rPr>
              <a:t> is an intelligent gateway that offloads </a:t>
            </a:r>
            <a:r>
              <a:rPr lang="en-US" sz="2400">
                <a:solidFill>
                  <a:srgbClr val="202124"/>
                </a:solidFill>
                <a:highlight>
                  <a:srgbClr val="FFFFFF"/>
                </a:highlight>
                <a:latin typeface="Arial"/>
                <a:ea typeface="Arial"/>
                <a:cs typeface="Arial"/>
                <a:sym typeface="Arial"/>
              </a:rPr>
              <a:t>clouds</a:t>
            </a:r>
            <a:r>
              <a:rPr b="0" lang="en-US" sz="2400">
                <a:solidFill>
                  <a:srgbClr val="202124"/>
                </a:solidFill>
                <a:highlight>
                  <a:srgbClr val="FFFFFF"/>
                </a:highlight>
                <a:latin typeface="Arial"/>
                <a:ea typeface="Arial"/>
                <a:cs typeface="Arial"/>
                <a:sym typeface="Arial"/>
              </a:rPr>
              <a:t> enabling more efficient data storage, processing and analysis.</a:t>
            </a:r>
            <a:endParaRPr b="0" sz="2400">
              <a:solidFill>
                <a:srgbClr val="70757A"/>
              </a:solidFill>
              <a:highlight>
                <a:srgbClr val="FFFFFF"/>
              </a:highlight>
              <a:latin typeface="Arial"/>
              <a:ea typeface="Arial"/>
              <a:cs typeface="Arial"/>
              <a:sym typeface="Arial"/>
            </a:endParaRPr>
          </a:p>
          <a:p>
            <a:pPr indent="0" lvl="0" marL="0" rtl="0" algn="l">
              <a:lnSpc>
                <a:spcPct val="134000"/>
              </a:lnSpc>
              <a:spcBef>
                <a:spcPts val="0"/>
              </a:spcBef>
              <a:spcAft>
                <a:spcPts val="0"/>
              </a:spcAft>
              <a:buClr>
                <a:schemeClr val="dk1"/>
              </a:buClr>
              <a:buSzPts val="1100"/>
              <a:buFont typeface="Arial"/>
              <a:buNone/>
            </a:pPr>
            <a:r>
              <a:t/>
            </a:r>
            <a:endParaRPr b="0" sz="900">
              <a:solidFill>
                <a:srgbClr val="70757A"/>
              </a:solidFill>
              <a:highlight>
                <a:srgbClr val="FFFFFF"/>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8" name="Google Shape;138;ge391d0ccd0_0_0"/>
          <p:cNvSpPr txBox="1"/>
          <p:nvPr/>
        </p:nvSpPr>
        <p:spPr>
          <a:xfrm>
            <a:off x="708875" y="2164675"/>
            <a:ext cx="12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39" name="Google Shape;139;ge391d0ccd0_0_0"/>
          <p:cNvSpPr txBox="1"/>
          <p:nvPr/>
        </p:nvSpPr>
        <p:spPr>
          <a:xfrm>
            <a:off x="670475" y="2164675"/>
            <a:ext cx="38400" cy="45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ge2c165bc72_0_125"/>
          <p:cNvSpPr txBox="1"/>
          <p:nvPr>
            <p:ph type="title"/>
          </p:nvPr>
        </p:nvSpPr>
        <p:spPr>
          <a:xfrm>
            <a:off x="2249170" y="491490"/>
            <a:ext cx="3921900" cy="1244100"/>
          </a:xfrm>
          <a:prstGeom prst="rect">
            <a:avLst/>
          </a:prstGeom>
          <a:noFill/>
          <a:ln>
            <a:noFill/>
          </a:ln>
        </p:spPr>
        <p:txBody>
          <a:bodyPr anchorCtr="0" anchor="ctr"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Calibri"/>
              <a:buNone/>
            </a:pPr>
            <a:r>
              <a:rPr lang="en-US"/>
              <a:t>Deployment Models</a:t>
            </a:r>
            <a:endParaRPr/>
          </a:p>
        </p:txBody>
      </p:sp>
      <p:sp>
        <p:nvSpPr>
          <p:cNvPr id="480" name="Google Shape;480;ge2c165bc72_0_125"/>
          <p:cNvSpPr txBox="1"/>
          <p:nvPr/>
        </p:nvSpPr>
        <p:spPr>
          <a:xfrm>
            <a:off x="554990" y="2056129"/>
            <a:ext cx="6970500" cy="14904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2400">
                <a:solidFill>
                  <a:srgbClr val="548DD4"/>
                </a:solidFill>
                <a:latin typeface="Times New Roman"/>
                <a:ea typeface="Times New Roman"/>
                <a:cs typeface="Times New Roman"/>
                <a:sym typeface="Times New Roman"/>
              </a:rPr>
              <a:t>Deployment models define the type of access to the  cloud, i.e., how the cloud is located? Cloud can have any  of the four types of access: Public, Private, Hybrid and  Community.</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ge2c165bc72_0_130"/>
          <p:cNvSpPr/>
          <p:nvPr/>
        </p:nvSpPr>
        <p:spPr>
          <a:xfrm>
            <a:off x="1219200" y="1144269"/>
            <a:ext cx="6357000" cy="4602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ge2c165bc72_0_134"/>
          <p:cNvSpPr txBox="1"/>
          <p:nvPr>
            <p:ph type="title"/>
          </p:nvPr>
        </p:nvSpPr>
        <p:spPr>
          <a:xfrm>
            <a:off x="228600" y="643890"/>
            <a:ext cx="8094900" cy="997800"/>
          </a:xfrm>
          <a:prstGeom prst="rect">
            <a:avLst/>
          </a:prstGeom>
          <a:noFill/>
          <a:ln>
            <a:noFill/>
          </a:ln>
        </p:spPr>
        <p:txBody>
          <a:bodyPr anchorCtr="0" anchor="ctr" bIns="0" lIns="0" spcFirstLastPara="1" rIns="0" wrap="square" tIns="12700">
            <a:spAutoFit/>
          </a:bodyPr>
          <a:lstStyle/>
          <a:p>
            <a:pPr indent="0" lvl="0" marL="12700" marR="5080" rtl="0" algn="ctr">
              <a:lnSpc>
                <a:spcPct val="100000"/>
              </a:lnSpc>
              <a:spcBef>
                <a:spcPts val="0"/>
              </a:spcBef>
              <a:spcAft>
                <a:spcPts val="0"/>
              </a:spcAft>
              <a:buClr>
                <a:schemeClr val="dk1"/>
              </a:buClr>
              <a:buSzPts val="2400"/>
              <a:buFont typeface="Calibri"/>
              <a:buNone/>
            </a:pPr>
            <a:r>
              <a:rPr lang="en-US" sz="2400"/>
              <a:t>PUBLIC CLOUD </a:t>
            </a:r>
            <a:r>
              <a:rPr lang="en-US" sz="1800">
                <a:solidFill>
                  <a:srgbClr val="000000"/>
                </a:solidFill>
              </a:rPr>
              <a:t>: </a:t>
            </a:r>
            <a:r>
              <a:rPr b="0" lang="en-US" sz="2000">
                <a:latin typeface="Times New Roman"/>
                <a:ea typeface="Times New Roman"/>
                <a:cs typeface="Times New Roman"/>
                <a:sym typeface="Times New Roman"/>
              </a:rPr>
              <a:t>The </a:t>
            </a:r>
            <a:r>
              <a:rPr lang="en-US" sz="2000"/>
              <a:t>Public Cloud </a:t>
            </a:r>
            <a:r>
              <a:rPr b="0" lang="en-US" sz="2000">
                <a:latin typeface="Times New Roman"/>
                <a:ea typeface="Times New Roman"/>
                <a:cs typeface="Times New Roman"/>
                <a:sym typeface="Times New Roman"/>
              </a:rPr>
              <a:t>allows systems and services to be  easily accessible to the general public. Public cloud may be less secure because  of its openness, e.g., e-mail.</a:t>
            </a:r>
            <a:endParaRPr sz="2000">
              <a:latin typeface="Times New Roman"/>
              <a:ea typeface="Times New Roman"/>
              <a:cs typeface="Times New Roman"/>
              <a:sym typeface="Times New Roman"/>
            </a:endParaRPr>
          </a:p>
        </p:txBody>
      </p:sp>
      <p:sp>
        <p:nvSpPr>
          <p:cNvPr id="491" name="Google Shape;491;ge2c165bc72_0_134"/>
          <p:cNvSpPr txBox="1"/>
          <p:nvPr/>
        </p:nvSpPr>
        <p:spPr>
          <a:xfrm>
            <a:off x="228600" y="2167890"/>
            <a:ext cx="8234100" cy="39462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2400">
                <a:solidFill>
                  <a:srgbClr val="548DD4"/>
                </a:solidFill>
                <a:latin typeface="Times New Roman"/>
                <a:ea typeface="Times New Roman"/>
                <a:cs typeface="Times New Roman"/>
                <a:sym typeface="Times New Roman"/>
              </a:rPr>
              <a:t>P</a:t>
            </a:r>
            <a:r>
              <a:rPr b="1" lang="en-US" sz="2400">
                <a:solidFill>
                  <a:schemeClr val="dk1"/>
                </a:solidFill>
                <a:latin typeface="Times New Roman"/>
                <a:ea typeface="Times New Roman"/>
                <a:cs typeface="Times New Roman"/>
                <a:sym typeface="Times New Roman"/>
              </a:rPr>
              <a:t>RIVATE CLOUD </a:t>
            </a:r>
            <a:r>
              <a:rPr b="1" lang="en-US" sz="1800">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The </a:t>
            </a:r>
            <a:r>
              <a:rPr b="1" lang="en-US" sz="2000">
                <a:solidFill>
                  <a:schemeClr val="dk1"/>
                </a:solidFill>
                <a:latin typeface="Times New Roman"/>
                <a:ea typeface="Times New Roman"/>
                <a:cs typeface="Times New Roman"/>
                <a:sym typeface="Times New Roman"/>
              </a:rPr>
              <a:t>Private Cloud </a:t>
            </a:r>
            <a:r>
              <a:rPr lang="en-US" sz="2000">
                <a:solidFill>
                  <a:schemeClr val="dk1"/>
                </a:solidFill>
                <a:latin typeface="Times New Roman"/>
                <a:ea typeface="Times New Roman"/>
                <a:cs typeface="Times New Roman"/>
                <a:sym typeface="Times New Roman"/>
              </a:rPr>
              <a:t>allows systems and services to be  accessible within an organization. It offers increased security because of its  private nature.</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None/>
            </a:pPr>
            <a:r>
              <a:t/>
            </a:r>
            <a:endParaRPr sz="1950">
              <a:solidFill>
                <a:schemeClr val="dk1"/>
              </a:solidFill>
              <a:latin typeface="Times New Roman"/>
              <a:ea typeface="Times New Roman"/>
              <a:cs typeface="Times New Roman"/>
              <a:sym typeface="Times New Roman"/>
            </a:endParaRPr>
          </a:p>
          <a:p>
            <a:pPr indent="0" lvl="0" marL="12700" marR="290830" rtl="0" algn="l">
              <a:lnSpc>
                <a:spcPct val="100000"/>
              </a:lnSpc>
              <a:spcBef>
                <a:spcPts val="0"/>
              </a:spcBef>
              <a:spcAft>
                <a:spcPts val="0"/>
              </a:spcAft>
              <a:buNone/>
            </a:pPr>
            <a:r>
              <a:rPr b="1" lang="en-US" sz="2400">
                <a:solidFill>
                  <a:schemeClr val="dk1"/>
                </a:solidFill>
                <a:latin typeface="Times New Roman"/>
                <a:ea typeface="Times New Roman"/>
                <a:cs typeface="Times New Roman"/>
                <a:sym typeface="Times New Roman"/>
              </a:rPr>
              <a:t>COMMUNITY CLOUD </a:t>
            </a:r>
            <a:r>
              <a:rPr b="1" lang="en-US" sz="1800">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The </a:t>
            </a:r>
            <a:r>
              <a:rPr b="1" lang="en-US" sz="2000">
                <a:solidFill>
                  <a:schemeClr val="dk1"/>
                </a:solidFill>
                <a:latin typeface="Times New Roman"/>
                <a:ea typeface="Times New Roman"/>
                <a:cs typeface="Times New Roman"/>
                <a:sym typeface="Times New Roman"/>
              </a:rPr>
              <a:t>Community Cloud </a:t>
            </a:r>
            <a:r>
              <a:rPr lang="en-US" sz="2000">
                <a:solidFill>
                  <a:schemeClr val="dk1"/>
                </a:solidFill>
                <a:latin typeface="Times New Roman"/>
                <a:ea typeface="Times New Roman"/>
                <a:cs typeface="Times New Roman"/>
                <a:sym typeface="Times New Roman"/>
              </a:rPr>
              <a:t>allows systems and  services to be accessible by group of organizations.</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40"/>
              </a:spcBef>
              <a:spcAft>
                <a:spcPts val="0"/>
              </a:spcAft>
              <a:buNone/>
            </a:pPr>
            <a:r>
              <a:t/>
            </a:r>
            <a:endParaRPr sz="1950">
              <a:solidFill>
                <a:schemeClr val="dk1"/>
              </a:solidFill>
              <a:latin typeface="Times New Roman"/>
              <a:ea typeface="Times New Roman"/>
              <a:cs typeface="Times New Roman"/>
              <a:sym typeface="Times New Roman"/>
            </a:endParaRPr>
          </a:p>
          <a:p>
            <a:pPr indent="0" lvl="0" marL="12700" marR="258445" rtl="0" algn="l">
              <a:lnSpc>
                <a:spcPct val="100000"/>
              </a:lnSpc>
              <a:spcBef>
                <a:spcPts val="0"/>
              </a:spcBef>
              <a:spcAft>
                <a:spcPts val="0"/>
              </a:spcAft>
              <a:buNone/>
            </a:pPr>
            <a:r>
              <a:rPr b="1" lang="en-US" sz="2400">
                <a:solidFill>
                  <a:schemeClr val="dk1"/>
                </a:solidFill>
                <a:latin typeface="Times New Roman"/>
                <a:ea typeface="Times New Roman"/>
                <a:cs typeface="Times New Roman"/>
                <a:sym typeface="Times New Roman"/>
              </a:rPr>
              <a:t>HYBRID CLOUD </a:t>
            </a:r>
            <a:r>
              <a:rPr b="1" lang="en-US" sz="1800">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The </a:t>
            </a:r>
            <a:r>
              <a:rPr b="1" lang="en-US" sz="2000">
                <a:solidFill>
                  <a:schemeClr val="dk1"/>
                </a:solidFill>
                <a:latin typeface="Times New Roman"/>
                <a:ea typeface="Times New Roman"/>
                <a:cs typeface="Times New Roman"/>
                <a:sym typeface="Times New Roman"/>
              </a:rPr>
              <a:t>Hybrid Cloud </a:t>
            </a:r>
            <a:r>
              <a:rPr lang="en-US" sz="2000">
                <a:solidFill>
                  <a:schemeClr val="dk1"/>
                </a:solidFill>
                <a:latin typeface="Times New Roman"/>
                <a:ea typeface="Times New Roman"/>
                <a:cs typeface="Times New Roman"/>
                <a:sym typeface="Times New Roman"/>
              </a:rPr>
              <a:t>is mixture of public and private  cloud. However, the critical activities are performed using private cloud while  the non-critical activities are performed using public cloud.</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ge2c165bc72_0_139"/>
          <p:cNvSpPr txBox="1"/>
          <p:nvPr/>
        </p:nvSpPr>
        <p:spPr>
          <a:xfrm>
            <a:off x="2706370" y="567690"/>
            <a:ext cx="2976900" cy="567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3600">
                <a:solidFill>
                  <a:srgbClr val="548DD4"/>
                </a:solidFill>
                <a:latin typeface="Times New Roman"/>
                <a:ea typeface="Times New Roman"/>
                <a:cs typeface="Times New Roman"/>
                <a:sym typeface="Times New Roman"/>
              </a:rPr>
              <a:t>Service Models</a:t>
            </a:r>
            <a:endParaRPr sz="3600">
              <a:solidFill>
                <a:schemeClr val="dk1"/>
              </a:solidFill>
              <a:latin typeface="Times New Roman"/>
              <a:ea typeface="Times New Roman"/>
              <a:cs typeface="Times New Roman"/>
              <a:sym typeface="Times New Roman"/>
            </a:endParaRPr>
          </a:p>
        </p:txBody>
      </p:sp>
      <p:sp>
        <p:nvSpPr>
          <p:cNvPr id="497" name="Google Shape;497;ge2c165bc72_0_139"/>
          <p:cNvSpPr txBox="1"/>
          <p:nvPr/>
        </p:nvSpPr>
        <p:spPr>
          <a:xfrm>
            <a:off x="853439" y="2167890"/>
            <a:ext cx="6716400" cy="11211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2400">
                <a:solidFill>
                  <a:schemeClr val="dk1"/>
                </a:solidFill>
                <a:latin typeface="Times New Roman"/>
                <a:ea typeface="Times New Roman"/>
                <a:cs typeface="Times New Roman"/>
                <a:sym typeface="Times New Roman"/>
              </a:rPr>
              <a:t>Service Models </a:t>
            </a:r>
            <a:r>
              <a:rPr lang="en-US" sz="2400">
                <a:solidFill>
                  <a:schemeClr val="dk1"/>
                </a:solidFill>
                <a:latin typeface="Times New Roman"/>
                <a:ea typeface="Times New Roman"/>
                <a:cs typeface="Times New Roman"/>
                <a:sym typeface="Times New Roman"/>
              </a:rPr>
              <a:t>are the reference models on which the  Cloud Computing is based. These can be categorized  into three basic service models as listed below</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ge2c165bc72_0_144"/>
          <p:cNvSpPr txBox="1"/>
          <p:nvPr/>
        </p:nvSpPr>
        <p:spPr>
          <a:xfrm>
            <a:off x="610869" y="1710690"/>
            <a:ext cx="6184800" cy="2516700"/>
          </a:xfrm>
          <a:prstGeom prst="rect">
            <a:avLst/>
          </a:prstGeom>
          <a:noFill/>
          <a:ln>
            <a:noFill/>
          </a:ln>
        </p:spPr>
        <p:txBody>
          <a:bodyPr anchorCtr="0" anchor="t" bIns="0" lIns="0" spcFirstLastPara="1" rIns="0" wrap="square" tIns="12700">
            <a:spAutoFit/>
          </a:bodyPr>
          <a:lstStyle/>
          <a:p>
            <a:pPr indent="-342900" lvl="0" marL="355600" marR="0" rtl="0" algn="l">
              <a:lnSpc>
                <a:spcPct val="100000"/>
              </a:lnSpc>
              <a:spcBef>
                <a:spcPts val="0"/>
              </a:spcBef>
              <a:spcAft>
                <a:spcPts val="0"/>
              </a:spcAft>
              <a:buClr>
                <a:schemeClr val="dk1"/>
              </a:buClr>
              <a:buSzPts val="3200"/>
              <a:buFont typeface="Times New Roman"/>
              <a:buAutoNum type="arabicPeriod"/>
            </a:pPr>
            <a:r>
              <a:rPr b="1" lang="en-US" sz="3200">
                <a:solidFill>
                  <a:schemeClr val="dk1"/>
                </a:solidFill>
                <a:latin typeface="Times New Roman"/>
                <a:ea typeface="Times New Roman"/>
                <a:cs typeface="Times New Roman"/>
                <a:sym typeface="Times New Roman"/>
              </a:rPr>
              <a:t>Infrastructure as a Service (IaaS)</a:t>
            </a:r>
            <a:endParaRPr sz="3200">
              <a:solidFill>
                <a:schemeClr val="dk1"/>
              </a:solidFill>
              <a:latin typeface="Times New Roman"/>
              <a:ea typeface="Times New Roman"/>
              <a:cs typeface="Times New Roman"/>
              <a:sym typeface="Times New Roman"/>
            </a:endParaRPr>
          </a:p>
          <a:p>
            <a:pPr indent="0" lvl="0" marL="0" marR="0" rtl="0" algn="l">
              <a:lnSpc>
                <a:spcPct val="100000"/>
              </a:lnSpc>
              <a:spcBef>
                <a:spcPts val="35"/>
              </a:spcBef>
              <a:spcAft>
                <a:spcPts val="0"/>
              </a:spcAft>
              <a:buClr>
                <a:schemeClr val="dk1"/>
              </a:buClr>
              <a:buSzPts val="3300"/>
              <a:buFont typeface="Calibri"/>
              <a:buNone/>
            </a:pPr>
            <a:r>
              <a:t/>
            </a:r>
            <a:endParaRPr sz="3300">
              <a:solidFill>
                <a:schemeClr val="dk1"/>
              </a:solidFill>
              <a:latin typeface="Times New Roman"/>
              <a:ea typeface="Times New Roman"/>
              <a:cs typeface="Times New Roman"/>
              <a:sym typeface="Times New Roman"/>
            </a:endParaRPr>
          </a:p>
          <a:p>
            <a:pPr indent="-407033" lvl="0" marL="419733" marR="0" rtl="0" algn="l">
              <a:lnSpc>
                <a:spcPct val="100000"/>
              </a:lnSpc>
              <a:spcBef>
                <a:spcPts val="0"/>
              </a:spcBef>
              <a:spcAft>
                <a:spcPts val="0"/>
              </a:spcAft>
              <a:buClr>
                <a:schemeClr val="dk1"/>
              </a:buClr>
              <a:buSzPts val="3200"/>
              <a:buFont typeface="Times New Roman"/>
              <a:buAutoNum type="arabicPeriod"/>
            </a:pPr>
            <a:r>
              <a:rPr b="1" lang="en-US" sz="3200">
                <a:solidFill>
                  <a:schemeClr val="dk1"/>
                </a:solidFill>
                <a:latin typeface="Times New Roman"/>
                <a:ea typeface="Times New Roman"/>
                <a:cs typeface="Times New Roman"/>
                <a:sym typeface="Times New Roman"/>
              </a:rPr>
              <a:t>Platform as a Service (PaaS)</a:t>
            </a:r>
            <a:endParaRPr sz="3200">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Clr>
                <a:schemeClr val="dk1"/>
              </a:buClr>
              <a:buSzPts val="3300"/>
              <a:buFont typeface="Calibri"/>
              <a:buNone/>
            </a:pPr>
            <a:r>
              <a:t/>
            </a:r>
            <a:endParaRPr sz="3300">
              <a:solidFill>
                <a:schemeClr val="dk1"/>
              </a:solidFill>
              <a:latin typeface="Times New Roman"/>
              <a:ea typeface="Times New Roman"/>
              <a:cs typeface="Times New Roman"/>
              <a:sym typeface="Times New Roman"/>
            </a:endParaRPr>
          </a:p>
          <a:p>
            <a:pPr indent="-407033" lvl="0" marL="419733" marR="0" rtl="0" algn="l">
              <a:lnSpc>
                <a:spcPct val="100000"/>
              </a:lnSpc>
              <a:spcBef>
                <a:spcPts val="0"/>
              </a:spcBef>
              <a:spcAft>
                <a:spcPts val="0"/>
              </a:spcAft>
              <a:buClr>
                <a:schemeClr val="dk1"/>
              </a:buClr>
              <a:buSzPts val="3200"/>
              <a:buFont typeface="Times New Roman"/>
              <a:buAutoNum type="arabicPeriod"/>
            </a:pPr>
            <a:r>
              <a:rPr b="1" lang="en-US" sz="3200">
                <a:solidFill>
                  <a:schemeClr val="dk1"/>
                </a:solidFill>
                <a:latin typeface="Times New Roman"/>
                <a:ea typeface="Times New Roman"/>
                <a:cs typeface="Times New Roman"/>
                <a:sym typeface="Times New Roman"/>
              </a:rPr>
              <a:t>Software as a Service (SaaS)</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ge2c165bc72_0_148"/>
          <p:cNvSpPr txBox="1"/>
          <p:nvPr>
            <p:ph type="title"/>
          </p:nvPr>
        </p:nvSpPr>
        <p:spPr>
          <a:xfrm>
            <a:off x="1143000" y="638809"/>
            <a:ext cx="6548100" cy="1244100"/>
          </a:xfrm>
          <a:prstGeom prst="rect">
            <a:avLst/>
          </a:prstGeom>
          <a:noFill/>
          <a:ln>
            <a:noFill/>
          </a:ln>
        </p:spPr>
        <p:txBody>
          <a:bodyPr anchorCtr="0" anchor="ctr"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Calibri"/>
              <a:buNone/>
            </a:pPr>
            <a:r>
              <a:rPr lang="en-US"/>
              <a:t>Infrastructure as a Service (IaaS)</a:t>
            </a:r>
            <a:endParaRPr/>
          </a:p>
        </p:txBody>
      </p:sp>
      <p:sp>
        <p:nvSpPr>
          <p:cNvPr id="508" name="Google Shape;508;ge2c165bc72_0_148"/>
          <p:cNvSpPr txBox="1"/>
          <p:nvPr/>
        </p:nvSpPr>
        <p:spPr>
          <a:xfrm>
            <a:off x="838200" y="1863090"/>
            <a:ext cx="6987600" cy="38847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2400">
                <a:solidFill>
                  <a:schemeClr val="dk1"/>
                </a:solidFill>
                <a:latin typeface="Times New Roman"/>
                <a:ea typeface="Times New Roman"/>
                <a:cs typeface="Times New Roman"/>
                <a:sym typeface="Times New Roman"/>
              </a:rPr>
              <a:t>IaaS </a:t>
            </a:r>
            <a:r>
              <a:rPr lang="en-US" sz="2400">
                <a:solidFill>
                  <a:schemeClr val="dk1"/>
                </a:solidFill>
                <a:latin typeface="Times New Roman"/>
                <a:ea typeface="Times New Roman"/>
                <a:cs typeface="Times New Roman"/>
                <a:sym typeface="Times New Roman"/>
              </a:rPr>
              <a:t>is the delivery of technology infrastructure as an on  demand scalable service.</a:t>
            </a:r>
            <a:endParaRPr sz="2400">
              <a:solidFill>
                <a:schemeClr val="dk1"/>
              </a:solidFill>
              <a:latin typeface="Times New Roman"/>
              <a:ea typeface="Times New Roman"/>
              <a:cs typeface="Times New Roman"/>
              <a:sym typeface="Times New Roman"/>
            </a:endParaRPr>
          </a:p>
          <a:p>
            <a:pPr indent="0" lvl="0" marL="12700" marR="50800" rtl="0" algn="l">
              <a:lnSpc>
                <a:spcPct val="100000"/>
              </a:lnSpc>
              <a:spcBef>
                <a:spcPts val="590"/>
              </a:spcBef>
              <a:spcAft>
                <a:spcPts val="0"/>
              </a:spcAft>
              <a:buNone/>
            </a:pPr>
            <a:r>
              <a:rPr b="1" lang="en-US" sz="2400">
                <a:solidFill>
                  <a:schemeClr val="dk1"/>
                </a:solidFill>
                <a:latin typeface="Times New Roman"/>
                <a:ea typeface="Times New Roman"/>
                <a:cs typeface="Times New Roman"/>
                <a:sym typeface="Times New Roman"/>
              </a:rPr>
              <a:t>IaaS </a:t>
            </a:r>
            <a:r>
              <a:rPr lang="en-US" sz="2400">
                <a:solidFill>
                  <a:schemeClr val="dk1"/>
                </a:solidFill>
                <a:latin typeface="Times New Roman"/>
                <a:ea typeface="Times New Roman"/>
                <a:cs typeface="Times New Roman"/>
                <a:sym typeface="Times New Roman"/>
              </a:rPr>
              <a:t>provides access to fundamental resources such as  physical machines, virtual machines, virtual storage, etc.</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None/>
            </a:pPr>
            <a:r>
              <a:t/>
            </a:r>
            <a:endParaRPr sz="3550">
              <a:solidFill>
                <a:schemeClr val="dk1"/>
              </a:solidFill>
              <a:latin typeface="Times New Roman"/>
              <a:ea typeface="Times New Roman"/>
              <a:cs typeface="Times New Roman"/>
              <a:sym typeface="Times New Roman"/>
            </a:endParaRPr>
          </a:p>
          <a:p>
            <a:pPr indent="-158748" lvl="0" marL="12700" marR="0" rtl="0" algn="l">
              <a:lnSpc>
                <a:spcPct val="100000"/>
              </a:lnSpc>
              <a:spcBef>
                <a:spcPts val="0"/>
              </a:spcBef>
              <a:spcAft>
                <a:spcPts val="0"/>
              </a:spcAft>
              <a:buClr>
                <a:schemeClr val="dk1"/>
              </a:buClr>
              <a:buSzPts val="2500"/>
              <a:buFont typeface="Arial"/>
              <a:buChar char="•"/>
            </a:pPr>
            <a:r>
              <a:rPr lang="en-US" sz="2600">
                <a:solidFill>
                  <a:schemeClr val="dk1"/>
                </a:solidFill>
                <a:latin typeface="Times New Roman"/>
                <a:ea typeface="Times New Roman"/>
                <a:cs typeface="Times New Roman"/>
                <a:sym typeface="Times New Roman"/>
              </a:rPr>
              <a:t>Usually billed based on usage</a:t>
            </a:r>
            <a:endParaRPr sz="2600">
              <a:solidFill>
                <a:schemeClr val="dk1"/>
              </a:solidFill>
              <a:latin typeface="Times New Roman"/>
              <a:ea typeface="Times New Roman"/>
              <a:cs typeface="Times New Roman"/>
              <a:sym typeface="Times New Roman"/>
            </a:endParaRPr>
          </a:p>
          <a:p>
            <a:pPr indent="-158748" lvl="0" marL="12700" marR="0" rtl="0" algn="l">
              <a:lnSpc>
                <a:spcPct val="100000"/>
              </a:lnSpc>
              <a:spcBef>
                <a:spcPts val="650"/>
              </a:spcBef>
              <a:spcAft>
                <a:spcPts val="0"/>
              </a:spcAft>
              <a:buClr>
                <a:schemeClr val="dk1"/>
              </a:buClr>
              <a:buSzPts val="2500"/>
              <a:buFont typeface="Arial"/>
              <a:buChar char="•"/>
            </a:pPr>
            <a:r>
              <a:rPr lang="en-US" sz="2600">
                <a:solidFill>
                  <a:schemeClr val="dk1"/>
                </a:solidFill>
                <a:latin typeface="Times New Roman"/>
                <a:ea typeface="Times New Roman"/>
                <a:cs typeface="Times New Roman"/>
                <a:sym typeface="Times New Roman"/>
              </a:rPr>
              <a:t>Usually multi tenant virtualized environment</a:t>
            </a:r>
            <a:endParaRPr sz="2600">
              <a:solidFill>
                <a:schemeClr val="dk1"/>
              </a:solidFill>
              <a:latin typeface="Times New Roman"/>
              <a:ea typeface="Times New Roman"/>
              <a:cs typeface="Times New Roman"/>
              <a:sym typeface="Times New Roman"/>
            </a:endParaRPr>
          </a:p>
          <a:p>
            <a:pPr indent="-158748" lvl="0" marL="12700" marR="79375" rtl="0" algn="l">
              <a:lnSpc>
                <a:spcPct val="100000"/>
              </a:lnSpc>
              <a:spcBef>
                <a:spcPts val="640"/>
              </a:spcBef>
              <a:spcAft>
                <a:spcPts val="0"/>
              </a:spcAft>
              <a:buClr>
                <a:schemeClr val="dk1"/>
              </a:buClr>
              <a:buSzPts val="2500"/>
              <a:buFont typeface="Arial"/>
              <a:buChar char="•"/>
            </a:pPr>
            <a:r>
              <a:rPr lang="en-US" sz="2600">
                <a:solidFill>
                  <a:schemeClr val="dk1"/>
                </a:solidFill>
                <a:latin typeface="Times New Roman"/>
                <a:ea typeface="Times New Roman"/>
                <a:cs typeface="Times New Roman"/>
                <a:sym typeface="Times New Roman"/>
              </a:rPr>
              <a:t>Can be coupled with Managed Services for OS and  application support</a:t>
            </a:r>
            <a:endParaRPr sz="2600">
              <a:solidFill>
                <a:schemeClr val="dk1"/>
              </a:solidFill>
              <a:latin typeface="Times New Roman"/>
              <a:ea typeface="Times New Roman"/>
              <a:cs typeface="Times New Roman"/>
              <a:sym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ge2c165bc72_0_153"/>
          <p:cNvSpPr txBox="1"/>
          <p:nvPr>
            <p:ph type="title"/>
          </p:nvPr>
        </p:nvSpPr>
        <p:spPr>
          <a:xfrm>
            <a:off x="2971800" y="304800"/>
            <a:ext cx="2931300" cy="1244100"/>
          </a:xfrm>
          <a:prstGeom prst="rect">
            <a:avLst/>
          </a:prstGeom>
          <a:noFill/>
          <a:ln>
            <a:noFill/>
          </a:ln>
        </p:spPr>
        <p:txBody>
          <a:bodyPr anchorCtr="0" anchor="ctr"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Calibri"/>
              <a:buNone/>
            </a:pPr>
            <a:r>
              <a:rPr lang="en-US"/>
              <a:t>IaaS Examples</a:t>
            </a:r>
            <a:endParaRPr/>
          </a:p>
        </p:txBody>
      </p:sp>
      <p:sp>
        <p:nvSpPr>
          <p:cNvPr id="514" name="Google Shape;514;ge2c165bc72_0_153"/>
          <p:cNvSpPr/>
          <p:nvPr/>
        </p:nvSpPr>
        <p:spPr>
          <a:xfrm>
            <a:off x="952500" y="1162050"/>
            <a:ext cx="3200400" cy="1719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5" name="Google Shape;515;ge2c165bc72_0_153"/>
          <p:cNvSpPr/>
          <p:nvPr/>
        </p:nvSpPr>
        <p:spPr>
          <a:xfrm>
            <a:off x="1724660" y="5050790"/>
            <a:ext cx="1568400" cy="945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6" name="Google Shape;516;ge2c165bc72_0_153"/>
          <p:cNvSpPr/>
          <p:nvPr/>
        </p:nvSpPr>
        <p:spPr>
          <a:xfrm>
            <a:off x="929639" y="2209800"/>
            <a:ext cx="3200400" cy="1009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7" name="Google Shape;517;ge2c165bc72_0_153"/>
          <p:cNvSpPr/>
          <p:nvPr/>
        </p:nvSpPr>
        <p:spPr>
          <a:xfrm>
            <a:off x="5121909" y="2261870"/>
            <a:ext cx="3048000" cy="762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8" name="Google Shape;518;ge2c165bc72_0_153"/>
          <p:cNvSpPr/>
          <p:nvPr/>
        </p:nvSpPr>
        <p:spPr>
          <a:xfrm>
            <a:off x="6019800" y="4932679"/>
            <a:ext cx="1638300" cy="11811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9" name="Google Shape;519;ge2c165bc72_0_153"/>
          <p:cNvSpPr/>
          <p:nvPr/>
        </p:nvSpPr>
        <p:spPr>
          <a:xfrm>
            <a:off x="1724660" y="3354070"/>
            <a:ext cx="1219200" cy="12192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0" name="Google Shape;520;ge2c165bc72_0_153"/>
          <p:cNvSpPr/>
          <p:nvPr/>
        </p:nvSpPr>
        <p:spPr>
          <a:xfrm>
            <a:off x="6019800" y="3557270"/>
            <a:ext cx="1181100" cy="696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ge2c165bc72_0_164"/>
          <p:cNvSpPr txBox="1"/>
          <p:nvPr>
            <p:ph type="title"/>
          </p:nvPr>
        </p:nvSpPr>
        <p:spPr>
          <a:xfrm>
            <a:off x="1449069" y="638809"/>
            <a:ext cx="5581800" cy="1244100"/>
          </a:xfrm>
          <a:prstGeom prst="rect">
            <a:avLst/>
          </a:prstGeom>
          <a:noFill/>
          <a:ln>
            <a:noFill/>
          </a:ln>
        </p:spPr>
        <p:txBody>
          <a:bodyPr anchorCtr="0" anchor="ctr"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Calibri"/>
              <a:buNone/>
            </a:pPr>
            <a:r>
              <a:rPr lang="en-US"/>
              <a:t>Platform as a Service (PaaS)</a:t>
            </a:r>
            <a:endParaRPr/>
          </a:p>
        </p:txBody>
      </p:sp>
      <p:sp>
        <p:nvSpPr>
          <p:cNvPr id="526" name="Google Shape;526;ge2c165bc72_0_164"/>
          <p:cNvSpPr txBox="1"/>
          <p:nvPr/>
        </p:nvSpPr>
        <p:spPr>
          <a:xfrm>
            <a:off x="687069" y="1889759"/>
            <a:ext cx="7189500" cy="4494000"/>
          </a:xfrm>
          <a:prstGeom prst="rect">
            <a:avLst/>
          </a:prstGeom>
          <a:noFill/>
          <a:ln>
            <a:noFill/>
          </a:ln>
        </p:spPr>
        <p:txBody>
          <a:bodyPr anchorCtr="0" anchor="t" bIns="0" lIns="0" spcFirstLastPara="1" rIns="0" wrap="square" tIns="12700">
            <a:spAutoFit/>
          </a:bodyPr>
          <a:lstStyle/>
          <a:p>
            <a:pPr indent="0" lvl="0" marL="12700" marR="234950" rtl="0" algn="l">
              <a:lnSpc>
                <a:spcPct val="100000"/>
              </a:lnSpc>
              <a:spcBef>
                <a:spcPts val="0"/>
              </a:spcBef>
              <a:spcAft>
                <a:spcPts val="0"/>
              </a:spcAft>
              <a:buNone/>
            </a:pPr>
            <a:r>
              <a:rPr b="1" lang="en-US" sz="2400">
                <a:solidFill>
                  <a:schemeClr val="dk1"/>
                </a:solidFill>
                <a:latin typeface="Times New Roman"/>
                <a:ea typeface="Times New Roman"/>
                <a:cs typeface="Times New Roman"/>
                <a:sym typeface="Times New Roman"/>
              </a:rPr>
              <a:t>PaaS </a:t>
            </a:r>
            <a:r>
              <a:rPr lang="en-US" sz="2400">
                <a:solidFill>
                  <a:schemeClr val="dk1"/>
                </a:solidFill>
                <a:latin typeface="Times New Roman"/>
                <a:ea typeface="Times New Roman"/>
                <a:cs typeface="Times New Roman"/>
                <a:sym typeface="Times New Roman"/>
              </a:rPr>
              <a:t>provides the runtime environment for applications,  development &amp; deployment tools, etc.</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None/>
            </a:pPr>
            <a:r>
              <a:t/>
            </a:r>
            <a:endParaRPr sz="2500">
              <a:solidFill>
                <a:schemeClr val="dk1"/>
              </a:solidFill>
              <a:latin typeface="Times New Roman"/>
              <a:ea typeface="Times New Roman"/>
              <a:cs typeface="Times New Roman"/>
              <a:sym typeface="Times New Roman"/>
            </a:endParaRPr>
          </a:p>
          <a:p>
            <a:pPr indent="0" lvl="0" marL="12700" marR="172085" rtl="0" algn="l">
              <a:lnSpc>
                <a:spcPct val="100000"/>
              </a:lnSpc>
              <a:spcBef>
                <a:spcPts val="0"/>
              </a:spcBef>
              <a:spcAft>
                <a:spcPts val="0"/>
              </a:spcAft>
              <a:buNone/>
            </a:pPr>
            <a:r>
              <a:rPr b="1" lang="en-US" sz="2400">
                <a:solidFill>
                  <a:schemeClr val="dk1"/>
                </a:solidFill>
                <a:latin typeface="Times New Roman"/>
                <a:ea typeface="Times New Roman"/>
                <a:cs typeface="Times New Roman"/>
                <a:sym typeface="Times New Roman"/>
              </a:rPr>
              <a:t>PaaS	</a:t>
            </a:r>
            <a:r>
              <a:rPr lang="en-US" sz="2400">
                <a:solidFill>
                  <a:schemeClr val="dk1"/>
                </a:solidFill>
                <a:latin typeface="Times New Roman"/>
                <a:ea typeface="Times New Roman"/>
                <a:cs typeface="Times New Roman"/>
                <a:sym typeface="Times New Roman"/>
              </a:rPr>
              <a:t>provides all of the facilities required to support the  complete life cycle of building and delivering web  applications and services entirely from the Internet.</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None/>
            </a:pPr>
            <a:r>
              <a:t/>
            </a:r>
            <a:endParaRPr sz="2500">
              <a:solidFill>
                <a:schemeClr val="dk1"/>
              </a:solidFill>
              <a:latin typeface="Times New Roman"/>
              <a:ea typeface="Times New Roman"/>
              <a:cs typeface="Times New Roman"/>
              <a:sym typeface="Times New Roman"/>
            </a:endParaRPr>
          </a:p>
          <a:p>
            <a:pPr indent="0" lvl="0" marL="12700" marR="508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Typically applications must be developed with a particular  platform in mind</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None/>
            </a:pPr>
            <a:r>
              <a:t/>
            </a:r>
            <a:endParaRPr sz="2500">
              <a:solidFill>
                <a:schemeClr val="dk1"/>
              </a:solidFill>
              <a:latin typeface="Times New Roman"/>
              <a:ea typeface="Times New Roman"/>
              <a:cs typeface="Times New Roman"/>
              <a:sym typeface="Times New Roman"/>
            </a:endParaRPr>
          </a:p>
          <a:p>
            <a:pPr indent="-146049" lvl="0" marL="120013" marR="0" rtl="0" algn="l">
              <a:lnSpc>
                <a:spcPct val="100000"/>
              </a:lnSpc>
              <a:spcBef>
                <a:spcPts val="0"/>
              </a:spcBef>
              <a:spcAft>
                <a:spcPts val="0"/>
              </a:spcAft>
              <a:buClr>
                <a:schemeClr val="dk1"/>
              </a:buClr>
              <a:buSzPts val="2300"/>
              <a:buFont typeface="Arial"/>
              <a:buChar char="•"/>
            </a:pPr>
            <a:r>
              <a:rPr lang="en-US" sz="2400">
                <a:solidFill>
                  <a:schemeClr val="dk1"/>
                </a:solidFill>
                <a:latin typeface="Times New Roman"/>
                <a:ea typeface="Times New Roman"/>
                <a:cs typeface="Times New Roman"/>
                <a:sym typeface="Times New Roman"/>
              </a:rPr>
              <a:t>Multi tenant environments</a:t>
            </a:r>
            <a:endParaRPr sz="2400">
              <a:solidFill>
                <a:schemeClr val="dk1"/>
              </a:solidFill>
              <a:latin typeface="Times New Roman"/>
              <a:ea typeface="Times New Roman"/>
              <a:cs typeface="Times New Roman"/>
              <a:sym typeface="Times New Roman"/>
            </a:endParaRPr>
          </a:p>
          <a:p>
            <a:pPr indent="-146049" lvl="0" marL="120013" marR="0" rtl="0" algn="l">
              <a:lnSpc>
                <a:spcPct val="100000"/>
              </a:lnSpc>
              <a:spcBef>
                <a:spcPts val="0"/>
              </a:spcBef>
              <a:spcAft>
                <a:spcPts val="0"/>
              </a:spcAft>
              <a:buClr>
                <a:srgbClr val="548DD4"/>
              </a:buClr>
              <a:buSzPts val="2300"/>
              <a:buFont typeface="Arial"/>
              <a:buChar char="•"/>
            </a:pPr>
            <a:r>
              <a:rPr lang="en-US" sz="2400">
                <a:solidFill>
                  <a:schemeClr val="dk1"/>
                </a:solidFill>
                <a:latin typeface="Times New Roman"/>
                <a:ea typeface="Times New Roman"/>
                <a:cs typeface="Times New Roman"/>
                <a:sym typeface="Times New Roman"/>
              </a:rPr>
              <a:t>Highly scalable multi tier architectur</a:t>
            </a:r>
            <a:r>
              <a:rPr lang="en-US" sz="2400">
                <a:solidFill>
                  <a:srgbClr val="548DD4"/>
                </a:solidFill>
                <a:latin typeface="Times New Roman"/>
                <a:ea typeface="Times New Roman"/>
                <a:cs typeface="Times New Roman"/>
                <a:sym typeface="Times New Roman"/>
              </a:rPr>
              <a:t>e</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ge2c165bc72_0_169"/>
          <p:cNvSpPr txBox="1"/>
          <p:nvPr>
            <p:ph type="title"/>
          </p:nvPr>
        </p:nvSpPr>
        <p:spPr>
          <a:xfrm>
            <a:off x="2820670" y="638809"/>
            <a:ext cx="3028800" cy="1244100"/>
          </a:xfrm>
          <a:prstGeom prst="rect">
            <a:avLst/>
          </a:prstGeom>
          <a:noFill/>
          <a:ln>
            <a:noFill/>
          </a:ln>
        </p:spPr>
        <p:txBody>
          <a:bodyPr anchorCtr="0" anchor="ctr"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Calibri"/>
              <a:buNone/>
            </a:pPr>
            <a:r>
              <a:rPr lang="en-US"/>
              <a:t>PaaS Examples</a:t>
            </a:r>
            <a:endParaRPr/>
          </a:p>
        </p:txBody>
      </p:sp>
      <p:sp>
        <p:nvSpPr>
          <p:cNvPr id="532" name="Google Shape;532;ge2c165bc72_0_169"/>
          <p:cNvSpPr/>
          <p:nvPr/>
        </p:nvSpPr>
        <p:spPr>
          <a:xfrm>
            <a:off x="998219" y="1654810"/>
            <a:ext cx="2469000" cy="929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3" name="Google Shape;533;ge2c165bc72_0_169"/>
          <p:cNvSpPr/>
          <p:nvPr/>
        </p:nvSpPr>
        <p:spPr>
          <a:xfrm>
            <a:off x="5659120" y="4781550"/>
            <a:ext cx="1930500" cy="9336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4" name="Google Shape;534;ge2c165bc72_0_169"/>
          <p:cNvSpPr/>
          <p:nvPr/>
        </p:nvSpPr>
        <p:spPr>
          <a:xfrm>
            <a:off x="5510549" y="2059089"/>
            <a:ext cx="2382000" cy="5292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5" name="Google Shape;535;ge2c165bc72_0_169"/>
          <p:cNvSpPr/>
          <p:nvPr/>
        </p:nvSpPr>
        <p:spPr>
          <a:xfrm>
            <a:off x="5586729" y="3124200"/>
            <a:ext cx="2313900" cy="9144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6" name="Google Shape;536;ge2c165bc72_0_169"/>
          <p:cNvSpPr/>
          <p:nvPr/>
        </p:nvSpPr>
        <p:spPr>
          <a:xfrm>
            <a:off x="1181100" y="5214620"/>
            <a:ext cx="2514600" cy="4026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7" name="Google Shape;537;ge2c165bc72_0_169"/>
          <p:cNvSpPr/>
          <p:nvPr/>
        </p:nvSpPr>
        <p:spPr>
          <a:xfrm>
            <a:off x="1181100" y="3124200"/>
            <a:ext cx="1447800" cy="12267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ge2c165bc72_0_179"/>
          <p:cNvSpPr txBox="1"/>
          <p:nvPr>
            <p:ph type="title"/>
          </p:nvPr>
        </p:nvSpPr>
        <p:spPr>
          <a:xfrm>
            <a:off x="1449069" y="638809"/>
            <a:ext cx="5556900" cy="1244100"/>
          </a:xfrm>
          <a:prstGeom prst="rect">
            <a:avLst/>
          </a:prstGeom>
          <a:noFill/>
          <a:ln>
            <a:noFill/>
          </a:ln>
        </p:spPr>
        <p:txBody>
          <a:bodyPr anchorCtr="0" anchor="ctr"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Calibri"/>
              <a:buNone/>
            </a:pPr>
            <a:r>
              <a:rPr lang="en-US"/>
              <a:t>Software as a Service (SaaS)</a:t>
            </a:r>
            <a:endParaRPr/>
          </a:p>
        </p:txBody>
      </p:sp>
      <p:sp>
        <p:nvSpPr>
          <p:cNvPr id="543" name="Google Shape;543;ge2c165bc72_0_179"/>
          <p:cNvSpPr txBox="1"/>
          <p:nvPr/>
        </p:nvSpPr>
        <p:spPr>
          <a:xfrm>
            <a:off x="763269" y="1634490"/>
            <a:ext cx="7332300" cy="22455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2400">
                <a:solidFill>
                  <a:schemeClr val="dk1"/>
                </a:solidFill>
                <a:latin typeface="Times New Roman"/>
                <a:ea typeface="Times New Roman"/>
                <a:cs typeface="Times New Roman"/>
                <a:sym typeface="Times New Roman"/>
              </a:rPr>
              <a:t>SaaS </a:t>
            </a:r>
            <a:r>
              <a:rPr lang="en-US" sz="2400">
                <a:solidFill>
                  <a:schemeClr val="dk1"/>
                </a:solidFill>
                <a:latin typeface="Times New Roman"/>
                <a:ea typeface="Times New Roman"/>
                <a:cs typeface="Times New Roman"/>
                <a:sym typeface="Times New Roman"/>
              </a:rPr>
              <a:t>model allows to use software applications as a service  to end users.</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None/>
            </a:pPr>
            <a:r>
              <a:t/>
            </a:r>
            <a:endParaRPr sz="2500">
              <a:solidFill>
                <a:schemeClr val="dk1"/>
              </a:solidFill>
              <a:latin typeface="Times New Roman"/>
              <a:ea typeface="Times New Roman"/>
              <a:cs typeface="Times New Roman"/>
              <a:sym typeface="Times New Roman"/>
            </a:endParaRPr>
          </a:p>
          <a:p>
            <a:pPr indent="0" lvl="0" marL="12700" marR="360045" rtl="0" algn="l">
              <a:lnSpc>
                <a:spcPct val="100000"/>
              </a:lnSpc>
              <a:spcBef>
                <a:spcPts val="0"/>
              </a:spcBef>
              <a:spcAft>
                <a:spcPts val="0"/>
              </a:spcAft>
              <a:buNone/>
            </a:pPr>
            <a:r>
              <a:rPr b="1" lang="en-US" sz="2400">
                <a:solidFill>
                  <a:schemeClr val="dk1"/>
                </a:solidFill>
                <a:latin typeface="Times New Roman"/>
                <a:ea typeface="Times New Roman"/>
                <a:cs typeface="Times New Roman"/>
                <a:sym typeface="Times New Roman"/>
              </a:rPr>
              <a:t>SaaS </a:t>
            </a:r>
            <a:r>
              <a:rPr lang="en-US" sz="2400">
                <a:solidFill>
                  <a:schemeClr val="dk1"/>
                </a:solidFill>
                <a:latin typeface="Times New Roman"/>
                <a:ea typeface="Times New Roman"/>
                <a:cs typeface="Times New Roman"/>
                <a:sym typeface="Times New Roman"/>
              </a:rPr>
              <a:t>is a software delivery methodology that provides  licensed multi-tenant access to software and its functions  remotely as a Web-based service.</a:t>
            </a:r>
            <a:endParaRPr sz="2400">
              <a:solidFill>
                <a:schemeClr val="dk1"/>
              </a:solidFill>
              <a:latin typeface="Times New Roman"/>
              <a:ea typeface="Times New Roman"/>
              <a:cs typeface="Times New Roman"/>
              <a:sym typeface="Times New Roman"/>
            </a:endParaRPr>
          </a:p>
        </p:txBody>
      </p:sp>
      <p:sp>
        <p:nvSpPr>
          <p:cNvPr id="544" name="Google Shape;544;ge2c165bc72_0_179"/>
          <p:cNvSpPr txBox="1"/>
          <p:nvPr/>
        </p:nvSpPr>
        <p:spPr>
          <a:xfrm>
            <a:off x="1220469" y="4177029"/>
            <a:ext cx="132600" cy="1121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rgbClr val="548DD4"/>
                </a:solidFill>
                <a:latin typeface="Arial"/>
                <a:ea typeface="Arial"/>
                <a:cs typeface="Arial"/>
                <a:sym typeface="Arial"/>
              </a:rPr>
              <a:t>•</a:t>
            </a:r>
            <a:endParaRPr sz="24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en-US" sz="2400">
                <a:solidFill>
                  <a:srgbClr val="548DD4"/>
                </a:solidFill>
                <a:latin typeface="Arial"/>
                <a:ea typeface="Arial"/>
                <a:cs typeface="Arial"/>
                <a:sym typeface="Arial"/>
              </a:rPr>
              <a:t>•</a:t>
            </a:r>
            <a:endParaRPr sz="24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en-US" sz="2400">
                <a:solidFill>
                  <a:srgbClr val="548DD4"/>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545" name="Google Shape;545;ge2c165bc72_0_179"/>
          <p:cNvSpPr txBox="1"/>
          <p:nvPr/>
        </p:nvSpPr>
        <p:spPr>
          <a:xfrm>
            <a:off x="1562100" y="4194809"/>
            <a:ext cx="4133700" cy="11211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Usually billed based on usage  Usually multi tenant environment  Highly scalable architecture</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4"/>
          <p:cNvSpPr txBox="1"/>
          <p:nvPr>
            <p:ph type="title"/>
          </p:nvPr>
        </p:nvSpPr>
        <p:spPr>
          <a:xfrm>
            <a:off x="1338833" y="480441"/>
            <a:ext cx="6463030" cy="695325"/>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b="0" lang="en-US" sz="4400">
                <a:latin typeface="Times New Roman"/>
                <a:ea typeface="Times New Roman"/>
                <a:cs typeface="Times New Roman"/>
                <a:sym typeface="Times New Roman"/>
              </a:rPr>
              <a:t>History of Cloud Computing</a:t>
            </a:r>
            <a:endParaRPr sz="4400">
              <a:latin typeface="Times New Roman"/>
              <a:ea typeface="Times New Roman"/>
              <a:cs typeface="Times New Roman"/>
              <a:sym typeface="Times New Roman"/>
            </a:endParaRPr>
          </a:p>
        </p:txBody>
      </p:sp>
      <p:sp>
        <p:nvSpPr>
          <p:cNvPr id="145" name="Google Shape;145;p4"/>
          <p:cNvSpPr txBox="1"/>
          <p:nvPr/>
        </p:nvSpPr>
        <p:spPr>
          <a:xfrm>
            <a:off x="536244" y="1624964"/>
            <a:ext cx="8074659" cy="3256915"/>
          </a:xfrm>
          <a:prstGeom prst="rect">
            <a:avLst/>
          </a:prstGeom>
          <a:noFill/>
          <a:ln>
            <a:noFill/>
          </a:ln>
        </p:spPr>
        <p:txBody>
          <a:bodyPr anchorCtr="0" anchor="t" bIns="0" lIns="0" spcFirstLastPara="1" rIns="0" wrap="square" tIns="11425">
            <a:spAutoFit/>
          </a:bodyPr>
          <a:lstStyle/>
          <a:p>
            <a:pPr indent="-344805" lvl="0" marL="356870" marR="508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Before emerging the cloud computing, there was </a:t>
            </a:r>
            <a:r>
              <a:rPr b="1" i="0" lang="en-US" sz="2000" u="none" cap="none" strike="noStrike">
                <a:solidFill>
                  <a:schemeClr val="dk1"/>
                </a:solidFill>
                <a:latin typeface="Times New Roman"/>
                <a:ea typeface="Times New Roman"/>
                <a:cs typeface="Times New Roman"/>
                <a:sym typeface="Times New Roman"/>
              </a:rPr>
              <a:t>Client/Server computing  </a:t>
            </a:r>
            <a:r>
              <a:rPr b="0" i="0" lang="en-US" sz="2000" u="none" cap="none" strike="noStrike">
                <a:solidFill>
                  <a:schemeClr val="dk1"/>
                </a:solidFill>
                <a:latin typeface="Times New Roman"/>
                <a:ea typeface="Times New Roman"/>
                <a:cs typeface="Times New Roman"/>
                <a:sym typeface="Times New Roman"/>
              </a:rPr>
              <a:t>which is basically a centralized storage in which all the software  applications, all the data and all the controls are resided on the server side.</a:t>
            </a:r>
            <a:endParaRPr b="0" i="0" sz="2000" u="none" cap="none" strike="noStrike">
              <a:solidFill>
                <a:schemeClr val="dk1"/>
              </a:solidFill>
              <a:latin typeface="Times New Roman"/>
              <a:ea typeface="Times New Roman"/>
              <a:cs typeface="Times New Roman"/>
              <a:sym typeface="Times New Roman"/>
            </a:endParaRPr>
          </a:p>
          <a:p>
            <a:pPr indent="-344805" lvl="0" marL="356870" marR="5080" rtl="0" algn="just">
              <a:lnSpc>
                <a:spcPct val="100000"/>
              </a:lnSpc>
              <a:spcBef>
                <a:spcPts val="484"/>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If a single user wants to access specific data or run a program, he/she need  to connect to the server and then gain appropriate access, and then he/she  can do his/her business.</a:t>
            </a:r>
            <a:endParaRPr b="0" i="0" sz="2000" u="none" cap="none" strike="noStrike">
              <a:solidFill>
                <a:schemeClr val="dk1"/>
              </a:solidFill>
              <a:latin typeface="Times New Roman"/>
              <a:ea typeface="Times New Roman"/>
              <a:cs typeface="Times New Roman"/>
              <a:sym typeface="Times New Roman"/>
            </a:endParaRPr>
          </a:p>
          <a:p>
            <a:pPr indent="-344805" lvl="0" marL="356870" marR="0" rtl="0" algn="just">
              <a:lnSpc>
                <a:spcPct val="100000"/>
              </a:lnSpc>
              <a:spcBef>
                <a:spcPts val="48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Then after, </a:t>
            </a:r>
            <a:r>
              <a:rPr b="1" i="0" lang="en-US" sz="2000" u="none" cap="none" strike="noStrike">
                <a:solidFill>
                  <a:schemeClr val="dk1"/>
                </a:solidFill>
                <a:latin typeface="Times New Roman"/>
                <a:ea typeface="Times New Roman"/>
                <a:cs typeface="Times New Roman"/>
                <a:sym typeface="Times New Roman"/>
              </a:rPr>
              <a:t>distributed computing </a:t>
            </a:r>
            <a:r>
              <a:rPr b="0" i="0" lang="en-US" sz="2000" u="none" cap="none" strike="noStrike">
                <a:solidFill>
                  <a:schemeClr val="dk1"/>
                </a:solidFill>
                <a:latin typeface="Times New Roman"/>
                <a:ea typeface="Times New Roman"/>
                <a:cs typeface="Times New Roman"/>
                <a:sym typeface="Times New Roman"/>
              </a:rPr>
              <a:t>came into picture, where all the</a:t>
            </a:r>
            <a:endParaRPr b="0" i="0" sz="2000" u="none" cap="none" strike="noStrike">
              <a:solidFill>
                <a:schemeClr val="dk1"/>
              </a:solidFill>
              <a:latin typeface="Times New Roman"/>
              <a:ea typeface="Times New Roman"/>
              <a:cs typeface="Times New Roman"/>
              <a:sym typeface="Times New Roman"/>
            </a:endParaRPr>
          </a:p>
          <a:p>
            <a:pPr indent="0" lvl="0" marL="356870" marR="0" rtl="0" algn="just">
              <a:lnSpc>
                <a:spcPct val="10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computers are networked together and share their resources when needed.</a:t>
            </a:r>
            <a:endParaRPr b="0" i="0" sz="2000" u="none" cap="none" strike="noStrike">
              <a:solidFill>
                <a:schemeClr val="dk1"/>
              </a:solidFill>
              <a:latin typeface="Times New Roman"/>
              <a:ea typeface="Times New Roman"/>
              <a:cs typeface="Times New Roman"/>
              <a:sym typeface="Times New Roman"/>
            </a:endParaRPr>
          </a:p>
          <a:p>
            <a:pPr indent="-344805" lvl="0" marL="356870" marR="0" rtl="0" algn="just">
              <a:lnSpc>
                <a:spcPct val="100000"/>
              </a:lnSpc>
              <a:spcBef>
                <a:spcPts val="484"/>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On the basis of above computing, there was emerged of cloud computing</a:t>
            </a:r>
            <a:endParaRPr b="0" i="0" sz="2000" u="none" cap="none" strike="noStrike">
              <a:solidFill>
                <a:schemeClr val="dk1"/>
              </a:solidFill>
              <a:latin typeface="Times New Roman"/>
              <a:ea typeface="Times New Roman"/>
              <a:cs typeface="Times New Roman"/>
              <a:sym typeface="Times New Roman"/>
            </a:endParaRPr>
          </a:p>
          <a:p>
            <a:pPr indent="0" lvl="0" marL="356870" marR="0" rtl="0" algn="just">
              <a:lnSpc>
                <a:spcPct val="10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concepts that later implemented.</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ge2c165bc72_0_186"/>
          <p:cNvSpPr txBox="1"/>
          <p:nvPr>
            <p:ph type="title"/>
          </p:nvPr>
        </p:nvSpPr>
        <p:spPr>
          <a:xfrm>
            <a:off x="2820670" y="638809"/>
            <a:ext cx="3007500" cy="1244100"/>
          </a:xfrm>
          <a:prstGeom prst="rect">
            <a:avLst/>
          </a:prstGeom>
          <a:noFill/>
          <a:ln>
            <a:noFill/>
          </a:ln>
        </p:spPr>
        <p:txBody>
          <a:bodyPr anchorCtr="0" anchor="ctr"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Calibri"/>
              <a:buNone/>
            </a:pPr>
            <a:r>
              <a:rPr lang="en-US"/>
              <a:t>SaaS Examples</a:t>
            </a:r>
            <a:endParaRPr/>
          </a:p>
        </p:txBody>
      </p:sp>
      <p:sp>
        <p:nvSpPr>
          <p:cNvPr id="551" name="Google Shape;551;ge2c165bc72_0_186"/>
          <p:cNvSpPr/>
          <p:nvPr/>
        </p:nvSpPr>
        <p:spPr>
          <a:xfrm>
            <a:off x="943590" y="2025014"/>
            <a:ext cx="2380500" cy="73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2" name="Google Shape;552;ge2c165bc72_0_186"/>
          <p:cNvSpPr/>
          <p:nvPr/>
        </p:nvSpPr>
        <p:spPr>
          <a:xfrm>
            <a:off x="1351414" y="3304155"/>
            <a:ext cx="1657800" cy="17409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3" name="Google Shape;553;ge2c165bc72_0_186"/>
          <p:cNvSpPr/>
          <p:nvPr/>
        </p:nvSpPr>
        <p:spPr>
          <a:xfrm>
            <a:off x="523240" y="5242559"/>
            <a:ext cx="3220200" cy="13812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4" name="Google Shape;554;ge2c165bc72_0_186"/>
          <p:cNvSpPr/>
          <p:nvPr/>
        </p:nvSpPr>
        <p:spPr>
          <a:xfrm>
            <a:off x="5242559" y="2048969"/>
            <a:ext cx="2240400" cy="6594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5" name="Google Shape;555;ge2c165bc72_0_186"/>
          <p:cNvSpPr/>
          <p:nvPr/>
        </p:nvSpPr>
        <p:spPr>
          <a:xfrm>
            <a:off x="5681979" y="5354320"/>
            <a:ext cx="1362600" cy="5145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6" name="Google Shape;556;ge2c165bc72_0_186"/>
          <p:cNvSpPr/>
          <p:nvPr/>
        </p:nvSpPr>
        <p:spPr>
          <a:xfrm>
            <a:off x="5485383" y="3516177"/>
            <a:ext cx="1863900" cy="6309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ge2c165bc72_0_196"/>
          <p:cNvSpPr txBox="1"/>
          <p:nvPr>
            <p:ph type="title"/>
          </p:nvPr>
        </p:nvSpPr>
        <p:spPr>
          <a:xfrm>
            <a:off x="1917700" y="642620"/>
            <a:ext cx="4497000" cy="1244100"/>
          </a:xfrm>
          <a:prstGeom prst="rect">
            <a:avLst/>
          </a:prstGeom>
          <a:noFill/>
          <a:ln>
            <a:noFill/>
          </a:ln>
        </p:spPr>
        <p:txBody>
          <a:bodyPr anchorCtr="0" anchor="ctr"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Calibri"/>
              <a:buNone/>
            </a:pPr>
            <a:r>
              <a:rPr lang="en-US"/>
              <a:t>Do you Use the Cloud?</a:t>
            </a:r>
            <a:endParaRPr/>
          </a:p>
        </p:txBody>
      </p:sp>
      <p:sp>
        <p:nvSpPr>
          <p:cNvPr id="562" name="Google Shape;562;ge2c165bc72_0_196"/>
          <p:cNvSpPr/>
          <p:nvPr/>
        </p:nvSpPr>
        <p:spPr>
          <a:xfrm>
            <a:off x="2343150" y="5531484"/>
            <a:ext cx="990600" cy="861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3" name="Google Shape;563;ge2c165bc72_0_196"/>
          <p:cNvSpPr/>
          <p:nvPr/>
        </p:nvSpPr>
        <p:spPr>
          <a:xfrm>
            <a:off x="225361" y="5853157"/>
            <a:ext cx="956100" cy="7032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4" name="Google Shape;564;ge2c165bc72_0_196"/>
          <p:cNvSpPr/>
          <p:nvPr/>
        </p:nvSpPr>
        <p:spPr>
          <a:xfrm>
            <a:off x="130810" y="4483100"/>
            <a:ext cx="1675200" cy="11391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5" name="Google Shape;565;ge2c165bc72_0_196"/>
          <p:cNvSpPr/>
          <p:nvPr/>
        </p:nvSpPr>
        <p:spPr>
          <a:xfrm>
            <a:off x="1243330" y="5785358"/>
            <a:ext cx="1022400" cy="6117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6" name="Google Shape;566;ge2c165bc72_0_196"/>
          <p:cNvSpPr/>
          <p:nvPr/>
        </p:nvSpPr>
        <p:spPr>
          <a:xfrm>
            <a:off x="1822450" y="4306570"/>
            <a:ext cx="1587600" cy="10299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7" name="Google Shape;567;ge2c165bc72_0_196"/>
          <p:cNvSpPr/>
          <p:nvPr/>
        </p:nvSpPr>
        <p:spPr>
          <a:xfrm>
            <a:off x="189229" y="1799589"/>
            <a:ext cx="990600" cy="10032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8" name="Google Shape;568;ge2c165bc72_0_196"/>
          <p:cNvSpPr/>
          <p:nvPr/>
        </p:nvSpPr>
        <p:spPr>
          <a:xfrm>
            <a:off x="1285815" y="1816421"/>
            <a:ext cx="938100" cy="54900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9" name="Google Shape;569;ge2c165bc72_0_196"/>
          <p:cNvSpPr/>
          <p:nvPr/>
        </p:nvSpPr>
        <p:spPr>
          <a:xfrm>
            <a:off x="2265679" y="1639570"/>
            <a:ext cx="946200" cy="9177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0" name="Google Shape;570;ge2c165bc72_0_196"/>
          <p:cNvSpPr/>
          <p:nvPr/>
        </p:nvSpPr>
        <p:spPr>
          <a:xfrm>
            <a:off x="6275070" y="1513839"/>
            <a:ext cx="1412100" cy="1060500"/>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1" name="Google Shape;571;ge2c165bc72_0_196"/>
          <p:cNvSpPr/>
          <p:nvPr/>
        </p:nvSpPr>
        <p:spPr>
          <a:xfrm>
            <a:off x="4774628" y="3495040"/>
            <a:ext cx="1002600" cy="1022400"/>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2" name="Google Shape;572;ge2c165bc72_0_196"/>
          <p:cNvSpPr/>
          <p:nvPr/>
        </p:nvSpPr>
        <p:spPr>
          <a:xfrm>
            <a:off x="3373120" y="1635584"/>
            <a:ext cx="843300" cy="822000"/>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3" name="Google Shape;573;ge2c165bc72_0_196"/>
          <p:cNvSpPr/>
          <p:nvPr/>
        </p:nvSpPr>
        <p:spPr>
          <a:xfrm>
            <a:off x="4293870" y="1621789"/>
            <a:ext cx="865500" cy="858600"/>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4" name="Google Shape;574;ge2c165bc72_0_196"/>
          <p:cNvSpPr/>
          <p:nvPr/>
        </p:nvSpPr>
        <p:spPr>
          <a:xfrm>
            <a:off x="3473450" y="5043726"/>
            <a:ext cx="1047600" cy="452700"/>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5" name="Google Shape;575;ge2c165bc72_0_196"/>
          <p:cNvSpPr/>
          <p:nvPr/>
        </p:nvSpPr>
        <p:spPr>
          <a:xfrm>
            <a:off x="4802733" y="5115559"/>
            <a:ext cx="725700" cy="684600"/>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6" name="Google Shape;576;ge2c165bc72_0_196"/>
          <p:cNvSpPr/>
          <p:nvPr/>
        </p:nvSpPr>
        <p:spPr>
          <a:xfrm>
            <a:off x="3938270" y="5843270"/>
            <a:ext cx="2675400" cy="597600"/>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7" name="Google Shape;577;ge2c165bc72_0_196"/>
          <p:cNvSpPr/>
          <p:nvPr/>
        </p:nvSpPr>
        <p:spPr>
          <a:xfrm>
            <a:off x="158750" y="3515359"/>
            <a:ext cx="1200300" cy="989400"/>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8" name="Google Shape;578;ge2c165bc72_0_196"/>
          <p:cNvSpPr/>
          <p:nvPr/>
        </p:nvSpPr>
        <p:spPr>
          <a:xfrm>
            <a:off x="3355340" y="2545079"/>
            <a:ext cx="859800" cy="868800"/>
          </a:xfrm>
          <a:prstGeom prst="rect">
            <a:avLst/>
          </a:prstGeom>
          <a:blipFill rotWithShape="1">
            <a:blip r:embed="rId1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9" name="Google Shape;579;ge2c165bc72_0_196"/>
          <p:cNvSpPr/>
          <p:nvPr/>
        </p:nvSpPr>
        <p:spPr>
          <a:xfrm>
            <a:off x="160020" y="2884170"/>
            <a:ext cx="1018500" cy="575400"/>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0" name="Google Shape;580;ge2c165bc72_0_196"/>
          <p:cNvSpPr/>
          <p:nvPr/>
        </p:nvSpPr>
        <p:spPr>
          <a:xfrm>
            <a:off x="5259070" y="1621789"/>
            <a:ext cx="843300" cy="843300"/>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1" name="Google Shape;581;ge2c165bc72_0_196"/>
          <p:cNvSpPr/>
          <p:nvPr/>
        </p:nvSpPr>
        <p:spPr>
          <a:xfrm>
            <a:off x="7078980" y="3764279"/>
            <a:ext cx="1766700" cy="900300"/>
          </a:xfrm>
          <a:prstGeom prst="rect">
            <a:avLst/>
          </a:prstGeom>
          <a:blipFill rotWithShape="1">
            <a:blip r:embed="rId2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2" name="Google Shape;582;ge2c165bc72_0_196"/>
          <p:cNvSpPr/>
          <p:nvPr/>
        </p:nvSpPr>
        <p:spPr>
          <a:xfrm>
            <a:off x="5936437" y="4648200"/>
            <a:ext cx="864300" cy="966600"/>
          </a:xfrm>
          <a:prstGeom prst="rect">
            <a:avLst/>
          </a:prstGeom>
          <a:blipFill rotWithShape="1">
            <a:blip r:embed="rId2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3" name="Google Shape;583;ge2c165bc72_0_196"/>
          <p:cNvSpPr/>
          <p:nvPr/>
        </p:nvSpPr>
        <p:spPr>
          <a:xfrm>
            <a:off x="2265679" y="2840989"/>
            <a:ext cx="1144200" cy="1146900"/>
          </a:xfrm>
          <a:prstGeom prst="rect">
            <a:avLst/>
          </a:prstGeom>
          <a:blipFill rotWithShape="1">
            <a:blip r:embed="rId2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4" name="Google Shape;584;ge2c165bc72_0_196"/>
          <p:cNvSpPr/>
          <p:nvPr/>
        </p:nvSpPr>
        <p:spPr>
          <a:xfrm>
            <a:off x="7991178" y="2631439"/>
            <a:ext cx="817500" cy="863700"/>
          </a:xfrm>
          <a:prstGeom prst="rect">
            <a:avLst/>
          </a:prstGeom>
          <a:blipFill rotWithShape="1">
            <a:blip r:embed="rId2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5" name="Google Shape;585;ge2c165bc72_0_196"/>
          <p:cNvSpPr/>
          <p:nvPr/>
        </p:nvSpPr>
        <p:spPr>
          <a:xfrm>
            <a:off x="5934709" y="3755390"/>
            <a:ext cx="1027500" cy="683700"/>
          </a:xfrm>
          <a:prstGeom prst="rect">
            <a:avLst/>
          </a:prstGeom>
          <a:blipFill rotWithShape="1">
            <a:blip r:embed="rId2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6" name="Google Shape;586;ge2c165bc72_0_196"/>
          <p:cNvSpPr/>
          <p:nvPr/>
        </p:nvSpPr>
        <p:spPr>
          <a:xfrm>
            <a:off x="6451600" y="2622550"/>
            <a:ext cx="824100" cy="1182300"/>
          </a:xfrm>
          <a:prstGeom prst="rect">
            <a:avLst/>
          </a:prstGeom>
          <a:blipFill rotWithShape="1">
            <a:blip r:embed="rId2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7" name="Google Shape;587;ge2c165bc72_0_196"/>
          <p:cNvSpPr/>
          <p:nvPr/>
        </p:nvSpPr>
        <p:spPr>
          <a:xfrm>
            <a:off x="4413250" y="4518659"/>
            <a:ext cx="1185000" cy="490200"/>
          </a:xfrm>
          <a:prstGeom prst="rect">
            <a:avLst/>
          </a:prstGeom>
          <a:blipFill rotWithShape="1">
            <a:blip r:embed="rId2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8" name="Google Shape;588;ge2c165bc72_0_196"/>
          <p:cNvSpPr/>
          <p:nvPr/>
        </p:nvSpPr>
        <p:spPr>
          <a:xfrm>
            <a:off x="7141209" y="4744720"/>
            <a:ext cx="1360200" cy="1021200"/>
          </a:xfrm>
          <a:prstGeom prst="rect">
            <a:avLst/>
          </a:prstGeom>
          <a:blipFill rotWithShape="1">
            <a:blip r:embed="rId2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9" name="Google Shape;589;ge2c165bc72_0_196"/>
          <p:cNvSpPr/>
          <p:nvPr/>
        </p:nvSpPr>
        <p:spPr>
          <a:xfrm>
            <a:off x="4298950" y="2532379"/>
            <a:ext cx="882600" cy="881400"/>
          </a:xfrm>
          <a:prstGeom prst="rect">
            <a:avLst/>
          </a:prstGeom>
          <a:blipFill rotWithShape="1">
            <a:blip r:embed="rId3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0" name="Google Shape;590;ge2c165bc72_0_196"/>
          <p:cNvSpPr/>
          <p:nvPr/>
        </p:nvSpPr>
        <p:spPr>
          <a:xfrm>
            <a:off x="5340939" y="2589529"/>
            <a:ext cx="1017900" cy="820500"/>
          </a:xfrm>
          <a:prstGeom prst="rect">
            <a:avLst/>
          </a:prstGeom>
          <a:blipFill rotWithShape="1">
            <a:blip r:embed="rId3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1" name="Google Shape;591;ge2c165bc72_0_196"/>
          <p:cNvSpPr/>
          <p:nvPr/>
        </p:nvSpPr>
        <p:spPr>
          <a:xfrm>
            <a:off x="7819390" y="1540510"/>
            <a:ext cx="979200" cy="978000"/>
          </a:xfrm>
          <a:prstGeom prst="rect">
            <a:avLst/>
          </a:prstGeom>
          <a:blipFill rotWithShape="1">
            <a:blip r:embed="rId3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2" name="Google Shape;592;ge2c165bc72_0_196"/>
          <p:cNvSpPr/>
          <p:nvPr/>
        </p:nvSpPr>
        <p:spPr>
          <a:xfrm>
            <a:off x="3473450" y="3535679"/>
            <a:ext cx="1112400" cy="1112400"/>
          </a:xfrm>
          <a:prstGeom prst="rect">
            <a:avLst/>
          </a:prstGeom>
          <a:blipFill rotWithShape="1">
            <a:blip r:embed="rId3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3" name="Google Shape;593;ge2c165bc72_0_196"/>
          <p:cNvSpPr/>
          <p:nvPr/>
        </p:nvSpPr>
        <p:spPr>
          <a:xfrm>
            <a:off x="1245869" y="2889250"/>
            <a:ext cx="908100" cy="908100"/>
          </a:xfrm>
          <a:prstGeom prst="rect">
            <a:avLst/>
          </a:prstGeom>
          <a:blipFill rotWithShape="1">
            <a:blip r:embed="rId3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4" name="Google Shape;594;ge2c165bc72_0_196"/>
          <p:cNvSpPr/>
          <p:nvPr/>
        </p:nvSpPr>
        <p:spPr>
          <a:xfrm>
            <a:off x="7927340" y="5586729"/>
            <a:ext cx="891600" cy="890400"/>
          </a:xfrm>
          <a:prstGeom prst="rect">
            <a:avLst/>
          </a:prstGeom>
          <a:blipFill rotWithShape="1">
            <a:blip r:embed="rId3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5" name="Google Shape;595;ge2c165bc72_0_196"/>
          <p:cNvSpPr/>
          <p:nvPr/>
        </p:nvSpPr>
        <p:spPr>
          <a:xfrm>
            <a:off x="6941819" y="5577840"/>
            <a:ext cx="876300" cy="875100"/>
          </a:xfrm>
          <a:prstGeom prst="rect">
            <a:avLst/>
          </a:prstGeom>
          <a:blipFill rotWithShape="1">
            <a:blip r:embed="rId3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53"/>
          <p:cNvSpPr txBox="1"/>
          <p:nvPr>
            <p:ph type="title"/>
          </p:nvPr>
        </p:nvSpPr>
        <p:spPr>
          <a:xfrm>
            <a:off x="1198270" y="0"/>
            <a:ext cx="6898640" cy="1234440"/>
          </a:xfrm>
          <a:prstGeom prst="rect">
            <a:avLst/>
          </a:prstGeom>
          <a:noFill/>
          <a:ln>
            <a:noFill/>
          </a:ln>
        </p:spPr>
        <p:txBody>
          <a:bodyPr anchorCtr="0" anchor="t" bIns="0" lIns="0" spcFirstLastPara="1" rIns="0" wrap="square" tIns="37450">
            <a:spAutoFit/>
          </a:bodyPr>
          <a:lstStyle/>
          <a:p>
            <a:pPr indent="-1741170" lvl="0" marL="1753235" marR="5080" rtl="0" algn="l">
              <a:lnSpc>
                <a:spcPct val="117750"/>
              </a:lnSpc>
              <a:spcBef>
                <a:spcPts val="0"/>
              </a:spcBef>
              <a:spcAft>
                <a:spcPts val="0"/>
              </a:spcAft>
              <a:buNone/>
            </a:pPr>
            <a:r>
              <a:rPr lang="en-US"/>
              <a:t>PROS AND CONS OF CLOUD  COMPUTING:</a:t>
            </a:r>
            <a:endParaRPr/>
          </a:p>
        </p:txBody>
      </p:sp>
      <p:sp>
        <p:nvSpPr>
          <p:cNvPr id="601" name="Google Shape;601;p53"/>
          <p:cNvSpPr txBox="1"/>
          <p:nvPr/>
        </p:nvSpPr>
        <p:spPr>
          <a:xfrm>
            <a:off x="875850" y="2412700"/>
            <a:ext cx="6898500" cy="4421100"/>
          </a:xfrm>
          <a:prstGeom prst="rect">
            <a:avLst/>
          </a:prstGeom>
          <a:noFill/>
          <a:ln>
            <a:noFill/>
          </a:ln>
        </p:spPr>
        <p:txBody>
          <a:bodyPr anchorCtr="0" anchor="t" bIns="0" lIns="0" spcFirstLastPara="1" rIns="0" wrap="square" tIns="13950">
            <a:spAutoFit/>
          </a:bodyPr>
          <a:lstStyle/>
          <a:p>
            <a:pPr indent="-344805" lvl="0" marL="356870" marR="0" rtl="0" algn="just">
              <a:lnSpc>
                <a:spcPct val="100000"/>
              </a:lnSpc>
              <a:spcBef>
                <a:spcPts val="0"/>
              </a:spcBef>
              <a:spcAft>
                <a:spcPts val="0"/>
              </a:spcAft>
              <a:buClr>
                <a:schemeClr val="dk1"/>
              </a:buClr>
              <a:buSzPts val="2700"/>
              <a:buFont typeface="Arial"/>
              <a:buChar char="•"/>
            </a:pPr>
            <a:r>
              <a:rPr b="1" lang="en-US" sz="2700">
                <a:solidFill>
                  <a:schemeClr val="dk1"/>
                </a:solidFill>
                <a:latin typeface="Times New Roman"/>
                <a:ea typeface="Times New Roman"/>
                <a:cs typeface="Times New Roman"/>
                <a:sym typeface="Times New Roman"/>
              </a:rPr>
              <a:t>Advantages of     Cloud Computing</a:t>
            </a:r>
            <a:endParaRPr sz="2700">
              <a:solidFill>
                <a:schemeClr val="dk1"/>
              </a:solidFill>
              <a:latin typeface="Times New Roman"/>
              <a:ea typeface="Times New Roman"/>
              <a:cs typeface="Times New Roman"/>
              <a:sym typeface="Times New Roman"/>
            </a:endParaRPr>
          </a:p>
          <a:p>
            <a:pPr indent="-344805" lvl="0" marL="356870" marR="5080" rtl="0" algn="just">
              <a:lnSpc>
                <a:spcPct val="79600"/>
              </a:lnSpc>
              <a:spcBef>
                <a:spcPts val="665"/>
              </a:spcBef>
              <a:spcAft>
                <a:spcPts val="0"/>
              </a:spcAft>
              <a:buNone/>
            </a:pPr>
            <a:r>
              <a:rPr lang="en-US" sz="2700">
                <a:solidFill>
                  <a:schemeClr val="dk1"/>
                </a:solidFill>
                <a:latin typeface="Times New Roman"/>
                <a:ea typeface="Times New Roman"/>
                <a:cs typeface="Times New Roman"/>
                <a:sym typeface="Times New Roman"/>
              </a:rPr>
              <a:t>There are various advantages of cloud computing  technology. The important advantages of cloud  computing are given below</a:t>
            </a:r>
            <a:r>
              <a:rPr lang="en-US" sz="2700">
                <a:solidFill>
                  <a:schemeClr val="dk1"/>
                </a:solidFill>
                <a:latin typeface="Calibri"/>
                <a:ea typeface="Calibri"/>
                <a:cs typeface="Calibri"/>
                <a:sym typeface="Calibri"/>
              </a:rPr>
              <a:t>.</a:t>
            </a:r>
            <a:endParaRPr sz="2700">
              <a:solidFill>
                <a:schemeClr val="dk1"/>
              </a:solidFill>
              <a:latin typeface="Calibri"/>
              <a:ea typeface="Calibri"/>
              <a:cs typeface="Calibri"/>
              <a:sym typeface="Calibri"/>
            </a:endParaRPr>
          </a:p>
          <a:p>
            <a:pPr indent="-344805" lvl="0" marL="356870" marR="0" rtl="0" algn="l">
              <a:lnSpc>
                <a:spcPct val="100000"/>
              </a:lnSpc>
              <a:spcBef>
                <a:spcPts val="25"/>
              </a:spcBef>
              <a:spcAft>
                <a:spcPts val="0"/>
              </a:spcAft>
              <a:buClr>
                <a:schemeClr val="dk1"/>
              </a:buClr>
              <a:buSzPts val="2700"/>
              <a:buFont typeface="Arial"/>
              <a:buChar char="•"/>
            </a:pPr>
            <a:r>
              <a:rPr b="1" lang="en-US" sz="2700">
                <a:solidFill>
                  <a:schemeClr val="dk1"/>
                </a:solidFill>
                <a:latin typeface="Times New Roman"/>
                <a:ea typeface="Times New Roman"/>
                <a:cs typeface="Times New Roman"/>
                <a:sym typeface="Times New Roman"/>
              </a:rPr>
              <a:t>Lower cost computer for users</a:t>
            </a:r>
            <a:endParaRPr sz="2700">
              <a:solidFill>
                <a:schemeClr val="dk1"/>
              </a:solidFill>
              <a:latin typeface="Times New Roman"/>
              <a:ea typeface="Times New Roman"/>
              <a:cs typeface="Times New Roman"/>
              <a:sym typeface="Times New Roman"/>
            </a:endParaRPr>
          </a:p>
          <a:p>
            <a:pPr indent="-344805" lvl="0" marL="356870" marR="0" rtl="0" algn="l">
              <a:lnSpc>
                <a:spcPct val="100000"/>
              </a:lnSpc>
              <a:spcBef>
                <a:spcPts val="0"/>
              </a:spcBef>
              <a:spcAft>
                <a:spcPts val="0"/>
              </a:spcAft>
              <a:buClr>
                <a:schemeClr val="dk1"/>
              </a:buClr>
              <a:buSzPts val="2700"/>
              <a:buFont typeface="Arial"/>
              <a:buChar char="•"/>
            </a:pPr>
            <a:r>
              <a:rPr b="1" lang="en-US" sz="2700">
                <a:solidFill>
                  <a:schemeClr val="dk1"/>
                </a:solidFill>
                <a:latin typeface="Times New Roman"/>
                <a:ea typeface="Times New Roman"/>
                <a:cs typeface="Times New Roman"/>
                <a:sym typeface="Times New Roman"/>
              </a:rPr>
              <a:t>Lower IT infrastructure cost</a:t>
            </a:r>
            <a:endParaRPr sz="2700">
              <a:solidFill>
                <a:schemeClr val="dk1"/>
              </a:solidFill>
              <a:latin typeface="Times New Roman"/>
              <a:ea typeface="Times New Roman"/>
              <a:cs typeface="Times New Roman"/>
              <a:sym typeface="Times New Roman"/>
            </a:endParaRPr>
          </a:p>
          <a:p>
            <a:pPr indent="-344805" lvl="0" marL="356870" marR="0" rtl="0" algn="l">
              <a:lnSpc>
                <a:spcPct val="100000"/>
              </a:lnSpc>
              <a:spcBef>
                <a:spcPts val="0"/>
              </a:spcBef>
              <a:spcAft>
                <a:spcPts val="0"/>
              </a:spcAft>
              <a:buClr>
                <a:schemeClr val="dk1"/>
              </a:buClr>
              <a:buSzPts val="2700"/>
              <a:buFont typeface="Arial"/>
              <a:buChar char="•"/>
            </a:pPr>
            <a:r>
              <a:rPr b="1" lang="en-US" sz="2700">
                <a:solidFill>
                  <a:schemeClr val="dk1"/>
                </a:solidFill>
                <a:latin typeface="Times New Roman"/>
                <a:ea typeface="Times New Roman"/>
                <a:cs typeface="Times New Roman"/>
                <a:sym typeface="Times New Roman"/>
              </a:rPr>
              <a:t>Fewer maintenance cost</a:t>
            </a:r>
            <a:endParaRPr sz="2700">
              <a:solidFill>
                <a:schemeClr val="dk1"/>
              </a:solidFill>
              <a:latin typeface="Times New Roman"/>
              <a:ea typeface="Times New Roman"/>
              <a:cs typeface="Times New Roman"/>
              <a:sym typeface="Times New Roman"/>
            </a:endParaRPr>
          </a:p>
          <a:p>
            <a:pPr indent="-344805" lvl="0" marL="356870" marR="0" rtl="0" algn="l">
              <a:lnSpc>
                <a:spcPct val="100000"/>
              </a:lnSpc>
              <a:spcBef>
                <a:spcPts val="5"/>
              </a:spcBef>
              <a:spcAft>
                <a:spcPts val="0"/>
              </a:spcAft>
              <a:buClr>
                <a:schemeClr val="dk1"/>
              </a:buClr>
              <a:buSzPts val="2700"/>
              <a:buFont typeface="Arial"/>
              <a:buChar char="•"/>
            </a:pPr>
            <a:r>
              <a:rPr b="1" lang="en-US" sz="2700">
                <a:solidFill>
                  <a:schemeClr val="dk1"/>
                </a:solidFill>
                <a:latin typeface="Times New Roman"/>
                <a:ea typeface="Times New Roman"/>
                <a:cs typeface="Times New Roman"/>
                <a:sym typeface="Times New Roman"/>
              </a:rPr>
              <a:t>Lower Software Cost</a:t>
            </a:r>
            <a:endParaRPr sz="2700">
              <a:solidFill>
                <a:schemeClr val="dk1"/>
              </a:solidFill>
              <a:latin typeface="Times New Roman"/>
              <a:ea typeface="Times New Roman"/>
              <a:cs typeface="Times New Roman"/>
              <a:sym typeface="Times New Roman"/>
            </a:endParaRPr>
          </a:p>
          <a:p>
            <a:pPr indent="-344805" lvl="0" marL="356870" marR="0" rtl="0" algn="l">
              <a:lnSpc>
                <a:spcPct val="100000"/>
              </a:lnSpc>
              <a:spcBef>
                <a:spcPts val="0"/>
              </a:spcBef>
              <a:spcAft>
                <a:spcPts val="0"/>
              </a:spcAft>
              <a:buClr>
                <a:schemeClr val="dk1"/>
              </a:buClr>
              <a:buSzPts val="2700"/>
              <a:buFont typeface="Arial"/>
              <a:buChar char="•"/>
            </a:pPr>
            <a:r>
              <a:rPr b="1" lang="en-US" sz="2700">
                <a:solidFill>
                  <a:schemeClr val="dk1"/>
                </a:solidFill>
                <a:latin typeface="Times New Roman"/>
                <a:ea typeface="Times New Roman"/>
                <a:cs typeface="Times New Roman"/>
                <a:sym typeface="Times New Roman"/>
              </a:rPr>
              <a:t>Instant software updates</a:t>
            </a:r>
            <a:endParaRPr sz="2700">
              <a:solidFill>
                <a:schemeClr val="dk1"/>
              </a:solidFill>
              <a:latin typeface="Times New Roman"/>
              <a:ea typeface="Times New Roman"/>
              <a:cs typeface="Times New Roman"/>
              <a:sym typeface="Times New Roman"/>
            </a:endParaRPr>
          </a:p>
          <a:p>
            <a:pPr indent="-344805" lvl="0" marL="356870" marR="0" rtl="0" algn="l">
              <a:lnSpc>
                <a:spcPct val="100000"/>
              </a:lnSpc>
              <a:spcBef>
                <a:spcPts val="0"/>
              </a:spcBef>
              <a:spcAft>
                <a:spcPts val="0"/>
              </a:spcAft>
              <a:buClr>
                <a:schemeClr val="dk1"/>
              </a:buClr>
              <a:buSzPts val="2700"/>
              <a:buFont typeface="Arial"/>
              <a:buChar char="•"/>
            </a:pPr>
            <a:r>
              <a:rPr b="1" lang="en-US" sz="2700">
                <a:solidFill>
                  <a:schemeClr val="dk1"/>
                </a:solidFill>
                <a:latin typeface="Times New Roman"/>
                <a:ea typeface="Times New Roman"/>
                <a:cs typeface="Times New Roman"/>
                <a:sym typeface="Times New Roman"/>
              </a:rPr>
              <a:t>Increased computing Power</a:t>
            </a:r>
            <a:endParaRPr sz="2700">
              <a:solidFill>
                <a:schemeClr val="dk1"/>
              </a:solidFill>
              <a:latin typeface="Times New Roman"/>
              <a:ea typeface="Times New Roman"/>
              <a:cs typeface="Times New Roman"/>
              <a:sym typeface="Times New Roman"/>
            </a:endParaRPr>
          </a:p>
          <a:p>
            <a:pPr indent="-344805" lvl="0" marL="356870" marR="0" rtl="0" algn="l">
              <a:lnSpc>
                <a:spcPct val="100000"/>
              </a:lnSpc>
              <a:spcBef>
                <a:spcPts val="5"/>
              </a:spcBef>
              <a:spcAft>
                <a:spcPts val="0"/>
              </a:spcAft>
              <a:buClr>
                <a:schemeClr val="dk1"/>
              </a:buClr>
              <a:buSzPts val="2700"/>
              <a:buFont typeface="Arial"/>
              <a:buChar char="•"/>
            </a:pPr>
            <a:r>
              <a:rPr b="1" lang="en-US" sz="2700">
                <a:solidFill>
                  <a:schemeClr val="dk1"/>
                </a:solidFill>
                <a:latin typeface="Times New Roman"/>
                <a:ea typeface="Times New Roman"/>
                <a:cs typeface="Times New Roman"/>
                <a:sym typeface="Times New Roman"/>
              </a:rPr>
              <a:t>Unlimited storage capacity</a:t>
            </a:r>
            <a:endParaRPr sz="2700">
              <a:solidFill>
                <a:schemeClr val="dk1"/>
              </a:solidFill>
              <a:latin typeface="Times New Roman"/>
              <a:ea typeface="Times New Roman"/>
              <a:cs typeface="Times New Roman"/>
              <a:sym typeface="Times New Roman"/>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54"/>
          <p:cNvSpPr txBox="1"/>
          <p:nvPr>
            <p:ph type="title"/>
          </p:nvPr>
        </p:nvSpPr>
        <p:spPr>
          <a:xfrm>
            <a:off x="1122070" y="205562"/>
            <a:ext cx="6901200" cy="1043400"/>
          </a:xfrm>
          <a:prstGeom prst="rect">
            <a:avLst/>
          </a:prstGeom>
          <a:noFill/>
          <a:ln>
            <a:noFill/>
          </a:ln>
        </p:spPr>
        <p:txBody>
          <a:bodyPr anchorCtr="0" anchor="t" bIns="0" lIns="0" spcFirstLastPara="1" rIns="0" wrap="square" tIns="37450">
            <a:spAutoFit/>
          </a:bodyPr>
          <a:lstStyle/>
          <a:p>
            <a:pPr indent="-1741170" lvl="0" marL="1753235" marR="5080" rtl="0" algn="l">
              <a:lnSpc>
                <a:spcPct val="117750"/>
              </a:lnSpc>
              <a:spcBef>
                <a:spcPts val="0"/>
              </a:spcBef>
              <a:spcAft>
                <a:spcPts val="0"/>
              </a:spcAft>
              <a:buNone/>
            </a:pPr>
            <a:r>
              <a:rPr lang="en-US" sz="3000"/>
              <a:t>PROS AND CONS OF CLOUD  COMPUTING</a:t>
            </a:r>
            <a:endParaRPr sz="3000"/>
          </a:p>
        </p:txBody>
      </p:sp>
      <p:sp>
        <p:nvSpPr>
          <p:cNvPr id="607" name="Google Shape;607;p54"/>
          <p:cNvSpPr txBox="1"/>
          <p:nvPr/>
        </p:nvSpPr>
        <p:spPr>
          <a:xfrm>
            <a:off x="536244" y="1522842"/>
            <a:ext cx="7533000" cy="4448100"/>
          </a:xfrm>
          <a:prstGeom prst="rect">
            <a:avLst/>
          </a:prstGeom>
          <a:noFill/>
          <a:ln>
            <a:noFill/>
          </a:ln>
        </p:spPr>
        <p:txBody>
          <a:bodyPr anchorCtr="0" anchor="t" bIns="0" lIns="0" spcFirstLastPara="1" rIns="0" wrap="square" tIns="110475">
            <a:spAutoFit/>
          </a:bodyPr>
          <a:lstStyle/>
          <a:p>
            <a:pPr indent="-344805" lvl="0" marL="356870" marR="0" rtl="0" algn="l">
              <a:lnSpc>
                <a:spcPct val="100000"/>
              </a:lnSpc>
              <a:spcBef>
                <a:spcPts val="0"/>
              </a:spcBef>
              <a:spcAft>
                <a:spcPts val="0"/>
              </a:spcAft>
              <a:buClr>
                <a:schemeClr val="dk1"/>
              </a:buClr>
              <a:buSzPts val="3200"/>
              <a:buFont typeface="Arial"/>
              <a:buChar char="•"/>
            </a:pPr>
            <a:r>
              <a:rPr b="1" lang="en-US" sz="3200">
                <a:solidFill>
                  <a:schemeClr val="dk1"/>
                </a:solidFill>
                <a:latin typeface="Times New Roman"/>
                <a:ea typeface="Times New Roman"/>
                <a:cs typeface="Times New Roman"/>
                <a:sym typeface="Times New Roman"/>
              </a:rPr>
              <a:t>Disadvantages of Cloud Computing</a:t>
            </a:r>
            <a:endParaRPr sz="3200">
              <a:solidFill>
                <a:schemeClr val="dk1"/>
              </a:solidFill>
              <a:latin typeface="Times New Roman"/>
              <a:ea typeface="Times New Roman"/>
              <a:cs typeface="Times New Roman"/>
              <a:sym typeface="Times New Roman"/>
            </a:endParaRPr>
          </a:p>
          <a:p>
            <a:pPr indent="-344805" lvl="0" marL="356870" marR="5080" rtl="0" algn="l">
              <a:lnSpc>
                <a:spcPct val="99400"/>
              </a:lnSpc>
              <a:spcBef>
                <a:spcPts val="795"/>
              </a:spcBef>
              <a:spcAft>
                <a:spcPts val="0"/>
              </a:spcAft>
              <a:buNone/>
            </a:pPr>
            <a:r>
              <a:rPr lang="en-US" sz="3200">
                <a:solidFill>
                  <a:schemeClr val="dk1"/>
                </a:solidFill>
                <a:latin typeface="Times New Roman"/>
                <a:ea typeface="Times New Roman"/>
                <a:cs typeface="Times New Roman"/>
                <a:sym typeface="Times New Roman"/>
              </a:rPr>
              <a:t>There are various disadvantages of cloud  computing technology. The important  disadvantages of cloud computing are given  below</a:t>
            </a:r>
            <a:r>
              <a:rPr lang="en-US" sz="3200">
                <a:solidFill>
                  <a:schemeClr val="dk1"/>
                </a:solidFill>
                <a:latin typeface="Calibri"/>
                <a:ea typeface="Calibri"/>
                <a:cs typeface="Calibri"/>
                <a:sym typeface="Calibri"/>
              </a:rPr>
              <a:t>.</a:t>
            </a:r>
            <a:endParaRPr sz="3200">
              <a:solidFill>
                <a:schemeClr val="dk1"/>
              </a:solidFill>
              <a:latin typeface="Calibri"/>
              <a:ea typeface="Calibri"/>
              <a:cs typeface="Calibri"/>
              <a:sym typeface="Calibri"/>
            </a:endParaRPr>
          </a:p>
          <a:p>
            <a:pPr indent="-344805" lvl="0" marL="356870" marR="0" rtl="0" algn="l">
              <a:lnSpc>
                <a:spcPct val="100000"/>
              </a:lnSpc>
              <a:spcBef>
                <a:spcPts val="845"/>
              </a:spcBef>
              <a:spcAft>
                <a:spcPts val="0"/>
              </a:spcAft>
              <a:buClr>
                <a:schemeClr val="dk1"/>
              </a:buClr>
              <a:buSzPts val="3200"/>
              <a:buFont typeface="Arial"/>
              <a:buChar char="•"/>
            </a:pPr>
            <a:r>
              <a:rPr b="1" lang="en-US" sz="3200">
                <a:solidFill>
                  <a:schemeClr val="dk1"/>
                </a:solidFill>
                <a:latin typeface="Times New Roman"/>
                <a:ea typeface="Times New Roman"/>
                <a:cs typeface="Times New Roman"/>
                <a:sym typeface="Times New Roman"/>
              </a:rPr>
              <a:t>Require a constant Internet Connection</a:t>
            </a:r>
            <a:endParaRPr sz="3200">
              <a:solidFill>
                <a:schemeClr val="dk1"/>
              </a:solidFill>
              <a:latin typeface="Times New Roman"/>
              <a:ea typeface="Times New Roman"/>
              <a:cs typeface="Times New Roman"/>
              <a:sym typeface="Times New Roman"/>
            </a:endParaRPr>
          </a:p>
          <a:p>
            <a:pPr indent="-344805" lvl="0" marL="356870" marR="0" rtl="0" algn="l">
              <a:lnSpc>
                <a:spcPct val="100000"/>
              </a:lnSpc>
              <a:spcBef>
                <a:spcPts val="770"/>
              </a:spcBef>
              <a:spcAft>
                <a:spcPts val="0"/>
              </a:spcAft>
              <a:buClr>
                <a:schemeClr val="dk1"/>
              </a:buClr>
              <a:buSzPts val="3200"/>
              <a:buFont typeface="Arial"/>
              <a:buChar char="•"/>
            </a:pPr>
            <a:r>
              <a:rPr b="1" lang="en-US" sz="3200">
                <a:solidFill>
                  <a:schemeClr val="dk1"/>
                </a:solidFill>
                <a:latin typeface="Times New Roman"/>
                <a:ea typeface="Times New Roman"/>
                <a:cs typeface="Times New Roman"/>
                <a:sym typeface="Times New Roman"/>
              </a:rPr>
              <a:t>Require High Speed Internet connection</a:t>
            </a:r>
            <a:endParaRPr sz="3200">
              <a:solidFill>
                <a:schemeClr val="dk1"/>
              </a:solidFill>
              <a:latin typeface="Times New Roman"/>
              <a:ea typeface="Times New Roman"/>
              <a:cs typeface="Times New Roman"/>
              <a:sym typeface="Times New Roman"/>
            </a:endParaRPr>
          </a:p>
          <a:p>
            <a:pPr indent="-344805" lvl="0" marL="356870" marR="0" rtl="0" algn="l">
              <a:lnSpc>
                <a:spcPct val="100000"/>
              </a:lnSpc>
              <a:spcBef>
                <a:spcPts val="770"/>
              </a:spcBef>
              <a:spcAft>
                <a:spcPts val="0"/>
              </a:spcAft>
              <a:buClr>
                <a:schemeClr val="dk1"/>
              </a:buClr>
              <a:buSzPts val="3200"/>
              <a:buFont typeface="Arial"/>
              <a:buChar char="•"/>
            </a:pPr>
            <a:r>
              <a:rPr b="1" lang="en-US" sz="3200">
                <a:solidFill>
                  <a:schemeClr val="dk1"/>
                </a:solidFill>
                <a:latin typeface="Times New Roman"/>
                <a:ea typeface="Times New Roman"/>
                <a:cs typeface="Times New Roman"/>
                <a:sym typeface="Times New Roman"/>
              </a:rPr>
              <a:t>Stored Data Might Not Be Secure</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56"/>
          <p:cNvSpPr txBox="1"/>
          <p:nvPr>
            <p:ph type="title"/>
          </p:nvPr>
        </p:nvSpPr>
        <p:spPr>
          <a:xfrm>
            <a:off x="786790" y="510920"/>
            <a:ext cx="7575550" cy="63627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Key challenges in cloud computing</a:t>
            </a:r>
            <a:endParaRPr/>
          </a:p>
        </p:txBody>
      </p:sp>
      <p:sp>
        <p:nvSpPr>
          <p:cNvPr id="613" name="Google Shape;613;p56"/>
          <p:cNvSpPr txBox="1"/>
          <p:nvPr/>
        </p:nvSpPr>
        <p:spPr>
          <a:xfrm>
            <a:off x="536244" y="1621612"/>
            <a:ext cx="8075930" cy="2952115"/>
          </a:xfrm>
          <a:prstGeom prst="rect">
            <a:avLst/>
          </a:prstGeom>
          <a:noFill/>
          <a:ln>
            <a:noFill/>
          </a:ln>
        </p:spPr>
        <p:txBody>
          <a:bodyPr anchorCtr="0" anchor="t" bIns="0" lIns="0" spcFirstLastPara="1" rIns="0" wrap="square" tIns="12050">
            <a:spAutoFit/>
          </a:bodyPr>
          <a:lstStyle/>
          <a:p>
            <a:pPr indent="-344805" lvl="0" marL="356870" marR="5080" rtl="0" algn="just">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There are also many challenges involved in  cloud computing, and if you’re not prepared to  deal with them, you won’t realize the benefits.  Here are six common challenges you must  consider before implementing cloud  computing technology.</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57"/>
          <p:cNvSpPr txBox="1"/>
          <p:nvPr>
            <p:ph type="title"/>
          </p:nvPr>
        </p:nvSpPr>
        <p:spPr>
          <a:xfrm>
            <a:off x="786739" y="498729"/>
            <a:ext cx="7570520" cy="636269"/>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Key challenges in cloud computing</a:t>
            </a:r>
            <a:endParaRPr/>
          </a:p>
        </p:txBody>
      </p:sp>
      <p:sp>
        <p:nvSpPr>
          <p:cNvPr id="619" name="Google Shape;619;p57"/>
          <p:cNvSpPr txBox="1"/>
          <p:nvPr/>
        </p:nvSpPr>
        <p:spPr>
          <a:xfrm>
            <a:off x="536244" y="1522842"/>
            <a:ext cx="5160645" cy="3538854"/>
          </a:xfrm>
          <a:prstGeom prst="rect">
            <a:avLst/>
          </a:prstGeom>
          <a:noFill/>
          <a:ln>
            <a:noFill/>
          </a:ln>
        </p:spPr>
        <p:txBody>
          <a:bodyPr anchorCtr="0" anchor="t" bIns="0" lIns="0" spcFirstLastPara="1" rIns="0" wrap="square" tIns="110475">
            <a:spAutoFit/>
          </a:bodyPr>
          <a:lstStyle/>
          <a:p>
            <a:pPr indent="-344805" lvl="0" marL="356870" marR="0" rtl="0" algn="l">
              <a:lnSpc>
                <a:spcPct val="100000"/>
              </a:lnSpc>
              <a:spcBef>
                <a:spcPts val="0"/>
              </a:spcBef>
              <a:spcAft>
                <a:spcPts val="0"/>
              </a:spcAft>
              <a:buClr>
                <a:schemeClr val="dk1"/>
              </a:buClr>
              <a:buSzPts val="3200"/>
              <a:buFont typeface="Arial"/>
              <a:buChar char="•"/>
            </a:pPr>
            <a:r>
              <a:rPr b="1" lang="en-US" sz="3200">
                <a:solidFill>
                  <a:schemeClr val="dk1"/>
                </a:solidFill>
                <a:latin typeface="Times New Roman"/>
                <a:ea typeface="Times New Roman"/>
                <a:cs typeface="Times New Roman"/>
                <a:sym typeface="Times New Roman"/>
              </a:rPr>
              <a:t>Cost</a:t>
            </a:r>
            <a:endParaRPr sz="3200">
              <a:solidFill>
                <a:schemeClr val="dk1"/>
              </a:solidFill>
              <a:latin typeface="Times New Roman"/>
              <a:ea typeface="Times New Roman"/>
              <a:cs typeface="Times New Roman"/>
              <a:sym typeface="Times New Roman"/>
            </a:endParaRPr>
          </a:p>
          <a:p>
            <a:pPr indent="-344805" lvl="0" marL="356870" marR="0" rtl="0" algn="l">
              <a:lnSpc>
                <a:spcPct val="100000"/>
              </a:lnSpc>
              <a:spcBef>
                <a:spcPts val="770"/>
              </a:spcBef>
              <a:spcAft>
                <a:spcPts val="0"/>
              </a:spcAft>
              <a:buClr>
                <a:schemeClr val="dk1"/>
              </a:buClr>
              <a:buSzPts val="3200"/>
              <a:buFont typeface="Arial"/>
              <a:buChar char="•"/>
            </a:pPr>
            <a:r>
              <a:rPr b="1" lang="en-US" sz="3200">
                <a:solidFill>
                  <a:schemeClr val="dk1"/>
                </a:solidFill>
                <a:latin typeface="Times New Roman"/>
                <a:ea typeface="Times New Roman"/>
                <a:cs typeface="Times New Roman"/>
                <a:sym typeface="Times New Roman"/>
              </a:rPr>
              <a:t>Service Provider Reliability</a:t>
            </a:r>
            <a:endParaRPr sz="3200">
              <a:solidFill>
                <a:schemeClr val="dk1"/>
              </a:solidFill>
              <a:latin typeface="Times New Roman"/>
              <a:ea typeface="Times New Roman"/>
              <a:cs typeface="Times New Roman"/>
              <a:sym typeface="Times New Roman"/>
            </a:endParaRPr>
          </a:p>
          <a:p>
            <a:pPr indent="-344805" lvl="0" marL="356870" marR="0" rtl="0" algn="l">
              <a:lnSpc>
                <a:spcPct val="100000"/>
              </a:lnSpc>
              <a:spcBef>
                <a:spcPts val="770"/>
              </a:spcBef>
              <a:spcAft>
                <a:spcPts val="0"/>
              </a:spcAft>
              <a:buClr>
                <a:schemeClr val="dk1"/>
              </a:buClr>
              <a:buSzPts val="3200"/>
              <a:buFont typeface="Arial"/>
              <a:buChar char="•"/>
            </a:pPr>
            <a:r>
              <a:rPr b="1" lang="en-US" sz="3200">
                <a:solidFill>
                  <a:schemeClr val="dk1"/>
                </a:solidFill>
                <a:latin typeface="Times New Roman"/>
                <a:ea typeface="Times New Roman"/>
                <a:cs typeface="Times New Roman"/>
                <a:sym typeface="Times New Roman"/>
              </a:rPr>
              <a:t>Downtime</a:t>
            </a:r>
            <a:endParaRPr sz="3200">
              <a:solidFill>
                <a:schemeClr val="dk1"/>
              </a:solidFill>
              <a:latin typeface="Times New Roman"/>
              <a:ea typeface="Times New Roman"/>
              <a:cs typeface="Times New Roman"/>
              <a:sym typeface="Times New Roman"/>
            </a:endParaRPr>
          </a:p>
          <a:p>
            <a:pPr indent="-344805" lvl="0" marL="356870" marR="0" rtl="0" algn="l">
              <a:lnSpc>
                <a:spcPct val="100000"/>
              </a:lnSpc>
              <a:spcBef>
                <a:spcPts val="770"/>
              </a:spcBef>
              <a:spcAft>
                <a:spcPts val="0"/>
              </a:spcAft>
              <a:buClr>
                <a:schemeClr val="dk1"/>
              </a:buClr>
              <a:buSzPts val="3200"/>
              <a:buFont typeface="Arial"/>
              <a:buChar char="•"/>
            </a:pPr>
            <a:r>
              <a:rPr b="1" lang="en-US" sz="3200">
                <a:solidFill>
                  <a:schemeClr val="dk1"/>
                </a:solidFill>
                <a:latin typeface="Times New Roman"/>
                <a:ea typeface="Times New Roman"/>
                <a:cs typeface="Times New Roman"/>
                <a:sym typeface="Times New Roman"/>
              </a:rPr>
              <a:t>Password Security</a:t>
            </a:r>
            <a:endParaRPr sz="3200">
              <a:solidFill>
                <a:schemeClr val="dk1"/>
              </a:solidFill>
              <a:latin typeface="Times New Roman"/>
              <a:ea typeface="Times New Roman"/>
              <a:cs typeface="Times New Roman"/>
              <a:sym typeface="Times New Roman"/>
            </a:endParaRPr>
          </a:p>
          <a:p>
            <a:pPr indent="-344805" lvl="0" marL="356870" marR="0" rtl="0" algn="l">
              <a:lnSpc>
                <a:spcPct val="100000"/>
              </a:lnSpc>
              <a:spcBef>
                <a:spcPts val="775"/>
              </a:spcBef>
              <a:spcAft>
                <a:spcPts val="0"/>
              </a:spcAft>
              <a:buClr>
                <a:schemeClr val="dk1"/>
              </a:buClr>
              <a:buSzPts val="3200"/>
              <a:buFont typeface="Arial"/>
              <a:buChar char="•"/>
            </a:pPr>
            <a:r>
              <a:rPr b="1" lang="en-US" sz="3200">
                <a:solidFill>
                  <a:schemeClr val="dk1"/>
                </a:solidFill>
                <a:latin typeface="Times New Roman"/>
                <a:ea typeface="Times New Roman"/>
                <a:cs typeface="Times New Roman"/>
                <a:sym typeface="Times New Roman"/>
              </a:rPr>
              <a:t>Data privacy</a:t>
            </a:r>
            <a:endParaRPr sz="3200">
              <a:solidFill>
                <a:schemeClr val="dk1"/>
              </a:solidFill>
              <a:latin typeface="Times New Roman"/>
              <a:ea typeface="Times New Roman"/>
              <a:cs typeface="Times New Roman"/>
              <a:sym typeface="Times New Roman"/>
            </a:endParaRPr>
          </a:p>
          <a:p>
            <a:pPr indent="-344805" lvl="0" marL="356870" marR="0" rtl="0" algn="l">
              <a:lnSpc>
                <a:spcPct val="100000"/>
              </a:lnSpc>
              <a:spcBef>
                <a:spcPts val="770"/>
              </a:spcBef>
              <a:spcAft>
                <a:spcPts val="0"/>
              </a:spcAft>
              <a:buClr>
                <a:schemeClr val="dk1"/>
              </a:buClr>
              <a:buSzPts val="3200"/>
              <a:buFont typeface="Arial"/>
              <a:buChar char="•"/>
            </a:pPr>
            <a:r>
              <a:rPr b="1" lang="en-US" sz="3200">
                <a:solidFill>
                  <a:schemeClr val="dk1"/>
                </a:solidFill>
                <a:latin typeface="Times New Roman"/>
                <a:ea typeface="Times New Roman"/>
                <a:cs typeface="Times New Roman"/>
                <a:sym typeface="Times New Roman"/>
              </a:rPr>
              <a:t>Vendor lock-in</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58"/>
          <p:cNvSpPr txBox="1"/>
          <p:nvPr>
            <p:ph type="title"/>
          </p:nvPr>
        </p:nvSpPr>
        <p:spPr>
          <a:xfrm>
            <a:off x="786739" y="498729"/>
            <a:ext cx="7570520" cy="636269"/>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Key challenges in cloud computing</a:t>
            </a:r>
            <a:endParaRPr/>
          </a:p>
        </p:txBody>
      </p:sp>
      <p:sp>
        <p:nvSpPr>
          <p:cNvPr id="625" name="Google Shape;625;p58"/>
          <p:cNvSpPr txBox="1"/>
          <p:nvPr/>
        </p:nvSpPr>
        <p:spPr>
          <a:xfrm>
            <a:off x="536244" y="1547164"/>
            <a:ext cx="7962900" cy="4519200"/>
          </a:xfrm>
          <a:prstGeom prst="rect">
            <a:avLst/>
          </a:prstGeom>
          <a:noFill/>
          <a:ln>
            <a:noFill/>
          </a:ln>
        </p:spPr>
        <p:txBody>
          <a:bodyPr anchorCtr="0" anchor="t" bIns="0" lIns="0" spcFirstLastPara="1" rIns="0" wrap="square" tIns="46350">
            <a:spAutoFit/>
          </a:bodyPr>
          <a:lstStyle/>
          <a:p>
            <a:pPr indent="0" lvl="0" marL="12700" marR="0" rtl="0" algn="l">
              <a:lnSpc>
                <a:spcPct val="100000"/>
              </a:lnSpc>
              <a:spcBef>
                <a:spcPts val="0"/>
              </a:spcBef>
              <a:spcAft>
                <a:spcPts val="0"/>
              </a:spcAft>
              <a:buNone/>
            </a:pPr>
            <a:r>
              <a:rPr b="1" lang="en-US" sz="2700">
                <a:solidFill>
                  <a:schemeClr val="dk1"/>
                </a:solidFill>
                <a:latin typeface="Times New Roman"/>
                <a:ea typeface="Times New Roman"/>
                <a:cs typeface="Times New Roman"/>
                <a:sym typeface="Times New Roman"/>
              </a:rPr>
              <a:t>Cost</a:t>
            </a:r>
            <a:endParaRPr sz="2700">
              <a:solidFill>
                <a:schemeClr val="dk1"/>
              </a:solidFill>
              <a:latin typeface="Times New Roman"/>
              <a:ea typeface="Times New Roman"/>
              <a:cs typeface="Times New Roman"/>
              <a:sym typeface="Times New Roman"/>
            </a:endParaRPr>
          </a:p>
          <a:p>
            <a:pPr indent="-344805" lvl="0" marL="356870" marR="5080" rtl="0" algn="just">
              <a:lnSpc>
                <a:spcPct val="90600"/>
              </a:lnSpc>
              <a:spcBef>
                <a:spcPts val="57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3500">
                <a:solidFill>
                  <a:schemeClr val="dk1"/>
                </a:solidFill>
                <a:latin typeface="Times New Roman"/>
                <a:ea typeface="Times New Roman"/>
                <a:cs typeface="Times New Roman"/>
                <a:sym typeface="Times New Roman"/>
              </a:rPr>
              <a:t>Cloud computing itself is affordable, but tuning the  platform according to the company’s needs can be  expensive. Furthermore, the expense of transferring the  data to public clouds can prove to be a problem for  short-lived and small-scale projects.</a:t>
            </a:r>
            <a:endParaRPr sz="3500">
              <a:solidFill>
                <a:schemeClr val="dk1"/>
              </a:solidFill>
              <a:latin typeface="Times New Roman"/>
              <a:ea typeface="Times New Roman"/>
              <a:cs typeface="Times New Roman"/>
              <a:sym typeface="Times New Roman"/>
            </a:endParaRPr>
          </a:p>
          <a:p>
            <a:pPr indent="-395605" lvl="0" marL="356870" marR="208279" rtl="0" algn="just">
              <a:lnSpc>
                <a:spcPct val="90000"/>
              </a:lnSpc>
              <a:spcBef>
                <a:spcPts val="640"/>
              </a:spcBef>
              <a:spcAft>
                <a:spcPts val="0"/>
              </a:spcAft>
              <a:buClr>
                <a:schemeClr val="dk1"/>
              </a:buClr>
              <a:buSzPts val="3500"/>
              <a:buFont typeface="Arial"/>
              <a:buChar char="•"/>
            </a:pPr>
            <a:r>
              <a:t/>
            </a:r>
            <a:endParaRPr sz="3500">
              <a:solidFill>
                <a:schemeClr val="dk1"/>
              </a:solidFill>
              <a:latin typeface="Times New Roman"/>
              <a:ea typeface="Times New Roman"/>
              <a:cs typeface="Times New Roman"/>
              <a:sym typeface="Times New Roman"/>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59"/>
          <p:cNvSpPr txBox="1"/>
          <p:nvPr>
            <p:ph type="title"/>
          </p:nvPr>
        </p:nvSpPr>
        <p:spPr>
          <a:xfrm>
            <a:off x="786739" y="498729"/>
            <a:ext cx="7570520" cy="636269"/>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Key challenges in cloud computing</a:t>
            </a:r>
            <a:endParaRPr/>
          </a:p>
        </p:txBody>
      </p:sp>
      <p:sp>
        <p:nvSpPr>
          <p:cNvPr id="631" name="Google Shape;631;p59"/>
          <p:cNvSpPr txBox="1"/>
          <p:nvPr/>
        </p:nvSpPr>
        <p:spPr>
          <a:xfrm>
            <a:off x="255450" y="1328700"/>
            <a:ext cx="8299500" cy="4436100"/>
          </a:xfrm>
          <a:prstGeom prst="rect">
            <a:avLst/>
          </a:prstGeom>
          <a:noFill/>
          <a:ln>
            <a:noFill/>
          </a:ln>
        </p:spPr>
        <p:txBody>
          <a:bodyPr anchorCtr="0" anchor="t" bIns="0" lIns="0" spcFirstLastPara="1" rIns="0" wrap="square" tIns="62225">
            <a:spAutoFit/>
          </a:bodyPr>
          <a:lstStyle/>
          <a:p>
            <a:pPr indent="0" lvl="0" marL="12700" marR="0" rtl="0" algn="just">
              <a:lnSpc>
                <a:spcPct val="100000"/>
              </a:lnSpc>
              <a:spcBef>
                <a:spcPts val="0"/>
              </a:spcBef>
              <a:spcAft>
                <a:spcPts val="0"/>
              </a:spcAft>
              <a:buNone/>
            </a:pPr>
            <a:r>
              <a:rPr b="1" lang="en-US" sz="3200">
                <a:solidFill>
                  <a:schemeClr val="dk1"/>
                </a:solidFill>
                <a:latin typeface="Times New Roman"/>
                <a:ea typeface="Times New Roman"/>
                <a:cs typeface="Times New Roman"/>
                <a:sym typeface="Times New Roman"/>
              </a:rPr>
              <a:t>Service Provider Reliability</a:t>
            </a:r>
            <a:endParaRPr sz="3200">
              <a:solidFill>
                <a:schemeClr val="dk1"/>
              </a:solidFill>
              <a:latin typeface="Times New Roman"/>
              <a:ea typeface="Times New Roman"/>
              <a:cs typeface="Times New Roman"/>
              <a:sym typeface="Times New Roman"/>
            </a:endParaRPr>
          </a:p>
          <a:p>
            <a:pPr indent="-389255" lvl="0" marL="356870" marR="5080" rtl="0" algn="just">
              <a:lnSpc>
                <a:spcPct val="90000"/>
              </a:lnSpc>
              <a:spcBef>
                <a:spcPts val="770"/>
              </a:spcBef>
              <a:spcAft>
                <a:spcPts val="0"/>
              </a:spcAft>
              <a:buClr>
                <a:schemeClr val="dk1"/>
              </a:buClr>
              <a:buSzPts val="3900"/>
              <a:buFont typeface="Arial"/>
              <a:buChar char="•"/>
            </a:pPr>
            <a:r>
              <a:rPr lang="en-US" sz="3900">
                <a:solidFill>
                  <a:schemeClr val="dk1"/>
                </a:solidFill>
                <a:latin typeface="Times New Roman"/>
                <a:ea typeface="Times New Roman"/>
                <a:cs typeface="Times New Roman"/>
                <a:sym typeface="Times New Roman"/>
              </a:rPr>
              <a:t>The capacity and capability of a technical  service provider are as important as price. The  service provider must be available when you  need them. The main concern should be the  service </a:t>
            </a:r>
            <a:r>
              <a:rPr b="1" lang="en-US" sz="3900">
                <a:solidFill>
                  <a:schemeClr val="dk1"/>
                </a:solidFill>
                <a:latin typeface="Times New Roman"/>
                <a:ea typeface="Times New Roman"/>
                <a:cs typeface="Times New Roman"/>
                <a:sym typeface="Times New Roman"/>
              </a:rPr>
              <a:t>provider’s sustainability</a:t>
            </a:r>
            <a:r>
              <a:rPr lang="en-US" sz="3900">
                <a:solidFill>
                  <a:schemeClr val="dk1"/>
                </a:solidFill>
                <a:latin typeface="Times New Roman"/>
                <a:ea typeface="Times New Roman"/>
                <a:cs typeface="Times New Roman"/>
                <a:sym typeface="Times New Roman"/>
              </a:rPr>
              <a:t> and  reputation. </a:t>
            </a:r>
            <a:endParaRPr sz="3900">
              <a:solidFill>
                <a:schemeClr val="dk1"/>
              </a:solidFill>
              <a:latin typeface="Times New Roman"/>
              <a:ea typeface="Times New Roman"/>
              <a:cs typeface="Times New Roman"/>
              <a:sym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ge2a5b45ce1_0_0"/>
          <p:cNvSpPr txBox="1"/>
          <p:nvPr>
            <p:ph type="title"/>
          </p:nvPr>
        </p:nvSpPr>
        <p:spPr>
          <a:xfrm>
            <a:off x="786739" y="498729"/>
            <a:ext cx="7570500" cy="5079600"/>
          </a:xfrm>
          <a:prstGeom prst="rect">
            <a:avLst/>
          </a:prstGeom>
        </p:spPr>
        <p:txBody>
          <a:bodyPr anchorCtr="0" anchor="t" bIns="0" lIns="0" spcFirstLastPara="1" rIns="0" wrap="square" tIns="0">
            <a:spAutoFit/>
          </a:bodyPr>
          <a:lstStyle/>
          <a:p>
            <a:pPr indent="0" lvl="0" marL="0" rtl="0" algn="just">
              <a:spcBef>
                <a:spcPts val="0"/>
              </a:spcBef>
              <a:spcAft>
                <a:spcPts val="0"/>
              </a:spcAft>
              <a:buNone/>
            </a:pPr>
            <a:r>
              <a:rPr lang="en-US" sz="3000"/>
              <a:t>Downtime is a computer industry term for the time during which a computer or IT system is unavailable, offline or not operational. Downtime has many causes, including shutdowns for maintenance (known as scheduled downtime), human errors, software or hardware malfunctions, and environmental disasters such as power outages, fires, flooding or major temperature changes. In industrial environments, downtime may refer to failures in production equipment.</a:t>
            </a:r>
            <a:endParaRPr sz="30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ge2a5b45ce1_0_6"/>
          <p:cNvSpPr txBox="1"/>
          <p:nvPr>
            <p:ph type="title"/>
          </p:nvPr>
        </p:nvSpPr>
        <p:spPr>
          <a:xfrm>
            <a:off x="786739" y="498729"/>
            <a:ext cx="7570500" cy="629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Key challenges in cloud computing</a:t>
            </a:r>
            <a:endParaRPr/>
          </a:p>
        </p:txBody>
      </p:sp>
      <p:sp>
        <p:nvSpPr>
          <p:cNvPr id="643" name="Google Shape;643;ge2a5b45ce1_0_6"/>
          <p:cNvSpPr txBox="1"/>
          <p:nvPr/>
        </p:nvSpPr>
        <p:spPr>
          <a:xfrm>
            <a:off x="536250" y="1522500"/>
            <a:ext cx="8090100" cy="4200600"/>
          </a:xfrm>
          <a:prstGeom prst="rect">
            <a:avLst/>
          </a:prstGeom>
          <a:noFill/>
          <a:ln>
            <a:noFill/>
          </a:ln>
        </p:spPr>
        <p:txBody>
          <a:bodyPr anchorCtr="0" anchor="t" bIns="0" lIns="0" spcFirstLastPara="1" rIns="0" wrap="square" tIns="62225">
            <a:spAutoFit/>
          </a:bodyPr>
          <a:lstStyle/>
          <a:p>
            <a:pPr indent="0" lvl="0" marL="1270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Downtime</a:t>
            </a:r>
            <a:endParaRPr sz="3200">
              <a:solidFill>
                <a:schemeClr val="dk1"/>
              </a:solidFill>
              <a:latin typeface="Times New Roman"/>
              <a:ea typeface="Times New Roman"/>
              <a:cs typeface="Times New Roman"/>
              <a:sym typeface="Times New Roman"/>
            </a:endParaRPr>
          </a:p>
          <a:p>
            <a:pPr indent="-344805" lvl="0" marL="356870" marR="5080" rtl="0" algn="just">
              <a:lnSpc>
                <a:spcPct val="90000"/>
              </a:lnSpc>
              <a:spcBef>
                <a:spcPts val="77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Downtime is a significant shortcoming of  cloud technology. No seller can promise a  platform that is free of possible downtime.  Cloud technology makes small companies  reliant on their connectivity, so companies  with an untrustworthy internet connection  probably want to think twice before adopting  cloud computing.</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5"/>
          <p:cNvSpPr txBox="1"/>
          <p:nvPr>
            <p:ph type="title"/>
          </p:nvPr>
        </p:nvSpPr>
        <p:spPr>
          <a:xfrm>
            <a:off x="1338833" y="468249"/>
            <a:ext cx="6463030" cy="695325"/>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b="0" lang="en-US" sz="4400">
                <a:latin typeface="Times New Roman"/>
                <a:ea typeface="Times New Roman"/>
                <a:cs typeface="Times New Roman"/>
                <a:sym typeface="Times New Roman"/>
              </a:rPr>
              <a:t>History of Cloud Computing</a:t>
            </a:r>
            <a:endParaRPr sz="4400">
              <a:latin typeface="Times New Roman"/>
              <a:ea typeface="Times New Roman"/>
              <a:cs typeface="Times New Roman"/>
              <a:sym typeface="Times New Roman"/>
            </a:endParaRPr>
          </a:p>
        </p:txBody>
      </p:sp>
      <p:sp>
        <p:nvSpPr>
          <p:cNvPr id="151" name="Google Shape;151;p5"/>
          <p:cNvSpPr txBox="1"/>
          <p:nvPr/>
        </p:nvSpPr>
        <p:spPr>
          <a:xfrm>
            <a:off x="536250" y="1624977"/>
            <a:ext cx="8079000" cy="2673000"/>
          </a:xfrm>
          <a:prstGeom prst="rect">
            <a:avLst/>
          </a:prstGeom>
          <a:noFill/>
          <a:ln>
            <a:noFill/>
          </a:ln>
        </p:spPr>
        <p:txBody>
          <a:bodyPr anchorCtr="0" anchor="t" bIns="0" lIns="0" spcFirstLastPara="1" rIns="0" wrap="square" tIns="12700">
            <a:spAutoFit/>
          </a:bodyPr>
          <a:lstStyle/>
          <a:p>
            <a:pPr indent="-344805" lvl="0" marL="356870" marR="19685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At around in 1961, John MacCharty suggested in a speech at  MIT that computing can be sold like a utility, just like a water  or electricity</a:t>
            </a:r>
            <a:endParaRPr b="0" i="0" sz="2400" u="none" cap="none" strike="noStrike">
              <a:solidFill>
                <a:schemeClr val="dk1"/>
              </a:solidFill>
              <a:latin typeface="Times New Roman"/>
              <a:ea typeface="Times New Roman"/>
              <a:cs typeface="Times New Roman"/>
              <a:sym typeface="Times New Roman"/>
            </a:endParaRPr>
          </a:p>
          <a:p>
            <a:pPr indent="-344805" lvl="0" marL="356870" marR="5080" rtl="0" algn="just">
              <a:lnSpc>
                <a:spcPct val="100000"/>
              </a:lnSpc>
              <a:spcBef>
                <a:spcPts val="5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In 1999, Salesforce.com started delivering of applications to  users using a simple website. The applications were delivered  to enterprises over the Internet, and this way the dream of  computing sold as utility were true.</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61"/>
          <p:cNvSpPr txBox="1"/>
          <p:nvPr>
            <p:ph type="title"/>
          </p:nvPr>
        </p:nvSpPr>
        <p:spPr>
          <a:xfrm>
            <a:off x="786739" y="498729"/>
            <a:ext cx="7570520" cy="636269"/>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Key challenges in cloud computing</a:t>
            </a:r>
            <a:endParaRPr/>
          </a:p>
        </p:txBody>
      </p:sp>
      <p:sp>
        <p:nvSpPr>
          <p:cNvPr id="649" name="Google Shape;649;p61"/>
          <p:cNvSpPr txBox="1"/>
          <p:nvPr/>
        </p:nvSpPr>
        <p:spPr>
          <a:xfrm>
            <a:off x="536244" y="1538020"/>
            <a:ext cx="7931784" cy="4349750"/>
          </a:xfrm>
          <a:prstGeom prst="rect">
            <a:avLst/>
          </a:prstGeom>
          <a:noFill/>
          <a:ln>
            <a:noFill/>
          </a:ln>
        </p:spPr>
        <p:txBody>
          <a:bodyPr anchorCtr="0" anchor="t" bIns="0" lIns="0" spcFirstLastPara="1" rIns="0" wrap="square" tIns="55225">
            <a:spAutoFit/>
          </a:bodyPr>
          <a:lstStyle/>
          <a:p>
            <a:pPr indent="0" lvl="0" marL="12700" marR="0" rtl="0" algn="l">
              <a:lnSpc>
                <a:spcPct val="100000"/>
              </a:lnSpc>
              <a:spcBef>
                <a:spcPts val="0"/>
              </a:spcBef>
              <a:spcAft>
                <a:spcPts val="0"/>
              </a:spcAft>
              <a:buNone/>
            </a:pPr>
            <a:r>
              <a:rPr b="1" lang="en-US" sz="2700">
                <a:solidFill>
                  <a:schemeClr val="dk1"/>
                </a:solidFill>
                <a:latin typeface="Times New Roman"/>
                <a:ea typeface="Times New Roman"/>
                <a:cs typeface="Times New Roman"/>
                <a:sym typeface="Times New Roman"/>
              </a:rPr>
              <a:t>Password Security</a:t>
            </a:r>
            <a:endParaRPr sz="2700">
              <a:solidFill>
                <a:schemeClr val="dk1"/>
              </a:solidFill>
              <a:latin typeface="Times New Roman"/>
              <a:ea typeface="Times New Roman"/>
              <a:cs typeface="Times New Roman"/>
              <a:sym typeface="Times New Roman"/>
            </a:endParaRPr>
          </a:p>
          <a:p>
            <a:pPr indent="-344805" lvl="0" marL="356870" marR="268605" rtl="0" algn="l">
              <a:lnSpc>
                <a:spcPct val="90000"/>
              </a:lnSpc>
              <a:spcBef>
                <a:spcPts val="665"/>
              </a:spcBef>
              <a:spcAft>
                <a:spcPts val="0"/>
              </a:spcAft>
              <a:buClr>
                <a:schemeClr val="dk1"/>
              </a:buClr>
              <a:buSzPts val="2700"/>
              <a:buFont typeface="Arial"/>
              <a:buChar char="•"/>
            </a:pPr>
            <a:r>
              <a:rPr lang="en-US" sz="2700">
                <a:solidFill>
                  <a:schemeClr val="dk1"/>
                </a:solidFill>
                <a:latin typeface="Times New Roman"/>
                <a:ea typeface="Times New Roman"/>
                <a:cs typeface="Times New Roman"/>
                <a:sym typeface="Times New Roman"/>
              </a:rPr>
              <a:t>Industrious password supervision plays a vital role in  cloud security. However, the more people you have  accessing your cloud account, the less secure it is.  Anybody aware of your passwords will be able to  access the information you store there.</a:t>
            </a:r>
            <a:endParaRPr sz="2700">
              <a:solidFill>
                <a:schemeClr val="dk1"/>
              </a:solidFill>
              <a:latin typeface="Times New Roman"/>
              <a:ea typeface="Times New Roman"/>
              <a:cs typeface="Times New Roman"/>
              <a:sym typeface="Times New Roman"/>
            </a:endParaRPr>
          </a:p>
          <a:p>
            <a:pPr indent="-344805" lvl="0" marL="356870" marR="5080" rtl="0" algn="l">
              <a:lnSpc>
                <a:spcPct val="90000"/>
              </a:lnSpc>
              <a:spcBef>
                <a:spcPts val="635"/>
              </a:spcBef>
              <a:spcAft>
                <a:spcPts val="0"/>
              </a:spcAft>
              <a:buClr>
                <a:schemeClr val="dk1"/>
              </a:buClr>
              <a:buSzPts val="2700"/>
              <a:buFont typeface="Arial"/>
              <a:buChar char="•"/>
            </a:pPr>
            <a:r>
              <a:rPr lang="en-US" sz="2700">
                <a:solidFill>
                  <a:schemeClr val="dk1"/>
                </a:solidFill>
                <a:latin typeface="Times New Roman"/>
                <a:ea typeface="Times New Roman"/>
                <a:cs typeface="Times New Roman"/>
                <a:sym typeface="Times New Roman"/>
              </a:rPr>
              <a:t>Businesses should employ multi-factor authentication  and make sure that passwords are protected and altered  regularly, particularly when staff members leave.  Access rights related to passwords and usernames  should only be allocated to those who require them.</a:t>
            </a:r>
            <a:endParaRPr sz="2700">
              <a:solidFill>
                <a:schemeClr val="dk1"/>
              </a:solidFill>
              <a:latin typeface="Times New Roman"/>
              <a:ea typeface="Times New Roman"/>
              <a:cs typeface="Times New Roman"/>
              <a:sym typeface="Times New Roman"/>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62"/>
          <p:cNvSpPr txBox="1"/>
          <p:nvPr>
            <p:ph type="title"/>
          </p:nvPr>
        </p:nvSpPr>
        <p:spPr>
          <a:xfrm>
            <a:off x="786739" y="498729"/>
            <a:ext cx="7570520" cy="636269"/>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Key challenges in cloud computing</a:t>
            </a:r>
            <a:endParaRPr/>
          </a:p>
        </p:txBody>
      </p:sp>
      <p:sp>
        <p:nvSpPr>
          <p:cNvPr id="655" name="Google Shape;655;p62"/>
          <p:cNvSpPr txBox="1"/>
          <p:nvPr/>
        </p:nvSpPr>
        <p:spPr>
          <a:xfrm>
            <a:off x="536244" y="1522842"/>
            <a:ext cx="7927200" cy="3750600"/>
          </a:xfrm>
          <a:prstGeom prst="rect">
            <a:avLst/>
          </a:prstGeom>
          <a:noFill/>
          <a:ln>
            <a:noFill/>
          </a:ln>
        </p:spPr>
        <p:txBody>
          <a:bodyPr anchorCtr="0" anchor="t" bIns="0" lIns="0" spcFirstLastPara="1" rIns="0" wrap="square" tIns="110475">
            <a:spAutoFit/>
          </a:bodyPr>
          <a:lstStyle/>
          <a:p>
            <a:pPr indent="0" lvl="0" marL="12700" marR="0" rtl="0" algn="l">
              <a:lnSpc>
                <a:spcPct val="100000"/>
              </a:lnSpc>
              <a:spcBef>
                <a:spcPts val="0"/>
              </a:spcBef>
              <a:spcAft>
                <a:spcPts val="0"/>
              </a:spcAft>
              <a:buNone/>
            </a:pPr>
            <a:r>
              <a:rPr b="1" lang="en-US" sz="3200">
                <a:solidFill>
                  <a:schemeClr val="dk1"/>
                </a:solidFill>
                <a:latin typeface="Times New Roman"/>
                <a:ea typeface="Times New Roman"/>
                <a:cs typeface="Times New Roman"/>
                <a:sym typeface="Times New Roman"/>
              </a:rPr>
              <a:t>Data privacy</a:t>
            </a:r>
            <a:endParaRPr sz="3200">
              <a:solidFill>
                <a:schemeClr val="dk1"/>
              </a:solidFill>
              <a:latin typeface="Times New Roman"/>
              <a:ea typeface="Times New Roman"/>
              <a:cs typeface="Times New Roman"/>
              <a:sym typeface="Times New Roman"/>
            </a:endParaRPr>
          </a:p>
          <a:p>
            <a:pPr indent="-351155" lvl="0" marL="356870" marR="5080" rtl="0" algn="just">
              <a:lnSpc>
                <a:spcPct val="100000"/>
              </a:lnSpc>
              <a:spcBef>
                <a:spcPts val="770"/>
              </a:spcBef>
              <a:spcAft>
                <a:spcPts val="0"/>
              </a:spcAft>
              <a:buClr>
                <a:schemeClr val="dk1"/>
              </a:buClr>
              <a:buSzPts val="3300"/>
              <a:buFont typeface="Arial"/>
              <a:buChar char="•"/>
            </a:pPr>
            <a:r>
              <a:rPr lang="en-US" sz="3300">
                <a:solidFill>
                  <a:schemeClr val="dk1"/>
                </a:solidFill>
                <a:latin typeface="Times New Roman"/>
                <a:ea typeface="Times New Roman"/>
                <a:cs typeface="Times New Roman"/>
                <a:sym typeface="Times New Roman"/>
              </a:rPr>
              <a:t>Sensitive and personal information that is kept  in the cloud should be defined as being for  internal use only, not to be shared with third  parties. Businesses must have a plan to  securely and efficiently manage the data they  gather.</a:t>
            </a:r>
            <a:endParaRPr sz="3300">
              <a:solidFill>
                <a:schemeClr val="dk1"/>
              </a:solidFill>
              <a:latin typeface="Times New Roman"/>
              <a:ea typeface="Times New Roman"/>
              <a:cs typeface="Times New Roman"/>
              <a:sym typeface="Times New Roman"/>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ge2a5b45ce1_0_11"/>
          <p:cNvSpPr txBox="1"/>
          <p:nvPr>
            <p:ph type="title"/>
          </p:nvPr>
        </p:nvSpPr>
        <p:spPr>
          <a:xfrm>
            <a:off x="1090675" y="62700"/>
            <a:ext cx="7419900" cy="4509300"/>
          </a:xfrm>
          <a:prstGeom prst="rect">
            <a:avLst/>
          </a:prstGeom>
        </p:spPr>
        <p:txBody>
          <a:bodyPr anchorCtr="0" anchor="t" bIns="0" lIns="0" spcFirstLastPara="1" rIns="0" wrap="square" tIns="0">
            <a:spAutoFit/>
          </a:bodyPr>
          <a:lstStyle/>
          <a:p>
            <a:pPr indent="0" lvl="0" marL="0" rtl="0" algn="just">
              <a:lnSpc>
                <a:spcPct val="115000"/>
              </a:lnSpc>
              <a:spcBef>
                <a:spcPts val="0"/>
              </a:spcBef>
              <a:spcAft>
                <a:spcPts val="0"/>
              </a:spcAft>
              <a:buNone/>
            </a:pPr>
            <a:r>
              <a:t/>
            </a:r>
            <a:endParaRPr b="0" sz="2400">
              <a:solidFill>
                <a:srgbClr val="202124"/>
              </a:solidFill>
              <a:highlight>
                <a:srgbClr val="FFFFFF"/>
              </a:highlight>
              <a:latin typeface="Arial"/>
              <a:ea typeface="Arial"/>
              <a:cs typeface="Arial"/>
              <a:sym typeface="Arial"/>
            </a:endParaRPr>
          </a:p>
          <a:p>
            <a:pPr indent="0" lvl="0" marL="0" rtl="0" algn="just">
              <a:lnSpc>
                <a:spcPct val="115000"/>
              </a:lnSpc>
              <a:spcBef>
                <a:spcPts val="0"/>
              </a:spcBef>
              <a:spcAft>
                <a:spcPts val="0"/>
              </a:spcAft>
              <a:buNone/>
            </a:pPr>
            <a:r>
              <a:t/>
            </a:r>
            <a:endParaRPr b="0" sz="2400">
              <a:solidFill>
                <a:srgbClr val="202124"/>
              </a:solidFill>
              <a:highlight>
                <a:srgbClr val="FFFFFF"/>
              </a:highlight>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rPr b="0" lang="en-US" sz="2400">
                <a:solidFill>
                  <a:srgbClr val="202124"/>
                </a:solidFill>
                <a:highlight>
                  <a:srgbClr val="FFFFFF"/>
                </a:highlight>
                <a:latin typeface="Arial"/>
                <a:ea typeface="Arial"/>
                <a:cs typeface="Arial"/>
                <a:sym typeface="Arial"/>
              </a:rPr>
              <a:t>The </a:t>
            </a:r>
            <a:r>
              <a:rPr lang="en-US" sz="2400">
                <a:solidFill>
                  <a:srgbClr val="202124"/>
                </a:solidFill>
                <a:highlight>
                  <a:srgbClr val="FFFFFF"/>
                </a:highlight>
                <a:latin typeface="Arial"/>
                <a:ea typeface="Arial"/>
                <a:cs typeface="Arial"/>
                <a:sym typeface="Arial"/>
              </a:rPr>
              <a:t>vendor lock</a:t>
            </a:r>
            <a:r>
              <a:rPr b="0" lang="en-US" sz="2400">
                <a:solidFill>
                  <a:srgbClr val="202124"/>
                </a:solidFill>
                <a:highlight>
                  <a:srgbClr val="FFFFFF"/>
                </a:highlight>
                <a:latin typeface="Arial"/>
                <a:ea typeface="Arial"/>
                <a:cs typeface="Arial"/>
                <a:sym typeface="Arial"/>
              </a:rPr>
              <a:t>-in problem in </a:t>
            </a:r>
            <a:r>
              <a:rPr lang="en-US" sz="2400">
                <a:solidFill>
                  <a:srgbClr val="202124"/>
                </a:solidFill>
                <a:highlight>
                  <a:srgbClr val="FFFFFF"/>
                </a:highlight>
                <a:latin typeface="Arial"/>
                <a:ea typeface="Arial"/>
                <a:cs typeface="Arial"/>
                <a:sym typeface="Arial"/>
              </a:rPr>
              <a:t>cloud computing</a:t>
            </a:r>
            <a:r>
              <a:rPr b="0" lang="en-US" sz="2400">
                <a:solidFill>
                  <a:srgbClr val="202124"/>
                </a:solidFill>
                <a:highlight>
                  <a:srgbClr val="FFFFFF"/>
                </a:highlight>
                <a:latin typeface="Arial"/>
                <a:ea typeface="Arial"/>
                <a:cs typeface="Arial"/>
                <a:sym typeface="Arial"/>
              </a:rPr>
              <a:t> is the situation where customers are dependent (i.e. </a:t>
            </a:r>
            <a:r>
              <a:rPr lang="en-US" sz="2400">
                <a:solidFill>
                  <a:srgbClr val="202124"/>
                </a:solidFill>
                <a:highlight>
                  <a:srgbClr val="FFFFFF"/>
                </a:highlight>
                <a:latin typeface="Arial"/>
                <a:ea typeface="Arial"/>
                <a:cs typeface="Arial"/>
                <a:sym typeface="Arial"/>
              </a:rPr>
              <a:t>locked</a:t>
            </a:r>
            <a:r>
              <a:rPr b="0" lang="en-US" sz="2400">
                <a:solidFill>
                  <a:srgbClr val="202124"/>
                </a:solidFill>
                <a:highlight>
                  <a:srgbClr val="FFFFFF"/>
                </a:highlight>
                <a:latin typeface="Arial"/>
                <a:ea typeface="Arial"/>
                <a:cs typeface="Arial"/>
                <a:sym typeface="Arial"/>
              </a:rPr>
              <a:t>-in) on a single </a:t>
            </a:r>
            <a:r>
              <a:rPr lang="en-US" sz="2400">
                <a:solidFill>
                  <a:srgbClr val="202124"/>
                </a:solidFill>
                <a:highlight>
                  <a:srgbClr val="FFFFFF"/>
                </a:highlight>
                <a:latin typeface="Arial"/>
                <a:ea typeface="Arial"/>
                <a:cs typeface="Arial"/>
                <a:sym typeface="Arial"/>
              </a:rPr>
              <a:t>cloud provider</a:t>
            </a:r>
            <a:r>
              <a:rPr b="0" lang="en-US" sz="2400">
                <a:solidFill>
                  <a:srgbClr val="202124"/>
                </a:solidFill>
                <a:highlight>
                  <a:srgbClr val="FFFFFF"/>
                </a:highlight>
                <a:latin typeface="Arial"/>
                <a:ea typeface="Arial"/>
                <a:cs typeface="Arial"/>
                <a:sym typeface="Arial"/>
              </a:rPr>
              <a:t> technology implementation and cannot easily move in the future to a different </a:t>
            </a:r>
            <a:r>
              <a:rPr lang="en-US" sz="2400">
                <a:solidFill>
                  <a:srgbClr val="202124"/>
                </a:solidFill>
                <a:highlight>
                  <a:srgbClr val="FFFFFF"/>
                </a:highlight>
                <a:latin typeface="Arial"/>
                <a:ea typeface="Arial"/>
                <a:cs typeface="Arial"/>
                <a:sym typeface="Arial"/>
              </a:rPr>
              <a:t>vendor</a:t>
            </a:r>
            <a:r>
              <a:rPr b="0" lang="en-US" sz="2400">
                <a:solidFill>
                  <a:srgbClr val="202124"/>
                </a:solidFill>
                <a:highlight>
                  <a:srgbClr val="FFFFFF"/>
                </a:highlight>
                <a:latin typeface="Arial"/>
                <a:ea typeface="Arial"/>
                <a:cs typeface="Arial"/>
                <a:sym typeface="Arial"/>
              </a:rPr>
              <a:t> without substantial costs, legal constraints, or technical incompatibilities.</a:t>
            </a:r>
            <a:endParaRPr b="0" sz="2400">
              <a:solidFill>
                <a:srgbClr val="70757A"/>
              </a:solidFill>
              <a:highlight>
                <a:srgbClr val="FFFFFF"/>
              </a:highlight>
              <a:latin typeface="Arial"/>
              <a:ea typeface="Arial"/>
              <a:cs typeface="Arial"/>
              <a:sym typeface="Arial"/>
            </a:endParaRPr>
          </a:p>
          <a:p>
            <a:pPr indent="0" lvl="0" marL="0" rtl="0" algn="l">
              <a:lnSpc>
                <a:spcPct val="134000"/>
              </a:lnSpc>
              <a:spcBef>
                <a:spcPts val="0"/>
              </a:spcBef>
              <a:spcAft>
                <a:spcPts val="0"/>
              </a:spcAft>
              <a:buClr>
                <a:schemeClr val="dk1"/>
              </a:buClr>
              <a:buSzPts val="1100"/>
              <a:buFont typeface="Arial"/>
              <a:buNone/>
            </a:pPr>
            <a:r>
              <a:t/>
            </a:r>
            <a:endParaRPr b="0" sz="2400">
              <a:solidFill>
                <a:srgbClr val="70757A"/>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ge444ace762_0_30"/>
          <p:cNvSpPr txBox="1"/>
          <p:nvPr>
            <p:ph type="title"/>
          </p:nvPr>
        </p:nvSpPr>
        <p:spPr>
          <a:xfrm>
            <a:off x="786739" y="498729"/>
            <a:ext cx="7570500" cy="3555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sz="3300">
                <a:solidFill>
                  <a:srgbClr val="494949"/>
                </a:solidFill>
                <a:highlight>
                  <a:srgbClr val="FFFFFF"/>
                </a:highlight>
                <a:latin typeface="Arial"/>
                <a:ea typeface="Arial"/>
                <a:cs typeface="Arial"/>
                <a:sym typeface="Arial"/>
              </a:rPr>
              <a:t>Vendor lock-in</a:t>
            </a:r>
            <a:r>
              <a:rPr b="0" lang="en-US" sz="3300">
                <a:solidFill>
                  <a:srgbClr val="494949"/>
                </a:solidFill>
                <a:highlight>
                  <a:srgbClr val="FFFFFF"/>
                </a:highlight>
                <a:latin typeface="Arial"/>
                <a:ea typeface="Arial"/>
                <a:cs typeface="Arial"/>
                <a:sym typeface="Arial"/>
              </a:rPr>
              <a:t> can become an issue in cloud computing because it is very difficult to move databases once they're set up, especially in a cloud migration, which involves moving data to a totally different type of environment and may involve reformatting the data.</a:t>
            </a:r>
            <a:endParaRPr sz="3300">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63"/>
          <p:cNvSpPr txBox="1"/>
          <p:nvPr>
            <p:ph type="title"/>
          </p:nvPr>
        </p:nvSpPr>
        <p:spPr>
          <a:xfrm>
            <a:off x="786739" y="498729"/>
            <a:ext cx="7570520" cy="636269"/>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Key challenges in cloud computing</a:t>
            </a:r>
            <a:endParaRPr/>
          </a:p>
        </p:txBody>
      </p:sp>
      <p:sp>
        <p:nvSpPr>
          <p:cNvPr id="673" name="Google Shape;673;p63"/>
          <p:cNvSpPr txBox="1"/>
          <p:nvPr/>
        </p:nvSpPr>
        <p:spPr>
          <a:xfrm>
            <a:off x="536250" y="1557900"/>
            <a:ext cx="8607600" cy="3917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3000">
                <a:solidFill>
                  <a:schemeClr val="dk1"/>
                </a:solidFill>
                <a:latin typeface="Times New Roman"/>
                <a:ea typeface="Times New Roman"/>
                <a:cs typeface="Times New Roman"/>
                <a:sym typeface="Times New Roman"/>
              </a:rPr>
              <a:t>Vendor lock-in</a:t>
            </a:r>
            <a:endParaRPr sz="3000">
              <a:solidFill>
                <a:schemeClr val="dk1"/>
              </a:solidFill>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2750">
              <a:solidFill>
                <a:schemeClr val="dk1"/>
              </a:solidFill>
              <a:latin typeface="Times New Roman"/>
              <a:ea typeface="Times New Roman"/>
              <a:cs typeface="Times New Roman"/>
              <a:sym typeface="Times New Roman"/>
            </a:endParaRPr>
          </a:p>
          <a:p>
            <a:pPr indent="-370205" lvl="0" marL="356870" marR="5080" rtl="0" algn="just">
              <a:lnSpc>
                <a:spcPct val="80000"/>
              </a:lnSpc>
              <a:spcBef>
                <a:spcPts val="0"/>
              </a:spcBef>
              <a:spcAft>
                <a:spcPts val="0"/>
              </a:spcAft>
              <a:buClr>
                <a:schemeClr val="dk1"/>
              </a:buClr>
              <a:buSzPts val="2600"/>
              <a:buFont typeface="Arial"/>
              <a:buChar char="•"/>
            </a:pPr>
            <a:r>
              <a:rPr lang="en-US" sz="2600">
                <a:solidFill>
                  <a:schemeClr val="dk1"/>
                </a:solidFill>
                <a:latin typeface="Times New Roman"/>
                <a:ea typeface="Times New Roman"/>
                <a:cs typeface="Times New Roman"/>
                <a:sym typeface="Times New Roman"/>
              </a:rPr>
              <a:t>Entering a cloud computing agreement is easier than leaving it.  “Vendor lock-in” happens when altering providers is either  excessively expensive or just not possible. It could be that the  service is nonstandard or that there is no viable vendor substitute.</a:t>
            </a:r>
            <a:endParaRPr sz="2600">
              <a:solidFill>
                <a:schemeClr val="dk1"/>
              </a:solidFill>
              <a:latin typeface="Times New Roman"/>
              <a:ea typeface="Times New Roman"/>
              <a:cs typeface="Times New Roman"/>
              <a:sym typeface="Times New Roman"/>
            </a:endParaRPr>
          </a:p>
          <a:p>
            <a:pPr indent="-370205" lvl="0" marL="356870" marR="5080" rtl="0" algn="just">
              <a:lnSpc>
                <a:spcPct val="80000"/>
              </a:lnSpc>
              <a:spcBef>
                <a:spcPts val="530"/>
              </a:spcBef>
              <a:spcAft>
                <a:spcPts val="0"/>
              </a:spcAft>
              <a:buClr>
                <a:schemeClr val="dk1"/>
              </a:buClr>
              <a:buSzPts val="2600"/>
              <a:buFont typeface="Arial"/>
              <a:buChar char="•"/>
            </a:pPr>
            <a:r>
              <a:rPr lang="en-US" sz="2600">
                <a:solidFill>
                  <a:schemeClr val="dk1"/>
                </a:solidFill>
                <a:latin typeface="Times New Roman"/>
                <a:ea typeface="Times New Roman"/>
                <a:cs typeface="Times New Roman"/>
                <a:sym typeface="Times New Roman"/>
              </a:rPr>
              <a:t>It comes down to buyer carefulness. Guarantee the services you  involve are typical and transportable to other providers, and above  all, understand the requirements.</a:t>
            </a:r>
            <a:endParaRPr sz="2600">
              <a:solidFill>
                <a:schemeClr val="dk1"/>
              </a:solidFill>
              <a:latin typeface="Times New Roman"/>
              <a:ea typeface="Times New Roman"/>
              <a:cs typeface="Times New Roman"/>
              <a:sym typeface="Times New Roman"/>
            </a:endParaRPr>
          </a:p>
          <a:p>
            <a:pPr indent="-370205" lvl="0" marL="356870" marR="5080" rtl="0" algn="just">
              <a:lnSpc>
                <a:spcPct val="80000"/>
              </a:lnSpc>
              <a:spcBef>
                <a:spcPts val="530"/>
              </a:spcBef>
              <a:spcAft>
                <a:spcPts val="0"/>
              </a:spcAft>
              <a:buClr>
                <a:schemeClr val="dk1"/>
              </a:buClr>
              <a:buSzPts val="2600"/>
              <a:buFont typeface="Arial"/>
              <a:buChar char="•"/>
            </a:pPr>
            <a:r>
              <a:t/>
            </a:r>
            <a:endParaRPr sz="2600">
              <a:solidFill>
                <a:schemeClr val="dk1"/>
              </a:solidFill>
              <a:latin typeface="Times New Roman"/>
              <a:ea typeface="Times New Roman"/>
              <a:cs typeface="Times New Roman"/>
              <a:sym typeface="Times New Roman"/>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64"/>
          <p:cNvSpPr txBox="1"/>
          <p:nvPr>
            <p:ph type="title"/>
          </p:nvPr>
        </p:nvSpPr>
        <p:spPr>
          <a:xfrm>
            <a:off x="2890773" y="480441"/>
            <a:ext cx="3361690" cy="695325"/>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4400"/>
              <a:t>Cloud players</a:t>
            </a:r>
            <a:endParaRPr sz="4400"/>
          </a:p>
        </p:txBody>
      </p:sp>
      <p:sp>
        <p:nvSpPr>
          <p:cNvPr id="679" name="Google Shape;679;p64"/>
          <p:cNvSpPr txBox="1"/>
          <p:nvPr/>
        </p:nvSpPr>
        <p:spPr>
          <a:xfrm>
            <a:off x="536244" y="1522842"/>
            <a:ext cx="3573145" cy="3538854"/>
          </a:xfrm>
          <a:prstGeom prst="rect">
            <a:avLst/>
          </a:prstGeom>
          <a:noFill/>
          <a:ln>
            <a:noFill/>
          </a:ln>
        </p:spPr>
        <p:txBody>
          <a:bodyPr anchorCtr="0" anchor="t" bIns="0" lIns="0" spcFirstLastPara="1" rIns="0" wrap="square" tIns="110475">
            <a:spAutoFit/>
          </a:bodyPr>
          <a:lstStyle/>
          <a:p>
            <a:pPr indent="-344805" lvl="0" marL="356870" marR="0" rtl="0" algn="l">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Top 5 cloud players</a:t>
            </a:r>
            <a:endParaRPr sz="3200">
              <a:solidFill>
                <a:schemeClr val="dk1"/>
              </a:solidFill>
              <a:latin typeface="Times New Roman"/>
              <a:ea typeface="Times New Roman"/>
              <a:cs typeface="Times New Roman"/>
              <a:sym typeface="Times New Roman"/>
            </a:endParaRPr>
          </a:p>
          <a:p>
            <a:pPr indent="-344805" lvl="0" marL="356870" marR="0" rtl="0" algn="l">
              <a:lnSpc>
                <a:spcPct val="100000"/>
              </a:lnSpc>
              <a:spcBef>
                <a:spcPts val="770"/>
              </a:spcBef>
              <a:spcAft>
                <a:spcPts val="0"/>
              </a:spcAft>
              <a:buClr>
                <a:schemeClr val="dk1"/>
              </a:buClr>
              <a:buSzPts val="3200"/>
              <a:buFont typeface="Arial"/>
              <a:buChar char="•"/>
            </a:pPr>
            <a:r>
              <a:rPr b="1" lang="en-US" sz="3200">
                <a:solidFill>
                  <a:schemeClr val="dk1"/>
                </a:solidFill>
                <a:latin typeface="Times New Roman"/>
                <a:ea typeface="Times New Roman"/>
                <a:cs typeface="Times New Roman"/>
                <a:sym typeface="Times New Roman"/>
              </a:rPr>
              <a:t>#1 Microsoft</a:t>
            </a:r>
            <a:endParaRPr sz="3200">
              <a:solidFill>
                <a:schemeClr val="dk1"/>
              </a:solidFill>
              <a:latin typeface="Times New Roman"/>
              <a:ea typeface="Times New Roman"/>
              <a:cs typeface="Times New Roman"/>
              <a:sym typeface="Times New Roman"/>
            </a:endParaRPr>
          </a:p>
          <a:p>
            <a:pPr indent="-344805" lvl="0" marL="356870" marR="0" rtl="0" algn="l">
              <a:lnSpc>
                <a:spcPct val="100000"/>
              </a:lnSpc>
              <a:spcBef>
                <a:spcPts val="770"/>
              </a:spcBef>
              <a:spcAft>
                <a:spcPts val="0"/>
              </a:spcAft>
              <a:buClr>
                <a:schemeClr val="dk1"/>
              </a:buClr>
              <a:buSzPts val="3200"/>
              <a:buFont typeface="Arial"/>
              <a:buChar char="•"/>
            </a:pPr>
            <a:r>
              <a:rPr b="1" lang="en-US" sz="3200">
                <a:solidFill>
                  <a:schemeClr val="dk1"/>
                </a:solidFill>
                <a:latin typeface="Times New Roman"/>
                <a:ea typeface="Times New Roman"/>
                <a:cs typeface="Times New Roman"/>
                <a:sym typeface="Times New Roman"/>
              </a:rPr>
              <a:t>#2 Amazon</a:t>
            </a:r>
            <a:endParaRPr sz="3200">
              <a:solidFill>
                <a:schemeClr val="dk1"/>
              </a:solidFill>
              <a:latin typeface="Times New Roman"/>
              <a:ea typeface="Times New Roman"/>
              <a:cs typeface="Times New Roman"/>
              <a:sym typeface="Times New Roman"/>
            </a:endParaRPr>
          </a:p>
          <a:p>
            <a:pPr indent="-344805" lvl="0" marL="356870" marR="0" rtl="0" algn="l">
              <a:lnSpc>
                <a:spcPct val="100000"/>
              </a:lnSpc>
              <a:spcBef>
                <a:spcPts val="770"/>
              </a:spcBef>
              <a:spcAft>
                <a:spcPts val="0"/>
              </a:spcAft>
              <a:buClr>
                <a:schemeClr val="dk1"/>
              </a:buClr>
              <a:buSzPts val="3200"/>
              <a:buFont typeface="Arial"/>
              <a:buChar char="•"/>
            </a:pPr>
            <a:r>
              <a:rPr b="1" lang="en-US" sz="3200">
                <a:solidFill>
                  <a:schemeClr val="dk1"/>
                </a:solidFill>
                <a:latin typeface="Times New Roman"/>
                <a:ea typeface="Times New Roman"/>
                <a:cs typeface="Times New Roman"/>
                <a:sym typeface="Times New Roman"/>
              </a:rPr>
              <a:t>#3 IBM</a:t>
            </a:r>
            <a:endParaRPr sz="3200">
              <a:solidFill>
                <a:schemeClr val="dk1"/>
              </a:solidFill>
              <a:latin typeface="Times New Roman"/>
              <a:ea typeface="Times New Roman"/>
              <a:cs typeface="Times New Roman"/>
              <a:sym typeface="Times New Roman"/>
            </a:endParaRPr>
          </a:p>
          <a:p>
            <a:pPr indent="-344805" lvl="0" marL="356870" marR="0" rtl="0" algn="l">
              <a:lnSpc>
                <a:spcPct val="100000"/>
              </a:lnSpc>
              <a:spcBef>
                <a:spcPts val="775"/>
              </a:spcBef>
              <a:spcAft>
                <a:spcPts val="0"/>
              </a:spcAft>
              <a:buClr>
                <a:schemeClr val="dk1"/>
              </a:buClr>
              <a:buSzPts val="3200"/>
              <a:buFont typeface="Arial"/>
              <a:buChar char="•"/>
            </a:pPr>
            <a:r>
              <a:rPr b="1" lang="en-US" sz="3200">
                <a:solidFill>
                  <a:schemeClr val="dk1"/>
                </a:solidFill>
                <a:latin typeface="Times New Roman"/>
                <a:ea typeface="Times New Roman"/>
                <a:cs typeface="Times New Roman"/>
                <a:sym typeface="Times New Roman"/>
              </a:rPr>
              <a:t>#4 Salesforce.com</a:t>
            </a:r>
            <a:endParaRPr sz="3200">
              <a:solidFill>
                <a:schemeClr val="dk1"/>
              </a:solidFill>
              <a:latin typeface="Times New Roman"/>
              <a:ea typeface="Times New Roman"/>
              <a:cs typeface="Times New Roman"/>
              <a:sym typeface="Times New Roman"/>
            </a:endParaRPr>
          </a:p>
          <a:p>
            <a:pPr indent="-344805" lvl="0" marL="356870" marR="0" rtl="0" algn="l">
              <a:lnSpc>
                <a:spcPct val="100000"/>
              </a:lnSpc>
              <a:spcBef>
                <a:spcPts val="770"/>
              </a:spcBef>
              <a:spcAft>
                <a:spcPts val="0"/>
              </a:spcAft>
              <a:buClr>
                <a:schemeClr val="dk1"/>
              </a:buClr>
              <a:buSzPts val="3200"/>
              <a:buFont typeface="Arial"/>
              <a:buChar char="•"/>
            </a:pPr>
            <a:r>
              <a:rPr b="1" lang="en-US" sz="3200">
                <a:solidFill>
                  <a:schemeClr val="dk1"/>
                </a:solidFill>
                <a:latin typeface="Times New Roman"/>
                <a:ea typeface="Times New Roman"/>
                <a:cs typeface="Times New Roman"/>
                <a:sym typeface="Times New Roman"/>
              </a:rPr>
              <a:t>#5 SAP</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65"/>
          <p:cNvSpPr txBox="1"/>
          <p:nvPr>
            <p:ph type="title"/>
          </p:nvPr>
        </p:nvSpPr>
        <p:spPr>
          <a:xfrm>
            <a:off x="2271776" y="480441"/>
            <a:ext cx="4599940" cy="695325"/>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b="0" lang="en-US" sz="4400">
                <a:latin typeface="Times New Roman"/>
                <a:ea typeface="Times New Roman"/>
                <a:cs typeface="Times New Roman"/>
                <a:sym typeface="Times New Roman"/>
              </a:rPr>
              <a:t>Deployment Models</a:t>
            </a:r>
            <a:endParaRPr sz="4400">
              <a:latin typeface="Times New Roman"/>
              <a:ea typeface="Times New Roman"/>
              <a:cs typeface="Times New Roman"/>
              <a:sym typeface="Times New Roman"/>
            </a:endParaRPr>
          </a:p>
        </p:txBody>
      </p:sp>
      <p:sp>
        <p:nvSpPr>
          <p:cNvPr id="685" name="Google Shape;685;p65"/>
          <p:cNvSpPr txBox="1"/>
          <p:nvPr/>
        </p:nvSpPr>
        <p:spPr>
          <a:xfrm>
            <a:off x="536257" y="1522851"/>
            <a:ext cx="7759500" cy="3209400"/>
          </a:xfrm>
          <a:prstGeom prst="rect">
            <a:avLst/>
          </a:prstGeom>
          <a:noFill/>
          <a:ln>
            <a:noFill/>
          </a:ln>
        </p:spPr>
        <p:txBody>
          <a:bodyPr anchorCtr="0" anchor="t" bIns="0" lIns="0" spcFirstLastPara="1" rIns="0" wrap="square" tIns="110475">
            <a:spAutoFit/>
          </a:bodyPr>
          <a:lstStyle/>
          <a:p>
            <a:pPr indent="-255905" lvl="0" marL="356870" marR="0" rtl="0" algn="l">
              <a:lnSpc>
                <a:spcPct val="100000"/>
              </a:lnSpc>
              <a:spcBef>
                <a:spcPts val="0"/>
              </a:spcBef>
              <a:spcAft>
                <a:spcPts val="0"/>
              </a:spcAft>
              <a:buClr>
                <a:schemeClr val="dk1"/>
              </a:buClr>
              <a:buSzPts val="1800"/>
              <a:buFont typeface="Arial"/>
              <a:buChar char="•"/>
            </a:pPr>
            <a:r>
              <a:rPr lang="en-US" sz="1800">
                <a:solidFill>
                  <a:srgbClr val="4D5156"/>
                </a:solidFill>
                <a:highlight>
                  <a:srgbClr val="FFFFFF"/>
                </a:highlight>
              </a:rPr>
              <a:t>A Cloud Computing </a:t>
            </a:r>
            <a:r>
              <a:rPr b="1" lang="en-US" sz="1800">
                <a:solidFill>
                  <a:srgbClr val="5F6368"/>
                </a:solidFill>
                <a:highlight>
                  <a:srgbClr val="FFFFFF"/>
                </a:highlight>
              </a:rPr>
              <a:t>deployment model</a:t>
            </a:r>
            <a:r>
              <a:rPr lang="en-US" sz="1800">
                <a:solidFill>
                  <a:srgbClr val="4D5156"/>
                </a:solidFill>
                <a:highlight>
                  <a:srgbClr val="FFFFFF"/>
                </a:highlight>
              </a:rPr>
              <a:t> is a model that describes the environment where cloud applications and services can be installed.</a:t>
            </a:r>
            <a:endParaRPr sz="1800">
              <a:solidFill>
                <a:srgbClr val="4D5156"/>
              </a:solidFill>
              <a:highlight>
                <a:srgbClr val="FFFFFF"/>
              </a:highlight>
            </a:endParaRPr>
          </a:p>
          <a:p>
            <a:pPr indent="0" lvl="0" marL="0" marR="0" rtl="0" algn="l">
              <a:lnSpc>
                <a:spcPct val="100000"/>
              </a:lnSpc>
              <a:spcBef>
                <a:spcPts val="0"/>
              </a:spcBef>
              <a:spcAft>
                <a:spcPts val="0"/>
              </a:spcAft>
              <a:buNone/>
            </a:pPr>
            <a:r>
              <a:t/>
            </a:r>
            <a:endParaRPr sz="1800">
              <a:solidFill>
                <a:srgbClr val="4D5156"/>
              </a:solidFill>
              <a:highlight>
                <a:srgbClr val="FFFFFF"/>
              </a:highlight>
            </a:endParaRPr>
          </a:p>
          <a:p>
            <a:pPr indent="-344805" lvl="0" marL="356870" marR="0" rtl="0" algn="l">
              <a:lnSpc>
                <a:spcPct val="100000"/>
              </a:lnSpc>
              <a:spcBef>
                <a:spcPts val="0"/>
              </a:spcBef>
              <a:spcAft>
                <a:spcPts val="0"/>
              </a:spcAft>
              <a:buClr>
                <a:schemeClr val="dk1"/>
              </a:buClr>
              <a:buSzPts val="3200"/>
              <a:buFont typeface="Arial"/>
              <a:buChar char="•"/>
            </a:pPr>
            <a:r>
              <a:rPr b="1" lang="en-US" sz="3200">
                <a:solidFill>
                  <a:schemeClr val="dk1"/>
                </a:solidFill>
                <a:latin typeface="Times New Roman"/>
                <a:ea typeface="Times New Roman"/>
                <a:cs typeface="Times New Roman"/>
                <a:sym typeface="Times New Roman"/>
              </a:rPr>
              <a:t>Public Cloud</a:t>
            </a:r>
            <a:endParaRPr sz="3200">
              <a:solidFill>
                <a:schemeClr val="dk1"/>
              </a:solidFill>
              <a:latin typeface="Times New Roman"/>
              <a:ea typeface="Times New Roman"/>
              <a:cs typeface="Times New Roman"/>
              <a:sym typeface="Times New Roman"/>
            </a:endParaRPr>
          </a:p>
          <a:p>
            <a:pPr indent="-344805" lvl="0" marL="356870" marR="0" rtl="0" algn="l">
              <a:lnSpc>
                <a:spcPct val="100000"/>
              </a:lnSpc>
              <a:spcBef>
                <a:spcPts val="770"/>
              </a:spcBef>
              <a:spcAft>
                <a:spcPts val="0"/>
              </a:spcAft>
              <a:buClr>
                <a:schemeClr val="dk1"/>
              </a:buClr>
              <a:buSzPts val="3200"/>
              <a:buFont typeface="Arial"/>
              <a:buChar char="•"/>
            </a:pPr>
            <a:r>
              <a:rPr b="1" lang="en-US" sz="3200">
                <a:solidFill>
                  <a:schemeClr val="dk1"/>
                </a:solidFill>
                <a:latin typeface="Times New Roman"/>
                <a:ea typeface="Times New Roman"/>
                <a:cs typeface="Times New Roman"/>
                <a:sym typeface="Times New Roman"/>
              </a:rPr>
              <a:t>Private Cloud</a:t>
            </a:r>
            <a:endParaRPr sz="3200">
              <a:solidFill>
                <a:schemeClr val="dk1"/>
              </a:solidFill>
              <a:latin typeface="Times New Roman"/>
              <a:ea typeface="Times New Roman"/>
              <a:cs typeface="Times New Roman"/>
              <a:sym typeface="Times New Roman"/>
            </a:endParaRPr>
          </a:p>
          <a:p>
            <a:pPr indent="-344805" lvl="0" marL="356870" marR="0" rtl="0" algn="l">
              <a:lnSpc>
                <a:spcPct val="100000"/>
              </a:lnSpc>
              <a:spcBef>
                <a:spcPts val="770"/>
              </a:spcBef>
              <a:spcAft>
                <a:spcPts val="0"/>
              </a:spcAft>
              <a:buClr>
                <a:schemeClr val="dk1"/>
              </a:buClr>
              <a:buSzPts val="3200"/>
              <a:buFont typeface="Arial"/>
              <a:buChar char="•"/>
            </a:pPr>
            <a:r>
              <a:rPr b="1" lang="en-US" sz="3200">
                <a:solidFill>
                  <a:schemeClr val="dk1"/>
                </a:solidFill>
                <a:latin typeface="Times New Roman"/>
                <a:ea typeface="Times New Roman"/>
                <a:cs typeface="Times New Roman"/>
                <a:sym typeface="Times New Roman"/>
              </a:rPr>
              <a:t>Hybrid Cloud</a:t>
            </a:r>
            <a:endParaRPr sz="3200">
              <a:solidFill>
                <a:schemeClr val="dk1"/>
              </a:solidFill>
              <a:latin typeface="Times New Roman"/>
              <a:ea typeface="Times New Roman"/>
              <a:cs typeface="Times New Roman"/>
              <a:sym typeface="Times New Roman"/>
            </a:endParaRPr>
          </a:p>
          <a:p>
            <a:pPr indent="-344805" lvl="0" marL="356870" marR="0" rtl="0" algn="l">
              <a:lnSpc>
                <a:spcPct val="100000"/>
              </a:lnSpc>
              <a:spcBef>
                <a:spcPts val="770"/>
              </a:spcBef>
              <a:spcAft>
                <a:spcPts val="0"/>
              </a:spcAft>
              <a:buClr>
                <a:schemeClr val="dk1"/>
              </a:buClr>
              <a:buSzPts val="3200"/>
              <a:buFont typeface="Arial"/>
              <a:buChar char="•"/>
            </a:pPr>
            <a:r>
              <a:rPr b="1" lang="en-US" sz="3200">
                <a:solidFill>
                  <a:schemeClr val="dk1"/>
                </a:solidFill>
                <a:latin typeface="Times New Roman"/>
                <a:ea typeface="Times New Roman"/>
                <a:cs typeface="Times New Roman"/>
                <a:sym typeface="Times New Roman"/>
              </a:rPr>
              <a:t>Community Cloud</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66"/>
          <p:cNvSpPr txBox="1"/>
          <p:nvPr>
            <p:ph type="title"/>
          </p:nvPr>
        </p:nvSpPr>
        <p:spPr>
          <a:xfrm>
            <a:off x="3000501" y="480441"/>
            <a:ext cx="3144520" cy="695325"/>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4400"/>
              <a:t>Public Cloud</a:t>
            </a:r>
            <a:endParaRPr sz="4400"/>
          </a:p>
        </p:txBody>
      </p:sp>
      <p:sp>
        <p:nvSpPr>
          <p:cNvPr id="691" name="Google Shape;691;p66"/>
          <p:cNvSpPr txBox="1"/>
          <p:nvPr/>
        </p:nvSpPr>
        <p:spPr>
          <a:xfrm>
            <a:off x="536244" y="1575891"/>
            <a:ext cx="8079105" cy="4270375"/>
          </a:xfrm>
          <a:prstGeom prst="rect">
            <a:avLst/>
          </a:prstGeom>
          <a:noFill/>
          <a:ln>
            <a:noFill/>
          </a:ln>
        </p:spPr>
        <p:txBody>
          <a:bodyPr anchorCtr="0" anchor="t" bIns="0" lIns="0" spcFirstLastPara="1" rIns="0" wrap="square" tIns="58400">
            <a:spAutoFit/>
          </a:bodyPr>
          <a:lstStyle/>
          <a:p>
            <a:pPr indent="-344805" lvl="0" marL="356870" marR="5080" rtl="0" algn="just">
              <a:lnSpc>
                <a:spcPct val="90000"/>
              </a:lnSpc>
              <a:spcBef>
                <a:spcPts val="0"/>
              </a:spcBef>
              <a:spcAft>
                <a:spcPts val="0"/>
              </a:spcAft>
              <a:buClr>
                <a:schemeClr val="dk1"/>
              </a:buClr>
              <a:buSzPts val="3000"/>
              <a:buFont typeface="Arial"/>
              <a:buChar char="•"/>
            </a:pPr>
            <a:r>
              <a:rPr b="1" lang="en-US" sz="3000">
                <a:solidFill>
                  <a:schemeClr val="dk1"/>
                </a:solidFill>
                <a:latin typeface="Times New Roman"/>
                <a:ea typeface="Times New Roman"/>
                <a:cs typeface="Times New Roman"/>
                <a:sym typeface="Times New Roman"/>
              </a:rPr>
              <a:t>Public Cloud </a:t>
            </a:r>
            <a:r>
              <a:rPr lang="en-US" sz="3000">
                <a:solidFill>
                  <a:schemeClr val="dk1"/>
                </a:solidFill>
                <a:latin typeface="Times New Roman"/>
                <a:ea typeface="Times New Roman"/>
                <a:cs typeface="Times New Roman"/>
                <a:sym typeface="Times New Roman"/>
              </a:rPr>
              <a:t>is a type of cloud hosting that  allows the accessibility of systems &amp; its services  to its clients/users easily. Some of the examples of  those companies which provide public cloud  facilities are IBM, Google, Amazon, Microsoft,  etc</a:t>
            </a:r>
            <a:endParaRPr sz="3000">
              <a:solidFill>
                <a:schemeClr val="dk1"/>
              </a:solidFill>
              <a:latin typeface="Times New Roman"/>
              <a:ea typeface="Times New Roman"/>
              <a:cs typeface="Times New Roman"/>
              <a:sym typeface="Times New Roman"/>
            </a:endParaRPr>
          </a:p>
          <a:p>
            <a:pPr indent="-344805" lvl="0" marL="356870" marR="8255" rtl="0" algn="just">
              <a:lnSpc>
                <a:spcPct val="89400"/>
              </a:lnSpc>
              <a:spcBef>
                <a:spcPts val="745"/>
              </a:spcBef>
              <a:spcAft>
                <a:spcPts val="0"/>
              </a:spcAft>
              <a:buClr>
                <a:schemeClr val="dk1"/>
              </a:buClr>
              <a:buSzPts val="3000"/>
              <a:buFont typeface="Arial"/>
              <a:buChar char="•"/>
            </a:pPr>
            <a:r>
              <a:rPr lang="en-US" sz="3000">
                <a:solidFill>
                  <a:schemeClr val="dk1"/>
                </a:solidFill>
                <a:latin typeface="Times New Roman"/>
                <a:ea typeface="Times New Roman"/>
                <a:cs typeface="Times New Roman"/>
                <a:sym typeface="Times New Roman"/>
              </a:rPr>
              <a:t>Public cloud is better suited for business purposes  for managing the load. This type of cloud is  economical due to the decrease in capital  overheads</a:t>
            </a:r>
            <a:r>
              <a:rPr lang="en-US" sz="3000">
                <a:solidFill>
                  <a:schemeClr val="dk1"/>
                </a:solidFill>
                <a:latin typeface="Calibri"/>
                <a:ea typeface="Calibri"/>
                <a:cs typeface="Calibri"/>
                <a:sym typeface="Calibri"/>
              </a:rPr>
              <a:t>.</a:t>
            </a:r>
            <a:endParaRPr sz="3000">
              <a:solidFill>
                <a:schemeClr val="dk1"/>
              </a:solidFill>
              <a:latin typeface="Calibri"/>
              <a:ea typeface="Calibri"/>
              <a:cs typeface="Calibri"/>
              <a:sym typeface="Calibri"/>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67"/>
          <p:cNvSpPr txBox="1"/>
          <p:nvPr>
            <p:ph type="title"/>
          </p:nvPr>
        </p:nvSpPr>
        <p:spPr>
          <a:xfrm>
            <a:off x="768502" y="0"/>
            <a:ext cx="7605395" cy="1246505"/>
          </a:xfrm>
          <a:prstGeom prst="rect">
            <a:avLst/>
          </a:prstGeom>
          <a:noFill/>
          <a:ln>
            <a:noFill/>
          </a:ln>
        </p:spPr>
        <p:txBody>
          <a:bodyPr anchorCtr="0" anchor="t" bIns="0" lIns="0" spcFirstLastPara="1" rIns="0" wrap="square" tIns="13325">
            <a:spAutoFit/>
          </a:bodyPr>
          <a:lstStyle/>
          <a:p>
            <a:pPr indent="-3357244" lvl="0" marL="3369309" marR="5080" rtl="0" algn="l">
              <a:lnSpc>
                <a:spcPct val="100000"/>
              </a:lnSpc>
              <a:spcBef>
                <a:spcPts val="0"/>
              </a:spcBef>
              <a:spcAft>
                <a:spcPts val="0"/>
              </a:spcAft>
              <a:buNone/>
            </a:pPr>
            <a:r>
              <a:rPr lang="en-US"/>
              <a:t>The advantages of the Public cloud  are:</a:t>
            </a:r>
            <a:endParaRPr/>
          </a:p>
        </p:txBody>
      </p:sp>
      <p:sp>
        <p:nvSpPr>
          <p:cNvPr id="697" name="Google Shape;697;p67"/>
          <p:cNvSpPr txBox="1"/>
          <p:nvPr/>
        </p:nvSpPr>
        <p:spPr>
          <a:xfrm>
            <a:off x="536244" y="1522842"/>
            <a:ext cx="3585845" cy="2953385"/>
          </a:xfrm>
          <a:prstGeom prst="rect">
            <a:avLst/>
          </a:prstGeom>
          <a:noFill/>
          <a:ln>
            <a:noFill/>
          </a:ln>
        </p:spPr>
        <p:txBody>
          <a:bodyPr anchorCtr="0" anchor="t" bIns="0" lIns="0" spcFirstLastPara="1" rIns="0" wrap="square" tIns="110475">
            <a:spAutoFit/>
          </a:bodyPr>
          <a:lstStyle/>
          <a:p>
            <a:pPr indent="-344805" lvl="0" marL="356870" marR="0" rtl="0" algn="l">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Flexible</a:t>
            </a:r>
            <a:endParaRPr sz="3200">
              <a:solidFill>
                <a:schemeClr val="dk1"/>
              </a:solidFill>
              <a:latin typeface="Times New Roman"/>
              <a:ea typeface="Times New Roman"/>
              <a:cs typeface="Times New Roman"/>
              <a:sym typeface="Times New Roman"/>
            </a:endParaRPr>
          </a:p>
          <a:p>
            <a:pPr indent="-344805" lvl="0" marL="356870" marR="0" rtl="0" algn="l">
              <a:lnSpc>
                <a:spcPct val="100000"/>
              </a:lnSpc>
              <a:spcBef>
                <a:spcPts val="77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Reliable</a:t>
            </a:r>
            <a:endParaRPr sz="3200">
              <a:solidFill>
                <a:schemeClr val="dk1"/>
              </a:solidFill>
              <a:latin typeface="Times New Roman"/>
              <a:ea typeface="Times New Roman"/>
              <a:cs typeface="Times New Roman"/>
              <a:sym typeface="Times New Roman"/>
            </a:endParaRPr>
          </a:p>
          <a:p>
            <a:pPr indent="-344805" lvl="0" marL="356870" marR="0" rtl="0" algn="l">
              <a:lnSpc>
                <a:spcPct val="100000"/>
              </a:lnSpc>
              <a:spcBef>
                <a:spcPts val="77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High Scalable</a:t>
            </a:r>
            <a:endParaRPr sz="3200">
              <a:solidFill>
                <a:schemeClr val="dk1"/>
              </a:solidFill>
              <a:latin typeface="Times New Roman"/>
              <a:ea typeface="Times New Roman"/>
              <a:cs typeface="Times New Roman"/>
              <a:sym typeface="Times New Roman"/>
            </a:endParaRPr>
          </a:p>
          <a:p>
            <a:pPr indent="-344805" lvl="0" marL="356870" marR="0" rtl="0" algn="l">
              <a:lnSpc>
                <a:spcPct val="100000"/>
              </a:lnSpc>
              <a:spcBef>
                <a:spcPts val="77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Low cost</a:t>
            </a:r>
            <a:endParaRPr sz="3200">
              <a:solidFill>
                <a:schemeClr val="dk1"/>
              </a:solidFill>
              <a:latin typeface="Times New Roman"/>
              <a:ea typeface="Times New Roman"/>
              <a:cs typeface="Times New Roman"/>
              <a:sym typeface="Times New Roman"/>
            </a:endParaRPr>
          </a:p>
          <a:p>
            <a:pPr indent="-344805" lvl="0" marL="356870" marR="0" rtl="0" algn="l">
              <a:lnSpc>
                <a:spcPct val="100000"/>
              </a:lnSpc>
              <a:spcBef>
                <a:spcPts val="775"/>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Place independence</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68"/>
          <p:cNvSpPr txBox="1"/>
          <p:nvPr>
            <p:ph type="title"/>
          </p:nvPr>
        </p:nvSpPr>
        <p:spPr>
          <a:xfrm>
            <a:off x="2226055" y="480441"/>
            <a:ext cx="4693920" cy="695325"/>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b="0" lang="en-US" sz="4400">
                <a:latin typeface="Times New Roman"/>
                <a:ea typeface="Times New Roman"/>
                <a:cs typeface="Times New Roman"/>
                <a:sym typeface="Times New Roman"/>
              </a:rPr>
              <a:t>Some Disadvantages</a:t>
            </a:r>
            <a:endParaRPr sz="4400">
              <a:latin typeface="Times New Roman"/>
              <a:ea typeface="Times New Roman"/>
              <a:cs typeface="Times New Roman"/>
              <a:sym typeface="Times New Roman"/>
            </a:endParaRPr>
          </a:p>
        </p:txBody>
      </p:sp>
      <p:sp>
        <p:nvSpPr>
          <p:cNvPr id="703" name="Google Shape;703;p68"/>
          <p:cNvSpPr txBox="1"/>
          <p:nvPr/>
        </p:nvSpPr>
        <p:spPr>
          <a:xfrm>
            <a:off x="536244" y="1522842"/>
            <a:ext cx="3464560" cy="1196975"/>
          </a:xfrm>
          <a:prstGeom prst="rect">
            <a:avLst/>
          </a:prstGeom>
          <a:noFill/>
          <a:ln>
            <a:noFill/>
          </a:ln>
        </p:spPr>
        <p:txBody>
          <a:bodyPr anchorCtr="0" anchor="t" bIns="0" lIns="0" spcFirstLastPara="1" rIns="0" wrap="square" tIns="110475">
            <a:spAutoFit/>
          </a:bodyPr>
          <a:lstStyle/>
          <a:p>
            <a:pPr indent="-344805" lvl="0" marL="356870" marR="0" rtl="0" algn="l">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Less Secured</a:t>
            </a:r>
            <a:endParaRPr sz="3200">
              <a:solidFill>
                <a:schemeClr val="dk1"/>
              </a:solidFill>
              <a:latin typeface="Times New Roman"/>
              <a:ea typeface="Times New Roman"/>
              <a:cs typeface="Times New Roman"/>
              <a:sym typeface="Times New Roman"/>
            </a:endParaRPr>
          </a:p>
          <a:p>
            <a:pPr indent="-344805" lvl="0" marL="356870" marR="0" rtl="0" algn="l">
              <a:lnSpc>
                <a:spcPct val="100000"/>
              </a:lnSpc>
              <a:spcBef>
                <a:spcPts val="77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Poor Customizable</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6"/>
          <p:cNvSpPr txBox="1"/>
          <p:nvPr>
            <p:ph type="title"/>
          </p:nvPr>
        </p:nvSpPr>
        <p:spPr>
          <a:xfrm>
            <a:off x="1338833" y="468249"/>
            <a:ext cx="6463030" cy="695325"/>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b="0" lang="en-US" sz="4400">
                <a:latin typeface="Times New Roman"/>
                <a:ea typeface="Times New Roman"/>
                <a:cs typeface="Times New Roman"/>
                <a:sym typeface="Times New Roman"/>
              </a:rPr>
              <a:t>History of Cloud Computing</a:t>
            </a:r>
            <a:endParaRPr sz="4400">
              <a:latin typeface="Times New Roman"/>
              <a:ea typeface="Times New Roman"/>
              <a:cs typeface="Times New Roman"/>
              <a:sym typeface="Times New Roman"/>
            </a:endParaRPr>
          </a:p>
        </p:txBody>
      </p:sp>
      <p:sp>
        <p:nvSpPr>
          <p:cNvPr id="157" name="Google Shape;157;p6"/>
          <p:cNvSpPr txBox="1"/>
          <p:nvPr/>
        </p:nvSpPr>
        <p:spPr>
          <a:xfrm>
            <a:off x="536244" y="1621612"/>
            <a:ext cx="8079105" cy="3966470"/>
          </a:xfrm>
          <a:prstGeom prst="rect">
            <a:avLst/>
          </a:prstGeom>
          <a:noFill/>
          <a:ln>
            <a:noFill/>
          </a:ln>
        </p:spPr>
        <p:txBody>
          <a:bodyPr anchorCtr="0" anchor="t" bIns="0" lIns="0" spcFirstLastPara="1" rIns="0" wrap="square" tIns="13950">
            <a:spAutoFit/>
          </a:bodyPr>
          <a:lstStyle/>
          <a:p>
            <a:pPr indent="-344805" lvl="0" marL="356870" marR="5080" rtl="0" algn="just">
              <a:lnSpc>
                <a:spcPct val="99900"/>
              </a:lnSpc>
              <a:spcBef>
                <a:spcPts val="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In 2002, Amazon started Amazon Web Services,  providing services like storage, computation and even  human intelligence. However, only starting with the  launch of the Elastic Compute Cloud in 2006 a truly  commercial service open to everybody existed</a:t>
            </a:r>
            <a:r>
              <a:rPr b="0" i="0" lang="en-US" sz="3200" u="none" cap="none" strike="noStrike">
                <a:solidFill>
                  <a:schemeClr val="dk1"/>
                </a:solidFill>
                <a:latin typeface="Times New Roman"/>
                <a:ea typeface="Times New Roman"/>
                <a:cs typeface="Times New Roman"/>
                <a:sym typeface="Times New Roman"/>
              </a:rPr>
              <a:t>.</a:t>
            </a:r>
            <a:endParaRPr b="0" i="0" sz="3200" u="none" cap="none" strike="noStrike">
              <a:solidFill>
                <a:schemeClr val="dk1"/>
              </a:solidFill>
              <a:latin typeface="Times New Roman"/>
              <a:ea typeface="Times New Roman"/>
              <a:cs typeface="Times New Roman"/>
              <a:sym typeface="Times New Roman"/>
            </a:endParaRPr>
          </a:p>
          <a:p>
            <a:pPr indent="-344805" lvl="0" marL="356870" marR="5080" rtl="0" algn="just">
              <a:lnSpc>
                <a:spcPct val="99900"/>
              </a:lnSpc>
              <a:spcBef>
                <a:spcPts val="110"/>
              </a:spcBef>
              <a:spcAft>
                <a:spcPts val="0"/>
              </a:spcAft>
              <a:buClr>
                <a:srgbClr val="494949"/>
              </a:buClr>
              <a:buSzPts val="2800"/>
              <a:buFont typeface="Arial"/>
              <a:buChar char="•"/>
            </a:pPr>
            <a:r>
              <a:rPr b="0" i="0" lang="en-US" sz="2800" u="none" cap="none" strike="noStrike">
                <a:solidFill>
                  <a:srgbClr val="494949"/>
                </a:solidFill>
                <a:latin typeface="Times New Roman"/>
                <a:ea typeface="Times New Roman"/>
                <a:cs typeface="Times New Roman"/>
                <a:sym typeface="Times New Roman"/>
              </a:rPr>
              <a:t>Amazon </a:t>
            </a:r>
            <a:r>
              <a:rPr b="1" i="0" lang="en-US" sz="2800" u="none" cap="none" strike="noStrike">
                <a:solidFill>
                  <a:srgbClr val="494949"/>
                </a:solidFill>
                <a:latin typeface="Times New Roman"/>
                <a:ea typeface="Times New Roman"/>
                <a:cs typeface="Times New Roman"/>
                <a:sym typeface="Times New Roman"/>
              </a:rPr>
              <a:t>Elastic</a:t>
            </a:r>
            <a:r>
              <a:rPr b="0" i="0" lang="en-US" sz="2800" u="none" cap="none" strike="noStrike">
                <a:solidFill>
                  <a:srgbClr val="494949"/>
                </a:solidFill>
                <a:latin typeface="Times New Roman"/>
                <a:ea typeface="Times New Roman"/>
                <a:cs typeface="Times New Roman"/>
                <a:sym typeface="Times New Roman"/>
              </a:rPr>
              <a:t> </a:t>
            </a:r>
            <a:r>
              <a:rPr b="1" i="0" lang="en-US" sz="2800" u="none" cap="none" strike="noStrike">
                <a:solidFill>
                  <a:srgbClr val="494949"/>
                </a:solidFill>
                <a:latin typeface="Times New Roman"/>
                <a:ea typeface="Times New Roman"/>
                <a:cs typeface="Times New Roman"/>
                <a:sym typeface="Times New Roman"/>
              </a:rPr>
              <a:t>Compute</a:t>
            </a:r>
            <a:r>
              <a:rPr b="0" i="0" lang="en-US" sz="2800" u="none" cap="none" strike="noStrike">
                <a:solidFill>
                  <a:srgbClr val="494949"/>
                </a:solidFill>
                <a:latin typeface="Times New Roman"/>
                <a:ea typeface="Times New Roman"/>
                <a:cs typeface="Times New Roman"/>
                <a:sym typeface="Times New Roman"/>
              </a:rPr>
              <a:t> </a:t>
            </a:r>
            <a:r>
              <a:rPr b="1" i="0" lang="en-US" sz="2800" u="none" cap="none" strike="noStrike">
                <a:solidFill>
                  <a:srgbClr val="494949"/>
                </a:solidFill>
                <a:latin typeface="Times New Roman"/>
                <a:ea typeface="Times New Roman"/>
                <a:cs typeface="Times New Roman"/>
                <a:sym typeface="Times New Roman"/>
              </a:rPr>
              <a:t>Cloud</a:t>
            </a:r>
            <a:r>
              <a:rPr b="0" i="0" lang="en-US" sz="2800" u="none" cap="none" strike="noStrike">
                <a:solidFill>
                  <a:srgbClr val="494949"/>
                </a:solidFill>
                <a:latin typeface="Times New Roman"/>
                <a:ea typeface="Times New Roman"/>
                <a:cs typeface="Times New Roman"/>
                <a:sym typeface="Times New Roman"/>
              </a:rPr>
              <a:t> </a:t>
            </a:r>
            <a:r>
              <a:rPr b="1" i="0" lang="en-US" sz="2800" u="none" cap="none" strike="noStrike">
                <a:solidFill>
                  <a:srgbClr val="494949"/>
                </a:solidFill>
                <a:latin typeface="Times New Roman"/>
                <a:ea typeface="Times New Roman"/>
                <a:cs typeface="Times New Roman"/>
                <a:sym typeface="Times New Roman"/>
              </a:rPr>
              <a:t>is</a:t>
            </a:r>
            <a:r>
              <a:rPr b="0" i="0" lang="en-US" sz="2800" u="none" cap="none" strike="noStrike">
                <a:solidFill>
                  <a:srgbClr val="494949"/>
                </a:solidFill>
                <a:latin typeface="Times New Roman"/>
                <a:ea typeface="Times New Roman"/>
                <a:cs typeface="Times New Roman"/>
                <a:sym typeface="Times New Roman"/>
              </a:rPr>
              <a:t> a web service that provides resizable </a:t>
            </a:r>
            <a:r>
              <a:rPr b="1" i="0" lang="en-US" sz="2800" u="none" cap="none" strike="noStrike">
                <a:solidFill>
                  <a:srgbClr val="494949"/>
                </a:solidFill>
                <a:latin typeface="Times New Roman"/>
                <a:ea typeface="Times New Roman"/>
                <a:cs typeface="Times New Roman"/>
                <a:sym typeface="Times New Roman"/>
              </a:rPr>
              <a:t>compute</a:t>
            </a:r>
            <a:r>
              <a:rPr b="0" i="0" lang="en-US" sz="2800" u="none" cap="none" strike="noStrike">
                <a:solidFill>
                  <a:srgbClr val="494949"/>
                </a:solidFill>
                <a:latin typeface="Times New Roman"/>
                <a:ea typeface="Times New Roman"/>
                <a:cs typeface="Times New Roman"/>
                <a:sym typeface="Times New Roman"/>
              </a:rPr>
              <a:t> capacity in the </a:t>
            </a:r>
            <a:r>
              <a:rPr b="1" i="0" lang="en-US" sz="2800" u="none" cap="none" strike="noStrike">
                <a:solidFill>
                  <a:srgbClr val="494949"/>
                </a:solidFill>
                <a:latin typeface="Times New Roman"/>
                <a:ea typeface="Times New Roman"/>
                <a:cs typeface="Times New Roman"/>
                <a:sym typeface="Times New Roman"/>
              </a:rPr>
              <a:t>cloud</a:t>
            </a:r>
            <a:r>
              <a:rPr b="0" i="0" lang="en-US" sz="2800" u="none" cap="none" strike="noStrike">
                <a:solidFill>
                  <a:srgbClr val="494949"/>
                </a:solidFill>
                <a:latin typeface="Times New Roman"/>
                <a:ea typeface="Times New Roman"/>
                <a:cs typeface="Times New Roman"/>
                <a:sym typeface="Times New Roman"/>
              </a:rPr>
              <a:t>. It is designed to make web-scale computing easier for developers.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69"/>
          <p:cNvSpPr txBox="1"/>
          <p:nvPr>
            <p:ph type="title"/>
          </p:nvPr>
        </p:nvSpPr>
        <p:spPr>
          <a:xfrm>
            <a:off x="2890520" y="480441"/>
            <a:ext cx="3362325" cy="695325"/>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4400"/>
              <a:t>Private Cloud</a:t>
            </a:r>
            <a:endParaRPr sz="4400"/>
          </a:p>
        </p:txBody>
      </p:sp>
      <p:sp>
        <p:nvSpPr>
          <p:cNvPr id="709" name="Google Shape;709;p69"/>
          <p:cNvSpPr txBox="1"/>
          <p:nvPr/>
        </p:nvSpPr>
        <p:spPr>
          <a:xfrm>
            <a:off x="536244" y="1539621"/>
            <a:ext cx="8079740" cy="4061460"/>
          </a:xfrm>
          <a:prstGeom prst="rect">
            <a:avLst/>
          </a:prstGeom>
          <a:noFill/>
          <a:ln>
            <a:noFill/>
          </a:ln>
        </p:spPr>
        <p:txBody>
          <a:bodyPr anchorCtr="0" anchor="t" bIns="0" lIns="0" spcFirstLastPara="1" rIns="0" wrap="square" tIns="96500">
            <a:spAutoFit/>
          </a:bodyPr>
          <a:lstStyle/>
          <a:p>
            <a:pPr indent="-344805" lvl="0" marL="356870" marR="5080" rtl="0" algn="just">
              <a:lnSpc>
                <a:spcPct val="80000"/>
              </a:lnSpc>
              <a:spcBef>
                <a:spcPts val="0"/>
              </a:spcBef>
              <a:spcAft>
                <a:spcPts val="0"/>
              </a:spcAft>
              <a:buClr>
                <a:schemeClr val="dk1"/>
              </a:buClr>
              <a:buSzPts val="2700"/>
              <a:buFont typeface="Arial"/>
              <a:buChar char="•"/>
            </a:pPr>
            <a:r>
              <a:rPr b="1" lang="en-US" sz="2700">
                <a:solidFill>
                  <a:schemeClr val="dk1"/>
                </a:solidFill>
                <a:latin typeface="Times New Roman"/>
                <a:ea typeface="Times New Roman"/>
                <a:cs typeface="Times New Roman"/>
                <a:sym typeface="Times New Roman"/>
              </a:rPr>
              <a:t>Private Cloud </a:t>
            </a:r>
            <a:r>
              <a:rPr lang="en-US" sz="2700">
                <a:solidFill>
                  <a:schemeClr val="dk1"/>
                </a:solidFill>
                <a:latin typeface="Times New Roman"/>
                <a:ea typeface="Times New Roman"/>
                <a:cs typeface="Times New Roman"/>
                <a:sym typeface="Times New Roman"/>
              </a:rPr>
              <a:t>also termed as 'Internal Cloud'; which  allows the accessibility of systems and services within a  specific boundary or organization. The cloud platform  is implemented in a cloud-based secure environment  that is guarded by advanced firewalls under the  surveillance of the IT department that belongs to a  particular organization. Private clouds permit only  authorized users, providing the organizations greater  control over data and its security. Business  organizations that have dynamic, critical, secured,  management demand based requirement should adopt  Private Cloud.</a:t>
            </a:r>
            <a:endParaRPr sz="2700">
              <a:solidFill>
                <a:schemeClr val="dk1"/>
              </a:solidFill>
              <a:latin typeface="Times New Roman"/>
              <a:ea typeface="Times New Roman"/>
              <a:cs typeface="Times New Roman"/>
              <a:sym typeface="Times New Roman"/>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70"/>
          <p:cNvSpPr txBox="1"/>
          <p:nvPr>
            <p:ph type="title"/>
          </p:nvPr>
        </p:nvSpPr>
        <p:spPr>
          <a:xfrm>
            <a:off x="1097686" y="205562"/>
            <a:ext cx="6950709" cy="1246505"/>
          </a:xfrm>
          <a:prstGeom prst="rect">
            <a:avLst/>
          </a:prstGeom>
          <a:noFill/>
          <a:ln>
            <a:noFill/>
          </a:ln>
        </p:spPr>
        <p:txBody>
          <a:bodyPr anchorCtr="0" anchor="t" bIns="0" lIns="0" spcFirstLastPara="1" rIns="0" wrap="square" tIns="13950">
            <a:spAutoFit/>
          </a:bodyPr>
          <a:lstStyle/>
          <a:p>
            <a:pPr indent="-2458085" lvl="0" marL="2470150" marR="5080" rtl="0" algn="l">
              <a:lnSpc>
                <a:spcPct val="100000"/>
              </a:lnSpc>
              <a:spcBef>
                <a:spcPts val="0"/>
              </a:spcBef>
              <a:spcAft>
                <a:spcPts val="0"/>
              </a:spcAft>
              <a:buNone/>
            </a:pPr>
            <a:r>
              <a:rPr lang="en-US"/>
              <a:t>The advantages of using private  cloud are</a:t>
            </a:r>
            <a:endParaRPr/>
          </a:p>
        </p:txBody>
      </p:sp>
      <p:sp>
        <p:nvSpPr>
          <p:cNvPr id="715" name="Google Shape;715;p70"/>
          <p:cNvSpPr txBox="1"/>
          <p:nvPr/>
        </p:nvSpPr>
        <p:spPr>
          <a:xfrm>
            <a:off x="536244" y="1621612"/>
            <a:ext cx="8077834" cy="3625850"/>
          </a:xfrm>
          <a:prstGeom prst="rect">
            <a:avLst/>
          </a:prstGeom>
          <a:noFill/>
          <a:ln>
            <a:noFill/>
          </a:ln>
        </p:spPr>
        <p:txBody>
          <a:bodyPr anchorCtr="0" anchor="t" bIns="0" lIns="0" spcFirstLastPara="1" rIns="0" wrap="square" tIns="12050">
            <a:spAutoFit/>
          </a:bodyPr>
          <a:lstStyle/>
          <a:p>
            <a:pPr indent="-344805" lvl="0" marL="356870" marR="9525" rtl="0" algn="just">
              <a:lnSpc>
                <a:spcPct val="100000"/>
              </a:lnSpc>
              <a:spcBef>
                <a:spcPts val="0"/>
              </a:spcBef>
              <a:spcAft>
                <a:spcPts val="0"/>
              </a:spcAft>
              <a:buClr>
                <a:schemeClr val="dk1"/>
              </a:buClr>
              <a:buSzPts val="3200"/>
              <a:buFont typeface="Arial"/>
              <a:buChar char="•"/>
            </a:pPr>
            <a:r>
              <a:rPr b="1" lang="en-US" sz="3200">
                <a:solidFill>
                  <a:schemeClr val="dk1"/>
                </a:solidFill>
                <a:latin typeface="Times New Roman"/>
                <a:ea typeface="Times New Roman"/>
                <a:cs typeface="Times New Roman"/>
                <a:sym typeface="Times New Roman"/>
              </a:rPr>
              <a:t>Highly private and secured - </a:t>
            </a:r>
            <a:r>
              <a:rPr lang="en-US" sz="3200">
                <a:solidFill>
                  <a:schemeClr val="dk1"/>
                </a:solidFill>
                <a:latin typeface="Times New Roman"/>
                <a:ea typeface="Times New Roman"/>
                <a:cs typeface="Times New Roman"/>
                <a:sym typeface="Times New Roman"/>
              </a:rPr>
              <a:t>Private cloud  resource sharing is highly secured.</a:t>
            </a:r>
            <a:endParaRPr sz="32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4700"/>
              <a:buFont typeface="Arial"/>
              <a:buNone/>
            </a:pPr>
            <a:r>
              <a:t/>
            </a:r>
            <a:endParaRPr sz="4700">
              <a:solidFill>
                <a:schemeClr val="dk1"/>
              </a:solidFill>
              <a:latin typeface="Times New Roman"/>
              <a:ea typeface="Times New Roman"/>
              <a:cs typeface="Times New Roman"/>
              <a:sym typeface="Times New Roman"/>
            </a:endParaRPr>
          </a:p>
          <a:p>
            <a:pPr indent="-344805" lvl="0" marL="356870" marR="5080" rtl="0" algn="just">
              <a:lnSpc>
                <a:spcPct val="99400"/>
              </a:lnSpc>
              <a:spcBef>
                <a:spcPts val="0"/>
              </a:spcBef>
              <a:spcAft>
                <a:spcPts val="0"/>
              </a:spcAft>
              <a:buClr>
                <a:schemeClr val="dk1"/>
              </a:buClr>
              <a:buSzPts val="3200"/>
              <a:buFont typeface="Arial"/>
              <a:buChar char="•"/>
            </a:pPr>
            <a:r>
              <a:rPr b="1" lang="en-US" sz="3200">
                <a:solidFill>
                  <a:schemeClr val="dk1"/>
                </a:solidFill>
                <a:latin typeface="Times New Roman"/>
                <a:ea typeface="Times New Roman"/>
                <a:cs typeface="Times New Roman"/>
                <a:sym typeface="Times New Roman"/>
              </a:rPr>
              <a:t>Control Oriented- </a:t>
            </a:r>
            <a:r>
              <a:rPr lang="en-US" sz="3200">
                <a:solidFill>
                  <a:schemeClr val="dk1"/>
                </a:solidFill>
                <a:latin typeface="Times New Roman"/>
                <a:ea typeface="Times New Roman"/>
                <a:cs typeface="Times New Roman"/>
                <a:sym typeface="Times New Roman"/>
              </a:rPr>
              <a:t>Private clouds provide  more control over its resources than public  cloud as it can be accessed within the  organization's boundary</a:t>
            </a:r>
            <a:r>
              <a:rPr lang="en-US" sz="3200">
                <a:solidFill>
                  <a:schemeClr val="dk1"/>
                </a:solidFill>
                <a:latin typeface="Calibri"/>
                <a:ea typeface="Calibri"/>
                <a:cs typeface="Calibri"/>
                <a:sym typeface="Calibri"/>
              </a:rPr>
              <a:t>.</a:t>
            </a:r>
            <a:endParaRPr sz="3200">
              <a:solidFill>
                <a:schemeClr val="dk1"/>
              </a:solidFill>
              <a:latin typeface="Calibri"/>
              <a:ea typeface="Calibri"/>
              <a:cs typeface="Calibri"/>
              <a:sym typeface="Calibri"/>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71"/>
          <p:cNvSpPr txBox="1"/>
          <p:nvPr>
            <p:ph type="title"/>
          </p:nvPr>
        </p:nvSpPr>
        <p:spPr>
          <a:xfrm>
            <a:off x="2933192" y="480441"/>
            <a:ext cx="3282315" cy="695325"/>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b="0" lang="en-US" sz="4400">
                <a:latin typeface="Times New Roman"/>
                <a:ea typeface="Times New Roman"/>
                <a:cs typeface="Times New Roman"/>
                <a:sym typeface="Times New Roman"/>
              </a:rPr>
              <a:t>Disadvantages</a:t>
            </a:r>
            <a:endParaRPr sz="4400">
              <a:latin typeface="Times New Roman"/>
              <a:ea typeface="Times New Roman"/>
              <a:cs typeface="Times New Roman"/>
              <a:sym typeface="Times New Roman"/>
            </a:endParaRPr>
          </a:p>
        </p:txBody>
      </p:sp>
      <p:sp>
        <p:nvSpPr>
          <p:cNvPr id="721" name="Google Shape;721;p71"/>
          <p:cNvSpPr txBox="1"/>
          <p:nvPr/>
        </p:nvSpPr>
        <p:spPr>
          <a:xfrm>
            <a:off x="536244" y="1621612"/>
            <a:ext cx="8040370" cy="3959225"/>
          </a:xfrm>
          <a:prstGeom prst="rect">
            <a:avLst/>
          </a:prstGeom>
          <a:noFill/>
          <a:ln>
            <a:noFill/>
          </a:ln>
        </p:spPr>
        <p:txBody>
          <a:bodyPr anchorCtr="0" anchor="t" bIns="0" lIns="0" spcFirstLastPara="1" rIns="0" wrap="square" tIns="12700">
            <a:spAutoFit/>
          </a:bodyPr>
          <a:lstStyle/>
          <a:p>
            <a:pPr indent="-344805" lvl="0" marL="356870" marR="102870" rtl="0" algn="l">
              <a:lnSpc>
                <a:spcPct val="100000"/>
              </a:lnSpc>
              <a:spcBef>
                <a:spcPts val="0"/>
              </a:spcBef>
              <a:spcAft>
                <a:spcPts val="0"/>
              </a:spcAft>
              <a:buClr>
                <a:schemeClr val="dk1"/>
              </a:buClr>
              <a:buSzPts val="3000"/>
              <a:buFont typeface="Arial"/>
              <a:buChar char="•"/>
            </a:pPr>
            <a:r>
              <a:rPr b="1" lang="en-US" sz="3000">
                <a:solidFill>
                  <a:schemeClr val="dk1"/>
                </a:solidFill>
                <a:latin typeface="Times New Roman"/>
                <a:ea typeface="Times New Roman"/>
                <a:cs typeface="Times New Roman"/>
                <a:sym typeface="Times New Roman"/>
              </a:rPr>
              <a:t>Poor scalability - </a:t>
            </a:r>
            <a:r>
              <a:rPr lang="en-US" sz="3000">
                <a:solidFill>
                  <a:schemeClr val="dk1"/>
                </a:solidFill>
                <a:latin typeface="Times New Roman"/>
                <a:ea typeface="Times New Roman"/>
                <a:cs typeface="Times New Roman"/>
                <a:sym typeface="Times New Roman"/>
              </a:rPr>
              <a:t>Private type of clouds is scaled  within internal limited hosted resources.</a:t>
            </a:r>
            <a:endParaRPr sz="3000">
              <a:solidFill>
                <a:schemeClr val="dk1"/>
              </a:solidFill>
              <a:latin typeface="Times New Roman"/>
              <a:ea typeface="Times New Roman"/>
              <a:cs typeface="Times New Roman"/>
              <a:sym typeface="Times New Roman"/>
            </a:endParaRPr>
          </a:p>
          <a:p>
            <a:pPr indent="-344805" lvl="0" marL="356870" marR="5080" rtl="0" algn="l">
              <a:lnSpc>
                <a:spcPct val="100000"/>
              </a:lnSpc>
              <a:spcBef>
                <a:spcPts val="725"/>
              </a:spcBef>
              <a:spcAft>
                <a:spcPts val="0"/>
              </a:spcAft>
              <a:buClr>
                <a:schemeClr val="dk1"/>
              </a:buClr>
              <a:buSzPts val="3000"/>
              <a:buFont typeface="Arial"/>
              <a:buChar char="•"/>
            </a:pPr>
            <a:r>
              <a:rPr b="1" lang="en-US" sz="3000">
                <a:solidFill>
                  <a:schemeClr val="dk1"/>
                </a:solidFill>
                <a:latin typeface="Times New Roman"/>
                <a:ea typeface="Times New Roman"/>
                <a:cs typeface="Times New Roman"/>
                <a:sym typeface="Times New Roman"/>
              </a:rPr>
              <a:t>Costly - </a:t>
            </a:r>
            <a:r>
              <a:rPr lang="en-US" sz="3000">
                <a:solidFill>
                  <a:schemeClr val="dk1"/>
                </a:solidFill>
                <a:latin typeface="Times New Roman"/>
                <a:ea typeface="Times New Roman"/>
                <a:cs typeface="Times New Roman"/>
                <a:sym typeface="Times New Roman"/>
              </a:rPr>
              <a:t>As it provides secured and more features,  so it's more expensive than a public cloud.</a:t>
            </a:r>
            <a:endParaRPr sz="3000">
              <a:solidFill>
                <a:schemeClr val="dk1"/>
              </a:solidFill>
              <a:latin typeface="Times New Roman"/>
              <a:ea typeface="Times New Roman"/>
              <a:cs typeface="Times New Roman"/>
              <a:sym typeface="Times New Roman"/>
            </a:endParaRPr>
          </a:p>
          <a:p>
            <a:pPr indent="-344805" lvl="0" marL="356870" marR="1096010" rtl="0" algn="l">
              <a:lnSpc>
                <a:spcPct val="100000"/>
              </a:lnSpc>
              <a:spcBef>
                <a:spcPts val="725"/>
              </a:spcBef>
              <a:spcAft>
                <a:spcPts val="0"/>
              </a:spcAft>
              <a:buClr>
                <a:schemeClr val="dk1"/>
              </a:buClr>
              <a:buSzPts val="3000"/>
              <a:buFont typeface="Arial"/>
              <a:buChar char="•"/>
            </a:pPr>
            <a:r>
              <a:rPr b="1" lang="en-US" sz="3000">
                <a:solidFill>
                  <a:schemeClr val="dk1"/>
                </a:solidFill>
                <a:latin typeface="Times New Roman"/>
                <a:ea typeface="Times New Roman"/>
                <a:cs typeface="Times New Roman"/>
                <a:sym typeface="Times New Roman"/>
              </a:rPr>
              <a:t>Pricing - </a:t>
            </a:r>
            <a:r>
              <a:rPr lang="en-US" sz="3000">
                <a:solidFill>
                  <a:schemeClr val="dk1"/>
                </a:solidFill>
                <a:latin typeface="Times New Roman"/>
                <a:ea typeface="Times New Roman"/>
                <a:cs typeface="Times New Roman"/>
                <a:sym typeface="Times New Roman"/>
              </a:rPr>
              <a:t>is inflexible; i.e., purchasing new  hardware for up-gradation is more costly.</a:t>
            </a:r>
            <a:endParaRPr sz="3000">
              <a:solidFill>
                <a:schemeClr val="dk1"/>
              </a:solidFill>
              <a:latin typeface="Times New Roman"/>
              <a:ea typeface="Times New Roman"/>
              <a:cs typeface="Times New Roman"/>
              <a:sym typeface="Times New Roman"/>
            </a:endParaRPr>
          </a:p>
          <a:p>
            <a:pPr indent="-344805" lvl="0" marL="356870" marR="146685" rtl="0" algn="l">
              <a:lnSpc>
                <a:spcPct val="100000"/>
              </a:lnSpc>
              <a:spcBef>
                <a:spcPts val="725"/>
              </a:spcBef>
              <a:spcAft>
                <a:spcPts val="0"/>
              </a:spcAft>
              <a:buClr>
                <a:schemeClr val="dk1"/>
              </a:buClr>
              <a:buSzPts val="3000"/>
              <a:buFont typeface="Arial"/>
              <a:buChar char="•"/>
            </a:pPr>
            <a:r>
              <a:rPr b="1" lang="en-US" sz="3000">
                <a:solidFill>
                  <a:schemeClr val="dk1"/>
                </a:solidFill>
                <a:latin typeface="Times New Roman"/>
                <a:ea typeface="Times New Roman"/>
                <a:cs typeface="Times New Roman"/>
                <a:sym typeface="Times New Roman"/>
              </a:rPr>
              <a:t>Restriction - </a:t>
            </a:r>
            <a:r>
              <a:rPr lang="en-US" sz="3000">
                <a:solidFill>
                  <a:schemeClr val="dk1"/>
                </a:solidFill>
                <a:latin typeface="Times New Roman"/>
                <a:ea typeface="Times New Roman"/>
                <a:cs typeface="Times New Roman"/>
                <a:sym typeface="Times New Roman"/>
              </a:rPr>
              <a:t>It can be accessed locally within an  organization and is difficult to expose globally.</a:t>
            </a: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72"/>
          <p:cNvSpPr txBox="1"/>
          <p:nvPr>
            <p:ph type="title"/>
          </p:nvPr>
        </p:nvSpPr>
        <p:spPr>
          <a:xfrm>
            <a:off x="2890520" y="480441"/>
            <a:ext cx="3366135" cy="695325"/>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4400"/>
              <a:t>Hybrid Cloud</a:t>
            </a:r>
            <a:endParaRPr sz="4400"/>
          </a:p>
        </p:txBody>
      </p:sp>
      <p:sp>
        <p:nvSpPr>
          <p:cNvPr id="727" name="Google Shape;727;p72"/>
          <p:cNvSpPr txBox="1"/>
          <p:nvPr/>
        </p:nvSpPr>
        <p:spPr>
          <a:xfrm>
            <a:off x="536244" y="1539621"/>
            <a:ext cx="8020050" cy="4144010"/>
          </a:xfrm>
          <a:prstGeom prst="rect">
            <a:avLst/>
          </a:prstGeom>
          <a:noFill/>
          <a:ln>
            <a:noFill/>
          </a:ln>
        </p:spPr>
        <p:txBody>
          <a:bodyPr anchorCtr="0" anchor="t" bIns="0" lIns="0" spcFirstLastPara="1" rIns="0" wrap="square" tIns="96500">
            <a:spAutoFit/>
          </a:bodyPr>
          <a:lstStyle/>
          <a:p>
            <a:pPr indent="-344805" lvl="0" marL="356870" marR="81280" rtl="0" algn="l">
              <a:lnSpc>
                <a:spcPct val="80000"/>
              </a:lnSpc>
              <a:spcBef>
                <a:spcPts val="0"/>
              </a:spcBef>
              <a:spcAft>
                <a:spcPts val="0"/>
              </a:spcAft>
              <a:buClr>
                <a:schemeClr val="dk1"/>
              </a:buClr>
              <a:buSzPts val="2700"/>
              <a:buFont typeface="Arial"/>
              <a:buChar char="•"/>
            </a:pPr>
            <a:r>
              <a:rPr b="1" lang="en-US" sz="2700">
                <a:solidFill>
                  <a:schemeClr val="dk1"/>
                </a:solidFill>
                <a:latin typeface="Times New Roman"/>
                <a:ea typeface="Times New Roman"/>
                <a:cs typeface="Times New Roman"/>
                <a:sym typeface="Times New Roman"/>
              </a:rPr>
              <a:t>Hybrid Cloud </a:t>
            </a:r>
            <a:r>
              <a:rPr lang="en-US" sz="2700">
                <a:solidFill>
                  <a:schemeClr val="dk1"/>
                </a:solidFill>
                <a:latin typeface="Times New Roman"/>
                <a:ea typeface="Times New Roman"/>
                <a:cs typeface="Times New Roman"/>
                <a:sym typeface="Times New Roman"/>
              </a:rPr>
              <a:t>is another cloud computing type, which  is integrated, i.e., it can be a combination of two or  more cloud servers, i.e., private, public or community  combined as one architecture, but remain individual  entities</a:t>
            </a:r>
            <a:endParaRPr sz="2700">
              <a:solidFill>
                <a:schemeClr val="dk1"/>
              </a:solidFill>
              <a:latin typeface="Times New Roman"/>
              <a:ea typeface="Times New Roman"/>
              <a:cs typeface="Times New Roman"/>
              <a:sym typeface="Times New Roman"/>
            </a:endParaRPr>
          </a:p>
          <a:p>
            <a:pPr indent="-344805" lvl="0" marL="356870" marR="5080" rtl="0" algn="l">
              <a:lnSpc>
                <a:spcPct val="80000"/>
              </a:lnSpc>
              <a:spcBef>
                <a:spcPts val="645"/>
              </a:spcBef>
              <a:spcAft>
                <a:spcPts val="0"/>
              </a:spcAft>
              <a:buClr>
                <a:schemeClr val="dk1"/>
              </a:buClr>
              <a:buSzPts val="2700"/>
              <a:buFont typeface="Arial"/>
              <a:buChar char="•"/>
            </a:pPr>
            <a:r>
              <a:rPr lang="en-US" sz="2700">
                <a:solidFill>
                  <a:schemeClr val="dk1"/>
                </a:solidFill>
                <a:latin typeface="Times New Roman"/>
                <a:ea typeface="Times New Roman"/>
                <a:cs typeface="Times New Roman"/>
                <a:sym typeface="Times New Roman"/>
              </a:rPr>
              <a:t>Non-critical tasks such as development and test  workloads can be done using public cloud whereas  critical tasks that are sensitive such as organization data  handling are done using a private cloud. Benefits of  both deployment models, as well as community  deployment model, are possible in a hybrid cloud  hosting</a:t>
            </a:r>
            <a:endParaRPr sz="2700">
              <a:solidFill>
                <a:schemeClr val="dk1"/>
              </a:solidFill>
              <a:latin typeface="Times New Roman"/>
              <a:ea typeface="Times New Roman"/>
              <a:cs typeface="Times New Roman"/>
              <a:sym typeface="Times New Roman"/>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73"/>
          <p:cNvSpPr txBox="1"/>
          <p:nvPr>
            <p:ph type="title"/>
          </p:nvPr>
        </p:nvSpPr>
        <p:spPr>
          <a:xfrm>
            <a:off x="1430274" y="0"/>
            <a:ext cx="6282055" cy="1234440"/>
          </a:xfrm>
          <a:prstGeom prst="rect">
            <a:avLst/>
          </a:prstGeom>
          <a:noFill/>
          <a:ln>
            <a:noFill/>
          </a:ln>
        </p:spPr>
        <p:txBody>
          <a:bodyPr anchorCtr="0" anchor="t" bIns="0" lIns="0" spcFirstLastPara="1" rIns="0" wrap="square" tIns="37450">
            <a:spAutoFit/>
          </a:bodyPr>
          <a:lstStyle/>
          <a:p>
            <a:pPr indent="-1402715" lvl="0" marL="1414780" marR="5080" rtl="0" algn="l">
              <a:lnSpc>
                <a:spcPct val="117750"/>
              </a:lnSpc>
              <a:spcBef>
                <a:spcPts val="0"/>
              </a:spcBef>
              <a:spcAft>
                <a:spcPts val="0"/>
              </a:spcAft>
              <a:buNone/>
            </a:pPr>
            <a:r>
              <a:rPr lang="en-US"/>
              <a:t>Advantages of Hybrid Cloud  Computing are:</a:t>
            </a:r>
            <a:endParaRPr/>
          </a:p>
        </p:txBody>
      </p:sp>
      <p:sp>
        <p:nvSpPr>
          <p:cNvPr id="733" name="Google Shape;733;p73"/>
          <p:cNvSpPr txBox="1"/>
          <p:nvPr/>
        </p:nvSpPr>
        <p:spPr>
          <a:xfrm>
            <a:off x="536244" y="1522842"/>
            <a:ext cx="2700655" cy="2367915"/>
          </a:xfrm>
          <a:prstGeom prst="rect">
            <a:avLst/>
          </a:prstGeom>
          <a:noFill/>
          <a:ln>
            <a:noFill/>
          </a:ln>
        </p:spPr>
        <p:txBody>
          <a:bodyPr anchorCtr="0" anchor="t" bIns="0" lIns="0" spcFirstLastPara="1" rIns="0" wrap="square" tIns="110475">
            <a:spAutoFit/>
          </a:bodyPr>
          <a:lstStyle/>
          <a:p>
            <a:pPr indent="-344805" lvl="0" marL="356870" marR="0" rtl="0" algn="l">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Flexible</a:t>
            </a:r>
            <a:endParaRPr sz="3200">
              <a:solidFill>
                <a:schemeClr val="dk1"/>
              </a:solidFill>
              <a:latin typeface="Times New Roman"/>
              <a:ea typeface="Times New Roman"/>
              <a:cs typeface="Times New Roman"/>
              <a:sym typeface="Times New Roman"/>
            </a:endParaRPr>
          </a:p>
          <a:p>
            <a:pPr indent="-344805" lvl="0" marL="356870" marR="0" rtl="0" algn="l">
              <a:lnSpc>
                <a:spcPct val="100000"/>
              </a:lnSpc>
              <a:spcBef>
                <a:spcPts val="77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Secure</a:t>
            </a:r>
            <a:endParaRPr sz="3200">
              <a:solidFill>
                <a:schemeClr val="dk1"/>
              </a:solidFill>
              <a:latin typeface="Times New Roman"/>
              <a:ea typeface="Times New Roman"/>
              <a:cs typeface="Times New Roman"/>
              <a:sym typeface="Times New Roman"/>
            </a:endParaRPr>
          </a:p>
          <a:p>
            <a:pPr indent="-344805" lvl="0" marL="356870" marR="0" rtl="0" algn="l">
              <a:lnSpc>
                <a:spcPct val="100000"/>
              </a:lnSpc>
              <a:spcBef>
                <a:spcPts val="77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Cost Effective</a:t>
            </a:r>
            <a:endParaRPr sz="3200">
              <a:solidFill>
                <a:schemeClr val="dk1"/>
              </a:solidFill>
              <a:latin typeface="Times New Roman"/>
              <a:ea typeface="Times New Roman"/>
              <a:cs typeface="Times New Roman"/>
              <a:sym typeface="Times New Roman"/>
            </a:endParaRPr>
          </a:p>
          <a:p>
            <a:pPr indent="-344805" lvl="0" marL="356870" marR="0" rtl="0" algn="l">
              <a:lnSpc>
                <a:spcPct val="100000"/>
              </a:lnSpc>
              <a:spcBef>
                <a:spcPts val="77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Rich Scalable</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74"/>
          <p:cNvSpPr txBox="1"/>
          <p:nvPr>
            <p:ph type="title"/>
          </p:nvPr>
        </p:nvSpPr>
        <p:spPr>
          <a:xfrm>
            <a:off x="637438" y="193370"/>
            <a:ext cx="7867650" cy="63690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a:t>Disadvantages of Hybrid Cloud are:</a:t>
            </a:r>
            <a:endParaRPr/>
          </a:p>
        </p:txBody>
      </p:sp>
      <p:sp>
        <p:nvSpPr>
          <p:cNvPr id="739" name="Google Shape;739;p74"/>
          <p:cNvSpPr txBox="1"/>
          <p:nvPr/>
        </p:nvSpPr>
        <p:spPr>
          <a:xfrm>
            <a:off x="536244" y="1621612"/>
            <a:ext cx="6160770" cy="1683385"/>
          </a:xfrm>
          <a:prstGeom prst="rect">
            <a:avLst/>
          </a:prstGeom>
          <a:noFill/>
          <a:ln>
            <a:noFill/>
          </a:ln>
        </p:spPr>
        <p:txBody>
          <a:bodyPr anchorCtr="0" anchor="t" bIns="0" lIns="0" spcFirstLastPara="1" rIns="0" wrap="square" tIns="12050">
            <a:spAutoFit/>
          </a:bodyPr>
          <a:lstStyle/>
          <a:p>
            <a:pPr indent="-344805" lvl="0" marL="356870" marR="0" rtl="0" algn="l">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Complex networking problem</a:t>
            </a:r>
            <a:endParaRPr sz="3200">
              <a:solidFill>
                <a:schemeClr val="dk1"/>
              </a:solidFill>
              <a:latin typeface="Times New Roman"/>
              <a:ea typeface="Times New Roman"/>
              <a:cs typeface="Times New Roman"/>
              <a:sym typeface="Times New Roman"/>
            </a:endParaRPr>
          </a:p>
          <a:p>
            <a:pPr indent="0" lvl="0" marL="0" marR="0" rtl="0" algn="l">
              <a:lnSpc>
                <a:spcPct val="100000"/>
              </a:lnSpc>
              <a:spcBef>
                <a:spcPts val="30"/>
              </a:spcBef>
              <a:spcAft>
                <a:spcPts val="0"/>
              </a:spcAft>
              <a:buClr>
                <a:schemeClr val="dk1"/>
              </a:buClr>
              <a:buSzPts val="4650"/>
              <a:buFont typeface="Arial"/>
              <a:buNone/>
            </a:pPr>
            <a:r>
              <a:t/>
            </a:r>
            <a:endParaRPr sz="4650">
              <a:solidFill>
                <a:schemeClr val="dk1"/>
              </a:solidFill>
              <a:latin typeface="Times New Roman"/>
              <a:ea typeface="Times New Roman"/>
              <a:cs typeface="Times New Roman"/>
              <a:sym typeface="Times New Roman"/>
            </a:endParaRPr>
          </a:p>
          <a:p>
            <a:pPr indent="-344805" lvl="0" marL="356870" marR="0" rtl="0" algn="l">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Organization's security Compliance</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75"/>
          <p:cNvSpPr txBox="1"/>
          <p:nvPr>
            <p:ph type="title"/>
          </p:nvPr>
        </p:nvSpPr>
        <p:spPr>
          <a:xfrm>
            <a:off x="2530855" y="193370"/>
            <a:ext cx="4081779" cy="63690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a:t>Community Cloud</a:t>
            </a:r>
            <a:endParaRPr/>
          </a:p>
        </p:txBody>
      </p:sp>
      <p:sp>
        <p:nvSpPr>
          <p:cNvPr id="745" name="Google Shape;745;p75"/>
          <p:cNvSpPr txBox="1"/>
          <p:nvPr/>
        </p:nvSpPr>
        <p:spPr>
          <a:xfrm>
            <a:off x="536244" y="1575891"/>
            <a:ext cx="8100059" cy="4188460"/>
          </a:xfrm>
          <a:prstGeom prst="rect">
            <a:avLst/>
          </a:prstGeom>
          <a:noFill/>
          <a:ln>
            <a:noFill/>
          </a:ln>
        </p:spPr>
        <p:txBody>
          <a:bodyPr anchorCtr="0" anchor="t" bIns="0" lIns="0" spcFirstLastPara="1" rIns="0" wrap="square" tIns="58400">
            <a:spAutoFit/>
          </a:bodyPr>
          <a:lstStyle/>
          <a:p>
            <a:pPr indent="-344805" lvl="0" marL="356870" marR="5080" rtl="0" algn="just">
              <a:lnSpc>
                <a:spcPct val="90000"/>
              </a:lnSpc>
              <a:spcBef>
                <a:spcPts val="0"/>
              </a:spcBef>
              <a:spcAft>
                <a:spcPts val="0"/>
              </a:spcAft>
              <a:buClr>
                <a:schemeClr val="dk1"/>
              </a:buClr>
              <a:buSzPts val="3000"/>
              <a:buFont typeface="Arial"/>
              <a:buChar char="•"/>
            </a:pPr>
            <a:r>
              <a:rPr lang="en-US" sz="3000">
                <a:solidFill>
                  <a:schemeClr val="dk1"/>
                </a:solidFill>
                <a:latin typeface="Times New Roman"/>
                <a:ea typeface="Times New Roman"/>
                <a:cs typeface="Times New Roman"/>
                <a:sym typeface="Times New Roman"/>
              </a:rPr>
              <a:t>It   is another type of cloud computing in which  the setup of the cloud is shared manually among  different organizations that belong to the same  community or area. Example of such a  community is where organizations/firms are there  along with the financial institutions/banks. A  multi-tenant setup developed using cloud among  different organizations that belong to a particular  community or group having similar computing  concern.</a:t>
            </a: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76"/>
          <p:cNvSpPr txBox="1"/>
          <p:nvPr>
            <p:ph type="title"/>
          </p:nvPr>
        </p:nvSpPr>
        <p:spPr>
          <a:xfrm>
            <a:off x="3043173" y="205562"/>
            <a:ext cx="3060065" cy="63690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a:t>Virtualization</a:t>
            </a:r>
            <a:endParaRPr/>
          </a:p>
        </p:txBody>
      </p:sp>
      <p:sp>
        <p:nvSpPr>
          <p:cNvPr id="751" name="Google Shape;751;p76"/>
          <p:cNvSpPr txBox="1"/>
          <p:nvPr/>
        </p:nvSpPr>
        <p:spPr>
          <a:xfrm>
            <a:off x="536244" y="1564005"/>
            <a:ext cx="8081645" cy="3866515"/>
          </a:xfrm>
          <a:prstGeom prst="rect">
            <a:avLst/>
          </a:prstGeom>
          <a:noFill/>
          <a:ln>
            <a:noFill/>
          </a:ln>
        </p:spPr>
        <p:txBody>
          <a:bodyPr anchorCtr="0" anchor="t" bIns="0" lIns="0" spcFirstLastPara="1" rIns="0" wrap="square" tIns="72375">
            <a:spAutoFit/>
          </a:bodyPr>
          <a:lstStyle/>
          <a:p>
            <a:pPr indent="-344805" lvl="0" marL="356870" marR="10795" rtl="0" algn="just">
              <a:lnSpc>
                <a:spcPct val="801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term </a:t>
            </a:r>
            <a:r>
              <a:rPr b="1" lang="en-US" sz="2000">
                <a:solidFill>
                  <a:schemeClr val="dk1"/>
                </a:solidFill>
                <a:latin typeface="Times New Roman"/>
                <a:ea typeface="Times New Roman"/>
                <a:cs typeface="Times New Roman"/>
                <a:sym typeface="Times New Roman"/>
              </a:rPr>
              <a:t>'Virtualization' </a:t>
            </a:r>
            <a:r>
              <a:rPr lang="en-US" sz="2000">
                <a:solidFill>
                  <a:schemeClr val="dk1"/>
                </a:solidFill>
                <a:latin typeface="Times New Roman"/>
                <a:ea typeface="Times New Roman"/>
                <a:cs typeface="Times New Roman"/>
                <a:sym typeface="Times New Roman"/>
              </a:rPr>
              <a:t>can be used in many respect of computer. It is  the process of creating a virtual environment of something which may  include hardware platforms, storage devices, OS, network resources, etc.</a:t>
            </a:r>
            <a:endParaRPr sz="2000">
              <a:solidFill>
                <a:schemeClr val="dk1"/>
              </a:solidFill>
              <a:latin typeface="Times New Roman"/>
              <a:ea typeface="Times New Roman"/>
              <a:cs typeface="Times New Roman"/>
              <a:sym typeface="Times New Roman"/>
            </a:endParaRPr>
          </a:p>
          <a:p>
            <a:pPr indent="-344805" lvl="0" marL="356870" marR="5080" rtl="0" algn="just">
              <a:lnSpc>
                <a:spcPct val="80000"/>
              </a:lnSpc>
              <a:spcBef>
                <a:spcPts val="48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Virtualization is the ability which allows sharing the physical instance of a  single application or resource among multiple organizations or users. This  technique is done by assigning a name logically to all those physical  resources &amp; provides a pointer to those physical resources based on  demand.</a:t>
            </a:r>
            <a:endParaRPr sz="2000">
              <a:solidFill>
                <a:schemeClr val="dk1"/>
              </a:solidFill>
              <a:latin typeface="Times New Roman"/>
              <a:ea typeface="Times New Roman"/>
              <a:cs typeface="Times New Roman"/>
              <a:sym typeface="Times New Roman"/>
            </a:endParaRPr>
          </a:p>
          <a:p>
            <a:pPr indent="-344805" lvl="0" marL="356870" marR="10795" rtl="0" algn="just">
              <a:lnSpc>
                <a:spcPct val="80000"/>
              </a:lnSpc>
              <a:spcBef>
                <a:spcPts val="48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Over an existing operating system &amp; hardware, we generally create a  virtual machine which and above it we run other operating systems or  applications. This is called Hardware Virtualization. The virtual machine  provides a separate environment that is logically distinct from its  underlying hardware. Here, the system or the machine is the  host &amp;  virtual machine is the guest machine. This virtual environment is managed  by a firmware which is termed as a </a:t>
            </a:r>
            <a:r>
              <a:rPr b="1" lang="en-US" sz="2000">
                <a:solidFill>
                  <a:schemeClr val="dk1"/>
                </a:solidFill>
                <a:latin typeface="Calibri"/>
                <a:ea typeface="Calibri"/>
                <a:cs typeface="Calibri"/>
                <a:sym typeface="Calibri"/>
              </a:rPr>
              <a:t>hypervisor</a:t>
            </a: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ge2d1aae380_1_6"/>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94949"/>
              </a:buClr>
              <a:buSzPts val="4400"/>
              <a:buFont typeface="Proxima Nova"/>
              <a:buNone/>
            </a:pPr>
            <a:r>
              <a:rPr b="1" i="0" lang="en-US">
                <a:solidFill>
                  <a:srgbClr val="494949"/>
                </a:solidFill>
                <a:latin typeface="Proxima Nova"/>
                <a:ea typeface="Proxima Nova"/>
                <a:cs typeface="Proxima Nova"/>
                <a:sym typeface="Proxima Nova"/>
              </a:rPr>
              <a:t>Virtualization</a:t>
            </a:r>
            <a:r>
              <a:rPr b="0" i="0" lang="en-US">
                <a:solidFill>
                  <a:srgbClr val="494949"/>
                </a:solidFill>
                <a:latin typeface="Proxima Nova"/>
                <a:ea typeface="Proxima Nova"/>
                <a:cs typeface="Proxima Nova"/>
                <a:sym typeface="Proxima Nova"/>
              </a:rPr>
              <a:t> </a:t>
            </a:r>
            <a:r>
              <a:rPr b="1" i="0" lang="en-US">
                <a:solidFill>
                  <a:srgbClr val="494949"/>
                </a:solidFill>
                <a:latin typeface="Proxima Nova"/>
                <a:ea typeface="Proxima Nova"/>
                <a:cs typeface="Proxima Nova"/>
                <a:sym typeface="Proxima Nova"/>
              </a:rPr>
              <a:t>in</a:t>
            </a:r>
            <a:r>
              <a:rPr b="0" i="0" lang="en-US">
                <a:solidFill>
                  <a:srgbClr val="494949"/>
                </a:solidFill>
                <a:latin typeface="Proxima Nova"/>
                <a:ea typeface="Proxima Nova"/>
                <a:cs typeface="Proxima Nova"/>
                <a:sym typeface="Proxima Nova"/>
              </a:rPr>
              <a:t> </a:t>
            </a:r>
            <a:r>
              <a:rPr b="1" i="0" lang="en-US">
                <a:solidFill>
                  <a:srgbClr val="494949"/>
                </a:solidFill>
                <a:latin typeface="Proxima Nova"/>
                <a:ea typeface="Proxima Nova"/>
                <a:cs typeface="Proxima Nova"/>
                <a:sym typeface="Proxima Nova"/>
              </a:rPr>
              <a:t>Cloud</a:t>
            </a:r>
            <a:r>
              <a:rPr b="0" i="0" lang="en-US">
                <a:solidFill>
                  <a:srgbClr val="494949"/>
                </a:solidFill>
                <a:latin typeface="Proxima Nova"/>
                <a:ea typeface="Proxima Nova"/>
                <a:cs typeface="Proxima Nova"/>
                <a:sym typeface="Proxima Nova"/>
              </a:rPr>
              <a:t> </a:t>
            </a:r>
            <a:r>
              <a:rPr b="1" i="0" lang="en-US">
                <a:solidFill>
                  <a:srgbClr val="494949"/>
                </a:solidFill>
                <a:latin typeface="Proxima Nova"/>
                <a:ea typeface="Proxima Nova"/>
                <a:cs typeface="Proxima Nova"/>
                <a:sym typeface="Proxima Nova"/>
              </a:rPr>
              <a:t>Computing</a:t>
            </a:r>
            <a:endParaRPr/>
          </a:p>
        </p:txBody>
      </p:sp>
      <p:sp>
        <p:nvSpPr>
          <p:cNvPr id="757" name="Google Shape;757;ge2d1aae380_1_6"/>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494949"/>
              </a:buClr>
              <a:buSzPts val="2800"/>
              <a:buNone/>
            </a:pPr>
            <a:r>
              <a:rPr b="0" i="0" lang="en-US">
                <a:solidFill>
                  <a:srgbClr val="494949"/>
                </a:solidFill>
                <a:latin typeface="Proxima Nova"/>
                <a:ea typeface="Proxima Nova"/>
                <a:cs typeface="Proxima Nova"/>
                <a:sym typeface="Proxima Nova"/>
              </a:rPr>
              <a:t> </a:t>
            </a:r>
            <a:endParaRPr/>
          </a:p>
          <a:p>
            <a:pPr indent="-50800" lvl="0" marL="228600" rtl="0" algn="just">
              <a:lnSpc>
                <a:spcPct val="90000"/>
              </a:lnSpc>
              <a:spcBef>
                <a:spcPts val="1000"/>
              </a:spcBef>
              <a:spcAft>
                <a:spcPts val="0"/>
              </a:spcAft>
              <a:buClr>
                <a:srgbClr val="494949"/>
              </a:buClr>
              <a:buSzPts val="2800"/>
              <a:buNone/>
            </a:pPr>
            <a:r>
              <a:rPr b="1" i="0" lang="en-US">
                <a:solidFill>
                  <a:srgbClr val="494949"/>
                </a:solidFill>
                <a:latin typeface="Proxima Nova"/>
                <a:ea typeface="Proxima Nova"/>
                <a:cs typeface="Proxima Nova"/>
                <a:sym typeface="Proxima Nova"/>
              </a:rPr>
              <a:t>Virtualization</a:t>
            </a:r>
            <a:r>
              <a:rPr b="0" i="0" lang="en-US">
                <a:solidFill>
                  <a:srgbClr val="494949"/>
                </a:solidFill>
                <a:latin typeface="Proxima Nova"/>
                <a:ea typeface="Proxima Nova"/>
                <a:cs typeface="Proxima Nova"/>
                <a:sym typeface="Proxima Nova"/>
              </a:rPr>
              <a:t> is the "creation of a virtual (rather than actual) version of something, such as a server, a desktop, a storage device, an operating system or network resources".. </a:t>
            </a:r>
            <a:endParaRPr/>
          </a:p>
          <a:p>
            <a:pPr indent="-50800" lvl="0" marL="228600" rtl="0" algn="just">
              <a:lnSpc>
                <a:spcPct val="90000"/>
              </a:lnSpc>
              <a:spcBef>
                <a:spcPts val="1000"/>
              </a:spcBef>
              <a:spcAft>
                <a:spcPts val="0"/>
              </a:spcAft>
              <a:buClr>
                <a:schemeClr val="dk1"/>
              </a:buClr>
              <a:buSzPts val="2800"/>
              <a:buNone/>
            </a:pPr>
            <a:r>
              <a:t/>
            </a:r>
            <a:endParaRPr>
              <a:solidFill>
                <a:srgbClr val="494949"/>
              </a:solidFill>
              <a:latin typeface="Proxima Nova"/>
              <a:ea typeface="Proxima Nova"/>
              <a:cs typeface="Proxima Nova"/>
              <a:sym typeface="Proxima Nova"/>
            </a:endParaRPr>
          </a:p>
          <a:p>
            <a:pPr indent="-50800" lvl="0" marL="228600" rtl="0" algn="just">
              <a:lnSpc>
                <a:spcPct val="90000"/>
              </a:lnSpc>
              <a:spcBef>
                <a:spcPts val="1000"/>
              </a:spcBef>
              <a:spcAft>
                <a:spcPts val="0"/>
              </a:spcAft>
              <a:buClr>
                <a:srgbClr val="494949"/>
              </a:buClr>
              <a:buSzPts val="2800"/>
              <a:buNone/>
            </a:pPr>
            <a:r>
              <a:rPr b="0" i="0" lang="en-US">
                <a:solidFill>
                  <a:srgbClr val="494949"/>
                </a:solidFill>
                <a:latin typeface="Proxima Nova"/>
                <a:ea typeface="Proxima Nova"/>
                <a:cs typeface="Proxima Nova"/>
                <a:sym typeface="Proxima Nova"/>
              </a:rPr>
              <a:t>In other words, </a:t>
            </a:r>
            <a:r>
              <a:rPr b="1" i="0" lang="en-US">
                <a:solidFill>
                  <a:srgbClr val="494949"/>
                </a:solidFill>
                <a:latin typeface="Proxima Nova"/>
                <a:ea typeface="Proxima Nova"/>
                <a:cs typeface="Proxima Nova"/>
                <a:sym typeface="Proxima Nova"/>
              </a:rPr>
              <a:t>Virtualization</a:t>
            </a:r>
            <a:r>
              <a:rPr b="0" i="0" lang="en-US">
                <a:solidFill>
                  <a:srgbClr val="494949"/>
                </a:solidFill>
                <a:latin typeface="Proxima Nova"/>
                <a:ea typeface="Proxima Nova"/>
                <a:cs typeface="Proxima Nova"/>
                <a:sym typeface="Proxima Nova"/>
              </a:rPr>
              <a:t> is a technique, which allows to share a single physical instance of a resource or an application among multiple customers and organizations.</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ge2d1aae380_1_11"/>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31F20"/>
              </a:buClr>
              <a:buSzPts val="2800"/>
              <a:buFont typeface="Arial"/>
              <a:buNone/>
            </a:pPr>
            <a:r>
              <a:rPr b="1" lang="en-US" sz="2800">
                <a:solidFill>
                  <a:srgbClr val="231F20"/>
                </a:solidFill>
                <a:latin typeface="Arial"/>
                <a:ea typeface="Arial"/>
                <a:cs typeface="Arial"/>
                <a:sym typeface="Arial"/>
              </a:rPr>
              <a:t>What Is Virtualization</a:t>
            </a:r>
            <a:r>
              <a:rPr b="1" lang="en-US" sz="1800">
                <a:solidFill>
                  <a:srgbClr val="231F20"/>
                </a:solidFill>
                <a:latin typeface="Arial"/>
                <a:ea typeface="Arial"/>
                <a:cs typeface="Arial"/>
                <a:sym typeface="Arial"/>
              </a:rPr>
              <a:t>?</a:t>
            </a:r>
            <a:br>
              <a:rPr b="1" lang="en-US" sz="1800">
                <a:latin typeface="Arial"/>
                <a:ea typeface="Arial"/>
                <a:cs typeface="Arial"/>
                <a:sym typeface="Arial"/>
              </a:rPr>
            </a:br>
            <a:endParaRPr/>
          </a:p>
        </p:txBody>
      </p:sp>
      <p:sp>
        <p:nvSpPr>
          <p:cNvPr id="763" name="Google Shape;763;ge2d1aae380_1_11"/>
          <p:cNvSpPr txBox="1"/>
          <p:nvPr>
            <p:ph idx="1" type="body"/>
          </p:nvPr>
        </p:nvSpPr>
        <p:spPr>
          <a:xfrm>
            <a:off x="628649" y="1457325"/>
            <a:ext cx="7965300" cy="4719600"/>
          </a:xfrm>
          <a:prstGeom prst="rect">
            <a:avLst/>
          </a:prstGeom>
          <a:noFill/>
          <a:ln>
            <a:noFill/>
          </a:ln>
        </p:spPr>
        <p:txBody>
          <a:bodyPr anchorCtr="0" anchor="t" bIns="45700" lIns="91425" spcFirstLastPara="1" rIns="91425" wrap="square" tIns="45700">
            <a:normAutofit lnSpcReduction="20000"/>
          </a:bodyPr>
          <a:lstStyle/>
          <a:p>
            <a:pPr indent="-76200" lvl="0" marL="228600" rtl="0" algn="l">
              <a:lnSpc>
                <a:spcPct val="90000"/>
              </a:lnSpc>
              <a:spcBef>
                <a:spcPts val="0"/>
              </a:spcBef>
              <a:spcAft>
                <a:spcPts val="0"/>
              </a:spcAft>
              <a:buClr>
                <a:srgbClr val="231F20"/>
              </a:buClr>
              <a:buSzPts val="2400"/>
              <a:buNone/>
            </a:pPr>
            <a:r>
              <a:rPr lang="en-US" sz="2400">
                <a:solidFill>
                  <a:srgbClr val="231F20"/>
                </a:solidFill>
                <a:latin typeface="Arial"/>
                <a:ea typeface="Arial"/>
                <a:cs typeface="Arial"/>
                <a:sym typeface="Arial"/>
              </a:rPr>
              <a:t>Virtualization is simply the logical separation of the request for some service from the physical resources that actually provide that service.</a:t>
            </a:r>
            <a:endParaRPr/>
          </a:p>
          <a:p>
            <a:pPr indent="-76200" lvl="0" marL="228600" rtl="0" algn="l">
              <a:lnSpc>
                <a:spcPct val="90000"/>
              </a:lnSpc>
              <a:spcBef>
                <a:spcPts val="1000"/>
              </a:spcBef>
              <a:spcAft>
                <a:spcPts val="0"/>
              </a:spcAft>
              <a:buClr>
                <a:schemeClr val="dk1"/>
              </a:buClr>
              <a:buSzPts val="2400"/>
              <a:buNone/>
            </a:pPr>
            <a:r>
              <a:t/>
            </a:r>
            <a:endParaRPr sz="2400">
              <a:solidFill>
                <a:srgbClr val="231F20"/>
              </a:solidFill>
              <a:latin typeface="Arial"/>
              <a:ea typeface="Arial"/>
              <a:cs typeface="Arial"/>
              <a:sym typeface="Arial"/>
            </a:endParaRPr>
          </a:p>
          <a:p>
            <a:pPr indent="-76200" lvl="0" marL="228600" rtl="0" algn="l">
              <a:lnSpc>
                <a:spcPct val="90000"/>
              </a:lnSpc>
              <a:spcBef>
                <a:spcPts val="1000"/>
              </a:spcBef>
              <a:spcAft>
                <a:spcPts val="0"/>
              </a:spcAft>
              <a:buClr>
                <a:srgbClr val="231F20"/>
              </a:buClr>
              <a:buSzPts val="2400"/>
              <a:buNone/>
            </a:pPr>
            <a:r>
              <a:rPr lang="en-US" sz="2400">
                <a:solidFill>
                  <a:srgbClr val="231F20"/>
                </a:solidFill>
                <a:latin typeface="Arial"/>
                <a:ea typeface="Arial"/>
                <a:cs typeface="Arial"/>
                <a:sym typeface="Arial"/>
              </a:rPr>
              <a:t> In practical terms, virtualization provides the ability to run applications, operating systems, or system services in a logically distinct system environment that is independent of a specific physical computer system. </a:t>
            </a:r>
            <a:endParaRPr/>
          </a:p>
          <a:p>
            <a:pPr indent="-76200" lvl="0" marL="228600" rtl="0" algn="l">
              <a:lnSpc>
                <a:spcPct val="90000"/>
              </a:lnSpc>
              <a:spcBef>
                <a:spcPts val="1000"/>
              </a:spcBef>
              <a:spcAft>
                <a:spcPts val="0"/>
              </a:spcAft>
              <a:buClr>
                <a:schemeClr val="dk1"/>
              </a:buClr>
              <a:buSzPts val="2400"/>
              <a:buNone/>
            </a:pPr>
            <a:r>
              <a:t/>
            </a:r>
            <a:endParaRPr sz="2400">
              <a:solidFill>
                <a:srgbClr val="231F20"/>
              </a:solidFill>
              <a:latin typeface="Arial"/>
              <a:ea typeface="Arial"/>
              <a:cs typeface="Arial"/>
              <a:sym typeface="Arial"/>
            </a:endParaRPr>
          </a:p>
          <a:p>
            <a:pPr indent="-76200" lvl="0" marL="228600" rtl="0" algn="l">
              <a:lnSpc>
                <a:spcPct val="90000"/>
              </a:lnSpc>
              <a:spcBef>
                <a:spcPts val="1000"/>
              </a:spcBef>
              <a:spcAft>
                <a:spcPts val="0"/>
              </a:spcAft>
              <a:buClr>
                <a:srgbClr val="231F20"/>
              </a:buClr>
              <a:buSzPts val="2400"/>
              <a:buNone/>
            </a:pPr>
            <a:r>
              <a:rPr lang="en-US" sz="2400">
                <a:solidFill>
                  <a:srgbClr val="231F20"/>
                </a:solidFill>
                <a:latin typeface="Arial"/>
                <a:ea typeface="Arial"/>
                <a:cs typeface="Arial"/>
                <a:sym typeface="Arial"/>
              </a:rPr>
              <a:t>. Virtualization’s focus on logical operating environments rather than physical ones makes applications, services, and instances of an operating system portable across different physical computer systems.</a:t>
            </a:r>
            <a:endParaRPr sz="2400">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2021-07-02T18:03:27Z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2021-07-02T00:00:00Z</vt:filetime>
  </property>
  <property fmtid="{D5CDD505-2E9C-101B-9397-08002B2CF9AE}" pid="3" name="Creator">
    <vt:lpwstr>Microsoft® PowerPoint® 2016</vt:lpwstr>
  </property>
  <property fmtid="{D5CDD505-2E9C-101B-9397-08002B2CF9AE}" pid="4" name="LastSaved">
    <vt:filetime>2021-07-02T00:00:00Z</vt:filetime>
  </property>
</Properties>
</file>