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8" r:id="rId2"/>
  </p:sldMasterIdLst>
  <p:notesMasterIdLst>
    <p:notesMasterId r:id="rId92"/>
  </p:notesMasterIdLst>
  <p:sldIdLst>
    <p:sldId id="407" r:id="rId3"/>
    <p:sldId id="408" r:id="rId4"/>
    <p:sldId id="409" r:id="rId5"/>
    <p:sldId id="410" r:id="rId6"/>
    <p:sldId id="411" r:id="rId7"/>
    <p:sldId id="412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290" r:id="rId19"/>
    <p:sldId id="291" r:id="rId20"/>
    <p:sldId id="292" r:id="rId21"/>
    <p:sldId id="293" r:id="rId22"/>
    <p:sldId id="294" r:id="rId23"/>
    <p:sldId id="296" r:id="rId24"/>
    <p:sldId id="320" r:id="rId25"/>
    <p:sldId id="321" r:id="rId26"/>
    <p:sldId id="299" r:id="rId27"/>
    <p:sldId id="300" r:id="rId28"/>
    <p:sldId id="324" r:id="rId29"/>
    <p:sldId id="325" r:id="rId30"/>
    <p:sldId id="326" r:id="rId31"/>
    <p:sldId id="327" r:id="rId32"/>
    <p:sldId id="305" r:id="rId33"/>
    <p:sldId id="307" r:id="rId34"/>
    <p:sldId id="330" r:id="rId35"/>
    <p:sldId id="308" r:id="rId36"/>
    <p:sldId id="309" r:id="rId37"/>
    <p:sldId id="484" r:id="rId38"/>
    <p:sldId id="485" r:id="rId39"/>
    <p:sldId id="487" r:id="rId40"/>
    <p:sldId id="488" r:id="rId41"/>
    <p:sldId id="489" r:id="rId42"/>
    <p:sldId id="486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258" r:id="rId54"/>
    <p:sldId id="336" r:id="rId55"/>
    <p:sldId id="333" r:id="rId56"/>
    <p:sldId id="334" r:id="rId57"/>
    <p:sldId id="466" r:id="rId58"/>
    <p:sldId id="467" r:id="rId59"/>
    <p:sldId id="468" r:id="rId60"/>
    <p:sldId id="469" r:id="rId61"/>
    <p:sldId id="470" r:id="rId62"/>
    <p:sldId id="337" r:id="rId63"/>
    <p:sldId id="338" r:id="rId64"/>
    <p:sldId id="471" r:id="rId65"/>
    <p:sldId id="472" r:id="rId66"/>
    <p:sldId id="473" r:id="rId67"/>
    <p:sldId id="474" r:id="rId68"/>
    <p:sldId id="340" r:id="rId69"/>
    <p:sldId id="341" r:id="rId70"/>
    <p:sldId id="475" r:id="rId71"/>
    <p:sldId id="269" r:id="rId72"/>
    <p:sldId id="270" r:id="rId73"/>
    <p:sldId id="476" r:id="rId74"/>
    <p:sldId id="339" r:id="rId75"/>
    <p:sldId id="477" r:id="rId76"/>
    <p:sldId id="273" r:id="rId77"/>
    <p:sldId id="478" r:id="rId78"/>
    <p:sldId id="479" r:id="rId79"/>
    <p:sldId id="335" r:id="rId80"/>
    <p:sldId id="480" r:id="rId81"/>
    <p:sldId id="481" r:id="rId82"/>
    <p:sldId id="482" r:id="rId83"/>
    <p:sldId id="483" r:id="rId84"/>
    <p:sldId id="342" r:id="rId85"/>
    <p:sldId id="343" r:id="rId86"/>
    <p:sldId id="344" r:id="rId87"/>
    <p:sldId id="345" r:id="rId88"/>
    <p:sldId id="346" r:id="rId89"/>
    <p:sldId id="347" r:id="rId90"/>
    <p:sldId id="348" r:id="rId9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3399"/>
    <a:srgbClr val="19270F"/>
    <a:srgbClr val="72084C"/>
    <a:srgbClr val="7901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6" autoAdjust="0"/>
    <p:restoredTop sz="94660"/>
  </p:normalViewPr>
  <p:slideViewPr>
    <p:cSldViewPr>
      <p:cViewPr varScale="1">
        <p:scale>
          <a:sx n="72" d="100"/>
          <a:sy n="72" d="100"/>
        </p:scale>
        <p:origin x="150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theme" Target="theme/theme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D9638-8A72-4A11-A224-700A60059D49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97A8D-56F2-4286-B975-2BF85A67C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95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84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937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030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82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73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8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FF0DF13-BE91-4688-8D71-CA2811A1D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25F523-2BC2-47EA-8F68-61BD0492B0F4}"/>
              </a:ext>
            </a:extLst>
          </p:cNvPr>
          <p:cNvSpPr/>
          <p:nvPr userDrawn="1"/>
        </p:nvSpPr>
        <p:spPr>
          <a:xfrm>
            <a:off x="167086" y="6424334"/>
            <a:ext cx="1200519" cy="126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E3047-8ADA-4302-8FA5-61ECA9C5A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256" y="437364"/>
            <a:ext cx="1200519" cy="114099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BD2DE90-0544-4915-A0C7-6E07604C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66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AD7B-0FC5-4922-99FC-CB722E47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112F3-A7F8-43B7-91DA-320257A9A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9CD6B-D6BD-4CBE-A8AE-A67C5C77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1515" y="7201901"/>
            <a:ext cx="2242185" cy="415771"/>
          </a:xfrm>
          <a:prstGeom prst="rect">
            <a:avLst/>
          </a:prstGeom>
        </p:spPr>
        <p:txBody>
          <a:bodyPr/>
          <a:lstStyle/>
          <a:p>
            <a:fld id="{26A7850D-D734-4291-9C77-8AB11BD51C47}" type="datetime1">
              <a:rPr lang="en-US" smtClean="0"/>
              <a:t>7/15/2021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C6D51-8555-42E7-A707-30AAA026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3125" y="6863983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FBDC5-CD24-4106-A576-D6A5EDD2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/>
          <a:lstStyle/>
          <a:p>
            <a:fld id="{0F9D1C5D-67F0-44FE-8477-2603EF61A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18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05B34-7CE1-4F68-AEC8-F33FD10F7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B0F68-7995-453E-80EA-E205C8E96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E2697-5F3C-4FFF-B9D2-EE32AAE0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1515" y="7201901"/>
            <a:ext cx="2242185" cy="415771"/>
          </a:xfrm>
          <a:prstGeom prst="rect">
            <a:avLst/>
          </a:prstGeom>
        </p:spPr>
        <p:txBody>
          <a:bodyPr/>
          <a:lstStyle/>
          <a:p>
            <a:fld id="{33EDDD2B-EBB3-466D-8C16-CA4231BEA060}" type="datetime1">
              <a:rPr lang="en-US" smtClean="0"/>
              <a:t>7/15/2021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3224C-2FBF-4FA9-8458-6A073F80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3125" y="6863983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6E939-9564-4511-8C8E-198876D7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/>
          <a:lstStyle/>
          <a:p>
            <a:fld id="{0F9D1C5D-67F0-44FE-8477-2603EF61A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98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0107" y="2505246"/>
            <a:ext cx="7878186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2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3970">
              <a:lnSpc>
                <a:spcPts val="1364"/>
              </a:lnSpc>
            </a:pPr>
            <a:endParaRPr lang="en-IN" spc="-6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85B2-8FA8-4035-8A2E-F6DD8A01ED08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2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41910">
              <a:lnSpc>
                <a:spcPts val="1364"/>
              </a:lnSpc>
            </a:pPr>
            <a:fld id="{81D60167-4931-47E6-BA6A-407CBD079E47}" type="slidenum">
              <a:rPr lang="en-IN" smtClean="0"/>
              <a:pPr marL="41910">
                <a:lnSpc>
                  <a:spcPts val="1364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321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5413" y="565227"/>
            <a:ext cx="8327572" cy="677108"/>
          </a:xfrm>
        </p:spPr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9869" y="3331193"/>
            <a:ext cx="8884222" cy="457048"/>
          </a:xfrm>
        </p:spPr>
        <p:txBody>
          <a:bodyPr lIns="0" tIns="0" rIns="0" bIns="0"/>
          <a:lstStyle>
            <a:lvl1pPr>
              <a:defRPr sz="297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2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3970">
              <a:lnSpc>
                <a:spcPts val="1364"/>
              </a:lnSpc>
            </a:pPr>
            <a:endParaRPr lang="en-IN" spc="-6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BC4EC-CB4C-4264-AC9E-EDFE7BD17FFE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2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41910">
              <a:lnSpc>
                <a:spcPts val="1364"/>
              </a:lnSpc>
            </a:pPr>
            <a:fld id="{81D60167-4931-47E6-BA6A-407CBD079E47}" type="slidenum">
              <a:rPr lang="en-IN" smtClean="0"/>
              <a:pPr marL="41910">
                <a:lnSpc>
                  <a:spcPts val="1364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0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5413" y="565227"/>
            <a:ext cx="8327572" cy="677108"/>
          </a:xfrm>
        </p:spPr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2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3970">
              <a:lnSpc>
                <a:spcPts val="1364"/>
              </a:lnSpc>
            </a:pPr>
            <a:endParaRPr lang="en-IN" spc="-6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CEBF9-0576-4324-8FC3-0FFDDB17769F}" type="datetime1">
              <a:rPr lang="en-US" smtClean="0"/>
              <a:t>7/15/2021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2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41910">
              <a:lnSpc>
                <a:spcPts val="1364"/>
              </a:lnSpc>
            </a:pPr>
            <a:fld id="{81D60167-4931-47E6-BA6A-407CBD079E47}" type="slidenum">
              <a:rPr lang="en-IN" smtClean="0"/>
              <a:pPr marL="41910">
                <a:lnSpc>
                  <a:spcPts val="1364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971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5413" y="565227"/>
            <a:ext cx="8327572" cy="677108"/>
          </a:xfrm>
        </p:spPr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2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3970">
              <a:lnSpc>
                <a:spcPts val="1364"/>
              </a:lnSpc>
            </a:pPr>
            <a:endParaRPr lang="en-IN" spc="-6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7FA5C-5221-40E7-AF91-912C36152EDC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2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41910">
              <a:lnSpc>
                <a:spcPts val="1364"/>
              </a:lnSpc>
            </a:pPr>
            <a:fld id="{81D60167-4931-47E6-BA6A-407CBD079E47}" type="slidenum">
              <a:rPr lang="en-IN" smtClean="0"/>
              <a:pPr marL="41910">
                <a:lnSpc>
                  <a:spcPts val="1364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895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2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3970">
              <a:lnSpc>
                <a:spcPts val="1364"/>
              </a:lnSpc>
            </a:pPr>
            <a:endParaRPr lang="en-IN" spc="-6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64C80-187B-422A-A67D-E6607941D329}" type="datetime1">
              <a:rPr lang="en-US" smtClean="0"/>
              <a:t>7/15/2021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2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41910">
              <a:lnSpc>
                <a:spcPts val="1364"/>
              </a:lnSpc>
            </a:pPr>
            <a:fld id="{81D60167-4931-47E6-BA6A-407CBD079E47}" type="slidenum">
              <a:rPr lang="en-IN" smtClean="0"/>
              <a:pPr marL="41910">
                <a:lnSpc>
                  <a:spcPts val="1364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3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0DD4-5546-4BF3-A55C-6ED59BCC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16EBC-B73C-4516-A009-CD35F6B8A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ED2C9-80A2-4499-A241-93C1283D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3976" y="7206479"/>
            <a:ext cx="2242185" cy="415771"/>
          </a:xfrm>
          <a:prstGeom prst="rect">
            <a:avLst/>
          </a:prstGeom>
        </p:spPr>
        <p:txBody>
          <a:bodyPr/>
          <a:lstStyle/>
          <a:p>
            <a:fld id="{E05E1646-BDFA-4528-9003-D63E8B8C3A88}" type="datetime1">
              <a:rPr lang="en-US" smtClean="0"/>
              <a:t>7/15/2021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80AF9-3000-40FE-A9AB-75AF920B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3125" y="6863983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A67D2-1700-4400-8873-931DC903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6886" y="7208442"/>
            <a:ext cx="451485" cy="413808"/>
          </a:xfrm>
          <a:prstGeom prst="rect">
            <a:avLst/>
          </a:prstGeom>
        </p:spPr>
        <p:txBody>
          <a:bodyPr/>
          <a:lstStyle/>
          <a:p>
            <a:fld id="{0F9D1C5D-67F0-44FE-8477-2603EF61A60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15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C19C-7276-4E02-9487-26BF3439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F0B06-09B3-4C89-99CC-F9FEF5D96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257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EE61-8DFD-4D7E-A8B5-571CDA8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83524-C04C-4E58-AA86-417D32010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513B8-C843-4539-B81C-234EC741E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C0F17-0F6D-4441-A93C-68670E8E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1515" y="7201901"/>
            <a:ext cx="2242185" cy="415771"/>
          </a:xfrm>
          <a:prstGeom prst="rect">
            <a:avLst/>
          </a:prstGeom>
        </p:spPr>
        <p:txBody>
          <a:bodyPr/>
          <a:lstStyle/>
          <a:p>
            <a:fld id="{BD8C464A-C211-4B93-BF67-4AC5DB0D4695}" type="datetime1">
              <a:rPr lang="en-US" smtClean="0"/>
              <a:t>7/15/2021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1D484-4EB0-4B6A-9A28-CC67AE60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3125" y="6863983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72B13-8D85-42C3-8158-4ADADB9C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/>
          <a:lstStyle/>
          <a:p>
            <a:fld id="{0F9D1C5D-67F0-44FE-8477-2603EF61A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86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8654-4C5A-401D-87F3-D6FCAA3E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C7050-484B-4358-BAE2-293E831EF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C9DAB-0E9A-4E9A-9542-BAB391E43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0985C-EB59-4734-B46B-5D6403C4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D88D3-52AB-4C6D-B490-F1E93F592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C1D7D-1EF1-4C86-83F9-C8D884E2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1515" y="7201901"/>
            <a:ext cx="2242185" cy="415771"/>
          </a:xfrm>
          <a:prstGeom prst="rect">
            <a:avLst/>
          </a:prstGeom>
        </p:spPr>
        <p:txBody>
          <a:bodyPr/>
          <a:lstStyle/>
          <a:p>
            <a:fld id="{9451DCF2-A527-4964-A978-AEC13C0E95D2}" type="datetime1">
              <a:rPr lang="en-US" smtClean="0"/>
              <a:t>7/15/2021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AFB6F-05B4-406D-94E0-14BEB076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3125" y="6863983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AB36D-1ECC-4FA0-AA8E-3817A80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/>
          <a:lstStyle/>
          <a:p>
            <a:fld id="{0F9D1C5D-67F0-44FE-8477-2603EF61A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11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B2B1-107B-4829-B651-FC0C5A1F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D2577-15FA-42E5-A64C-64ADB089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1515" y="7201901"/>
            <a:ext cx="2242185" cy="415771"/>
          </a:xfrm>
          <a:prstGeom prst="rect">
            <a:avLst/>
          </a:prstGeom>
        </p:spPr>
        <p:txBody>
          <a:bodyPr/>
          <a:lstStyle/>
          <a:p>
            <a:fld id="{9748893F-A5AA-4AE1-B23B-65D1275CC1E9}" type="datetime1">
              <a:rPr lang="en-US" smtClean="0"/>
              <a:t>7/15/2021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B9B-2AF7-4199-90DC-B372475F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3125" y="6863983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0F00F-D65F-4936-9A70-621D21C3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/>
          <a:lstStyle/>
          <a:p>
            <a:fld id="{0F9D1C5D-67F0-44FE-8477-2603EF61A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4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EA70C-E2AE-4AF3-9C82-EC8437B2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1515" y="7201901"/>
            <a:ext cx="2242185" cy="415771"/>
          </a:xfrm>
          <a:prstGeom prst="rect">
            <a:avLst/>
          </a:prstGeom>
        </p:spPr>
        <p:txBody>
          <a:bodyPr/>
          <a:lstStyle/>
          <a:p>
            <a:fld id="{C81B7BC6-AAB1-420D-AAAE-D44F39211D80}" type="datetime1">
              <a:rPr lang="en-US" smtClean="0"/>
              <a:t>7/15/2021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09E0A-4A3C-429E-8EF9-DD85572D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3125" y="6863983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255CA-539D-470C-9FDA-95A735E9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/>
          <a:lstStyle/>
          <a:p>
            <a:fld id="{0F9D1C5D-67F0-44FE-8477-2603EF61A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57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EB7A-48B3-4F75-B210-AFC50EBE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6F91E-42C1-45AE-A1D2-6A21B2DA7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71357-3B1A-4D4E-AF55-14225BD55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48070-D151-4945-8F63-39866432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1515" y="7201901"/>
            <a:ext cx="2242185" cy="415771"/>
          </a:xfrm>
          <a:prstGeom prst="rect">
            <a:avLst/>
          </a:prstGeom>
        </p:spPr>
        <p:txBody>
          <a:bodyPr/>
          <a:lstStyle/>
          <a:p>
            <a:fld id="{55BA1D07-5945-4C9E-9503-F7305FD328BD}" type="datetime1">
              <a:rPr lang="en-US" smtClean="0"/>
              <a:t>7/15/2021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4E35C-E69A-4890-92FF-53299F4D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3125" y="6863983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15BA7-9E00-4AF0-AD10-06781C6F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/>
          <a:lstStyle/>
          <a:p>
            <a:fld id="{0F9D1C5D-67F0-44FE-8477-2603EF61A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32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B8C-B142-4549-A15F-0260C127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6E0B2-4C34-4285-BB4D-2FE586B64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84809-19C7-4228-B09C-7F92E81C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720AF-C458-447A-A6E5-A733380A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1515" y="7201901"/>
            <a:ext cx="2242185" cy="415771"/>
          </a:xfrm>
          <a:prstGeom prst="rect">
            <a:avLst/>
          </a:prstGeom>
        </p:spPr>
        <p:txBody>
          <a:bodyPr/>
          <a:lstStyle/>
          <a:p>
            <a:fld id="{E98E93B4-6455-4CD5-A705-754F5517B358}" type="datetime1">
              <a:rPr lang="en-US" smtClean="0"/>
              <a:t>7/15/2021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4304-359F-43A2-9140-AE314C1C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3125" y="6863983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89351-B2E6-46F6-997F-7B3A6E37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/>
          <a:lstStyle/>
          <a:p>
            <a:fld id="{0F9D1C5D-67F0-44FE-8477-2603EF61A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42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7931DB-162C-4078-94FF-5CB0FA8A7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EEA44-A906-41F4-8B1E-3021D59DC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C0B85C-BD5D-4557-85E3-1C070799D1B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649885"/>
            <a:ext cx="1200519" cy="11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12437" y="162150"/>
            <a:ext cx="1531310" cy="175122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5413" y="565227"/>
            <a:ext cx="8327572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9869" y="3331193"/>
            <a:ext cx="8884222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41953" y="7328971"/>
            <a:ext cx="2974212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2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3970">
              <a:lnSpc>
                <a:spcPts val="1364"/>
              </a:lnSpc>
            </a:pPr>
            <a:endParaRPr lang="en-IN" spc="-6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8EE66-8A04-41BC-853B-86054A6E1B24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48698" y="7328971"/>
            <a:ext cx="251460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2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41910">
              <a:lnSpc>
                <a:spcPts val="1364"/>
              </a:lnSpc>
            </a:pPr>
            <a:fld id="{81D60167-4931-47E6-BA6A-407CBD079E47}" type="slidenum">
              <a:rPr lang="en-IN" smtClean="0"/>
              <a:pPr marL="41910">
                <a:lnSpc>
                  <a:spcPts val="1364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22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502920">
        <a:defRPr>
          <a:latin typeface="+mn-lt"/>
          <a:ea typeface="+mn-ea"/>
          <a:cs typeface="+mn-cs"/>
        </a:defRPr>
      </a:lvl2pPr>
      <a:lvl3pPr marL="1005840">
        <a:defRPr>
          <a:latin typeface="+mn-lt"/>
          <a:ea typeface="+mn-ea"/>
          <a:cs typeface="+mn-cs"/>
        </a:defRPr>
      </a:lvl3pPr>
      <a:lvl4pPr marL="1508760">
        <a:defRPr>
          <a:latin typeface="+mn-lt"/>
          <a:ea typeface="+mn-ea"/>
          <a:cs typeface="+mn-cs"/>
        </a:defRPr>
      </a:lvl4pPr>
      <a:lvl5pPr marL="2011680">
        <a:defRPr>
          <a:latin typeface="+mn-lt"/>
          <a:ea typeface="+mn-ea"/>
          <a:cs typeface="+mn-cs"/>
        </a:defRPr>
      </a:lvl5pPr>
      <a:lvl6pPr marL="2514600">
        <a:defRPr>
          <a:latin typeface="+mn-lt"/>
          <a:ea typeface="+mn-ea"/>
          <a:cs typeface="+mn-cs"/>
        </a:defRPr>
      </a:lvl6pPr>
      <a:lvl7pPr marL="3017520">
        <a:defRPr>
          <a:latin typeface="+mn-lt"/>
          <a:ea typeface="+mn-ea"/>
          <a:cs typeface="+mn-cs"/>
        </a:defRPr>
      </a:lvl7pPr>
      <a:lvl8pPr marL="3520440">
        <a:defRPr>
          <a:latin typeface="+mn-lt"/>
          <a:ea typeface="+mn-ea"/>
          <a:cs typeface="+mn-cs"/>
        </a:defRPr>
      </a:lvl8pPr>
      <a:lvl9pPr marL="40233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502920">
        <a:defRPr>
          <a:latin typeface="+mn-lt"/>
          <a:ea typeface="+mn-ea"/>
          <a:cs typeface="+mn-cs"/>
        </a:defRPr>
      </a:lvl2pPr>
      <a:lvl3pPr marL="1005840">
        <a:defRPr>
          <a:latin typeface="+mn-lt"/>
          <a:ea typeface="+mn-ea"/>
          <a:cs typeface="+mn-cs"/>
        </a:defRPr>
      </a:lvl3pPr>
      <a:lvl4pPr marL="1508760">
        <a:defRPr>
          <a:latin typeface="+mn-lt"/>
          <a:ea typeface="+mn-ea"/>
          <a:cs typeface="+mn-cs"/>
        </a:defRPr>
      </a:lvl4pPr>
      <a:lvl5pPr marL="2011680">
        <a:defRPr>
          <a:latin typeface="+mn-lt"/>
          <a:ea typeface="+mn-ea"/>
          <a:cs typeface="+mn-cs"/>
        </a:defRPr>
      </a:lvl5pPr>
      <a:lvl6pPr marL="2514600">
        <a:defRPr>
          <a:latin typeface="+mn-lt"/>
          <a:ea typeface="+mn-ea"/>
          <a:cs typeface="+mn-cs"/>
        </a:defRPr>
      </a:lvl6pPr>
      <a:lvl7pPr marL="3017520">
        <a:defRPr>
          <a:latin typeface="+mn-lt"/>
          <a:ea typeface="+mn-ea"/>
          <a:cs typeface="+mn-cs"/>
        </a:defRPr>
      </a:lvl7pPr>
      <a:lvl8pPr marL="3520440">
        <a:defRPr>
          <a:latin typeface="+mn-lt"/>
          <a:ea typeface="+mn-ea"/>
          <a:cs typeface="+mn-cs"/>
        </a:defRPr>
      </a:lvl8pPr>
      <a:lvl9pPr marL="402336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24EDB7-E425-4273-BE3E-964B7F2B7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050" y="5728010"/>
            <a:ext cx="8743950" cy="21336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C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SCSA1503 -FOG AND CLOUD COMPUTING</a:t>
            </a:r>
          </a:p>
          <a:p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HANDLED BY</a:t>
            </a:r>
          </a:p>
          <a:p>
            <a:r>
              <a:rPr lang="en-US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Dr.M.R.EBENEZAR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JEBARANI</a:t>
            </a:r>
          </a:p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MEERA GANDHI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473ACDB-D06E-473D-B64D-1EF96FD4AEBB}"/>
              </a:ext>
            </a:extLst>
          </p:cNvPr>
          <p:cNvSpPr/>
          <p:nvPr/>
        </p:nvSpPr>
        <p:spPr>
          <a:xfrm>
            <a:off x="0" y="-38378"/>
            <a:ext cx="1219200" cy="1105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377190">
              <a:defRPr/>
            </a:pPr>
            <a:endParaRPr sz="1485" kern="0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1034" name="Picture 10" descr="Image result for cloud computing images gif">
            <a:extLst>
              <a:ext uri="{FF2B5EF4-FFF2-40B4-BE49-F238E27FC236}">
                <a16:creationId xmlns:a16="http://schemas.microsoft.com/office/drawing/2014/main" id="{F88D7246-A835-42DE-9DF6-30F6ECDDA3E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62000"/>
            <a:ext cx="739139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82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894" y="228600"/>
            <a:ext cx="6817106" cy="487378"/>
          </a:xfrm>
          <a:prstGeom prst="rect">
            <a:avLst/>
          </a:prstGeom>
        </p:spPr>
        <p:txBody>
          <a:bodyPr vert="horz" wrap="square" lIns="0" tIns="13272" rIns="0" bIns="0" rtlCol="0">
            <a:spAutoFit/>
          </a:bodyPr>
          <a:lstStyle/>
          <a:p>
            <a:pPr marL="13970">
              <a:spcBef>
                <a:spcPts val="105"/>
              </a:spcBef>
            </a:pPr>
            <a:r>
              <a:rPr sz="3080" spc="-22" dirty="0">
                <a:solidFill>
                  <a:srgbClr val="002060"/>
                </a:solidFill>
                <a:latin typeface="Algerian" panose="04020705040A02060702" pitchFamily="82" charset="0"/>
              </a:rPr>
              <a:t>Advantages</a:t>
            </a:r>
            <a:r>
              <a:rPr sz="3080" spc="11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080" spc="-6" dirty="0">
                <a:solidFill>
                  <a:srgbClr val="002060"/>
                </a:solidFill>
                <a:latin typeface="Algerian" panose="04020705040A02060702" pitchFamily="82" charset="0"/>
              </a:rPr>
              <a:t>of</a:t>
            </a:r>
            <a:r>
              <a:rPr sz="3080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080" spc="-11" dirty="0">
                <a:solidFill>
                  <a:srgbClr val="002060"/>
                </a:solidFill>
                <a:latin typeface="Algerian" panose="04020705040A02060702" pitchFamily="82" charset="0"/>
              </a:rPr>
              <a:t>Cloud</a:t>
            </a:r>
            <a:r>
              <a:rPr sz="3080" spc="11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080" spc="-11" dirty="0">
                <a:solidFill>
                  <a:srgbClr val="002060"/>
                </a:solidFill>
                <a:latin typeface="Algerian" panose="04020705040A02060702" pitchFamily="82" charset="0"/>
              </a:rPr>
              <a:t>Computing</a:t>
            </a:r>
            <a:endParaRPr sz="308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173568" y="10176418"/>
            <a:ext cx="276606" cy="209481"/>
          </a:xfrm>
          <a:prstGeom prst="rect">
            <a:avLst/>
          </a:prstGeom>
        </p:spPr>
        <p:txBody>
          <a:bodyPr vert="horz" wrap="square" lIns="0" tIns="6287" rIns="0" bIns="0" rtlCol="0">
            <a:spAutoFit/>
          </a:bodyPr>
          <a:lstStyle/>
          <a:p>
            <a:pPr marL="41910">
              <a:spcBef>
                <a:spcPts val="50"/>
              </a:spcBef>
            </a:pPr>
            <a:r>
              <a:rPr dirty="0"/>
              <a:t>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600200"/>
            <a:ext cx="9296400" cy="5570243"/>
          </a:xfrm>
          <a:prstGeom prst="rect">
            <a:avLst/>
          </a:prstGeom>
        </p:spPr>
        <p:txBody>
          <a:bodyPr vert="horz" wrap="square" lIns="0" tIns="78232" rIns="0" bIns="0" rtlCol="0">
            <a:spAutoFit/>
          </a:bodyPr>
          <a:lstStyle/>
          <a:p>
            <a:pPr marL="391160" indent="-377190" algn="just">
              <a:spcBef>
                <a:spcPts val="616"/>
              </a:spcBef>
              <a:buFont typeface="Arial MT"/>
              <a:buChar char="•"/>
              <a:tabLst>
                <a:tab pos="390462" algn="l"/>
                <a:tab pos="391160" algn="l"/>
              </a:tabLst>
            </a:pPr>
            <a:r>
              <a:rPr sz="2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Unlimited</a:t>
            </a:r>
            <a:r>
              <a:rPr sz="2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sz="2400" b="1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lvl="1" indent="-315722" algn="just">
              <a:spcBef>
                <a:spcPts val="446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virtually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limitless</a:t>
            </a:r>
            <a:r>
              <a:rPr sz="24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marR="5588" lvl="1" indent="-315722" algn="just">
              <a:spcBef>
                <a:spcPts val="424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400" spc="-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computer's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2400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Tera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r>
              <a:rPr lang="en-US"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(1000GB)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compared</a:t>
            </a:r>
            <a:r>
              <a:rPr sz="2400" spc="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hundreds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Peta </a:t>
            </a:r>
            <a:r>
              <a:rPr sz="2400"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r>
              <a:rPr lang="en-US"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(1Peta=1000000GB)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sz="24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160" indent="-377190" algn="just">
              <a:spcBef>
                <a:spcPts val="455"/>
              </a:spcBef>
              <a:buFont typeface="Arial MT"/>
              <a:buChar char="•"/>
              <a:tabLst>
                <a:tab pos="390462" algn="l"/>
                <a:tab pos="391160" algn="l"/>
              </a:tabLst>
            </a:pPr>
            <a:r>
              <a:rPr sz="2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sz="2400" b="1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b="1" spc="-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marR="378587" lvl="1" indent="-315722" algn="just">
              <a:spcBef>
                <a:spcPts val="440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computing,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crashes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destroy</a:t>
            </a:r>
            <a:r>
              <a:rPr sz="2400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4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400" spc="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valuable </a:t>
            </a:r>
            <a:r>
              <a:rPr sz="2400"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data,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cloud should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1270" lvl="2" indent="-252159" algn="just">
              <a:spcBef>
                <a:spcPts val="380"/>
              </a:spcBef>
              <a:buFont typeface="Arial MT"/>
              <a:buChar char="•"/>
              <a:tabLst>
                <a:tab pos="1271270" algn="l"/>
                <a:tab pos="1271969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crashes,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cloud, still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marR="379286" lvl="1" indent="-315722" algn="just">
              <a:spcBef>
                <a:spcPts val="418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sz="2400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2400" spc="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r>
              <a:rPr sz="2400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regular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basis, </a:t>
            </a:r>
            <a:r>
              <a:rPr sz="2400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data-safe</a:t>
            </a:r>
            <a:r>
              <a:rPr sz="24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platform.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sz="2400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Dropbox,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Skydrive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457200"/>
            <a:ext cx="6629400" cy="487378"/>
          </a:xfrm>
          <a:prstGeom prst="rect">
            <a:avLst/>
          </a:prstGeom>
        </p:spPr>
        <p:txBody>
          <a:bodyPr vert="horz" wrap="square" lIns="0" tIns="13272" rIns="0" bIns="0" rtlCol="0">
            <a:spAutoFit/>
          </a:bodyPr>
          <a:lstStyle/>
          <a:p>
            <a:pPr marL="13970">
              <a:spcBef>
                <a:spcPts val="105"/>
              </a:spcBef>
            </a:pPr>
            <a:r>
              <a:rPr sz="3080" spc="-22" dirty="0">
                <a:solidFill>
                  <a:srgbClr val="002060"/>
                </a:solidFill>
                <a:latin typeface="Algerian" panose="04020705040A02060702" pitchFamily="82" charset="0"/>
              </a:rPr>
              <a:t>Advantages</a:t>
            </a:r>
            <a:r>
              <a:rPr sz="3080" spc="11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080" spc="-6" dirty="0">
                <a:solidFill>
                  <a:srgbClr val="002060"/>
                </a:solidFill>
                <a:latin typeface="Algerian" panose="04020705040A02060702" pitchFamily="82" charset="0"/>
              </a:rPr>
              <a:t>of</a:t>
            </a:r>
            <a:r>
              <a:rPr sz="3080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080" spc="-11" dirty="0">
                <a:solidFill>
                  <a:srgbClr val="002060"/>
                </a:solidFill>
                <a:latin typeface="Algerian" panose="04020705040A02060702" pitchFamily="82" charset="0"/>
              </a:rPr>
              <a:t>Cloud</a:t>
            </a:r>
            <a:r>
              <a:rPr sz="3080" spc="11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080" spc="-11" dirty="0">
                <a:solidFill>
                  <a:srgbClr val="002060"/>
                </a:solidFill>
                <a:latin typeface="Algerian" panose="04020705040A02060702" pitchFamily="82" charset="0"/>
              </a:rPr>
              <a:t>Computing</a:t>
            </a:r>
            <a:endParaRPr sz="308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173568" y="10176418"/>
            <a:ext cx="276606" cy="209481"/>
          </a:xfrm>
          <a:prstGeom prst="rect">
            <a:avLst/>
          </a:prstGeom>
        </p:spPr>
        <p:txBody>
          <a:bodyPr vert="horz" wrap="square" lIns="0" tIns="6287" rIns="0" bIns="0" rtlCol="0">
            <a:spAutoFit/>
          </a:bodyPr>
          <a:lstStyle/>
          <a:p>
            <a:pPr marL="41910">
              <a:spcBef>
                <a:spcPts val="50"/>
              </a:spcBef>
            </a:pPr>
            <a:r>
              <a:rPr dirty="0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524000"/>
            <a:ext cx="8842312" cy="5584669"/>
          </a:xfrm>
          <a:prstGeom prst="rect">
            <a:avLst/>
          </a:prstGeom>
        </p:spPr>
        <p:txBody>
          <a:bodyPr vert="horz" wrap="square" lIns="0" tIns="64261" rIns="0" bIns="0" rtlCol="0">
            <a:spAutoFit/>
          </a:bodyPr>
          <a:lstStyle/>
          <a:p>
            <a:pPr marL="391160" indent="-377190">
              <a:spcBef>
                <a:spcPts val="505"/>
              </a:spcBef>
              <a:buFont typeface="Arial MT"/>
              <a:buChar char="•"/>
              <a:tabLst>
                <a:tab pos="390462" algn="l"/>
                <a:tab pos="391160" algn="l"/>
              </a:tabLst>
            </a:pPr>
            <a:r>
              <a:rPr sz="24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  <a:r>
              <a:rPr sz="2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2400" b="1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lvl="1" indent="-315722">
              <a:spcBef>
                <a:spcPts val="457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computing,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/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  <a:r>
              <a:rPr sz="2400" spc="-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marR="48197" lvl="1" indent="-315722">
              <a:spcBef>
                <a:spcPts val="477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Instead,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cloud,</a:t>
            </a:r>
            <a:r>
              <a:rPr sz="2400" spc="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4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lvl="1" indent="-315722">
              <a:spcBef>
                <a:spcPts val="473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instantly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wherever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160" indent="-377190">
              <a:spcBef>
                <a:spcPts val="446"/>
              </a:spcBef>
              <a:buFont typeface="Arial MT"/>
              <a:buChar char="•"/>
              <a:tabLst>
                <a:tab pos="390462" algn="l"/>
                <a:tab pos="391160" algn="l"/>
              </a:tabLst>
            </a:pPr>
            <a:r>
              <a:rPr sz="2400" b="1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  <a:r>
              <a:rPr sz="2400" b="1" spc="-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sz="2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availability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lvl="1" indent="-315722">
              <a:spcBef>
                <a:spcPts val="455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a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home,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edited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</a:p>
          <a:p>
            <a:pPr marL="831914"/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work.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marR="386969" lvl="1" indent="-315722">
              <a:lnSpc>
                <a:spcPct val="101299"/>
              </a:lnSpc>
              <a:spcBef>
                <a:spcPts val="446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sz="2400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  <a:r>
              <a:rPr sz="2400" spc="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400" spc="-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connected,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danger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having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outdated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6858000" cy="487378"/>
          </a:xfrm>
          <a:prstGeom prst="rect">
            <a:avLst/>
          </a:prstGeom>
        </p:spPr>
        <p:txBody>
          <a:bodyPr vert="horz" wrap="square" lIns="0" tIns="13272" rIns="0" bIns="0" rtlCol="0">
            <a:spAutoFit/>
          </a:bodyPr>
          <a:lstStyle/>
          <a:p>
            <a:pPr marL="13970">
              <a:spcBef>
                <a:spcPts val="105"/>
              </a:spcBef>
            </a:pPr>
            <a:r>
              <a:rPr sz="3080" spc="-22" dirty="0">
                <a:solidFill>
                  <a:srgbClr val="002060"/>
                </a:solidFill>
                <a:latin typeface="Algerian" panose="04020705040A02060702" pitchFamily="82" charset="0"/>
              </a:rPr>
              <a:t>Advantages</a:t>
            </a:r>
            <a:r>
              <a:rPr sz="3080" spc="11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080" spc="-6" dirty="0">
                <a:solidFill>
                  <a:srgbClr val="002060"/>
                </a:solidFill>
                <a:latin typeface="Algerian" panose="04020705040A02060702" pitchFamily="82" charset="0"/>
              </a:rPr>
              <a:t>of</a:t>
            </a:r>
            <a:r>
              <a:rPr sz="3080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080" spc="-11" dirty="0">
                <a:solidFill>
                  <a:srgbClr val="002060"/>
                </a:solidFill>
                <a:latin typeface="Algerian" panose="04020705040A02060702" pitchFamily="82" charset="0"/>
              </a:rPr>
              <a:t>Cloud</a:t>
            </a:r>
            <a:r>
              <a:rPr sz="3080" spc="11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080" spc="-11" dirty="0">
                <a:solidFill>
                  <a:srgbClr val="002060"/>
                </a:solidFill>
                <a:latin typeface="Algerian" panose="04020705040A02060702" pitchFamily="82" charset="0"/>
              </a:rPr>
              <a:t>Computing</a:t>
            </a:r>
            <a:endParaRPr sz="308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173568" y="10176418"/>
            <a:ext cx="276606" cy="209481"/>
          </a:xfrm>
          <a:prstGeom prst="rect">
            <a:avLst/>
          </a:prstGeom>
        </p:spPr>
        <p:txBody>
          <a:bodyPr vert="horz" wrap="square" lIns="0" tIns="6287" rIns="0" bIns="0" rtlCol="0">
            <a:spAutoFit/>
          </a:bodyPr>
          <a:lstStyle/>
          <a:p>
            <a:pPr marL="41910">
              <a:spcBef>
                <a:spcPts val="50"/>
              </a:spcBef>
            </a:pPr>
            <a:r>
              <a:rPr dirty="0"/>
              <a:t>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436940"/>
            <a:ext cx="9355011" cy="4529189"/>
          </a:xfrm>
          <a:prstGeom prst="rect">
            <a:avLst/>
          </a:prstGeom>
        </p:spPr>
        <p:txBody>
          <a:bodyPr vert="horz" wrap="square" lIns="0" tIns="81026" rIns="0" bIns="0" rtlCol="0">
            <a:spAutoFit/>
          </a:bodyPr>
          <a:lstStyle/>
          <a:p>
            <a:pPr marL="391160" indent="-377190">
              <a:spcBef>
                <a:spcPts val="638"/>
              </a:spcBef>
              <a:buFont typeface="Arial MT"/>
              <a:buChar char="•"/>
              <a:tabLst>
                <a:tab pos="390462" algn="l"/>
                <a:tab pos="391160" algn="l"/>
              </a:tabLst>
            </a:pPr>
            <a:r>
              <a:rPr sz="2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</a:t>
            </a:r>
            <a:r>
              <a:rPr sz="2400" b="1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sz="24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collaboration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lvl="1" indent="-315722">
              <a:spcBef>
                <a:spcPts val="528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lvl="1" indent="-315722">
              <a:spcBef>
                <a:spcPts val="528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4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it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en-US"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24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collaborate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160" indent="-377190">
              <a:spcBef>
                <a:spcPts val="450"/>
              </a:spcBef>
              <a:buFont typeface="Arial MT"/>
              <a:buChar char="•"/>
              <a:tabLst>
                <a:tab pos="390462" algn="l"/>
                <a:tab pos="391160" algn="l"/>
              </a:tabLst>
            </a:pPr>
            <a:r>
              <a:rPr sz="2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2400" b="1" spc="-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independence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lvl="1" indent="-315722">
              <a:spcBef>
                <a:spcPts val="523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4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</a:t>
            </a:r>
            <a:r>
              <a:rPr sz="2400" spc="-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tethered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lvl="1" indent="-315722">
              <a:spcBef>
                <a:spcPts val="528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sz="24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computers,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4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cloud.</a:t>
            </a:r>
          </a:p>
          <a:p>
            <a:pPr marL="831914" marR="266129" lvl="1" indent="-315722">
              <a:spcBef>
                <a:spcPts val="528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device,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</a:t>
            </a:r>
            <a:r>
              <a:rPr sz="24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</a:t>
            </a:r>
            <a:r>
              <a:rPr sz="240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4177" y="304800"/>
            <a:ext cx="9456992" cy="568810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13970">
              <a:spcBef>
                <a:spcPts val="116"/>
              </a:spcBef>
            </a:pPr>
            <a:r>
              <a:rPr sz="3600" spc="-17" dirty="0">
                <a:solidFill>
                  <a:srgbClr val="002060"/>
                </a:solidFill>
                <a:latin typeface="Algerian" panose="04020705040A02060702" pitchFamily="82" charset="0"/>
              </a:rPr>
              <a:t>Disadvantages</a:t>
            </a:r>
            <a:r>
              <a:rPr sz="3600" spc="-38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of</a:t>
            </a:r>
            <a:r>
              <a:rPr sz="3600" spc="-55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-6" dirty="0">
                <a:solidFill>
                  <a:srgbClr val="002060"/>
                </a:solidFill>
                <a:latin typeface="Algerian" panose="04020705040A02060702" pitchFamily="82" charset="0"/>
              </a:rPr>
              <a:t>Cloud</a:t>
            </a:r>
            <a:r>
              <a:rPr sz="3600" spc="-22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Computing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173568" y="10176418"/>
            <a:ext cx="276606" cy="209481"/>
          </a:xfrm>
          <a:prstGeom prst="rect">
            <a:avLst/>
          </a:prstGeom>
        </p:spPr>
        <p:txBody>
          <a:bodyPr vert="horz" wrap="square" lIns="0" tIns="6287" rIns="0" bIns="0" rtlCol="0">
            <a:spAutoFit/>
          </a:bodyPr>
          <a:lstStyle/>
          <a:p>
            <a:pPr marL="41910">
              <a:spcBef>
                <a:spcPts val="50"/>
              </a:spcBef>
            </a:pPr>
            <a:r>
              <a:rPr dirty="0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600200"/>
            <a:ext cx="9456992" cy="5599418"/>
          </a:xfrm>
          <a:prstGeom prst="rect">
            <a:avLst/>
          </a:prstGeom>
        </p:spPr>
        <p:txBody>
          <a:bodyPr vert="horz" wrap="square" lIns="0" tIns="81725" rIns="0" bIns="0" rtlCol="0">
            <a:spAutoFit/>
          </a:bodyPr>
          <a:lstStyle/>
          <a:p>
            <a:pPr marL="391160" indent="-377190">
              <a:spcBef>
                <a:spcPts val="644"/>
              </a:spcBef>
              <a:buFont typeface="Arial MT"/>
              <a:buChar char="•"/>
              <a:tabLst>
                <a:tab pos="390462" algn="l"/>
                <a:tab pos="391160" algn="l"/>
              </a:tabLst>
            </a:pPr>
            <a:r>
              <a:rPr sz="24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sz="2400" b="1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b="1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sz="2400" b="1" spc="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sz="2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lvl="1" indent="-315722">
              <a:spcBef>
                <a:spcPts val="450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impossible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400" spc="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marR="199771" lvl="1" indent="-315722">
              <a:spcBef>
                <a:spcPts val="424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400" spc="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sz="2400" spc="-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documents,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400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400"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anything,</a:t>
            </a:r>
            <a:r>
              <a:rPr sz="24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sz="2400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400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r>
              <a:rPr sz="2400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marR="5588" lvl="1" indent="-315722">
              <a:spcBef>
                <a:spcPts val="422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2400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inherently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unreliable,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deal-breaker.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160" indent="-377190">
              <a:spcBef>
                <a:spcPts val="473"/>
              </a:spcBef>
              <a:buFont typeface="Arial MT"/>
              <a:buChar char="•"/>
              <a:tabLst>
                <a:tab pos="390462" algn="l"/>
                <a:tab pos="391160" algn="l"/>
              </a:tabLst>
            </a:pPr>
            <a:r>
              <a:rPr sz="2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sz="2400" b="1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400" b="1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sz="2400" b="1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sz="2400" b="1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low-speed</a:t>
            </a:r>
            <a:r>
              <a:rPr sz="2400" b="1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marR="440754" lvl="1" indent="-315722">
              <a:spcBef>
                <a:spcPts val="450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</a:t>
            </a:r>
            <a:r>
              <a:rPr sz="2400" spc="-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low-speed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connection,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dial-up</a:t>
            </a:r>
            <a:r>
              <a:rPr sz="24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services,</a:t>
            </a:r>
            <a:r>
              <a:rPr sz="2400" spc="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</a:t>
            </a:r>
            <a:r>
              <a:rPr sz="2400"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painful</a:t>
            </a:r>
            <a:r>
              <a:rPr sz="2400" spc="-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impossible.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lvl="1" indent="-315722">
              <a:spcBef>
                <a:spcPts val="424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sz="2400" spc="-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sz="2400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download,</a:t>
            </a:r>
            <a:r>
              <a:rPr sz="2400" spc="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80" y="152400"/>
            <a:ext cx="8203020" cy="1121397"/>
          </a:xfrm>
          <a:prstGeom prst="rect">
            <a:avLst/>
          </a:prstGeom>
        </p:spPr>
        <p:txBody>
          <a:bodyPr vert="horz" wrap="square" lIns="0" tIns="13272" rIns="0" bIns="0" rtlCol="0">
            <a:spAutoFit/>
          </a:bodyPr>
          <a:lstStyle/>
          <a:p>
            <a:pPr marL="13970">
              <a:spcBef>
                <a:spcPts val="105"/>
              </a:spcBef>
            </a:pPr>
            <a:r>
              <a:rPr sz="3600" spc="-17" dirty="0">
                <a:solidFill>
                  <a:srgbClr val="002060"/>
                </a:solidFill>
                <a:latin typeface="Algerian" panose="04020705040A02060702" pitchFamily="82" charset="0"/>
              </a:rPr>
              <a:t>Disadvantages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-6" dirty="0">
                <a:solidFill>
                  <a:srgbClr val="002060"/>
                </a:solidFill>
                <a:latin typeface="Algerian" panose="04020705040A02060702" pitchFamily="82" charset="0"/>
              </a:rPr>
              <a:t>of</a:t>
            </a:r>
            <a:r>
              <a:rPr sz="3600" spc="-11" dirty="0">
                <a:solidFill>
                  <a:srgbClr val="002060"/>
                </a:solidFill>
                <a:latin typeface="Algerian" panose="04020705040A02060702" pitchFamily="82" charset="0"/>
              </a:rPr>
              <a:t> Cloud Computing</a:t>
            </a:r>
            <a:endParaRPr sz="36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173568" y="10176418"/>
            <a:ext cx="276606" cy="209481"/>
          </a:xfrm>
          <a:prstGeom prst="rect">
            <a:avLst/>
          </a:prstGeom>
        </p:spPr>
        <p:txBody>
          <a:bodyPr vert="horz" wrap="square" lIns="0" tIns="6287" rIns="0" bIns="0" rtlCol="0">
            <a:spAutoFit/>
          </a:bodyPr>
          <a:lstStyle/>
          <a:p>
            <a:pPr marL="41910">
              <a:spcBef>
                <a:spcPts val="50"/>
              </a:spcBef>
            </a:pPr>
            <a:r>
              <a:rPr dirty="0"/>
              <a:t>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676400"/>
            <a:ext cx="9372600" cy="4898329"/>
          </a:xfrm>
          <a:prstGeom prst="rect">
            <a:avLst/>
          </a:prstGeom>
        </p:spPr>
        <p:txBody>
          <a:bodyPr vert="horz" wrap="square" lIns="0" tIns="47498" rIns="0" bIns="0" rtlCol="0">
            <a:spAutoFit/>
          </a:bodyPr>
          <a:lstStyle/>
          <a:p>
            <a:pPr marL="391160" indent="-377889">
              <a:spcBef>
                <a:spcPts val="374"/>
              </a:spcBef>
              <a:buFont typeface="Arial MT"/>
              <a:buChar char="•"/>
              <a:tabLst>
                <a:tab pos="391160" algn="l"/>
                <a:tab pos="391859" algn="l"/>
              </a:tabLst>
            </a:pPr>
            <a:r>
              <a:rPr sz="24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sz="2400" b="1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</a:t>
            </a:r>
            <a:r>
              <a:rPr sz="2400" b="1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marR="229107" lvl="1" indent="-315722">
              <a:lnSpc>
                <a:spcPts val="2023"/>
              </a:lnSpc>
              <a:spcBef>
                <a:spcPts val="501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400" spc="-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sz="2400" spc="-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change,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4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 many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</a:t>
            </a:r>
            <a:r>
              <a:rPr sz="2400" spc="-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 </a:t>
            </a:r>
            <a:r>
              <a:rPr sz="2400" spc="-4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full-featured</a:t>
            </a:r>
            <a:r>
              <a:rPr sz="2400" spc="-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2400" spc="-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desktop-based</a:t>
            </a:r>
            <a:r>
              <a:rPr sz="2400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1270" marR="757873" lvl="2" indent="-251460">
              <a:lnSpc>
                <a:spcPts val="1782"/>
              </a:lnSpc>
              <a:spcBef>
                <a:spcPts val="396"/>
              </a:spcBef>
              <a:buFont typeface="Arial MT"/>
              <a:buChar char="•"/>
              <a:tabLst>
                <a:tab pos="1271270" algn="l"/>
                <a:tab pos="1271969" algn="l"/>
              </a:tabLst>
            </a:pP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a lot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PowerPoint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with Google </a:t>
            </a:r>
            <a:r>
              <a:rPr sz="2400" spc="-3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Presentation's</a:t>
            </a:r>
            <a:r>
              <a:rPr sz="2400" spc="-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160" indent="-377889" algn="just">
              <a:spcBef>
                <a:spcPts val="193"/>
              </a:spcBef>
              <a:buFont typeface="Arial MT"/>
              <a:buChar char="•"/>
              <a:tabLst>
                <a:tab pos="391859" algn="l"/>
              </a:tabLst>
            </a:pPr>
            <a:r>
              <a:rPr sz="2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b="1" spc="-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b="1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marR="5588" lvl="1" indent="-315722" algn="just">
              <a:lnSpc>
                <a:spcPts val="2023"/>
              </a:lnSpc>
              <a:spcBef>
                <a:spcPts val="501"/>
              </a:spcBef>
              <a:buFont typeface="Arial MT"/>
              <a:buChar char="–"/>
              <a:tabLst>
                <a:tab pos="832612" algn="l"/>
              </a:tabLst>
            </a:pP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can sometimes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slower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2400" spc="-4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</a:t>
            </a:r>
            <a:r>
              <a:rPr sz="2400" spc="-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similar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</a:t>
            </a:r>
            <a:r>
              <a:rPr sz="2400" spc="-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PC.</a:t>
            </a:r>
          </a:p>
          <a:p>
            <a:pPr marL="831914" lvl="1" indent="-315722" algn="just">
              <a:lnSpc>
                <a:spcPts val="2133"/>
              </a:lnSpc>
              <a:spcBef>
                <a:spcPts val="187"/>
              </a:spcBef>
              <a:buFont typeface="Arial MT"/>
              <a:buChar char="–"/>
              <a:tabLst>
                <a:tab pos="832612" algn="l"/>
              </a:tabLst>
            </a:pP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</a:t>
            </a:r>
            <a:r>
              <a:rPr sz="2400" spc="-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sz="2400" spc="-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program,</a:t>
            </a:r>
            <a:r>
              <a:rPr sz="24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r>
              <a:rPr sz="24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</a:t>
            </a:r>
            <a:r>
              <a:rPr sz="2400" spc="-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document,</a:t>
            </a:r>
            <a:r>
              <a:rPr sz="2400" spc="-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400" spc="-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forth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sz="24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cloud.</a:t>
            </a:r>
          </a:p>
          <a:p>
            <a:pPr marL="831914" marR="311531" lvl="1" indent="-315722" algn="just">
              <a:lnSpc>
                <a:spcPts val="2023"/>
              </a:lnSpc>
              <a:spcBef>
                <a:spcPts val="477"/>
              </a:spcBef>
              <a:buFont typeface="Arial MT"/>
              <a:buChar char="–"/>
              <a:tabLst>
                <a:tab pos="832612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cloud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servers happen to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moment, or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4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</a:t>
            </a:r>
            <a:r>
              <a:rPr sz="2400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day,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instantaneous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expect </a:t>
            </a:r>
            <a:r>
              <a:rPr sz="2400" spc="-4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r>
              <a:rPr sz="2400" spc="-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7467600" cy="487378"/>
          </a:xfrm>
          <a:prstGeom prst="rect">
            <a:avLst/>
          </a:prstGeom>
        </p:spPr>
        <p:txBody>
          <a:bodyPr vert="horz" wrap="square" lIns="0" tIns="13272" rIns="0" bIns="0" rtlCol="0">
            <a:spAutoFit/>
          </a:bodyPr>
          <a:lstStyle/>
          <a:p>
            <a:pPr marL="13970">
              <a:spcBef>
                <a:spcPts val="105"/>
              </a:spcBef>
            </a:pPr>
            <a:r>
              <a:rPr sz="3080" spc="-17" dirty="0">
                <a:solidFill>
                  <a:srgbClr val="002060"/>
                </a:solidFill>
                <a:latin typeface="Algerian" panose="04020705040A02060702" pitchFamily="82" charset="0"/>
              </a:rPr>
              <a:t>Disadvantages</a:t>
            </a:r>
            <a:r>
              <a:rPr sz="3080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080" spc="-6" dirty="0">
                <a:solidFill>
                  <a:srgbClr val="002060"/>
                </a:solidFill>
                <a:latin typeface="Algerian" panose="04020705040A02060702" pitchFamily="82" charset="0"/>
              </a:rPr>
              <a:t>of</a:t>
            </a:r>
            <a:r>
              <a:rPr sz="3080" spc="-11" dirty="0">
                <a:solidFill>
                  <a:srgbClr val="002060"/>
                </a:solidFill>
                <a:latin typeface="Algerian" panose="04020705040A02060702" pitchFamily="82" charset="0"/>
              </a:rPr>
              <a:t> Cloud Computing</a:t>
            </a:r>
            <a:endParaRPr sz="308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173568" y="10176418"/>
            <a:ext cx="276606" cy="209481"/>
          </a:xfrm>
          <a:prstGeom prst="rect">
            <a:avLst/>
          </a:prstGeom>
        </p:spPr>
        <p:txBody>
          <a:bodyPr vert="horz" wrap="square" lIns="0" tIns="6287" rIns="0" bIns="0" rtlCol="0">
            <a:spAutoFit/>
          </a:bodyPr>
          <a:lstStyle/>
          <a:p>
            <a:pPr marL="41910">
              <a:spcBef>
                <a:spcPts val="50"/>
              </a:spcBef>
            </a:pPr>
            <a:r>
              <a:rPr dirty="0"/>
              <a:t>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" y="1579963"/>
            <a:ext cx="9296400" cy="5984074"/>
          </a:xfrm>
          <a:prstGeom prst="rect">
            <a:avLst/>
          </a:prstGeom>
        </p:spPr>
        <p:txBody>
          <a:bodyPr vert="horz" wrap="square" lIns="0" tIns="74041" rIns="0" bIns="0" rtlCol="0">
            <a:spAutoFit/>
          </a:bodyPr>
          <a:lstStyle/>
          <a:p>
            <a:pPr marL="391160" indent="-377190">
              <a:spcBef>
                <a:spcPts val="583"/>
              </a:spcBef>
              <a:buFont typeface="Arial MT"/>
              <a:buChar char="•"/>
              <a:tabLst>
                <a:tab pos="390462" algn="l"/>
                <a:tab pos="391160" algn="l"/>
              </a:tabLst>
            </a:pPr>
            <a:r>
              <a:rPr sz="28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sz="2800" b="1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b="1" spc="-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</a:t>
            </a:r>
            <a:r>
              <a:rPr sz="2800" b="1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800" b="1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800" b="1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secured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lvl="1" indent="-315722">
              <a:spcBef>
                <a:spcPts val="473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8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sz="2800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computing,</a:t>
            </a:r>
            <a:r>
              <a:rPr sz="28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sz="28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1270" lvl="2" indent="-252159">
              <a:spcBef>
                <a:spcPts val="401"/>
              </a:spcBef>
              <a:buFont typeface="Arial MT"/>
              <a:buChar char="•"/>
              <a:tabLst>
                <a:tab pos="1271270" algn="l"/>
                <a:tab pos="1271969" algn="l"/>
              </a:tabLst>
            </a:pP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questions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cloud?</a:t>
            </a:r>
          </a:p>
          <a:p>
            <a:pPr marL="831914" lvl="1" indent="-315722">
              <a:spcBef>
                <a:spcPts val="446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</a:t>
            </a:r>
            <a:r>
              <a:rPr sz="28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</a:t>
            </a:r>
            <a:r>
              <a:rPr sz="28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8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</a:t>
            </a:r>
            <a:r>
              <a:rPr sz="28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>
              <a:spcBef>
                <a:spcPts val="38"/>
              </a:spcBef>
              <a:buChar char="–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160" indent="-377190">
              <a:buFont typeface="Arial MT"/>
              <a:buChar char="•"/>
              <a:tabLst>
                <a:tab pos="390462" algn="l"/>
                <a:tab pos="391160" algn="l"/>
              </a:tabLst>
            </a:pPr>
            <a:r>
              <a:rPr sz="28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sz="2800" b="1" spc="-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b="1" spc="-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800" b="1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lost!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lvl="1" indent="-315722">
              <a:spcBef>
                <a:spcPts val="446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Theoretically,</a:t>
            </a:r>
            <a:r>
              <a:rPr sz="28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sz="2800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</a:t>
            </a:r>
            <a:r>
              <a:rPr sz="28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sz="28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safe,</a:t>
            </a:r>
            <a:r>
              <a:rPr sz="28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replicated across</a:t>
            </a:r>
            <a:r>
              <a:rPr sz="2800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2800" spc="-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lvl="1" indent="-315722">
              <a:spcBef>
                <a:spcPts val="424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8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chance</a:t>
            </a:r>
            <a:r>
              <a:rPr sz="28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800" spc="-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800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8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goes</a:t>
            </a:r>
            <a:r>
              <a:rPr sz="28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missing,</a:t>
            </a:r>
            <a:r>
              <a:rPr sz="28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8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</a:t>
            </a:r>
            <a:r>
              <a:rPr sz="28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sz="2800" spc="-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8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sz="28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1270" lvl="2" indent="-252159">
              <a:spcBef>
                <a:spcPts val="347"/>
              </a:spcBef>
              <a:buFont typeface="Arial MT"/>
              <a:buChar char="•"/>
              <a:tabLst>
                <a:tab pos="1271270" algn="l"/>
                <a:tab pos="1271969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sz="28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simply,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relying</a:t>
            </a:r>
            <a:r>
              <a:rPr sz="2800" spc="-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sz="28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8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8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</a:t>
            </a:r>
            <a:r>
              <a:rPr sz="28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448800" cy="568810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13970">
              <a:spcBef>
                <a:spcPts val="116"/>
              </a:spcBef>
            </a:pPr>
            <a:r>
              <a:rPr sz="3600" spc="-17" dirty="0">
                <a:latin typeface="Algerian" panose="04020705040A02060702" pitchFamily="82" charset="0"/>
              </a:rPr>
              <a:t>Disadvantages</a:t>
            </a:r>
            <a:r>
              <a:rPr sz="3600" spc="-38" dirty="0">
                <a:latin typeface="Algerian" panose="04020705040A02060702" pitchFamily="82" charset="0"/>
              </a:rPr>
              <a:t> </a:t>
            </a:r>
            <a:r>
              <a:rPr sz="3600" dirty="0">
                <a:latin typeface="Algerian" panose="04020705040A02060702" pitchFamily="82" charset="0"/>
              </a:rPr>
              <a:t>of</a:t>
            </a:r>
            <a:r>
              <a:rPr sz="3600" spc="-55" dirty="0">
                <a:latin typeface="Algerian" panose="04020705040A02060702" pitchFamily="82" charset="0"/>
              </a:rPr>
              <a:t> </a:t>
            </a:r>
            <a:r>
              <a:rPr sz="3600" spc="-6" dirty="0">
                <a:latin typeface="Algerian" panose="04020705040A02060702" pitchFamily="82" charset="0"/>
              </a:rPr>
              <a:t>Cloud</a:t>
            </a:r>
            <a:r>
              <a:rPr sz="3600" spc="-22" dirty="0">
                <a:latin typeface="Algerian" panose="04020705040A02060702" pitchFamily="82" charset="0"/>
              </a:rPr>
              <a:t> </a:t>
            </a:r>
            <a:r>
              <a:rPr sz="3600" dirty="0">
                <a:latin typeface="Algerian" panose="04020705040A02060702" pitchFamily="82" charset="0"/>
              </a:rPr>
              <a:t>Computing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173568" y="10176418"/>
            <a:ext cx="276606" cy="209481"/>
          </a:xfrm>
          <a:prstGeom prst="rect">
            <a:avLst/>
          </a:prstGeom>
        </p:spPr>
        <p:txBody>
          <a:bodyPr vert="horz" wrap="square" lIns="0" tIns="6287" rIns="0" bIns="0" rtlCol="0">
            <a:spAutoFit/>
          </a:bodyPr>
          <a:lstStyle/>
          <a:p>
            <a:pPr marL="41910">
              <a:spcBef>
                <a:spcPts val="50"/>
              </a:spcBef>
            </a:pPr>
            <a:r>
              <a:rPr dirty="0"/>
              <a:t>25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" y="990600"/>
            <a:ext cx="6858000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6598" indent="-452628">
              <a:spcBef>
                <a:spcPts val="110"/>
              </a:spcBef>
              <a:buSzPct val="133333"/>
              <a:buFont typeface="Arial MT"/>
              <a:buChar char="•"/>
              <a:tabLst>
                <a:tab pos="465900" algn="l"/>
                <a:tab pos="466598" algn="l"/>
              </a:tabLst>
            </a:pPr>
            <a:r>
              <a:rPr sz="2400" b="1" dirty="0"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HPC</a:t>
            </a:r>
            <a:r>
              <a:rPr lang="en-US" sz="2400" b="1" dirty="0"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(High Performance computing </a:t>
            </a:r>
            <a:r>
              <a:rPr sz="2400" b="1" spc="-88" dirty="0"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7" dirty="0"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b="1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ystems</a:t>
            </a:r>
            <a:r>
              <a:rPr lang="en-US" sz="2400" b="1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37214" y="1675470"/>
            <a:ext cx="9906000" cy="5793059"/>
          </a:xfrm>
          <a:prstGeom prst="rect">
            <a:avLst/>
          </a:prstGeom>
        </p:spPr>
        <p:txBody>
          <a:bodyPr vert="horz" wrap="square" lIns="0" tIns="67753" rIns="0" bIns="0" rtlCol="0">
            <a:spAutoFit/>
          </a:bodyPr>
          <a:lstStyle/>
          <a:p>
            <a:pPr marL="831914" indent="-315722" algn="just">
              <a:spcBef>
                <a:spcPts val="532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2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sz="22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200" spc="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sz="22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compute-intensive HPC</a:t>
            </a:r>
            <a:r>
              <a:rPr sz="22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sz="22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2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r>
              <a:rPr lang="en-US"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(MPI uses a message passing mechanism to divide a big problem into smaller problems. Each small problem runs on a separate machine, in parallel with the other.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/OpenMP</a:t>
            </a:r>
            <a:r>
              <a:rPr lang="en-US"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(OpenMP is used to optimize performance of a program running on a single machine with multiple CPUs, </a:t>
            </a:r>
            <a:r>
              <a:rPr lang="en-US" sz="2200" spc="-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SMP-Symmetric Multiprocessing)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indent="-315722" algn="just">
              <a:spcBef>
                <a:spcPts val="418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sz="22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type</a:t>
            </a:r>
            <a:r>
              <a:rPr sz="22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1270" lvl="1" indent="-252159" algn="just">
              <a:spcBef>
                <a:spcPts val="380"/>
              </a:spcBef>
              <a:buFont typeface="Arial MT"/>
              <a:buChar char="•"/>
              <a:tabLst>
                <a:tab pos="1271270" algn="l"/>
                <a:tab pos="1271969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want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2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VM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</a:t>
            </a:r>
            <a:r>
              <a:rPr sz="22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co-located</a:t>
            </a:r>
            <a:r>
              <a:rPr sz="2200" spc="-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160" indent="-377190" algn="just">
              <a:spcBef>
                <a:spcPts val="6"/>
              </a:spcBef>
              <a:buFont typeface="Arial MT"/>
              <a:buChar char="•"/>
              <a:tabLst>
                <a:tab pos="390462" algn="l"/>
                <a:tab pos="391160" algn="l"/>
              </a:tabLst>
            </a:pPr>
            <a:r>
              <a:rPr sz="22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sz="2200" b="1" spc="-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lvl="1" indent="-315722" algn="just">
              <a:spcBef>
                <a:spcPts val="440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sz="22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sz="22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2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sz="2200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2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1270" lvl="2" indent="-252159" algn="just">
              <a:spcBef>
                <a:spcPts val="380"/>
              </a:spcBef>
              <a:buFont typeface="Arial MT"/>
              <a:buChar char="•"/>
              <a:tabLst>
                <a:tab pos="1271270" algn="l"/>
                <a:tab pos="1271969" algn="l"/>
              </a:tabLst>
            </a:pP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be</a:t>
            </a:r>
            <a:r>
              <a:rPr sz="22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</a:t>
            </a:r>
            <a:r>
              <a:rPr sz="22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sz="22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200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sz="22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2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marR="5588" lvl="1" indent="-315722" algn="just">
              <a:spcBef>
                <a:spcPts val="446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2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sz="22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2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r>
              <a:rPr sz="22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sz="22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(not</a:t>
            </a:r>
            <a:r>
              <a:rPr sz="22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sz="22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  <a:r>
              <a:rPr lang="en-US"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-was the third revision of the SQL database query language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sz="22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r>
              <a:rPr sz="2200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(many </a:t>
            </a:r>
            <a:r>
              <a:rPr sz="2200" spc="-4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r>
              <a:rPr sz="22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22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22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there)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1270" lvl="2" indent="-252159" algn="just">
              <a:spcBef>
                <a:spcPts val="401"/>
              </a:spcBef>
              <a:buFont typeface="Arial MT"/>
              <a:buChar char="•"/>
              <a:tabLst>
                <a:tab pos="1271270" algn="l"/>
                <a:tab pos="1271969" algn="l"/>
              </a:tabLst>
            </a:pP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2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sz="22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sz="2200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2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2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2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adapted</a:t>
            </a:r>
            <a:r>
              <a:rPr sz="22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sz="22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22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39666"/>
            <a:ext cx="5812917" cy="569515"/>
          </a:xfrm>
          <a:prstGeom prst="rect">
            <a:avLst/>
          </a:prstGeom>
        </p:spPr>
        <p:txBody>
          <a:bodyPr vert="horz" wrap="square" lIns="0" tIns="15367" rIns="0" bIns="0" rtlCol="0">
            <a:spAutoFit/>
          </a:bodyPr>
          <a:lstStyle/>
          <a:p>
            <a:pPr marL="13970">
              <a:spcBef>
                <a:spcPts val="121"/>
              </a:spcBef>
            </a:pP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Cloud</a:t>
            </a:r>
            <a:r>
              <a:rPr sz="3600" spc="-66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Services</a:t>
            </a:r>
            <a:r>
              <a:rPr sz="3600" spc="-38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868" y="1807884"/>
            <a:ext cx="8890508" cy="5405326"/>
          </a:xfrm>
          <a:prstGeom prst="rect">
            <a:avLst/>
          </a:prstGeom>
        </p:spPr>
        <p:txBody>
          <a:bodyPr vert="horz" wrap="square" lIns="0" tIns="106172" rIns="0" bIns="0" rtlCol="0">
            <a:spAutoFit/>
          </a:bodyPr>
          <a:lstStyle/>
          <a:p>
            <a:pPr marL="392557" marR="5588" indent="-379286" algn="just" defTabSz="1005840">
              <a:lnSpc>
                <a:spcPct val="80000"/>
              </a:lnSpc>
              <a:spcBef>
                <a:spcPts val="836"/>
              </a:spcBef>
              <a:buFont typeface="Arial MT"/>
              <a:buChar char="•"/>
              <a:tabLst>
                <a:tab pos="393256" algn="l"/>
              </a:tabLst>
            </a:pP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Cloud services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can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be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delivered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publicly </a:t>
            </a:r>
            <a:r>
              <a:rPr sz="2970" spc="11" dirty="0">
                <a:solidFill>
                  <a:prstClr val="black"/>
                </a:solidFill>
                <a:latin typeface="Times New Roman"/>
                <a:cs typeface="Times New Roman"/>
              </a:rPr>
              <a:t>or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privately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using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internet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297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11" dirty="0">
                <a:solidFill>
                  <a:prstClr val="black"/>
                </a:solidFill>
                <a:latin typeface="Times New Roman"/>
                <a:cs typeface="Times New Roman"/>
              </a:rPr>
              <a:t>can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also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remain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 within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 a </a:t>
            </a:r>
            <a:r>
              <a:rPr sz="297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22" dirty="0">
                <a:solidFill>
                  <a:prstClr val="black"/>
                </a:solidFill>
                <a:latin typeface="Times New Roman"/>
                <a:cs typeface="Times New Roman"/>
              </a:rPr>
              <a:t>company’s</a:t>
            </a:r>
            <a:r>
              <a:rPr sz="2970" spc="-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network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when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delivered over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an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intranet.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Sometimes, </a:t>
            </a:r>
            <a:r>
              <a:rPr sz="2970" spc="-11" dirty="0">
                <a:solidFill>
                  <a:prstClr val="black"/>
                </a:solidFill>
                <a:latin typeface="Times New Roman"/>
                <a:cs typeface="Times New Roman"/>
              </a:rPr>
              <a:t>organizations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make use </a:t>
            </a:r>
            <a:r>
              <a:rPr sz="2970" spc="11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combination </a:t>
            </a:r>
            <a:r>
              <a:rPr sz="2970" spc="17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970" spc="-72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both.</a:t>
            </a:r>
            <a:endParaRPr sz="297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9081" indent="-379286" algn="just" defTabSz="1005840">
              <a:lnSpc>
                <a:spcPct val="80000"/>
              </a:lnSpc>
              <a:spcBef>
                <a:spcPts val="710"/>
              </a:spcBef>
              <a:buFont typeface="Arial MT"/>
              <a:buChar char="•"/>
              <a:tabLst>
                <a:tab pos="393256" algn="l"/>
              </a:tabLst>
            </a:pPr>
            <a:r>
              <a:rPr sz="2970" spc="11" dirty="0">
                <a:solidFill>
                  <a:prstClr val="black"/>
                </a:solidFill>
                <a:latin typeface="Times New Roman"/>
                <a:cs typeface="Times New Roman"/>
              </a:rPr>
              <a:t>No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matter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where the actual “cloud”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is—a </a:t>
            </a:r>
            <a:r>
              <a:rPr sz="2970" spc="-17" dirty="0">
                <a:solidFill>
                  <a:prstClr val="black"/>
                </a:solidFill>
                <a:latin typeface="Times New Roman"/>
                <a:cs typeface="Times New Roman"/>
              </a:rPr>
              <a:t>company’s </a:t>
            </a:r>
            <a:r>
              <a:rPr sz="2970" spc="-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own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data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center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or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97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service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11" dirty="0">
                <a:solidFill>
                  <a:prstClr val="black"/>
                </a:solidFill>
                <a:latin typeface="Times New Roman"/>
                <a:cs typeface="Times New Roman"/>
              </a:rPr>
              <a:t>provider’s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data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22" dirty="0">
                <a:solidFill>
                  <a:prstClr val="black"/>
                </a:solidFill>
                <a:latin typeface="Times New Roman"/>
                <a:cs typeface="Times New Roman"/>
              </a:rPr>
              <a:t>center, </a:t>
            </a:r>
            <a:r>
              <a:rPr sz="2970" spc="-72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cloud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computing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uses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networking </a:t>
            </a:r>
            <a:r>
              <a:rPr sz="2970" spc="-17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enable convenient, </a:t>
            </a:r>
            <a:r>
              <a:rPr sz="2970" spc="-72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on-demand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 access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to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97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shared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pool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11" dirty="0">
                <a:solidFill>
                  <a:prstClr val="black"/>
                </a:solidFill>
                <a:latin typeface="Times New Roman"/>
                <a:cs typeface="Times New Roman"/>
              </a:rPr>
              <a:t>of</a:t>
            </a:r>
            <a:r>
              <a:rPr sz="2970" spc="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computing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 resources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like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networks,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storage,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servers, services, </a:t>
            </a:r>
            <a:r>
              <a:rPr sz="2970" spc="-11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applications. </a:t>
            </a:r>
            <a:endParaRPr lang="en-US" sz="297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9081" indent="-379286" algn="just" defTabSz="1005840">
              <a:lnSpc>
                <a:spcPct val="80000"/>
              </a:lnSpc>
              <a:spcBef>
                <a:spcPts val="710"/>
              </a:spcBef>
              <a:buFont typeface="Arial MT"/>
              <a:buChar char="•"/>
              <a:tabLst>
                <a:tab pos="393256" algn="l"/>
              </a:tabLst>
            </a:pPr>
            <a:r>
              <a:rPr sz="2970" spc="-17" dirty="0">
                <a:solidFill>
                  <a:prstClr val="black"/>
                </a:solidFill>
                <a:latin typeface="Times New Roman"/>
                <a:cs typeface="Times New Roman"/>
              </a:rPr>
              <a:t>By</a:t>
            </a:r>
            <a:r>
              <a:rPr sz="2970" spc="-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using</a:t>
            </a:r>
            <a:r>
              <a:rPr sz="2970" spc="73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virtualization,</a:t>
            </a:r>
            <a:r>
              <a:rPr sz="2970" spc="73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these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assets can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11" dirty="0">
                <a:solidFill>
                  <a:prstClr val="black"/>
                </a:solidFill>
                <a:latin typeface="Times New Roman"/>
                <a:cs typeface="Times New Roman"/>
              </a:rPr>
              <a:t>be</a:t>
            </a:r>
            <a:r>
              <a:rPr sz="2970" spc="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provisioned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11" dirty="0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released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quickly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11" dirty="0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 easily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 as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17" dirty="0">
                <a:solidFill>
                  <a:prstClr val="black"/>
                </a:solidFill>
                <a:latin typeface="Times New Roman"/>
                <a:cs typeface="Times New Roman"/>
              </a:rPr>
              <a:t>necessary.</a:t>
            </a:r>
            <a:endParaRPr sz="297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7924800" cy="569515"/>
          </a:xfrm>
          <a:prstGeom prst="rect">
            <a:avLst/>
          </a:prstGeom>
        </p:spPr>
        <p:txBody>
          <a:bodyPr vert="horz" wrap="square" lIns="0" tIns="15367" rIns="0" bIns="0" rtlCol="0">
            <a:spAutoFit/>
          </a:bodyPr>
          <a:lstStyle/>
          <a:p>
            <a:pPr marL="13970">
              <a:spcBef>
                <a:spcPts val="121"/>
              </a:spcBef>
            </a:pPr>
            <a:r>
              <a:rPr sz="3600" spc="-6" dirty="0">
                <a:solidFill>
                  <a:srgbClr val="002060"/>
                </a:solidFill>
                <a:latin typeface="Algerian" panose="04020705040A02060702" pitchFamily="82" charset="0"/>
                <a:cs typeface="Calibri"/>
              </a:rPr>
              <a:t>Virtually</a:t>
            </a:r>
            <a:r>
              <a:rPr sz="3600" spc="-33" dirty="0">
                <a:solidFill>
                  <a:srgbClr val="002060"/>
                </a:solidFill>
                <a:latin typeface="Algerian" panose="04020705040A02060702" pitchFamily="82" charset="0"/>
                <a:cs typeface="Calibri"/>
              </a:rPr>
              <a:t> </a:t>
            </a:r>
            <a:r>
              <a:rPr sz="3600" spc="-6" dirty="0">
                <a:solidFill>
                  <a:srgbClr val="002060"/>
                </a:solidFill>
                <a:latin typeface="Algerian" panose="04020705040A02060702" pitchFamily="82" charset="0"/>
                <a:cs typeface="Calibri"/>
              </a:rPr>
              <a:t>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600200"/>
            <a:ext cx="9372600" cy="5686045"/>
          </a:xfrm>
          <a:prstGeom prst="rect">
            <a:avLst/>
          </a:prstGeom>
        </p:spPr>
        <p:txBody>
          <a:bodyPr vert="horz" wrap="square" lIns="0" tIns="66358" rIns="0" bIns="0" rtlCol="0">
            <a:spAutoFit/>
          </a:bodyPr>
          <a:lstStyle/>
          <a:p>
            <a:pPr marL="392557" marR="5588" indent="-379286" algn="just" defTabSz="1005840">
              <a:lnSpc>
                <a:spcPct val="90000"/>
              </a:lnSpc>
              <a:spcBef>
                <a:spcPts val="523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z="3520" spc="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52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3520" spc="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time,</a:t>
            </a:r>
            <a:r>
              <a:rPr sz="3520" spc="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sz="3520" spc="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don't</a:t>
            </a:r>
            <a:r>
              <a:rPr sz="3520" spc="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sz="3520" spc="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35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sz="35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3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capacity.</a:t>
            </a:r>
            <a:r>
              <a:rPr sz="3520" spc="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520" spc="17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557" marR="5588" indent="-379286" algn="just" defTabSz="1005840">
              <a:lnSpc>
                <a:spcPct val="90000"/>
              </a:lnSpc>
              <a:spcBef>
                <a:spcPts val="523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352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sz="3520" spc="4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there's</a:t>
            </a:r>
            <a:r>
              <a:rPr sz="3520" spc="3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unused </a:t>
            </a:r>
            <a:r>
              <a:rPr sz="352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sz="3520" spc="5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sz="3520" spc="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going</a:t>
            </a:r>
            <a:r>
              <a:rPr sz="352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sz="352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waste.</a:t>
            </a:r>
            <a:r>
              <a:rPr sz="3520" spc="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520" spc="28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557" marR="5588" indent="-379286" algn="just" defTabSz="1005840">
              <a:lnSpc>
                <a:spcPct val="90000"/>
              </a:lnSpc>
              <a:spcBef>
                <a:spcPts val="523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It's</a:t>
            </a:r>
            <a:r>
              <a:rPr sz="3520" spc="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</a:t>
            </a:r>
            <a:r>
              <a:rPr sz="352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52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fool</a:t>
            </a:r>
            <a:r>
              <a:rPr sz="352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3520" spc="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sz="3520" spc="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sz="3520" spc="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3520" spc="-3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thinking</a:t>
            </a:r>
            <a:r>
              <a:rPr sz="3520" spc="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it's </a:t>
            </a:r>
            <a:r>
              <a:rPr sz="352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actually</a:t>
            </a:r>
            <a:r>
              <a:rPr sz="3520" spc="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sz="352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servers,</a:t>
            </a:r>
            <a:r>
              <a:rPr sz="3520" spc="3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3520" spc="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sz="3520" spc="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its </a:t>
            </a:r>
            <a:r>
              <a:rPr sz="3520" spc="-78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r>
              <a:rPr sz="3520" spc="3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sz="3520" spc="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sz="3520" spc="5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3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sz="3520" spc="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520" spc="22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557" marR="5588" indent="-379286" algn="just" defTabSz="1005840">
              <a:lnSpc>
                <a:spcPct val="90000"/>
              </a:lnSpc>
              <a:spcBef>
                <a:spcPts val="523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5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r>
              <a:rPr sz="3520" spc="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52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3520" spc="3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b="1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sz="3520" b="1" spc="3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b="1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</a:t>
            </a:r>
            <a:r>
              <a:rPr sz="352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520" spc="-1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557" marR="5588" indent="-379286" algn="just" defTabSz="1005840">
              <a:lnSpc>
                <a:spcPct val="90000"/>
              </a:lnSpc>
              <a:spcBef>
                <a:spcPts val="523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352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maximizing</a:t>
            </a:r>
            <a:r>
              <a:rPr sz="3520" spc="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52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3520" spc="3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individual</a:t>
            </a:r>
            <a:r>
              <a:rPr sz="3520" spc="3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servers, </a:t>
            </a:r>
            <a:r>
              <a:rPr sz="352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sz="3520" spc="99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</a:t>
            </a:r>
            <a:r>
              <a:rPr sz="3520" spc="4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</a:t>
            </a:r>
            <a:r>
              <a:rPr sz="3520" spc="11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520" spc="8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3520" spc="8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3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3520" spc="-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more</a:t>
            </a:r>
            <a:r>
              <a:rPr sz="3520" spc="3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sz="3520" spc="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machines.</a:t>
            </a:r>
            <a:endParaRPr sz="352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442" y="363478"/>
            <a:ext cx="7813158" cy="569515"/>
          </a:xfrm>
          <a:prstGeom prst="rect">
            <a:avLst/>
          </a:prstGeom>
        </p:spPr>
        <p:txBody>
          <a:bodyPr vert="horz" wrap="square" lIns="0" tIns="15367" rIns="0" bIns="0" rtlCol="0">
            <a:spAutoFit/>
          </a:bodyPr>
          <a:lstStyle/>
          <a:p>
            <a:pPr marL="13970">
              <a:spcBef>
                <a:spcPts val="121"/>
              </a:spcBef>
            </a:pP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  <a:cs typeface="Calibri"/>
              </a:rPr>
              <a:t>Cloud</a:t>
            </a:r>
            <a:r>
              <a:rPr sz="3600" spc="-61" dirty="0">
                <a:solidFill>
                  <a:srgbClr val="002060"/>
                </a:solidFill>
                <a:latin typeface="Algerian" panose="04020705040A02060702" pitchFamily="82" charset="0"/>
                <a:cs typeface="Calibri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  <a:cs typeface="Calibri"/>
              </a:rPr>
              <a:t>Computing</a:t>
            </a:r>
            <a:r>
              <a:rPr sz="3600" spc="-77" dirty="0">
                <a:solidFill>
                  <a:srgbClr val="002060"/>
                </a:solidFill>
                <a:latin typeface="Algerian" panose="04020705040A02060702" pitchFamily="82" charset="0"/>
                <a:cs typeface="Calibri"/>
              </a:rPr>
              <a:t> </a:t>
            </a:r>
            <a:r>
              <a:rPr sz="3600" spc="-6" dirty="0">
                <a:solidFill>
                  <a:srgbClr val="002060"/>
                </a:solidFill>
                <a:latin typeface="Algerian" panose="04020705040A02060702" pitchFamily="82" charset="0"/>
                <a:cs typeface="Calibri"/>
              </a:rPr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733306"/>
            <a:ext cx="8863965" cy="5677388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392557" marR="5588" indent="-379286" algn="just" defTabSz="1005840">
              <a:spcBef>
                <a:spcPts val="116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08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Clients would be able </a:t>
            </a:r>
            <a:r>
              <a:rPr sz="308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08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sz="308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sz="308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and </a:t>
            </a:r>
            <a:r>
              <a:rPr sz="3080" spc="-68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308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3080" spc="-4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anywhere</a:t>
            </a:r>
            <a:r>
              <a:rPr sz="308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308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308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pPr marL="392557" indent="-379286" algn="just" defTabSz="1005840">
              <a:spcBef>
                <a:spcPts val="743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08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308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z="308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bring</a:t>
            </a:r>
            <a:r>
              <a:rPr sz="3080" spc="-3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sz="3080" spc="-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sz="308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down.</a:t>
            </a:r>
          </a:p>
          <a:p>
            <a:pPr marL="392557" marR="173927" indent="-379286" algn="just" defTabSz="1005840">
              <a:spcBef>
                <a:spcPts val="743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08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Corporations </a:t>
            </a:r>
            <a:r>
              <a:rPr sz="308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rely </a:t>
            </a:r>
            <a:r>
              <a:rPr sz="308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308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 </a:t>
            </a:r>
            <a:r>
              <a:rPr sz="308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308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080" spc="-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sz="308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sure </a:t>
            </a:r>
            <a:r>
              <a:rPr sz="308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sz="308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308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right software </a:t>
            </a:r>
            <a:r>
              <a:rPr sz="308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308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 </a:t>
            </a:r>
            <a:r>
              <a:rPr sz="308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achieve </a:t>
            </a:r>
            <a:r>
              <a:rPr sz="3080" spc="-68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goals.</a:t>
            </a:r>
            <a:endParaRPr sz="308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557" indent="-379286" algn="just" defTabSz="1005840">
              <a:spcBef>
                <a:spcPts val="743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08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sz="3080" spc="-6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080" spc="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sz="3080" spc="-6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sz="3080" spc="-7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sz="3080" spc="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3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z="308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3080" spc="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space.</a:t>
            </a:r>
            <a:endParaRPr sz="308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557" indent="-379286" algn="just" defTabSz="1005840">
              <a:spcBef>
                <a:spcPts val="743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08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Corporations</a:t>
            </a:r>
            <a:r>
              <a:rPr sz="3080" spc="-6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might</a:t>
            </a:r>
            <a:r>
              <a:rPr sz="308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</a:t>
            </a:r>
            <a:r>
              <a:rPr sz="308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 </a:t>
            </a:r>
            <a:r>
              <a:rPr sz="308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308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308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support.</a:t>
            </a:r>
            <a:endParaRPr sz="308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557" marR="159957" indent="-379286" algn="just" defTabSz="1005840">
              <a:spcBef>
                <a:spcPts val="743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08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308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08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cloud</a:t>
            </a:r>
            <a:r>
              <a:rPr sz="308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sz="3080" spc="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system's</a:t>
            </a:r>
            <a:r>
              <a:rPr sz="3080" spc="-3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sz="308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end</a:t>
            </a:r>
            <a:r>
              <a:rPr sz="3080" spc="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</a:t>
            </a:r>
            <a:r>
              <a:rPr sz="308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</a:t>
            </a:r>
            <a:r>
              <a:rPr sz="308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sz="308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system,</a:t>
            </a:r>
            <a:r>
              <a:rPr sz="308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308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08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could</a:t>
            </a:r>
            <a:r>
              <a:rPr sz="3080" spc="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3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sz="3080" spc="-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r>
              <a:rPr sz="308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08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08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</a:t>
            </a:r>
            <a:r>
              <a:rPr sz="308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network's</a:t>
            </a:r>
            <a:r>
              <a:rPr sz="3080" spc="-3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sz="308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spc="-6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power.</a:t>
            </a:r>
            <a:endParaRPr sz="308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5473ACDB-D06E-473D-B64D-1EF96FD4AEBB}"/>
              </a:ext>
            </a:extLst>
          </p:cNvPr>
          <p:cNvSpPr/>
          <p:nvPr/>
        </p:nvSpPr>
        <p:spPr>
          <a:xfrm>
            <a:off x="0" y="-38378"/>
            <a:ext cx="1219200" cy="1105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377190">
              <a:defRPr/>
            </a:pPr>
            <a:endParaRPr sz="1485" kern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F5495-3B1B-4F6D-889E-F0DEE20BBD41}"/>
              </a:ext>
            </a:extLst>
          </p:cNvPr>
          <p:cNvSpPr txBox="1"/>
          <p:nvPr/>
        </p:nvSpPr>
        <p:spPr>
          <a:xfrm>
            <a:off x="579474" y="1485543"/>
            <a:ext cx="8869326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 and Terminology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Architectural Framework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Types of Clouds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 of cloud computing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Characteristics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web 2.0 and cloud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 challenges in cloud computing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Cloud players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 in Cloud Computing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Parallelization in Cloud Computing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resource management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Enabling Technology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5AA8B-BF35-473A-A1FD-404EC4168FA7}"/>
              </a:ext>
            </a:extLst>
          </p:cNvPr>
          <p:cNvSpPr txBox="1"/>
          <p:nvPr/>
        </p:nvSpPr>
        <p:spPr>
          <a:xfrm>
            <a:off x="1981200" y="240848"/>
            <a:ext cx="7239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UNIT 1 UNDERSTANDING CLOUD COMPUTING </a:t>
            </a:r>
          </a:p>
        </p:txBody>
      </p:sp>
    </p:spTree>
    <p:extLst>
      <p:ext uri="{BB962C8B-B14F-4D97-AF65-F5344CB8AC3E}">
        <p14:creationId xmlns:p14="http://schemas.microsoft.com/office/powerpoint/2010/main" val="763275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116037"/>
            <a:ext cx="6296978" cy="569515"/>
          </a:xfrm>
          <a:prstGeom prst="rect">
            <a:avLst/>
          </a:prstGeom>
        </p:spPr>
        <p:txBody>
          <a:bodyPr vert="horz" wrap="square" lIns="0" tIns="15367" rIns="0" bIns="0" rtlCol="0">
            <a:spAutoFit/>
          </a:bodyPr>
          <a:lstStyle/>
          <a:p>
            <a:pPr marL="13970">
              <a:spcBef>
                <a:spcPts val="121"/>
              </a:spcBef>
            </a:pP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  <a:cs typeface="Calibri"/>
              </a:rPr>
              <a:t>Cloud</a:t>
            </a:r>
            <a:r>
              <a:rPr sz="3600" spc="-72" dirty="0">
                <a:solidFill>
                  <a:srgbClr val="002060"/>
                </a:solidFill>
                <a:latin typeface="Algerian" panose="04020705040A02060702" pitchFamily="82" charset="0"/>
                <a:cs typeface="Calibri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  <a:cs typeface="Calibri"/>
              </a:rPr>
              <a:t>Computing</a:t>
            </a:r>
            <a:r>
              <a:rPr sz="3600" spc="-77" dirty="0">
                <a:solidFill>
                  <a:srgbClr val="002060"/>
                </a:solidFill>
                <a:latin typeface="Algerian" panose="04020705040A02060702" pitchFamily="82" charset="0"/>
                <a:cs typeface="Calibri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  <a:cs typeface="Calibri"/>
              </a:rPr>
              <a:t>Concerns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685800"/>
            <a:ext cx="8817166" cy="6685805"/>
          </a:xfrm>
          <a:prstGeom prst="rect">
            <a:avLst/>
          </a:prstGeom>
        </p:spPr>
        <p:txBody>
          <a:bodyPr vert="horz" wrap="square" lIns="0" tIns="12573" rIns="0" bIns="0" rtlCol="0">
            <a:spAutoFit/>
          </a:bodyPr>
          <a:lstStyle/>
          <a:p>
            <a:pPr marL="392557" marR="1227265" indent="-379286" defTabSz="1005840">
              <a:spcBef>
                <a:spcPts val="99"/>
              </a:spcBef>
            </a:pPr>
            <a:r>
              <a:rPr sz="24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Perhaps</a:t>
            </a:r>
            <a:r>
              <a:rPr sz="2400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biggest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concerns</a:t>
            </a:r>
            <a:r>
              <a:rPr sz="2400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sz="2400" spc="-78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2400" b="1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  <a:r>
              <a:rPr lang="en-US" sz="24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b="1" spc="-11" dirty="0"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en-US" sz="2400" b="1" spc="-6" dirty="0"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557" indent="-379286" defTabSz="1005840">
              <a:spcBef>
                <a:spcPts val="759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2400" b="1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sz="2400" b="1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Eyes</a:t>
            </a:r>
            <a:r>
              <a:rPr sz="2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b="1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Watching</a:t>
            </a:r>
            <a:r>
              <a:rPr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marR="5588" lvl="1" indent="-315722" algn="just" defTabSz="1005840">
              <a:spcBef>
                <a:spcPts val="505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0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2000" spc="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20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</a:t>
            </a:r>
            <a:r>
              <a:rPr sz="2000" spc="3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sz="2000" spc="-28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7" dirty="0"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hacker</a:t>
            </a:r>
            <a:r>
              <a:rPr sz="20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ricks</a:t>
            </a:r>
            <a:r>
              <a:rPr sz="2000" spc="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z="2000" spc="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r>
              <a:rPr sz="2000" spc="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sz="20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sz="2000" spc="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companies </a:t>
            </a:r>
            <a:r>
              <a:rPr sz="20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</a:t>
            </a:r>
            <a:r>
              <a:rPr sz="20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headaches.</a:t>
            </a:r>
            <a:r>
              <a:rPr sz="20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those</a:t>
            </a:r>
            <a:r>
              <a:rPr sz="2000" spc="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2000" spc="-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2000" b="1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logging</a:t>
            </a:r>
            <a:r>
              <a:rPr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00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20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logging</a:t>
            </a:r>
            <a:r>
              <a:rPr sz="2000" spc="-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00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 </a:t>
            </a:r>
            <a:r>
              <a:rPr sz="200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keystrokes</a:t>
            </a:r>
            <a:r>
              <a:rPr lang="en-US" sz="200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(Keystroke logging, often referred to as keylogging or keyboard capturing, is the action of recording the keys struck on a keyboard, typically covertly, so that a person using the keyboard is unaware that their actions are being monitored)</a:t>
            </a:r>
            <a:r>
              <a:rPr sz="200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000" spc="5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0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hacker</a:t>
            </a:r>
            <a:r>
              <a:rPr sz="2000" spc="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</a:t>
            </a:r>
            <a:r>
              <a:rPr sz="2000" spc="-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</a:t>
            </a:r>
            <a:r>
              <a:rPr sz="2000" spc="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logging</a:t>
            </a:r>
            <a:r>
              <a:rPr sz="2000" spc="-4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victim's </a:t>
            </a:r>
            <a:r>
              <a:rPr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computer,</a:t>
            </a:r>
            <a:r>
              <a:rPr sz="2000" spc="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2000" spc="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</a:t>
            </a:r>
            <a:r>
              <a:rPr sz="20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sz="2000" spc="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keystrokes</a:t>
            </a:r>
            <a:r>
              <a:rPr sz="2000" spc="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</a:t>
            </a:r>
            <a:r>
              <a:rPr sz="2000" spc="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000" spc="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sz="2000" spc="-3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passwords.</a:t>
            </a:r>
            <a:r>
              <a:rPr sz="20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38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course,</a:t>
            </a:r>
            <a:r>
              <a:rPr sz="2000" spc="3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user's</a:t>
            </a:r>
            <a:r>
              <a:rPr sz="20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000" spc="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2000" spc="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streamlined</a:t>
            </a:r>
            <a:r>
              <a:rPr sz="2000" spc="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terminal,</a:t>
            </a:r>
            <a:r>
              <a:rPr sz="2000" spc="4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might</a:t>
            </a:r>
            <a:r>
              <a:rPr sz="2000" spc="-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impossible </a:t>
            </a:r>
            <a:r>
              <a:rPr sz="200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install</a:t>
            </a:r>
            <a:r>
              <a:rPr sz="2000" spc="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00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z="2000" spc="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place.</a:t>
            </a:r>
            <a:endParaRPr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557" indent="-379286" defTabSz="1005840">
              <a:spcBef>
                <a:spcPts val="666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08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3080" b="1" spc="-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b="1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3080" b="1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b="1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3080" b="1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b="1" spc="-3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</a:t>
            </a:r>
            <a:r>
              <a:rPr sz="3080" b="1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80" b="1" spc="-3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endParaRPr sz="308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marR="53086" lvl="1" indent="-315722" algn="just" defTabSz="1005840">
              <a:spcBef>
                <a:spcPts val="505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2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sz="22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could</a:t>
            </a:r>
            <a:r>
              <a:rPr sz="2200" spc="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</a:t>
            </a:r>
            <a:r>
              <a:rPr sz="2200" spc="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</a:t>
            </a:r>
            <a:r>
              <a:rPr sz="22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sz="2200" spc="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200" spc="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 </a:t>
            </a:r>
            <a:r>
              <a:rPr sz="220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interfaces.</a:t>
            </a:r>
            <a:r>
              <a:rPr sz="2200" spc="5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2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22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ways,</a:t>
            </a:r>
            <a:r>
              <a:rPr sz="22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200" spc="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2200" spc="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backward.</a:t>
            </a:r>
            <a:r>
              <a:rPr sz="22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sz="2200" spc="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sz="2200" spc="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included</a:t>
            </a:r>
            <a:r>
              <a:rPr sz="22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hardwired</a:t>
            </a:r>
            <a:r>
              <a:rPr sz="2200" spc="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200" spc="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terminals.</a:t>
            </a:r>
            <a:r>
              <a:rPr sz="22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</a:t>
            </a:r>
            <a:r>
              <a:rPr sz="2200" spc="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</a:t>
            </a:r>
            <a:r>
              <a:rPr sz="2200" spc="-3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200" spc="5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sz="2200" spc="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-3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keyboard,</a:t>
            </a:r>
            <a:r>
              <a:rPr sz="2200" spc="3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20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200" spc="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served</a:t>
            </a:r>
            <a:r>
              <a:rPr sz="2200" spc="5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2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20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2200" spc="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38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2200" spc="-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3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computer.</a:t>
            </a:r>
            <a:r>
              <a:rPr sz="2200" spc="3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2200" spc="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sz="2200" spc="7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22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locally</a:t>
            </a:r>
            <a:r>
              <a:rPr sz="2200" spc="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2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terminal.</a:t>
            </a:r>
            <a:endParaRPr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9A8515-9FC7-4A66-95E2-DA3F8BA8655C}"/>
              </a:ext>
            </a:extLst>
          </p:cNvPr>
          <p:cNvSpPr txBox="1"/>
          <p:nvPr/>
        </p:nvSpPr>
        <p:spPr>
          <a:xfrm>
            <a:off x="304800" y="512088"/>
            <a:ext cx="7772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Algerian" panose="04020705040A02060702" pitchFamily="82" charset="0"/>
              </a:rPr>
              <a:t>Cloud Computing features and benefits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0B3B69-1D2C-48B9-AC4D-EEE0E590C50F}"/>
              </a:ext>
            </a:extLst>
          </p:cNvPr>
          <p:cNvSpPr txBox="1"/>
          <p:nvPr/>
        </p:nvSpPr>
        <p:spPr>
          <a:xfrm>
            <a:off x="609600" y="1905000"/>
            <a:ext cx="84582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19270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Highly virtualized and standardized infrastructures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800" b="1" dirty="0">
                <a:solidFill>
                  <a:srgbClr val="1927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Massive scalability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19270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tolerant and highly reliable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800" b="1" dirty="0">
                <a:solidFill>
                  <a:srgbClr val="1927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 &amp; Inter cloud load balance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19270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Instant application deployment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800" b="1" dirty="0">
                <a:solidFill>
                  <a:srgbClr val="1927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Simplified more efficient IT and application management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19270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Deliver more applications to large number of users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800" b="1" dirty="0">
                <a:solidFill>
                  <a:srgbClr val="1927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Excellent service quality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19270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Higher utilization at the reduced cost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800" b="1" dirty="0">
                <a:solidFill>
                  <a:srgbClr val="1927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Time-to-market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19270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F4114E-96CF-4011-9B68-B340DC1B4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7848600" cy="7086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6684" y="381000"/>
            <a:ext cx="5059934" cy="566694"/>
          </a:xfrm>
          <a:prstGeom prst="rect">
            <a:avLst/>
          </a:prstGeom>
        </p:spPr>
        <p:txBody>
          <a:bodyPr vert="horz" wrap="square" lIns="0" tIns="12573" rIns="0" bIns="0" rtlCol="0">
            <a:spAutoFit/>
          </a:bodyPr>
          <a:lstStyle/>
          <a:p>
            <a:pPr marL="13970">
              <a:spcBef>
                <a:spcPts val="99"/>
              </a:spcBef>
            </a:pPr>
            <a:r>
              <a:rPr sz="3600" spc="-6" dirty="0">
                <a:solidFill>
                  <a:srgbClr val="002060"/>
                </a:solidFill>
                <a:latin typeface="Algerian" panose="04020705040A02060702" pitchFamily="82" charset="0"/>
              </a:rPr>
              <a:t>Deployment</a:t>
            </a:r>
            <a:r>
              <a:rPr sz="3600" spc="-66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-6" dirty="0">
                <a:solidFill>
                  <a:srgbClr val="002060"/>
                </a:solidFill>
                <a:latin typeface="Algerian" panose="04020705040A02060702" pitchFamily="82" charset="0"/>
              </a:rPr>
              <a:t>Models</a:t>
            </a:r>
            <a:endParaRPr sz="36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3260" y="1828800"/>
            <a:ext cx="3966782" cy="2597248"/>
          </a:xfrm>
          <a:prstGeom prst="rect">
            <a:avLst/>
          </a:prstGeom>
        </p:spPr>
        <p:txBody>
          <a:bodyPr vert="horz" wrap="square" lIns="0" tIns="121538" rIns="0" bIns="0" rtlCol="0">
            <a:spAutoFit/>
          </a:bodyPr>
          <a:lstStyle/>
          <a:p>
            <a:pPr marL="392557" marR="0" lvl="0" indent="-379286" algn="l" defTabSz="1005840" rtl="0" eaLnBrk="1" fontAlgn="auto" latinLnBrk="0" hangingPunct="1">
              <a:lnSpc>
                <a:spcPct val="100000"/>
              </a:lnSpc>
              <a:spcBef>
                <a:spcPts val="956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2557" algn="l"/>
                <a:tab pos="393256" algn="l"/>
              </a:tabLst>
              <a:defRPr/>
            </a:pPr>
            <a:r>
              <a:rPr kumimoji="0" sz="352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Public</a:t>
            </a:r>
            <a:r>
              <a:rPr kumimoji="0" sz="3520" b="1" i="0" u="none" strike="noStrike" kern="1200" cap="none" spc="-3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Cloud</a:t>
            </a:r>
            <a:endParaRPr kumimoji="0" sz="352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92557" marR="0" lvl="0" indent="-379286" algn="l" defTabSz="1005840" rtl="0" eaLnBrk="1" fontAlgn="auto" latinLnBrk="0" hangingPunct="1">
              <a:lnSpc>
                <a:spcPct val="100000"/>
              </a:lnSpc>
              <a:spcBef>
                <a:spcPts val="847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2557" algn="l"/>
                <a:tab pos="393256" algn="l"/>
              </a:tabLst>
              <a:defRPr/>
            </a:pPr>
            <a:r>
              <a:rPr kumimoji="0" sz="352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Private</a:t>
            </a:r>
            <a:r>
              <a:rPr kumimoji="0" sz="3520" b="1" i="0" u="none" strike="noStrike" kern="1200" cap="none" spc="-8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Cloud</a:t>
            </a:r>
            <a:endParaRPr kumimoji="0" sz="352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92557" marR="0" lvl="0" indent="-379286" algn="l" defTabSz="1005840" rtl="0" eaLnBrk="1" fontAlgn="auto" latinLnBrk="0" hangingPunct="1">
              <a:lnSpc>
                <a:spcPct val="100000"/>
              </a:lnSpc>
              <a:spcBef>
                <a:spcPts val="847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2557" algn="l"/>
                <a:tab pos="393256" algn="l"/>
              </a:tabLst>
              <a:defRPr/>
            </a:pPr>
            <a:r>
              <a:rPr kumimoji="0" sz="3520" b="1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Hybrid</a:t>
            </a:r>
            <a:r>
              <a:rPr kumimoji="0" sz="3520" b="1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Cloud</a:t>
            </a:r>
            <a:endParaRPr kumimoji="0" sz="352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92557" marR="0" lvl="0" indent="-379286" algn="l" defTabSz="1005840" rtl="0" eaLnBrk="1" fontAlgn="auto" latinLnBrk="0" hangingPunct="1">
              <a:lnSpc>
                <a:spcPct val="100000"/>
              </a:lnSpc>
              <a:spcBef>
                <a:spcPts val="847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2557" algn="l"/>
                <a:tab pos="393256" algn="l"/>
              </a:tabLst>
              <a:defRPr/>
            </a:pPr>
            <a:r>
              <a:rPr kumimoji="0" sz="3520" b="1" i="0" u="none" strike="noStrike" kern="1200" cap="none" spc="-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Community</a:t>
            </a:r>
            <a:r>
              <a:rPr kumimoji="0" sz="3520" b="1" i="0" u="none" strike="noStrike" kern="1200" cap="none" spc="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Cloud</a:t>
            </a:r>
            <a:endParaRPr kumimoji="0" sz="352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3732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381000"/>
            <a:ext cx="3458972" cy="566694"/>
          </a:xfrm>
          <a:prstGeom prst="rect">
            <a:avLst/>
          </a:prstGeom>
        </p:spPr>
        <p:txBody>
          <a:bodyPr vert="horz" wrap="square" lIns="0" tIns="12573" rIns="0" bIns="0" rtlCol="0">
            <a:spAutoFit/>
          </a:bodyPr>
          <a:lstStyle/>
          <a:p>
            <a:pPr marL="13970">
              <a:spcBef>
                <a:spcPts val="99"/>
              </a:spcBef>
            </a:pPr>
            <a:r>
              <a:rPr sz="3600" spc="-6" dirty="0">
                <a:solidFill>
                  <a:srgbClr val="002060"/>
                </a:solidFill>
                <a:latin typeface="Algerian" panose="04020705040A02060702" pitchFamily="82" charset="0"/>
              </a:rPr>
              <a:t>Public</a:t>
            </a:r>
            <a:r>
              <a:rPr sz="3600" spc="-77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-6" dirty="0">
                <a:solidFill>
                  <a:srgbClr val="002060"/>
                </a:solidFill>
                <a:latin typeface="Algerian" panose="04020705040A02060702" pitchFamily="82" charset="0"/>
              </a:rPr>
              <a:t>Cloud</a:t>
            </a:r>
            <a:endParaRPr sz="36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524000"/>
            <a:ext cx="8887016" cy="5609740"/>
          </a:xfrm>
          <a:prstGeom prst="rect">
            <a:avLst/>
          </a:prstGeom>
        </p:spPr>
        <p:txBody>
          <a:bodyPr vert="horz" wrap="square" lIns="0" tIns="64261" rIns="0" bIns="0" rtlCol="0">
            <a:spAutoFit/>
          </a:bodyPr>
          <a:lstStyle/>
          <a:p>
            <a:pPr marL="392557" marR="5588" lvl="0" indent="-379286" algn="just" defTabSz="1005840" rtl="0" eaLnBrk="1" fontAlgn="auto" latinLnBrk="0" hangingPunct="1">
              <a:lnSpc>
                <a:spcPct val="90000"/>
              </a:lnSpc>
              <a:spcBef>
                <a:spcPts val="5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3256" algn="l"/>
              </a:tabLst>
              <a:defRPr/>
            </a:pPr>
            <a:r>
              <a:rPr lang="en-US" sz="3600" spc="-6" dirty="0">
                <a:solidFill>
                  <a:prstClr val="black"/>
                </a:solidFill>
                <a:latin typeface="Times New Roman"/>
                <a:cs typeface="Times New Roman"/>
              </a:rPr>
              <a:t>Public</a:t>
            </a:r>
            <a:r>
              <a:rPr lang="en-US" sz="3600" spc="-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3600" spc="-6" dirty="0">
                <a:solidFill>
                  <a:prstClr val="black"/>
                </a:solidFill>
                <a:latin typeface="Times New Roman"/>
                <a:cs typeface="Times New Roman"/>
              </a:rPr>
              <a:t>cloud</a:t>
            </a:r>
            <a:r>
              <a:rPr lang="en-US" sz="360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3600" spc="-6" dirty="0">
                <a:solidFill>
                  <a:prstClr val="black"/>
                </a:solidFill>
                <a:latin typeface="Times New Roman"/>
                <a:cs typeface="Times New Roman"/>
              </a:rPr>
              <a:t>allows the</a:t>
            </a:r>
            <a:r>
              <a:rPr lang="en-US" sz="3600" spc="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3600" spc="-6" dirty="0">
                <a:solidFill>
                  <a:prstClr val="black"/>
                </a:solidFill>
                <a:latin typeface="Times New Roman"/>
                <a:cs typeface="Times New Roman"/>
              </a:rPr>
              <a:t>accessibility</a:t>
            </a:r>
            <a:r>
              <a:rPr lang="en-US" sz="3600" spc="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lang="en-US" sz="360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3600" spc="-17" dirty="0">
                <a:solidFill>
                  <a:prstClr val="black"/>
                </a:solidFill>
                <a:latin typeface="Times New Roman"/>
                <a:cs typeface="Times New Roman"/>
              </a:rPr>
              <a:t>systems</a:t>
            </a:r>
            <a:r>
              <a:rPr lang="en-US" sz="3600" spc="9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3600" spc="-6" dirty="0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lang="en-US" sz="36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3600" spc="-6" dirty="0">
                <a:solidFill>
                  <a:prstClr val="black"/>
                </a:solidFill>
                <a:latin typeface="Times New Roman"/>
                <a:cs typeface="Times New Roman"/>
              </a:rPr>
              <a:t>services</a:t>
            </a:r>
            <a:r>
              <a:rPr lang="en-US" sz="3600" spc="4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3600" spc="-6" dirty="0">
                <a:solidFill>
                  <a:prstClr val="black"/>
                </a:solidFill>
                <a:latin typeface="Times New Roman"/>
                <a:cs typeface="Times New Roman"/>
              </a:rPr>
              <a:t>easily</a:t>
            </a:r>
            <a:r>
              <a:rPr lang="en-US" sz="3600" spc="2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3600" spc="-6" dirty="0">
                <a:solidFill>
                  <a:prstClr val="black"/>
                </a:solidFill>
                <a:latin typeface="Times New Roman"/>
                <a:cs typeface="Times New Roman"/>
              </a:rPr>
              <a:t>to</a:t>
            </a:r>
            <a:r>
              <a:rPr lang="en-US" sz="36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3600" spc="-6" dirty="0">
                <a:solidFill>
                  <a:prstClr val="black"/>
                </a:solidFill>
                <a:latin typeface="Times New Roman"/>
                <a:cs typeface="Times New Roman"/>
              </a:rPr>
              <a:t>general</a:t>
            </a:r>
            <a:r>
              <a:rPr lang="en-US" sz="3600" spc="-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>
                <a:solidFill>
                  <a:prstClr val="black"/>
                </a:solidFill>
                <a:latin typeface="Times New Roman"/>
                <a:cs typeface="Times New Roman"/>
              </a:rPr>
              <a:t>public. </a:t>
            </a:r>
            <a:r>
              <a:rPr lang="en-US" sz="3600" spc="-86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3600" spc="-6" dirty="0" err="1">
                <a:solidFill>
                  <a:prstClr val="black"/>
                </a:solidFill>
                <a:latin typeface="Times New Roman"/>
                <a:cs typeface="Times New Roman"/>
              </a:rPr>
              <a:t>Eg</a:t>
            </a:r>
            <a:r>
              <a:rPr lang="en-US" sz="3600" spc="-6" dirty="0">
                <a:solidFill>
                  <a:prstClr val="black"/>
                </a:solidFill>
                <a:latin typeface="Times New Roman"/>
                <a:cs typeface="Times New Roman"/>
              </a:rPr>
              <a:t>: </a:t>
            </a:r>
            <a:r>
              <a:rPr lang="en-US" sz="3600" spc="-17" dirty="0">
                <a:solidFill>
                  <a:prstClr val="black"/>
                </a:solidFill>
                <a:latin typeface="Times New Roman"/>
                <a:cs typeface="Times New Roman"/>
              </a:rPr>
              <a:t>Amazon, </a:t>
            </a:r>
            <a:r>
              <a:rPr lang="en-US" sz="3600" spc="-6" dirty="0">
                <a:solidFill>
                  <a:prstClr val="black"/>
                </a:solidFill>
                <a:latin typeface="Times New Roman"/>
                <a:cs typeface="Times New Roman"/>
              </a:rPr>
              <a:t>IBM, Microsoft, Google, </a:t>
            </a:r>
            <a:r>
              <a:rPr lang="en-US" sz="36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3600" spc="-6" dirty="0">
                <a:solidFill>
                  <a:prstClr val="black"/>
                </a:solidFill>
                <a:latin typeface="Times New Roman"/>
                <a:cs typeface="Times New Roman"/>
              </a:rPr>
              <a:t>Rackspace</a:t>
            </a:r>
            <a:r>
              <a:rPr lang="en-US" sz="3600" spc="2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3600" spc="-6" dirty="0" err="1">
                <a:solidFill>
                  <a:prstClr val="black"/>
                </a:solidFill>
                <a:latin typeface="Times New Roman"/>
                <a:cs typeface="Times New Roman"/>
              </a:rPr>
              <a:t>etc</a:t>
            </a:r>
            <a:r>
              <a:rPr lang="en-US" sz="3600" spc="-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</a:p>
          <a:p>
            <a:pPr marL="392557" marR="5588" lvl="0" indent="-379286" algn="just" defTabSz="1005840" rtl="0" eaLnBrk="1" fontAlgn="auto" latinLnBrk="0" hangingPunct="1">
              <a:lnSpc>
                <a:spcPct val="90000"/>
              </a:lnSpc>
              <a:spcBef>
                <a:spcPts val="5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3256" algn="l"/>
              </a:tabLst>
              <a:defRPr/>
            </a:pPr>
            <a:endParaRPr kumimoji="0" lang="en-US" sz="3600" b="0" i="0" u="none" strike="noStrike" kern="1200" cap="none" spc="-6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92557" marR="5588" lvl="0" indent="-379286" algn="just" defTabSz="1005840" rtl="0" eaLnBrk="1" fontAlgn="auto" latinLnBrk="0" hangingPunct="1">
              <a:lnSpc>
                <a:spcPct val="90000"/>
              </a:lnSpc>
              <a:spcBef>
                <a:spcPts val="5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3256" algn="l"/>
              </a:tabLst>
              <a:defRPr/>
            </a:pPr>
            <a:r>
              <a:rPr kumimoji="0" lang="en-US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Public </a:t>
            </a: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cloud is </a:t>
            </a:r>
            <a:r>
              <a:rPr kumimoji="0" lang="en-US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better </a:t>
            </a: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suited </a:t>
            </a:r>
            <a:r>
              <a:rPr kumimoji="0" lang="en-US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</a:t>
            </a:r>
            <a:r>
              <a:rPr kumimoji="0" lang="en-US" sz="330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business </a:t>
            </a:r>
            <a:r>
              <a:rPr kumimoji="0" lang="en-US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purposes </a:t>
            </a: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</a:t>
            </a:r>
            <a:r>
              <a:rPr kumimoji="0" lang="en-US" sz="330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managing</a:t>
            </a: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the</a:t>
            </a:r>
            <a:r>
              <a:rPr kumimoji="0" lang="en-US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load.</a:t>
            </a:r>
            <a:r>
              <a:rPr kumimoji="0" lang="en-US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</a:t>
            </a: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type</a:t>
            </a:r>
            <a:r>
              <a:rPr kumimoji="0" lang="en-US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of</a:t>
            </a:r>
            <a:r>
              <a:rPr kumimoji="0" lang="en-US" sz="330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cloud</a:t>
            </a:r>
            <a:r>
              <a:rPr kumimoji="0" lang="en-US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300" b="0" i="0" u="none" strike="noStrike" kern="1200" cap="none" spc="-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lang="en-US" sz="3300" b="0" i="0" u="none" strike="noStrike" kern="1200" cap="none" spc="-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economical</a:t>
            </a: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due</a:t>
            </a:r>
            <a:r>
              <a:rPr kumimoji="0" lang="en-US" sz="330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300" b="0" i="0" u="none" strike="noStrike" kern="1200" cap="none" spc="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lang="en-US" sz="3300" b="0" i="0" u="none" strike="noStrike" kern="1200" cap="none" spc="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lang="en-US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decrease</a:t>
            </a: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30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</a:t>
            </a:r>
            <a:r>
              <a:rPr kumimoji="0" lang="en-US" sz="3300" b="0" i="0" u="none" strike="noStrike" kern="1200" cap="none" spc="8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capital </a:t>
            </a: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overheads</a:t>
            </a: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</a:p>
          <a:p>
            <a:pPr marL="13271" marR="9081" algn="just" defTabSz="1005840">
              <a:lnSpc>
                <a:spcPct val="89400"/>
              </a:lnSpc>
              <a:spcBef>
                <a:spcPts val="820"/>
              </a:spcBef>
              <a:tabLst>
                <a:tab pos="393256" algn="l"/>
              </a:tabLst>
            </a:pPr>
            <a:endParaRPr lang="en-US" sz="3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9081" lvl="0" indent="-379286" algn="just" defTabSz="1005840" rtl="0" eaLnBrk="1" fontAlgn="auto" latinLnBrk="0" hangingPunct="1">
              <a:lnSpc>
                <a:spcPct val="89400"/>
              </a:lnSpc>
              <a:spcBef>
                <a:spcPts val="82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3256" algn="l"/>
              </a:tabLst>
              <a:defRPr/>
            </a:pPr>
            <a:endParaRPr kumimoji="0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3528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37" y="685800"/>
            <a:ext cx="8354757" cy="569515"/>
          </a:xfrm>
          <a:prstGeom prst="rect">
            <a:avLst/>
          </a:prstGeom>
        </p:spPr>
        <p:txBody>
          <a:bodyPr vert="horz" wrap="square" lIns="0" tIns="15367" rIns="0" bIns="0" rtlCol="0">
            <a:spAutoFit/>
          </a:bodyPr>
          <a:lstStyle/>
          <a:p>
            <a:pPr marL="13970">
              <a:spcBef>
                <a:spcPts val="121"/>
              </a:spcBef>
            </a:pP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Advantages</a:t>
            </a:r>
            <a:r>
              <a:rPr sz="3600" spc="-88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of</a:t>
            </a:r>
            <a:r>
              <a:rPr sz="3600" spc="-44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Public</a:t>
            </a:r>
            <a:r>
              <a:rPr sz="3600" spc="-11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Cloud</a:t>
            </a:r>
            <a:r>
              <a:rPr sz="3600" spc="-55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2399" y="1981200"/>
            <a:ext cx="4316032" cy="3254351"/>
          </a:xfrm>
          <a:prstGeom prst="rect">
            <a:avLst/>
          </a:prstGeom>
        </p:spPr>
        <p:txBody>
          <a:bodyPr vert="horz" wrap="square" lIns="0" tIns="121538" rIns="0" bIns="0" rtlCol="0">
            <a:spAutoFit/>
          </a:bodyPr>
          <a:lstStyle/>
          <a:p>
            <a:pPr marL="392557" indent="-379286" defTabSz="1005840">
              <a:spcBef>
                <a:spcPts val="956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Low</a:t>
            </a:r>
            <a:r>
              <a:rPr sz="352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Cost</a:t>
            </a:r>
            <a:endParaRPr sz="352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defTabSz="1005840">
              <a:spcBef>
                <a:spcPts val="847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Reliable</a:t>
            </a:r>
            <a:endParaRPr sz="352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defTabSz="1005840">
              <a:spcBef>
                <a:spcPts val="847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Flexible</a:t>
            </a:r>
            <a:endParaRPr sz="352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defTabSz="1005840">
              <a:spcBef>
                <a:spcPts val="847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Location</a:t>
            </a:r>
            <a:r>
              <a:rPr sz="3520" spc="-4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Independent</a:t>
            </a:r>
            <a:endParaRPr sz="352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defTabSz="1005840">
              <a:spcBef>
                <a:spcPts val="853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High</a:t>
            </a:r>
            <a:r>
              <a:rPr sz="3520" spc="-3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Scalability</a:t>
            </a:r>
            <a:endParaRPr sz="352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677110"/>
            <a:ext cx="9055395" cy="653192"/>
          </a:xfrm>
          <a:prstGeom prst="rect">
            <a:avLst/>
          </a:prstGeom>
        </p:spPr>
        <p:txBody>
          <a:bodyPr vert="horz" wrap="square" lIns="0" tIns="41212" rIns="0" bIns="0" rtlCol="0">
            <a:spAutoFit/>
          </a:bodyPr>
          <a:lstStyle/>
          <a:p>
            <a:pPr marL="2911348" marR="5588" indent="-2898077">
              <a:lnSpc>
                <a:spcPts val="5181"/>
              </a:lnSpc>
              <a:spcBef>
                <a:spcPts val="325"/>
              </a:spcBef>
            </a:pP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Disadvantages</a:t>
            </a:r>
            <a:r>
              <a:rPr sz="3600" spc="-125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of</a:t>
            </a:r>
            <a:r>
              <a:rPr sz="3600" spc="-28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Public</a:t>
            </a:r>
            <a:r>
              <a:rPr sz="3600" spc="-55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Cloud </a:t>
            </a:r>
            <a:r>
              <a:rPr sz="3600" spc="-1084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2895600"/>
            <a:ext cx="9372600" cy="3693446"/>
          </a:xfrm>
          <a:prstGeom prst="rect">
            <a:avLst/>
          </a:prstGeom>
        </p:spPr>
        <p:txBody>
          <a:bodyPr vert="horz" wrap="square" lIns="0" tIns="121538" rIns="0" bIns="0" rtlCol="0">
            <a:spAutoFit/>
          </a:bodyPr>
          <a:lstStyle/>
          <a:p>
            <a:pPr marL="392557" indent="-379286" algn="just" defTabSz="1005840">
              <a:spcBef>
                <a:spcPts val="956"/>
              </a:spcBef>
              <a:buFont typeface="Arial MT"/>
              <a:buChar char="•"/>
              <a:tabLst>
                <a:tab pos="393256" algn="l"/>
              </a:tabLst>
            </a:pP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Low</a:t>
            </a:r>
            <a:r>
              <a:rPr sz="352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security</a:t>
            </a:r>
            <a:endParaRPr sz="352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5588" indent="-379286" algn="just" defTabSz="1005840">
              <a:spcBef>
                <a:spcPts val="847"/>
              </a:spcBef>
            </a:pP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In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public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cloud </a:t>
            </a:r>
            <a:r>
              <a:rPr sz="3520" spc="-17" dirty="0">
                <a:solidFill>
                  <a:prstClr val="black"/>
                </a:solidFill>
                <a:latin typeface="Times New Roman"/>
                <a:cs typeface="Times New Roman"/>
              </a:rPr>
              <a:t>model,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data is present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off-site </a:t>
            </a:r>
            <a:r>
              <a:rPr sz="3520" spc="-86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and resources are shared </a:t>
            </a:r>
            <a:r>
              <a:rPr sz="3520" spc="-33" dirty="0">
                <a:solidFill>
                  <a:prstClr val="black"/>
                </a:solidFill>
                <a:latin typeface="Times New Roman"/>
                <a:cs typeface="Times New Roman"/>
              </a:rPr>
              <a:t>publicly.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Hence it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does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not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 ensure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the high</a:t>
            </a:r>
            <a:r>
              <a:rPr sz="3520" spc="-2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level</a:t>
            </a:r>
            <a:r>
              <a:rPr sz="3520" spc="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33" dirty="0">
                <a:solidFill>
                  <a:prstClr val="black"/>
                </a:solidFill>
                <a:latin typeface="Times New Roman"/>
                <a:cs typeface="Times New Roman"/>
              </a:rPr>
              <a:t>security.</a:t>
            </a:r>
            <a:endParaRPr sz="352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algn="just" defTabSz="1005840">
              <a:spcBef>
                <a:spcPts val="853"/>
              </a:spcBef>
              <a:buFont typeface="Arial MT"/>
              <a:buChar char="•"/>
              <a:tabLst>
                <a:tab pos="393256" algn="l"/>
              </a:tabLst>
            </a:pP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Less customizable</a:t>
            </a:r>
            <a:endParaRPr sz="352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3970" algn="just" defTabSz="1005840">
              <a:spcBef>
                <a:spcPts val="847"/>
              </a:spcBef>
            </a:pP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It</a:t>
            </a:r>
            <a:r>
              <a:rPr sz="352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is less</a:t>
            </a:r>
            <a:r>
              <a:rPr sz="3520" spc="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customizable</a:t>
            </a:r>
            <a:r>
              <a:rPr sz="3520" spc="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than private</a:t>
            </a:r>
            <a:r>
              <a:rPr sz="352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cloud.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9572" y="642785"/>
            <a:ext cx="3698558" cy="566694"/>
          </a:xfrm>
          <a:prstGeom prst="rect">
            <a:avLst/>
          </a:prstGeom>
        </p:spPr>
        <p:txBody>
          <a:bodyPr vert="horz" wrap="square" lIns="0" tIns="12573" rIns="0" bIns="0" rtlCol="0">
            <a:spAutoFit/>
          </a:bodyPr>
          <a:lstStyle/>
          <a:p>
            <a:pPr marL="13970">
              <a:spcBef>
                <a:spcPts val="99"/>
              </a:spcBef>
            </a:pPr>
            <a:r>
              <a:rPr sz="3600" spc="-6" dirty="0">
                <a:solidFill>
                  <a:srgbClr val="002060"/>
                </a:solidFill>
                <a:latin typeface="Algerian" panose="04020705040A02060702" pitchFamily="82" charset="0"/>
              </a:rPr>
              <a:t>Private</a:t>
            </a:r>
            <a:r>
              <a:rPr sz="3600" spc="-66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-6" dirty="0">
                <a:solidFill>
                  <a:srgbClr val="002060"/>
                </a:solidFill>
                <a:latin typeface="Algerian" panose="04020705040A02060702" pitchFamily="82" charset="0"/>
              </a:rPr>
              <a:t>Cloud</a:t>
            </a:r>
            <a:endParaRPr sz="36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600200"/>
            <a:ext cx="8887714" cy="6032934"/>
          </a:xfrm>
          <a:prstGeom prst="rect">
            <a:avLst/>
          </a:prstGeom>
        </p:spPr>
        <p:txBody>
          <a:bodyPr vert="horz" wrap="square" lIns="0" tIns="106172" rIns="0" bIns="0" rtlCol="0">
            <a:spAutoFit/>
          </a:bodyPr>
          <a:lstStyle/>
          <a:p>
            <a:pPr marL="392557" marR="5588" lvl="0" indent="-379286" algn="just" defTabSz="1005840" rtl="0" eaLnBrk="1" fontAlgn="auto" latinLnBrk="0" hangingPunct="1">
              <a:lnSpc>
                <a:spcPct val="80000"/>
              </a:lnSpc>
              <a:spcBef>
                <a:spcPts val="836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3256" algn="l"/>
              </a:tabLst>
              <a:defRPr/>
            </a:pP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Private </a:t>
            </a:r>
            <a:r>
              <a:rPr kumimoji="0" sz="280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Cloud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also </a:t>
            </a:r>
            <a:r>
              <a:rPr kumimoji="0" sz="28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termed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 'Internal </a:t>
            </a:r>
            <a:r>
              <a:rPr kumimoji="0" sz="28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Cloud';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which </a:t>
            </a:r>
            <a:r>
              <a:rPr kumimoji="0" sz="28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allows the </a:t>
            </a:r>
            <a:r>
              <a:rPr kumimoji="0" sz="28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accessibility </a:t>
            </a:r>
            <a:r>
              <a:rPr kumimoji="0" sz="280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systems and </a:t>
            </a:r>
            <a:r>
              <a:rPr kumimoji="0" sz="28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services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within </a:t>
            </a:r>
            <a:r>
              <a:rPr kumimoji="0" sz="28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800" b="0" i="0" u="none" strike="noStrike" kern="1200" cap="none" spc="-72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specific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boundary </a:t>
            </a:r>
            <a:r>
              <a:rPr kumimoji="0" sz="280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 </a:t>
            </a:r>
            <a:r>
              <a:rPr kumimoji="0" sz="28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organization.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92557" marR="5588" lvl="0" indent="-379286" algn="just" defTabSz="1005840" rtl="0" eaLnBrk="1" fontAlgn="auto" latinLnBrk="0" hangingPunct="1">
              <a:lnSpc>
                <a:spcPct val="80000"/>
              </a:lnSpc>
              <a:spcBef>
                <a:spcPts val="836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3256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Private cloud allows the accessibility of  systems and services within the organization.  Private cloud is operated only within a  particular organization. But it will be managed  internally or by third party.</a:t>
            </a:r>
          </a:p>
          <a:p>
            <a:pPr marL="392557" marR="5588" lvl="0" indent="-379286" algn="just" defTabSz="1005840" rtl="0" eaLnBrk="1" fontAlgn="auto" latinLnBrk="0" hangingPunct="1">
              <a:lnSpc>
                <a:spcPct val="80000"/>
              </a:lnSpc>
              <a:spcBef>
                <a:spcPts val="836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3256" algn="l"/>
              </a:tabLst>
              <a:defRPr/>
            </a:pPr>
            <a:r>
              <a:rPr kumimoji="0" sz="28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800" b="0" i="0" u="none" strike="noStrike" kern="1200" cap="none" spc="7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cloud platform </a:t>
            </a:r>
            <a:r>
              <a:rPr kumimoji="0" sz="2800" b="0" i="0" u="none" strike="noStrike" kern="1200" cap="none" spc="-72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implemented </a:t>
            </a:r>
            <a:r>
              <a:rPr kumimoji="0" sz="28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80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cloud-based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secure</a:t>
            </a:r>
            <a:r>
              <a:rPr kumimoji="0" sz="28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environment </a:t>
            </a:r>
            <a:r>
              <a:rPr kumimoji="0" sz="2800" b="0" i="0" u="none" strike="noStrike" kern="1200" cap="none" spc="-72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</a:t>
            </a:r>
            <a:r>
              <a:rPr kumimoji="0" sz="28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guarded</a:t>
            </a:r>
            <a:r>
              <a:rPr kumimoji="0" sz="28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advanced</a:t>
            </a:r>
            <a:r>
              <a:rPr kumimoji="0" sz="28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firewalls</a:t>
            </a:r>
            <a:r>
              <a:rPr kumimoji="0" sz="28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under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the </a:t>
            </a:r>
            <a:r>
              <a:rPr kumimoji="0" sz="2800" b="0" i="0" u="none" strike="noStrike" kern="1200" cap="none" spc="-72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surveillance</a:t>
            </a:r>
            <a:r>
              <a:rPr kumimoji="0" sz="28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2800" b="0" i="0" u="none" strike="noStrike" kern="1200" cap="none" spc="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8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IT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that</a:t>
            </a:r>
            <a:r>
              <a:rPr kumimoji="0" sz="28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belongs</a:t>
            </a:r>
            <a:r>
              <a:rPr kumimoji="0" sz="28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80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particular</a:t>
            </a:r>
            <a:r>
              <a:rPr kumimoji="0" sz="28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organization.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92557" marR="5588" lvl="0" indent="-379286" algn="just" defTabSz="1005840" rtl="0" eaLnBrk="1" fontAlgn="auto" latinLnBrk="0" hangingPunct="1">
              <a:lnSpc>
                <a:spcPct val="80000"/>
              </a:lnSpc>
              <a:spcBef>
                <a:spcPts val="836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3256" algn="l"/>
              </a:tabLst>
              <a:defRPr/>
            </a:pPr>
            <a:r>
              <a:rPr kumimoji="0" sz="28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Private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clouds</a:t>
            </a:r>
            <a:r>
              <a:rPr kumimoji="0" sz="28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permit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only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authorized</a:t>
            </a:r>
            <a:r>
              <a:rPr kumimoji="0" sz="28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users,</a:t>
            </a:r>
            <a:r>
              <a:rPr kumimoji="0" sz="28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providing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8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organizations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greater </a:t>
            </a:r>
            <a:r>
              <a:rPr kumimoji="0" sz="2800" b="0" i="0" u="none" strike="noStrike" kern="1200" cap="none" spc="-72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control</a:t>
            </a:r>
            <a:r>
              <a:rPr kumimoji="0" sz="28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over</a:t>
            </a:r>
            <a:r>
              <a:rPr kumimoji="0" sz="28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</a:t>
            </a:r>
            <a:r>
              <a:rPr kumimoji="0" sz="28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and</a:t>
            </a:r>
            <a:r>
              <a:rPr kumimoji="0" sz="280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its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security.</a:t>
            </a:r>
            <a:r>
              <a:rPr kumimoji="0" sz="2800" b="0" i="0" u="none" strike="noStrike" kern="1200" cap="none" spc="6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endParaRPr kumimoji="0" lang="en-US" sz="2800" b="0" i="0" u="none" strike="noStrike" kern="1200" cap="none" spc="693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92557" marR="5588" lvl="0" indent="-379286" algn="just" defTabSz="1005840" rtl="0" eaLnBrk="1" fontAlgn="auto" latinLnBrk="0" hangingPunct="1">
              <a:lnSpc>
                <a:spcPct val="80000"/>
              </a:lnSpc>
              <a:spcBef>
                <a:spcPts val="836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3256" algn="l"/>
              </a:tabLst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Business </a:t>
            </a:r>
            <a:r>
              <a:rPr kumimoji="0" sz="28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organizations</a:t>
            </a:r>
            <a:r>
              <a:rPr kumimoji="0" sz="28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that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have</a:t>
            </a:r>
            <a:r>
              <a:rPr kumimoji="0" sz="28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dynamic,</a:t>
            </a:r>
            <a:r>
              <a:rPr kumimoji="0" sz="28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critical,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secured, </a:t>
            </a:r>
            <a:r>
              <a:rPr kumimoji="0" sz="2800" b="0" i="0" u="none" strike="noStrike" kern="1200" cap="none" spc="-72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management </a:t>
            </a:r>
            <a:r>
              <a:rPr kumimoji="0" sz="28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demand based requirement </a:t>
            </a:r>
            <a:r>
              <a:rPr kumimoji="0" sz="280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should </a:t>
            </a:r>
            <a:r>
              <a:rPr kumimoji="0" sz="28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adopt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Private</a:t>
            </a:r>
            <a:r>
              <a:rPr kumimoji="0" sz="2800" b="0" i="0" u="none" strike="noStrike" kern="1200" cap="none" spc="-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Cloud.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751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7645780" cy="1123513"/>
          </a:xfrm>
          <a:prstGeom prst="rect">
            <a:avLst/>
          </a:prstGeom>
        </p:spPr>
        <p:txBody>
          <a:bodyPr vert="horz" wrap="square" lIns="0" tIns="15367" rIns="0" bIns="0" rtlCol="0">
            <a:spAutoFit/>
          </a:bodyPr>
          <a:lstStyle/>
          <a:p>
            <a:pPr marL="2717165" marR="5588" indent="-2703894">
              <a:spcBef>
                <a:spcPts val="121"/>
              </a:spcBef>
            </a:pP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The</a:t>
            </a:r>
            <a:r>
              <a:rPr sz="3600" spc="-44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advantages</a:t>
            </a:r>
            <a:r>
              <a:rPr sz="3600" spc="-83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of</a:t>
            </a:r>
            <a:r>
              <a:rPr sz="3600" spc="-11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using</a:t>
            </a:r>
            <a:r>
              <a:rPr lang="en-US" sz="3600" spc="-44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private </a:t>
            </a:r>
            <a:r>
              <a:rPr sz="3600" spc="-1084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cloud</a:t>
            </a:r>
            <a:endParaRPr sz="3600" spc="-22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869" y="1898074"/>
            <a:ext cx="8885617" cy="4037580"/>
          </a:xfrm>
          <a:prstGeom prst="rect">
            <a:avLst/>
          </a:prstGeom>
        </p:spPr>
        <p:txBody>
          <a:bodyPr vert="horz" wrap="square" lIns="0" tIns="13272" rIns="0" bIns="0" rtlCol="0">
            <a:spAutoFit/>
          </a:bodyPr>
          <a:lstStyle/>
          <a:p>
            <a:pPr marL="392557" marR="10478" lvl="0" indent="-379286" algn="just" defTabSz="100584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3256" algn="l"/>
              </a:tabLst>
              <a:defRPr/>
            </a:pPr>
            <a:r>
              <a:rPr kumimoji="0" sz="352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Highly private and </a:t>
            </a:r>
            <a:r>
              <a:rPr kumimoji="0" sz="3520" b="1" i="0" u="none" strike="noStrike" kern="1200" cap="none" spc="-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secured </a:t>
            </a:r>
            <a:r>
              <a:rPr kumimoji="0" sz="352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 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Private </a:t>
            </a:r>
            <a:r>
              <a:rPr kumimoji="0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cloud </a:t>
            </a:r>
            <a:r>
              <a:rPr kumimoji="0" sz="352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resource</a:t>
            </a:r>
            <a:r>
              <a:rPr kumimoji="0" sz="3520" b="0" i="0" u="none" strike="noStrike" kern="1200" cap="none" spc="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sharing</a:t>
            </a:r>
            <a:r>
              <a:rPr kumimoji="0" sz="352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3520" b="0" i="0" u="none" strike="noStrike" kern="1200" cap="none" spc="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highly</a:t>
            </a:r>
            <a:r>
              <a:rPr kumimoji="0" sz="352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secured.</a:t>
            </a:r>
            <a:endParaRPr kumimoji="0" sz="352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1005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/>
              <a:defRPr/>
            </a:pPr>
            <a:endParaRPr kumimoji="0" sz="51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92557" marR="5588" lvl="0" indent="-379286" algn="just" defTabSz="1005840" rtl="0" eaLnBrk="1" fontAlgn="auto" latinLnBrk="0" hangingPunct="1">
              <a:lnSpc>
                <a:spcPct val="99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3256" algn="l"/>
              </a:tabLst>
              <a:defRPr/>
            </a:pPr>
            <a:r>
              <a:rPr kumimoji="0" sz="3520" b="1" i="0" u="none" strike="noStrike" kern="1200" cap="none" spc="-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Control</a:t>
            </a:r>
            <a:r>
              <a:rPr kumimoji="0" sz="3520" b="1" i="0" u="none" strike="noStrike" kern="1200" cap="none" spc="8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Oriented-</a:t>
            </a:r>
            <a:r>
              <a:rPr kumimoji="0" sz="352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Private</a:t>
            </a:r>
            <a:r>
              <a:rPr kumimoji="0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clouds</a:t>
            </a:r>
            <a:r>
              <a:rPr kumimoji="0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provide </a:t>
            </a:r>
            <a:r>
              <a:rPr kumimoji="0" sz="3520" b="0" i="0" u="none" strike="noStrike" kern="1200" cap="none" spc="-86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more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control</a:t>
            </a:r>
            <a:r>
              <a:rPr kumimoji="0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over</a:t>
            </a:r>
            <a:r>
              <a:rPr kumimoji="0" sz="352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its</a:t>
            </a:r>
            <a:r>
              <a:rPr kumimoji="0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resources</a:t>
            </a:r>
            <a:r>
              <a:rPr kumimoji="0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than</a:t>
            </a:r>
            <a:r>
              <a:rPr kumimoji="0" sz="352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public </a:t>
            </a:r>
            <a:r>
              <a:rPr kumimoji="0" sz="352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cloud</a:t>
            </a:r>
            <a:r>
              <a:rPr kumimoji="0" sz="352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</a:t>
            </a:r>
            <a:r>
              <a:rPr kumimoji="0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</a:t>
            </a:r>
            <a:r>
              <a:rPr kumimoji="0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</a:t>
            </a:r>
            <a:r>
              <a:rPr kumimoji="0" sz="352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accessed</a:t>
            </a:r>
            <a:r>
              <a:rPr kumimoji="0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within</a:t>
            </a:r>
            <a:r>
              <a:rPr kumimoji="0" sz="352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organization's</a:t>
            </a:r>
            <a:r>
              <a:rPr kumimoji="0" sz="3520" b="0" i="0" u="none" strike="noStrike" kern="1200" cap="none" spc="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boundary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352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5031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642785"/>
            <a:ext cx="4855859" cy="566694"/>
          </a:xfrm>
          <a:prstGeom prst="rect">
            <a:avLst/>
          </a:prstGeom>
        </p:spPr>
        <p:txBody>
          <a:bodyPr vert="horz" wrap="square" lIns="0" tIns="12573" rIns="0" bIns="0" rtlCol="0">
            <a:spAutoFit/>
          </a:bodyPr>
          <a:lstStyle/>
          <a:p>
            <a:pPr marL="13970">
              <a:spcBef>
                <a:spcPts val="99"/>
              </a:spcBef>
            </a:pPr>
            <a:r>
              <a:rPr sz="3600" spc="-6" dirty="0">
                <a:solidFill>
                  <a:srgbClr val="002060"/>
                </a:solidFill>
                <a:latin typeface="Algerian" panose="04020705040A02060702" pitchFamily="82" charset="0"/>
              </a:rPr>
              <a:t>Disadvantages</a:t>
            </a:r>
            <a:endParaRPr sz="36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868" y="1898074"/>
            <a:ext cx="8844407" cy="43845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92557" marR="113157" lvl="0" indent="-379286" algn="l" defTabSz="100584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2557" algn="l"/>
                <a:tab pos="393256" algn="l"/>
              </a:tabLst>
              <a:defRPr/>
            </a:pPr>
            <a:r>
              <a:rPr kumimoji="0" sz="3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Poor</a:t>
            </a:r>
            <a:r>
              <a:rPr kumimoji="0" sz="3300" b="1" i="0" u="none" strike="noStrike" kern="1200" cap="none" spc="-7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scalability</a:t>
            </a:r>
            <a:r>
              <a:rPr kumimoji="0" sz="3300" b="1" i="0" u="none" strike="noStrike" kern="1200" cap="none" spc="-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</a:t>
            </a:r>
            <a:r>
              <a:rPr kumimoji="0" sz="330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Private</a:t>
            </a:r>
            <a:r>
              <a:rPr kumimoji="0" sz="3300" b="0" i="0" u="none" strike="noStrike" kern="1200" cap="none" spc="-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type</a:t>
            </a:r>
            <a:r>
              <a:rPr kumimoji="0" sz="3300" b="0" i="0" u="none" strike="noStrike" kern="1200" cap="none" spc="-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clouds</a:t>
            </a:r>
            <a:r>
              <a:rPr kumimoji="0" sz="3300" b="0" i="0" u="none" strike="noStrike" kern="1200" cap="none" spc="-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3300" b="0" i="0" u="none" strike="noStrike" kern="1200" cap="none" spc="-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scaled </a:t>
            </a:r>
            <a:r>
              <a:rPr kumimoji="0" sz="3300" b="0" i="0" u="none" strike="noStrike" kern="1200" cap="none" spc="-8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within</a:t>
            </a:r>
            <a:r>
              <a:rPr kumimoji="0" sz="3300" b="0" i="0" u="none" strike="noStrike" kern="1200" cap="none" spc="-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internal </a:t>
            </a:r>
            <a:r>
              <a:rPr kumimoji="0" sz="330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limited</a:t>
            </a:r>
            <a:r>
              <a:rPr kumimoji="0" sz="3300" b="0" i="0" u="none" strike="noStrike" kern="1200" cap="none" spc="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hosted</a:t>
            </a:r>
            <a:r>
              <a:rPr kumimoji="0" sz="33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resources.</a:t>
            </a:r>
            <a:endParaRPr kumimoji="0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92557" marR="5588" lvl="0" indent="-379286" algn="l" defTabSz="1005840" rtl="0" eaLnBrk="1" fontAlgn="auto" latinLnBrk="0" hangingPunct="1">
              <a:lnSpc>
                <a:spcPct val="100000"/>
              </a:lnSpc>
              <a:spcBef>
                <a:spcPts val="798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2557" algn="l"/>
                <a:tab pos="393256" algn="l"/>
              </a:tabLst>
              <a:defRPr/>
            </a:pPr>
            <a:r>
              <a:rPr kumimoji="0" sz="3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Costly</a:t>
            </a:r>
            <a:r>
              <a:rPr kumimoji="0" sz="3300" b="1" i="0" u="none" strike="noStrike" kern="1200" cap="none" spc="-3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</a:t>
            </a:r>
            <a:r>
              <a:rPr kumimoji="0" sz="3300" b="1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provides</a:t>
            </a:r>
            <a:r>
              <a:rPr kumimoji="0" sz="3300" b="0" i="0" u="none" strike="noStrike" kern="1200" cap="none" spc="-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secured</a:t>
            </a:r>
            <a:r>
              <a:rPr kumimoji="0" sz="3300" b="0" i="0" u="none" strike="noStrike" kern="1200" cap="none" spc="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sz="330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more</a:t>
            </a:r>
            <a:r>
              <a:rPr kumimoji="0" sz="3300" b="0" i="0" u="none" strike="noStrike" kern="1200" cap="none" spc="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features, </a:t>
            </a:r>
            <a:r>
              <a:rPr kumimoji="0" sz="3300" b="0" i="0" u="none" strike="noStrike" kern="1200" cap="none" spc="-8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</a:t>
            </a:r>
            <a:r>
              <a:rPr kumimoji="0" sz="3300" b="0" i="0" u="none" strike="noStrike" kern="1200" cap="none" spc="-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it's</a:t>
            </a:r>
            <a:r>
              <a:rPr kumimoji="0" sz="3300" b="0" i="0" u="none" strike="noStrike" kern="1200" cap="none" spc="-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more</a:t>
            </a:r>
            <a:r>
              <a:rPr kumimoji="0" sz="3300" b="0" i="0" u="none" strike="noStrike" kern="1200" cap="none" spc="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expensive</a:t>
            </a:r>
            <a:r>
              <a:rPr kumimoji="0" sz="33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than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a</a:t>
            </a:r>
            <a:r>
              <a:rPr kumimoji="0" sz="330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public</a:t>
            </a:r>
            <a:r>
              <a:rPr kumimoji="0" sz="3300" b="0" i="0" u="none" strike="noStrike" kern="1200" cap="none" spc="-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cloud.</a:t>
            </a:r>
            <a:endParaRPr kumimoji="0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92557" marR="1205611" lvl="0" indent="-379286" algn="l" defTabSz="1005840" rtl="0" eaLnBrk="1" fontAlgn="auto" latinLnBrk="0" hangingPunct="1">
              <a:lnSpc>
                <a:spcPct val="100000"/>
              </a:lnSpc>
              <a:spcBef>
                <a:spcPts val="798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2557" algn="l"/>
                <a:tab pos="393256" algn="l"/>
              </a:tabLst>
              <a:defRPr/>
            </a:pPr>
            <a:r>
              <a:rPr kumimoji="0" sz="330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Pricing </a:t>
            </a:r>
            <a:r>
              <a:rPr kumimoji="0" sz="3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inflexible;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i.e.,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purchasing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new </a:t>
            </a:r>
            <a:r>
              <a:rPr kumimoji="0" sz="3300" b="0" i="0" u="none" strike="noStrike" kern="1200" cap="none" spc="-8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hardware</a:t>
            </a:r>
            <a:r>
              <a:rPr kumimoji="0" sz="330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</a:t>
            </a:r>
            <a:r>
              <a:rPr kumimoji="0" sz="3300" b="0" i="0" u="none" strike="noStrike" kern="1200" cap="none" spc="-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up-gradation</a:t>
            </a:r>
            <a:r>
              <a:rPr kumimoji="0" sz="33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3300" b="0" i="0" u="none" strike="noStrike" kern="1200" cap="none" spc="-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more</a:t>
            </a:r>
            <a:r>
              <a:rPr kumimoji="0" sz="3300" b="0" i="0" u="none" strike="noStrike" kern="1200" cap="none" spc="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costly.</a:t>
            </a:r>
            <a:endParaRPr kumimoji="0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92557" marR="161354" lvl="0" indent="-379286" algn="l" defTabSz="1005840" rtl="0" eaLnBrk="1" fontAlgn="auto" latinLnBrk="0" hangingPunct="1">
              <a:lnSpc>
                <a:spcPct val="100000"/>
              </a:lnSpc>
              <a:spcBef>
                <a:spcPts val="798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2557" algn="l"/>
                <a:tab pos="393256" algn="l"/>
              </a:tabLst>
              <a:defRPr/>
            </a:pPr>
            <a:r>
              <a:rPr kumimoji="0" sz="330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Restriction</a:t>
            </a:r>
            <a:r>
              <a:rPr kumimoji="0" sz="3300" b="1" i="0" u="none" strike="noStrike" kern="1200" cap="none" spc="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</a:t>
            </a:r>
            <a:r>
              <a:rPr kumimoji="0" sz="3300" b="0" i="0" u="none" strike="noStrike" kern="1200" cap="none" spc="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accessed</a:t>
            </a:r>
            <a:r>
              <a:rPr kumimoji="0" sz="3300" b="0" i="0" u="none" strike="noStrike" kern="1200" cap="none" spc="8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locally</a:t>
            </a:r>
            <a:r>
              <a:rPr kumimoji="0" sz="330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within</a:t>
            </a:r>
            <a:r>
              <a:rPr kumimoji="0" sz="330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 </a:t>
            </a:r>
            <a:r>
              <a:rPr kumimoji="0" sz="3300" b="0" i="0" u="none" strike="noStrike" kern="1200" cap="none" spc="-8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organization</a:t>
            </a:r>
            <a:r>
              <a:rPr kumimoji="0" sz="3300" b="0" i="0" u="none" strike="noStrike" kern="1200" cap="none" spc="-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difficult</a:t>
            </a:r>
            <a:r>
              <a:rPr kumimoji="0" sz="3300" b="0" i="0" u="none" strike="noStrike" kern="1200" cap="none" spc="-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sz="330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expose</a:t>
            </a:r>
            <a:r>
              <a:rPr kumimoji="0" sz="3300" b="0" i="0" u="none" strike="noStrike" kern="1200" cap="none" spc="-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globally.</a:t>
            </a:r>
            <a:endParaRPr kumimoji="0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051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5473ACDB-D06E-473D-B64D-1EF96FD4AEBB}"/>
              </a:ext>
            </a:extLst>
          </p:cNvPr>
          <p:cNvSpPr/>
          <p:nvPr/>
        </p:nvSpPr>
        <p:spPr>
          <a:xfrm>
            <a:off x="0" y="-38378"/>
            <a:ext cx="1219200" cy="1105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377190">
              <a:defRPr/>
            </a:pPr>
            <a:endParaRPr sz="1485" kern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F5495-3B1B-4F6D-889E-F0DEE20BBD41}"/>
              </a:ext>
            </a:extLst>
          </p:cNvPr>
          <p:cNvSpPr txBox="1"/>
          <p:nvPr/>
        </p:nvSpPr>
        <p:spPr>
          <a:xfrm>
            <a:off x="602512" y="1981200"/>
            <a:ext cx="8610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as a Service (SaaS)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as a Service (IaaS)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as a Service (PaaS)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services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Oriented Architecture (</a:t>
            </a:r>
            <a:r>
              <a:rPr lang="en-IN" sz="2800" b="1" dirty="0" err="1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</a:t>
            </a: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 Computing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Demand Computing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Management in Cloud Computing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Multi-tenancy computing ,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5AA8B-BF35-473A-A1FD-404EC4168FA7}"/>
              </a:ext>
            </a:extLst>
          </p:cNvPr>
          <p:cNvSpPr txBox="1"/>
          <p:nvPr/>
        </p:nvSpPr>
        <p:spPr>
          <a:xfrm>
            <a:off x="2667000" y="283378"/>
            <a:ext cx="7239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UNIT 2 CLOUD SERVICE MODELS</a:t>
            </a:r>
          </a:p>
        </p:txBody>
      </p:sp>
    </p:spTree>
    <p:extLst>
      <p:ext uri="{BB962C8B-B14F-4D97-AF65-F5344CB8AC3E}">
        <p14:creationId xmlns:p14="http://schemas.microsoft.com/office/powerpoint/2010/main" val="49673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152400"/>
            <a:ext cx="3702749" cy="566694"/>
          </a:xfrm>
          <a:prstGeom prst="rect">
            <a:avLst/>
          </a:prstGeom>
        </p:spPr>
        <p:txBody>
          <a:bodyPr vert="horz" wrap="square" lIns="0" tIns="12573" rIns="0" bIns="0" rtlCol="0">
            <a:spAutoFit/>
          </a:bodyPr>
          <a:lstStyle/>
          <a:p>
            <a:pPr marL="13970">
              <a:spcBef>
                <a:spcPts val="99"/>
              </a:spcBef>
            </a:pPr>
            <a:r>
              <a:rPr sz="3600" spc="-6" dirty="0">
                <a:solidFill>
                  <a:srgbClr val="002060"/>
                </a:solidFill>
                <a:latin typeface="Algerian" panose="04020705040A02060702" pitchFamily="82" charset="0"/>
              </a:rPr>
              <a:t>Hybrid</a:t>
            </a:r>
            <a:r>
              <a:rPr sz="3600" spc="-38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-6" dirty="0">
                <a:solidFill>
                  <a:srgbClr val="002060"/>
                </a:solidFill>
                <a:latin typeface="Algerian" panose="04020705040A02060702" pitchFamily="82" charset="0"/>
              </a:rPr>
              <a:t>Cloud</a:t>
            </a:r>
            <a:endParaRPr sz="36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746" y="1981200"/>
            <a:ext cx="8822055" cy="5129481"/>
          </a:xfrm>
          <a:prstGeom prst="rect">
            <a:avLst/>
          </a:prstGeom>
        </p:spPr>
        <p:txBody>
          <a:bodyPr vert="horz" wrap="square" lIns="0" tIns="106172" rIns="0" bIns="0" rtlCol="0">
            <a:spAutoFit/>
          </a:bodyPr>
          <a:lstStyle/>
          <a:p>
            <a:pPr marL="392557" marR="89408" lvl="0" indent="-379286" algn="just" defTabSz="1005840" rtl="0" eaLnBrk="1" fontAlgn="auto" latinLnBrk="0" hangingPunct="1">
              <a:lnSpc>
                <a:spcPct val="80000"/>
              </a:lnSpc>
              <a:spcBef>
                <a:spcPts val="836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2557" algn="l"/>
                <a:tab pos="393256" algn="l"/>
              </a:tabLst>
              <a:defRPr/>
            </a:pPr>
            <a:r>
              <a:rPr kumimoji="0" sz="2970" b="1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Hybrid</a:t>
            </a:r>
            <a:r>
              <a:rPr kumimoji="0" sz="2970" b="1" i="0" u="none" strike="noStrike" kern="1200" cap="none" spc="-6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1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Cloud</a:t>
            </a:r>
            <a:r>
              <a:rPr kumimoji="0" sz="2970" b="1" i="0" u="none" strike="noStrike" kern="1200" cap="none" spc="-3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97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another</a:t>
            </a:r>
            <a:r>
              <a:rPr kumimoji="0" sz="2970" b="0" i="0" u="none" strike="noStrike" kern="1200" cap="none" spc="-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cloud</a:t>
            </a:r>
            <a:r>
              <a:rPr kumimoji="0" sz="297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computing</a:t>
            </a:r>
            <a:r>
              <a:rPr kumimoji="0" sz="2970" b="0" i="0" u="none" strike="noStrike" kern="1200" cap="none" spc="-7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type,</a:t>
            </a:r>
            <a:r>
              <a:rPr kumimoji="0" sz="2970" b="0" i="0" u="none" strike="noStrike" kern="1200" cap="none" spc="-3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which </a:t>
            </a:r>
            <a:r>
              <a:rPr kumimoji="0" sz="2970" b="0" i="0" u="none" strike="noStrike" kern="1200" cap="none" spc="-72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integrated, </a:t>
            </a:r>
            <a:r>
              <a:rPr kumimoji="0" sz="297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i.e., it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a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combination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two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 </a:t>
            </a:r>
            <a:r>
              <a:rPr kumimoji="0" sz="297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more cloud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servers, </a:t>
            </a:r>
            <a:r>
              <a:rPr kumimoji="0" sz="297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i.e.,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private, public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 </a:t>
            </a:r>
            <a:r>
              <a:rPr kumimoji="0" sz="297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community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combined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 </a:t>
            </a:r>
            <a:r>
              <a:rPr kumimoji="0" sz="297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one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architecture,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but </a:t>
            </a:r>
            <a:r>
              <a:rPr kumimoji="0" sz="297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remain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individual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entities</a:t>
            </a:r>
            <a:endParaRPr kumimoji="0" sz="29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92557" marR="5588" lvl="0" indent="-379286" algn="just" defTabSz="1005840" rtl="0" eaLnBrk="1" fontAlgn="auto" latinLnBrk="0" hangingPunct="1">
              <a:lnSpc>
                <a:spcPct val="80000"/>
              </a:lnSpc>
              <a:spcBef>
                <a:spcPts val="71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2557" algn="l"/>
                <a:tab pos="393256" algn="l"/>
              </a:tabLst>
              <a:defRPr/>
            </a:pP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Non-critical tasks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such as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development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test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workloads can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done using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public cloud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whereas </a:t>
            </a:r>
            <a:r>
              <a:rPr kumimoji="0" sz="297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critical</a:t>
            </a:r>
            <a:r>
              <a:rPr kumimoji="0" sz="297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tasks</a:t>
            </a:r>
            <a:r>
              <a:rPr kumimoji="0" sz="2970" b="0" i="0" u="none" strike="noStrike" kern="1200" cap="none" spc="-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</a:t>
            </a:r>
            <a:r>
              <a:rPr kumimoji="0" sz="297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sz="2970" b="0" i="0" u="none" strike="noStrike" kern="1200" cap="none" spc="-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sensitive</a:t>
            </a:r>
            <a:r>
              <a:rPr kumimoji="0" sz="2970" b="0" i="0" u="none" strike="noStrike" kern="1200" cap="none" spc="-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such</a:t>
            </a:r>
            <a:r>
              <a:rPr kumimoji="0" sz="2970" b="0" i="0" u="none" strike="noStrike" kern="1200" cap="none" spc="-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</a:t>
            </a:r>
            <a:r>
              <a:rPr kumimoji="0" sz="2970" b="0" i="0" u="none" strike="noStrike" kern="1200" cap="none" spc="-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organization</a:t>
            </a:r>
            <a:r>
              <a:rPr kumimoji="0" sz="2970" b="0" i="0" u="none" strike="noStrike" kern="1200" cap="none" spc="-7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 </a:t>
            </a:r>
            <a:r>
              <a:rPr kumimoji="0" sz="2970" b="0" i="0" u="none" strike="noStrike" kern="1200" cap="none" spc="-72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handling are </a:t>
            </a:r>
            <a:r>
              <a:rPr kumimoji="0" sz="297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done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using a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private cloud.</a:t>
            </a:r>
            <a:endParaRPr kumimoji="0" lang="en-US" sz="29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92557" marR="5588" lvl="0" indent="-379286" algn="just" defTabSz="1005840" rtl="0" eaLnBrk="1" fontAlgn="auto" latinLnBrk="0" hangingPunct="1">
              <a:lnSpc>
                <a:spcPct val="80000"/>
              </a:lnSpc>
              <a:spcBef>
                <a:spcPts val="71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2557" algn="l"/>
                <a:tab pos="393256" algn="l"/>
              </a:tabLst>
              <a:defRPr/>
            </a:pP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Benefits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297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both deployment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models,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well </a:t>
            </a:r>
            <a:r>
              <a:rPr kumimoji="0" sz="297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community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deployment model, are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possible </a:t>
            </a:r>
            <a:r>
              <a:rPr kumimoji="0" sz="297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hybrid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cloud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hosting</a:t>
            </a:r>
            <a:endParaRPr kumimoji="0" lang="en-US" sz="29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92557" marR="5588" lvl="0" indent="-379286" algn="just" defTabSz="1005840" rtl="0" eaLnBrk="1" fontAlgn="auto" latinLnBrk="0" hangingPunct="1">
              <a:lnSpc>
                <a:spcPct val="80000"/>
              </a:lnSpc>
              <a:spcBef>
                <a:spcPts val="71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2557" algn="l"/>
                <a:tab pos="393256" algn="l"/>
              </a:tabLst>
              <a:defRPr/>
            </a:pPr>
            <a:endParaRPr kumimoji="0" lang="en-IN" sz="29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998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571992" cy="569515"/>
          </a:xfrm>
          <a:prstGeom prst="rect">
            <a:avLst/>
          </a:prstGeom>
        </p:spPr>
        <p:txBody>
          <a:bodyPr vert="horz" wrap="square" lIns="0" tIns="15367" rIns="0" bIns="0" rtlCol="0">
            <a:spAutoFit/>
          </a:bodyPr>
          <a:lstStyle/>
          <a:p>
            <a:pPr marL="13970">
              <a:spcBef>
                <a:spcPts val="121"/>
              </a:spcBef>
            </a:pP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Advantages</a:t>
            </a:r>
            <a:r>
              <a:rPr sz="3600" spc="-83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of</a:t>
            </a:r>
            <a:r>
              <a:rPr sz="3600" spc="-44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Hybrid</a:t>
            </a:r>
            <a:r>
              <a:rPr sz="3600" spc="-28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Cloud</a:t>
            </a:r>
            <a:r>
              <a:rPr sz="3600" spc="-50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204348"/>
            <a:ext cx="9677400" cy="7482175"/>
          </a:xfrm>
          <a:prstGeom prst="rect">
            <a:avLst/>
          </a:prstGeom>
        </p:spPr>
        <p:txBody>
          <a:bodyPr vert="horz" wrap="square" lIns="0" tIns="121538" rIns="0" bIns="0" rtlCol="0">
            <a:spAutoFit/>
          </a:bodyPr>
          <a:lstStyle/>
          <a:p>
            <a:pPr marL="392557" indent="-379286" algn="just" defTabSz="1005840">
              <a:spcBef>
                <a:spcPts val="956"/>
              </a:spcBef>
              <a:buFont typeface="Arial MT"/>
              <a:buChar char="•"/>
              <a:tabLst>
                <a:tab pos="393256" algn="l"/>
              </a:tabLst>
            </a:pP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Scalable</a:t>
            </a:r>
            <a:endParaRPr sz="352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1101533" indent="-379286" algn="just" defTabSz="1005840">
              <a:spcBef>
                <a:spcPts val="847"/>
              </a:spcBef>
            </a:pP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-It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provides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both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the features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of public 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3520" spc="-86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private</a:t>
            </a:r>
            <a:r>
              <a:rPr sz="352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cloud</a:t>
            </a:r>
            <a:r>
              <a:rPr sz="3520" spc="-28" dirty="0">
                <a:solidFill>
                  <a:prstClr val="black"/>
                </a:solidFill>
                <a:latin typeface="Times New Roman"/>
                <a:cs typeface="Times New Roman"/>
              </a:rPr>
              <a:t> scalability.</a:t>
            </a:r>
            <a:endParaRPr sz="352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algn="just" defTabSz="1005840">
              <a:spcBef>
                <a:spcPts val="853"/>
              </a:spcBef>
              <a:buFont typeface="Arial MT"/>
              <a:buChar char="•"/>
              <a:tabLst>
                <a:tab pos="393256" algn="l"/>
              </a:tabLst>
            </a:pP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Flexible</a:t>
            </a:r>
            <a:r>
              <a:rPr sz="3520" b="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3520" b="1" spc="-2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b="1" spc="-17" dirty="0">
                <a:solidFill>
                  <a:prstClr val="black"/>
                </a:solidFill>
                <a:latin typeface="Times New Roman"/>
                <a:cs typeface="Times New Roman"/>
              </a:rPr>
              <a:t>secure</a:t>
            </a:r>
            <a:endParaRPr sz="352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5588" indent="-379286" algn="just" defTabSz="1005840">
              <a:spcBef>
                <a:spcPts val="841"/>
              </a:spcBef>
            </a:pP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-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It provides secure resources because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private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cloud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and scalable resources because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of public </a:t>
            </a:r>
            <a:r>
              <a:rPr sz="3520" spc="-86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cloud.</a:t>
            </a:r>
            <a:endParaRPr lang="en-US" sz="352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defTabSz="1005840">
              <a:spcBef>
                <a:spcPts val="956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lang="en-US"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Cost</a:t>
            </a:r>
            <a:r>
              <a:rPr lang="en-US" sz="3520" b="1" spc="-4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effective</a:t>
            </a:r>
            <a:endParaRPr lang="en-US" sz="3520" b="1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84771" marR="5588" indent="-571500" defTabSz="1005840">
              <a:spcBef>
                <a:spcPts val="847"/>
              </a:spcBef>
              <a:buFontTx/>
              <a:buChar char="-"/>
            </a:pPr>
            <a:r>
              <a:rPr lang="en-US"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It</a:t>
            </a:r>
            <a:r>
              <a:rPr lang="en-US" sz="352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lang="en-US" sz="3520" spc="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3520" dirty="0">
                <a:solidFill>
                  <a:prstClr val="black"/>
                </a:solidFill>
                <a:latin typeface="Times New Roman"/>
                <a:cs typeface="Times New Roman"/>
              </a:rPr>
              <a:t>having</a:t>
            </a:r>
            <a:r>
              <a:rPr lang="en-US" sz="3520" spc="-2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less</a:t>
            </a:r>
            <a:r>
              <a:rPr lang="en-US" sz="3520" spc="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cost as</a:t>
            </a:r>
            <a:r>
              <a:rPr lang="en-US" sz="352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3520" spc="-17" dirty="0">
                <a:solidFill>
                  <a:prstClr val="black"/>
                </a:solidFill>
                <a:latin typeface="Times New Roman"/>
                <a:cs typeface="Times New Roman"/>
              </a:rPr>
              <a:t>compared</a:t>
            </a:r>
            <a:r>
              <a:rPr lang="en-US" sz="3520" spc="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to</a:t>
            </a:r>
            <a:r>
              <a:rPr lang="en-US" sz="352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private </a:t>
            </a:r>
            <a:r>
              <a:rPr lang="en-US" sz="3520" spc="-86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cloud.</a:t>
            </a:r>
          </a:p>
          <a:p>
            <a:pPr marL="584771" marR="5588" indent="-571500" defTabSz="1005840">
              <a:spcBef>
                <a:spcPts val="847"/>
              </a:spcBef>
              <a:buFontTx/>
              <a:buChar char="-"/>
            </a:pPr>
            <a:r>
              <a:rPr kumimoji="0" lang="en-IN" sz="352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Secure</a:t>
            </a:r>
            <a:endParaRPr kumimoji="0" lang="en-IN" sz="352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84771" marR="5588" indent="-571500" defTabSz="1005840">
              <a:spcBef>
                <a:spcPts val="847"/>
              </a:spcBef>
              <a:buFontTx/>
              <a:buChar char="-"/>
            </a:pPr>
            <a:endParaRPr lang="en-US" sz="352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5588" indent="-379286" algn="just" defTabSz="1005840">
              <a:spcBef>
                <a:spcPts val="841"/>
              </a:spcBef>
            </a:pPr>
            <a:endParaRPr sz="352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7569645" cy="1320041"/>
          </a:xfrm>
          <a:prstGeom prst="rect">
            <a:avLst/>
          </a:prstGeom>
        </p:spPr>
        <p:txBody>
          <a:bodyPr vert="horz" wrap="square" lIns="0" tIns="41212" rIns="0" bIns="0" rtlCol="0">
            <a:spAutoFit/>
          </a:bodyPr>
          <a:lstStyle/>
          <a:p>
            <a:pPr marL="3018917" marR="5588" indent="-3005646">
              <a:lnSpc>
                <a:spcPts val="5181"/>
              </a:lnSpc>
              <a:spcBef>
                <a:spcPts val="325"/>
              </a:spcBef>
            </a:pP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Disadvantages</a:t>
            </a:r>
            <a:r>
              <a:rPr sz="3600" spc="-110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of</a:t>
            </a:r>
            <a:r>
              <a:rPr sz="3600" spc="-22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Hybrid</a:t>
            </a:r>
            <a:r>
              <a:rPr sz="3600" spc="-61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Cloud </a:t>
            </a:r>
            <a:r>
              <a:rPr sz="3600" spc="-1084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868" y="1789426"/>
            <a:ext cx="8877935" cy="4235133"/>
          </a:xfrm>
          <a:prstGeom prst="rect">
            <a:avLst/>
          </a:prstGeom>
        </p:spPr>
        <p:txBody>
          <a:bodyPr vert="horz" wrap="square" lIns="0" tIns="121538" rIns="0" bIns="0" rtlCol="0">
            <a:spAutoFit/>
          </a:bodyPr>
          <a:lstStyle/>
          <a:p>
            <a:pPr marL="392557" indent="-379286" defTabSz="1005840">
              <a:spcBef>
                <a:spcPts val="956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Networking</a:t>
            </a:r>
            <a:r>
              <a:rPr sz="3520" b="1" spc="-2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issues</a:t>
            </a:r>
            <a:endParaRPr sz="352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30036" indent="-379286" defTabSz="1005840">
              <a:spcBef>
                <a:spcPts val="847"/>
              </a:spcBef>
            </a:pP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Networking</a:t>
            </a:r>
            <a:r>
              <a:rPr sz="352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17" dirty="0">
                <a:solidFill>
                  <a:prstClr val="black"/>
                </a:solidFill>
                <a:latin typeface="Times New Roman"/>
                <a:cs typeface="Times New Roman"/>
              </a:rPr>
              <a:t>becomes</a:t>
            </a:r>
            <a:r>
              <a:rPr sz="3520" spc="9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complex</a:t>
            </a:r>
            <a:r>
              <a:rPr sz="3520" spc="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because</a:t>
            </a:r>
            <a:r>
              <a:rPr sz="3520" spc="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of</a:t>
            </a:r>
            <a:r>
              <a:rPr sz="3520" spc="-2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private </a:t>
            </a:r>
            <a:r>
              <a:rPr sz="3520" spc="-86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public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 cloud.</a:t>
            </a:r>
            <a:endParaRPr sz="352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defTabSz="1005840">
              <a:spcBef>
                <a:spcPts val="853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Security</a:t>
            </a:r>
            <a:r>
              <a:rPr sz="3520" b="1" spc="-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b="1" spc="-11" dirty="0">
                <a:solidFill>
                  <a:prstClr val="black"/>
                </a:solidFill>
                <a:latin typeface="Times New Roman"/>
                <a:cs typeface="Times New Roman"/>
              </a:rPr>
              <a:t>Compliance</a:t>
            </a:r>
            <a:endParaRPr sz="352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5588" indent="-379286" algn="just" defTabSz="1005840">
              <a:spcBef>
                <a:spcPts val="841"/>
              </a:spcBef>
            </a:pP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It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necessary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to ensure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that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cloud services 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are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 compliant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with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the</a:t>
            </a:r>
            <a:r>
              <a:rPr sz="352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security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policies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of</a:t>
            </a:r>
            <a:r>
              <a:rPr sz="352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an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organization.</a:t>
            </a:r>
            <a:endParaRPr sz="352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941" y="327008"/>
            <a:ext cx="4489957" cy="569515"/>
          </a:xfrm>
          <a:prstGeom prst="rect">
            <a:avLst/>
          </a:prstGeom>
        </p:spPr>
        <p:txBody>
          <a:bodyPr vert="horz" wrap="square" lIns="0" tIns="15367" rIns="0" bIns="0" rtlCol="0">
            <a:spAutoFit/>
          </a:bodyPr>
          <a:lstStyle/>
          <a:p>
            <a:pPr marL="13970">
              <a:spcBef>
                <a:spcPts val="121"/>
              </a:spcBef>
            </a:pP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Community</a:t>
            </a:r>
            <a:r>
              <a:rPr sz="3600" spc="-143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Cloud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905000"/>
            <a:ext cx="9525000" cy="5220659"/>
          </a:xfrm>
          <a:prstGeom prst="rect">
            <a:avLst/>
          </a:prstGeom>
        </p:spPr>
        <p:txBody>
          <a:bodyPr vert="horz" wrap="square" lIns="0" tIns="64261" rIns="0" bIns="0" rtlCol="0">
            <a:spAutoFit/>
          </a:bodyPr>
          <a:lstStyle/>
          <a:p>
            <a:pPr marL="392557" marR="5588" lvl="0" indent="-379286" algn="just" defTabSz="1005840" rtl="0" eaLnBrk="1" fontAlgn="auto" latinLnBrk="0" hangingPunct="1">
              <a:lnSpc>
                <a:spcPct val="90000"/>
              </a:lnSpc>
              <a:spcBef>
                <a:spcPts val="5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3256" algn="l"/>
              </a:tabLst>
              <a:defRPr/>
            </a:pP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   is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another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type</a:t>
            </a:r>
            <a:r>
              <a:rPr kumimoji="0" sz="3300" b="0" i="0" u="none" strike="noStrike" kern="1200" cap="none" spc="8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cloud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computing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which 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the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setup 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the cloud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shared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manually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among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different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organizations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belong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same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community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</a:t>
            </a:r>
            <a:r>
              <a:rPr kumimoji="0" sz="330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area.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92557" marR="5588" lvl="0" indent="-379286" algn="just" defTabSz="1005840" rtl="0" eaLnBrk="1" fontAlgn="auto" latinLnBrk="0" hangingPunct="1">
              <a:lnSpc>
                <a:spcPct val="90000"/>
              </a:lnSpc>
              <a:spcBef>
                <a:spcPts val="5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3256" algn="l"/>
              </a:tabLst>
              <a:defRPr/>
            </a:pP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Example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3300" b="0" i="0" u="none" strike="noStrike" kern="1200" cap="none" spc="8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such</a:t>
            </a:r>
            <a:r>
              <a:rPr kumimoji="0" sz="3300" b="0" i="0" u="none" strike="noStrike" kern="1200" cap="none" spc="83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community is 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where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organizations/firms are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 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along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the</a:t>
            </a:r>
            <a:r>
              <a:rPr kumimoji="0" sz="330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financial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institutions/banks.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endParaRPr kumimoji="0" lang="en-US" sz="3300" b="0" i="0" u="none" strike="noStrike" kern="1200" cap="none" spc="6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92557" marR="5588" lvl="0" indent="-379286" algn="just" defTabSz="1005840" rtl="0" eaLnBrk="1" fontAlgn="auto" latinLnBrk="0" hangingPunct="1">
              <a:lnSpc>
                <a:spcPct val="90000"/>
              </a:lnSpc>
              <a:spcBef>
                <a:spcPts val="5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3256" algn="l"/>
              </a:tabLst>
              <a:defRPr/>
            </a:pP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multi-tenant setup developed using cloud </a:t>
            </a:r>
            <a:r>
              <a:rPr kumimoji="0" sz="330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among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different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organizations that belong </a:t>
            </a:r>
            <a:r>
              <a:rPr kumimoji="0" sz="330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particular 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community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or</a:t>
            </a:r>
            <a:r>
              <a:rPr kumimoji="0" sz="330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group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having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similar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computing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concern.</a:t>
            </a:r>
            <a:endParaRPr kumimoji="0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9598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8097" y="114301"/>
            <a:ext cx="7588504" cy="1316772"/>
          </a:xfrm>
          <a:prstGeom prst="rect">
            <a:avLst/>
          </a:prstGeom>
        </p:spPr>
        <p:txBody>
          <a:bodyPr vert="horz" wrap="square" lIns="0" tIns="41212" rIns="0" bIns="0" rtlCol="0">
            <a:spAutoFit/>
          </a:bodyPr>
          <a:lstStyle/>
          <a:p>
            <a:pPr marL="1928559" marR="5588" indent="-1915287">
              <a:lnSpc>
                <a:spcPts val="5181"/>
              </a:lnSpc>
              <a:spcBef>
                <a:spcPts val="325"/>
              </a:spcBef>
            </a:pP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P</a:t>
            </a:r>
            <a:r>
              <a:rPr sz="3600" spc="17" dirty="0">
                <a:solidFill>
                  <a:srgbClr val="002060"/>
                </a:solidFill>
                <a:latin typeface="Algerian" panose="04020705040A02060702" pitchFamily="82" charset="0"/>
              </a:rPr>
              <a:t>R</a:t>
            </a: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OS</a:t>
            </a:r>
            <a:r>
              <a:rPr sz="3600" spc="-270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11" dirty="0">
                <a:solidFill>
                  <a:srgbClr val="002060"/>
                </a:solidFill>
                <a:latin typeface="Algerian" panose="04020705040A02060702" pitchFamily="82" charset="0"/>
              </a:rPr>
              <a:t>AN</a:t>
            </a: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D</a:t>
            </a:r>
            <a:r>
              <a:rPr sz="3600" spc="-61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11" dirty="0">
                <a:solidFill>
                  <a:srgbClr val="002060"/>
                </a:solidFill>
                <a:latin typeface="Algerian" panose="04020705040A02060702" pitchFamily="82" charset="0"/>
              </a:rPr>
              <a:t>C</a:t>
            </a: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O</a:t>
            </a:r>
            <a:r>
              <a:rPr sz="3600" spc="17" dirty="0">
                <a:solidFill>
                  <a:srgbClr val="002060"/>
                </a:solidFill>
                <a:latin typeface="Algerian" panose="04020705040A02060702" pitchFamily="82" charset="0"/>
              </a:rPr>
              <a:t>N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S</a:t>
            </a:r>
            <a:r>
              <a:rPr sz="3600" spc="-38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OF</a:t>
            </a:r>
            <a:r>
              <a:rPr sz="3600" spc="-171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11" dirty="0">
                <a:solidFill>
                  <a:srgbClr val="002060"/>
                </a:solidFill>
                <a:latin typeface="Algerian" panose="04020705040A02060702" pitchFamily="82" charset="0"/>
              </a:rPr>
              <a:t>C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LOUD  </a:t>
            </a: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COMPUTING: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868" y="1807884"/>
            <a:ext cx="8883523" cy="4858510"/>
          </a:xfrm>
          <a:prstGeom prst="rect">
            <a:avLst/>
          </a:prstGeom>
        </p:spPr>
        <p:txBody>
          <a:bodyPr vert="horz" wrap="square" lIns="0" tIns="15367" rIns="0" bIns="0" rtlCol="0">
            <a:spAutoFit/>
          </a:bodyPr>
          <a:lstStyle/>
          <a:p>
            <a:pPr marL="392557" indent="-379286" algn="just" defTabSz="1005840">
              <a:spcBef>
                <a:spcPts val="121"/>
              </a:spcBef>
              <a:buFont typeface="Arial MT"/>
              <a:buChar char="•"/>
              <a:tabLst>
                <a:tab pos="393256" algn="l"/>
              </a:tabLst>
            </a:pPr>
            <a:r>
              <a:rPr sz="2970" b="1" spc="6" dirty="0">
                <a:solidFill>
                  <a:prstClr val="black"/>
                </a:solidFill>
                <a:latin typeface="Times New Roman"/>
                <a:cs typeface="Times New Roman"/>
              </a:rPr>
              <a:t>Advantages</a:t>
            </a:r>
            <a:r>
              <a:rPr sz="2970" b="1" spc="-1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b="1" spc="6" dirty="0">
                <a:solidFill>
                  <a:prstClr val="black"/>
                </a:solidFill>
                <a:latin typeface="Times New Roman"/>
                <a:cs typeface="Times New Roman"/>
              </a:rPr>
              <a:t>of</a:t>
            </a:r>
            <a:r>
              <a:rPr sz="2970" b="1" spc="-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b="1" spc="6" dirty="0">
                <a:solidFill>
                  <a:prstClr val="black"/>
                </a:solidFill>
                <a:latin typeface="Times New Roman"/>
                <a:cs typeface="Times New Roman"/>
              </a:rPr>
              <a:t>Cloud</a:t>
            </a:r>
            <a:r>
              <a:rPr sz="2970" b="1" spc="-10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b="1" spc="6" dirty="0">
                <a:solidFill>
                  <a:prstClr val="black"/>
                </a:solidFill>
                <a:latin typeface="Times New Roman"/>
                <a:cs typeface="Times New Roman"/>
              </a:rPr>
              <a:t>Computing</a:t>
            </a:r>
            <a:endParaRPr sz="297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5588" indent="-379286" algn="just" defTabSz="1005840">
              <a:lnSpc>
                <a:spcPct val="79600"/>
              </a:lnSpc>
              <a:spcBef>
                <a:spcPts val="732"/>
              </a:spcBef>
            </a:pP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There</a:t>
            </a:r>
            <a:r>
              <a:rPr sz="297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are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various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 advantages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11" dirty="0">
                <a:solidFill>
                  <a:prstClr val="black"/>
                </a:solidFill>
                <a:latin typeface="Times New Roman"/>
                <a:cs typeface="Times New Roman"/>
              </a:rPr>
              <a:t>of</a:t>
            </a:r>
            <a:r>
              <a:rPr sz="2970" spc="7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cloud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computing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17" dirty="0">
                <a:solidFill>
                  <a:prstClr val="black"/>
                </a:solidFill>
                <a:latin typeface="Times New Roman"/>
                <a:cs typeface="Times New Roman"/>
              </a:rPr>
              <a:t>technology.</a:t>
            </a:r>
            <a:r>
              <a:rPr sz="2970" spc="-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important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advantages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11" dirty="0">
                <a:solidFill>
                  <a:prstClr val="black"/>
                </a:solidFill>
                <a:latin typeface="Times New Roman"/>
                <a:cs typeface="Times New Roman"/>
              </a:rPr>
              <a:t>of</a:t>
            </a:r>
            <a:r>
              <a:rPr sz="2970" spc="7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cloud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computing</a:t>
            </a:r>
            <a:r>
              <a:rPr sz="2970" spc="-6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are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given</a:t>
            </a:r>
            <a:r>
              <a:rPr sz="2970" spc="-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below</a:t>
            </a:r>
            <a:r>
              <a:rPr sz="2970" spc="6" dirty="0">
                <a:solidFill>
                  <a:prstClr val="black"/>
                </a:solidFill>
                <a:latin typeface="Calibri"/>
                <a:cs typeface="Calibri"/>
              </a:rPr>
              <a:t>.</a:t>
            </a:r>
            <a:endParaRPr sz="2970">
              <a:solidFill>
                <a:prstClr val="black"/>
              </a:solidFill>
              <a:latin typeface="Calibri"/>
              <a:cs typeface="Calibri"/>
            </a:endParaRPr>
          </a:p>
          <a:p>
            <a:pPr marL="392557" indent="-379286" defTabSz="1005840">
              <a:spcBef>
                <a:spcPts val="28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2970" b="1" spc="11" dirty="0">
                <a:solidFill>
                  <a:prstClr val="black"/>
                </a:solidFill>
                <a:latin typeface="Times New Roman"/>
                <a:cs typeface="Times New Roman"/>
              </a:rPr>
              <a:t>Lower</a:t>
            </a:r>
            <a:r>
              <a:rPr sz="2970" b="1" spc="-14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b="1" spc="6" dirty="0">
                <a:solidFill>
                  <a:prstClr val="black"/>
                </a:solidFill>
                <a:latin typeface="Times New Roman"/>
                <a:cs typeface="Times New Roman"/>
              </a:rPr>
              <a:t>cost</a:t>
            </a:r>
            <a:r>
              <a:rPr sz="2970" b="1" spc="-6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b="1" spc="11" dirty="0">
                <a:solidFill>
                  <a:prstClr val="black"/>
                </a:solidFill>
                <a:latin typeface="Times New Roman"/>
                <a:cs typeface="Times New Roman"/>
              </a:rPr>
              <a:t>computer</a:t>
            </a:r>
            <a:r>
              <a:rPr sz="2970" b="1" spc="-16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b="1" spc="11" dirty="0">
                <a:solidFill>
                  <a:prstClr val="black"/>
                </a:solidFill>
                <a:latin typeface="Times New Roman"/>
                <a:cs typeface="Times New Roman"/>
              </a:rPr>
              <a:t>for</a:t>
            </a:r>
            <a:r>
              <a:rPr sz="2970" b="1" spc="-7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b="1" spc="6" dirty="0">
                <a:solidFill>
                  <a:prstClr val="black"/>
                </a:solidFill>
                <a:latin typeface="Times New Roman"/>
                <a:cs typeface="Times New Roman"/>
              </a:rPr>
              <a:t>users</a:t>
            </a:r>
            <a:endParaRPr sz="297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defTabSz="1005840"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2970" b="1" spc="11" dirty="0">
                <a:solidFill>
                  <a:prstClr val="black"/>
                </a:solidFill>
                <a:latin typeface="Times New Roman"/>
                <a:cs typeface="Times New Roman"/>
              </a:rPr>
              <a:t>Lower</a:t>
            </a:r>
            <a:r>
              <a:rPr sz="2970" b="1" spc="-13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b="1" spc="6" dirty="0">
                <a:solidFill>
                  <a:prstClr val="black"/>
                </a:solidFill>
                <a:latin typeface="Times New Roman"/>
                <a:cs typeface="Times New Roman"/>
              </a:rPr>
              <a:t>IT</a:t>
            </a:r>
            <a:r>
              <a:rPr sz="2970" b="1" spc="-1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b="1" dirty="0">
                <a:solidFill>
                  <a:prstClr val="black"/>
                </a:solidFill>
                <a:latin typeface="Times New Roman"/>
                <a:cs typeface="Times New Roman"/>
              </a:rPr>
              <a:t>infrastructure</a:t>
            </a:r>
            <a:r>
              <a:rPr sz="2970" b="1" spc="-6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b="1" spc="6" dirty="0">
                <a:solidFill>
                  <a:prstClr val="black"/>
                </a:solidFill>
                <a:latin typeface="Times New Roman"/>
                <a:cs typeface="Times New Roman"/>
              </a:rPr>
              <a:t>cost</a:t>
            </a:r>
            <a:endParaRPr sz="297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defTabSz="1005840"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2970" b="1" spc="11" dirty="0">
                <a:solidFill>
                  <a:prstClr val="black"/>
                </a:solidFill>
                <a:latin typeface="Times New Roman"/>
                <a:cs typeface="Times New Roman"/>
              </a:rPr>
              <a:t>Fewer</a:t>
            </a:r>
            <a:r>
              <a:rPr sz="2970" b="1" spc="-1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b="1" spc="6" dirty="0">
                <a:solidFill>
                  <a:prstClr val="black"/>
                </a:solidFill>
                <a:latin typeface="Times New Roman"/>
                <a:cs typeface="Times New Roman"/>
              </a:rPr>
              <a:t>maintenance</a:t>
            </a:r>
            <a:r>
              <a:rPr sz="2970" b="1" spc="-9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b="1" spc="6" dirty="0">
                <a:solidFill>
                  <a:prstClr val="black"/>
                </a:solidFill>
                <a:latin typeface="Times New Roman"/>
                <a:cs typeface="Times New Roman"/>
              </a:rPr>
              <a:t>cost</a:t>
            </a:r>
            <a:endParaRPr sz="297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defTabSz="1005840">
              <a:spcBef>
                <a:spcPts val="6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2970" b="1" spc="11" dirty="0">
                <a:solidFill>
                  <a:prstClr val="black"/>
                </a:solidFill>
                <a:latin typeface="Times New Roman"/>
                <a:cs typeface="Times New Roman"/>
              </a:rPr>
              <a:t>Lower</a:t>
            </a:r>
            <a:r>
              <a:rPr sz="2970" b="1" spc="-1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b="1" dirty="0">
                <a:solidFill>
                  <a:prstClr val="black"/>
                </a:solidFill>
                <a:latin typeface="Times New Roman"/>
                <a:cs typeface="Times New Roman"/>
              </a:rPr>
              <a:t>Software</a:t>
            </a:r>
            <a:r>
              <a:rPr sz="2970" b="1" spc="-9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b="1" spc="6" dirty="0">
                <a:solidFill>
                  <a:prstClr val="black"/>
                </a:solidFill>
                <a:latin typeface="Times New Roman"/>
                <a:cs typeface="Times New Roman"/>
              </a:rPr>
              <a:t>Cost</a:t>
            </a:r>
            <a:endParaRPr sz="297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defTabSz="1005840"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2970" b="1" spc="6" dirty="0">
                <a:solidFill>
                  <a:prstClr val="black"/>
                </a:solidFill>
                <a:latin typeface="Times New Roman"/>
                <a:cs typeface="Times New Roman"/>
              </a:rPr>
              <a:t>Instant</a:t>
            </a:r>
            <a:r>
              <a:rPr sz="2970" b="1" spc="-8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software</a:t>
            </a:r>
            <a:r>
              <a:rPr sz="2970" b="1" spc="-6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b="1" spc="6" dirty="0">
                <a:solidFill>
                  <a:prstClr val="black"/>
                </a:solidFill>
                <a:latin typeface="Times New Roman"/>
                <a:cs typeface="Times New Roman"/>
              </a:rPr>
              <a:t>updates</a:t>
            </a:r>
            <a:endParaRPr sz="297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defTabSz="1005840"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2970" b="1" dirty="0">
                <a:solidFill>
                  <a:prstClr val="black"/>
                </a:solidFill>
                <a:latin typeface="Times New Roman"/>
                <a:cs typeface="Times New Roman"/>
              </a:rPr>
              <a:t>Increased</a:t>
            </a:r>
            <a:r>
              <a:rPr sz="2970" b="1" spc="-8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b="1" spc="6" dirty="0">
                <a:solidFill>
                  <a:prstClr val="black"/>
                </a:solidFill>
                <a:latin typeface="Times New Roman"/>
                <a:cs typeface="Times New Roman"/>
              </a:rPr>
              <a:t>computing</a:t>
            </a:r>
            <a:r>
              <a:rPr sz="2970" b="1" spc="-9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b="1" spc="11" dirty="0">
                <a:solidFill>
                  <a:prstClr val="black"/>
                </a:solidFill>
                <a:latin typeface="Times New Roman"/>
                <a:cs typeface="Times New Roman"/>
              </a:rPr>
              <a:t>Power</a:t>
            </a:r>
            <a:endParaRPr sz="297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defTabSz="1005840">
              <a:spcBef>
                <a:spcPts val="6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2970" b="1" dirty="0">
                <a:solidFill>
                  <a:prstClr val="black"/>
                </a:solidFill>
                <a:latin typeface="Times New Roman"/>
                <a:cs typeface="Times New Roman"/>
              </a:rPr>
              <a:t>Unlimited</a:t>
            </a:r>
            <a:r>
              <a:rPr sz="2970" b="1" spc="-9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b="1" spc="6" dirty="0">
                <a:solidFill>
                  <a:prstClr val="black"/>
                </a:solidFill>
                <a:latin typeface="Times New Roman"/>
                <a:cs typeface="Times New Roman"/>
              </a:rPr>
              <a:t>storage</a:t>
            </a:r>
            <a:r>
              <a:rPr sz="2970" b="1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b="1" spc="6" dirty="0">
                <a:solidFill>
                  <a:prstClr val="black"/>
                </a:solidFill>
                <a:latin typeface="Times New Roman"/>
                <a:cs typeface="Times New Roman"/>
              </a:rPr>
              <a:t>capacity</a:t>
            </a:r>
            <a:endParaRPr sz="297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08" y="228600"/>
            <a:ext cx="9500191" cy="653192"/>
          </a:xfrm>
          <a:prstGeom prst="rect">
            <a:avLst/>
          </a:prstGeom>
        </p:spPr>
        <p:txBody>
          <a:bodyPr vert="horz" wrap="square" lIns="0" tIns="41212" rIns="0" bIns="0" rtlCol="0">
            <a:spAutoFit/>
          </a:bodyPr>
          <a:lstStyle/>
          <a:p>
            <a:pPr marL="1928559" marR="5588" indent="-1915287">
              <a:lnSpc>
                <a:spcPts val="5181"/>
              </a:lnSpc>
              <a:spcBef>
                <a:spcPts val="325"/>
              </a:spcBef>
            </a:pP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PR</a:t>
            </a:r>
            <a:r>
              <a:rPr sz="3600" spc="11" dirty="0">
                <a:solidFill>
                  <a:srgbClr val="002060"/>
                </a:solidFill>
                <a:latin typeface="Algerian" panose="04020705040A02060702" pitchFamily="82" charset="0"/>
              </a:rPr>
              <a:t>O</a:t>
            </a: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S</a:t>
            </a:r>
            <a:r>
              <a:rPr sz="3600" spc="-279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A</a:t>
            </a:r>
            <a:r>
              <a:rPr sz="3600" spc="22" dirty="0">
                <a:solidFill>
                  <a:srgbClr val="002060"/>
                </a:solidFill>
                <a:latin typeface="Algerian" panose="04020705040A02060702" pitchFamily="82" charset="0"/>
              </a:rPr>
              <a:t>N</a:t>
            </a: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D</a:t>
            </a:r>
            <a:r>
              <a:rPr sz="3600" spc="-55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C</a:t>
            </a:r>
            <a:r>
              <a:rPr sz="3600" spc="11" dirty="0">
                <a:solidFill>
                  <a:srgbClr val="002060"/>
                </a:solidFill>
                <a:latin typeface="Algerian" panose="04020705040A02060702" pitchFamily="82" charset="0"/>
              </a:rPr>
              <a:t>O</a:t>
            </a: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NS</a:t>
            </a:r>
            <a:r>
              <a:rPr sz="3600" spc="-33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OF</a:t>
            </a:r>
            <a:r>
              <a:rPr sz="3600" spc="-171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CLO</a:t>
            </a:r>
            <a:r>
              <a:rPr sz="3600" spc="17" dirty="0">
                <a:solidFill>
                  <a:srgbClr val="002060"/>
                </a:solidFill>
                <a:latin typeface="Algerian" panose="04020705040A02060702" pitchFamily="82" charset="0"/>
              </a:rPr>
              <a:t>U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D  </a:t>
            </a: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COMPUTING: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869" y="1789426"/>
            <a:ext cx="8286306" cy="4870691"/>
          </a:xfrm>
          <a:prstGeom prst="rect">
            <a:avLst/>
          </a:prstGeom>
        </p:spPr>
        <p:txBody>
          <a:bodyPr vert="horz" wrap="square" lIns="0" tIns="121538" rIns="0" bIns="0" rtlCol="0">
            <a:spAutoFit/>
          </a:bodyPr>
          <a:lstStyle/>
          <a:p>
            <a:pPr marL="392557" indent="-379286" defTabSz="1005840">
              <a:spcBef>
                <a:spcPts val="956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Disadvantages</a:t>
            </a:r>
            <a:r>
              <a:rPr sz="3520" b="1" spc="-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of</a:t>
            </a:r>
            <a:r>
              <a:rPr sz="3520" b="1" spc="-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Cloud</a:t>
            </a:r>
            <a:r>
              <a:rPr sz="3520" b="1" spc="-11" dirty="0">
                <a:solidFill>
                  <a:prstClr val="black"/>
                </a:solidFill>
                <a:latin typeface="Times New Roman"/>
                <a:cs typeface="Times New Roman"/>
              </a:rPr>
              <a:t> Computing</a:t>
            </a:r>
            <a:endParaRPr sz="352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5588" indent="-379286" defTabSz="1005840">
              <a:lnSpc>
                <a:spcPct val="99400"/>
              </a:lnSpc>
              <a:spcBef>
                <a:spcPts val="874"/>
              </a:spcBef>
            </a:pP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There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are</a:t>
            </a:r>
            <a:r>
              <a:rPr sz="3520" spc="2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various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disadvantages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 of</a:t>
            </a:r>
            <a:r>
              <a:rPr sz="352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cloud </a:t>
            </a:r>
            <a:r>
              <a:rPr sz="352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computing</a:t>
            </a:r>
            <a:r>
              <a:rPr sz="3520" spc="4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28" dirty="0">
                <a:solidFill>
                  <a:prstClr val="black"/>
                </a:solidFill>
                <a:latin typeface="Times New Roman"/>
                <a:cs typeface="Times New Roman"/>
              </a:rPr>
              <a:t>technology.</a:t>
            </a:r>
            <a:r>
              <a:rPr sz="3520" spc="-7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352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important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 disadvantages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of</a:t>
            </a:r>
            <a:r>
              <a:rPr sz="3520" spc="2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cloud</a:t>
            </a:r>
            <a:r>
              <a:rPr sz="3520" spc="-2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computing</a:t>
            </a:r>
            <a:r>
              <a:rPr sz="3520" spc="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are</a:t>
            </a:r>
            <a:r>
              <a:rPr sz="3520" spc="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given </a:t>
            </a:r>
            <a:r>
              <a:rPr sz="3520" spc="-86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below</a:t>
            </a:r>
            <a:r>
              <a:rPr sz="3520" dirty="0">
                <a:solidFill>
                  <a:prstClr val="black"/>
                </a:solidFill>
                <a:latin typeface="Calibri"/>
                <a:cs typeface="Calibri"/>
              </a:rPr>
              <a:t>.</a:t>
            </a:r>
            <a:endParaRPr sz="3520">
              <a:solidFill>
                <a:prstClr val="black"/>
              </a:solidFill>
              <a:latin typeface="Calibri"/>
              <a:cs typeface="Calibri"/>
            </a:endParaRPr>
          </a:p>
          <a:p>
            <a:pPr marL="392557" indent="-379286" defTabSz="1005840">
              <a:spcBef>
                <a:spcPts val="929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b="1" spc="-17" dirty="0">
                <a:solidFill>
                  <a:prstClr val="black"/>
                </a:solidFill>
                <a:latin typeface="Times New Roman"/>
                <a:cs typeface="Times New Roman"/>
              </a:rPr>
              <a:t>Require</a:t>
            </a:r>
            <a:r>
              <a:rPr sz="3520" b="1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3520" b="1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constant Internet</a:t>
            </a:r>
            <a:r>
              <a:rPr sz="3520" b="1" spc="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Connection</a:t>
            </a:r>
            <a:endParaRPr sz="352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defTabSz="1005840">
              <a:spcBef>
                <a:spcPts val="847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b="1" spc="-17" dirty="0">
                <a:solidFill>
                  <a:prstClr val="black"/>
                </a:solidFill>
                <a:latin typeface="Times New Roman"/>
                <a:cs typeface="Times New Roman"/>
              </a:rPr>
              <a:t>Require</a:t>
            </a:r>
            <a:r>
              <a:rPr sz="3520" b="1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b="1" spc="-11" dirty="0">
                <a:solidFill>
                  <a:prstClr val="black"/>
                </a:solidFill>
                <a:latin typeface="Times New Roman"/>
                <a:cs typeface="Times New Roman"/>
              </a:rPr>
              <a:t>High</a:t>
            </a:r>
            <a:r>
              <a:rPr sz="3520" b="1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Speed</a:t>
            </a:r>
            <a:r>
              <a:rPr sz="3520" b="1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Internet</a:t>
            </a:r>
            <a:r>
              <a:rPr sz="3520" b="1" spc="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connection</a:t>
            </a:r>
            <a:endParaRPr sz="352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defTabSz="1005840">
              <a:spcBef>
                <a:spcPts val="847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b="1" spc="-17" dirty="0">
                <a:solidFill>
                  <a:prstClr val="black"/>
                </a:solidFill>
                <a:latin typeface="Times New Roman"/>
                <a:cs typeface="Times New Roman"/>
              </a:rPr>
              <a:t>Stored</a:t>
            </a:r>
            <a:r>
              <a:rPr sz="3520" b="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Data</a:t>
            </a:r>
            <a:r>
              <a:rPr sz="3520" b="1" spc="-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Might</a:t>
            </a:r>
            <a:r>
              <a:rPr sz="3520" b="1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Not Be</a:t>
            </a:r>
            <a:r>
              <a:rPr sz="3520" b="1" spc="-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b="1" spc="-17" dirty="0">
                <a:solidFill>
                  <a:prstClr val="black"/>
                </a:solidFill>
                <a:latin typeface="Times New Roman"/>
                <a:cs typeface="Times New Roman"/>
              </a:rPr>
              <a:t>Secure</a:t>
            </a:r>
            <a:endParaRPr sz="352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600B-B5FF-422E-95A7-4F75CE58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8860"/>
            <a:ext cx="8327572" cy="553998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Algerian" panose="04020705040A02060702" pitchFamily="82" charset="0"/>
              </a:rPr>
              <a:t>Web 2.0 examples</a:t>
            </a:r>
            <a:endParaRPr lang="en-IN" sz="36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984CA-50D5-4F9B-8638-090A88D49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06067"/>
            <a:ext cx="7162800" cy="3180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CB336A-47CF-4B2E-B4A3-B0615C528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358" y="4114800"/>
            <a:ext cx="7924800" cy="352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39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600B-B5FF-422E-95A7-4F75CE58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8860"/>
            <a:ext cx="8327572" cy="553998"/>
          </a:xfrm>
        </p:spPr>
        <p:txBody>
          <a:bodyPr/>
          <a:lstStyle/>
          <a:p>
            <a:r>
              <a:rPr lang="en-US" sz="3600" dirty="0" err="1">
                <a:solidFill>
                  <a:srgbClr val="002060"/>
                </a:solidFill>
                <a:latin typeface="Algerian" panose="04020705040A02060702" pitchFamily="82" charset="0"/>
              </a:rPr>
              <a:t>Comparision</a:t>
            </a:r>
            <a:endParaRPr lang="en-IN" sz="36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999028-602D-4AA4-9BDC-82E2D7439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2" y="508143"/>
            <a:ext cx="7086600" cy="3539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1FD85E-6950-4DCD-B44D-C9E810B00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2" y="4054109"/>
            <a:ext cx="8458200" cy="371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88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6522-43DE-4ACF-AFE4-7E7838D3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6673"/>
            <a:ext cx="8327572" cy="677108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21D18-6480-48B4-AF50-D457E53E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65" y="1720773"/>
            <a:ext cx="9157135" cy="58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61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6522-43DE-4ACF-AFE4-7E7838D3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6673"/>
            <a:ext cx="8327572" cy="677108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C1971-5CBC-4108-9E02-B7748B839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209674"/>
            <a:ext cx="7815262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5473ACDB-D06E-473D-B64D-1EF96FD4AEBB}"/>
              </a:ext>
            </a:extLst>
          </p:cNvPr>
          <p:cNvSpPr/>
          <p:nvPr/>
        </p:nvSpPr>
        <p:spPr>
          <a:xfrm>
            <a:off x="0" y="-38378"/>
            <a:ext cx="1219200" cy="1105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377190">
              <a:defRPr/>
            </a:pPr>
            <a:endParaRPr sz="1485" kern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F5495-3B1B-4F6D-889E-F0DEE20BBD41}"/>
              </a:ext>
            </a:extLst>
          </p:cNvPr>
          <p:cNvSpPr txBox="1"/>
          <p:nvPr/>
        </p:nvSpPr>
        <p:spPr>
          <a:xfrm>
            <a:off x="723900" y="1295400"/>
            <a:ext cx="8610600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models: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cloud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Cloud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cloud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cloud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for virtualization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 Virtualization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 OS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VMware, KVM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VM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VM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 Monitor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- Xen, Hyper V, </a:t>
            </a:r>
            <a:r>
              <a:rPr lang="en-IN" sz="24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Box, Eucalyptus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5AA8B-BF35-473A-A1FD-404EC4168FA7}"/>
              </a:ext>
            </a:extLst>
          </p:cNvPr>
          <p:cNvSpPr txBox="1"/>
          <p:nvPr/>
        </p:nvSpPr>
        <p:spPr>
          <a:xfrm>
            <a:off x="990600" y="283378"/>
            <a:ext cx="10439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UNIT 3 CLOUD DEPLOYMENT MODELS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AND VIRTUALIZATION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351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6522-43DE-4ACF-AFE4-7E7838D3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6673"/>
            <a:ext cx="8327572" cy="677108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8F9C7-B5F1-4BF2-9F58-D70B0848A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3" y="1238250"/>
            <a:ext cx="8327572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18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42FA0D-ABF5-48D2-9AA5-50AA5CEFD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381000"/>
            <a:ext cx="7739062" cy="73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61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57200"/>
            <a:ext cx="7384542" cy="569515"/>
          </a:xfrm>
          <a:prstGeom prst="rect">
            <a:avLst/>
          </a:prstGeom>
        </p:spPr>
        <p:txBody>
          <a:bodyPr vert="horz" wrap="square" lIns="0" tIns="15367" rIns="0" bIns="0" rtlCol="0">
            <a:spAutoFit/>
          </a:bodyPr>
          <a:lstStyle/>
          <a:p>
            <a:pPr marL="13970">
              <a:spcBef>
                <a:spcPts val="121"/>
              </a:spcBef>
            </a:pPr>
            <a:r>
              <a:rPr sz="3600" spc="-6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</a:rPr>
              <a:t>Difference:</a:t>
            </a:r>
            <a:r>
              <a:rPr sz="3600" spc="-66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</a:rPr>
              <a:t> </a:t>
            </a:r>
            <a:r>
              <a:rPr sz="3600" spc="6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</a:rPr>
              <a:t>Cloud</a:t>
            </a:r>
            <a:r>
              <a:rPr sz="3600" spc="-50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</a:rPr>
              <a:t> </a:t>
            </a:r>
            <a:r>
              <a:rPr sz="3600" spc="6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</a:rPr>
              <a:t>and</a:t>
            </a:r>
            <a:r>
              <a:rPr sz="3600" spc="-132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</a:rPr>
              <a:t> </a:t>
            </a:r>
            <a:r>
              <a:rPr sz="3600" spc="-77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</a:rPr>
              <a:t>Web</a:t>
            </a:r>
            <a:r>
              <a:rPr sz="3600" spc="-33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</a:rPr>
              <a:t> </a:t>
            </a:r>
            <a:r>
              <a:rPr sz="3600" spc="6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</a:rPr>
              <a:t>2.0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371600"/>
            <a:ext cx="9144000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333105" cy="507255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13970">
              <a:spcBef>
                <a:spcPts val="116"/>
              </a:spcBef>
            </a:pPr>
            <a:r>
              <a:rPr sz="3200" dirty="0">
                <a:solidFill>
                  <a:srgbClr val="002060"/>
                </a:solidFill>
                <a:latin typeface="Algerian" panose="04020705040A02060702" pitchFamily="82" charset="0"/>
              </a:rPr>
              <a:t>Key</a:t>
            </a:r>
            <a:r>
              <a:rPr sz="3200" spc="-11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200" dirty="0">
                <a:solidFill>
                  <a:srgbClr val="002060"/>
                </a:solidFill>
                <a:latin typeface="Algerian" panose="04020705040A02060702" pitchFamily="82" charset="0"/>
              </a:rPr>
              <a:t>challenges</a:t>
            </a:r>
            <a:r>
              <a:rPr sz="3200" spc="-44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200" dirty="0">
                <a:solidFill>
                  <a:srgbClr val="002060"/>
                </a:solidFill>
                <a:latin typeface="Algerian" panose="04020705040A02060702" pitchFamily="82" charset="0"/>
              </a:rPr>
              <a:t>in</a:t>
            </a:r>
            <a:r>
              <a:rPr sz="3200" spc="-6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200" dirty="0">
                <a:solidFill>
                  <a:srgbClr val="002060"/>
                </a:solidFill>
                <a:latin typeface="Algerian" panose="04020705040A02060702" pitchFamily="82" charset="0"/>
              </a:rPr>
              <a:t>cloud</a:t>
            </a:r>
            <a:r>
              <a:rPr sz="3200" spc="-6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200" spc="6" dirty="0">
                <a:solidFill>
                  <a:srgbClr val="002060"/>
                </a:solidFill>
                <a:latin typeface="Algerian" panose="04020705040A02060702" pitchFamily="82" charset="0"/>
              </a:rPr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395" y="2133600"/>
            <a:ext cx="9448800" cy="3830857"/>
          </a:xfrm>
          <a:prstGeom prst="rect">
            <a:avLst/>
          </a:prstGeom>
        </p:spPr>
        <p:txBody>
          <a:bodyPr vert="horz" wrap="square" lIns="0" tIns="13272" rIns="0" bIns="0" rtlCol="0">
            <a:spAutoFit/>
          </a:bodyPr>
          <a:lstStyle/>
          <a:p>
            <a:pPr marL="392557" marR="5588" indent="-379286" algn="just" defTabSz="1005840">
              <a:spcBef>
                <a:spcPts val="105"/>
              </a:spcBef>
              <a:buFont typeface="Arial MT"/>
              <a:buChar char="•"/>
              <a:tabLst>
                <a:tab pos="393256" algn="l"/>
              </a:tabLst>
            </a:pP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There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are</a:t>
            </a:r>
            <a:r>
              <a:rPr sz="352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also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many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challenges</a:t>
            </a:r>
            <a:r>
              <a:rPr sz="352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involved</a:t>
            </a:r>
            <a:r>
              <a:rPr sz="352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33" dirty="0">
                <a:solidFill>
                  <a:prstClr val="black"/>
                </a:solidFill>
                <a:latin typeface="Times New Roman"/>
                <a:cs typeface="Times New Roman"/>
              </a:rPr>
              <a:t>in </a:t>
            </a:r>
            <a:r>
              <a:rPr sz="3520" spc="-86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cloud computing, and if </a:t>
            </a:r>
            <a:r>
              <a:rPr lang="en-US"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public are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not prepared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deal with 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them, </a:t>
            </a:r>
            <a:r>
              <a:rPr lang="en-US" sz="3520" dirty="0">
                <a:solidFill>
                  <a:prstClr val="black"/>
                </a:solidFill>
                <a:latin typeface="Times New Roman"/>
                <a:cs typeface="Times New Roman"/>
              </a:rPr>
              <a:t>they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17" dirty="0">
                <a:solidFill>
                  <a:prstClr val="black"/>
                </a:solidFill>
                <a:latin typeface="Times New Roman"/>
                <a:cs typeface="Times New Roman"/>
              </a:rPr>
              <a:t>won’t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realize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the benefits. </a:t>
            </a:r>
            <a:endParaRPr lang="en-US" sz="352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5588" indent="-379286" algn="just" defTabSz="1005840">
              <a:spcBef>
                <a:spcPts val="105"/>
              </a:spcBef>
              <a:buFont typeface="Arial MT"/>
              <a:buChar char="•"/>
              <a:tabLst>
                <a:tab pos="393256" algn="l"/>
              </a:tabLst>
            </a:pPr>
            <a:endParaRPr lang="en-IN" sz="3520" spc="6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5588" indent="-379286" algn="just" defTabSz="1005840">
              <a:spcBef>
                <a:spcPts val="105"/>
              </a:spcBef>
              <a:buFont typeface="Arial MT"/>
              <a:buChar char="•"/>
              <a:tabLst>
                <a:tab pos="393256" algn="l"/>
              </a:tabLst>
            </a:pPr>
            <a:r>
              <a:rPr sz="352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Here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are</a:t>
            </a:r>
            <a:r>
              <a:rPr sz="352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six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common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challenges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to be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consider</a:t>
            </a:r>
            <a:r>
              <a:rPr lang="en-US" sz="3520" dirty="0">
                <a:solidFill>
                  <a:prstClr val="black"/>
                </a:solidFill>
                <a:latin typeface="Times New Roman"/>
                <a:cs typeface="Times New Roman"/>
              </a:rPr>
              <a:t>ed</a:t>
            </a:r>
            <a:r>
              <a:rPr sz="352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before</a:t>
            </a:r>
            <a:r>
              <a:rPr sz="352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implementing</a:t>
            </a:r>
            <a:r>
              <a:rPr sz="3520" spc="88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cloud </a:t>
            </a:r>
            <a:r>
              <a:rPr sz="352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computing</a:t>
            </a:r>
            <a:r>
              <a:rPr sz="3520" spc="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28" dirty="0">
                <a:solidFill>
                  <a:prstClr val="black"/>
                </a:solidFill>
                <a:latin typeface="Times New Roman"/>
                <a:cs typeface="Times New Roman"/>
              </a:rPr>
              <a:t>technology.</a:t>
            </a:r>
            <a:endParaRPr sz="352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60329" cy="568810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13970">
              <a:spcBef>
                <a:spcPts val="116"/>
              </a:spcBef>
            </a:pP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Key</a:t>
            </a:r>
            <a:r>
              <a:rPr sz="3600" spc="-11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challenges</a:t>
            </a:r>
            <a:r>
              <a:rPr sz="3600" spc="-44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in cloud</a:t>
            </a:r>
            <a:r>
              <a:rPr sz="3600" spc="-17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869" y="1789426"/>
            <a:ext cx="5676710" cy="3898630"/>
          </a:xfrm>
          <a:prstGeom prst="rect">
            <a:avLst/>
          </a:prstGeom>
        </p:spPr>
        <p:txBody>
          <a:bodyPr vert="horz" wrap="square" lIns="0" tIns="121538" rIns="0" bIns="0" rtlCol="0">
            <a:spAutoFit/>
          </a:bodyPr>
          <a:lstStyle/>
          <a:p>
            <a:pPr marL="392557" indent="-379286" defTabSz="1005840">
              <a:spcBef>
                <a:spcPts val="956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Cost</a:t>
            </a:r>
            <a:endParaRPr sz="352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defTabSz="1005840">
              <a:spcBef>
                <a:spcPts val="847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Service</a:t>
            </a:r>
            <a:r>
              <a:rPr sz="3520" b="1" spc="-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b="1" spc="-11" dirty="0">
                <a:solidFill>
                  <a:prstClr val="black"/>
                </a:solidFill>
                <a:latin typeface="Times New Roman"/>
                <a:cs typeface="Times New Roman"/>
              </a:rPr>
              <a:t>Provider</a:t>
            </a:r>
            <a:r>
              <a:rPr sz="3520" b="1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Reliability</a:t>
            </a:r>
            <a:endParaRPr sz="352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defTabSz="1005840">
              <a:spcBef>
                <a:spcPts val="847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b="1" spc="-11" dirty="0">
                <a:solidFill>
                  <a:prstClr val="black"/>
                </a:solidFill>
                <a:latin typeface="Times New Roman"/>
                <a:cs typeface="Times New Roman"/>
              </a:rPr>
              <a:t>Downtime</a:t>
            </a:r>
            <a:endParaRPr sz="352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defTabSz="1005840">
              <a:spcBef>
                <a:spcPts val="847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b="1" dirty="0">
                <a:solidFill>
                  <a:prstClr val="black"/>
                </a:solidFill>
                <a:latin typeface="Times New Roman"/>
                <a:cs typeface="Times New Roman"/>
              </a:rPr>
              <a:t>Password</a:t>
            </a:r>
            <a:r>
              <a:rPr sz="3520" b="1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Security</a:t>
            </a:r>
            <a:endParaRPr sz="352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defTabSz="1005840">
              <a:spcBef>
                <a:spcPts val="853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Data</a:t>
            </a:r>
            <a:r>
              <a:rPr sz="3520" b="1" spc="-4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privacy</a:t>
            </a:r>
            <a:endParaRPr sz="352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defTabSz="1005840">
              <a:spcBef>
                <a:spcPts val="847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b="1" spc="-61" dirty="0">
                <a:solidFill>
                  <a:prstClr val="black"/>
                </a:solidFill>
                <a:latin typeface="Times New Roman"/>
                <a:cs typeface="Times New Roman"/>
              </a:rPr>
              <a:t>Vendor</a:t>
            </a:r>
            <a:r>
              <a:rPr sz="3520" b="1" spc="-8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b="1" spc="-11" dirty="0">
                <a:solidFill>
                  <a:prstClr val="black"/>
                </a:solidFill>
                <a:latin typeface="Times New Roman"/>
                <a:cs typeface="Times New Roman"/>
              </a:rPr>
              <a:t>lock-in</a:t>
            </a:r>
            <a:endParaRPr sz="352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160329" cy="568810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13970">
              <a:spcBef>
                <a:spcPts val="116"/>
              </a:spcBef>
            </a:pP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Key</a:t>
            </a:r>
            <a:r>
              <a:rPr sz="3600" spc="-11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challenges</a:t>
            </a:r>
            <a:r>
              <a:rPr sz="3600" spc="-44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in cloud</a:t>
            </a:r>
            <a:r>
              <a:rPr sz="3600" spc="-17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524000"/>
            <a:ext cx="9448800" cy="5393914"/>
          </a:xfrm>
          <a:prstGeom prst="rect">
            <a:avLst/>
          </a:prstGeom>
        </p:spPr>
        <p:txBody>
          <a:bodyPr vert="horz" wrap="square" lIns="0" tIns="50991" rIns="0" bIns="0" rtlCol="0">
            <a:spAutoFit/>
          </a:bodyPr>
          <a:lstStyle/>
          <a:p>
            <a:pPr marL="13970" algn="just" defTabSz="1005840">
              <a:spcBef>
                <a:spcPts val="401"/>
              </a:spcBef>
            </a:pPr>
            <a:r>
              <a:rPr sz="2970" b="1" spc="6" dirty="0">
                <a:solidFill>
                  <a:srgbClr val="CC0099"/>
                </a:solidFill>
                <a:latin typeface="Times New Roman"/>
                <a:cs typeface="Times New Roman"/>
              </a:rPr>
              <a:t>Cost</a:t>
            </a:r>
            <a:endParaRPr sz="2970" dirty="0">
              <a:solidFill>
                <a:srgbClr val="CC0099"/>
              </a:solidFill>
              <a:latin typeface="Times New Roman"/>
              <a:cs typeface="Times New Roman"/>
            </a:endParaRPr>
          </a:p>
          <a:p>
            <a:pPr marL="392557" marR="5588" indent="-379286" algn="just" defTabSz="1005840">
              <a:lnSpc>
                <a:spcPct val="90600"/>
              </a:lnSpc>
              <a:spcBef>
                <a:spcPts val="627"/>
              </a:spcBef>
              <a:buFont typeface="Arial MT"/>
              <a:buChar char="•"/>
              <a:tabLst>
                <a:tab pos="479870" algn="l"/>
                <a:tab pos="480568" algn="l"/>
              </a:tabLst>
            </a:pPr>
            <a:r>
              <a:rPr sz="1980" dirty="0">
                <a:solidFill>
                  <a:prstClr val="black"/>
                </a:solidFill>
                <a:latin typeface="Calibri"/>
              </a:rPr>
              <a:t>	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Cloud computing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itself is affordable,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but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tuning the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platform according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970" spc="-11" dirty="0">
                <a:solidFill>
                  <a:prstClr val="black"/>
                </a:solidFill>
                <a:latin typeface="Times New Roman"/>
                <a:cs typeface="Times New Roman"/>
              </a:rPr>
              <a:t>company’s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needs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can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be </a:t>
            </a:r>
            <a:r>
              <a:rPr sz="297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expensive.</a:t>
            </a:r>
            <a:r>
              <a:rPr sz="2970" spc="-9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endParaRPr lang="en-US" sz="2970" spc="-99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5588" indent="-379286" algn="just" defTabSz="1005840">
              <a:lnSpc>
                <a:spcPct val="90600"/>
              </a:lnSpc>
              <a:spcBef>
                <a:spcPts val="627"/>
              </a:spcBef>
              <a:buFont typeface="Arial MT"/>
              <a:buChar char="•"/>
              <a:tabLst>
                <a:tab pos="479870" algn="l"/>
                <a:tab pos="480568" algn="l"/>
              </a:tabLst>
            </a:pP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Furthermore,</a:t>
            </a:r>
            <a:r>
              <a:rPr sz="2970" spc="-9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expense</a:t>
            </a:r>
            <a:r>
              <a:rPr sz="2970" spc="-8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of</a:t>
            </a:r>
            <a:r>
              <a:rPr sz="2970" spc="-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transferring</a:t>
            </a:r>
            <a:r>
              <a:rPr sz="297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970" spc="-72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data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public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clouds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can </a:t>
            </a:r>
            <a:r>
              <a:rPr sz="2970" spc="11" dirty="0">
                <a:solidFill>
                  <a:prstClr val="black"/>
                </a:solidFill>
                <a:latin typeface="Times New Roman"/>
                <a:cs typeface="Times New Roman"/>
              </a:rPr>
              <a:t>prove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be a problem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for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short-lived</a:t>
            </a:r>
            <a:r>
              <a:rPr sz="2970" spc="-8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2970" spc="-3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small-scale</a:t>
            </a:r>
            <a:r>
              <a:rPr sz="297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projects.</a:t>
            </a:r>
            <a:endParaRPr sz="297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229107" indent="-379286" algn="just" defTabSz="1005840">
              <a:lnSpc>
                <a:spcPct val="90000"/>
              </a:lnSpc>
              <a:spcBef>
                <a:spcPts val="704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Companies can save some money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on system </a:t>
            </a:r>
            <a:r>
              <a:rPr sz="297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maintenance,</a:t>
            </a:r>
            <a:r>
              <a:rPr sz="2970" spc="-4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management,</a:t>
            </a:r>
            <a:r>
              <a:rPr sz="2970" spc="-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2970" spc="-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acquisitions.</a:t>
            </a:r>
            <a:r>
              <a:rPr sz="297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endParaRPr lang="en-US" sz="2970" spc="-72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229107" indent="-379286" algn="just" defTabSz="1005840">
              <a:lnSpc>
                <a:spcPct val="90000"/>
              </a:lnSpc>
              <a:spcBef>
                <a:spcPts val="704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But</a:t>
            </a:r>
            <a:r>
              <a:rPr sz="2970" spc="-4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they </a:t>
            </a:r>
            <a:r>
              <a:rPr sz="2970" spc="-72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also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have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invest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in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additional bandwidth,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 absence of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routine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control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in an infinitely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scalable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computing</a:t>
            </a:r>
            <a:r>
              <a:rPr sz="2970" spc="-8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platform</a:t>
            </a:r>
            <a:r>
              <a:rPr sz="297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can</a:t>
            </a:r>
            <a:r>
              <a:rPr sz="297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increase</a:t>
            </a:r>
            <a:r>
              <a:rPr sz="2970" spc="-3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costs.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858" y="152400"/>
            <a:ext cx="6302283" cy="1122808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13970">
              <a:spcBef>
                <a:spcPts val="116"/>
              </a:spcBef>
            </a:pP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Key</a:t>
            </a:r>
            <a:r>
              <a:rPr sz="3600" spc="-11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challenges</a:t>
            </a:r>
            <a:r>
              <a:rPr sz="3600" spc="-44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in cloud</a:t>
            </a:r>
            <a:r>
              <a:rPr sz="3600" spc="-17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7859" y="1789049"/>
            <a:ext cx="9197628" cy="5408725"/>
          </a:xfrm>
          <a:prstGeom prst="rect">
            <a:avLst/>
          </a:prstGeom>
        </p:spPr>
        <p:txBody>
          <a:bodyPr vert="horz" wrap="square" lIns="0" tIns="68453" rIns="0" bIns="0" rtlCol="0">
            <a:spAutoFit/>
          </a:bodyPr>
          <a:lstStyle/>
          <a:p>
            <a:pPr marL="13970" algn="just" defTabSz="1005840">
              <a:spcBef>
                <a:spcPts val="539"/>
              </a:spcBef>
            </a:pPr>
            <a:r>
              <a:rPr sz="3520" b="1" spc="-6" dirty="0">
                <a:solidFill>
                  <a:srgbClr val="CC0099"/>
                </a:solidFill>
                <a:latin typeface="Times New Roman"/>
                <a:cs typeface="Times New Roman"/>
              </a:rPr>
              <a:t>Service</a:t>
            </a:r>
            <a:r>
              <a:rPr sz="3520" b="1" spc="6" dirty="0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sz="3520" b="1" spc="-11" dirty="0">
                <a:solidFill>
                  <a:srgbClr val="CC0099"/>
                </a:solidFill>
                <a:latin typeface="Times New Roman"/>
                <a:cs typeface="Times New Roman"/>
              </a:rPr>
              <a:t>Provider</a:t>
            </a:r>
            <a:r>
              <a:rPr sz="3520" b="1" spc="-44" dirty="0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sz="3520" b="1" spc="-6" dirty="0">
                <a:solidFill>
                  <a:srgbClr val="CC0099"/>
                </a:solidFill>
                <a:latin typeface="Times New Roman"/>
                <a:cs typeface="Times New Roman"/>
              </a:rPr>
              <a:t>Reliability</a:t>
            </a:r>
            <a:endParaRPr sz="3520" dirty="0">
              <a:solidFill>
                <a:srgbClr val="CC0099"/>
              </a:solidFill>
              <a:latin typeface="Times New Roman"/>
              <a:cs typeface="Times New Roman"/>
            </a:endParaRPr>
          </a:p>
          <a:p>
            <a:pPr marL="392557" marR="5588" indent="-379286" algn="just" defTabSz="1005840">
              <a:lnSpc>
                <a:spcPct val="90000"/>
              </a:lnSpc>
              <a:spcBef>
                <a:spcPts val="847"/>
              </a:spcBef>
              <a:buFont typeface="Arial MT"/>
              <a:buChar char="•"/>
              <a:tabLst>
                <a:tab pos="393256" algn="l"/>
              </a:tabLst>
            </a:pP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capacity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capability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of</a:t>
            </a:r>
            <a:r>
              <a:rPr sz="352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technical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service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provider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are 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as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important as price. </a:t>
            </a:r>
            <a:endParaRPr lang="en-US" sz="3520" spc="-6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5588" indent="-379286" algn="just" defTabSz="1005840">
              <a:lnSpc>
                <a:spcPct val="90000"/>
              </a:lnSpc>
              <a:spcBef>
                <a:spcPts val="847"/>
              </a:spcBef>
              <a:buFont typeface="Arial MT"/>
              <a:buChar char="•"/>
              <a:tabLst>
                <a:tab pos="393256" algn="l"/>
              </a:tabLst>
            </a:pP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service provider </a:t>
            </a:r>
            <a:r>
              <a:rPr sz="3520" spc="-17" dirty="0">
                <a:solidFill>
                  <a:prstClr val="black"/>
                </a:solidFill>
                <a:latin typeface="Times New Roman"/>
                <a:cs typeface="Times New Roman"/>
              </a:rPr>
              <a:t>must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be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available when </a:t>
            </a:r>
            <a:r>
              <a:rPr lang="en-US"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user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 need 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them. </a:t>
            </a:r>
            <a:endParaRPr lang="en-US" sz="3520" spc="-11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5588" indent="-379286" algn="just" defTabSz="1005840">
              <a:lnSpc>
                <a:spcPct val="90000"/>
              </a:lnSpc>
              <a:spcBef>
                <a:spcPts val="847"/>
              </a:spcBef>
              <a:buFont typeface="Arial MT"/>
              <a:buChar char="•"/>
              <a:tabLst>
                <a:tab pos="393256" algn="l"/>
              </a:tabLst>
            </a:pP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main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concern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should be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service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provider’s</a:t>
            </a:r>
            <a:r>
              <a:rPr sz="3520" spc="86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sustainability</a:t>
            </a:r>
            <a:r>
              <a:rPr sz="3520" spc="87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3520" spc="-86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reputation.</a:t>
            </a:r>
            <a:r>
              <a:rPr sz="352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endParaRPr lang="en-US" sz="3520" spc="6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5588" indent="-379286" algn="just" defTabSz="1005840">
              <a:lnSpc>
                <a:spcPct val="90000"/>
              </a:lnSpc>
              <a:spcBef>
                <a:spcPts val="847"/>
              </a:spcBef>
              <a:buFont typeface="Arial MT"/>
              <a:buChar char="•"/>
              <a:tabLst>
                <a:tab pos="393256" algn="l"/>
              </a:tabLst>
            </a:pP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Make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sure</a:t>
            </a:r>
            <a:r>
              <a:rPr sz="352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you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 comprehend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techniques via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which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a provider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observes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its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services</a:t>
            </a:r>
            <a:r>
              <a:rPr sz="3520" spc="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352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defends</a:t>
            </a:r>
            <a:r>
              <a:rPr sz="352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dependability</a:t>
            </a:r>
            <a:r>
              <a:rPr sz="352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17" dirty="0">
                <a:solidFill>
                  <a:prstClr val="black"/>
                </a:solidFill>
                <a:latin typeface="Times New Roman"/>
                <a:cs typeface="Times New Roman"/>
              </a:rPr>
              <a:t>claims.</a:t>
            </a:r>
            <a:endParaRPr sz="352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2" y="304800"/>
            <a:ext cx="9160329" cy="568810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13970">
              <a:spcBef>
                <a:spcPts val="116"/>
              </a:spcBef>
            </a:pP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Key</a:t>
            </a:r>
            <a:r>
              <a:rPr sz="3600" spc="-11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challenges</a:t>
            </a:r>
            <a:r>
              <a:rPr sz="3600" spc="-44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in cloud</a:t>
            </a:r>
            <a:r>
              <a:rPr sz="3600" spc="-17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447800"/>
            <a:ext cx="9160328" cy="5798575"/>
          </a:xfrm>
          <a:prstGeom prst="rect">
            <a:avLst/>
          </a:prstGeom>
        </p:spPr>
        <p:txBody>
          <a:bodyPr vert="horz" wrap="square" lIns="0" tIns="68453" rIns="0" bIns="0" rtlCol="0">
            <a:spAutoFit/>
          </a:bodyPr>
          <a:lstStyle/>
          <a:p>
            <a:pPr marL="13970" algn="just" defTabSz="1005840">
              <a:spcBef>
                <a:spcPts val="539"/>
              </a:spcBef>
            </a:pPr>
            <a:r>
              <a:rPr sz="3520" b="1" spc="-11" dirty="0">
                <a:solidFill>
                  <a:srgbClr val="CC0099"/>
                </a:solidFill>
                <a:latin typeface="Times New Roman"/>
                <a:cs typeface="Times New Roman"/>
              </a:rPr>
              <a:t>Downtime</a:t>
            </a:r>
            <a:r>
              <a:rPr lang="en-US" sz="3520" b="1" spc="-11" dirty="0">
                <a:solidFill>
                  <a:prstClr val="black"/>
                </a:solidFill>
                <a:latin typeface="Times New Roman"/>
                <a:cs typeface="Times New Roman"/>
              </a:rPr>
              <a:t>-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computer industry term for the time during which a computer or IT system is unavailable</a:t>
            </a:r>
            <a:endParaRPr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557" marR="5588" indent="-379286" algn="just" defTabSz="1005840">
              <a:lnSpc>
                <a:spcPct val="90000"/>
              </a:lnSpc>
              <a:spcBef>
                <a:spcPts val="847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spc="-17" dirty="0">
                <a:solidFill>
                  <a:prstClr val="black"/>
                </a:solidFill>
                <a:latin typeface="Times New Roman"/>
                <a:cs typeface="Times New Roman"/>
              </a:rPr>
              <a:t>Downtime</a:t>
            </a:r>
            <a:r>
              <a:rPr sz="3520" spc="6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3520" spc="2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a significant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shortcoming</a:t>
            </a:r>
            <a:r>
              <a:rPr sz="3520" spc="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cloud </a:t>
            </a:r>
            <a:r>
              <a:rPr sz="3520" spc="-28" dirty="0">
                <a:solidFill>
                  <a:prstClr val="black"/>
                </a:solidFill>
                <a:latin typeface="Times New Roman"/>
                <a:cs typeface="Times New Roman"/>
              </a:rPr>
              <a:t>technology.</a:t>
            </a:r>
            <a:r>
              <a:rPr sz="3520" spc="-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endParaRPr lang="en-US" sz="3520" spc="-17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5588" indent="-379286" algn="just" defTabSz="1005840">
              <a:lnSpc>
                <a:spcPct val="90000"/>
              </a:lnSpc>
              <a:spcBef>
                <a:spcPts val="847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No</a:t>
            </a:r>
            <a:r>
              <a:rPr sz="3520" spc="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seller</a:t>
            </a:r>
            <a:r>
              <a:rPr sz="352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can</a:t>
            </a:r>
            <a:r>
              <a:rPr sz="3520" spc="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17" dirty="0">
                <a:solidFill>
                  <a:prstClr val="black"/>
                </a:solidFill>
                <a:latin typeface="Times New Roman"/>
                <a:cs typeface="Times New Roman"/>
              </a:rPr>
              <a:t>promise</a:t>
            </a:r>
            <a:r>
              <a:rPr sz="3520" spc="6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platform that is free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of possible 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downtime.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endParaRPr lang="en-US" sz="3520" spc="-6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5588" indent="-379286" algn="just" defTabSz="1005840">
              <a:lnSpc>
                <a:spcPct val="90000"/>
              </a:lnSpc>
              <a:spcBef>
                <a:spcPts val="847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Cloud</a:t>
            </a:r>
            <a:r>
              <a:rPr sz="3520" spc="-3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technology</a:t>
            </a:r>
            <a:r>
              <a:rPr sz="3520" spc="-22" dirty="0">
                <a:solidFill>
                  <a:prstClr val="black"/>
                </a:solidFill>
                <a:latin typeface="Times New Roman"/>
                <a:cs typeface="Times New Roman"/>
              </a:rPr>
              <a:t> makes</a:t>
            </a:r>
            <a:r>
              <a:rPr sz="3520" spc="9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17" dirty="0">
                <a:solidFill>
                  <a:prstClr val="black"/>
                </a:solidFill>
                <a:latin typeface="Times New Roman"/>
                <a:cs typeface="Times New Roman"/>
              </a:rPr>
              <a:t>small</a:t>
            </a:r>
            <a:r>
              <a:rPr sz="3520" spc="6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companies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 reliant</a:t>
            </a:r>
            <a:r>
              <a:rPr sz="3520" spc="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on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their</a:t>
            </a:r>
            <a:r>
              <a:rPr sz="3520" spc="-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22" dirty="0">
                <a:solidFill>
                  <a:prstClr val="black"/>
                </a:solidFill>
                <a:latin typeface="Times New Roman"/>
                <a:cs typeface="Times New Roman"/>
              </a:rPr>
              <a:t>connectivity,</a:t>
            </a:r>
            <a:r>
              <a:rPr sz="3520" spc="2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so</a:t>
            </a:r>
            <a:r>
              <a:rPr sz="352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companies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 with an</a:t>
            </a:r>
            <a:r>
              <a:rPr sz="3520" spc="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untrustworthy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internet</a:t>
            </a:r>
            <a:r>
              <a:rPr sz="3520" spc="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connection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probably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want</a:t>
            </a:r>
            <a:r>
              <a:rPr sz="3520" spc="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to</a:t>
            </a:r>
            <a:r>
              <a:rPr sz="352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think</a:t>
            </a:r>
            <a:r>
              <a:rPr sz="352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twice</a:t>
            </a:r>
            <a:r>
              <a:rPr sz="3520" spc="4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before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adopting </a:t>
            </a:r>
            <a:r>
              <a:rPr sz="3520" spc="-86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cloud 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computing.</a:t>
            </a:r>
            <a:endParaRPr sz="352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502" y="152400"/>
            <a:ext cx="9160329" cy="568810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13970">
              <a:spcBef>
                <a:spcPts val="116"/>
              </a:spcBef>
            </a:pP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Key</a:t>
            </a:r>
            <a:r>
              <a:rPr sz="3600" spc="-11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challenges</a:t>
            </a:r>
            <a:r>
              <a:rPr sz="3600" spc="-44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in cloud</a:t>
            </a:r>
            <a:r>
              <a:rPr sz="3600" spc="-17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184" y="1828800"/>
            <a:ext cx="9533815" cy="5491887"/>
          </a:xfrm>
          <a:prstGeom prst="rect">
            <a:avLst/>
          </a:prstGeom>
        </p:spPr>
        <p:txBody>
          <a:bodyPr vert="horz" wrap="square" lIns="0" tIns="60768" rIns="0" bIns="0" rtlCol="0">
            <a:spAutoFit/>
          </a:bodyPr>
          <a:lstStyle/>
          <a:p>
            <a:pPr marL="13970" defTabSz="1005840">
              <a:spcBef>
                <a:spcPts val="477"/>
              </a:spcBef>
            </a:pPr>
            <a:r>
              <a:rPr sz="2970" b="1" spc="6" dirty="0">
                <a:solidFill>
                  <a:srgbClr val="CC0099"/>
                </a:solidFill>
                <a:latin typeface="Times New Roman"/>
                <a:cs typeface="Times New Roman"/>
              </a:rPr>
              <a:t>Password</a:t>
            </a:r>
            <a:r>
              <a:rPr sz="2970" b="1" spc="-110" dirty="0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sz="2970" b="1" dirty="0">
                <a:solidFill>
                  <a:srgbClr val="CC0099"/>
                </a:solidFill>
                <a:latin typeface="Times New Roman"/>
                <a:cs typeface="Times New Roman"/>
              </a:rPr>
              <a:t>Security</a:t>
            </a:r>
          </a:p>
          <a:p>
            <a:pPr marL="392557" marR="295466" indent="-379286" algn="just" defTabSz="1005840">
              <a:lnSpc>
                <a:spcPct val="90000"/>
              </a:lnSpc>
              <a:spcBef>
                <a:spcPts val="732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Industrious</a:t>
            </a:r>
            <a:r>
              <a:rPr sz="2970" spc="-10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password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supervision</a:t>
            </a:r>
            <a:r>
              <a:rPr sz="2970" spc="-8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plays</a:t>
            </a:r>
            <a:r>
              <a:rPr sz="2970" spc="-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vital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role</a:t>
            </a:r>
            <a:r>
              <a:rPr sz="2970" spc="-2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in </a:t>
            </a:r>
            <a:r>
              <a:rPr sz="2970" spc="-72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cloud </a:t>
            </a:r>
            <a:r>
              <a:rPr sz="2970" spc="-22" dirty="0">
                <a:solidFill>
                  <a:prstClr val="black"/>
                </a:solidFill>
                <a:latin typeface="Times New Roman"/>
                <a:cs typeface="Times New Roman"/>
              </a:rPr>
              <a:t>security. </a:t>
            </a:r>
            <a:endParaRPr lang="en-US" sz="2970" spc="-22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295466" indent="-379286" algn="just" defTabSz="1005840">
              <a:lnSpc>
                <a:spcPct val="90000"/>
              </a:lnSpc>
              <a:spcBef>
                <a:spcPts val="732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2970" spc="-11" dirty="0">
                <a:solidFill>
                  <a:prstClr val="black"/>
                </a:solidFill>
                <a:latin typeface="Times New Roman"/>
                <a:cs typeface="Times New Roman"/>
              </a:rPr>
              <a:t>However,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the more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people </a:t>
            </a:r>
            <a:r>
              <a:rPr sz="2970" spc="11" dirty="0">
                <a:solidFill>
                  <a:prstClr val="black"/>
                </a:solidFill>
                <a:latin typeface="Times New Roman"/>
                <a:cs typeface="Times New Roman"/>
              </a:rPr>
              <a:t>you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have </a:t>
            </a:r>
            <a:r>
              <a:rPr sz="297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accessing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your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cloud account, the less secure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it is.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endParaRPr lang="en-US" sz="297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295466" indent="-379286" algn="just" defTabSz="1005840">
              <a:lnSpc>
                <a:spcPct val="90000"/>
              </a:lnSpc>
              <a:spcBef>
                <a:spcPts val="732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Anybody aware of </a:t>
            </a:r>
            <a:r>
              <a:rPr sz="2970" spc="11" dirty="0">
                <a:solidFill>
                  <a:prstClr val="black"/>
                </a:solidFill>
                <a:latin typeface="Times New Roman"/>
                <a:cs typeface="Times New Roman"/>
              </a:rPr>
              <a:t>your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passwords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will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be able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 access the</a:t>
            </a:r>
            <a:r>
              <a:rPr sz="2970" spc="-3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information</a:t>
            </a:r>
            <a:r>
              <a:rPr sz="297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you</a:t>
            </a:r>
            <a:r>
              <a:rPr sz="2970" spc="-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store</a:t>
            </a:r>
            <a:r>
              <a:rPr sz="2970" spc="-6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there.</a:t>
            </a:r>
          </a:p>
          <a:p>
            <a:pPr marL="392557" marR="5588" indent="-379286" algn="just" defTabSz="1005840">
              <a:lnSpc>
                <a:spcPct val="90000"/>
              </a:lnSpc>
              <a:spcBef>
                <a:spcPts val="699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Businesses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should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employ multi-factor authentication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 and</a:t>
            </a:r>
            <a:r>
              <a:rPr sz="2970" spc="-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make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sure</a:t>
            </a:r>
            <a:r>
              <a:rPr sz="2970" spc="-6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that</a:t>
            </a:r>
            <a:r>
              <a:rPr sz="2970" spc="-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passwords</a:t>
            </a:r>
            <a:r>
              <a:rPr sz="2970" spc="-9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are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protected</a:t>
            </a:r>
            <a:r>
              <a:rPr sz="297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2970" spc="-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altered </a:t>
            </a:r>
            <a:r>
              <a:rPr sz="2970" spc="-72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17" dirty="0">
                <a:solidFill>
                  <a:prstClr val="black"/>
                </a:solidFill>
                <a:latin typeface="Times New Roman"/>
                <a:cs typeface="Times New Roman"/>
              </a:rPr>
              <a:t>regularly,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particularly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when </a:t>
            </a:r>
            <a:r>
              <a:rPr sz="2970" spc="-17" dirty="0">
                <a:solidFill>
                  <a:prstClr val="black"/>
                </a:solidFill>
                <a:latin typeface="Times New Roman"/>
                <a:cs typeface="Times New Roman"/>
              </a:rPr>
              <a:t>staff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members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leave. </a:t>
            </a:r>
            <a:endParaRPr lang="en-US" sz="297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5588" indent="-379286" algn="just" defTabSz="1005840">
              <a:lnSpc>
                <a:spcPct val="90000"/>
              </a:lnSpc>
              <a:spcBef>
                <a:spcPts val="699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Access rights related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passwords and usernames </a:t>
            </a:r>
            <a:r>
              <a:rPr sz="297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should</a:t>
            </a:r>
            <a:r>
              <a:rPr sz="2970" spc="-7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only</a:t>
            </a:r>
            <a:r>
              <a:rPr sz="2970" spc="-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be</a:t>
            </a:r>
            <a:r>
              <a:rPr sz="2970" spc="-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allocated</a:t>
            </a:r>
            <a:r>
              <a:rPr sz="297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to</a:t>
            </a:r>
            <a:r>
              <a:rPr sz="297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those</a:t>
            </a:r>
            <a:r>
              <a:rPr sz="2970" spc="-6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11" dirty="0">
                <a:solidFill>
                  <a:prstClr val="black"/>
                </a:solidFill>
                <a:latin typeface="Times New Roman"/>
                <a:cs typeface="Times New Roman"/>
              </a:rPr>
              <a:t>who</a:t>
            </a:r>
            <a:r>
              <a:rPr sz="2970" spc="-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require</a:t>
            </a:r>
            <a:r>
              <a:rPr sz="2970" spc="-6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them.</a:t>
            </a:r>
            <a:endParaRPr sz="297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544" y="304800"/>
            <a:ext cx="9160329" cy="568810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13970">
              <a:spcBef>
                <a:spcPts val="116"/>
              </a:spcBef>
            </a:pP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Key</a:t>
            </a:r>
            <a:r>
              <a:rPr sz="3600" spc="-11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challenges</a:t>
            </a:r>
            <a:r>
              <a:rPr sz="3600" spc="-44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in cloud</a:t>
            </a:r>
            <a:r>
              <a:rPr sz="3600" spc="-17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134" y="2148481"/>
            <a:ext cx="9316132" cy="4222309"/>
          </a:xfrm>
          <a:prstGeom prst="rect">
            <a:avLst/>
          </a:prstGeom>
        </p:spPr>
        <p:txBody>
          <a:bodyPr vert="horz" wrap="square" lIns="0" tIns="121538" rIns="0" bIns="0" rtlCol="0">
            <a:spAutoFit/>
          </a:bodyPr>
          <a:lstStyle/>
          <a:p>
            <a:pPr marL="13970" algn="just" defTabSz="1005840">
              <a:spcBef>
                <a:spcPts val="956"/>
              </a:spcBef>
            </a:pPr>
            <a:r>
              <a:rPr sz="3520" b="1" spc="-6" dirty="0">
                <a:solidFill>
                  <a:srgbClr val="CC0099"/>
                </a:solidFill>
                <a:latin typeface="Times New Roman"/>
                <a:cs typeface="Times New Roman"/>
              </a:rPr>
              <a:t>Data</a:t>
            </a:r>
            <a:r>
              <a:rPr sz="3520" b="1" spc="-33" dirty="0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sz="3520" b="1" spc="-6" dirty="0">
                <a:solidFill>
                  <a:srgbClr val="CC0099"/>
                </a:solidFill>
                <a:latin typeface="Times New Roman"/>
                <a:cs typeface="Times New Roman"/>
              </a:rPr>
              <a:t>privacy</a:t>
            </a:r>
            <a:endParaRPr sz="3520" dirty="0">
              <a:solidFill>
                <a:srgbClr val="CC0099"/>
              </a:solidFill>
              <a:latin typeface="Times New Roman"/>
              <a:cs typeface="Times New Roman"/>
            </a:endParaRPr>
          </a:p>
          <a:p>
            <a:pPr marL="392557" marR="5588" indent="-379286" algn="just" defTabSz="1005840">
              <a:spcBef>
                <a:spcPts val="847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Sensitive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352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personal</a:t>
            </a:r>
            <a:r>
              <a:rPr sz="3520" spc="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information</a:t>
            </a:r>
            <a:r>
              <a:rPr sz="3520" spc="3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that</a:t>
            </a:r>
            <a:r>
              <a:rPr sz="3520" spc="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kept </a:t>
            </a:r>
            <a:r>
              <a:rPr sz="3520" spc="-86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in</a:t>
            </a:r>
            <a:r>
              <a:rPr sz="352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the cloud</a:t>
            </a:r>
            <a:r>
              <a:rPr sz="352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should</a:t>
            </a:r>
            <a:r>
              <a:rPr sz="3520" spc="-2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be defined</a:t>
            </a:r>
            <a:r>
              <a:rPr sz="352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as</a:t>
            </a:r>
            <a:r>
              <a:rPr sz="352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being</a:t>
            </a:r>
            <a:r>
              <a:rPr sz="3520" spc="-2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for </a:t>
            </a:r>
            <a:r>
              <a:rPr sz="352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internal</a:t>
            </a:r>
            <a:r>
              <a:rPr sz="352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use </a:t>
            </a:r>
            <a:r>
              <a:rPr sz="3520" spc="-55" dirty="0">
                <a:solidFill>
                  <a:prstClr val="black"/>
                </a:solidFill>
                <a:latin typeface="Times New Roman"/>
                <a:cs typeface="Times New Roman"/>
              </a:rPr>
              <a:t>only,</a:t>
            </a:r>
            <a:r>
              <a:rPr sz="352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not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to be shared</a:t>
            </a:r>
            <a:r>
              <a:rPr sz="3520" spc="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with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third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parties.</a:t>
            </a:r>
            <a:endParaRPr lang="en-US" sz="3520" spc="-6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3271" marR="5588" algn="just" defTabSz="1005840">
              <a:spcBef>
                <a:spcPts val="847"/>
              </a:spcBef>
              <a:tabLst>
                <a:tab pos="392557" algn="l"/>
                <a:tab pos="393256" algn="l"/>
              </a:tabLst>
            </a:pPr>
            <a:endParaRPr lang="en-US" sz="3520" spc="-6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5588" indent="-379286" algn="just" defTabSz="1005840">
              <a:spcBef>
                <a:spcPts val="847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Businesses</a:t>
            </a:r>
            <a:r>
              <a:rPr sz="3520" spc="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22" dirty="0">
                <a:solidFill>
                  <a:prstClr val="black"/>
                </a:solidFill>
                <a:latin typeface="Times New Roman"/>
                <a:cs typeface="Times New Roman"/>
              </a:rPr>
              <a:t>must</a:t>
            </a:r>
            <a:r>
              <a:rPr sz="3520" spc="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have a</a:t>
            </a:r>
            <a:r>
              <a:rPr sz="352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plan to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securely</a:t>
            </a:r>
            <a:r>
              <a:rPr sz="3520" spc="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3520" spc="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efficiently </a:t>
            </a:r>
            <a:r>
              <a:rPr sz="3520" spc="-17" dirty="0">
                <a:solidFill>
                  <a:prstClr val="black"/>
                </a:solidFill>
                <a:latin typeface="Times New Roman"/>
                <a:cs typeface="Times New Roman"/>
              </a:rPr>
              <a:t>manage</a:t>
            </a:r>
            <a:r>
              <a:rPr sz="3520" spc="6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3520" spc="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data</a:t>
            </a:r>
            <a:r>
              <a:rPr sz="352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they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33" dirty="0">
                <a:solidFill>
                  <a:prstClr val="black"/>
                </a:solidFill>
                <a:latin typeface="Times New Roman"/>
                <a:cs typeface="Times New Roman"/>
              </a:rPr>
              <a:t>gather.</a:t>
            </a:r>
            <a:endParaRPr sz="352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5473ACDB-D06E-473D-B64D-1EF96FD4AEBB}"/>
              </a:ext>
            </a:extLst>
          </p:cNvPr>
          <p:cNvSpPr/>
          <p:nvPr/>
        </p:nvSpPr>
        <p:spPr>
          <a:xfrm>
            <a:off x="0" y="-38378"/>
            <a:ext cx="1219200" cy="1105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377190">
              <a:defRPr/>
            </a:pPr>
            <a:endParaRPr sz="1485" kern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F5495-3B1B-4F6D-889E-F0DEE20BBD41}"/>
              </a:ext>
            </a:extLst>
          </p:cNvPr>
          <p:cNvSpPr txBox="1"/>
          <p:nvPr/>
        </p:nvSpPr>
        <p:spPr>
          <a:xfrm>
            <a:off x="609600" y="1371600"/>
            <a:ext cx="8610600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data centres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 in data centre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 in Cloud Computing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cloud computing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models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 and Commercial Clouds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Simulator - sensor cloud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Cloud security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security Threads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considerations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solutions a case study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5AA8B-BF35-473A-A1FD-404EC4168FA7}"/>
              </a:ext>
            </a:extLst>
          </p:cNvPr>
          <p:cNvSpPr txBox="1"/>
          <p:nvPr/>
        </p:nvSpPr>
        <p:spPr>
          <a:xfrm>
            <a:off x="1524000" y="283378"/>
            <a:ext cx="838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UNIT 4 MANAGEMENT IN CLOUD COMPUTING AND SECURITY 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45376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544" y="381000"/>
            <a:ext cx="9160329" cy="568810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13970">
              <a:spcBef>
                <a:spcPts val="116"/>
              </a:spcBef>
            </a:pP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Key</a:t>
            </a:r>
            <a:r>
              <a:rPr sz="3600" spc="-11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challenges</a:t>
            </a:r>
            <a:r>
              <a:rPr sz="3600" spc="-44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in cloud</a:t>
            </a:r>
            <a:r>
              <a:rPr sz="3600" spc="-17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447800"/>
            <a:ext cx="9256304" cy="5650201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13970" defTabSz="1005840">
              <a:spcBef>
                <a:spcPts val="116"/>
              </a:spcBef>
            </a:pPr>
            <a:r>
              <a:rPr sz="3200" b="1" spc="-33" dirty="0">
                <a:solidFill>
                  <a:srgbClr val="CC0099"/>
                </a:solidFill>
                <a:latin typeface="Times New Roman"/>
                <a:cs typeface="Times New Roman"/>
              </a:rPr>
              <a:t>Vendor</a:t>
            </a:r>
            <a:r>
              <a:rPr sz="3200" b="1" spc="-116" dirty="0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sz="3200" b="1" spc="6" dirty="0">
                <a:solidFill>
                  <a:srgbClr val="CC0099"/>
                </a:solidFill>
                <a:latin typeface="Times New Roman"/>
                <a:cs typeface="Times New Roman"/>
              </a:rPr>
              <a:t>lock-in</a:t>
            </a:r>
            <a:endParaRPr sz="3200" dirty="0">
              <a:solidFill>
                <a:srgbClr val="CC0099"/>
              </a:solidFill>
              <a:latin typeface="Times New Roman"/>
              <a:cs typeface="Times New Roman"/>
            </a:endParaRPr>
          </a:p>
          <a:p>
            <a:pPr defTabSz="1005840">
              <a:spcBef>
                <a:spcPts val="11"/>
              </a:spcBef>
            </a:pP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5588" indent="-379286" algn="just" defTabSz="1005840">
              <a:lnSpc>
                <a:spcPct val="80000"/>
              </a:lnSpc>
              <a:buFont typeface="Arial MT"/>
              <a:buChar char="•"/>
              <a:tabLst>
                <a:tab pos="393256" algn="l"/>
              </a:tabLst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Entering</a:t>
            </a:r>
            <a:r>
              <a:rPr sz="280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800" spc="6" dirty="0">
                <a:solidFill>
                  <a:prstClr val="black"/>
                </a:solidFill>
                <a:latin typeface="Times New Roman"/>
                <a:cs typeface="Times New Roman"/>
              </a:rPr>
              <a:t> cloud</a:t>
            </a:r>
            <a:r>
              <a:rPr sz="280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computing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 agreement</a:t>
            </a:r>
            <a:r>
              <a:rPr sz="2800" spc="6" dirty="0">
                <a:solidFill>
                  <a:prstClr val="black"/>
                </a:solidFill>
                <a:latin typeface="Times New Roman"/>
                <a:cs typeface="Times New Roman"/>
              </a:rPr>
              <a:t> is</a:t>
            </a:r>
            <a:r>
              <a:rPr sz="280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easier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prstClr val="black"/>
                </a:solidFill>
                <a:latin typeface="Times New Roman"/>
                <a:cs typeface="Times New Roman"/>
              </a:rPr>
              <a:t>than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leaving</a:t>
            </a:r>
            <a:r>
              <a:rPr sz="2800" spc="6" dirty="0">
                <a:solidFill>
                  <a:prstClr val="black"/>
                </a:solidFill>
                <a:latin typeface="Times New Roman"/>
                <a:cs typeface="Times New Roman"/>
              </a:rPr>
              <a:t> it. </a:t>
            </a:r>
            <a:r>
              <a:rPr sz="2800" spc="-58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endParaRPr lang="en-US" sz="2800" spc="-588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5588" indent="-379286" algn="just" defTabSz="1005840">
              <a:lnSpc>
                <a:spcPct val="80000"/>
              </a:lnSpc>
              <a:buFont typeface="Arial MT"/>
              <a:buChar char="•"/>
              <a:tabLst>
                <a:tab pos="393256" algn="l"/>
              </a:tabLst>
            </a:pPr>
            <a:r>
              <a:rPr sz="2800" spc="-38" dirty="0">
                <a:solidFill>
                  <a:prstClr val="black"/>
                </a:solidFill>
                <a:latin typeface="Times New Roman"/>
                <a:cs typeface="Times New Roman"/>
              </a:rPr>
              <a:t>“Vendor</a:t>
            </a:r>
            <a:r>
              <a:rPr sz="2800" spc="-3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lock-in”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 happens</a:t>
            </a:r>
            <a:r>
              <a:rPr sz="280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when</a:t>
            </a:r>
            <a:r>
              <a:rPr sz="280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altering</a:t>
            </a:r>
            <a:r>
              <a:rPr sz="280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providers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either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excessively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expensive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prstClr val="black"/>
                </a:solidFill>
                <a:latin typeface="Times New Roman"/>
                <a:cs typeface="Times New Roman"/>
              </a:rPr>
              <a:t>or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 just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not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possible.</a:t>
            </a:r>
            <a:endParaRPr lang="en-US" sz="2800" spc="-6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5588" indent="-379286" algn="just" defTabSz="1005840">
              <a:lnSpc>
                <a:spcPct val="80000"/>
              </a:lnSpc>
              <a:buFont typeface="Arial MT"/>
              <a:buChar char="•"/>
              <a:tabLst>
                <a:tab pos="393256" algn="l"/>
              </a:tabLst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22" dirty="0">
                <a:solidFill>
                  <a:prstClr val="black"/>
                </a:solidFill>
                <a:latin typeface="Times New Roman"/>
                <a:cs typeface="Times New Roman"/>
              </a:rPr>
              <a:t>It</a:t>
            </a:r>
            <a:r>
              <a:rPr sz="2800" spc="-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could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 be</a:t>
            </a:r>
            <a:r>
              <a:rPr sz="280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that</a:t>
            </a:r>
            <a:r>
              <a:rPr sz="2800" spc="59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 service</a:t>
            </a:r>
            <a:r>
              <a:rPr sz="2800" spc="-2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6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800" spc="-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nonstandard</a:t>
            </a:r>
            <a:r>
              <a:rPr sz="2800" spc="-6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or</a:t>
            </a:r>
            <a:r>
              <a:rPr sz="2800" spc="-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that</a:t>
            </a:r>
            <a:r>
              <a:rPr sz="2800" spc="6" dirty="0">
                <a:solidFill>
                  <a:prstClr val="black"/>
                </a:solidFill>
                <a:latin typeface="Times New Roman"/>
                <a:cs typeface="Times New Roman"/>
              </a:rPr>
              <a:t> there</a:t>
            </a:r>
            <a:r>
              <a:rPr sz="2800" spc="-3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6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800" spc="-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no</a:t>
            </a:r>
            <a:r>
              <a:rPr sz="280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viable</a:t>
            </a:r>
            <a:r>
              <a:rPr sz="2800" spc="-3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vendor</a:t>
            </a:r>
            <a:r>
              <a:rPr sz="2800" spc="2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substitute.</a:t>
            </a:r>
          </a:p>
          <a:p>
            <a:pPr marL="392557" marR="5588" indent="-379286" algn="just" defTabSz="1005840">
              <a:lnSpc>
                <a:spcPct val="80000"/>
              </a:lnSpc>
              <a:spcBef>
                <a:spcPts val="583"/>
              </a:spcBef>
              <a:buFont typeface="Arial MT"/>
              <a:buChar char="•"/>
              <a:tabLst>
                <a:tab pos="393256" algn="l"/>
              </a:tabLst>
            </a:pPr>
            <a:r>
              <a:rPr sz="2800" spc="-22" dirty="0">
                <a:solidFill>
                  <a:prstClr val="black"/>
                </a:solidFill>
                <a:latin typeface="Times New Roman"/>
                <a:cs typeface="Times New Roman"/>
              </a:rPr>
              <a:t>It</a:t>
            </a:r>
            <a:r>
              <a:rPr sz="2800" spc="-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comes</a:t>
            </a:r>
            <a:r>
              <a:rPr sz="280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down </a:t>
            </a:r>
            <a:r>
              <a:rPr sz="2800" spc="6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buyer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carefulness.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Guarantee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 the 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services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you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involve </a:t>
            </a:r>
            <a:r>
              <a:rPr sz="2800" spc="6" dirty="0">
                <a:solidFill>
                  <a:prstClr val="black"/>
                </a:solidFill>
                <a:latin typeface="Times New Roman"/>
                <a:cs typeface="Times New Roman"/>
              </a:rPr>
              <a:t>are 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typical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and transportable 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to other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providers, </a:t>
            </a:r>
            <a:r>
              <a:rPr sz="2800" spc="6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800" spc="-11" dirty="0">
                <a:solidFill>
                  <a:prstClr val="black"/>
                </a:solidFill>
                <a:latin typeface="Times New Roman"/>
                <a:cs typeface="Times New Roman"/>
              </a:rPr>
              <a:t>above 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6" dirty="0">
                <a:solidFill>
                  <a:prstClr val="black"/>
                </a:solidFill>
                <a:latin typeface="Times New Roman"/>
                <a:cs typeface="Times New Roman"/>
              </a:rPr>
              <a:t>all,</a:t>
            </a:r>
            <a:r>
              <a:rPr sz="280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6" dirty="0">
                <a:solidFill>
                  <a:prstClr val="black"/>
                </a:solidFill>
                <a:latin typeface="Times New Roman"/>
                <a:cs typeface="Times New Roman"/>
              </a:rPr>
              <a:t>understand</a:t>
            </a:r>
            <a:r>
              <a:rPr sz="280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6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800" spc="-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requirements.</a:t>
            </a:r>
          </a:p>
          <a:p>
            <a:pPr marL="392557" marR="5588" indent="-379286" algn="just" defTabSz="1005840">
              <a:lnSpc>
                <a:spcPct val="80000"/>
              </a:lnSpc>
              <a:spcBef>
                <a:spcPts val="583"/>
              </a:spcBef>
              <a:buFont typeface="Arial MT"/>
              <a:buChar char="•"/>
              <a:tabLst>
                <a:tab pos="393256" algn="l"/>
              </a:tabLst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Cloud 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computing </a:t>
            </a:r>
            <a:r>
              <a:rPr sz="2800" spc="6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good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solution for 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many businesses,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but </a:t>
            </a:r>
            <a:r>
              <a:rPr sz="2800" spc="-33" dirty="0">
                <a:solidFill>
                  <a:prstClr val="black"/>
                </a:solidFill>
                <a:latin typeface="Times New Roman"/>
                <a:cs typeface="Times New Roman"/>
              </a:rPr>
              <a:t>it’s </a:t>
            </a:r>
            <a:r>
              <a:rPr sz="2800" spc="-2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important </a:t>
            </a:r>
            <a:r>
              <a:rPr sz="2800" spc="6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know what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you’re 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getting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into.</a:t>
            </a:r>
            <a:endParaRPr lang="en-US"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5588" indent="-379286" algn="just" defTabSz="1005840">
              <a:lnSpc>
                <a:spcPct val="80000"/>
              </a:lnSpc>
              <a:spcBef>
                <a:spcPts val="583"/>
              </a:spcBef>
              <a:buFont typeface="Arial MT"/>
              <a:buChar char="•"/>
              <a:tabLst>
                <a:tab pos="393256" algn="l"/>
              </a:tabLst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Having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plans </a:t>
            </a:r>
            <a:r>
              <a:rPr sz="2800" spc="6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address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 these 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six prominent challenges first </a:t>
            </a:r>
            <a:r>
              <a:rPr sz="2800" spc="-11" dirty="0">
                <a:solidFill>
                  <a:prstClr val="black"/>
                </a:solidFill>
                <a:latin typeface="Times New Roman"/>
                <a:cs typeface="Times New Roman"/>
              </a:rPr>
              <a:t>will 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help ensure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800" spc="-6" dirty="0">
                <a:solidFill>
                  <a:prstClr val="black"/>
                </a:solidFill>
                <a:latin typeface="Times New Roman"/>
                <a:cs typeface="Times New Roman"/>
              </a:rPr>
              <a:t>successful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6" dirty="0">
                <a:solidFill>
                  <a:prstClr val="black"/>
                </a:solidFill>
                <a:latin typeface="Times New Roman"/>
                <a:cs typeface="Times New Roman"/>
              </a:rPr>
              <a:t>experience.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228600"/>
            <a:ext cx="3697859" cy="566694"/>
          </a:xfrm>
          <a:prstGeom prst="rect">
            <a:avLst/>
          </a:prstGeom>
        </p:spPr>
        <p:txBody>
          <a:bodyPr vert="horz" wrap="square" lIns="0" tIns="12573" rIns="0" bIns="0" rtlCol="0">
            <a:spAutoFit/>
          </a:bodyPr>
          <a:lstStyle/>
          <a:p>
            <a:pPr marL="13970">
              <a:spcBef>
                <a:spcPts val="99"/>
              </a:spcBef>
            </a:pPr>
            <a:r>
              <a:rPr sz="3600" spc="-6" dirty="0">
                <a:solidFill>
                  <a:srgbClr val="002060"/>
                </a:solidFill>
                <a:latin typeface="Algerian" panose="04020705040A02060702" pitchFamily="82" charset="0"/>
              </a:rPr>
              <a:t>Cloud</a:t>
            </a:r>
            <a:r>
              <a:rPr sz="3600" spc="-72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-6" dirty="0">
                <a:solidFill>
                  <a:srgbClr val="002060"/>
                </a:solidFill>
                <a:latin typeface="Algerian" panose="04020705040A02060702" pitchFamily="82" charset="0"/>
              </a:rPr>
              <a:t>players</a:t>
            </a:r>
            <a:endParaRPr sz="36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4309" y="1828800"/>
            <a:ext cx="4343400" cy="3898630"/>
          </a:xfrm>
          <a:prstGeom prst="rect">
            <a:avLst/>
          </a:prstGeom>
        </p:spPr>
        <p:txBody>
          <a:bodyPr vert="horz" wrap="square" lIns="0" tIns="121538" rIns="0" bIns="0" rtlCol="0">
            <a:spAutoFit/>
          </a:bodyPr>
          <a:lstStyle/>
          <a:p>
            <a:pPr marL="392557" indent="-379286" defTabSz="1005840">
              <a:spcBef>
                <a:spcPts val="956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spc="-88" dirty="0">
                <a:solidFill>
                  <a:prstClr val="black"/>
                </a:solidFill>
                <a:latin typeface="Times New Roman"/>
                <a:cs typeface="Times New Roman"/>
              </a:rPr>
              <a:t>Top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r>
              <a:rPr sz="3520" spc="-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cloud</a:t>
            </a:r>
            <a:r>
              <a:rPr sz="3520" spc="-4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players</a:t>
            </a:r>
            <a:endParaRPr sz="352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defTabSz="1005840">
              <a:spcBef>
                <a:spcPts val="847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520" b="1" spc="-2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b="1" spc="-11" dirty="0">
                <a:solidFill>
                  <a:prstClr val="black"/>
                </a:solidFill>
                <a:latin typeface="Times New Roman"/>
                <a:cs typeface="Times New Roman"/>
              </a:rPr>
              <a:t>Microsoft</a:t>
            </a:r>
            <a:endParaRPr sz="352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defTabSz="1005840">
              <a:spcBef>
                <a:spcPts val="847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r>
              <a:rPr sz="3520" b="1" spc="-2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b="1" spc="-11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3520" b="1" spc="-61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3520" b="1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3520" b="1" spc="-38" dirty="0">
                <a:solidFill>
                  <a:prstClr val="black"/>
                </a:solidFill>
                <a:latin typeface="Times New Roman"/>
                <a:cs typeface="Times New Roman"/>
              </a:rPr>
              <a:t>z</a:t>
            </a:r>
            <a:r>
              <a:rPr sz="3520" b="1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endParaRPr sz="352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defTabSz="1005840">
              <a:spcBef>
                <a:spcPts val="847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r>
              <a:rPr sz="3520" b="1" spc="-3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b="1" spc="-11" dirty="0">
                <a:solidFill>
                  <a:prstClr val="black"/>
                </a:solidFill>
                <a:latin typeface="Times New Roman"/>
                <a:cs typeface="Times New Roman"/>
              </a:rPr>
              <a:t>IBM</a:t>
            </a:r>
            <a:endParaRPr sz="352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defTabSz="1005840">
              <a:spcBef>
                <a:spcPts val="853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r>
              <a:rPr sz="3520" b="1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b="1" spc="-11" dirty="0">
                <a:solidFill>
                  <a:prstClr val="black"/>
                </a:solidFill>
                <a:latin typeface="Times New Roman"/>
                <a:cs typeface="Times New Roman"/>
              </a:rPr>
              <a:t>Salesforce.com</a:t>
            </a:r>
            <a:endParaRPr sz="352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defTabSz="1005840">
              <a:spcBef>
                <a:spcPts val="847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r>
              <a:rPr sz="3520" b="1" spc="-3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b="1" spc="-11" dirty="0">
                <a:solidFill>
                  <a:prstClr val="black"/>
                </a:solidFill>
                <a:latin typeface="Times New Roman"/>
                <a:cs typeface="Times New Roman"/>
              </a:rPr>
              <a:t>SAP</a:t>
            </a:r>
            <a:endParaRPr sz="352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8095964" cy="564578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10478">
              <a:spcBef>
                <a:spcPts val="83"/>
              </a:spcBef>
            </a:pPr>
            <a:r>
              <a:rPr sz="3600" spc="-41" dirty="0">
                <a:solidFill>
                  <a:srgbClr val="002060"/>
                </a:solidFill>
                <a:latin typeface="Algerian" panose="04020705040A02060702" pitchFamily="82" charset="0"/>
                <a:cs typeface="Calibri Light"/>
              </a:rPr>
              <a:t>INTRODUCTION</a:t>
            </a:r>
            <a:r>
              <a:rPr sz="3600" spc="-128" dirty="0">
                <a:solidFill>
                  <a:srgbClr val="002060"/>
                </a:solidFill>
                <a:latin typeface="Algerian" panose="04020705040A02060702" pitchFamily="82" charset="0"/>
                <a:cs typeface="Calibri Light"/>
              </a:rPr>
              <a:t> </a:t>
            </a:r>
            <a:r>
              <a:rPr sz="3600" spc="-25" dirty="0">
                <a:solidFill>
                  <a:srgbClr val="002060"/>
                </a:solidFill>
                <a:latin typeface="Algerian" panose="04020705040A02060702" pitchFamily="82" charset="0"/>
                <a:cs typeface="Calibri Light"/>
              </a:rPr>
              <a:t>OF</a:t>
            </a:r>
            <a:r>
              <a:rPr sz="3600" spc="-83" dirty="0">
                <a:solidFill>
                  <a:srgbClr val="002060"/>
                </a:solidFill>
                <a:latin typeface="Algerian" panose="04020705040A02060702" pitchFamily="82" charset="0"/>
                <a:cs typeface="Calibri Light"/>
              </a:rPr>
              <a:t> </a:t>
            </a:r>
            <a:r>
              <a:rPr sz="3600" spc="-74" dirty="0">
                <a:solidFill>
                  <a:srgbClr val="002060"/>
                </a:solidFill>
                <a:latin typeface="Algerian" panose="04020705040A02060702" pitchFamily="82" charset="0"/>
                <a:cs typeface="Calibri Light"/>
              </a:rPr>
              <a:t>VIRTUALIZATION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5312" y="1362916"/>
            <a:ext cx="9760688" cy="6418168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293370" marR="6287" indent="-282893" algn="just">
              <a:lnSpc>
                <a:spcPct val="140100"/>
              </a:lnSpc>
              <a:spcBef>
                <a:spcPts val="83"/>
              </a:spcBef>
              <a:buFont typeface="Arial MT"/>
              <a:buChar char="•"/>
              <a:tabLst>
                <a:tab pos="293370" algn="l"/>
              </a:tabLst>
            </a:pPr>
            <a:r>
              <a:rPr sz="2600" spc="-12" dirty="0">
                <a:latin typeface="Times New Roman"/>
                <a:cs typeface="Times New Roman"/>
              </a:rPr>
              <a:t>Virtualization</a:t>
            </a:r>
            <a:r>
              <a:rPr sz="2600" spc="-8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4" dirty="0">
                <a:latin typeface="Times New Roman"/>
                <a:cs typeface="Times New Roman"/>
              </a:rPr>
              <a:t> </a:t>
            </a:r>
            <a:r>
              <a:rPr sz="2600" spc="-4" dirty="0">
                <a:latin typeface="Times New Roman"/>
                <a:cs typeface="Times New Roman"/>
              </a:rPr>
              <a:t>technique,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4" dirty="0">
                <a:latin typeface="Times New Roman"/>
                <a:cs typeface="Times New Roman"/>
              </a:rPr>
              <a:t>which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4" dirty="0">
                <a:latin typeface="Times New Roman"/>
                <a:cs typeface="Times New Roman"/>
              </a:rPr>
              <a:t>allows</a:t>
            </a:r>
            <a:r>
              <a:rPr sz="2600" dirty="0">
                <a:latin typeface="Times New Roman"/>
                <a:cs typeface="Times New Roman"/>
              </a:rPr>
              <a:t> to</a:t>
            </a:r>
            <a:r>
              <a:rPr sz="2600" spc="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share</a:t>
            </a:r>
            <a:r>
              <a:rPr sz="2600" spc="4" dirty="0">
                <a:latin typeface="Times New Roman"/>
                <a:cs typeface="Times New Roman"/>
              </a:rPr>
              <a:t> </a:t>
            </a:r>
            <a:r>
              <a:rPr sz="2600" spc="-4" dirty="0">
                <a:latin typeface="Times New Roman"/>
                <a:cs typeface="Times New Roman"/>
              </a:rPr>
              <a:t>single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4" dirty="0">
                <a:latin typeface="Times New Roman"/>
                <a:cs typeface="Times New Roman"/>
              </a:rPr>
              <a:t>physical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4" dirty="0">
                <a:latin typeface="Times New Roman"/>
                <a:cs typeface="Times New Roman"/>
              </a:rPr>
              <a:t>instance</a:t>
            </a:r>
            <a:r>
              <a:rPr sz="2600" dirty="0">
                <a:latin typeface="Times New Roman"/>
                <a:cs typeface="Times New Roman"/>
              </a:rPr>
              <a:t> of</a:t>
            </a:r>
            <a:r>
              <a:rPr sz="2600" spc="4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 </a:t>
            </a:r>
            <a:r>
              <a:rPr sz="2600" spc="4" dirty="0">
                <a:latin typeface="Times New Roman"/>
                <a:cs typeface="Times New Roman"/>
              </a:rPr>
              <a:t> </a:t>
            </a:r>
            <a:r>
              <a:rPr sz="2600" spc="-4" dirty="0">
                <a:latin typeface="Times New Roman"/>
                <a:cs typeface="Times New Roman"/>
              </a:rPr>
              <a:t>application</a:t>
            </a:r>
            <a:r>
              <a:rPr sz="2600" spc="-29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 resource</a:t>
            </a:r>
            <a:r>
              <a:rPr sz="2600" spc="-17" dirty="0">
                <a:latin typeface="Times New Roman"/>
                <a:cs typeface="Times New Roman"/>
              </a:rPr>
              <a:t> </a:t>
            </a:r>
            <a:r>
              <a:rPr sz="2600" spc="-4" dirty="0">
                <a:latin typeface="Times New Roman"/>
                <a:cs typeface="Times New Roman"/>
              </a:rPr>
              <a:t>among</a:t>
            </a:r>
            <a:r>
              <a:rPr sz="2600" spc="12" dirty="0">
                <a:latin typeface="Times New Roman"/>
                <a:cs typeface="Times New Roman"/>
              </a:rPr>
              <a:t> </a:t>
            </a:r>
            <a:r>
              <a:rPr sz="2600" spc="-4" dirty="0">
                <a:latin typeface="Times New Roman"/>
                <a:cs typeface="Times New Roman"/>
              </a:rPr>
              <a:t>multiple</a:t>
            </a:r>
            <a:r>
              <a:rPr sz="2600" spc="-17" dirty="0">
                <a:latin typeface="Times New Roman"/>
                <a:cs typeface="Times New Roman"/>
              </a:rPr>
              <a:t> </a:t>
            </a:r>
            <a:r>
              <a:rPr sz="2600" spc="-4" dirty="0">
                <a:latin typeface="Times New Roman"/>
                <a:cs typeface="Times New Roman"/>
              </a:rPr>
              <a:t>organizations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 tenants</a:t>
            </a:r>
            <a:r>
              <a:rPr sz="2600" spc="-21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(customers)..</a:t>
            </a:r>
          </a:p>
          <a:p>
            <a:pPr marL="293370" marR="4191" indent="-282893" algn="just">
              <a:lnSpc>
                <a:spcPct val="140000"/>
              </a:lnSpc>
              <a:spcBef>
                <a:spcPts val="820"/>
              </a:spcBef>
              <a:buFont typeface="Arial MT"/>
              <a:buChar char="•"/>
              <a:tabLst>
                <a:tab pos="293370" algn="l"/>
              </a:tabLst>
            </a:pPr>
            <a:r>
              <a:rPr sz="2600" spc="-12" dirty="0">
                <a:latin typeface="Times New Roman"/>
                <a:cs typeface="Times New Roman"/>
              </a:rPr>
              <a:t>Virtualization </a:t>
            </a:r>
            <a:r>
              <a:rPr sz="2600" dirty="0">
                <a:latin typeface="Times New Roman"/>
                <a:cs typeface="Times New Roman"/>
              </a:rPr>
              <a:t>is a </a:t>
            </a:r>
            <a:r>
              <a:rPr sz="2600" spc="-4" dirty="0">
                <a:latin typeface="Times New Roman"/>
                <a:cs typeface="Times New Roman"/>
              </a:rPr>
              <a:t>proved technology </a:t>
            </a:r>
            <a:r>
              <a:rPr sz="2600" dirty="0">
                <a:latin typeface="Times New Roman"/>
                <a:cs typeface="Times New Roman"/>
              </a:rPr>
              <a:t>that </a:t>
            </a:r>
            <a:r>
              <a:rPr sz="2600" spc="-4" dirty="0">
                <a:latin typeface="Times New Roman"/>
                <a:cs typeface="Times New Roman"/>
              </a:rPr>
              <a:t>makes it possible to </a:t>
            </a:r>
            <a:r>
              <a:rPr sz="2600" dirty="0">
                <a:latin typeface="Times New Roman"/>
                <a:cs typeface="Times New Roman"/>
              </a:rPr>
              <a:t>run </a:t>
            </a:r>
            <a:r>
              <a:rPr sz="2600" spc="-4" dirty="0">
                <a:latin typeface="Times New Roman"/>
                <a:cs typeface="Times New Roman"/>
              </a:rPr>
              <a:t>multiple operating </a:t>
            </a:r>
            <a:r>
              <a:rPr sz="2600" dirty="0">
                <a:latin typeface="Times New Roman"/>
                <a:cs typeface="Times New Roman"/>
              </a:rPr>
              <a:t>system </a:t>
            </a:r>
            <a:r>
              <a:rPr sz="2600" spc="-483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4" dirty="0">
                <a:latin typeface="Times New Roman"/>
                <a:cs typeface="Times New Roman"/>
              </a:rPr>
              <a:t> applications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on the</a:t>
            </a:r>
            <a:r>
              <a:rPr sz="2600" spc="-4" dirty="0">
                <a:latin typeface="Times New Roman"/>
                <a:cs typeface="Times New Roman"/>
              </a:rPr>
              <a:t> same</a:t>
            </a:r>
            <a:r>
              <a:rPr sz="2600" spc="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server</a:t>
            </a:r>
            <a:r>
              <a:rPr sz="2600" spc="-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at</a:t>
            </a:r>
            <a:r>
              <a:rPr sz="2600" spc="-8" dirty="0">
                <a:latin typeface="Times New Roman"/>
                <a:cs typeface="Times New Roman"/>
              </a:rPr>
              <a:t> </a:t>
            </a:r>
            <a:r>
              <a:rPr sz="2600" spc="-4" dirty="0">
                <a:latin typeface="Times New Roman"/>
                <a:cs typeface="Times New Roman"/>
              </a:rPr>
              <a:t>same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4" dirty="0">
                <a:latin typeface="Times New Roman"/>
                <a:cs typeface="Times New Roman"/>
              </a:rPr>
              <a:t>time.</a:t>
            </a:r>
            <a:endParaRPr sz="2600" dirty="0">
              <a:latin typeface="Times New Roman"/>
              <a:cs typeface="Times New Roman"/>
            </a:endParaRPr>
          </a:p>
          <a:p>
            <a:pPr marL="293370" marR="6287" indent="-282893" algn="just">
              <a:lnSpc>
                <a:spcPct val="140000"/>
              </a:lnSpc>
              <a:spcBef>
                <a:spcPts val="833"/>
              </a:spcBef>
              <a:buFont typeface="Arial MT"/>
              <a:buChar char="•"/>
              <a:tabLst>
                <a:tab pos="293370" algn="l"/>
              </a:tabLst>
            </a:pPr>
            <a:r>
              <a:rPr sz="2600" spc="-12" dirty="0">
                <a:latin typeface="Times New Roman"/>
                <a:cs typeface="Times New Roman"/>
              </a:rPr>
              <a:t>Virtualization</a:t>
            </a:r>
            <a:r>
              <a:rPr sz="2600" spc="-8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 </a:t>
            </a:r>
            <a:r>
              <a:rPr sz="2600" spc="-4" dirty="0">
                <a:latin typeface="Times New Roman"/>
                <a:cs typeface="Times New Roman"/>
              </a:rPr>
              <a:t>the process</a:t>
            </a:r>
            <a:r>
              <a:rPr sz="2600" dirty="0">
                <a:latin typeface="Times New Roman"/>
                <a:cs typeface="Times New Roman"/>
              </a:rPr>
              <a:t> of </a:t>
            </a:r>
            <a:r>
              <a:rPr sz="2600" spc="-4" dirty="0">
                <a:latin typeface="Times New Roman"/>
                <a:cs typeface="Times New Roman"/>
              </a:rPr>
              <a:t>creating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4" dirty="0">
                <a:latin typeface="Times New Roman"/>
                <a:cs typeface="Times New Roman"/>
              </a:rPr>
              <a:t>logical(virtual) </a:t>
            </a:r>
            <a:r>
              <a:rPr sz="2600" dirty="0">
                <a:latin typeface="Times New Roman"/>
                <a:cs typeface="Times New Roman"/>
              </a:rPr>
              <a:t>version of a </a:t>
            </a:r>
            <a:r>
              <a:rPr sz="2600" spc="-4" dirty="0">
                <a:latin typeface="Times New Roman"/>
                <a:cs typeface="Times New Roman"/>
              </a:rPr>
              <a:t>server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4" dirty="0">
                <a:latin typeface="Times New Roman"/>
                <a:cs typeface="Times New Roman"/>
              </a:rPr>
              <a:t>operating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4" dirty="0">
                <a:latin typeface="Times New Roman"/>
                <a:cs typeface="Times New Roman"/>
              </a:rPr>
              <a:t>system,</a:t>
            </a:r>
            <a:r>
              <a:rPr sz="2600" dirty="0">
                <a:latin typeface="Times New Roman"/>
                <a:cs typeface="Times New Roman"/>
              </a:rPr>
              <a:t> a storage</a:t>
            </a:r>
            <a:r>
              <a:rPr sz="2600" spc="-17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device,</a:t>
            </a:r>
            <a:r>
              <a:rPr sz="2600" spc="-12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8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network services.</a:t>
            </a:r>
          </a:p>
          <a:p>
            <a:pPr marL="293370" marR="5239" indent="-282893" algn="just">
              <a:lnSpc>
                <a:spcPct val="140000"/>
              </a:lnSpc>
              <a:spcBef>
                <a:spcPts val="820"/>
              </a:spcBef>
              <a:buFont typeface="Arial MT"/>
              <a:buChar char="•"/>
              <a:tabLst>
                <a:tab pos="293370" algn="l"/>
              </a:tabLst>
            </a:pP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4" dirty="0">
                <a:latin typeface="Times New Roman"/>
                <a:cs typeface="Times New Roman"/>
              </a:rPr>
              <a:t>technology that work </a:t>
            </a:r>
            <a:r>
              <a:rPr sz="2600" dirty="0">
                <a:latin typeface="Times New Roman"/>
                <a:cs typeface="Times New Roman"/>
              </a:rPr>
              <a:t>behind </a:t>
            </a:r>
            <a:r>
              <a:rPr sz="2600" spc="-4" dirty="0">
                <a:latin typeface="Times New Roman"/>
                <a:cs typeface="Times New Roman"/>
              </a:rPr>
              <a:t>virtualization </a:t>
            </a:r>
            <a:r>
              <a:rPr sz="2600" dirty="0">
                <a:latin typeface="Times New Roman"/>
                <a:cs typeface="Times New Roman"/>
              </a:rPr>
              <a:t>is </a:t>
            </a:r>
            <a:r>
              <a:rPr sz="2600" spc="-4" dirty="0">
                <a:latin typeface="Times New Roman"/>
                <a:cs typeface="Times New Roman"/>
              </a:rPr>
              <a:t>known </a:t>
            </a:r>
            <a:r>
              <a:rPr sz="2600" dirty="0">
                <a:latin typeface="Times New Roman"/>
                <a:cs typeface="Times New Roman"/>
              </a:rPr>
              <a:t>as a </a:t>
            </a:r>
            <a:r>
              <a:rPr sz="2600" spc="-4" dirty="0">
                <a:latin typeface="Times New Roman"/>
                <a:cs typeface="Times New Roman"/>
              </a:rPr>
              <a:t>virtual machine monitor(VM), </a:t>
            </a:r>
            <a:r>
              <a:rPr sz="2600" spc="-483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4" dirty="0">
                <a:latin typeface="Times New Roman"/>
                <a:cs typeface="Times New Roman"/>
              </a:rPr>
              <a:t> </a:t>
            </a:r>
            <a:r>
              <a:rPr sz="2600" spc="-4" dirty="0">
                <a:latin typeface="Times New Roman"/>
                <a:cs typeface="Times New Roman"/>
              </a:rPr>
              <a:t>virtual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4" dirty="0">
                <a:latin typeface="Times New Roman"/>
                <a:cs typeface="Times New Roman"/>
              </a:rPr>
              <a:t>manager</a:t>
            </a:r>
            <a:r>
              <a:rPr sz="2600" dirty="0">
                <a:latin typeface="Times New Roman"/>
                <a:cs typeface="Times New Roman"/>
              </a:rPr>
              <a:t> which</a:t>
            </a:r>
            <a:r>
              <a:rPr sz="2600" spc="4" dirty="0">
                <a:latin typeface="Times New Roman"/>
                <a:cs typeface="Times New Roman"/>
              </a:rPr>
              <a:t> </a:t>
            </a:r>
            <a:r>
              <a:rPr sz="2600" spc="-4" dirty="0">
                <a:latin typeface="Times New Roman"/>
                <a:cs typeface="Times New Roman"/>
              </a:rPr>
              <a:t>separates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4" dirty="0">
                <a:latin typeface="Times New Roman"/>
                <a:cs typeface="Times New Roman"/>
              </a:rPr>
              <a:t>compute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4" dirty="0">
                <a:latin typeface="Times New Roman"/>
                <a:cs typeface="Times New Roman"/>
              </a:rPr>
              <a:t>environments</a:t>
            </a:r>
            <a:r>
              <a:rPr sz="2600" dirty="0">
                <a:latin typeface="Times New Roman"/>
                <a:cs typeface="Times New Roman"/>
              </a:rPr>
              <a:t> from</a:t>
            </a:r>
            <a:r>
              <a:rPr sz="2600" spc="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4" dirty="0">
                <a:latin typeface="Times New Roman"/>
                <a:cs typeface="Times New Roman"/>
              </a:rPr>
              <a:t> </a:t>
            </a:r>
            <a:r>
              <a:rPr sz="2600" spc="-4" dirty="0">
                <a:latin typeface="Times New Roman"/>
                <a:cs typeface="Times New Roman"/>
              </a:rPr>
              <a:t>actual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4" dirty="0">
                <a:latin typeface="Times New Roman"/>
                <a:cs typeface="Times New Roman"/>
              </a:rPr>
              <a:t>physical </a:t>
            </a:r>
            <a:r>
              <a:rPr sz="2600" dirty="0">
                <a:latin typeface="Times New Roman"/>
                <a:cs typeface="Times New Roman"/>
              </a:rPr>
              <a:t> infrastructure.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340419"/>
            <a:ext cx="5113363" cy="569515"/>
          </a:xfrm>
          <a:prstGeom prst="rect">
            <a:avLst/>
          </a:prstGeom>
        </p:spPr>
        <p:txBody>
          <a:bodyPr vert="horz" wrap="square" lIns="0" tIns="15367" rIns="0" bIns="0" rtlCol="0">
            <a:spAutoFit/>
          </a:bodyPr>
          <a:lstStyle/>
          <a:p>
            <a:pPr marL="13970">
              <a:spcBef>
                <a:spcPts val="121"/>
              </a:spcBef>
            </a:pPr>
            <a:r>
              <a:rPr sz="3600" spc="-149" dirty="0">
                <a:solidFill>
                  <a:srgbClr val="002060"/>
                </a:solidFill>
                <a:latin typeface="Algerian" panose="04020705040A02060702" pitchFamily="82" charset="0"/>
              </a:rPr>
              <a:t>V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i</a:t>
            </a:r>
            <a:r>
              <a:rPr sz="3600" spc="-22" dirty="0">
                <a:solidFill>
                  <a:srgbClr val="002060"/>
                </a:solidFill>
                <a:latin typeface="Algerian" panose="04020705040A02060702" pitchFamily="82" charset="0"/>
              </a:rPr>
              <a:t>r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tu</a:t>
            </a:r>
            <a:r>
              <a:rPr sz="3600" spc="22" dirty="0">
                <a:solidFill>
                  <a:srgbClr val="002060"/>
                </a:solidFill>
                <a:latin typeface="Algerian" panose="04020705040A02060702" pitchFamily="82" charset="0"/>
              </a:rPr>
              <a:t>a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l</a:t>
            </a:r>
            <a:r>
              <a:rPr sz="3600" spc="-22" dirty="0">
                <a:solidFill>
                  <a:srgbClr val="002060"/>
                </a:solidFill>
                <a:latin typeface="Algerian" panose="04020705040A02060702" pitchFamily="82" charset="0"/>
              </a:rPr>
              <a:t>i</a:t>
            </a:r>
            <a:r>
              <a:rPr sz="3600" spc="-33" dirty="0">
                <a:solidFill>
                  <a:srgbClr val="002060"/>
                </a:solidFill>
                <a:latin typeface="Algerian" panose="04020705040A02060702" pitchFamily="82" charset="0"/>
              </a:rPr>
              <a:t>z</a:t>
            </a: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a</a:t>
            </a:r>
            <a:r>
              <a:rPr sz="3600" spc="17" dirty="0">
                <a:solidFill>
                  <a:srgbClr val="002060"/>
                </a:solidFill>
                <a:latin typeface="Algerian" panose="04020705040A02060702" pitchFamily="82" charset="0"/>
              </a:rPr>
              <a:t>t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1" y="1797825"/>
            <a:ext cx="9323086" cy="4383508"/>
          </a:xfrm>
          <a:prstGeom prst="rect">
            <a:avLst/>
          </a:prstGeom>
        </p:spPr>
        <p:txBody>
          <a:bodyPr vert="horz" wrap="square" lIns="0" tIns="114554" rIns="0" bIns="0" rtlCol="0">
            <a:spAutoFit/>
          </a:bodyPr>
          <a:lstStyle/>
          <a:p>
            <a:pPr marL="392557" marR="6985" lvl="0" indent="-379286" algn="just" defTabSz="1005840" rtl="0" eaLnBrk="1" fontAlgn="auto" latinLnBrk="0" hangingPunct="1">
              <a:lnSpc>
                <a:spcPct val="80000"/>
              </a:lnSpc>
              <a:spcBef>
                <a:spcPts val="902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3256" algn="l"/>
              </a:tabLst>
              <a:defRPr/>
            </a:pPr>
            <a:r>
              <a:rPr kumimoji="0" sz="3300" b="1" i="0" u="none" strike="noStrike" kern="1200" cap="none" spc="-11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Grid Approach </a:t>
            </a:r>
            <a:r>
              <a:rPr kumimoji="0" sz="3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 </a:t>
            </a:r>
            <a:r>
              <a:rPr kumimoji="0" sz="330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where 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processing </a:t>
            </a:r>
            <a:r>
              <a:rPr kumimoji="0" sz="3300" b="0" i="0" u="none" strike="noStrike" kern="1200" cap="none" spc="-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workloads </a:t>
            </a:r>
            <a:r>
              <a:rPr kumimoji="0" sz="3300" b="0" i="0" u="none" strike="noStrike" kern="1200" cap="none" spc="-8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distributed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among </a:t>
            </a:r>
            <a:r>
              <a:rPr kumimoji="0" sz="330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different physical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servers, 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their</a:t>
            </a:r>
            <a:r>
              <a:rPr kumimoji="0" sz="330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results</a:t>
            </a:r>
            <a:r>
              <a:rPr kumimoji="0" sz="3300" b="0" i="0" u="none" strike="noStrike" kern="1200" cap="none" spc="-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sz="330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then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collected</a:t>
            </a:r>
            <a:r>
              <a:rPr kumimoji="0" sz="33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one.</a:t>
            </a:r>
          </a:p>
          <a:p>
            <a:pPr marL="392557" marR="5588" lvl="0" indent="-379286" algn="just" defTabSz="1005840" rtl="0" eaLnBrk="1" fontAlgn="auto" latinLnBrk="0" hangingPunct="1">
              <a:lnSpc>
                <a:spcPct val="80000"/>
              </a:lnSpc>
              <a:spcBef>
                <a:spcPts val="792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3256" algn="l"/>
              </a:tabLst>
              <a:defRPr/>
            </a:pPr>
            <a:r>
              <a:rPr kumimoji="0" sz="3300" b="1" i="0" u="none" strike="noStrike" kern="1200" cap="none" spc="-11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OS</a:t>
            </a:r>
            <a:r>
              <a:rPr kumimoji="0" sz="3300" b="1" i="0" u="none" strike="noStrike" kern="1200" cap="none" spc="-6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1" i="0" u="none" strike="noStrike" kern="120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</a:t>
            </a:r>
            <a:r>
              <a:rPr kumimoji="0" sz="3300" b="1" i="0" u="none" strike="noStrike" kern="1200" cap="none" spc="6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1" i="0" u="none" strike="noStrike" kern="1200" cap="none" spc="-11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Level</a:t>
            </a:r>
            <a:r>
              <a:rPr kumimoji="0" sz="3300" b="1" i="0" u="none" strike="noStrike" kern="1200" cap="none" spc="-6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1" i="0" u="none" strike="noStrike" kern="1200" cap="none" spc="-11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Virtualization</a:t>
            </a:r>
            <a:r>
              <a:rPr kumimoji="0" sz="3300" b="1" i="0" u="none" strike="noStrike" kern="1200" cap="none" spc="-6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Here,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multiple 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instances 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330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application </a:t>
            </a:r>
            <a:r>
              <a:rPr kumimoji="0" sz="330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 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run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330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isolated 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form</a:t>
            </a:r>
            <a:r>
              <a:rPr kumimoji="0" sz="3300" b="0" i="0" u="none" strike="noStrike" kern="1200" cap="none" spc="-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single</a:t>
            </a:r>
            <a:r>
              <a:rPr kumimoji="0" sz="3300" b="0" i="0" u="none" strike="noStrike" kern="1200" cap="none" spc="-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OS</a:t>
            </a:r>
            <a:endParaRPr kumimoji="0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92557" marR="6287" lvl="0" indent="-379286" algn="just" defTabSz="1005840" rtl="0" eaLnBrk="1" fontAlgn="auto" latinLnBrk="0" hangingPunct="1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3256" algn="l"/>
                <a:tab pos="5402898" algn="l"/>
              </a:tabLst>
              <a:defRPr/>
            </a:pPr>
            <a:r>
              <a:rPr kumimoji="0" sz="3300" b="1" i="0" u="none" strike="noStrike" kern="1200" cap="none" spc="-11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Hypervisor-based	</a:t>
            </a:r>
            <a:r>
              <a:rPr kumimoji="0" sz="3300" b="1" i="0" u="none" strike="noStrike" kern="1200" cap="none" spc="-17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Virtualization</a:t>
            </a:r>
            <a:r>
              <a:rPr kumimoji="0" sz="3300" b="1" i="0" u="none" strike="noStrike" kern="1200" cap="none" spc="-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</a:t>
            </a:r>
            <a:r>
              <a:rPr kumimoji="0" sz="3300" b="0" i="0" u="none" strike="noStrike" kern="1200" cap="none" spc="-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 </a:t>
            </a:r>
            <a:r>
              <a:rPr kumimoji="0" sz="3300" b="0" i="0" u="none" strike="noStrike" kern="1200" cap="none" spc="-8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hypervisor's virtualization,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various sub- 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approaches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to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fulfill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330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goal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run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multiple 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applications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&amp;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other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loads </a:t>
            </a:r>
            <a:r>
              <a:rPr kumimoji="0" sz="330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33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single physical </a:t>
            </a:r>
            <a:r>
              <a:rPr kumimoji="0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host</a:t>
            </a:r>
          </a:p>
        </p:txBody>
      </p:sp>
    </p:spTree>
    <p:extLst>
      <p:ext uri="{BB962C8B-B14F-4D97-AF65-F5344CB8AC3E}">
        <p14:creationId xmlns:p14="http://schemas.microsoft.com/office/powerpoint/2010/main" val="6100800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B0806E-127B-4C72-AEA4-C18AB0B74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981201"/>
            <a:ext cx="8181975" cy="525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0321FB-3AB4-431C-83C9-880F093EEFF8}"/>
              </a:ext>
            </a:extLst>
          </p:cNvPr>
          <p:cNvSpPr txBox="1"/>
          <p:nvPr/>
        </p:nvSpPr>
        <p:spPr>
          <a:xfrm>
            <a:off x="19493" y="152400"/>
            <a:ext cx="8763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-74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Calibri Light"/>
              </a:rPr>
              <a:t>Starting point-a physical machine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810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DB0BD6-B73B-4A10-9ABA-F446C27EA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0212"/>
            <a:ext cx="8382000" cy="54625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2D9F2-0AE1-44BC-8136-EAE2AA13FBC7}"/>
              </a:ext>
            </a:extLst>
          </p:cNvPr>
          <p:cNvSpPr txBox="1"/>
          <p:nvPr/>
        </p:nvSpPr>
        <p:spPr>
          <a:xfrm>
            <a:off x="2209800" y="286434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3600" b="1" i="0" u="none" strike="noStrike" kern="0" cap="none" spc="-74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Calibri Light"/>
              </a:rPr>
              <a:t>VIRTUAL machine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7454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70432"/>
            <a:ext cx="10058400" cy="715613"/>
          </a:xfrm>
          <a:custGeom>
            <a:avLst/>
            <a:gdLst/>
            <a:ahLst/>
            <a:cxnLst/>
            <a:rect l="l" t="t" r="r" b="b"/>
            <a:pathLst>
              <a:path w="12192000" h="867410">
                <a:moveTo>
                  <a:pt x="12192000" y="0"/>
                </a:moveTo>
                <a:lnTo>
                  <a:pt x="0" y="0"/>
                </a:lnTo>
                <a:lnTo>
                  <a:pt x="0" y="867156"/>
                </a:lnTo>
                <a:lnTo>
                  <a:pt x="12192000" y="867156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1485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241078" cy="569723"/>
          </a:xfrm>
          <a:prstGeom prst="rect">
            <a:avLst/>
          </a:prstGeom>
        </p:spPr>
        <p:txBody>
          <a:bodyPr vert="horz" wrap="square" lIns="0" tIns="11001" rIns="0" bIns="0" rtlCol="0">
            <a:spAutoFit/>
          </a:bodyPr>
          <a:lstStyle/>
          <a:p>
            <a:pPr marL="10478">
              <a:spcBef>
                <a:spcPts val="87"/>
              </a:spcBef>
            </a:pPr>
            <a:r>
              <a:rPr sz="3630" spc="-37" dirty="0">
                <a:solidFill>
                  <a:srgbClr val="002060"/>
                </a:solidFill>
                <a:latin typeface="Algerian" panose="04020705040A02060702" pitchFamily="82" charset="0"/>
                <a:cs typeface="Calibri Light"/>
              </a:rPr>
              <a:t>concept</a:t>
            </a:r>
            <a:r>
              <a:rPr sz="3630" spc="-70" dirty="0">
                <a:solidFill>
                  <a:srgbClr val="002060"/>
                </a:solidFill>
                <a:latin typeface="Algerian" panose="04020705040A02060702" pitchFamily="82" charset="0"/>
                <a:cs typeface="Calibri Light"/>
              </a:rPr>
              <a:t> </a:t>
            </a:r>
            <a:r>
              <a:rPr sz="3630" spc="-29" dirty="0">
                <a:solidFill>
                  <a:srgbClr val="002060"/>
                </a:solidFill>
                <a:latin typeface="Algerian" panose="04020705040A02060702" pitchFamily="82" charset="0"/>
                <a:cs typeface="Calibri Light"/>
              </a:rPr>
              <a:t>behind</a:t>
            </a:r>
            <a:r>
              <a:rPr sz="3630" spc="-70" dirty="0">
                <a:solidFill>
                  <a:srgbClr val="002060"/>
                </a:solidFill>
                <a:latin typeface="Algerian" panose="04020705040A02060702" pitchFamily="82" charset="0"/>
                <a:cs typeface="Calibri Light"/>
              </a:rPr>
              <a:t> </a:t>
            </a:r>
            <a:r>
              <a:rPr sz="3630" spc="-17" dirty="0">
                <a:solidFill>
                  <a:srgbClr val="002060"/>
                </a:solidFill>
                <a:latin typeface="Algerian" panose="04020705040A02060702" pitchFamily="82" charset="0"/>
                <a:cs typeface="Calibri Light"/>
              </a:rPr>
              <a:t>the</a:t>
            </a:r>
            <a:r>
              <a:rPr sz="3630" spc="-78" dirty="0">
                <a:solidFill>
                  <a:srgbClr val="002060"/>
                </a:solidFill>
                <a:latin typeface="Algerian" panose="04020705040A02060702" pitchFamily="82" charset="0"/>
                <a:cs typeface="Calibri Light"/>
              </a:rPr>
              <a:t> </a:t>
            </a:r>
            <a:r>
              <a:rPr sz="3630" spc="-33" dirty="0">
                <a:solidFill>
                  <a:srgbClr val="002060"/>
                </a:solidFill>
                <a:latin typeface="Algerian" panose="04020705040A02060702" pitchFamily="82" charset="0"/>
                <a:cs typeface="Calibri Light"/>
              </a:rPr>
              <a:t>Virtualization</a:t>
            </a:r>
            <a:endParaRPr sz="3630" dirty="0">
              <a:solidFill>
                <a:srgbClr val="002060"/>
              </a:solidFill>
              <a:latin typeface="Algerian" panose="04020705040A02060702" pitchFamily="82" charset="0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2057400"/>
            <a:ext cx="9417701" cy="4721614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293370" indent="-282893" algn="just">
              <a:spcBef>
                <a:spcPts val="83"/>
              </a:spcBef>
              <a:buFont typeface="Arial MT"/>
              <a:buChar char="•"/>
              <a:tabLst>
                <a:tab pos="292846" algn="l"/>
                <a:tab pos="293370" algn="l"/>
              </a:tabLst>
            </a:pP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sz="2800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</a:t>
            </a: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5"/>
              </a:spcBef>
              <a:buFont typeface="Arial MT"/>
              <a:buChar char="•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3370" indent="-282893" algn="just">
              <a:buFont typeface="Arial MT"/>
              <a:buChar char="•"/>
              <a:tabLst>
                <a:tab pos="292846" algn="l"/>
                <a:tab pos="293370" algn="l"/>
              </a:tabLst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sz="2800" b="1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machine: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which the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created.</a:t>
            </a:r>
          </a:p>
          <a:p>
            <a:pPr algn="just">
              <a:spcBef>
                <a:spcPts val="29"/>
              </a:spcBef>
              <a:buFont typeface="Arial MT"/>
              <a:buChar char="•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3370" indent="-282893" algn="just">
              <a:buFont typeface="Arial MT"/>
              <a:buChar char="•"/>
              <a:tabLst>
                <a:tab pos="292846" algn="l"/>
                <a:tab pos="293370" algn="l"/>
              </a:tabLst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</a:t>
            </a:r>
            <a:r>
              <a:rPr sz="2800" b="1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machine: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sz="2800" spc="-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referred</a:t>
            </a:r>
            <a:r>
              <a:rPr sz="2800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guest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3370" marR="4191" indent="-282893" algn="just">
              <a:lnSpc>
                <a:spcPct val="200100"/>
              </a:lnSpc>
              <a:spcBef>
                <a:spcPts val="820"/>
              </a:spcBef>
              <a:buFont typeface="Arial MT"/>
              <a:buChar char="•"/>
              <a:tabLst>
                <a:tab pos="292846" algn="l"/>
                <a:tab pos="293370" algn="l"/>
              </a:tabLst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Hypervisor:</a:t>
            </a:r>
            <a:r>
              <a:rPr sz="2800" b="1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Hypervisor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firmware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</a:t>
            </a:r>
            <a:r>
              <a:rPr sz="28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low-level</a:t>
            </a:r>
            <a:r>
              <a:rPr sz="2800" spc="-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sz="2800" spc="-4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08343"/>
            <a:ext cx="6730508" cy="467629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10478">
              <a:spcBef>
                <a:spcPts val="83"/>
              </a:spcBef>
            </a:pPr>
            <a:r>
              <a:rPr sz="2970" spc="-33" dirty="0">
                <a:solidFill>
                  <a:srgbClr val="002060"/>
                </a:solidFill>
                <a:latin typeface="Algerian" panose="04020705040A02060702" pitchFamily="82" charset="0"/>
                <a:cs typeface="Calibri Light"/>
              </a:rPr>
              <a:t>ARCHITECTURE</a:t>
            </a:r>
            <a:r>
              <a:rPr sz="2970" spc="-66" dirty="0">
                <a:solidFill>
                  <a:srgbClr val="002060"/>
                </a:solidFill>
                <a:latin typeface="Algerian" panose="04020705040A02060702" pitchFamily="82" charset="0"/>
                <a:cs typeface="Calibri Light"/>
              </a:rPr>
              <a:t> </a:t>
            </a:r>
            <a:r>
              <a:rPr sz="2970" spc="-12" dirty="0">
                <a:solidFill>
                  <a:srgbClr val="002060"/>
                </a:solidFill>
                <a:latin typeface="Algerian" panose="04020705040A02060702" pitchFamily="82" charset="0"/>
                <a:cs typeface="Calibri Light"/>
              </a:rPr>
              <a:t>OF</a:t>
            </a:r>
            <a:r>
              <a:rPr sz="2970" spc="-54" dirty="0">
                <a:solidFill>
                  <a:srgbClr val="002060"/>
                </a:solidFill>
                <a:latin typeface="Algerian" panose="04020705040A02060702" pitchFamily="82" charset="0"/>
                <a:cs typeface="Calibri Light"/>
              </a:rPr>
              <a:t> </a:t>
            </a:r>
            <a:r>
              <a:rPr sz="2970" spc="-50" dirty="0">
                <a:solidFill>
                  <a:srgbClr val="002060"/>
                </a:solidFill>
                <a:latin typeface="Algerian" panose="04020705040A02060702" pitchFamily="82" charset="0"/>
                <a:cs typeface="Calibri Light"/>
              </a:rPr>
              <a:t>VITUALIZATION</a:t>
            </a:r>
            <a:endParaRPr sz="2970" dirty="0">
              <a:solidFill>
                <a:srgbClr val="002060"/>
              </a:solidFill>
              <a:latin typeface="Algerian" panose="04020705040A02060702" pitchFamily="82" charset="0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762000"/>
            <a:ext cx="6857314" cy="3477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297D09-43E7-4E2E-8857-5118A8914BC8}"/>
              </a:ext>
            </a:extLst>
          </p:cNvPr>
          <p:cNvSpPr txBox="1"/>
          <p:nvPr/>
        </p:nvSpPr>
        <p:spPr>
          <a:xfrm>
            <a:off x="-76200" y="4225628"/>
            <a:ext cx="101346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="1" i="0" dirty="0">
                <a:solidFill>
                  <a:srgbClr val="CC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ypervisor</a:t>
            </a:r>
            <a:r>
              <a:rPr lang="en-US" sz="20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0" i="0" dirty="0">
                <a:solidFill>
                  <a:srgbClr val="5656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a virtual machine monitor or VMM, is software that creates and runs virtual machines (VMs)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="1" i="0" dirty="0">
                <a:solidFill>
                  <a:srgbClr val="CC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osted hypervisors- </a:t>
            </a:r>
            <a:r>
              <a:rPr lang="en-US" sz="20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 on top of the operating system (OS) of the host machine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CC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Bare metal hypervisor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bare-metal hypervisors run directly on the computing hardware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CC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RTS Hypervisor-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combine any operating system with any x86 processor to suit the needs of the moment.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VM-Kernel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with process and memory management, file systems, device control and networking.)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CC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sz="2000" b="1" i="0" dirty="0" err="1">
                <a:solidFill>
                  <a:srgbClr val="CC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logix</a:t>
            </a:r>
            <a:r>
              <a:rPr lang="en-US" sz="2000" b="1" i="0" dirty="0">
                <a:solidFill>
                  <a:srgbClr val="CC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(VLX)-real-time 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software and related development tools for 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systems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CC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VMware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was the first commercially successful company to virtualize the 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x86 architecture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3384" y="381000"/>
            <a:ext cx="721621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764858"/>
          </a:xfrm>
          <a:custGeom>
            <a:avLst/>
            <a:gdLst/>
            <a:ahLst/>
            <a:cxnLst/>
            <a:rect l="l" t="t" r="r" b="b"/>
            <a:pathLst>
              <a:path w="12192000" h="927100">
                <a:moveTo>
                  <a:pt x="12192000" y="0"/>
                </a:moveTo>
                <a:lnTo>
                  <a:pt x="0" y="0"/>
                </a:lnTo>
                <a:lnTo>
                  <a:pt x="0" y="926591"/>
                </a:lnTo>
                <a:lnTo>
                  <a:pt x="12192000" y="926591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1485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870247" cy="564578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11001">
              <a:spcBef>
                <a:spcPts val="83"/>
              </a:spcBef>
              <a:tabLst>
                <a:tab pos="1495663" algn="l"/>
              </a:tabLst>
            </a:pPr>
            <a:r>
              <a:rPr sz="3600" spc="-62" dirty="0">
                <a:latin typeface="Algerian" panose="04020705040A02060702" pitchFamily="82" charset="0"/>
              </a:rPr>
              <a:t>Types	</a:t>
            </a:r>
            <a:r>
              <a:rPr sz="3600" dirty="0">
                <a:latin typeface="Algerian" panose="04020705040A02060702" pitchFamily="82" charset="0"/>
              </a:rPr>
              <a:t>of</a:t>
            </a:r>
            <a:r>
              <a:rPr sz="3600" spc="-140" dirty="0">
                <a:latin typeface="Algerian" panose="04020705040A02060702" pitchFamily="82" charset="0"/>
              </a:rPr>
              <a:t> </a:t>
            </a:r>
            <a:r>
              <a:rPr sz="3600" spc="-21" dirty="0">
                <a:latin typeface="Algerian" panose="04020705040A02060702" pitchFamily="82" charset="0"/>
              </a:rPr>
              <a:t>Virtualization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00200" y="2010030"/>
            <a:ext cx="6365419" cy="3457678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257223" indent="-247269">
              <a:spcBef>
                <a:spcPts val="83"/>
              </a:spcBef>
              <a:buAutoNum type="arabicPeriod"/>
              <a:tabLst>
                <a:tab pos="257747" algn="l"/>
              </a:tabLst>
            </a:pPr>
            <a:r>
              <a:rPr sz="32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5"/>
              </a:spcBef>
              <a:buFont typeface="Calibri"/>
              <a:buAutoNum type="arabicPeriod"/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223" indent="-247269">
              <a:buAutoNum type="arabicPeriod"/>
              <a:tabLst>
                <a:tab pos="257747" algn="l"/>
              </a:tabLst>
            </a:pPr>
            <a:r>
              <a:rPr sz="3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sz="3200" spc="-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3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"/>
              </a:spcBef>
              <a:buFont typeface="Calibri"/>
              <a:buAutoNum type="arabicPeriod"/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223" indent="-247269">
              <a:buAutoNum type="arabicPeriod"/>
              <a:tabLst>
                <a:tab pos="257747" algn="l"/>
              </a:tabLst>
            </a:pPr>
            <a:r>
              <a:rPr sz="3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sz="3200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5"/>
              </a:spcBef>
              <a:buFont typeface="Calibri"/>
              <a:buAutoNum type="arabicPeriod"/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223" indent="-247269">
              <a:spcBef>
                <a:spcPts val="4"/>
              </a:spcBef>
              <a:buAutoNum type="arabicPeriod"/>
              <a:tabLst>
                <a:tab pos="257747" algn="l"/>
              </a:tabLst>
            </a:pPr>
            <a:r>
              <a:rPr sz="32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sz="3200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5473ACDB-D06E-473D-B64D-1EF96FD4AEBB}"/>
              </a:ext>
            </a:extLst>
          </p:cNvPr>
          <p:cNvSpPr/>
          <p:nvPr/>
        </p:nvSpPr>
        <p:spPr>
          <a:xfrm>
            <a:off x="0" y="-38378"/>
            <a:ext cx="1219200" cy="1105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377190">
              <a:defRPr/>
            </a:pPr>
            <a:endParaRPr sz="1485" kern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F5495-3B1B-4F6D-889E-F0DEE20BBD41}"/>
              </a:ext>
            </a:extLst>
          </p:cNvPr>
          <p:cNvSpPr txBox="1"/>
          <p:nvPr/>
        </p:nvSpPr>
        <p:spPr>
          <a:xfrm>
            <a:off x="602512" y="1981200"/>
            <a:ext cx="861060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Cloud to Fog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Fog Computing architecture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fog networks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Edge/P2P networking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208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privacy in Fog </a:t>
            </a:r>
            <a:endParaRPr lang="en-IN" sz="3200" b="1" dirty="0">
              <a:solidFill>
                <a:srgbClr val="7208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5AA8B-BF35-473A-A1FD-404EC4168FA7}"/>
              </a:ext>
            </a:extLst>
          </p:cNvPr>
          <p:cNvSpPr txBox="1"/>
          <p:nvPr/>
        </p:nvSpPr>
        <p:spPr>
          <a:xfrm>
            <a:off x="3429000" y="283378"/>
            <a:ext cx="533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UNIT 5 FOG COMPUTING 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2899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764858"/>
          </a:xfrm>
          <a:custGeom>
            <a:avLst/>
            <a:gdLst/>
            <a:ahLst/>
            <a:cxnLst/>
            <a:rect l="l" t="t" r="r" b="b"/>
            <a:pathLst>
              <a:path w="12192000" h="927100">
                <a:moveTo>
                  <a:pt x="12192000" y="0"/>
                </a:moveTo>
                <a:lnTo>
                  <a:pt x="0" y="0"/>
                </a:lnTo>
                <a:lnTo>
                  <a:pt x="0" y="926591"/>
                </a:lnTo>
                <a:lnTo>
                  <a:pt x="12192000" y="926591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1485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696200" cy="564578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10478">
              <a:spcBef>
                <a:spcPts val="83"/>
              </a:spcBef>
              <a:tabLst>
                <a:tab pos="575739" algn="l"/>
              </a:tabLst>
            </a:pP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1.	Hardware</a:t>
            </a:r>
            <a:r>
              <a:rPr sz="3600" spc="-132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-21" dirty="0">
                <a:solidFill>
                  <a:srgbClr val="002060"/>
                </a:solidFill>
                <a:latin typeface="Algerian" panose="04020705040A02060702" pitchFamily="82" charset="0"/>
              </a:rPr>
              <a:t>Virtualization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400" y="1407806"/>
            <a:ext cx="9558957" cy="6080960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293370" marR="4191" indent="-282893" algn="just">
              <a:lnSpc>
                <a:spcPct val="150000"/>
              </a:lnSpc>
              <a:spcBef>
                <a:spcPts val="83"/>
              </a:spcBef>
              <a:buFont typeface="Arial MT"/>
              <a:buChar char="•"/>
              <a:tabLst>
                <a:tab pos="292846" algn="l"/>
                <a:tab pos="293370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virtual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manager (VMM)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</a:t>
            </a:r>
            <a:r>
              <a:rPr sz="2800" spc="-4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45"/>
              </a:spcBef>
              <a:buFont typeface="Arial MT"/>
              <a:buChar char="•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3370" indent="-282893" algn="just">
              <a:buFont typeface="Arial MT"/>
              <a:buChar char="•"/>
              <a:tabLst>
                <a:tab pos="292846" algn="l"/>
                <a:tab pos="293370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hypervisor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processor, memory</a:t>
            </a:r>
            <a:r>
              <a:rPr sz="2800" spc="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resources.</a:t>
            </a:r>
          </a:p>
          <a:p>
            <a:pPr marL="73343" algn="just"/>
            <a:endParaRPr lang="en-US" sz="2800" spc="-4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343" algn="just"/>
            <a:r>
              <a:rPr sz="2800" spc="-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3370" marR="52911" indent="-282893" algn="just">
              <a:lnSpc>
                <a:spcPct val="150000"/>
              </a:lnSpc>
              <a:spcBef>
                <a:spcPts val="907"/>
              </a:spcBef>
              <a:buFont typeface="Arial MT"/>
              <a:buChar char="•"/>
              <a:tabLst>
                <a:tab pos="292846" algn="l"/>
                <a:tab pos="293370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</a:t>
            </a:r>
            <a:r>
              <a:rPr sz="28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platforms,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r>
              <a:rPr sz="28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sz="2800" spc="-4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sz="28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controlling</a:t>
            </a:r>
            <a:r>
              <a:rPr sz="28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340419"/>
            <a:ext cx="4579963" cy="569515"/>
          </a:xfrm>
          <a:prstGeom prst="rect">
            <a:avLst/>
          </a:prstGeom>
        </p:spPr>
        <p:txBody>
          <a:bodyPr vert="horz" wrap="square" lIns="0" tIns="15367" rIns="0" bIns="0" rtlCol="0">
            <a:spAutoFit/>
          </a:bodyPr>
          <a:lstStyle/>
          <a:p>
            <a:pPr marL="13970">
              <a:spcBef>
                <a:spcPts val="121"/>
              </a:spcBef>
            </a:pPr>
            <a:r>
              <a:rPr sz="3600" spc="-149" dirty="0">
                <a:solidFill>
                  <a:srgbClr val="002060"/>
                </a:solidFill>
                <a:latin typeface="Algerian" panose="04020705040A02060702" pitchFamily="82" charset="0"/>
              </a:rPr>
              <a:t>V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i</a:t>
            </a:r>
            <a:r>
              <a:rPr sz="3600" spc="-22" dirty="0">
                <a:solidFill>
                  <a:srgbClr val="002060"/>
                </a:solidFill>
                <a:latin typeface="Algerian" panose="04020705040A02060702" pitchFamily="82" charset="0"/>
              </a:rPr>
              <a:t>r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tu</a:t>
            </a:r>
            <a:r>
              <a:rPr sz="3600" spc="22" dirty="0">
                <a:solidFill>
                  <a:srgbClr val="002060"/>
                </a:solidFill>
                <a:latin typeface="Algerian" panose="04020705040A02060702" pitchFamily="82" charset="0"/>
              </a:rPr>
              <a:t>a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l</a:t>
            </a:r>
            <a:r>
              <a:rPr sz="3600" spc="-22" dirty="0">
                <a:solidFill>
                  <a:srgbClr val="002060"/>
                </a:solidFill>
                <a:latin typeface="Algerian" panose="04020705040A02060702" pitchFamily="82" charset="0"/>
              </a:rPr>
              <a:t>i</a:t>
            </a:r>
            <a:r>
              <a:rPr sz="3600" spc="-33" dirty="0">
                <a:solidFill>
                  <a:srgbClr val="002060"/>
                </a:solidFill>
                <a:latin typeface="Algerian" panose="04020705040A02060702" pitchFamily="82" charset="0"/>
              </a:rPr>
              <a:t>z</a:t>
            </a: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a</a:t>
            </a:r>
            <a:r>
              <a:rPr sz="3600" spc="17" dirty="0">
                <a:solidFill>
                  <a:srgbClr val="002060"/>
                </a:solidFill>
                <a:latin typeface="Algerian" panose="04020705040A02060702" pitchFamily="82" charset="0"/>
              </a:rPr>
              <a:t>t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869" y="1898073"/>
            <a:ext cx="8881428" cy="3263522"/>
          </a:xfrm>
          <a:prstGeom prst="rect">
            <a:avLst/>
          </a:prstGeom>
        </p:spPr>
        <p:txBody>
          <a:bodyPr vert="horz" wrap="square" lIns="0" tIns="13272" rIns="0" bIns="0" rtlCol="0">
            <a:spAutoFit/>
          </a:bodyPr>
          <a:lstStyle/>
          <a:p>
            <a:pPr marL="392557" marR="5588" lvl="0" indent="-379286" algn="just" defTabSz="100584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3256" algn="l"/>
              </a:tabLst>
              <a:defRPr/>
            </a:pPr>
            <a:r>
              <a:rPr kumimoji="0" sz="3520" b="1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Hardware </a:t>
            </a:r>
            <a:r>
              <a:rPr kumimoji="0" sz="3520" b="1" i="0" u="none" strike="noStrike" kern="1200" cap="none" spc="-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Virtualization </a:t>
            </a:r>
            <a:r>
              <a:rPr kumimoji="0" sz="352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 is the abstraction </a:t>
            </a:r>
            <a:r>
              <a:rPr kumimoji="0" sz="3520" b="0" i="0" u="none" strike="noStrike" kern="1200" cap="none" spc="-86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352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computing 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resources </a:t>
            </a:r>
            <a:r>
              <a:rPr kumimoji="0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from 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software that </a:t>
            </a:r>
            <a:r>
              <a:rPr kumimoji="0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uses</a:t>
            </a:r>
            <a:r>
              <a:rPr kumimoji="0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cloud</a:t>
            </a:r>
            <a:r>
              <a:rPr kumimoji="0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resources.</a:t>
            </a:r>
            <a:r>
              <a:rPr kumimoji="0" sz="352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</a:t>
            </a:r>
            <a:r>
              <a:rPr kumimoji="0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involves</a:t>
            </a:r>
            <a:r>
              <a:rPr kumimoji="0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embedding </a:t>
            </a:r>
            <a:r>
              <a:rPr kumimoji="0" sz="3520" b="0" i="0" u="none" strike="noStrike" kern="1200" cap="none" spc="-86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virtual</a:t>
            </a:r>
            <a:r>
              <a:rPr kumimoji="0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machine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software</a:t>
            </a:r>
            <a:r>
              <a:rPr kumimoji="0" sz="352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into</a:t>
            </a:r>
            <a:r>
              <a:rPr kumimoji="0" sz="352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server's </a:t>
            </a:r>
            <a:r>
              <a:rPr kumimoji="0" sz="3520" b="0" i="0" u="none" strike="noStrike" kern="1200" cap="none" spc="-86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hardware </a:t>
            </a:r>
            <a:r>
              <a:rPr kumimoji="0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components. 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</a:t>
            </a:r>
            <a:r>
              <a:rPr kumimoji="0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software 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called </a:t>
            </a:r>
            <a:r>
              <a:rPr kumimoji="0" sz="352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352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20" b="0" i="0" u="none" strike="noStrike" kern="1200" cap="none" spc="-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hypervisor.</a:t>
            </a:r>
            <a:endParaRPr kumimoji="0" sz="352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51482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340419"/>
            <a:ext cx="5037163" cy="569515"/>
          </a:xfrm>
          <a:prstGeom prst="rect">
            <a:avLst/>
          </a:prstGeom>
        </p:spPr>
        <p:txBody>
          <a:bodyPr vert="horz" wrap="square" lIns="0" tIns="15367" rIns="0" bIns="0" rtlCol="0">
            <a:spAutoFit/>
          </a:bodyPr>
          <a:lstStyle/>
          <a:p>
            <a:pPr marL="13970">
              <a:spcBef>
                <a:spcPts val="121"/>
              </a:spcBef>
            </a:pPr>
            <a:r>
              <a:rPr sz="3600" spc="-149" dirty="0">
                <a:solidFill>
                  <a:srgbClr val="002060"/>
                </a:solidFill>
                <a:latin typeface="Algerian" panose="04020705040A02060702" pitchFamily="82" charset="0"/>
              </a:rPr>
              <a:t>V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i</a:t>
            </a:r>
            <a:r>
              <a:rPr sz="3600" spc="-22" dirty="0">
                <a:solidFill>
                  <a:srgbClr val="002060"/>
                </a:solidFill>
                <a:latin typeface="Algerian" panose="04020705040A02060702" pitchFamily="82" charset="0"/>
              </a:rPr>
              <a:t>r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tu</a:t>
            </a:r>
            <a:r>
              <a:rPr sz="3600" spc="22" dirty="0">
                <a:solidFill>
                  <a:srgbClr val="002060"/>
                </a:solidFill>
                <a:latin typeface="Algerian" panose="04020705040A02060702" pitchFamily="82" charset="0"/>
              </a:rPr>
              <a:t>a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l</a:t>
            </a:r>
            <a:r>
              <a:rPr sz="3600" spc="-22" dirty="0">
                <a:solidFill>
                  <a:srgbClr val="002060"/>
                </a:solidFill>
                <a:latin typeface="Algerian" panose="04020705040A02060702" pitchFamily="82" charset="0"/>
              </a:rPr>
              <a:t>i</a:t>
            </a:r>
            <a:r>
              <a:rPr sz="3600" spc="-33" dirty="0">
                <a:solidFill>
                  <a:srgbClr val="002060"/>
                </a:solidFill>
                <a:latin typeface="Algerian" panose="04020705040A02060702" pitchFamily="82" charset="0"/>
              </a:rPr>
              <a:t>z</a:t>
            </a: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a</a:t>
            </a:r>
            <a:r>
              <a:rPr sz="3600" spc="17" dirty="0">
                <a:solidFill>
                  <a:srgbClr val="002060"/>
                </a:solidFill>
                <a:latin typeface="Algerian" panose="04020705040A02060702" pitchFamily="82" charset="0"/>
              </a:rPr>
              <a:t>t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868" y="1806123"/>
            <a:ext cx="8887714" cy="4489690"/>
          </a:xfrm>
          <a:prstGeom prst="rect">
            <a:avLst/>
          </a:prstGeom>
        </p:spPr>
        <p:txBody>
          <a:bodyPr vert="horz" wrap="square" lIns="0" tIns="60768" rIns="0" bIns="0" rtlCol="0">
            <a:spAutoFit/>
          </a:bodyPr>
          <a:lstStyle/>
          <a:p>
            <a:pPr marL="13970" marR="0" lvl="0" indent="0" algn="just" defTabSz="1005840" rtl="0" eaLnBrk="1" fontAlgn="auto" latinLnBrk="0" hangingPunct="1">
              <a:lnSpc>
                <a:spcPct val="100000"/>
              </a:lnSpc>
              <a:spcBef>
                <a:spcPts val="47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Three</a:t>
            </a:r>
            <a:r>
              <a:rPr kumimoji="0" sz="2970" b="0" i="0" u="none" strike="noStrike" kern="1200" cap="none" spc="-3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types</a:t>
            </a:r>
            <a:r>
              <a:rPr kumimoji="0" sz="297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2970" b="0" i="0" u="none" strike="noStrike" kern="1200" cap="none" spc="-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hardware</a:t>
            </a:r>
            <a:r>
              <a:rPr kumimoji="0" sz="2970" b="1" i="0" u="none" strike="noStrike" kern="1200" cap="none" spc="-8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virtualizations</a:t>
            </a:r>
            <a:endParaRPr kumimoji="0" sz="29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92557" marR="9081" lvl="0" indent="-379286" algn="just" defTabSz="1005840" rtl="0" eaLnBrk="1" fontAlgn="auto" latinLnBrk="0" hangingPunct="1">
              <a:lnSpc>
                <a:spcPct val="90000"/>
              </a:lnSpc>
              <a:spcBef>
                <a:spcPts val="732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3256" algn="l"/>
              </a:tabLst>
              <a:defRPr/>
            </a:pPr>
            <a:r>
              <a:rPr kumimoji="0" sz="2970" b="1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Full </a:t>
            </a:r>
            <a:r>
              <a:rPr kumimoji="0" sz="2970" b="1" i="0" u="none" strike="noStrike" kern="1200" cap="none" spc="-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Virtualization </a:t>
            </a:r>
            <a:r>
              <a:rPr kumimoji="0" sz="297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Here </a:t>
            </a:r>
            <a:r>
              <a:rPr kumimoji="0" sz="297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hardware </a:t>
            </a:r>
            <a:r>
              <a:rPr kumimoji="0" sz="297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architecture </a:t>
            </a:r>
            <a:r>
              <a:rPr kumimoji="0" sz="2970" b="0" i="0" u="none" strike="noStrike" kern="1200" cap="none" spc="-3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2970" b="0" i="0" u="none" strike="noStrike" kern="1200" cap="none" spc="-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completely simulated.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Guest </a:t>
            </a:r>
            <a:r>
              <a:rPr kumimoji="0" sz="297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software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doesn't need any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modification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sz="297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run</a:t>
            </a:r>
            <a:r>
              <a:rPr kumimoji="0" sz="2970" b="0" i="0" u="none" strike="noStrike" kern="1200" cap="none" spc="-3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any</a:t>
            </a:r>
            <a:r>
              <a:rPr kumimoji="0" sz="297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applications</a:t>
            </a:r>
            <a:endParaRPr kumimoji="0" sz="29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92557" marR="5588" lvl="0" indent="-379286" algn="just" defTabSz="1005840" rtl="0" eaLnBrk="1" fontAlgn="auto" latinLnBrk="0" hangingPunct="1">
              <a:lnSpc>
                <a:spcPct val="90100"/>
              </a:lnSpc>
              <a:spcBef>
                <a:spcPts val="693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3256" algn="l"/>
              </a:tabLst>
              <a:defRPr/>
            </a:pPr>
            <a:r>
              <a:rPr kumimoji="0" sz="297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Emulation </a:t>
            </a:r>
            <a:r>
              <a:rPr kumimoji="0" sz="2970" b="1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Virtualization </a:t>
            </a:r>
            <a:r>
              <a:rPr kumimoji="0" sz="297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Here </a:t>
            </a:r>
            <a:r>
              <a:rPr kumimoji="0" sz="297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virtual machine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simulates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hardware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&amp; </a:t>
            </a:r>
            <a:r>
              <a:rPr kumimoji="0" sz="297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independent. Furthermore,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the</a:t>
            </a:r>
            <a:r>
              <a:rPr kumimoji="0" sz="297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guest</a:t>
            </a:r>
            <a:r>
              <a:rPr kumimoji="0" sz="2970" b="0" i="0" u="none" strike="noStrike" kern="1200" cap="none" spc="-6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OS</a:t>
            </a:r>
            <a:r>
              <a:rPr kumimoji="0" sz="2970" b="0" i="0" u="none" strike="noStrike" kern="1200" cap="none" spc="-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doesn't</a:t>
            </a:r>
            <a:r>
              <a:rPr kumimoji="0" sz="2970" b="0" i="0" u="none" strike="noStrike" kern="1200" cap="none" spc="-7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require</a:t>
            </a:r>
            <a:r>
              <a:rPr kumimoji="0" sz="2970" b="0" i="0" u="none" strike="noStrike" kern="1200" cap="none" spc="-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any</a:t>
            </a:r>
            <a:r>
              <a:rPr kumimoji="0" sz="2970" b="0" i="0" u="none" strike="noStrike" kern="1200" cap="none" spc="-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modification</a:t>
            </a:r>
            <a:endParaRPr kumimoji="0" sz="29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92557" marR="6287" lvl="0" indent="-379286" algn="just" defTabSz="1005840" rtl="0" eaLnBrk="1" fontAlgn="auto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3256" algn="l"/>
              </a:tabLst>
              <a:defRPr/>
            </a:pPr>
            <a:r>
              <a:rPr kumimoji="0" sz="2970" b="1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Para-Virtualization</a:t>
            </a:r>
            <a:r>
              <a:rPr kumimoji="0" sz="297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</a:t>
            </a:r>
            <a:r>
              <a:rPr kumimoji="0" sz="2970" b="1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Here,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hardware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not </a:t>
            </a:r>
            <a:r>
              <a:rPr kumimoji="0" sz="2970" b="0" i="0" u="none" strike="noStrike" kern="1200" cap="none" spc="-72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simulated; </a:t>
            </a:r>
            <a:r>
              <a:rPr kumimoji="0" sz="297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instead </a:t>
            </a:r>
            <a:r>
              <a:rPr kumimoji="0" sz="297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guest </a:t>
            </a:r>
            <a:r>
              <a:rPr kumimoji="0" sz="297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software runs its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isolated </a:t>
            </a:r>
            <a:r>
              <a:rPr kumimoji="0" sz="297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system</a:t>
            </a:r>
            <a:endParaRPr kumimoji="0" sz="29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76695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457200"/>
            <a:ext cx="7886510" cy="65532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764858"/>
          </a:xfrm>
          <a:custGeom>
            <a:avLst/>
            <a:gdLst/>
            <a:ahLst/>
            <a:cxnLst/>
            <a:rect l="l" t="t" r="r" b="b"/>
            <a:pathLst>
              <a:path w="12192000" h="927100">
                <a:moveTo>
                  <a:pt x="12192000" y="0"/>
                </a:moveTo>
                <a:lnTo>
                  <a:pt x="0" y="0"/>
                </a:lnTo>
                <a:lnTo>
                  <a:pt x="0" y="926591"/>
                </a:lnTo>
                <a:lnTo>
                  <a:pt x="12192000" y="926591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1485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241" y="554252"/>
            <a:ext cx="9448800" cy="503023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10478">
              <a:spcBef>
                <a:spcPts val="83"/>
              </a:spcBef>
              <a:tabLst>
                <a:tab pos="575739" algn="l"/>
                <a:tab pos="2979800" algn="l"/>
              </a:tabLst>
            </a:pPr>
            <a:r>
              <a:rPr sz="3200" dirty="0">
                <a:solidFill>
                  <a:srgbClr val="002060"/>
                </a:solidFill>
                <a:latin typeface="Algerian" panose="04020705040A02060702" pitchFamily="82" charset="0"/>
              </a:rPr>
              <a:t>2.	Operating	</a:t>
            </a:r>
            <a:r>
              <a:rPr sz="3200" spc="-4" dirty="0">
                <a:solidFill>
                  <a:srgbClr val="002060"/>
                </a:solidFill>
                <a:latin typeface="Algerian" panose="04020705040A02060702" pitchFamily="82" charset="0"/>
              </a:rPr>
              <a:t>System</a:t>
            </a:r>
            <a:r>
              <a:rPr sz="3200" spc="-116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200" spc="-21" dirty="0">
                <a:solidFill>
                  <a:srgbClr val="002060"/>
                </a:solidFill>
                <a:latin typeface="Algerian" panose="04020705040A02060702" pitchFamily="82" charset="0"/>
              </a:rPr>
              <a:t>Virtualization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5912" y="1882691"/>
            <a:ext cx="9416129" cy="4788298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293370" marR="4191" indent="-282893" algn="just">
              <a:lnSpc>
                <a:spcPct val="150000"/>
              </a:lnSpc>
              <a:spcBef>
                <a:spcPts val="83"/>
              </a:spcBef>
              <a:buFont typeface="Arial MT"/>
              <a:buChar char="•"/>
              <a:tabLst>
                <a:tab pos="292846" algn="l"/>
                <a:tab pos="293370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virtual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manager (VMM)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4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8"/>
              </a:spcBef>
              <a:buFont typeface="Arial MT"/>
              <a:buChar char="•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78" algn="just">
              <a:spcBef>
                <a:spcPts val="4"/>
              </a:spcBef>
            </a:pPr>
            <a:r>
              <a:rPr sz="2800" b="1" spc="-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3370" marR="390287" indent="-282893" algn="just">
              <a:lnSpc>
                <a:spcPct val="150100"/>
              </a:lnSpc>
              <a:spcBef>
                <a:spcPts val="912"/>
              </a:spcBef>
              <a:buFont typeface="Arial MT"/>
              <a:buChar char="•"/>
              <a:tabLst>
                <a:tab pos="292846" algn="l"/>
                <a:tab pos="293370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mainly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testing the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sz="2800" spc="-4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8200" y="5687494"/>
            <a:ext cx="4016026" cy="664274"/>
          </a:xfrm>
          <a:custGeom>
            <a:avLst/>
            <a:gdLst/>
            <a:ahLst/>
            <a:cxnLst/>
            <a:rect l="l" t="t" r="r" b="b"/>
            <a:pathLst>
              <a:path w="4867909" h="805179">
                <a:moveTo>
                  <a:pt x="4867656" y="0"/>
                </a:moveTo>
                <a:lnTo>
                  <a:pt x="0" y="0"/>
                </a:lnTo>
                <a:lnTo>
                  <a:pt x="0" y="804672"/>
                </a:lnTo>
                <a:lnTo>
                  <a:pt x="4867656" y="804672"/>
                </a:lnTo>
                <a:lnTo>
                  <a:pt x="4867656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 sz="1485"/>
          </a:p>
        </p:txBody>
      </p:sp>
      <p:sp>
        <p:nvSpPr>
          <p:cNvPr id="3" name="object 3"/>
          <p:cNvSpPr txBox="1"/>
          <p:nvPr/>
        </p:nvSpPr>
        <p:spPr>
          <a:xfrm>
            <a:off x="4910384" y="5700997"/>
            <a:ext cx="2939987" cy="650771"/>
          </a:xfrm>
          <a:prstGeom prst="rect">
            <a:avLst/>
          </a:prstGeom>
        </p:spPr>
        <p:txBody>
          <a:bodyPr vert="horz" wrap="square" lIns="0" tIns="78057" rIns="0" bIns="0" rtlCol="0">
            <a:spAutoFit/>
          </a:bodyPr>
          <a:lstStyle/>
          <a:p>
            <a:pPr marL="748094" marR="4191" indent="-738140">
              <a:lnSpc>
                <a:spcPts val="2219"/>
              </a:lnSpc>
              <a:spcBef>
                <a:spcPts val="615"/>
              </a:spcBef>
              <a:tabLst>
                <a:tab pos="907352" algn="l"/>
              </a:tabLst>
            </a:pPr>
            <a:r>
              <a:rPr sz="2310" spc="-17" dirty="0">
                <a:latin typeface="Calibri Light"/>
                <a:cs typeface="Calibri Light"/>
              </a:rPr>
              <a:t>Virtual	</a:t>
            </a:r>
            <a:r>
              <a:rPr sz="2310" spc="-25" dirty="0">
                <a:latin typeface="Calibri Light"/>
                <a:cs typeface="Calibri Light"/>
              </a:rPr>
              <a:t>Operating</a:t>
            </a:r>
            <a:r>
              <a:rPr sz="2310" spc="-103" dirty="0">
                <a:latin typeface="Calibri Light"/>
                <a:cs typeface="Calibri Light"/>
              </a:rPr>
              <a:t> </a:t>
            </a:r>
            <a:r>
              <a:rPr sz="2310" spc="-33" dirty="0">
                <a:latin typeface="Calibri Light"/>
                <a:cs typeface="Calibri Light"/>
              </a:rPr>
              <a:t>system </a:t>
            </a:r>
            <a:r>
              <a:rPr sz="2310" spc="-512" dirty="0">
                <a:latin typeface="Calibri Light"/>
                <a:cs typeface="Calibri Light"/>
              </a:rPr>
              <a:t> </a:t>
            </a:r>
            <a:r>
              <a:rPr sz="2310" spc="-25" dirty="0">
                <a:latin typeface="Calibri Light"/>
                <a:cs typeface="Calibri Light"/>
              </a:rPr>
              <a:t>Architecture</a:t>
            </a:r>
            <a:endParaRPr sz="2310" dirty="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7572" y="1219200"/>
            <a:ext cx="3765612" cy="391424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1" y="1143001"/>
            <a:ext cx="3534994" cy="42738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66153" y="5673463"/>
            <a:ext cx="4016026" cy="664274"/>
          </a:xfrm>
          <a:custGeom>
            <a:avLst/>
            <a:gdLst/>
            <a:ahLst/>
            <a:cxnLst/>
            <a:rect l="l" t="t" r="r" b="b"/>
            <a:pathLst>
              <a:path w="4867910" h="805179">
                <a:moveTo>
                  <a:pt x="4867656" y="0"/>
                </a:moveTo>
                <a:lnTo>
                  <a:pt x="0" y="0"/>
                </a:lnTo>
                <a:lnTo>
                  <a:pt x="0" y="804672"/>
                </a:lnTo>
                <a:lnTo>
                  <a:pt x="4867656" y="804672"/>
                </a:lnTo>
                <a:lnTo>
                  <a:pt x="4867656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 sz="1485"/>
          </a:p>
        </p:txBody>
      </p:sp>
      <p:sp>
        <p:nvSpPr>
          <p:cNvPr id="7" name="object 7"/>
          <p:cNvSpPr txBox="1"/>
          <p:nvPr/>
        </p:nvSpPr>
        <p:spPr>
          <a:xfrm>
            <a:off x="530062" y="5687494"/>
            <a:ext cx="3329226" cy="650243"/>
          </a:xfrm>
          <a:prstGeom prst="rect">
            <a:avLst/>
          </a:prstGeom>
        </p:spPr>
        <p:txBody>
          <a:bodyPr vert="horz" wrap="square" lIns="0" tIns="77534" rIns="0" bIns="0" rtlCol="0">
            <a:spAutoFit/>
          </a:bodyPr>
          <a:lstStyle/>
          <a:p>
            <a:pPr marL="941927" marR="4191" indent="-931974">
              <a:lnSpc>
                <a:spcPts val="2219"/>
              </a:lnSpc>
              <a:spcBef>
                <a:spcPts val="611"/>
              </a:spcBef>
            </a:pPr>
            <a:r>
              <a:rPr sz="2310" spc="-33" dirty="0">
                <a:latin typeface="Calibri Light"/>
                <a:cs typeface="Calibri Light"/>
              </a:rPr>
              <a:t>Traditional</a:t>
            </a:r>
            <a:r>
              <a:rPr sz="2310" spc="-58" dirty="0">
                <a:latin typeface="Calibri Light"/>
                <a:cs typeface="Calibri Light"/>
              </a:rPr>
              <a:t> </a:t>
            </a:r>
            <a:r>
              <a:rPr sz="2310" spc="-25" dirty="0">
                <a:latin typeface="Calibri Light"/>
                <a:cs typeface="Calibri Light"/>
              </a:rPr>
              <a:t>Operating</a:t>
            </a:r>
            <a:r>
              <a:rPr sz="2310" spc="-74" dirty="0">
                <a:latin typeface="Calibri Light"/>
                <a:cs typeface="Calibri Light"/>
              </a:rPr>
              <a:t> </a:t>
            </a:r>
            <a:r>
              <a:rPr sz="2310" spc="-33" dirty="0">
                <a:latin typeface="Calibri Light"/>
                <a:cs typeface="Calibri Light"/>
              </a:rPr>
              <a:t>system </a:t>
            </a:r>
            <a:r>
              <a:rPr sz="2310" spc="-512" dirty="0">
                <a:latin typeface="Calibri Light"/>
                <a:cs typeface="Calibri Light"/>
              </a:rPr>
              <a:t> </a:t>
            </a:r>
            <a:r>
              <a:rPr sz="2310" spc="-25" dirty="0">
                <a:latin typeface="Calibri Light"/>
                <a:cs typeface="Calibri Light"/>
              </a:rPr>
              <a:t>Architecture</a:t>
            </a:r>
            <a:endParaRPr sz="231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493" y="228600"/>
            <a:ext cx="7102707" cy="564578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10478">
              <a:spcBef>
                <a:spcPts val="83"/>
              </a:spcBef>
              <a:tabLst>
                <a:tab pos="575739" algn="l"/>
              </a:tabLst>
            </a:pP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3.	Server</a:t>
            </a:r>
            <a:r>
              <a:rPr sz="3600" spc="-124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-21" dirty="0">
                <a:solidFill>
                  <a:srgbClr val="002060"/>
                </a:solidFill>
                <a:latin typeface="Algerian" panose="04020705040A02060702" pitchFamily="82" charset="0"/>
              </a:rPr>
              <a:t>Virtualization: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5912" y="1882691"/>
            <a:ext cx="9516713" cy="4788298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293370" marR="4191" indent="-282893" algn="just">
              <a:lnSpc>
                <a:spcPct val="150000"/>
              </a:lnSpc>
              <a:spcBef>
                <a:spcPts val="83"/>
              </a:spcBef>
              <a:buFont typeface="Arial MT"/>
              <a:buChar char="•"/>
              <a:tabLst>
                <a:tab pos="292846" algn="l"/>
                <a:tab pos="293370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virtual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manager (VMM)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</a:t>
            </a:r>
            <a:r>
              <a:rPr sz="2800" spc="-4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8"/>
              </a:spcBef>
              <a:buFont typeface="Arial MT"/>
              <a:buChar char="•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78" algn="just"/>
            <a:r>
              <a:rPr sz="2800" b="1" spc="-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3370" marR="211121" indent="-282893" algn="just">
              <a:lnSpc>
                <a:spcPct val="150000"/>
              </a:lnSpc>
              <a:spcBef>
                <a:spcPts val="916"/>
              </a:spcBef>
              <a:buFont typeface="Arial MT"/>
              <a:buChar char="•"/>
              <a:tabLst>
                <a:tab pos="292846" algn="l"/>
                <a:tab pos="293370" algn="l"/>
              </a:tabLst>
            </a:pP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virtualization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because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divided 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sz="2800" spc="-4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servers on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balancing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921" y="642785"/>
            <a:ext cx="5664835" cy="757515"/>
          </a:xfrm>
          <a:prstGeom prst="rect">
            <a:avLst/>
          </a:prstGeom>
        </p:spPr>
        <p:txBody>
          <a:bodyPr vert="horz" wrap="square" lIns="0" tIns="12573" rIns="0" bIns="0" rtlCol="0">
            <a:spAutoFit/>
          </a:bodyPr>
          <a:lstStyle/>
          <a:p>
            <a:pPr marL="13970">
              <a:spcBef>
                <a:spcPts val="99"/>
              </a:spcBef>
            </a:pPr>
            <a:r>
              <a:rPr sz="3600" spc="-6" dirty="0">
                <a:solidFill>
                  <a:srgbClr val="002060"/>
                </a:solidFill>
                <a:latin typeface="Algerian" panose="04020705040A02060702" pitchFamily="82" charset="0"/>
              </a:rPr>
              <a:t>Server</a:t>
            </a:r>
            <a:r>
              <a:rPr sz="3600" spc="-125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-6" dirty="0">
                <a:solidFill>
                  <a:srgbClr val="002060"/>
                </a:solidFill>
                <a:latin typeface="Algerian" panose="04020705040A02060702" pitchFamily="82" charset="0"/>
              </a:rPr>
              <a:t>virtualization</a:t>
            </a:r>
            <a:r>
              <a:rPr sz="4840" spc="-6" dirty="0"/>
              <a:t>:</a:t>
            </a:r>
            <a:endParaRPr sz="484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2057400"/>
            <a:ext cx="9316132" cy="475232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92557" marR="5588" lvl="0" indent="-379286" algn="just" defTabSz="100584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3256" algn="l"/>
              </a:tabLst>
              <a:defRPr/>
            </a:pPr>
            <a:r>
              <a:rPr kumimoji="0" sz="2640" b="0" i="0" u="none" strike="noStrike" kern="1200" cap="none" spc="-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26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 </a:t>
            </a:r>
            <a:r>
              <a:rPr kumimoji="0" sz="264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process, </a:t>
            </a:r>
            <a:r>
              <a:rPr kumimoji="0" sz="26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server </a:t>
            </a:r>
            <a:r>
              <a:rPr kumimoji="0" sz="264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resources </a:t>
            </a:r>
            <a:r>
              <a:rPr kumimoji="0" sz="26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 </a:t>
            </a:r>
            <a:r>
              <a:rPr kumimoji="0" sz="264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kept </a:t>
            </a:r>
            <a:r>
              <a:rPr kumimoji="0" sz="26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hidden </a:t>
            </a:r>
            <a:r>
              <a:rPr kumimoji="0" sz="264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from </a:t>
            </a:r>
            <a:r>
              <a:rPr kumimoji="0" sz="26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64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40" b="0" i="0" u="none" strike="noStrike" kern="1200" cap="none" spc="-3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user.</a:t>
            </a:r>
            <a:endParaRPr kumimoji="0" lang="en-US" sz="2640" b="0" i="0" u="none" strike="noStrike" kern="1200" cap="none" spc="-38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3271" marR="5588" lvl="0" algn="just" defTabSz="100584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tabLst>
                <a:tab pos="393256" algn="l"/>
              </a:tabLst>
              <a:defRPr/>
            </a:pPr>
            <a:r>
              <a:rPr kumimoji="0" sz="2640" b="0" i="0" u="none" strike="noStrike" kern="1200" cap="none" spc="-3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endParaRPr kumimoji="0" lang="en-US" sz="2640" b="0" i="0" u="none" strike="noStrike" kern="1200" cap="none" spc="-38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92557" marR="5588" lvl="0" indent="-379286" algn="just" defTabSz="100584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3256" algn="l"/>
              </a:tabLst>
              <a:defRPr/>
            </a:pPr>
            <a:r>
              <a:rPr kumimoji="0" sz="26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 </a:t>
            </a:r>
            <a:r>
              <a:rPr kumimoji="0" sz="264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partitioning </a:t>
            </a:r>
            <a:r>
              <a:rPr kumimoji="0" sz="26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264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physical server </a:t>
            </a:r>
            <a:r>
              <a:rPr kumimoji="0" sz="26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into </a:t>
            </a:r>
            <a:r>
              <a:rPr kumimoji="0" sz="264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several virtual </a:t>
            </a:r>
            <a:r>
              <a:rPr kumimoji="0" sz="26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4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environments; result </a:t>
            </a:r>
            <a:r>
              <a:rPr kumimoji="0" sz="26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the </a:t>
            </a:r>
            <a:r>
              <a:rPr kumimoji="0" sz="264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dedication </a:t>
            </a:r>
            <a:r>
              <a:rPr kumimoji="0" sz="26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one </a:t>
            </a:r>
            <a:r>
              <a:rPr kumimoji="0" sz="264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server </a:t>
            </a:r>
            <a:r>
              <a:rPr kumimoji="0" sz="26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264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perform </a:t>
            </a:r>
            <a:r>
              <a:rPr kumimoji="0" sz="26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a</a:t>
            </a:r>
            <a:r>
              <a:rPr kumimoji="0" sz="2640" b="0" i="0" u="none" strike="noStrike" kern="1200" cap="none" spc="-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4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single</a:t>
            </a:r>
            <a:r>
              <a:rPr kumimoji="0" sz="2640" b="0" i="0" u="none" strike="noStrike" kern="1200" cap="none" spc="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4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application</a:t>
            </a:r>
            <a:r>
              <a:rPr kumimoji="0" sz="2640" b="0" i="0" u="none" strike="noStrike" kern="1200" cap="none" spc="-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</a:t>
            </a:r>
            <a:r>
              <a:rPr kumimoji="0" sz="264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4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task.</a:t>
            </a:r>
            <a:endParaRPr kumimoji="0" lang="en-US" sz="2640" b="0" i="0" u="none" strike="noStrike" kern="1200" cap="none" spc="-6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92557" marR="5588" lvl="0" indent="-379286" algn="just" defTabSz="100584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3256" algn="l"/>
              </a:tabLst>
              <a:defRPr/>
            </a:pPr>
            <a:endParaRPr kumimoji="0" sz="26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92557" marR="5588" lvl="0" indent="-379286" algn="just" defTabSz="1005840" rtl="0" eaLnBrk="1" fontAlgn="auto" latinLnBrk="0" hangingPunct="1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3256" algn="l"/>
              </a:tabLst>
              <a:defRPr/>
            </a:pPr>
            <a:r>
              <a:rPr kumimoji="0" sz="26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 </a:t>
            </a:r>
            <a:r>
              <a:rPr kumimoji="0" sz="264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technique </a:t>
            </a:r>
            <a:r>
              <a:rPr kumimoji="0" sz="26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264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mainly used</a:t>
            </a:r>
            <a:r>
              <a:rPr kumimoji="0" sz="26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in </a:t>
            </a:r>
            <a:r>
              <a:rPr kumimoji="0" sz="264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web-servers</a:t>
            </a:r>
            <a:r>
              <a:rPr kumimoji="0" sz="2640" b="0" i="0" u="none" strike="noStrike" kern="1200" cap="none" spc="6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4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which </a:t>
            </a:r>
            <a:r>
              <a:rPr kumimoji="0" sz="264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reduces </a:t>
            </a:r>
            <a:r>
              <a:rPr kumimoji="0" sz="264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64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cost </a:t>
            </a:r>
            <a:r>
              <a:rPr kumimoji="0" sz="26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264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web-hosting services. </a:t>
            </a:r>
            <a:endParaRPr kumimoji="0" lang="en-US" sz="2640" b="0" i="0" u="none" strike="noStrike" kern="1200" cap="none" spc="-6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92557" marR="5588" lvl="0" indent="-379286" algn="just" defTabSz="1005840" rtl="0" eaLnBrk="1" fontAlgn="auto" latinLnBrk="0" hangingPunct="1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3256" algn="l"/>
              </a:tabLst>
              <a:defRPr/>
            </a:pPr>
            <a:endParaRPr kumimoji="0" lang="en-US" sz="2640" b="0" i="0" u="none" strike="noStrike" kern="1200" cap="none" spc="-6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92557" marR="5588" lvl="0" indent="-379286" algn="just" defTabSz="1005840" rtl="0" eaLnBrk="1" fontAlgn="auto" latinLnBrk="0" hangingPunct="1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3256" algn="l"/>
              </a:tabLst>
              <a:defRPr/>
            </a:pPr>
            <a:r>
              <a:rPr kumimoji="0" sz="264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Instead </a:t>
            </a:r>
            <a:r>
              <a:rPr kumimoji="0" sz="26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having </a:t>
            </a:r>
            <a:r>
              <a:rPr kumimoji="0" sz="264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separate </a:t>
            </a:r>
            <a:r>
              <a:rPr kumimoji="0" sz="26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4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system </a:t>
            </a:r>
            <a:r>
              <a:rPr kumimoji="0" sz="26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</a:t>
            </a:r>
            <a:r>
              <a:rPr kumimoji="0" sz="264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each </a:t>
            </a:r>
            <a:r>
              <a:rPr kumimoji="0" sz="264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web-server, </a:t>
            </a:r>
            <a:r>
              <a:rPr kumimoji="0" sz="26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multiple </a:t>
            </a:r>
            <a:r>
              <a:rPr kumimoji="0" sz="264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virtual servers </a:t>
            </a:r>
            <a:r>
              <a:rPr kumimoji="0" sz="264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 </a:t>
            </a:r>
            <a:r>
              <a:rPr kumimoji="0" sz="264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run </a:t>
            </a:r>
            <a:r>
              <a:rPr kumimoji="0" sz="26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 </a:t>
            </a:r>
            <a:r>
              <a:rPr kumimoji="0" sz="2640" b="0" i="0" u="none" strike="noStrike" kern="1200" cap="none" spc="-6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64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4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same </a:t>
            </a:r>
            <a:r>
              <a:rPr kumimoji="0" sz="2640" b="0" i="0" u="none" strike="noStrike" kern="1200" cap="none" spc="-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system/computer.</a:t>
            </a:r>
            <a:endParaRPr kumimoji="0" sz="26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13648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25" y="457200"/>
            <a:ext cx="8961475" cy="1122808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3910902" marR="5588" indent="-3897630">
              <a:spcBef>
                <a:spcPts val="116"/>
              </a:spcBef>
            </a:pP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Primary</a:t>
            </a:r>
            <a:r>
              <a:rPr sz="3600" spc="-50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uses</a:t>
            </a:r>
            <a:r>
              <a:rPr sz="3600" spc="-11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11" dirty="0">
                <a:solidFill>
                  <a:srgbClr val="002060"/>
                </a:solidFill>
                <a:latin typeface="Algerian" panose="04020705040A02060702" pitchFamily="82" charset="0"/>
              </a:rPr>
              <a:t>of</a:t>
            </a:r>
            <a:r>
              <a:rPr sz="3600" spc="-17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server</a:t>
            </a:r>
            <a:r>
              <a:rPr lang="en-US" sz="3600" spc="-132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virtualization</a:t>
            </a:r>
            <a:endParaRPr sz="3600" spc="-17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7761" y="2362200"/>
            <a:ext cx="6479985" cy="2905988"/>
          </a:xfrm>
          <a:prstGeom prst="rect">
            <a:avLst/>
          </a:prstGeom>
        </p:spPr>
        <p:txBody>
          <a:bodyPr vert="horz" wrap="square" lIns="0" tIns="108268" rIns="0" bIns="0" rtlCol="0">
            <a:spAutoFit/>
          </a:bodyPr>
          <a:lstStyle/>
          <a:p>
            <a:pPr marL="392557" marR="0" lvl="0" indent="-379286" algn="l" defTabSz="1005840" rtl="0" eaLnBrk="1" fontAlgn="auto" latinLnBrk="0" hangingPunct="1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2557" algn="l"/>
                <a:tab pos="393256" algn="l"/>
              </a:tabLst>
              <a:defRPr/>
            </a:pPr>
            <a:r>
              <a:rPr kumimoji="0" sz="308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sz="308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8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centralize</a:t>
            </a:r>
            <a:r>
              <a:rPr kumimoji="0" sz="3080" b="0" i="0" u="none" strike="noStrike" kern="1200" cap="none" spc="-8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8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308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8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server</a:t>
            </a:r>
            <a:r>
              <a:rPr kumimoji="0" sz="3080" b="0" i="0" u="none" strike="noStrike" kern="1200" cap="none" spc="-6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8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administration</a:t>
            </a:r>
          </a:p>
          <a:p>
            <a:pPr marL="392557" marR="0" lvl="0" indent="-379286" algn="l" defTabSz="1005840" rtl="0" eaLnBrk="1" fontAlgn="auto" latinLnBrk="0" hangingPunct="1">
              <a:lnSpc>
                <a:spcPct val="100000"/>
              </a:lnSpc>
              <a:spcBef>
                <a:spcPts val="743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2557" algn="l"/>
                <a:tab pos="393256" algn="l"/>
              </a:tabLst>
              <a:defRPr/>
            </a:pPr>
            <a:r>
              <a:rPr kumimoji="0" sz="308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Improve</a:t>
            </a:r>
            <a:r>
              <a:rPr kumimoji="0" sz="3080" b="0" i="0" u="none" strike="noStrike" kern="1200" cap="none" spc="-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8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3080" b="0" i="0" u="none" strike="noStrike" kern="1200" cap="none" spc="-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8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availability</a:t>
            </a:r>
            <a:r>
              <a:rPr kumimoji="0" sz="3080" b="0" i="0" u="none" strike="noStrike" kern="1200" cap="none" spc="-7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8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308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8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server</a:t>
            </a:r>
            <a:endParaRPr kumimoji="0" sz="308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92557" marR="0" lvl="0" indent="-379286" algn="l" defTabSz="1005840" rtl="0" eaLnBrk="1" fontAlgn="auto" latinLnBrk="0" hangingPunct="1">
              <a:lnSpc>
                <a:spcPct val="100000"/>
              </a:lnSpc>
              <a:spcBef>
                <a:spcPts val="743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2557" algn="l"/>
                <a:tab pos="393256" algn="l"/>
              </a:tabLst>
              <a:defRPr/>
            </a:pPr>
            <a:r>
              <a:rPr kumimoji="0" sz="308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Helps</a:t>
            </a:r>
            <a:r>
              <a:rPr kumimoji="0" sz="308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8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</a:t>
            </a:r>
            <a:r>
              <a:rPr kumimoji="0" sz="3080" b="0" i="0" u="none" strike="noStrike" kern="1200" cap="none" spc="-3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8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disaster</a:t>
            </a:r>
            <a:r>
              <a:rPr kumimoji="0" sz="3080" b="0" i="0" u="none" strike="noStrike" kern="1200" cap="none" spc="-9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8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recovery</a:t>
            </a:r>
            <a:endParaRPr kumimoji="0" sz="308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92557" marR="0" lvl="0" indent="-379286" algn="l" defTabSz="1005840" rtl="0" eaLnBrk="1" fontAlgn="auto" latinLnBrk="0" hangingPunct="1">
              <a:lnSpc>
                <a:spcPct val="100000"/>
              </a:lnSpc>
              <a:spcBef>
                <a:spcPts val="737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2557" algn="l"/>
                <a:tab pos="393256" algn="l"/>
              </a:tabLst>
              <a:defRPr/>
            </a:pPr>
            <a:r>
              <a:rPr kumimoji="0" sz="308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Ease</a:t>
            </a:r>
            <a:r>
              <a:rPr kumimoji="0" sz="3080" b="0" i="0" u="none" strike="noStrike" kern="1200" cap="none" spc="-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8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</a:t>
            </a:r>
            <a:r>
              <a:rPr kumimoji="0" sz="3080" b="0" i="0" u="none" strike="noStrike" kern="1200" cap="none" spc="-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8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development</a:t>
            </a:r>
            <a:r>
              <a:rPr kumimoji="0" sz="308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8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&amp;</a:t>
            </a:r>
            <a:r>
              <a:rPr kumimoji="0" sz="308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8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testing</a:t>
            </a:r>
          </a:p>
          <a:p>
            <a:pPr marL="392557" marR="0" lvl="0" indent="-379286" algn="l" defTabSz="1005840" rtl="0" eaLnBrk="1" fontAlgn="auto" latinLnBrk="0" hangingPunct="1">
              <a:lnSpc>
                <a:spcPct val="100000"/>
              </a:lnSpc>
              <a:spcBef>
                <a:spcPts val="726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2557" algn="l"/>
                <a:tab pos="393256" algn="l"/>
              </a:tabLst>
              <a:defRPr/>
            </a:pPr>
            <a:r>
              <a:rPr kumimoji="0" sz="308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Make</a:t>
            </a:r>
            <a:r>
              <a:rPr kumimoji="0" sz="308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8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efficient</a:t>
            </a:r>
            <a:r>
              <a:rPr kumimoji="0" sz="3080" b="0" i="0" u="none" strike="noStrike" kern="1200" cap="none" spc="-8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8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</a:t>
            </a:r>
            <a:r>
              <a:rPr kumimoji="0" sz="3080" b="0" i="0" u="none" strike="noStrike" kern="1200" cap="none" spc="-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8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3080" b="0" i="0" u="none" strike="noStrike" kern="1200" cap="none" spc="-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8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server</a:t>
            </a:r>
            <a:r>
              <a:rPr kumimoji="0" sz="3080" b="0" i="0" u="none" strike="noStrike" kern="1200" cap="none" spc="-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8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resources</a:t>
            </a:r>
            <a:r>
              <a:rPr kumimoji="0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0152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609600"/>
            <a:ext cx="7696200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7772400" cy="567399"/>
          </a:xfrm>
          <a:prstGeom prst="rect">
            <a:avLst/>
          </a:prstGeom>
        </p:spPr>
        <p:txBody>
          <a:bodyPr vert="horz" wrap="square" lIns="0" tIns="13272" rIns="0" bIns="0" rtlCol="0">
            <a:spAutoFit/>
          </a:bodyPr>
          <a:lstStyle/>
          <a:p>
            <a:pPr marL="13970">
              <a:spcBef>
                <a:spcPts val="105"/>
              </a:spcBef>
            </a:pPr>
            <a:r>
              <a:rPr sz="3600" spc="-22" dirty="0">
                <a:solidFill>
                  <a:srgbClr val="002060"/>
                </a:solidFill>
                <a:latin typeface="Algerian" panose="04020705040A02060702" pitchFamily="82" charset="0"/>
              </a:rPr>
              <a:t>Advantages</a:t>
            </a:r>
            <a:r>
              <a:rPr sz="3600" spc="11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-6" dirty="0">
                <a:solidFill>
                  <a:srgbClr val="002060"/>
                </a:solidFill>
                <a:latin typeface="Algerian" panose="04020705040A02060702" pitchFamily="82" charset="0"/>
              </a:rPr>
              <a:t>of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-11" dirty="0">
                <a:solidFill>
                  <a:srgbClr val="002060"/>
                </a:solidFill>
                <a:latin typeface="Algerian" panose="04020705040A02060702" pitchFamily="82" charset="0"/>
              </a:rPr>
              <a:t>Cloud</a:t>
            </a:r>
            <a:r>
              <a:rPr sz="3600" spc="11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-11" dirty="0">
                <a:solidFill>
                  <a:srgbClr val="002060"/>
                </a:solidFill>
                <a:latin typeface="Algerian" panose="04020705040A02060702" pitchFamily="82" charset="0"/>
              </a:rPr>
              <a:t>Computing</a:t>
            </a:r>
            <a:endParaRPr sz="36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173568" y="10176418"/>
            <a:ext cx="276606" cy="209481"/>
          </a:xfrm>
          <a:prstGeom prst="rect">
            <a:avLst/>
          </a:prstGeom>
        </p:spPr>
        <p:txBody>
          <a:bodyPr vert="horz" wrap="square" lIns="0" tIns="6287" rIns="0" bIns="0" rtlCol="0">
            <a:spAutoFit/>
          </a:bodyPr>
          <a:lstStyle/>
          <a:p>
            <a:pPr marL="41910">
              <a:spcBef>
                <a:spcPts val="50"/>
              </a:spcBef>
            </a:pPr>
            <a:r>
              <a:rPr dirty="0"/>
              <a:t>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600200"/>
            <a:ext cx="9458389" cy="4779450"/>
          </a:xfrm>
          <a:prstGeom prst="rect">
            <a:avLst/>
          </a:prstGeom>
        </p:spPr>
        <p:txBody>
          <a:bodyPr vert="horz" wrap="square" lIns="0" tIns="90107" rIns="0" bIns="0" rtlCol="0">
            <a:spAutoFit/>
          </a:bodyPr>
          <a:lstStyle/>
          <a:p>
            <a:pPr marL="391160" indent="-377190" algn="just">
              <a:spcBef>
                <a:spcPts val="710"/>
              </a:spcBef>
              <a:buFont typeface="Arial MT"/>
              <a:buChar char="•"/>
              <a:tabLst>
                <a:tab pos="390462" algn="l"/>
                <a:tab pos="391160" algn="l"/>
              </a:tabLst>
            </a:pPr>
            <a:r>
              <a:rPr sz="24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sz="2400" b="1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400" b="1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marR="491744" lvl="1" indent="-315722" algn="just">
              <a:spcBef>
                <a:spcPts val="489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high-powered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high-priced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computing's </a:t>
            </a:r>
            <a:r>
              <a:rPr sz="2400" spc="-4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marR="5588" lvl="1" indent="-315722" algn="just">
              <a:spcBef>
                <a:spcPts val="477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cloud,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PC,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400" spc="-4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space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demanded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</a:t>
            </a:r>
            <a:r>
              <a:rPr sz="2400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lvl="1" indent="-315722" algn="just">
              <a:spcBef>
                <a:spcPts val="477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web-based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applications,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expensive,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disk, less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memory,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processor...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marR="594424" lvl="1" indent="-315722" algn="just">
              <a:spcBef>
                <a:spcPts val="473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fact,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scenario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DVD</a:t>
            </a:r>
            <a:r>
              <a:rPr sz="2400" spc="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drive,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to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loaded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533400"/>
            <a:ext cx="7467600" cy="67056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764858"/>
          </a:xfrm>
          <a:custGeom>
            <a:avLst/>
            <a:gdLst/>
            <a:ahLst/>
            <a:cxnLst/>
            <a:rect l="l" t="t" r="r" b="b"/>
            <a:pathLst>
              <a:path w="12192000" h="927100">
                <a:moveTo>
                  <a:pt x="12192000" y="0"/>
                </a:moveTo>
                <a:lnTo>
                  <a:pt x="0" y="0"/>
                </a:lnTo>
                <a:lnTo>
                  <a:pt x="0" y="926591"/>
                </a:lnTo>
                <a:lnTo>
                  <a:pt x="12192000" y="926591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1485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104" y="74907"/>
            <a:ext cx="7535096" cy="564578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10478">
              <a:spcBef>
                <a:spcPts val="83"/>
              </a:spcBef>
              <a:tabLst>
                <a:tab pos="575739" algn="l"/>
              </a:tabLst>
            </a:pP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4.	Storage</a:t>
            </a:r>
            <a:r>
              <a:rPr sz="3600" spc="-140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-21" dirty="0">
                <a:solidFill>
                  <a:srgbClr val="002060"/>
                </a:solidFill>
                <a:latin typeface="Algerian" panose="04020705040A02060702" pitchFamily="82" charset="0"/>
              </a:rPr>
              <a:t>Virtualization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864" y="1600200"/>
            <a:ext cx="9570672" cy="5396670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293370" marR="4191" indent="-282893">
              <a:lnSpc>
                <a:spcPct val="150000"/>
              </a:lnSpc>
              <a:spcBef>
                <a:spcPts val="83"/>
              </a:spcBef>
              <a:buFont typeface="Arial MT"/>
              <a:buChar char="•"/>
              <a:tabLst>
                <a:tab pos="292846" algn="l"/>
                <a:tab pos="293370" algn="l"/>
              </a:tabLst>
            </a:pP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sz="2800" spc="-4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looks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 </a:t>
            </a: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5"/>
              </a:spcBef>
              <a:buFont typeface="Arial MT"/>
              <a:buChar char="•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3370" indent="-282893">
              <a:buFont typeface="Arial MT"/>
              <a:buChar char="•"/>
              <a:tabLst>
                <a:tab pos="292846" algn="l"/>
                <a:tab pos="293370" algn="l"/>
              </a:tabLst>
            </a:pP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</a:t>
            </a: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</a:t>
            </a:r>
            <a:r>
              <a:rPr sz="2800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1"/>
              </a:spcBef>
              <a:buFont typeface="Arial MT"/>
              <a:buChar char="•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78"/>
            <a:r>
              <a:rPr sz="2800" b="1" spc="-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9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3370" indent="-282893">
              <a:buFont typeface="Arial MT"/>
              <a:buChar char="•"/>
              <a:tabLst>
                <a:tab pos="292846" algn="l"/>
                <a:tab pos="293370" algn="l"/>
              </a:tabLst>
            </a:pP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</a:t>
            </a: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mainly</a:t>
            </a:r>
            <a:r>
              <a:rPr sz="2800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back-up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533400"/>
            <a:ext cx="8001000" cy="6705599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327008"/>
            <a:ext cx="6656033" cy="569515"/>
          </a:xfrm>
          <a:prstGeom prst="rect">
            <a:avLst/>
          </a:prstGeom>
        </p:spPr>
        <p:txBody>
          <a:bodyPr vert="horz" wrap="square" lIns="0" tIns="15367" rIns="0" bIns="0" rtlCol="0">
            <a:spAutoFit/>
          </a:bodyPr>
          <a:lstStyle/>
          <a:p>
            <a:pPr marL="13970">
              <a:spcBef>
                <a:spcPts val="121"/>
              </a:spcBef>
            </a:pPr>
            <a:r>
              <a:rPr sz="3600" spc="-6" dirty="0">
                <a:solidFill>
                  <a:srgbClr val="002060"/>
                </a:solidFill>
                <a:latin typeface="Algerian" panose="04020705040A02060702" pitchFamily="82" charset="0"/>
              </a:rPr>
              <a:t>Software</a:t>
            </a:r>
            <a:r>
              <a:rPr sz="3600" spc="-99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virtualization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869" y="1817942"/>
            <a:ext cx="8885617" cy="4745466"/>
          </a:xfrm>
          <a:prstGeom prst="rect">
            <a:avLst/>
          </a:prstGeom>
        </p:spPr>
        <p:txBody>
          <a:bodyPr vert="horz" wrap="square" lIns="0" tIns="13272" rIns="0" bIns="0" rtlCol="0">
            <a:spAutoFit/>
          </a:bodyPr>
          <a:lstStyle/>
          <a:p>
            <a:pPr marL="392557" marR="0" lvl="0" indent="-379286" algn="just" defTabSz="100584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3256" algn="l"/>
              </a:tabLst>
              <a:defRPr/>
            </a:pPr>
            <a:r>
              <a:rPr kumimoji="0" sz="2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</a:t>
            </a:r>
            <a:r>
              <a:rPr kumimoji="0" sz="275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is</a:t>
            </a:r>
            <a:r>
              <a:rPr kumimoji="0" sz="2750" b="0" i="0" u="none" strike="noStrike" kern="1200" cap="none" spc="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also</a:t>
            </a:r>
            <a:r>
              <a:rPr kumimoji="0" sz="2750" b="0" i="0" u="none" strike="noStrike" kern="1200" cap="none" spc="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called</a:t>
            </a:r>
            <a:r>
              <a:rPr kumimoji="0" sz="275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application</a:t>
            </a:r>
            <a:r>
              <a:rPr kumimoji="0" sz="275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virtualization</a:t>
            </a:r>
            <a:endParaRPr kumimoji="0" sz="2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92557" marR="9081" lvl="0" indent="-379286" algn="just" defTabSz="1005840" rtl="0" eaLnBrk="1" fontAlgn="auto" latinLnBrk="0" hangingPunct="1">
              <a:lnSpc>
                <a:spcPct val="80000"/>
              </a:lnSpc>
              <a:spcBef>
                <a:spcPts val="66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3256" algn="l"/>
              </a:tabLst>
              <a:defRPr/>
            </a:pPr>
            <a:r>
              <a:rPr kumimoji="0" sz="275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Software</a:t>
            </a:r>
            <a:r>
              <a:rPr kumimoji="0" sz="2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virtualization</a:t>
            </a:r>
            <a:r>
              <a:rPr kumimoji="0" sz="275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similar</a:t>
            </a:r>
            <a:r>
              <a:rPr kumimoji="0" sz="275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sz="2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that </a:t>
            </a:r>
            <a:r>
              <a:rPr kumimoji="0" sz="275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2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virtualization </a:t>
            </a:r>
            <a:r>
              <a:rPr kumimoji="0" sz="275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except </a:t>
            </a:r>
            <a:r>
              <a:rPr kumimoji="0" sz="2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</a:t>
            </a:r>
            <a:r>
              <a:rPr kumimoji="0" sz="275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 is </a:t>
            </a:r>
            <a:r>
              <a:rPr kumimoji="0" sz="2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capable </a:t>
            </a:r>
            <a:r>
              <a:rPr kumimoji="0" sz="275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abstract </a:t>
            </a:r>
            <a:r>
              <a:rPr kumimoji="0" sz="275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software installation </a:t>
            </a:r>
            <a:r>
              <a:rPr kumimoji="0" sz="275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procedure</a:t>
            </a:r>
            <a:r>
              <a:rPr kumimoji="0" sz="2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sz="2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create</a:t>
            </a:r>
            <a:r>
              <a:rPr kumimoji="0" sz="275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virtual</a:t>
            </a:r>
            <a:r>
              <a:rPr kumimoji="0" sz="275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software</a:t>
            </a:r>
            <a:r>
              <a:rPr kumimoji="0" sz="275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installation.</a:t>
            </a:r>
            <a:r>
              <a:rPr kumimoji="0" sz="275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Many </a:t>
            </a:r>
            <a:r>
              <a:rPr kumimoji="0" sz="2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applications</a:t>
            </a:r>
            <a:r>
              <a:rPr kumimoji="0" sz="2750" b="0" i="0" u="none" strike="noStrike" kern="1200" cap="none" spc="4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&amp;</a:t>
            </a:r>
            <a:r>
              <a:rPr kumimoji="0" sz="2750" b="0" i="0" u="none" strike="noStrike" kern="1200" cap="none" spc="4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their</a:t>
            </a:r>
            <a:r>
              <a:rPr kumimoji="0" sz="2750" b="0" i="0" u="none" strike="noStrike" kern="1200" cap="none" spc="4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distributions</a:t>
            </a:r>
            <a:r>
              <a:rPr kumimoji="0" sz="2750" b="0" i="0" u="none" strike="noStrike" kern="1200" cap="none" spc="4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became</a:t>
            </a:r>
            <a:r>
              <a:rPr kumimoji="0" sz="2750" b="0" i="0" u="none" strike="noStrike" kern="1200" cap="none" spc="4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typical</a:t>
            </a:r>
            <a:r>
              <a:rPr kumimoji="0" sz="2750" b="0" i="0" u="none" strike="noStrike" kern="1200" cap="none" spc="4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tasks</a:t>
            </a:r>
            <a:r>
              <a:rPr kumimoji="0" sz="2750" b="0" i="0" u="none" strike="noStrike" kern="1200" cap="none" spc="40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</a:t>
            </a:r>
            <a:r>
              <a:rPr kumimoji="0" sz="2750" b="0" i="0" u="none" strike="noStrike" kern="1200" cap="none" spc="-67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 firms </a:t>
            </a:r>
            <a:r>
              <a:rPr kumimoji="0" sz="275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sz="2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departments. The </a:t>
            </a:r>
            <a:r>
              <a:rPr kumimoji="0" sz="275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mechanism </a:t>
            </a:r>
            <a:r>
              <a:rPr kumimoji="0" sz="275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</a:t>
            </a:r>
            <a:r>
              <a:rPr kumimoji="0" sz="2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installing </a:t>
            </a:r>
            <a:r>
              <a:rPr kumimoji="0" sz="275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 </a:t>
            </a:r>
            <a:r>
              <a:rPr kumimoji="0" sz="275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application</a:t>
            </a:r>
            <a:r>
              <a:rPr kumimoji="0" sz="275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0" i="0" u="none" strike="noStrike" kern="1200" cap="none" spc="-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differs.</a:t>
            </a:r>
            <a:endParaRPr kumimoji="0" sz="2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92557" marR="5588" lvl="0" indent="-379286" algn="just" defTabSz="1005840" rtl="0" eaLnBrk="1" fontAlgn="auto" latinLnBrk="0" hangingPunct="1">
              <a:lnSpc>
                <a:spcPct val="80100"/>
              </a:lnSpc>
              <a:spcBef>
                <a:spcPts val="65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3256" algn="l"/>
              </a:tabLst>
              <a:defRPr/>
            </a:pPr>
            <a:r>
              <a:rPr kumimoji="0" sz="275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</a:t>
            </a:r>
            <a:r>
              <a:rPr kumimoji="0" sz="2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virtualized</a:t>
            </a:r>
            <a:r>
              <a:rPr kumimoji="0" sz="275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software</a:t>
            </a:r>
            <a:r>
              <a:rPr kumimoji="0" sz="275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1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introduced</a:t>
            </a:r>
            <a:r>
              <a:rPr kumimoji="0" sz="275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in</a:t>
            </a:r>
            <a:r>
              <a:rPr kumimoji="0" sz="27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1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which</a:t>
            </a:r>
            <a:r>
              <a:rPr kumimoji="0" sz="2750" b="1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 </a:t>
            </a:r>
            <a:r>
              <a:rPr kumimoji="0" sz="27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application that </a:t>
            </a:r>
            <a:r>
              <a:rPr kumimoji="0" sz="2750" b="1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will </a:t>
            </a:r>
            <a:r>
              <a:rPr kumimoji="0" sz="27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sz="275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installed </a:t>
            </a:r>
            <a:r>
              <a:rPr kumimoji="0" sz="27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into its self-contained </a:t>
            </a:r>
            <a:r>
              <a:rPr kumimoji="0" sz="2750" b="1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unit</a:t>
            </a:r>
            <a:r>
              <a:rPr kumimoji="0" sz="27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sz="27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1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provide</a:t>
            </a:r>
            <a:r>
              <a:rPr kumimoji="0" sz="275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software</a:t>
            </a:r>
            <a:r>
              <a:rPr kumimoji="0" sz="27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virtualization</a:t>
            </a:r>
            <a:r>
              <a:rPr kumimoji="0" sz="2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kumimoji="0" sz="275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Some</a:t>
            </a:r>
            <a:r>
              <a:rPr kumimoji="0" sz="275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275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750" b="0" i="0" u="none" strike="noStrike" kern="1200" cap="none" spc="-6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examples</a:t>
            </a:r>
            <a:r>
              <a:rPr kumimoji="0" sz="2750" b="0" i="0" u="none" strike="noStrike" kern="1200" cap="none" spc="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sz="2750" b="0" i="0" u="none" strike="noStrike" kern="1200" cap="none" spc="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1" i="0" u="none" strike="noStrike" kern="1200" cap="none" spc="-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Virtual</a:t>
            </a:r>
            <a:r>
              <a:rPr kumimoji="0" sz="2750" b="1" i="0" u="none" strike="noStrike" kern="1200" cap="none" spc="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Box,</a:t>
            </a:r>
            <a:r>
              <a:rPr kumimoji="0" sz="2750" b="1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1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VMware</a:t>
            </a:r>
            <a:r>
              <a:rPr kumimoji="0" sz="2750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2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etc</a:t>
            </a:r>
            <a:endParaRPr kumimoji="0" sz="2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92557" marR="6985" lvl="0" indent="-379286" algn="just" defTabSz="1005840" rtl="0" eaLnBrk="1" fontAlgn="auto" latinLnBrk="0" hangingPunct="1">
              <a:lnSpc>
                <a:spcPts val="2640"/>
              </a:lnSpc>
              <a:spcBef>
                <a:spcPts val="638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3256" algn="l"/>
              </a:tabLst>
              <a:defRPr/>
            </a:pPr>
            <a:r>
              <a:rPr kumimoji="0" sz="2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Benefits</a:t>
            </a:r>
            <a:r>
              <a:rPr kumimoji="0" sz="275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sz="2750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Ease</a:t>
            </a:r>
            <a:r>
              <a:rPr kumimoji="0" sz="27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27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Client</a:t>
            </a:r>
            <a:r>
              <a:rPr kumimoji="0" sz="27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Deployment</a:t>
            </a:r>
            <a:r>
              <a:rPr kumimoji="0" sz="2750" b="1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27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Software </a:t>
            </a:r>
            <a:r>
              <a:rPr kumimoji="0" sz="2750" b="1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Migration,</a:t>
            </a:r>
            <a:r>
              <a:rPr kumimoji="0" sz="2750" b="1" i="0" u="none" strike="noStrike" kern="1200" cap="none" spc="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1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Easy</a:t>
            </a:r>
            <a:r>
              <a:rPr kumimoji="0" sz="2750" b="1" i="0" u="none" strike="noStrike" kern="1200" cap="none" spc="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sz="275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Manage</a:t>
            </a:r>
            <a:endParaRPr kumimoji="0" sz="2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60058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1898" y="261708"/>
            <a:ext cx="10058400" cy="764858"/>
          </a:xfrm>
          <a:custGeom>
            <a:avLst/>
            <a:gdLst/>
            <a:ahLst/>
            <a:cxnLst/>
            <a:rect l="l" t="t" r="r" b="b"/>
            <a:pathLst>
              <a:path w="12192000" h="927100">
                <a:moveTo>
                  <a:pt x="12192000" y="0"/>
                </a:moveTo>
                <a:lnTo>
                  <a:pt x="0" y="0"/>
                </a:lnTo>
                <a:lnTo>
                  <a:pt x="0" y="926591"/>
                </a:lnTo>
                <a:lnTo>
                  <a:pt x="12192000" y="926591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1485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948" y="79559"/>
            <a:ext cx="6877651" cy="564578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10478">
              <a:spcBef>
                <a:spcPts val="83"/>
              </a:spcBef>
              <a:tabLst>
                <a:tab pos="1534954" algn="l"/>
              </a:tabLst>
            </a:pP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Cloud	</a:t>
            </a:r>
            <a:r>
              <a:rPr sz="3600" spc="-4" dirty="0">
                <a:solidFill>
                  <a:srgbClr val="002060"/>
                </a:solidFill>
                <a:latin typeface="Algerian" panose="04020705040A02060702" pitchFamily="82" charset="0"/>
              </a:rPr>
              <a:t>vs</a:t>
            </a:r>
            <a:r>
              <a:rPr sz="3600" spc="-132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-21" dirty="0">
                <a:solidFill>
                  <a:srgbClr val="002060"/>
                </a:solidFill>
                <a:latin typeface="Algerian" panose="04020705040A02060702" pitchFamily="82" charset="0"/>
              </a:rPr>
              <a:t>Virtualization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8948" y="1550499"/>
            <a:ext cx="9003840" cy="6043001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293370" marR="272939" indent="-282893">
              <a:lnSpc>
                <a:spcPct val="150000"/>
              </a:lnSpc>
              <a:spcBef>
                <a:spcPts val="83"/>
              </a:spcBef>
              <a:buFont typeface="Arial MT"/>
              <a:buChar char="•"/>
              <a:tabLst>
                <a:tab pos="292846" algn="l"/>
                <a:tab pos="293370" algn="l"/>
              </a:tabLst>
            </a:pPr>
            <a:r>
              <a:rPr sz="2800" dirty="0">
                <a:latin typeface="Times New Roman"/>
                <a:cs typeface="Times New Roman"/>
              </a:rPr>
              <a:t>Cloud </a:t>
            </a:r>
            <a:r>
              <a:rPr sz="2800" spc="-4" dirty="0">
                <a:latin typeface="Times New Roman"/>
                <a:cs typeface="Times New Roman"/>
              </a:rPr>
              <a:t>computer is</a:t>
            </a:r>
            <a:r>
              <a:rPr sz="2800" spc="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internet</a:t>
            </a:r>
            <a:r>
              <a:rPr sz="2800" spc="-3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based</a:t>
            </a:r>
            <a:r>
              <a:rPr sz="2800" spc="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computing</a:t>
            </a:r>
            <a:r>
              <a:rPr sz="2800" spc="-1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where</a:t>
            </a:r>
            <a:r>
              <a:rPr sz="2800" spc="-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virtual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shared</a:t>
            </a:r>
            <a:r>
              <a:rPr sz="2800" spc="-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provide</a:t>
            </a:r>
            <a:r>
              <a:rPr sz="2800" spc="-21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Software, </a:t>
            </a:r>
            <a:r>
              <a:rPr sz="2800" spc="-48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Infrastructure,</a:t>
            </a:r>
            <a:r>
              <a:rPr sz="2800" spc="-33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platform.</a:t>
            </a:r>
            <a:endParaRPr sz="2800" dirty="0">
              <a:latin typeface="Times New Roman"/>
              <a:cs typeface="Times New Roman"/>
            </a:endParaRPr>
          </a:p>
          <a:p>
            <a:pPr>
              <a:spcBef>
                <a:spcPts val="17"/>
              </a:spcBef>
              <a:buFont typeface="Arial MT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293370" indent="-282893">
              <a:buFont typeface="Arial MT"/>
              <a:buChar char="•"/>
              <a:tabLst>
                <a:tab pos="292846" algn="l"/>
                <a:tab pos="293370" algn="l"/>
              </a:tabLst>
            </a:pPr>
            <a:r>
              <a:rPr sz="2800" spc="-12" dirty="0">
                <a:latin typeface="Times New Roman"/>
                <a:cs typeface="Times New Roman"/>
              </a:rPr>
              <a:t>Virtualized</a:t>
            </a:r>
            <a:endParaRPr sz="2800" dirty="0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  <a:buFont typeface="Arial MT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293370" indent="-282893">
              <a:buFont typeface="Arial MT"/>
              <a:buChar char="•"/>
              <a:tabLst>
                <a:tab pos="292846" algn="l"/>
                <a:tab pos="293370" algn="l"/>
              </a:tabLst>
            </a:pPr>
            <a:r>
              <a:rPr sz="2800" spc="-4" dirty="0">
                <a:latin typeface="Times New Roman"/>
                <a:cs typeface="Times New Roman"/>
              </a:rPr>
              <a:t>API</a:t>
            </a:r>
            <a:endParaRPr sz="2800" dirty="0">
              <a:latin typeface="Times New Roman"/>
              <a:cs typeface="Times New Roman"/>
            </a:endParaRPr>
          </a:p>
          <a:p>
            <a:pPr>
              <a:spcBef>
                <a:spcPts val="17"/>
              </a:spcBef>
              <a:buFont typeface="Arial MT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293370" indent="-282893">
              <a:buFont typeface="Arial MT"/>
              <a:buChar char="•"/>
              <a:tabLst>
                <a:tab pos="292846" algn="l"/>
                <a:tab pos="293370" algn="l"/>
              </a:tabLst>
            </a:pPr>
            <a:r>
              <a:rPr sz="2800" spc="-4" dirty="0">
                <a:latin typeface="Times New Roman"/>
                <a:cs typeface="Times New Roman"/>
              </a:rPr>
              <a:t>Pay-as-per-use</a:t>
            </a:r>
            <a:endParaRPr sz="2800" dirty="0">
              <a:latin typeface="Times New Roman"/>
              <a:cs typeface="Times New Roman"/>
            </a:endParaRPr>
          </a:p>
          <a:p>
            <a:pPr>
              <a:spcBef>
                <a:spcPts val="21"/>
              </a:spcBef>
              <a:buFont typeface="Arial MT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293370" indent="-282893">
              <a:buFont typeface="Arial MT"/>
              <a:buChar char="•"/>
              <a:tabLst>
                <a:tab pos="292846" algn="l"/>
                <a:tab pos="293370" algn="l"/>
              </a:tabLst>
            </a:pPr>
            <a:r>
              <a:rPr sz="2800" spc="-4" dirty="0">
                <a:latin typeface="Times New Roman"/>
                <a:cs typeface="Times New Roman"/>
              </a:rPr>
              <a:t>Scalability</a:t>
            </a:r>
            <a:endParaRPr lang="en-US" sz="2800" dirty="0">
              <a:latin typeface="Times New Roman"/>
              <a:cs typeface="Times New Roman"/>
            </a:endParaRPr>
          </a:p>
          <a:p>
            <a:pPr marL="293370" indent="-282893">
              <a:buFont typeface="Arial MT"/>
              <a:buChar char="•"/>
              <a:tabLst>
                <a:tab pos="292846" algn="l"/>
                <a:tab pos="293370" algn="l"/>
              </a:tabLst>
            </a:pPr>
            <a:endParaRPr lang="en-IN" sz="2800" u="heavy" spc="-12" dirty="0">
              <a:uFill>
                <a:solidFill>
                  <a:srgbClr val="000000"/>
                </a:solidFill>
              </a:uFill>
              <a:latin typeface="Times New Roman"/>
              <a:cs typeface="Times New Roman"/>
            </a:endParaRPr>
          </a:p>
          <a:p>
            <a:pPr marL="293370" indent="-282893" algn="just">
              <a:buFont typeface="Arial MT"/>
              <a:buChar char="•"/>
              <a:tabLst>
                <a:tab pos="292846" algn="l"/>
                <a:tab pos="293370" algn="l"/>
              </a:tabLst>
            </a:pPr>
            <a:r>
              <a:rPr sz="2800" b="1" spc="-1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Virtualization</a:t>
            </a:r>
            <a:r>
              <a:rPr sz="2800" b="1" spc="-3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can</a:t>
            </a:r>
            <a:r>
              <a:rPr sz="2800" b="1" spc="-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exist</a:t>
            </a:r>
            <a:r>
              <a:rPr sz="2800" b="1" spc="-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without</a:t>
            </a:r>
            <a:r>
              <a:rPr sz="2800" b="1" spc="-1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cloud</a:t>
            </a:r>
            <a:r>
              <a:rPr sz="2800" b="1" spc="-2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but cloud</a:t>
            </a:r>
            <a:r>
              <a:rPr sz="2800" b="1" spc="-2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spc="-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computing</a:t>
            </a:r>
            <a:r>
              <a:rPr sz="28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cannot</a:t>
            </a:r>
            <a:r>
              <a:rPr sz="2800" b="1" spc="-2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exist</a:t>
            </a:r>
            <a:r>
              <a:rPr sz="2800" b="1" spc="-1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without </a:t>
            </a:r>
            <a:r>
              <a:rPr sz="2800" b="1" spc="-483" dirty="0">
                <a:latin typeface="Times New Roman"/>
                <a:cs typeface="Times New Roman"/>
              </a:rPr>
              <a:t> </a:t>
            </a:r>
            <a:r>
              <a:rPr sz="2800" b="1" spc="-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virtualization</a:t>
            </a:r>
            <a:endParaRPr sz="28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838200"/>
            <a:ext cx="7260908" cy="599694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764858"/>
          </a:xfrm>
          <a:custGeom>
            <a:avLst/>
            <a:gdLst/>
            <a:ahLst/>
            <a:cxnLst/>
            <a:rect l="l" t="t" r="r" b="b"/>
            <a:pathLst>
              <a:path w="12192000" h="927100">
                <a:moveTo>
                  <a:pt x="12192000" y="0"/>
                </a:moveTo>
                <a:lnTo>
                  <a:pt x="0" y="0"/>
                </a:lnTo>
                <a:lnTo>
                  <a:pt x="0" y="926591"/>
                </a:lnTo>
                <a:lnTo>
                  <a:pt x="12192000" y="926591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1485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535" y="156917"/>
            <a:ext cx="8382000" cy="564578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10478">
              <a:spcBef>
                <a:spcPts val="83"/>
              </a:spcBef>
              <a:tabLst>
                <a:tab pos="2822115" algn="l"/>
              </a:tabLst>
            </a:pPr>
            <a:r>
              <a:rPr sz="3600" spc="-4" dirty="0">
                <a:solidFill>
                  <a:srgbClr val="002060"/>
                </a:solidFill>
                <a:latin typeface="Algerian" panose="04020705040A02060702" pitchFamily="82" charset="0"/>
              </a:rPr>
              <a:t>Advantages	of</a:t>
            </a:r>
            <a:r>
              <a:rPr sz="3600" spc="-128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-21" dirty="0">
                <a:solidFill>
                  <a:srgbClr val="002060"/>
                </a:solidFill>
                <a:latin typeface="Algerian" panose="04020705040A02060702" pitchFamily="82" charset="0"/>
              </a:rPr>
              <a:t>Virtualization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4800" y="1307953"/>
            <a:ext cx="9601200" cy="6062990"/>
          </a:xfrm>
          <a:prstGeom prst="rect">
            <a:avLst/>
          </a:prstGeom>
        </p:spPr>
        <p:txBody>
          <a:bodyPr vert="horz" wrap="square" lIns="0" tIns="9954" rIns="0" bIns="0" rtlCol="0">
            <a:spAutoFit/>
          </a:bodyPr>
          <a:lstStyle/>
          <a:p>
            <a:pPr marL="387668" indent="-377190">
              <a:spcBef>
                <a:spcPts val="78"/>
              </a:spcBef>
              <a:buAutoNum type="arabicPeriod"/>
              <a:tabLst>
                <a:tab pos="387144" algn="l"/>
                <a:tab pos="387668" algn="l"/>
              </a:tabLst>
            </a:pPr>
            <a:r>
              <a:rPr sz="2800" spc="-4" dirty="0">
                <a:latin typeface="Times New Roman"/>
                <a:cs typeface="Times New Roman"/>
              </a:rPr>
              <a:t>Reduced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Costs.</a:t>
            </a:r>
            <a:endParaRPr sz="2800" dirty="0">
              <a:latin typeface="Times New Roman"/>
              <a:cs typeface="Times New Roman"/>
            </a:endParaRPr>
          </a:p>
          <a:p>
            <a:pPr marL="387668" indent="-377190">
              <a:spcBef>
                <a:spcPts val="1695"/>
              </a:spcBef>
              <a:buAutoNum type="arabicPeriod"/>
              <a:tabLst>
                <a:tab pos="387144" algn="l"/>
                <a:tab pos="387668" algn="l"/>
              </a:tabLst>
            </a:pPr>
            <a:r>
              <a:rPr sz="2800" spc="-8" dirty="0">
                <a:latin typeface="Times New Roman"/>
                <a:cs typeface="Times New Roman"/>
              </a:rPr>
              <a:t>Efficient</a:t>
            </a:r>
            <a:r>
              <a:rPr sz="2800" spc="12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hardware</a:t>
            </a:r>
            <a:r>
              <a:rPr sz="2800" spc="8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Utilization.</a:t>
            </a:r>
            <a:endParaRPr sz="2800" dirty="0">
              <a:latin typeface="Times New Roman"/>
              <a:cs typeface="Times New Roman"/>
            </a:endParaRPr>
          </a:p>
          <a:p>
            <a:pPr marL="387668" indent="-377190">
              <a:spcBef>
                <a:spcPts val="1704"/>
              </a:spcBef>
              <a:buAutoNum type="arabicPeriod"/>
              <a:tabLst>
                <a:tab pos="387144" algn="l"/>
                <a:tab pos="387668" algn="l"/>
              </a:tabLst>
            </a:pPr>
            <a:r>
              <a:rPr sz="2800" spc="-12" dirty="0">
                <a:latin typeface="Times New Roman"/>
                <a:cs typeface="Times New Roman"/>
              </a:rPr>
              <a:t>Virtualization</a:t>
            </a:r>
            <a:r>
              <a:rPr sz="2800" spc="21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leads</a:t>
            </a:r>
            <a:r>
              <a:rPr sz="2800" spc="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to</a:t>
            </a:r>
            <a:r>
              <a:rPr sz="2800" spc="12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better</a:t>
            </a:r>
            <a:r>
              <a:rPr sz="2800" spc="21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resource</a:t>
            </a:r>
            <a:r>
              <a:rPr sz="2800" spc="8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Utilization</a:t>
            </a:r>
            <a:r>
              <a:rPr sz="2800" spc="1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and</a:t>
            </a:r>
            <a:r>
              <a:rPr sz="2800" spc="1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increase</a:t>
            </a:r>
            <a:r>
              <a:rPr sz="2800" spc="1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performance</a:t>
            </a:r>
            <a:endParaRPr sz="2800" dirty="0">
              <a:latin typeface="Times New Roman"/>
              <a:cs typeface="Times New Roman"/>
            </a:endParaRPr>
          </a:p>
          <a:p>
            <a:pPr marL="387668" indent="-377190">
              <a:spcBef>
                <a:spcPts val="1695"/>
              </a:spcBef>
              <a:buAutoNum type="arabicPeriod"/>
              <a:tabLst>
                <a:tab pos="387144" algn="l"/>
                <a:tab pos="387668" algn="l"/>
              </a:tabLst>
            </a:pPr>
            <a:r>
              <a:rPr sz="2800" spc="-21" dirty="0">
                <a:latin typeface="Times New Roman"/>
                <a:cs typeface="Times New Roman"/>
              </a:rPr>
              <a:t>Testing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for</a:t>
            </a:r>
            <a:r>
              <a:rPr sz="2800" spc="-8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software</a:t>
            </a:r>
            <a:r>
              <a:rPr sz="2800" spc="8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development.</a:t>
            </a:r>
            <a:endParaRPr sz="2800" dirty="0">
              <a:latin typeface="Times New Roman"/>
              <a:cs typeface="Times New Roman"/>
            </a:endParaRPr>
          </a:p>
          <a:p>
            <a:pPr marL="387668" indent="-377190">
              <a:spcBef>
                <a:spcPts val="1691"/>
              </a:spcBef>
              <a:buAutoNum type="arabicPeriod"/>
              <a:tabLst>
                <a:tab pos="387144" algn="l"/>
                <a:tab pos="387668" algn="l"/>
              </a:tabLst>
            </a:pPr>
            <a:r>
              <a:rPr sz="2800" spc="-4" dirty="0">
                <a:latin typeface="Times New Roman"/>
                <a:cs typeface="Times New Roman"/>
              </a:rPr>
              <a:t>Increase</a:t>
            </a:r>
            <a:r>
              <a:rPr sz="2800" spc="-107" dirty="0">
                <a:latin typeface="Times New Roman"/>
                <a:cs typeface="Times New Roman"/>
              </a:rPr>
              <a:t> </a:t>
            </a:r>
            <a:r>
              <a:rPr sz="2800" spc="-17" dirty="0">
                <a:latin typeface="Times New Roman"/>
                <a:cs typeface="Times New Roman"/>
              </a:rPr>
              <a:t>Availability</a:t>
            </a:r>
            <a:endParaRPr sz="2800" dirty="0">
              <a:latin typeface="Times New Roman"/>
              <a:cs typeface="Times New Roman"/>
            </a:endParaRPr>
          </a:p>
          <a:p>
            <a:pPr marL="387668" indent="-377190">
              <a:spcBef>
                <a:spcPts val="1704"/>
              </a:spcBef>
              <a:buAutoNum type="arabicPeriod"/>
              <a:tabLst>
                <a:tab pos="387144" algn="l"/>
                <a:tab pos="387668" algn="l"/>
              </a:tabLst>
            </a:pPr>
            <a:r>
              <a:rPr sz="2800" spc="-4" dirty="0">
                <a:latin typeface="Times New Roman"/>
                <a:cs typeface="Times New Roman"/>
              </a:rPr>
              <a:t>Save</a:t>
            </a:r>
            <a:r>
              <a:rPr sz="2800" spc="-29" dirty="0">
                <a:latin typeface="Times New Roman"/>
                <a:cs typeface="Times New Roman"/>
              </a:rPr>
              <a:t> </a:t>
            </a:r>
            <a:r>
              <a:rPr sz="2800" spc="-8" dirty="0">
                <a:latin typeface="Times New Roman"/>
                <a:cs typeface="Times New Roman"/>
              </a:rPr>
              <a:t>energy</a:t>
            </a:r>
            <a:endParaRPr sz="2800" dirty="0">
              <a:latin typeface="Times New Roman"/>
              <a:cs typeface="Times New Roman"/>
            </a:endParaRPr>
          </a:p>
          <a:p>
            <a:pPr marL="387668" indent="-377190">
              <a:spcBef>
                <a:spcPts val="1695"/>
              </a:spcBef>
              <a:buAutoNum type="arabicPeriod"/>
              <a:tabLst>
                <a:tab pos="387144" algn="l"/>
                <a:tab pos="387668" algn="l"/>
              </a:tabLst>
            </a:pPr>
            <a:r>
              <a:rPr sz="2800" spc="-4" dirty="0">
                <a:latin typeface="Times New Roman"/>
                <a:cs typeface="Times New Roman"/>
              </a:rPr>
              <a:t>Shifting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all</a:t>
            </a:r>
            <a:r>
              <a:rPr sz="2800" spc="1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your</a:t>
            </a:r>
            <a:r>
              <a:rPr sz="2800" spc="-1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Local</a:t>
            </a:r>
            <a:r>
              <a:rPr sz="2800" spc="12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Infrastructure</a:t>
            </a:r>
            <a:r>
              <a:rPr sz="2800" spc="12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to</a:t>
            </a:r>
            <a:r>
              <a:rPr sz="2800" spc="8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Cloud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41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day</a:t>
            </a:r>
            <a:endParaRPr sz="2800" dirty="0">
              <a:latin typeface="Times New Roman"/>
              <a:cs typeface="Times New Roman"/>
            </a:endParaRPr>
          </a:p>
          <a:p>
            <a:pPr marL="387668" indent="-377190">
              <a:spcBef>
                <a:spcPts val="1691"/>
              </a:spcBef>
              <a:buAutoNum type="arabicPeriod"/>
              <a:tabLst>
                <a:tab pos="387144" algn="l"/>
                <a:tab pos="387668" algn="l"/>
              </a:tabLst>
            </a:pPr>
            <a:r>
              <a:rPr sz="2800" spc="-4" dirty="0">
                <a:latin typeface="Times New Roman"/>
                <a:cs typeface="Times New Roman"/>
              </a:rPr>
              <a:t>Possibility</a:t>
            </a:r>
            <a:r>
              <a:rPr sz="2800" spc="-12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to</a:t>
            </a:r>
            <a:r>
              <a:rPr sz="2800" spc="-8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Divide</a:t>
            </a:r>
            <a:r>
              <a:rPr sz="2800" spc="1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Services</a:t>
            </a:r>
            <a:endParaRPr sz="2800" dirty="0">
              <a:latin typeface="Times New Roman"/>
              <a:cs typeface="Times New Roman"/>
            </a:endParaRPr>
          </a:p>
          <a:p>
            <a:pPr marL="387668" indent="-377190">
              <a:spcBef>
                <a:spcPts val="1708"/>
              </a:spcBef>
              <a:buAutoNum type="arabicPeriod"/>
              <a:tabLst>
                <a:tab pos="387144" algn="l"/>
                <a:tab pos="387668" algn="l"/>
              </a:tabLst>
            </a:pPr>
            <a:r>
              <a:rPr sz="2800" spc="-4" dirty="0">
                <a:latin typeface="Times New Roman"/>
                <a:cs typeface="Times New Roman"/>
              </a:rPr>
              <a:t>Running</a:t>
            </a:r>
            <a:r>
              <a:rPr sz="2800" spc="-8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application</a:t>
            </a:r>
            <a:r>
              <a:rPr sz="2800" spc="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4" dirty="0">
                <a:latin typeface="Times New Roman"/>
                <a:cs typeface="Times New Roman"/>
              </a:rPr>
              <a:t> supported</a:t>
            </a:r>
            <a:r>
              <a:rPr sz="2800" spc="-12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by</a:t>
            </a:r>
            <a:r>
              <a:rPr sz="2800" spc="1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the</a:t>
            </a:r>
            <a:r>
              <a:rPr sz="2800" spc="-8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host.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764858"/>
          </a:xfrm>
          <a:custGeom>
            <a:avLst/>
            <a:gdLst/>
            <a:ahLst/>
            <a:cxnLst/>
            <a:rect l="l" t="t" r="r" b="b"/>
            <a:pathLst>
              <a:path w="12192000" h="927100">
                <a:moveTo>
                  <a:pt x="12192000" y="0"/>
                </a:moveTo>
                <a:lnTo>
                  <a:pt x="0" y="0"/>
                </a:lnTo>
                <a:lnTo>
                  <a:pt x="0" y="926591"/>
                </a:lnTo>
                <a:lnTo>
                  <a:pt x="12192000" y="926591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1485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596" y="369586"/>
            <a:ext cx="9448800" cy="564578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10478">
              <a:spcBef>
                <a:spcPts val="83"/>
              </a:spcBef>
            </a:pPr>
            <a:r>
              <a:rPr sz="3600" spc="-4" dirty="0">
                <a:solidFill>
                  <a:srgbClr val="002060"/>
                </a:solidFill>
                <a:latin typeface="Algerian" panose="04020705040A02060702" pitchFamily="82" charset="0"/>
              </a:rPr>
              <a:t>Disadvantages</a:t>
            </a:r>
            <a:r>
              <a:rPr sz="3600" spc="12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-4" dirty="0">
                <a:solidFill>
                  <a:srgbClr val="002060"/>
                </a:solidFill>
                <a:latin typeface="Algerian" panose="04020705040A02060702" pitchFamily="82" charset="0"/>
              </a:rPr>
              <a:t>of</a:t>
            </a:r>
            <a:r>
              <a:rPr sz="3600" spc="-87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-21" dirty="0">
                <a:solidFill>
                  <a:srgbClr val="002060"/>
                </a:solidFill>
                <a:latin typeface="Algerian" panose="04020705040A02060702" pitchFamily="82" charset="0"/>
              </a:rPr>
              <a:t>Virtualization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11852" y="2514600"/>
            <a:ext cx="5986288" cy="1487908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387668" indent="-377190">
              <a:spcBef>
                <a:spcPts val="83"/>
              </a:spcBef>
              <a:buAutoNum type="arabicPeriod"/>
              <a:tabLst>
                <a:tab pos="387144" algn="l"/>
                <a:tab pos="387668" algn="l"/>
              </a:tabLst>
            </a:pPr>
            <a:r>
              <a:rPr sz="3200" dirty="0">
                <a:latin typeface="Times New Roman"/>
                <a:cs typeface="Times New Roman"/>
              </a:rPr>
              <a:t>Extra</a:t>
            </a:r>
            <a:r>
              <a:rPr sz="3200" spc="-37" dirty="0">
                <a:latin typeface="Times New Roman"/>
                <a:cs typeface="Times New Roman"/>
              </a:rPr>
              <a:t> </a:t>
            </a:r>
            <a:r>
              <a:rPr sz="3200" spc="-4" dirty="0">
                <a:latin typeface="Times New Roman"/>
                <a:cs typeface="Times New Roman"/>
              </a:rPr>
              <a:t>Costs.</a:t>
            </a:r>
            <a:endParaRPr sz="3200" dirty="0">
              <a:latin typeface="Times New Roman"/>
              <a:cs typeface="Times New Roman"/>
            </a:endParaRPr>
          </a:p>
          <a:p>
            <a:pPr>
              <a:spcBef>
                <a:spcPts val="17"/>
              </a:spcBef>
              <a:buFont typeface="Times New Roman"/>
              <a:buAutoNum type="arabicPeriod"/>
            </a:pPr>
            <a:endParaRPr sz="3200" dirty="0">
              <a:latin typeface="Times New Roman"/>
              <a:cs typeface="Times New Roman"/>
            </a:endParaRPr>
          </a:p>
          <a:p>
            <a:pPr marL="387668" indent="-377190">
              <a:buAutoNum type="arabicPeriod"/>
              <a:tabLst>
                <a:tab pos="387144" algn="l"/>
                <a:tab pos="387668" algn="l"/>
              </a:tabLst>
            </a:pPr>
            <a:r>
              <a:rPr sz="3200" spc="-4" dirty="0">
                <a:latin typeface="Times New Roman"/>
                <a:cs typeface="Times New Roman"/>
              </a:rPr>
              <a:t>Software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Licensing.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14301"/>
            <a:ext cx="8854494" cy="1375313"/>
          </a:xfrm>
          <a:prstGeom prst="rect">
            <a:avLst/>
          </a:prstGeom>
        </p:spPr>
        <p:txBody>
          <a:bodyPr vert="horz" wrap="square" lIns="0" tIns="41212" rIns="0" bIns="0" rtlCol="0">
            <a:spAutoFit/>
          </a:bodyPr>
          <a:lstStyle/>
          <a:p>
            <a:pPr marL="2264537" marR="5588" indent="-2251266">
              <a:lnSpc>
                <a:spcPts val="5181"/>
              </a:lnSpc>
              <a:spcBef>
                <a:spcPts val="325"/>
              </a:spcBef>
            </a:pP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Approaches</a:t>
            </a:r>
            <a:r>
              <a:rPr sz="3600" spc="-77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spc="6" dirty="0">
                <a:solidFill>
                  <a:srgbClr val="002060"/>
                </a:solidFill>
                <a:latin typeface="Algerian" panose="04020705040A02060702" pitchFamily="82" charset="0"/>
              </a:rPr>
              <a:t>or</a:t>
            </a:r>
            <a:r>
              <a:rPr sz="3600" spc="-11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ways</a:t>
            </a:r>
            <a:r>
              <a:rPr sz="3600" spc="-22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to</a:t>
            </a:r>
            <a:r>
              <a:rPr lang="en-US" sz="3600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virtualizes </a:t>
            </a:r>
            <a:r>
              <a:rPr sz="3600" spc="-1084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br>
              <a:rPr lang="en-US" sz="3600" spc="-1084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cloud</a:t>
            </a:r>
            <a:r>
              <a:rPr sz="3600" spc="-38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servers</a:t>
            </a:r>
            <a:r>
              <a:rPr b="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763" y="2133600"/>
            <a:ext cx="8401731" cy="3898630"/>
          </a:xfrm>
          <a:prstGeom prst="rect">
            <a:avLst/>
          </a:prstGeom>
        </p:spPr>
        <p:txBody>
          <a:bodyPr vert="horz" wrap="square" lIns="0" tIns="121538" rIns="0" bIns="0" rtlCol="0">
            <a:spAutoFit/>
          </a:bodyPr>
          <a:lstStyle/>
          <a:p>
            <a:pPr marL="392557" indent="-379286" defTabSz="1005840">
              <a:spcBef>
                <a:spcPts val="956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Grid</a:t>
            </a:r>
            <a:r>
              <a:rPr sz="3520" spc="-20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Approach</a:t>
            </a:r>
            <a:r>
              <a:rPr lang="en-US"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-distributed computing model</a:t>
            </a:r>
            <a:endParaRPr sz="352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defTabSz="1005840">
              <a:spcBef>
                <a:spcPts val="847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OS</a:t>
            </a:r>
            <a:r>
              <a:rPr sz="352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-</a:t>
            </a:r>
            <a:r>
              <a:rPr sz="3520" spc="-2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Level</a:t>
            </a:r>
            <a:r>
              <a:rPr sz="3520" spc="-4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22" dirty="0">
                <a:solidFill>
                  <a:prstClr val="black"/>
                </a:solidFill>
                <a:latin typeface="Times New Roman"/>
                <a:cs typeface="Times New Roman"/>
              </a:rPr>
              <a:t>Virtualization</a:t>
            </a:r>
            <a:endParaRPr sz="352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defTabSz="1005840">
              <a:spcBef>
                <a:spcPts val="847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Hypervisor-based</a:t>
            </a:r>
            <a:r>
              <a:rPr sz="352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22" dirty="0">
                <a:solidFill>
                  <a:prstClr val="black"/>
                </a:solidFill>
                <a:latin typeface="Times New Roman"/>
                <a:cs typeface="Times New Roman"/>
              </a:rPr>
              <a:t>Virtualization</a:t>
            </a:r>
            <a:endParaRPr sz="352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defTabSz="1005840">
              <a:spcBef>
                <a:spcPts val="847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Software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virtualization</a:t>
            </a:r>
            <a:endParaRPr sz="352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defTabSz="1005840">
              <a:spcBef>
                <a:spcPts val="853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Hardware</a:t>
            </a:r>
            <a:r>
              <a:rPr sz="352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virtualization</a:t>
            </a:r>
            <a:endParaRPr sz="352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defTabSz="1005840">
              <a:spcBef>
                <a:spcPts val="847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Server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virtualization</a:t>
            </a:r>
            <a:endParaRPr sz="352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764858"/>
          </a:xfrm>
          <a:custGeom>
            <a:avLst/>
            <a:gdLst/>
            <a:ahLst/>
            <a:cxnLst/>
            <a:rect l="l" t="t" r="r" b="b"/>
            <a:pathLst>
              <a:path w="12192000" h="927100">
                <a:moveTo>
                  <a:pt x="12192000" y="0"/>
                </a:moveTo>
                <a:lnTo>
                  <a:pt x="0" y="0"/>
                </a:lnTo>
                <a:lnTo>
                  <a:pt x="0" y="926591"/>
                </a:lnTo>
                <a:lnTo>
                  <a:pt x="12192000" y="926591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8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314317"/>
            <a:ext cx="6781800" cy="564578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10478">
              <a:spcBef>
                <a:spcPts val="83"/>
              </a:spcBef>
            </a:pPr>
            <a:r>
              <a:rPr lang="en-US" sz="3600" spc="-4" dirty="0">
                <a:solidFill>
                  <a:srgbClr val="002060"/>
                </a:solidFill>
                <a:latin typeface="Algerian" panose="04020705040A02060702" pitchFamily="82" charset="0"/>
              </a:rPr>
              <a:t>Virtualization-summary</a:t>
            </a:r>
            <a:endParaRPr sz="3600" spc="-4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600200"/>
            <a:ext cx="9687497" cy="5653151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467678" marR="5763" lvl="0" indent="-457200" algn="just" defTabSz="914400" rtl="0" eaLnBrk="1" fontAlgn="auto" latinLnBrk="0" hangingPunct="1">
              <a:lnSpc>
                <a:spcPct val="150000"/>
              </a:lnSpc>
              <a:spcBef>
                <a:spcPts val="8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Mainly</a:t>
            </a:r>
            <a:r>
              <a:rPr kumimoji="0" sz="2400" b="0" i="0" u="none" strike="noStrike" kern="1200" cap="none" spc="4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Virtualization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means,</a:t>
            </a:r>
            <a:r>
              <a:rPr kumimoji="0" sz="2400" b="0" i="0" u="none" strike="noStrike" kern="1200" cap="none" spc="48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running</a:t>
            </a:r>
            <a:r>
              <a:rPr kumimoji="0" sz="2400" b="0" i="0" u="none" strike="noStrike" kern="1200" cap="none" spc="4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multiple</a:t>
            </a:r>
            <a:r>
              <a:rPr kumimoji="0" sz="2400" b="0" i="0" u="none" strike="noStrike" kern="1200" cap="none" spc="4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operating</a:t>
            </a:r>
            <a:r>
              <a:rPr kumimoji="0" sz="2400" b="0" i="0" u="none" strike="noStrike" kern="1200" cap="none" spc="4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systems</a:t>
            </a:r>
            <a:r>
              <a:rPr kumimoji="0" sz="2400" b="0" i="0" u="none" strike="noStrike" kern="1200" cap="none" spc="4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</a:t>
            </a:r>
            <a:r>
              <a:rPr kumimoji="0" sz="2400" b="0" i="0" u="none" strike="noStrike" kern="1200" cap="none" spc="4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400" b="0" i="0" u="none" strike="noStrike" kern="1200" cap="none" spc="47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single</a:t>
            </a:r>
            <a:r>
              <a:rPr kumimoji="0" sz="2400" b="0" i="0" u="none" strike="noStrike" kern="1200" cap="none" spc="48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machine</a:t>
            </a:r>
            <a:r>
              <a:rPr kumimoji="0" sz="2400" b="0" i="0" u="none" strike="noStrike" kern="1200" cap="none" spc="4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but </a:t>
            </a:r>
            <a:r>
              <a:rPr kumimoji="0" sz="2400" b="0" i="0" u="none" strike="noStrike" kern="1200" cap="none" spc="-4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sharing </a:t>
            </a:r>
            <a:r>
              <a:rPr kumimoji="0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 the hardware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resources </a:t>
            </a:r>
            <a:r>
              <a:rPr kumimoji="0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 </a:t>
            </a:r>
            <a:r>
              <a:rPr kumimoji="0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helps </a:t>
            </a:r>
            <a:r>
              <a:rPr kumimoji="0" sz="2400" b="0" i="0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provide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pool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IT resources </a:t>
            </a:r>
            <a:r>
              <a:rPr kumimoji="0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</a:t>
            </a:r>
            <a:r>
              <a:rPr kumimoji="0" sz="2400" b="0" i="0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</a:t>
            </a:r>
            <a:r>
              <a:rPr kumimoji="0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</a:t>
            </a:r>
            <a:r>
              <a:rPr kumimoji="0" sz="2400" b="0" i="0" u="none" strike="noStrike" kern="1200" cap="none" spc="-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share</a:t>
            </a:r>
            <a:r>
              <a:rPr kumimoji="0" sz="2400" b="0" i="0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these</a:t>
            </a:r>
            <a:r>
              <a:rPr kumimoji="0" sz="2400" b="0" i="0" u="none" strike="noStrike" kern="1200" cap="none" spc="-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</a:t>
            </a:r>
            <a:r>
              <a:rPr kumimoji="0" sz="2400" b="0" i="0" u="none" strike="noStrike" kern="1200" cap="none" spc="-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resources</a:t>
            </a:r>
            <a:r>
              <a:rPr kumimoji="0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</a:t>
            </a:r>
            <a:r>
              <a:rPr kumimoji="0" sz="2400" b="0" i="0" u="none" strike="noStrike" kern="1200" cap="none" spc="-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order</a:t>
            </a:r>
            <a:r>
              <a:rPr kumimoji="0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get</a:t>
            </a:r>
            <a:r>
              <a:rPr kumimoji="0" sz="2400" b="0" i="0" u="none" strike="noStrike" kern="1200" cap="none" spc="-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benefits</a:t>
            </a:r>
            <a:r>
              <a:rPr kumimoji="0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</a:t>
            </a:r>
            <a:r>
              <a:rPr kumimoji="0" sz="2400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400" b="0" i="0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business.</a:t>
            </a:r>
          </a:p>
          <a:p>
            <a:pPr marL="467678" marR="4715" lvl="0" indent="-457200" algn="just" defTabSz="914400" rtl="0" eaLnBrk="1" fontAlgn="auto" latinLnBrk="0" hangingPunct="1">
              <a:lnSpc>
                <a:spcPct val="150000"/>
              </a:lnSpc>
              <a:spcBef>
                <a:spcPts val="82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the </a:t>
            </a:r>
            <a:r>
              <a:rPr kumimoji="0" lang="en-IN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main -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cost-saving, </a:t>
            </a:r>
            <a:r>
              <a:rPr kumimoji="0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hardware-reducing,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energy-saving techniques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used by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cloud </a:t>
            </a:r>
            <a:r>
              <a:rPr kumimoji="0" sz="2400" b="1" i="0" u="none" strike="noStrike" kern="1200" cap="none" spc="4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providers</a:t>
            </a:r>
            <a:r>
              <a:rPr kumimoji="0" sz="2400" b="1" i="0" u="none" strike="noStrike" kern="1200" cap="none" spc="-21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2400" b="1" i="0" u="none" strike="noStrike" kern="1200" cap="none" spc="-4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virtualization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CC0099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7678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</a:t>
            </a:r>
            <a:r>
              <a:rPr kumimoji="0" sz="2400" b="0" i="0" u="none" strike="noStrike" kern="1200" cap="none" spc="2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OS</a:t>
            </a:r>
            <a:r>
              <a:rPr kumimoji="0" sz="2400" b="0" i="0" u="none" strike="noStrike" kern="1200" cap="none" spc="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virtualization</a:t>
            </a:r>
            <a:r>
              <a:rPr kumimoji="0" sz="2400" b="0" i="0" u="none" strike="noStrike" kern="1200" cap="none" spc="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each</a:t>
            </a:r>
            <a:r>
              <a:rPr kumimoji="0" sz="2400" b="0" i="0" u="none" strike="noStrike" kern="1200" cap="none" spc="28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VM</a:t>
            </a:r>
            <a:r>
              <a:rPr kumimoji="0" sz="2400" b="0" i="0" u="none" strike="noStrike" kern="1200" cap="none" spc="2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</a:t>
            </a:r>
            <a:r>
              <a:rPr kumimoji="0" sz="2400" b="0" i="0" u="none" strike="noStrike" kern="1200" cap="none" spc="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</a:t>
            </a:r>
            <a:r>
              <a:rPr kumimoji="0" sz="2400" b="0" i="0" u="none" strike="noStrike" kern="1200" cap="none" spc="28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400" b="0" i="0" u="none" strike="noStrike" kern="1200" cap="none" spc="2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different</a:t>
            </a:r>
            <a:r>
              <a:rPr kumimoji="0" sz="2400" b="0" i="0" u="none" strike="noStrike" kern="1200" cap="none" spc="28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operating</a:t>
            </a:r>
            <a:r>
              <a:rPr kumimoji="0" sz="2400" b="0" i="0" u="none" strike="noStrike" kern="1200" cap="none" spc="2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system</a:t>
            </a:r>
            <a:r>
              <a:rPr kumimoji="0" sz="2400" b="0" i="0" u="none" strike="noStrike" kern="1200" cap="none" spc="26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(OS),</a:t>
            </a:r>
            <a:r>
              <a:rPr kumimoji="0" sz="2400" b="0" i="0" u="none" strike="noStrike" kern="1200" cap="none" spc="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sz="2400" b="0" i="0" u="none" strike="noStrike" kern="1200" cap="none" spc="2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each</a:t>
            </a:r>
            <a:r>
              <a:rPr kumimoji="0" sz="2400" b="0" i="0" u="none" strike="noStrike" kern="1200" cap="none" spc="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OS</a:t>
            </a:r>
            <a:r>
              <a:rPr kumimoji="0" sz="2400" b="0" i="0" u="none" strike="noStrike" kern="1200" cap="none" spc="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isolated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from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400" b="0" i="0" u="none" strike="noStrike" kern="1200" cap="none" spc="-2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others.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767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</a:t>
            </a:r>
            <a:r>
              <a:rPr kumimoji="0" sz="2400" b="0" i="0" u="none" strike="noStrike" kern="1200" cap="none" spc="-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VMs</a:t>
            </a:r>
            <a:r>
              <a:rPr kumimoji="0" sz="2400" b="0" i="0" u="none" strike="noStrike" kern="1200" cap="none" spc="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sz="2400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enabling</a:t>
            </a:r>
            <a:r>
              <a:rPr kumimoji="0" sz="2400" b="0" i="0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different</a:t>
            </a:r>
            <a:r>
              <a:rPr kumimoji="0" sz="2400" b="0" i="0" u="none" strike="noStrike" kern="1200" cap="none" spc="-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services</a:t>
            </a:r>
            <a:r>
              <a:rPr kumimoji="0" sz="2400" b="0" i="0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sz="2400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run</a:t>
            </a:r>
            <a:r>
              <a:rPr kumimoji="0" sz="24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</a:t>
            </a:r>
            <a:r>
              <a:rPr kumimoji="0" sz="2400" b="0" i="0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separate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VMs</a:t>
            </a:r>
            <a:r>
              <a:rPr kumimoji="0" sz="2400" b="0" i="0" u="none" strike="noStrike" kern="1200" cap="none" spc="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 the </a:t>
            </a:r>
            <a:r>
              <a:rPr kumimoji="0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same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physical</a:t>
            </a:r>
            <a:r>
              <a:rPr kumimoji="0" sz="2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machine.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056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6781800" cy="487378"/>
          </a:xfrm>
          <a:prstGeom prst="rect">
            <a:avLst/>
          </a:prstGeom>
        </p:spPr>
        <p:txBody>
          <a:bodyPr vert="horz" wrap="square" lIns="0" tIns="13272" rIns="0" bIns="0" rtlCol="0">
            <a:spAutoFit/>
          </a:bodyPr>
          <a:lstStyle/>
          <a:p>
            <a:pPr marL="13970">
              <a:spcBef>
                <a:spcPts val="105"/>
              </a:spcBef>
            </a:pPr>
            <a:r>
              <a:rPr sz="3080" spc="-22" dirty="0">
                <a:solidFill>
                  <a:srgbClr val="002060"/>
                </a:solidFill>
                <a:latin typeface="Algerian" panose="04020705040A02060702" pitchFamily="82" charset="0"/>
              </a:rPr>
              <a:t>Advantages</a:t>
            </a:r>
            <a:r>
              <a:rPr sz="3080" spc="11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080" spc="-6" dirty="0">
                <a:solidFill>
                  <a:srgbClr val="002060"/>
                </a:solidFill>
                <a:latin typeface="Algerian" panose="04020705040A02060702" pitchFamily="82" charset="0"/>
              </a:rPr>
              <a:t>of</a:t>
            </a:r>
            <a:r>
              <a:rPr sz="3080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080" spc="-11" dirty="0">
                <a:solidFill>
                  <a:srgbClr val="002060"/>
                </a:solidFill>
                <a:latin typeface="Algerian" panose="04020705040A02060702" pitchFamily="82" charset="0"/>
              </a:rPr>
              <a:t>Cloud</a:t>
            </a:r>
            <a:r>
              <a:rPr sz="3080" spc="11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080" spc="-11" dirty="0">
                <a:solidFill>
                  <a:srgbClr val="002060"/>
                </a:solidFill>
                <a:latin typeface="Algerian" panose="04020705040A02060702" pitchFamily="82" charset="0"/>
              </a:rPr>
              <a:t>Computing</a:t>
            </a:r>
            <a:endParaRPr sz="308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173568" y="10176418"/>
            <a:ext cx="276606" cy="209481"/>
          </a:xfrm>
          <a:prstGeom prst="rect">
            <a:avLst/>
          </a:prstGeom>
        </p:spPr>
        <p:txBody>
          <a:bodyPr vert="horz" wrap="square" lIns="0" tIns="6287" rIns="0" bIns="0" rtlCol="0">
            <a:spAutoFit/>
          </a:bodyPr>
          <a:lstStyle/>
          <a:p>
            <a:pPr marL="41910">
              <a:spcBef>
                <a:spcPts val="50"/>
              </a:spcBef>
            </a:pPr>
            <a:r>
              <a:rPr dirty="0"/>
              <a:t>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600200"/>
            <a:ext cx="8915400" cy="5621539"/>
          </a:xfrm>
          <a:prstGeom prst="rect">
            <a:avLst/>
          </a:prstGeom>
        </p:spPr>
        <p:txBody>
          <a:bodyPr vert="horz" wrap="square" lIns="0" tIns="78232" rIns="0" bIns="0" rtlCol="0">
            <a:spAutoFit/>
          </a:bodyPr>
          <a:lstStyle/>
          <a:p>
            <a:pPr marL="391160" indent="-377889">
              <a:spcBef>
                <a:spcPts val="616"/>
              </a:spcBef>
              <a:buFont typeface="Arial MT"/>
              <a:buChar char="•"/>
              <a:tabLst>
                <a:tab pos="391160" algn="l"/>
                <a:tab pos="391859" algn="l"/>
              </a:tabLst>
            </a:pPr>
            <a:r>
              <a:rPr sz="24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  <a:r>
              <a:rPr sz="2400" b="1" spc="-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marR="608394" lvl="1" indent="-315722">
              <a:spcBef>
                <a:spcPts val="446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4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sz="2400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hogging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computer's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memory,</a:t>
            </a:r>
            <a:r>
              <a:rPr sz="2400" spc="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400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</a:t>
            </a:r>
            <a:r>
              <a:rPr sz="2400"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2400" spc="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400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marR="5588" lvl="1" indent="-315722">
              <a:spcBef>
                <a:spcPts val="424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fewer </a:t>
            </a:r>
            <a:r>
              <a:rPr sz="2400"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sz="2400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4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160" indent="-377889">
              <a:spcBef>
                <a:spcPts val="455"/>
              </a:spcBef>
              <a:buFont typeface="Arial MT"/>
              <a:buChar char="•"/>
              <a:tabLst>
                <a:tab pos="391160" algn="l"/>
                <a:tab pos="391859" algn="l"/>
              </a:tabLst>
            </a:pPr>
            <a:r>
              <a:rPr sz="24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r>
              <a:rPr sz="2400" b="1" spc="-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2400" b="1" spc="-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marR="67753" lvl="1" indent="-315722">
              <a:spcBef>
                <a:spcPts val="440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sz="24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purchasing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2400" spc="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applications,</a:t>
            </a:r>
            <a:r>
              <a:rPr sz="24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2400"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1270" lvl="2" indent="-252159">
              <a:spcBef>
                <a:spcPts val="380"/>
              </a:spcBef>
              <a:buFont typeface="Arial MT"/>
              <a:buChar char="•"/>
              <a:tabLst>
                <a:tab pos="1271270" algn="l"/>
                <a:tab pos="1271969" algn="l"/>
              </a:tabLst>
            </a:pP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sz="24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sz="24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</a:t>
            </a:r>
            <a:r>
              <a:rPr sz="24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Docs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suite.</a:t>
            </a:r>
          </a:p>
          <a:p>
            <a:pPr marL="831914" lvl="1" indent="-315722">
              <a:spcBef>
                <a:spcPts val="374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paying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1270" lvl="2" indent="-252159">
              <a:spcBef>
                <a:spcPts val="369"/>
              </a:spcBef>
              <a:buFont typeface="Arial MT"/>
              <a:buChar char="•"/>
              <a:tabLst>
                <a:tab pos="1271270" algn="l"/>
                <a:tab pos="1271969" algn="l"/>
              </a:tabLst>
            </a:pP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alone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to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609600"/>
            <a:ext cx="8775256" cy="568810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3910902" marR="5588" indent="-3897630">
              <a:spcBef>
                <a:spcPts val="116"/>
              </a:spcBef>
            </a:pPr>
            <a:r>
              <a:rPr lang="en-US" sz="3600" dirty="0">
                <a:solidFill>
                  <a:srgbClr val="002060"/>
                </a:solidFill>
                <a:latin typeface="Algerian" panose="04020705040A02060702" pitchFamily="82" charset="0"/>
              </a:rPr>
              <a:t>parallelization</a:t>
            </a:r>
            <a:r>
              <a:rPr sz="3600" spc="-17" dirty="0">
                <a:solidFill>
                  <a:srgbClr val="002060"/>
                </a:solidFill>
                <a:latin typeface="Algerian" panose="04020705040A02060702" pitchFamily="82" charset="0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2057400"/>
            <a:ext cx="9448800" cy="4764446"/>
          </a:xfrm>
          <a:prstGeom prst="rect">
            <a:avLst/>
          </a:prstGeom>
        </p:spPr>
        <p:txBody>
          <a:bodyPr vert="horz" wrap="square" lIns="0" tIns="108268" rIns="0" bIns="0" rtlCol="0">
            <a:spAutoFit/>
          </a:bodyPr>
          <a:lstStyle/>
          <a:p>
            <a:pPr marL="392557" indent="-379286" algn="just" defTabSz="1005840">
              <a:spcBef>
                <a:spcPts val="853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lang="en-US" sz="2800" b="1" i="0" dirty="0">
                <a:solidFill>
                  <a:srgbClr val="1927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Parallelization</a:t>
            </a:r>
            <a:r>
              <a:rPr lang="en-US" sz="2800" b="0" i="0" dirty="0">
                <a:solidFill>
                  <a:srgbClr val="1927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 act of designing a computer </a:t>
            </a:r>
            <a:r>
              <a:rPr lang="en-US" sz="2800" b="0" i="0" u="none" strike="noStrike" dirty="0">
                <a:solidFill>
                  <a:srgbClr val="1927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2800" b="0" i="0" dirty="0">
                <a:solidFill>
                  <a:srgbClr val="1927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2800" b="0" i="0" u="none" strike="noStrike" dirty="0">
                <a:solidFill>
                  <a:srgbClr val="1927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800" b="0" i="0" dirty="0">
                <a:solidFill>
                  <a:srgbClr val="1927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process data in </a:t>
            </a:r>
            <a:r>
              <a:rPr lang="en-US" sz="2800" b="0" i="0" u="none" strike="noStrike" dirty="0">
                <a:solidFill>
                  <a:srgbClr val="1927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lang="en-US" sz="2800" b="0" i="0" dirty="0">
                <a:solidFill>
                  <a:srgbClr val="1927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92557" indent="-379286" algn="just" defTabSz="1005840">
              <a:spcBef>
                <a:spcPts val="853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lang="en-US" sz="2800" b="0" i="0" dirty="0">
                <a:solidFill>
                  <a:srgbClr val="1927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Normally, computer programs compute data </a:t>
            </a:r>
            <a:r>
              <a:rPr lang="en-US" sz="2800" b="0" i="0" u="none" strike="noStrike" dirty="0">
                <a:solidFill>
                  <a:srgbClr val="1927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serially</a:t>
            </a:r>
            <a:r>
              <a:rPr lang="en-US" sz="2800" b="0" i="0" dirty="0">
                <a:solidFill>
                  <a:srgbClr val="1927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they solve one problem, and then the next, then the next. </a:t>
            </a:r>
          </a:p>
          <a:p>
            <a:pPr marL="392557" indent="-379286" algn="just" defTabSz="1005840">
              <a:spcBef>
                <a:spcPts val="853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lang="en-US" sz="2800" b="0" i="0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 computer program or system is parallelized, it breaks a problem down into smaller pieces to be independently solved simultaneously by discrete computing resources. </a:t>
            </a:r>
          </a:p>
          <a:p>
            <a:pPr marL="392557" indent="-379286" algn="just" defTabSz="1005840">
              <a:spcBef>
                <a:spcPts val="853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lang="en-US" sz="2800" b="0" i="0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optimized for this type of computation, parallelized programs can arrive at a solution much faster than programs executing processes in serial.</a:t>
            </a:r>
            <a:endParaRPr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7022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228600"/>
            <a:ext cx="8775256" cy="568810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3910902" marR="5588" indent="-3897630">
              <a:spcBef>
                <a:spcPts val="116"/>
              </a:spcBef>
            </a:pPr>
            <a:r>
              <a:rPr lang="en-US" sz="3600" dirty="0">
                <a:solidFill>
                  <a:srgbClr val="002060"/>
                </a:solidFill>
                <a:latin typeface="Algerian" panose="04020705040A02060702" pitchFamily="82" charset="0"/>
              </a:rPr>
              <a:t>parallelization</a:t>
            </a:r>
            <a:r>
              <a:rPr sz="3600" spc="-17" dirty="0">
                <a:solidFill>
                  <a:srgbClr val="002060"/>
                </a:solidFill>
                <a:latin typeface="Algerian" panose="04020705040A02060702" pitchFamily="82" charset="0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752600"/>
            <a:ext cx="9448800" cy="5195333"/>
          </a:xfrm>
          <a:prstGeom prst="rect">
            <a:avLst/>
          </a:prstGeom>
        </p:spPr>
        <p:txBody>
          <a:bodyPr vert="horz" wrap="square" lIns="0" tIns="108268" rIns="0" bIns="0" rtlCol="0">
            <a:spAutoFit/>
          </a:bodyPr>
          <a:lstStyle/>
          <a:p>
            <a:pPr marL="392557" indent="-379286" algn="just" defTabSz="1005840">
              <a:spcBef>
                <a:spcPts val="853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Parallelization as a computing technique has been used for many years, especially in the field of supercomputing. </a:t>
            </a:r>
          </a:p>
          <a:p>
            <a:pPr marL="392557" indent="-379286" algn="just" defTabSz="1005840">
              <a:spcBef>
                <a:spcPts val="853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new generation of processors approaches the physical limitations of microelectronics, which is a major engineering concern in CPU design.</a:t>
            </a:r>
          </a:p>
          <a:p>
            <a:pPr marL="392557" indent="-379286" algn="just" defTabSz="1005840">
              <a:spcBef>
                <a:spcPts val="853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Because individual chips are approaching their fastest possible speeds, parallel processing becomes an important area where to improve computing performance. </a:t>
            </a:r>
          </a:p>
          <a:p>
            <a:pPr marL="392557" indent="-379286" algn="just" defTabSz="1005840">
              <a:spcBef>
                <a:spcPts val="853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modern desktop computers and laptops have multiple cores on their CPU that help parallel processing in the operating system.</a:t>
            </a:r>
            <a:endParaRPr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3659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7A1A7-4199-43E7-91D4-5B5FB694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3" y="304800"/>
            <a:ext cx="8327572" cy="553998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Algerian" panose="04020705040A02060702" pitchFamily="82" charset="0"/>
              </a:rPr>
              <a:t>Need for parallelization</a:t>
            </a:r>
            <a:endParaRPr lang="en-IN" sz="36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13FD0-8E05-4CC6-BCC0-39385B278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1"/>
            <a:ext cx="8077199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500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81236"/>
            <a:ext cx="7392047" cy="555088"/>
          </a:xfrm>
          <a:prstGeom prst="rect">
            <a:avLst/>
          </a:prstGeom>
        </p:spPr>
        <p:txBody>
          <a:bodyPr vert="horz" wrap="square" lIns="0" tIns="13272" rIns="0" bIns="0" rtlCol="0">
            <a:spAutoFit/>
          </a:bodyPr>
          <a:lstStyle/>
          <a:p>
            <a:pPr marL="13970">
              <a:spcBef>
                <a:spcPts val="105"/>
              </a:spcBef>
            </a:pPr>
            <a:r>
              <a:rPr sz="3520" spc="-6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</a:rPr>
              <a:t>Cloud</a:t>
            </a:r>
            <a:r>
              <a:rPr sz="3520" spc="-17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</a:rPr>
              <a:t> </a:t>
            </a:r>
            <a:r>
              <a:rPr sz="3520" spc="-22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</a:rPr>
              <a:t>resource</a:t>
            </a:r>
            <a:r>
              <a:rPr sz="3520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</a:rPr>
              <a:t> </a:t>
            </a:r>
            <a:r>
              <a:rPr sz="3520" spc="-17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</a:rPr>
              <a:t>management</a:t>
            </a:r>
            <a:endParaRPr sz="352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2438400"/>
            <a:ext cx="9144000" cy="3808862"/>
          </a:xfrm>
          <a:prstGeom prst="rect">
            <a:avLst/>
          </a:prstGeom>
        </p:spPr>
        <p:txBody>
          <a:bodyPr vert="horz" wrap="square" lIns="0" tIns="121538" rIns="0" bIns="0" rtlCol="0">
            <a:spAutoFit/>
          </a:bodyPr>
          <a:lstStyle/>
          <a:p>
            <a:pPr marL="392557" indent="-379286" defTabSz="1005840">
              <a:spcBef>
                <a:spcPts val="956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Critical</a:t>
            </a:r>
            <a:r>
              <a:rPr sz="3520" b="1" spc="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function</a:t>
            </a:r>
            <a:r>
              <a:rPr sz="3520" b="1" spc="2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of</a:t>
            </a:r>
            <a:r>
              <a:rPr sz="352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any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22" dirty="0">
                <a:solidFill>
                  <a:prstClr val="black"/>
                </a:solidFill>
                <a:latin typeface="Times New Roman"/>
                <a:cs typeface="Times New Roman"/>
              </a:rPr>
              <a:t>man-made</a:t>
            </a:r>
            <a:r>
              <a:rPr sz="3520" spc="14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17" dirty="0">
                <a:solidFill>
                  <a:prstClr val="black"/>
                </a:solidFill>
                <a:latin typeface="Times New Roman"/>
                <a:cs typeface="Times New Roman"/>
              </a:rPr>
              <a:t>system.</a:t>
            </a:r>
            <a:endParaRPr sz="352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1019112" indent="-379286" defTabSz="1005840">
              <a:spcBef>
                <a:spcPts val="847"/>
              </a:spcBef>
            </a:pP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It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affects</a:t>
            </a:r>
            <a:r>
              <a:rPr sz="3520" spc="-3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3520" spc="2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b="1" spc="-17" dirty="0">
                <a:solidFill>
                  <a:prstClr val="black"/>
                </a:solidFill>
                <a:latin typeface="Times New Roman"/>
                <a:cs typeface="Times New Roman"/>
              </a:rPr>
              <a:t>three</a:t>
            </a:r>
            <a:r>
              <a:rPr sz="3520" b="1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basic</a:t>
            </a:r>
            <a:r>
              <a:rPr sz="3520" b="1" spc="-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criteria</a:t>
            </a:r>
            <a:r>
              <a:rPr sz="3520" b="1" spc="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for</a:t>
            </a:r>
            <a:r>
              <a:rPr sz="3520" spc="-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lang="en-US"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evaluation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of</a:t>
            </a:r>
            <a:r>
              <a:rPr sz="3520" spc="-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352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system</a:t>
            </a:r>
            <a:r>
              <a:rPr sz="3520" spc="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like:</a:t>
            </a:r>
            <a:endParaRPr sz="352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defTabSz="1005840">
              <a:spcBef>
                <a:spcPts val="853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spc="-22" dirty="0">
                <a:solidFill>
                  <a:prstClr val="black"/>
                </a:solidFill>
                <a:latin typeface="Times New Roman"/>
                <a:cs typeface="Times New Roman"/>
              </a:rPr>
              <a:t>Functionality.</a:t>
            </a:r>
            <a:endParaRPr sz="352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02920" indent="-489647" defTabSz="1005840">
              <a:spcBef>
                <a:spcPts val="841"/>
              </a:spcBef>
              <a:buFont typeface="Arial MT"/>
              <a:buChar char="•"/>
              <a:tabLst>
                <a:tab pos="502920" algn="l"/>
                <a:tab pos="503617" algn="l"/>
              </a:tabLst>
            </a:pP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Performance.</a:t>
            </a:r>
            <a:endParaRPr sz="352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02920" indent="-489647" defTabSz="1005840">
              <a:spcBef>
                <a:spcPts val="853"/>
              </a:spcBef>
              <a:buFont typeface="Arial MT"/>
              <a:buChar char="•"/>
              <a:tabLst>
                <a:tab pos="502920" algn="l"/>
                <a:tab pos="503617" algn="l"/>
              </a:tabLst>
            </a:pP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Cost.</a:t>
            </a:r>
            <a:endParaRPr sz="352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424" y="642785"/>
            <a:ext cx="2927414" cy="566694"/>
          </a:xfrm>
          <a:prstGeom prst="rect">
            <a:avLst/>
          </a:prstGeom>
        </p:spPr>
        <p:txBody>
          <a:bodyPr vert="horz" wrap="square" lIns="0" tIns="12573" rIns="0" bIns="0" rtlCol="0">
            <a:spAutoFit/>
          </a:bodyPr>
          <a:lstStyle/>
          <a:p>
            <a:pPr marL="13970">
              <a:spcBef>
                <a:spcPts val="99"/>
              </a:spcBef>
            </a:pPr>
            <a:r>
              <a:rPr sz="3600" spc="-6" dirty="0">
                <a:solidFill>
                  <a:srgbClr val="002060"/>
                </a:solidFill>
                <a:latin typeface="Algerian" panose="04020705040A02060702" pitchFamily="82" charset="0"/>
              </a:rPr>
              <a:t>Schedu</a:t>
            </a:r>
            <a:r>
              <a:rPr sz="3600" dirty="0">
                <a:solidFill>
                  <a:srgbClr val="002060"/>
                </a:solidFill>
                <a:latin typeface="Algerian" panose="04020705040A02060702" pitchFamily="82" charset="0"/>
              </a:rPr>
              <a:t>l</a:t>
            </a:r>
            <a:r>
              <a:rPr sz="3600" spc="-6" dirty="0">
                <a:solidFill>
                  <a:srgbClr val="002060"/>
                </a:solidFill>
                <a:latin typeface="Algerian" panose="04020705040A02060702" pitchFamily="82" charset="0"/>
              </a:rPr>
              <a:t>ing</a:t>
            </a:r>
            <a:endParaRPr sz="36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868" y="1844429"/>
            <a:ext cx="8844407" cy="4780540"/>
          </a:xfrm>
          <a:prstGeom prst="rect">
            <a:avLst/>
          </a:prstGeom>
        </p:spPr>
        <p:txBody>
          <a:bodyPr vert="horz" wrap="square" lIns="0" tIns="66358" rIns="0" bIns="0" rtlCol="0">
            <a:spAutoFit/>
          </a:bodyPr>
          <a:lstStyle/>
          <a:p>
            <a:pPr marL="392557" marR="5588" indent="-379286" defTabSz="1005840">
              <a:lnSpc>
                <a:spcPct val="90000"/>
              </a:lnSpc>
              <a:spcBef>
                <a:spcPts val="523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Scheduling</a:t>
            </a:r>
            <a:r>
              <a:rPr sz="3520" b="1" spc="2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in</a:t>
            </a:r>
            <a:r>
              <a:rPr sz="3520" spc="-2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352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computing</a:t>
            </a:r>
            <a:r>
              <a:rPr sz="3520" spc="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system</a:t>
            </a:r>
            <a:r>
              <a:rPr sz="3520" spc="3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deciding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how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to allocate</a:t>
            </a:r>
            <a:r>
              <a:rPr sz="352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resources</a:t>
            </a:r>
            <a:r>
              <a:rPr sz="3520" spc="2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of</a:t>
            </a:r>
            <a:r>
              <a:rPr sz="352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3520" spc="6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17" dirty="0">
                <a:solidFill>
                  <a:prstClr val="black"/>
                </a:solidFill>
                <a:latin typeface="Times New Roman"/>
                <a:cs typeface="Times New Roman"/>
              </a:rPr>
              <a:t>system,</a:t>
            </a:r>
            <a:r>
              <a:rPr sz="3520" spc="7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such</a:t>
            </a:r>
            <a:r>
              <a:rPr sz="3520" spc="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as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CPU</a:t>
            </a:r>
            <a:r>
              <a:rPr sz="352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cycles,</a:t>
            </a:r>
            <a:r>
              <a:rPr sz="3520" spc="3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55" dirty="0">
                <a:solidFill>
                  <a:prstClr val="black"/>
                </a:solidFill>
                <a:latin typeface="Times New Roman"/>
                <a:cs typeface="Times New Roman"/>
              </a:rPr>
              <a:t>memory,</a:t>
            </a:r>
            <a:r>
              <a:rPr sz="3520" spc="14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secondary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storage</a:t>
            </a:r>
            <a:r>
              <a:rPr sz="352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space, </a:t>
            </a:r>
            <a:r>
              <a:rPr sz="3520" spc="-86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I/O and</a:t>
            </a:r>
            <a:r>
              <a:rPr sz="352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network</a:t>
            </a: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bandwidth,</a:t>
            </a:r>
            <a:r>
              <a:rPr sz="3520" spc="-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between</a:t>
            </a:r>
            <a:r>
              <a:rPr sz="352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users</a:t>
            </a:r>
            <a:r>
              <a:rPr sz="352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3520" spc="-86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tasks.</a:t>
            </a:r>
            <a:endParaRPr sz="352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1847533" indent="-379286" defTabSz="1005840">
              <a:lnSpc>
                <a:spcPts val="3806"/>
              </a:lnSpc>
              <a:spcBef>
                <a:spcPts val="902"/>
              </a:spcBef>
            </a:pP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Policies</a:t>
            </a:r>
            <a:r>
              <a:rPr sz="3520" b="1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3520" b="1" spc="-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b="1" spc="-17" dirty="0">
                <a:solidFill>
                  <a:prstClr val="black"/>
                </a:solidFill>
                <a:latin typeface="Times New Roman"/>
                <a:cs typeface="Times New Roman"/>
              </a:rPr>
              <a:t>mechanisms</a:t>
            </a:r>
            <a:r>
              <a:rPr sz="3520" b="1" spc="14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for</a:t>
            </a:r>
            <a:r>
              <a:rPr sz="3520" spc="-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resource </a:t>
            </a:r>
            <a:r>
              <a:rPr sz="3520" spc="-86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allocation.</a:t>
            </a:r>
            <a:endParaRPr sz="352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defTabSz="1005840">
              <a:spcBef>
                <a:spcPts val="363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Policy:</a:t>
            </a:r>
            <a:r>
              <a:rPr sz="352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principles </a:t>
            </a:r>
            <a:r>
              <a:rPr sz="3520" dirty="0">
                <a:solidFill>
                  <a:prstClr val="black"/>
                </a:solidFill>
                <a:latin typeface="Times New Roman"/>
                <a:cs typeface="Times New Roman"/>
              </a:rPr>
              <a:t>guiding</a:t>
            </a:r>
            <a:r>
              <a:rPr sz="3520" spc="-3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decisions.</a:t>
            </a:r>
            <a:endParaRPr sz="352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indent="-379286" defTabSz="1005840">
              <a:spcBef>
                <a:spcPts val="424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520" spc="-11" dirty="0">
                <a:solidFill>
                  <a:prstClr val="black"/>
                </a:solidFill>
                <a:latin typeface="Times New Roman"/>
                <a:cs typeface="Times New Roman"/>
              </a:rPr>
              <a:t>Mechanisms:</a:t>
            </a:r>
            <a:r>
              <a:rPr sz="3520" spc="9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352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22" dirty="0">
                <a:solidFill>
                  <a:prstClr val="black"/>
                </a:solidFill>
                <a:latin typeface="Times New Roman"/>
                <a:cs typeface="Times New Roman"/>
              </a:rPr>
              <a:t>means</a:t>
            </a:r>
            <a:r>
              <a:rPr sz="3520" spc="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to</a:t>
            </a:r>
            <a:r>
              <a:rPr sz="352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17" dirty="0">
                <a:solidFill>
                  <a:prstClr val="black"/>
                </a:solidFill>
                <a:latin typeface="Times New Roman"/>
                <a:cs typeface="Times New Roman"/>
              </a:rPr>
              <a:t>implement</a:t>
            </a:r>
            <a:r>
              <a:rPr sz="3520" spc="11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520" spc="-6" dirty="0">
                <a:solidFill>
                  <a:prstClr val="black"/>
                </a:solidFill>
                <a:latin typeface="Times New Roman"/>
                <a:cs typeface="Times New Roman"/>
              </a:rPr>
              <a:t>policies</a:t>
            </a:r>
            <a:endParaRPr sz="352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250793"/>
            <a:ext cx="8499348" cy="1096775"/>
          </a:xfrm>
          <a:prstGeom prst="rect">
            <a:avLst/>
          </a:prstGeom>
        </p:spPr>
        <p:txBody>
          <a:bodyPr vert="horz" wrap="square" lIns="0" tIns="13272" rIns="0" bIns="0" rtlCol="0">
            <a:spAutoFit/>
          </a:bodyPr>
          <a:lstStyle/>
          <a:p>
            <a:pPr marL="13970">
              <a:spcBef>
                <a:spcPts val="105"/>
              </a:spcBef>
            </a:pPr>
            <a:r>
              <a:rPr sz="3520" spc="-6" dirty="0">
                <a:solidFill>
                  <a:srgbClr val="002060"/>
                </a:solidFill>
                <a:latin typeface="Algerian" panose="04020705040A02060702" pitchFamily="82" charset="0"/>
              </a:rPr>
              <a:t>Cloud</a:t>
            </a:r>
            <a:r>
              <a:rPr sz="3520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520" spc="-22" dirty="0">
                <a:solidFill>
                  <a:srgbClr val="002060"/>
                </a:solidFill>
                <a:latin typeface="Algerian" panose="04020705040A02060702" pitchFamily="82" charset="0"/>
              </a:rPr>
              <a:t>resource</a:t>
            </a:r>
            <a:r>
              <a:rPr sz="3520" spc="17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520" spc="-17" dirty="0">
                <a:solidFill>
                  <a:srgbClr val="002060"/>
                </a:solidFill>
                <a:latin typeface="Algerian" panose="04020705040A02060702" pitchFamily="82" charset="0"/>
              </a:rPr>
              <a:t>management</a:t>
            </a:r>
            <a:r>
              <a:rPr sz="3520" spc="88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520" spc="-11" dirty="0">
                <a:solidFill>
                  <a:srgbClr val="002060"/>
                </a:solidFill>
                <a:latin typeface="Algerian" panose="04020705040A02060702" pitchFamily="82" charset="0"/>
              </a:rPr>
              <a:t>(CRM)</a:t>
            </a:r>
            <a:r>
              <a:rPr sz="3520" spc="44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520" spc="-6" dirty="0">
                <a:solidFill>
                  <a:srgbClr val="002060"/>
                </a:solidFill>
                <a:latin typeface="Algerian" panose="04020705040A02060702" pitchFamily="82" charset="0"/>
              </a:rPr>
              <a:t>policies</a:t>
            </a:r>
            <a:endParaRPr sz="352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" y="1780751"/>
            <a:ext cx="9662774" cy="838435"/>
          </a:xfrm>
          <a:prstGeom prst="rect">
            <a:avLst/>
          </a:prstGeom>
        </p:spPr>
        <p:txBody>
          <a:bodyPr vert="horz" wrap="square" lIns="0" tIns="106172" rIns="0" bIns="0" rtlCol="0">
            <a:spAutoFit/>
          </a:bodyPr>
          <a:lstStyle/>
          <a:p>
            <a:pPr marL="392557" marR="5588" indent="-379286" algn="just" defTabSz="1005840">
              <a:lnSpc>
                <a:spcPct val="80000"/>
              </a:lnSpc>
              <a:spcBef>
                <a:spcPts val="836"/>
              </a:spcBef>
              <a:buFont typeface="Arial MT"/>
              <a:buChar char="•"/>
              <a:tabLst>
                <a:tab pos="393256" algn="l"/>
              </a:tabLst>
            </a:pP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1.</a:t>
            </a:r>
            <a:r>
              <a:rPr sz="297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Admission</a:t>
            </a:r>
            <a:r>
              <a:rPr sz="2970" b="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b="1" spc="-11" dirty="0">
                <a:solidFill>
                  <a:prstClr val="black"/>
                </a:solidFill>
                <a:latin typeface="Times New Roman"/>
                <a:cs typeface="Times New Roman"/>
              </a:rPr>
              <a:t>control:</a:t>
            </a:r>
            <a:r>
              <a:rPr sz="2970" b="1" spc="-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prevent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system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 from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accepting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workload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17" dirty="0">
                <a:solidFill>
                  <a:prstClr val="black"/>
                </a:solidFill>
                <a:latin typeface="Times New Roman"/>
                <a:cs typeface="Times New Roman"/>
              </a:rPr>
              <a:t>in</a:t>
            </a:r>
            <a:r>
              <a:rPr sz="2970" spc="-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spc="-6" dirty="0">
                <a:solidFill>
                  <a:prstClr val="black"/>
                </a:solidFill>
                <a:latin typeface="Times New Roman"/>
                <a:cs typeface="Times New Roman"/>
              </a:rPr>
              <a:t>violation </a:t>
            </a:r>
            <a:r>
              <a:rPr sz="2970" spc="11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high-level system </a:t>
            </a:r>
            <a:r>
              <a:rPr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70" dirty="0">
                <a:solidFill>
                  <a:prstClr val="black"/>
                </a:solidFill>
                <a:latin typeface="Times New Roman"/>
                <a:cs typeface="Times New Roman"/>
              </a:rPr>
              <a:t>policies.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00" y="3078664"/>
            <a:ext cx="161354" cy="473271"/>
          </a:xfrm>
          <a:prstGeom prst="rect">
            <a:avLst/>
          </a:prstGeom>
        </p:spPr>
        <p:txBody>
          <a:bodyPr vert="horz" wrap="square" lIns="0" tIns="16066" rIns="0" bIns="0" rtlCol="0">
            <a:spAutoFit/>
          </a:bodyPr>
          <a:lstStyle/>
          <a:p>
            <a:pPr marL="13970" defTabSz="1005840">
              <a:spcBef>
                <a:spcPts val="126"/>
              </a:spcBef>
            </a:pPr>
            <a:r>
              <a:rPr sz="2970" spc="6" dirty="0">
                <a:solidFill>
                  <a:prstClr val="black"/>
                </a:solidFill>
                <a:latin typeface="Arial MT"/>
                <a:cs typeface="Arial MT"/>
              </a:rPr>
              <a:t>•</a:t>
            </a:r>
            <a:endParaRPr sz="2970" dirty="0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8288" y="3072101"/>
            <a:ext cx="9241823" cy="1400192"/>
          </a:xfrm>
          <a:prstGeom prst="rect">
            <a:avLst/>
          </a:prstGeom>
        </p:spPr>
        <p:txBody>
          <a:bodyPr vert="horz" wrap="square" lIns="0" tIns="16066" rIns="0" bIns="0" rtlCol="0">
            <a:spAutoFit/>
          </a:bodyPr>
          <a:lstStyle/>
          <a:p>
            <a:pPr marL="13970" algn="just" defTabSz="1005840">
              <a:spcBef>
                <a:spcPts val="126"/>
              </a:spcBef>
              <a:tabLst>
                <a:tab pos="634238" algn="l"/>
                <a:tab pos="2421700" algn="l"/>
                <a:tab pos="4437569" algn="l"/>
                <a:tab pos="5947029" algn="l"/>
                <a:tab pos="7714234" algn="l"/>
              </a:tabLst>
            </a:pPr>
            <a:r>
              <a:rPr lang="en-US" sz="2970" spc="17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r>
              <a:rPr lang="en-US" sz="297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lang="en-US" sz="2970" b="1" spc="11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lang="en-US" sz="2970" b="1" spc="-11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US" sz="2970" b="1" spc="-22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lang="en-US" sz="2970" b="1" spc="11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US" sz="2970" b="1" spc="6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lang="en-US" sz="2970" b="1" spc="-22" dirty="0">
                <a:solidFill>
                  <a:prstClr val="black"/>
                </a:solidFill>
                <a:latin typeface="Times New Roman"/>
                <a:cs typeface="Times New Roman"/>
              </a:rPr>
              <a:t>it</a:t>
            </a:r>
            <a:r>
              <a:rPr lang="en-US" sz="2970" b="1" spc="6" dirty="0">
                <a:solidFill>
                  <a:prstClr val="black"/>
                </a:solidFill>
                <a:latin typeface="Times New Roman"/>
                <a:cs typeface="Times New Roman"/>
              </a:rPr>
              <a:t>y</a:t>
            </a:r>
            <a:r>
              <a:rPr lang="en-US" sz="2970" b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lang="en-US" sz="2970" b="1" spc="11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US" sz="2970" b="1" spc="-17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lang="en-US" sz="2970" b="1" spc="-4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lang="en-US" sz="2970" b="1" spc="-11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lang="en-US" sz="2970" b="1" spc="6" dirty="0">
                <a:solidFill>
                  <a:prstClr val="black"/>
                </a:solidFill>
                <a:latin typeface="Times New Roman"/>
                <a:cs typeface="Times New Roman"/>
              </a:rPr>
              <a:t>ca</a:t>
            </a:r>
            <a:r>
              <a:rPr lang="en-US" sz="2970" b="1" spc="11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lang="en-US" sz="2970" b="1" spc="-4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lang="en-US" sz="2970" b="1" spc="11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lang="en-US" sz="2970" b="1" spc="22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lang="en-US" sz="2970" dirty="0">
                <a:solidFill>
                  <a:prstClr val="black"/>
                </a:solidFill>
                <a:latin typeface="Times New Roman"/>
                <a:cs typeface="Times New Roman"/>
              </a:rPr>
              <a:t>:	</a:t>
            </a:r>
            <a:r>
              <a:rPr lang="en-US"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US" sz="2970" spc="-22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lang="en-US" sz="2970" spc="-17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lang="en-US" sz="2970" spc="11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lang="en-US"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lang="en-US" sz="2970" spc="-11" dirty="0">
                <a:solidFill>
                  <a:prstClr val="black"/>
                </a:solidFill>
                <a:latin typeface="Times New Roman"/>
                <a:cs typeface="Times New Roman"/>
              </a:rPr>
              <a:t>at</a:t>
            </a:r>
            <a:r>
              <a:rPr lang="en-US"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lang="en-US" sz="297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lang="en-US"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re</a:t>
            </a:r>
            <a:r>
              <a:rPr lang="en-US" sz="2970" spc="-2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lang="en-US" sz="2970" spc="17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lang="en-US" sz="2970" spc="-11" dirty="0">
                <a:solidFill>
                  <a:prstClr val="black"/>
                </a:solidFill>
                <a:latin typeface="Times New Roman"/>
                <a:cs typeface="Times New Roman"/>
              </a:rPr>
              <a:t>u</a:t>
            </a:r>
            <a:r>
              <a:rPr lang="en-US" sz="2970" spc="6" dirty="0">
                <a:solidFill>
                  <a:prstClr val="black"/>
                </a:solidFill>
                <a:latin typeface="Times New Roman"/>
                <a:cs typeface="Times New Roman"/>
              </a:rPr>
              <a:t>rces</a:t>
            </a:r>
            <a:r>
              <a:rPr lang="en-US" sz="297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lang="en-US" sz="2970" spc="-50" dirty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lang="en-US" sz="2970" spc="17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lang="en-US" sz="2970" dirty="0">
                <a:solidFill>
                  <a:prstClr val="black"/>
                </a:solidFill>
                <a:latin typeface="Times New Roman"/>
                <a:cs typeface="Times New Roman"/>
              </a:rPr>
              <a:t>r individual activations of a service.</a:t>
            </a:r>
          </a:p>
          <a:p>
            <a:pPr marL="13970" algn="just" defTabSz="1005840">
              <a:spcBef>
                <a:spcPts val="126"/>
              </a:spcBef>
              <a:tabLst>
                <a:tab pos="634238" algn="l"/>
                <a:tab pos="2421700" algn="l"/>
                <a:tab pos="4437569" algn="l"/>
                <a:tab pos="5947029" algn="l"/>
                <a:tab pos="7714234" algn="l"/>
              </a:tabLst>
            </a:pPr>
            <a:r>
              <a:rPr lang="en-US" sz="2970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76200" y="4227085"/>
            <a:ext cx="9662774" cy="2754344"/>
          </a:xfrm>
          <a:prstGeom prst="rect">
            <a:avLst/>
          </a:prstGeom>
        </p:spPr>
        <p:txBody>
          <a:bodyPr vert="horz" wrap="square" lIns="0" tIns="15367" rIns="0" bIns="0" rtlCol="0">
            <a:spAutoFit/>
          </a:bodyPr>
          <a:lstStyle/>
          <a:p>
            <a:pPr marL="392557" marR="6287" indent="-379286" algn="just">
              <a:lnSpc>
                <a:spcPct val="80000"/>
              </a:lnSpc>
              <a:spcBef>
                <a:spcPts val="715"/>
              </a:spcBef>
              <a:buFont typeface="Arial MT"/>
              <a:buChar char="•"/>
              <a:tabLst>
                <a:tab pos="587439" algn="l"/>
              </a:tabLst>
            </a:pPr>
            <a:r>
              <a:rPr dirty="0"/>
              <a:t>	</a:t>
            </a:r>
            <a:r>
              <a:rPr spc="6" dirty="0"/>
              <a:t>3.</a:t>
            </a:r>
            <a:r>
              <a:rPr spc="11" dirty="0"/>
              <a:t> </a:t>
            </a:r>
            <a:r>
              <a:rPr b="1" spc="-6" dirty="0"/>
              <a:t>Load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-6" dirty="0"/>
              <a:t>balancing</a:t>
            </a:r>
            <a:r>
              <a:rPr spc="-6" dirty="0"/>
              <a:t>:</a:t>
            </a:r>
            <a:r>
              <a:rPr dirty="0"/>
              <a:t> </a:t>
            </a:r>
            <a:r>
              <a:rPr spc="-6" dirty="0"/>
              <a:t>distribute</a:t>
            </a:r>
            <a:r>
              <a:rPr dirty="0"/>
              <a:t> </a:t>
            </a:r>
            <a:r>
              <a:rPr spc="-6" dirty="0"/>
              <a:t>the</a:t>
            </a:r>
            <a:r>
              <a:rPr dirty="0"/>
              <a:t> workload</a:t>
            </a:r>
            <a:r>
              <a:rPr spc="6" dirty="0"/>
              <a:t> </a:t>
            </a:r>
            <a:r>
              <a:rPr spc="-6" dirty="0"/>
              <a:t>evenly </a:t>
            </a:r>
            <a:r>
              <a:rPr spc="-726" dirty="0"/>
              <a:t> </a:t>
            </a:r>
            <a:r>
              <a:rPr dirty="0"/>
              <a:t>among</a:t>
            </a:r>
            <a:r>
              <a:rPr spc="-44" dirty="0"/>
              <a:t> </a:t>
            </a:r>
            <a:r>
              <a:rPr dirty="0"/>
              <a:t>the</a:t>
            </a:r>
            <a:r>
              <a:rPr spc="-6" dirty="0"/>
              <a:t> </a:t>
            </a:r>
            <a:r>
              <a:rPr spc="6" dirty="0"/>
              <a:t>servers</a:t>
            </a:r>
          </a:p>
          <a:p>
            <a:pPr marL="392557" marR="5588" indent="-379286" algn="just">
              <a:lnSpc>
                <a:spcPct val="80000"/>
              </a:lnSpc>
              <a:spcBef>
                <a:spcPts val="715"/>
              </a:spcBef>
              <a:buFont typeface="Arial MT"/>
              <a:buChar char="•"/>
              <a:tabLst>
                <a:tab pos="393256" algn="l"/>
              </a:tabLst>
            </a:pPr>
            <a:r>
              <a:rPr spc="6" dirty="0"/>
              <a:t>4.</a:t>
            </a:r>
            <a:r>
              <a:rPr spc="11" dirty="0"/>
              <a:t> </a:t>
            </a:r>
            <a:r>
              <a:rPr b="1" dirty="0">
                <a:latin typeface="Times New Roman"/>
                <a:cs typeface="Times New Roman"/>
              </a:rPr>
              <a:t>Energy</a:t>
            </a:r>
            <a:r>
              <a:rPr b="1" spc="6" dirty="0"/>
              <a:t> </a:t>
            </a:r>
            <a:r>
              <a:rPr b="1" dirty="0">
                <a:latin typeface="Times New Roman"/>
                <a:cs typeface="Times New Roman"/>
              </a:rPr>
              <a:t>optimization</a:t>
            </a:r>
            <a:r>
              <a:rPr dirty="0"/>
              <a:t>:</a:t>
            </a:r>
            <a:r>
              <a:rPr spc="6" dirty="0"/>
              <a:t> </a:t>
            </a:r>
            <a:r>
              <a:rPr spc="-11" dirty="0"/>
              <a:t>minimization</a:t>
            </a:r>
            <a:r>
              <a:rPr spc="-6" dirty="0"/>
              <a:t> </a:t>
            </a:r>
            <a:r>
              <a:rPr spc="11" dirty="0"/>
              <a:t>of</a:t>
            </a:r>
            <a:r>
              <a:rPr spc="770" dirty="0"/>
              <a:t> </a:t>
            </a:r>
            <a:r>
              <a:rPr spc="-6" dirty="0"/>
              <a:t>energy </a:t>
            </a:r>
            <a:r>
              <a:rPr dirty="0"/>
              <a:t> consumption</a:t>
            </a:r>
          </a:p>
          <a:p>
            <a:pPr marL="392557" marR="6287" indent="-379286" algn="just">
              <a:lnSpc>
                <a:spcPct val="80000"/>
              </a:lnSpc>
              <a:spcBef>
                <a:spcPts val="715"/>
              </a:spcBef>
              <a:buFont typeface="Arial MT"/>
              <a:buChar char="•"/>
              <a:tabLst>
                <a:tab pos="577660" algn="l"/>
              </a:tabLst>
            </a:pPr>
            <a:r>
              <a:rPr dirty="0"/>
              <a:t>	</a:t>
            </a:r>
            <a:r>
              <a:rPr spc="6" dirty="0"/>
              <a:t>5.</a:t>
            </a:r>
            <a:r>
              <a:rPr spc="710" dirty="0"/>
              <a:t> </a:t>
            </a:r>
            <a:r>
              <a:rPr b="1" spc="-6" dirty="0"/>
              <a:t>Quality</a:t>
            </a:r>
            <a:r>
              <a:rPr b="1" spc="715" dirty="0"/>
              <a:t> </a:t>
            </a:r>
            <a:r>
              <a:rPr b="1" spc="11" dirty="0"/>
              <a:t>of</a:t>
            </a:r>
            <a:r>
              <a:rPr b="1" spc="726" dirty="0"/>
              <a:t> </a:t>
            </a:r>
            <a:r>
              <a:rPr b="1" spc="-6" dirty="0"/>
              <a:t>service</a:t>
            </a:r>
            <a:r>
              <a:rPr b="1" spc="721" dirty="0"/>
              <a:t> </a:t>
            </a:r>
            <a:r>
              <a:rPr b="1" dirty="0">
                <a:latin typeface="Times New Roman"/>
                <a:cs typeface="Times New Roman"/>
              </a:rPr>
              <a:t>(QoS)</a:t>
            </a:r>
            <a:r>
              <a:rPr b="1" spc="693" dirty="0"/>
              <a:t> </a:t>
            </a:r>
            <a:r>
              <a:rPr b="1" spc="-6" dirty="0"/>
              <a:t>guarantees</a:t>
            </a:r>
            <a:r>
              <a:rPr spc="-6" dirty="0"/>
              <a:t>:</a:t>
            </a:r>
            <a:r>
              <a:rPr spc="704" dirty="0"/>
              <a:t> </a:t>
            </a:r>
            <a:r>
              <a:rPr spc="-6" dirty="0"/>
              <a:t>ability</a:t>
            </a:r>
            <a:r>
              <a:rPr dirty="0"/>
              <a:t> </a:t>
            </a:r>
            <a:r>
              <a:rPr spc="-11" dirty="0"/>
              <a:t>to </a:t>
            </a:r>
            <a:r>
              <a:rPr spc="-732" dirty="0"/>
              <a:t> </a:t>
            </a:r>
            <a:r>
              <a:rPr spc="-6" dirty="0"/>
              <a:t>satisfy timing or other conditions </a:t>
            </a:r>
            <a:r>
              <a:rPr dirty="0"/>
              <a:t>specified </a:t>
            </a:r>
            <a:r>
              <a:rPr spc="-6" dirty="0"/>
              <a:t>by </a:t>
            </a:r>
            <a:r>
              <a:rPr spc="6" dirty="0"/>
              <a:t>a </a:t>
            </a:r>
            <a:r>
              <a:rPr spc="-6" dirty="0"/>
              <a:t>Service </a:t>
            </a:r>
            <a:r>
              <a:rPr spc="-726" dirty="0"/>
              <a:t> </a:t>
            </a:r>
            <a:r>
              <a:rPr spc="6" dirty="0"/>
              <a:t>Level</a:t>
            </a:r>
            <a:r>
              <a:rPr spc="-193" dirty="0"/>
              <a:t> </a:t>
            </a:r>
            <a:r>
              <a:rPr spc="11" dirty="0"/>
              <a:t>Agr</a:t>
            </a:r>
            <a:r>
              <a:rPr spc="6" dirty="0"/>
              <a:t>e</a:t>
            </a:r>
            <a:r>
              <a:rPr spc="-6" dirty="0"/>
              <a:t>e</a:t>
            </a:r>
            <a:r>
              <a:rPr spc="-22" dirty="0"/>
              <a:t>m</a:t>
            </a:r>
            <a:r>
              <a:rPr dirty="0"/>
              <a:t>ent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869" y="323655"/>
            <a:ext cx="7728427" cy="569515"/>
          </a:xfrm>
          <a:prstGeom prst="rect">
            <a:avLst/>
          </a:prstGeom>
        </p:spPr>
        <p:txBody>
          <a:bodyPr vert="horz" wrap="square" lIns="0" tIns="15367" rIns="0" bIns="0" rtlCol="0">
            <a:spAutoFit/>
          </a:bodyPr>
          <a:lstStyle/>
          <a:p>
            <a:pPr marL="13970">
              <a:spcBef>
                <a:spcPts val="121"/>
              </a:spcBef>
            </a:pPr>
            <a:r>
              <a:rPr sz="3600" spc="-6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  <a:cs typeface="Calibri"/>
              </a:rPr>
              <a:t>Dynamic</a:t>
            </a:r>
            <a:r>
              <a:rPr sz="3600" spc="-22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  <a:cs typeface="Calibri"/>
              </a:rPr>
              <a:t> </a:t>
            </a:r>
            <a:r>
              <a:rPr sz="3600" spc="-17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  <a:cs typeface="Calibri"/>
              </a:rPr>
              <a:t>resource</a:t>
            </a:r>
            <a:r>
              <a:rPr sz="3600" spc="-61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  <a:cs typeface="Calibri"/>
              </a:rPr>
              <a:t> </a:t>
            </a:r>
            <a:r>
              <a:rPr sz="3600" spc="-11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  <a:cs typeface="Calibri"/>
              </a:rPr>
              <a:t>allocation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019" y="1204452"/>
            <a:ext cx="8740369" cy="6536085"/>
          </a:xfrm>
          <a:prstGeom prst="rect">
            <a:avLst/>
          </a:prstGeom>
        </p:spPr>
        <p:txBody>
          <a:bodyPr vert="horz" wrap="square" lIns="0" tIns="65659" rIns="0" bIns="0" rtlCol="0">
            <a:spAutoFit/>
          </a:bodyPr>
          <a:lstStyle/>
          <a:p>
            <a:pPr marL="392557" marR="291973" indent="-379286" algn="just" defTabSz="1005840">
              <a:lnSpc>
                <a:spcPct val="80000"/>
              </a:lnSpc>
              <a:spcBef>
                <a:spcPts val="517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</a:t>
            </a:r>
            <a:r>
              <a:rPr sz="24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supply of 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resources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basis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demand and </a:t>
            </a:r>
            <a:r>
              <a:rPr sz="2400" spc="-35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40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005840">
              <a:spcBef>
                <a:spcPts val="38"/>
              </a:spcBef>
              <a:buFont typeface="Arial MT"/>
              <a:buChar char="•"/>
            </a:pP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557" indent="-379286" algn="just" defTabSz="1005840"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</a:t>
            </a:r>
            <a:r>
              <a:rPr sz="2400" spc="-5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sz="2400" spc="-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sz="2400" spc="-3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sz="24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on-demand</a:t>
            </a:r>
            <a:r>
              <a:rPr sz="2400" spc="-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allocation.</a:t>
            </a: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005840">
              <a:spcBef>
                <a:spcPts val="33"/>
              </a:spcBef>
              <a:buFont typeface="Arial MT"/>
              <a:buChar char="•"/>
            </a:pP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557" indent="-379286" algn="just" defTabSz="1005840">
              <a:lnSpc>
                <a:spcPts val="1782"/>
              </a:lnSpc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240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sz="2400" spc="3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sz="2400" spc="-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utilization</a:t>
            </a:r>
            <a:r>
              <a:rPr sz="2400" spc="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sz="240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sz="2400" spc="-3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help </a:t>
            </a:r>
            <a:r>
              <a:rPr sz="24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balance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load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3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557" algn="just" defTabSz="1005840">
              <a:lnSpc>
                <a:spcPts val="1782"/>
              </a:lnSpc>
            </a:pP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situations</a:t>
            </a:r>
            <a:r>
              <a:rPr sz="2400" spc="-3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2400" spc="3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sz="2400" spc="-4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sz="240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systems.</a:t>
            </a: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005840">
              <a:spcBef>
                <a:spcPts val="28"/>
              </a:spcBef>
            </a:pP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557" indent="-379286" algn="just" defTabSz="1005840">
              <a:spcBef>
                <a:spcPts val="6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sz="2400" spc="-3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sz="2400" spc="-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sz="2400" spc="3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sz="2400" spc="-4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r>
              <a:rPr sz="24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scale </a:t>
            </a:r>
            <a:r>
              <a:rPr sz="24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3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sz="2400" spc="-3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24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sz="240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400" spc="-3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needs.</a:t>
            </a:r>
          </a:p>
          <a:p>
            <a:pPr algn="just" defTabSz="1005840">
              <a:spcBef>
                <a:spcPts val="33"/>
              </a:spcBef>
              <a:buFont typeface="Arial MT"/>
              <a:buChar char="•"/>
            </a:pP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557" indent="-379286" algn="just" defTabSz="1005840">
              <a:lnSpc>
                <a:spcPts val="1782"/>
              </a:lnSpc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sz="240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Machines</a:t>
            </a:r>
            <a:r>
              <a:rPr sz="2400" spc="-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allocated</a:t>
            </a:r>
            <a:r>
              <a:rPr sz="2400" spc="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400" spc="-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3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2400" spc="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sz="2400" spc="-3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sz="24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240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sz="2400" spc="-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sz="240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005840">
              <a:spcBef>
                <a:spcPts val="33"/>
              </a:spcBef>
            </a:pP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557" indent="-379286" algn="just" defTabSz="1005840">
              <a:spcBef>
                <a:spcPts val="6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4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sz="2400" spc="-3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sz="24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4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sz="24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allowed</a:t>
            </a:r>
            <a:r>
              <a:rPr sz="2400" spc="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sz="2400" spc="-3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VM.</a:t>
            </a: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005840">
              <a:spcBef>
                <a:spcPts val="11"/>
              </a:spcBef>
              <a:buFont typeface="Arial MT"/>
              <a:buChar char="•"/>
            </a:pP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557" marR="162751" indent="-379286" algn="just" defTabSz="1005840">
              <a:lnSpc>
                <a:spcPts val="1584"/>
              </a:lnSpc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4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VM 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400" spc="-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24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finds </a:t>
            </a:r>
            <a:r>
              <a:rPr sz="24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priority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taking </a:t>
            </a:r>
            <a:r>
              <a:rPr sz="2400" spc="-1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z="24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 </a:t>
            </a:r>
            <a:r>
              <a:rPr sz="2400" spc="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job’s </a:t>
            </a:r>
            <a:r>
              <a:rPr sz="2400" spc="-35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lease</a:t>
            </a:r>
            <a:r>
              <a:rPr sz="2400" spc="-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541519"/>
            <a:ext cx="9296400" cy="4689361"/>
          </a:xfrm>
          <a:prstGeom prst="rect">
            <a:avLst/>
          </a:prstGeom>
        </p:spPr>
        <p:txBody>
          <a:bodyPr vert="horz" wrap="square" lIns="0" tIns="15367" rIns="0" bIns="0" rtlCol="0">
            <a:spAutoFit/>
          </a:bodyPr>
          <a:lstStyle/>
          <a:p>
            <a:pPr marL="13970" algn="just" defTabSz="1005840">
              <a:lnSpc>
                <a:spcPts val="3552"/>
              </a:lnSpc>
              <a:spcBef>
                <a:spcPts val="121"/>
              </a:spcBef>
            </a:pPr>
            <a:r>
              <a:rPr sz="3200" spc="6" dirty="0">
                <a:solidFill>
                  <a:prstClr val="black"/>
                </a:solidFill>
                <a:latin typeface="Times New Roman"/>
                <a:cs typeface="Times New Roman"/>
              </a:rPr>
              <a:t>There</a:t>
            </a:r>
            <a:r>
              <a:rPr sz="3200" spc="-4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prstClr val="black"/>
                </a:solidFill>
                <a:latin typeface="Times New Roman"/>
                <a:cs typeface="Times New Roman"/>
              </a:rPr>
              <a:t>are</a:t>
            </a:r>
            <a:r>
              <a:rPr sz="3200" spc="-4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prstClr val="black"/>
                </a:solidFill>
                <a:latin typeface="Times New Roman"/>
                <a:cs typeface="Times New Roman"/>
              </a:rPr>
              <a:t>three</a:t>
            </a:r>
            <a:r>
              <a:rPr sz="3200" spc="-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prstClr val="black"/>
                </a:solidFill>
                <a:latin typeface="Times New Roman"/>
                <a:cs typeface="Times New Roman"/>
              </a:rPr>
              <a:t>types</a:t>
            </a:r>
            <a:endParaRPr lang="en-US" sz="3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3970" algn="just" defTabSz="1005840">
              <a:lnSpc>
                <a:spcPts val="3552"/>
              </a:lnSpc>
              <a:spcBef>
                <a:spcPts val="121"/>
              </a:spcBef>
            </a:pPr>
            <a:endParaRPr sz="3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294767" indent="-379286" algn="just" defTabSz="1005840">
              <a:lnSpc>
                <a:spcPts val="2882"/>
              </a:lnSpc>
              <a:spcBef>
                <a:spcPts val="655"/>
              </a:spcBef>
              <a:buFont typeface="Arial MT"/>
              <a:buChar char="•"/>
              <a:tabLst>
                <a:tab pos="479870" algn="l"/>
                <a:tab pos="480568" algn="l"/>
              </a:tabLst>
            </a:pPr>
            <a:r>
              <a:rPr sz="3200" dirty="0">
                <a:solidFill>
                  <a:prstClr val="black"/>
                </a:solidFill>
                <a:latin typeface="Calibri"/>
              </a:rPr>
              <a:t>	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Cancellable:</a:t>
            </a:r>
            <a:r>
              <a:rPr sz="3200" b="1" spc="-1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spc="6" dirty="0">
                <a:solidFill>
                  <a:prstClr val="black"/>
                </a:solidFill>
                <a:latin typeface="Times New Roman"/>
                <a:cs typeface="Times New Roman"/>
              </a:rPr>
              <a:t>These</a:t>
            </a:r>
            <a:r>
              <a:rPr sz="3200" spc="-4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spc="6" dirty="0">
                <a:solidFill>
                  <a:prstClr val="black"/>
                </a:solidFill>
                <a:latin typeface="Times New Roman"/>
                <a:cs typeface="Times New Roman"/>
              </a:rPr>
              <a:t>requests</a:t>
            </a:r>
            <a:r>
              <a:rPr sz="3200" spc="-6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prstClr val="black"/>
                </a:solidFill>
                <a:latin typeface="Times New Roman"/>
                <a:cs typeface="Times New Roman"/>
              </a:rPr>
              <a:t>can</a:t>
            </a:r>
            <a:r>
              <a:rPr sz="3200" spc="-2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spc="6" dirty="0">
                <a:solidFill>
                  <a:prstClr val="black"/>
                </a:solidFill>
                <a:latin typeface="Times New Roman"/>
                <a:cs typeface="Times New Roman"/>
              </a:rPr>
              <a:t>be</a:t>
            </a:r>
            <a:r>
              <a:rPr sz="3200" spc="-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spc="6" dirty="0">
                <a:solidFill>
                  <a:prstClr val="black"/>
                </a:solidFill>
                <a:latin typeface="Times New Roman"/>
                <a:cs typeface="Times New Roman"/>
              </a:rPr>
              <a:t>scheduled</a:t>
            </a:r>
            <a:r>
              <a:rPr sz="3200" spc="-8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prstClr val="black"/>
                </a:solidFill>
                <a:latin typeface="Times New Roman"/>
                <a:cs typeface="Times New Roman"/>
              </a:rPr>
              <a:t>at</a:t>
            </a:r>
            <a:r>
              <a:rPr sz="320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prstClr val="black"/>
                </a:solidFill>
                <a:latin typeface="Times New Roman"/>
                <a:cs typeface="Times New Roman"/>
              </a:rPr>
              <a:t>any </a:t>
            </a:r>
            <a:r>
              <a:rPr sz="3200" spc="-72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spc="-11" dirty="0">
                <a:solidFill>
                  <a:prstClr val="black"/>
                </a:solidFill>
                <a:latin typeface="Times New Roman"/>
                <a:cs typeface="Times New Roman"/>
              </a:rPr>
              <a:t>time</a:t>
            </a:r>
            <a:r>
              <a:rPr sz="320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spc="-6" dirty="0">
                <a:solidFill>
                  <a:prstClr val="black"/>
                </a:solidFill>
                <a:latin typeface="Times New Roman"/>
                <a:cs typeface="Times New Roman"/>
              </a:rPr>
              <a:t>after</a:t>
            </a:r>
            <a:r>
              <a:rPr sz="3200" spc="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spc="-6" dirty="0">
                <a:solidFill>
                  <a:prstClr val="black"/>
                </a:solidFill>
                <a:latin typeface="Times New Roman"/>
                <a:cs typeface="Times New Roman"/>
              </a:rPr>
              <a:t>their</a:t>
            </a:r>
            <a:r>
              <a:rPr sz="320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prstClr val="black"/>
                </a:solidFill>
                <a:latin typeface="Times New Roman"/>
                <a:cs typeface="Times New Roman"/>
              </a:rPr>
              <a:t>arrival</a:t>
            </a:r>
            <a:r>
              <a:rPr sz="3200" spc="-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spc="-11" dirty="0">
                <a:solidFill>
                  <a:prstClr val="black"/>
                </a:solidFill>
                <a:latin typeface="Times New Roman"/>
                <a:cs typeface="Times New Roman"/>
              </a:rPr>
              <a:t>time</a:t>
            </a:r>
            <a:endParaRPr sz="3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just" defTabSz="1005840">
              <a:spcBef>
                <a:spcPts val="55"/>
              </a:spcBef>
              <a:buFont typeface="Arial MT"/>
              <a:buChar char="•"/>
            </a:pPr>
            <a:endParaRPr sz="3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5588" indent="-379286" algn="just" defTabSz="1005840">
              <a:lnSpc>
                <a:spcPct val="80000"/>
              </a:lnSpc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200" b="1" spc="6" dirty="0">
                <a:solidFill>
                  <a:prstClr val="black"/>
                </a:solidFill>
                <a:latin typeface="Times New Roman"/>
                <a:cs typeface="Times New Roman"/>
              </a:rPr>
              <a:t>Suspendable: </a:t>
            </a:r>
            <a:r>
              <a:rPr sz="3200" spc="6" dirty="0">
                <a:solidFill>
                  <a:prstClr val="black"/>
                </a:solidFill>
                <a:latin typeface="Times New Roman"/>
                <a:cs typeface="Times New Roman"/>
              </a:rPr>
              <a:t>Suspendable </a:t>
            </a:r>
            <a:r>
              <a:rPr sz="3200" dirty="0">
                <a:solidFill>
                  <a:prstClr val="black"/>
                </a:solidFill>
                <a:latin typeface="Times New Roman"/>
                <a:cs typeface="Times New Roman"/>
              </a:rPr>
              <a:t>leases </a:t>
            </a:r>
            <a:r>
              <a:rPr sz="3200" spc="6" dirty="0">
                <a:solidFill>
                  <a:prstClr val="black"/>
                </a:solidFill>
                <a:latin typeface="Times New Roman"/>
                <a:cs typeface="Times New Roman"/>
              </a:rPr>
              <a:t>are </a:t>
            </a:r>
            <a:r>
              <a:rPr sz="3200" dirty="0">
                <a:solidFill>
                  <a:prstClr val="black"/>
                </a:solidFill>
                <a:latin typeface="Times New Roman"/>
                <a:cs typeface="Times New Roman"/>
              </a:rPr>
              <a:t>flexible </a:t>
            </a:r>
            <a:r>
              <a:rPr sz="3200" spc="-6" dirty="0">
                <a:solidFill>
                  <a:prstClr val="black"/>
                </a:solidFill>
                <a:latin typeface="Times New Roman"/>
                <a:cs typeface="Times New Roman"/>
              </a:rPr>
              <a:t>in </a:t>
            </a:r>
            <a:r>
              <a:rPr sz="3200" dirty="0">
                <a:solidFill>
                  <a:prstClr val="black"/>
                </a:solidFill>
                <a:latin typeface="Times New Roman"/>
                <a:cs typeface="Times New Roman"/>
              </a:rPr>
              <a:t>start </a:t>
            </a:r>
            <a:r>
              <a:rPr sz="320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spc="-11" dirty="0">
                <a:solidFill>
                  <a:prstClr val="black"/>
                </a:solidFill>
                <a:latin typeface="Times New Roman"/>
                <a:cs typeface="Times New Roman"/>
              </a:rPr>
              <a:t>time</a:t>
            </a:r>
            <a:r>
              <a:rPr sz="3200" spc="6" dirty="0">
                <a:solidFill>
                  <a:prstClr val="black"/>
                </a:solidFill>
                <a:latin typeface="Times New Roman"/>
                <a:cs typeface="Times New Roman"/>
              </a:rPr>
              <a:t> and</a:t>
            </a:r>
            <a:r>
              <a:rPr sz="3200" spc="-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prstClr val="black"/>
                </a:solidFill>
                <a:latin typeface="Times New Roman"/>
                <a:cs typeface="Times New Roman"/>
              </a:rPr>
              <a:t>can</a:t>
            </a:r>
            <a:r>
              <a:rPr sz="320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spc="6" dirty="0">
                <a:solidFill>
                  <a:prstClr val="black"/>
                </a:solidFill>
                <a:latin typeface="Times New Roman"/>
                <a:cs typeface="Times New Roman"/>
              </a:rPr>
              <a:t>be</a:t>
            </a:r>
            <a:r>
              <a:rPr sz="3200" spc="-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spc="6" dirty="0">
                <a:solidFill>
                  <a:prstClr val="black"/>
                </a:solidFill>
                <a:latin typeface="Times New Roman"/>
                <a:cs typeface="Times New Roman"/>
              </a:rPr>
              <a:t>scheduled</a:t>
            </a:r>
            <a:r>
              <a:rPr sz="3200" spc="-7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prstClr val="black"/>
                </a:solidFill>
                <a:latin typeface="Times New Roman"/>
                <a:cs typeface="Times New Roman"/>
              </a:rPr>
              <a:t>at</a:t>
            </a:r>
            <a:r>
              <a:rPr sz="3200" spc="-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prstClr val="black"/>
                </a:solidFill>
                <a:latin typeface="Times New Roman"/>
                <a:cs typeface="Times New Roman"/>
              </a:rPr>
              <a:t>any</a:t>
            </a:r>
            <a:r>
              <a:rPr sz="320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spc="-11" dirty="0">
                <a:solidFill>
                  <a:prstClr val="black"/>
                </a:solidFill>
                <a:latin typeface="Times New Roman"/>
                <a:cs typeface="Times New Roman"/>
              </a:rPr>
              <a:t>time</a:t>
            </a:r>
            <a:r>
              <a:rPr sz="3200" spc="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spc="-6" dirty="0">
                <a:solidFill>
                  <a:prstClr val="black"/>
                </a:solidFill>
                <a:latin typeface="Times New Roman"/>
                <a:cs typeface="Times New Roman"/>
              </a:rPr>
              <a:t>after</a:t>
            </a:r>
            <a:r>
              <a:rPr sz="32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spc="-6" dirty="0">
                <a:solidFill>
                  <a:prstClr val="black"/>
                </a:solidFill>
                <a:latin typeface="Times New Roman"/>
                <a:cs typeface="Times New Roman"/>
              </a:rPr>
              <a:t>their</a:t>
            </a:r>
            <a:r>
              <a:rPr sz="3200" spc="6" dirty="0">
                <a:solidFill>
                  <a:prstClr val="black"/>
                </a:solidFill>
                <a:latin typeface="Times New Roman"/>
                <a:cs typeface="Times New Roman"/>
              </a:rPr>
              <a:t> ready </a:t>
            </a:r>
            <a:r>
              <a:rPr sz="3200" spc="-72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spc="-11" dirty="0">
                <a:solidFill>
                  <a:prstClr val="black"/>
                </a:solidFill>
                <a:latin typeface="Times New Roman"/>
                <a:cs typeface="Times New Roman"/>
              </a:rPr>
              <a:t>time</a:t>
            </a:r>
            <a:endParaRPr sz="3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just" defTabSz="1005840">
              <a:spcBef>
                <a:spcPts val="17"/>
              </a:spcBef>
              <a:buFont typeface="Arial MT"/>
              <a:buChar char="•"/>
            </a:pPr>
            <a:endParaRPr sz="3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624459" indent="-379286" algn="just" defTabSz="1005840">
              <a:lnSpc>
                <a:spcPts val="2849"/>
              </a:lnSpc>
              <a:spcBef>
                <a:spcPts val="6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Non-Preemptable:</a:t>
            </a:r>
            <a:r>
              <a:rPr sz="3200" b="1" spc="-1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spc="6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3200" spc="-3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prstClr val="black"/>
                </a:solidFill>
                <a:latin typeface="Times New Roman"/>
                <a:cs typeface="Times New Roman"/>
              </a:rPr>
              <a:t>leases</a:t>
            </a:r>
            <a:r>
              <a:rPr sz="3200" spc="-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prstClr val="black"/>
                </a:solidFill>
                <a:latin typeface="Times New Roman"/>
                <a:cs typeface="Times New Roman"/>
              </a:rPr>
              <a:t>associated</a:t>
            </a:r>
            <a:r>
              <a:rPr sz="320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prstClr val="black"/>
                </a:solidFill>
                <a:latin typeface="Times New Roman"/>
                <a:cs typeface="Times New Roman"/>
              </a:rPr>
              <a:t>with</a:t>
            </a:r>
            <a:r>
              <a:rPr sz="320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spc="6" dirty="0">
                <a:solidFill>
                  <a:prstClr val="black"/>
                </a:solidFill>
                <a:latin typeface="Times New Roman"/>
                <a:cs typeface="Times New Roman"/>
              </a:rPr>
              <a:t>such </a:t>
            </a:r>
            <a:r>
              <a:rPr sz="3200" spc="-72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spc="6" dirty="0">
                <a:solidFill>
                  <a:prstClr val="black"/>
                </a:solidFill>
                <a:latin typeface="Times New Roman"/>
                <a:cs typeface="Times New Roman"/>
              </a:rPr>
              <a:t>requests</a:t>
            </a:r>
            <a:r>
              <a:rPr sz="3200" spc="-6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spc="6" dirty="0">
                <a:solidFill>
                  <a:prstClr val="black"/>
                </a:solidFill>
                <a:latin typeface="Times New Roman"/>
                <a:cs typeface="Times New Roman"/>
              </a:rPr>
              <a:t>cannot</a:t>
            </a:r>
            <a:r>
              <a:rPr sz="320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spc="6" dirty="0">
                <a:solidFill>
                  <a:prstClr val="black"/>
                </a:solidFill>
                <a:latin typeface="Times New Roman"/>
                <a:cs typeface="Times New Roman"/>
              </a:rPr>
              <a:t>be</a:t>
            </a:r>
            <a:r>
              <a:rPr sz="3200" spc="-3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spc="6" dirty="0">
                <a:solidFill>
                  <a:prstClr val="black"/>
                </a:solidFill>
                <a:latin typeface="Times New Roman"/>
                <a:cs typeface="Times New Roman"/>
              </a:rPr>
              <a:t>pre-empted</a:t>
            </a:r>
            <a:r>
              <a:rPr sz="3200" spc="-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prstClr val="black"/>
                </a:solidFill>
                <a:latin typeface="Times New Roman"/>
                <a:cs typeface="Times New Roman"/>
              </a:rPr>
              <a:t>at</a:t>
            </a:r>
            <a:r>
              <a:rPr sz="3200" spc="-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spc="-11" dirty="0">
                <a:solidFill>
                  <a:prstClr val="black"/>
                </a:solidFill>
                <a:latin typeface="Times New Roman"/>
                <a:cs typeface="Times New Roman"/>
              </a:rPr>
              <a:t>all.</a:t>
            </a:r>
            <a:endParaRPr sz="3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312" y="1600200"/>
            <a:ext cx="9601200" cy="569515"/>
          </a:xfrm>
          <a:prstGeom prst="rect">
            <a:avLst/>
          </a:prstGeom>
        </p:spPr>
        <p:txBody>
          <a:bodyPr vert="horz" wrap="square" lIns="0" tIns="15367" rIns="0" bIns="0" rtlCol="0">
            <a:spAutoFit/>
          </a:bodyPr>
          <a:lstStyle/>
          <a:p>
            <a:pPr marL="13970">
              <a:spcBef>
                <a:spcPts val="121"/>
              </a:spcBef>
            </a:pPr>
            <a:r>
              <a:rPr sz="3600" spc="6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</a:rPr>
              <a:t>Optimal</a:t>
            </a:r>
            <a:r>
              <a:rPr sz="3600" spc="-44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</a:rPr>
              <a:t> </a:t>
            </a:r>
            <a:r>
              <a:rPr sz="3600" spc="6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</a:rPr>
              <a:t>allocation</a:t>
            </a:r>
            <a:r>
              <a:rPr sz="3600" spc="-94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</a:rPr>
              <a:t>of</a:t>
            </a:r>
            <a:r>
              <a:rPr sz="3600" spc="-28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</a:rPr>
              <a:t>cloud</a:t>
            </a:r>
            <a:r>
              <a:rPr sz="3600" spc="-38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</a:rPr>
              <a:t> </a:t>
            </a:r>
            <a:r>
              <a:rPr sz="3600" spc="6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2362200"/>
            <a:ext cx="8991600" cy="3296672"/>
          </a:xfrm>
          <a:prstGeom prst="rect">
            <a:avLst/>
          </a:prstGeom>
        </p:spPr>
        <p:txBody>
          <a:bodyPr vert="horz" wrap="square" lIns="0" tIns="12573" rIns="0" bIns="0" rtlCol="0">
            <a:spAutoFit/>
          </a:bodyPr>
          <a:lstStyle/>
          <a:p>
            <a:pPr marL="392557" marR="155766" indent="-379286" algn="just" defTabSz="1005840">
              <a:spcBef>
                <a:spcPts val="99"/>
              </a:spcBef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2860" spc="-6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860" spc="-11" dirty="0">
                <a:solidFill>
                  <a:prstClr val="black"/>
                </a:solidFill>
                <a:latin typeface="Times New Roman"/>
                <a:cs typeface="Times New Roman"/>
              </a:rPr>
              <a:t> optimal</a:t>
            </a:r>
            <a:r>
              <a:rPr sz="2860" spc="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60" spc="-6" dirty="0">
                <a:solidFill>
                  <a:prstClr val="black"/>
                </a:solidFill>
                <a:latin typeface="Times New Roman"/>
                <a:cs typeface="Times New Roman"/>
              </a:rPr>
              <a:t>allocation</a:t>
            </a:r>
            <a:r>
              <a:rPr sz="2860" spc="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60" spc="-6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860" spc="-11" dirty="0">
                <a:solidFill>
                  <a:prstClr val="black"/>
                </a:solidFill>
                <a:latin typeface="Times New Roman"/>
                <a:cs typeface="Times New Roman"/>
              </a:rPr>
              <a:t>computing</a:t>
            </a:r>
            <a:r>
              <a:rPr sz="2860" spc="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60" spc="-6" dirty="0">
                <a:solidFill>
                  <a:prstClr val="black"/>
                </a:solidFill>
                <a:latin typeface="Times New Roman"/>
                <a:cs typeface="Times New Roman"/>
              </a:rPr>
              <a:t>resources is</a:t>
            </a:r>
            <a:r>
              <a:rPr sz="2860" spc="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60" spc="-6" dirty="0">
                <a:solidFill>
                  <a:prstClr val="black"/>
                </a:solidFill>
                <a:latin typeface="Times New Roman"/>
                <a:cs typeface="Times New Roman"/>
              </a:rPr>
              <a:t>a core </a:t>
            </a:r>
            <a:r>
              <a:rPr sz="2860" spc="-69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60" spc="-6" dirty="0">
                <a:solidFill>
                  <a:prstClr val="black"/>
                </a:solidFill>
                <a:latin typeface="Times New Roman"/>
                <a:cs typeface="Times New Roman"/>
              </a:rPr>
              <a:t>part</a:t>
            </a:r>
            <a:r>
              <a:rPr sz="2860" spc="-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60" dirty="0">
                <a:solidFill>
                  <a:prstClr val="black"/>
                </a:solidFill>
                <a:latin typeface="Times New Roman"/>
                <a:cs typeface="Times New Roman"/>
              </a:rPr>
              <a:t>for</a:t>
            </a:r>
            <a:r>
              <a:rPr sz="2860" spc="-3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60" spc="-11" dirty="0">
                <a:solidFill>
                  <a:prstClr val="black"/>
                </a:solidFill>
                <a:latin typeface="Times New Roman"/>
                <a:cs typeface="Times New Roman"/>
              </a:rPr>
              <a:t>implementing</a:t>
            </a:r>
            <a:r>
              <a:rPr sz="2860" spc="12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60" spc="-6" dirty="0">
                <a:solidFill>
                  <a:prstClr val="black"/>
                </a:solidFill>
                <a:latin typeface="Times New Roman"/>
                <a:cs typeface="Times New Roman"/>
              </a:rPr>
              <a:t>cloud </a:t>
            </a:r>
            <a:r>
              <a:rPr sz="2860" spc="-11" dirty="0">
                <a:solidFill>
                  <a:prstClr val="black"/>
                </a:solidFill>
                <a:latin typeface="Times New Roman"/>
                <a:cs typeface="Times New Roman"/>
              </a:rPr>
              <a:t>computing.</a:t>
            </a:r>
            <a:endParaRPr sz="286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just" defTabSz="1005840">
              <a:spcBef>
                <a:spcPts val="6"/>
              </a:spcBef>
              <a:buFont typeface="Arial MT"/>
              <a:buChar char="•"/>
            </a:pPr>
            <a:endParaRPr sz="418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2557" marR="5588" indent="-379286" algn="just" defTabSz="1005840">
              <a:buFont typeface="Arial MT"/>
              <a:buChar char="•"/>
              <a:tabLst>
                <a:tab pos="392557" algn="l"/>
                <a:tab pos="393256" algn="l"/>
              </a:tabLst>
            </a:pPr>
            <a:r>
              <a:rPr sz="2860" spc="-6" dirty="0">
                <a:solidFill>
                  <a:prstClr val="black"/>
                </a:solidFill>
                <a:latin typeface="Times New Roman"/>
                <a:cs typeface="Times New Roman"/>
              </a:rPr>
              <a:t>High</a:t>
            </a:r>
            <a:r>
              <a:rPr sz="2860" spc="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60" spc="-28" dirty="0">
                <a:solidFill>
                  <a:prstClr val="black"/>
                </a:solidFill>
                <a:latin typeface="Times New Roman"/>
                <a:cs typeface="Times New Roman"/>
              </a:rPr>
              <a:t>heterogeneity,</a:t>
            </a:r>
            <a:r>
              <a:rPr sz="2860" spc="10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60" spc="-6" dirty="0">
                <a:solidFill>
                  <a:prstClr val="black"/>
                </a:solidFill>
                <a:latin typeface="Times New Roman"/>
                <a:cs typeface="Times New Roman"/>
              </a:rPr>
              <a:t>high</a:t>
            </a:r>
            <a:r>
              <a:rPr sz="2860" spc="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60" spc="-22" dirty="0">
                <a:solidFill>
                  <a:prstClr val="black"/>
                </a:solidFill>
                <a:latin typeface="Times New Roman"/>
                <a:cs typeface="Times New Roman"/>
              </a:rPr>
              <a:t>dynamism,</a:t>
            </a:r>
            <a:r>
              <a:rPr sz="2860" spc="13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60" spc="-6" dirty="0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2860" spc="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60" spc="-6" dirty="0">
                <a:solidFill>
                  <a:prstClr val="black"/>
                </a:solidFill>
                <a:latin typeface="Times New Roman"/>
                <a:cs typeface="Times New Roman"/>
              </a:rPr>
              <a:t>virtualization </a:t>
            </a:r>
            <a:r>
              <a:rPr sz="286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60" spc="-17" dirty="0">
                <a:solidFill>
                  <a:prstClr val="black"/>
                </a:solidFill>
                <a:latin typeface="Times New Roman"/>
                <a:cs typeface="Times New Roman"/>
              </a:rPr>
              <a:t>make</a:t>
            </a:r>
            <a:r>
              <a:rPr sz="2860" spc="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60" spc="-6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860" spc="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60" spc="-11" dirty="0">
                <a:solidFill>
                  <a:prstClr val="black"/>
                </a:solidFill>
                <a:latin typeface="Times New Roman"/>
                <a:cs typeface="Times New Roman"/>
              </a:rPr>
              <a:t>optimal</a:t>
            </a:r>
            <a:r>
              <a:rPr sz="2860" spc="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60" spc="-6" dirty="0">
                <a:solidFill>
                  <a:prstClr val="black"/>
                </a:solidFill>
                <a:latin typeface="Times New Roman"/>
                <a:cs typeface="Times New Roman"/>
              </a:rPr>
              <a:t>allocation</a:t>
            </a:r>
            <a:r>
              <a:rPr sz="2860" spc="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60" spc="-6" dirty="0">
                <a:solidFill>
                  <a:prstClr val="black"/>
                </a:solidFill>
                <a:latin typeface="Times New Roman"/>
                <a:cs typeface="Times New Roman"/>
              </a:rPr>
              <a:t>problem</a:t>
            </a:r>
            <a:r>
              <a:rPr sz="2860" spc="2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60" spc="-17" dirty="0">
                <a:solidFill>
                  <a:prstClr val="black"/>
                </a:solidFill>
                <a:latin typeface="Times New Roman"/>
                <a:cs typeface="Times New Roman"/>
              </a:rPr>
              <a:t>more</a:t>
            </a:r>
            <a:r>
              <a:rPr sz="2860" spc="4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60" spc="-11" dirty="0">
                <a:solidFill>
                  <a:prstClr val="black"/>
                </a:solidFill>
                <a:latin typeface="Times New Roman"/>
                <a:cs typeface="Times New Roman"/>
              </a:rPr>
              <a:t>complex</a:t>
            </a:r>
            <a:r>
              <a:rPr sz="2860" spc="4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60" spc="-6" dirty="0">
                <a:solidFill>
                  <a:prstClr val="black"/>
                </a:solidFill>
                <a:latin typeface="Times New Roman"/>
                <a:cs typeface="Times New Roman"/>
              </a:rPr>
              <a:t>than </a:t>
            </a:r>
            <a:r>
              <a:rPr sz="2860" spc="-69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60" spc="-6" dirty="0">
                <a:solidFill>
                  <a:prstClr val="black"/>
                </a:solidFill>
                <a:latin typeface="Times New Roman"/>
                <a:cs typeface="Times New Roman"/>
              </a:rPr>
              <a:t>the traditional</a:t>
            </a:r>
            <a:r>
              <a:rPr sz="2860" spc="4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60" spc="-6" dirty="0">
                <a:solidFill>
                  <a:prstClr val="black"/>
                </a:solidFill>
                <a:latin typeface="Times New Roman"/>
                <a:cs typeface="Times New Roman"/>
              </a:rPr>
              <a:t>scheduling</a:t>
            </a:r>
            <a:r>
              <a:rPr sz="2860" spc="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60" spc="-11" dirty="0">
                <a:solidFill>
                  <a:prstClr val="black"/>
                </a:solidFill>
                <a:latin typeface="Times New Roman"/>
                <a:cs typeface="Times New Roman"/>
              </a:rPr>
              <a:t>problems</a:t>
            </a:r>
            <a:r>
              <a:rPr sz="2860" spc="4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60" spc="-6" dirty="0">
                <a:solidFill>
                  <a:prstClr val="black"/>
                </a:solidFill>
                <a:latin typeface="Times New Roman"/>
                <a:cs typeface="Times New Roman"/>
              </a:rPr>
              <a:t>in</a:t>
            </a:r>
            <a:r>
              <a:rPr sz="2860" spc="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60" spc="-6" dirty="0">
                <a:solidFill>
                  <a:prstClr val="black"/>
                </a:solidFill>
                <a:latin typeface="Times New Roman"/>
                <a:cs typeface="Times New Roman"/>
              </a:rPr>
              <a:t>grid </a:t>
            </a:r>
            <a:r>
              <a:rPr sz="2860" spc="-22" dirty="0">
                <a:solidFill>
                  <a:prstClr val="black"/>
                </a:solidFill>
                <a:latin typeface="Times New Roman"/>
                <a:cs typeface="Times New Roman"/>
              </a:rPr>
              <a:t>system</a:t>
            </a:r>
            <a:r>
              <a:rPr sz="2860" spc="9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60" spc="-6" dirty="0">
                <a:solidFill>
                  <a:prstClr val="black"/>
                </a:solidFill>
                <a:latin typeface="Times New Roman"/>
                <a:cs typeface="Times New Roman"/>
              </a:rPr>
              <a:t>or </a:t>
            </a:r>
            <a:r>
              <a:rPr sz="286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60" spc="-6" dirty="0">
                <a:solidFill>
                  <a:prstClr val="black"/>
                </a:solidFill>
                <a:latin typeface="Times New Roman"/>
                <a:cs typeface="Times New Roman"/>
              </a:rPr>
              <a:t>cloud</a:t>
            </a:r>
            <a:r>
              <a:rPr sz="2860" spc="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60" spc="-11" dirty="0">
                <a:solidFill>
                  <a:prstClr val="black"/>
                </a:solidFill>
                <a:latin typeface="Times New Roman"/>
                <a:cs typeface="Times New Roman"/>
              </a:rPr>
              <a:t>computing</a:t>
            </a:r>
            <a:r>
              <a:rPr sz="2860" spc="4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60" spc="-22" dirty="0">
                <a:solidFill>
                  <a:prstClr val="black"/>
                </a:solidFill>
                <a:latin typeface="Times New Roman"/>
                <a:cs typeface="Times New Roman"/>
              </a:rPr>
              <a:t>system.</a:t>
            </a:r>
            <a:endParaRPr sz="286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004" y="1828800"/>
            <a:ext cx="9296400" cy="569515"/>
          </a:xfrm>
          <a:prstGeom prst="rect">
            <a:avLst/>
          </a:prstGeom>
        </p:spPr>
        <p:txBody>
          <a:bodyPr vert="horz" wrap="square" lIns="0" tIns="15367" rIns="0" bIns="0" rtlCol="0">
            <a:spAutoFit/>
          </a:bodyPr>
          <a:lstStyle/>
          <a:p>
            <a:pPr marL="13970">
              <a:spcBef>
                <a:spcPts val="121"/>
              </a:spcBef>
            </a:pPr>
            <a:r>
              <a:rPr sz="3600" spc="6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</a:rPr>
              <a:t>Optimal</a:t>
            </a:r>
            <a:r>
              <a:rPr sz="3600" spc="-44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</a:rPr>
              <a:t> </a:t>
            </a:r>
            <a:r>
              <a:rPr sz="3600" spc="6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</a:rPr>
              <a:t>allocation</a:t>
            </a:r>
            <a:r>
              <a:rPr sz="3600" spc="-94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</a:rPr>
              <a:t>of</a:t>
            </a:r>
            <a:r>
              <a:rPr sz="3600" spc="-28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</a:rPr>
              <a:t> </a:t>
            </a:r>
            <a:r>
              <a:rPr sz="3600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</a:rPr>
              <a:t>cloud</a:t>
            </a:r>
            <a:r>
              <a:rPr sz="3600" spc="-38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</a:rPr>
              <a:t> </a:t>
            </a:r>
            <a:r>
              <a:rPr sz="3600" spc="6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</a:rPr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667000"/>
            <a:ext cx="8154009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162800" cy="487378"/>
          </a:xfrm>
          <a:prstGeom prst="rect">
            <a:avLst/>
          </a:prstGeom>
        </p:spPr>
        <p:txBody>
          <a:bodyPr vert="horz" wrap="square" lIns="0" tIns="13272" rIns="0" bIns="0" rtlCol="0">
            <a:spAutoFit/>
          </a:bodyPr>
          <a:lstStyle/>
          <a:p>
            <a:pPr marL="13970">
              <a:spcBef>
                <a:spcPts val="105"/>
              </a:spcBef>
            </a:pPr>
            <a:r>
              <a:rPr sz="3080" spc="-22" dirty="0">
                <a:solidFill>
                  <a:srgbClr val="002060"/>
                </a:solidFill>
                <a:latin typeface="Algerian" panose="04020705040A02060702" pitchFamily="82" charset="0"/>
              </a:rPr>
              <a:t>Advantages</a:t>
            </a:r>
            <a:r>
              <a:rPr sz="3080" spc="11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080" spc="-6" dirty="0">
                <a:solidFill>
                  <a:srgbClr val="002060"/>
                </a:solidFill>
                <a:latin typeface="Algerian" panose="04020705040A02060702" pitchFamily="82" charset="0"/>
              </a:rPr>
              <a:t>of</a:t>
            </a:r>
            <a:r>
              <a:rPr sz="3080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080" spc="-11" dirty="0">
                <a:solidFill>
                  <a:srgbClr val="002060"/>
                </a:solidFill>
                <a:latin typeface="Algerian" panose="04020705040A02060702" pitchFamily="82" charset="0"/>
              </a:rPr>
              <a:t>Cloud</a:t>
            </a:r>
            <a:r>
              <a:rPr sz="3080" spc="11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z="3080" spc="-11" dirty="0">
                <a:solidFill>
                  <a:srgbClr val="002060"/>
                </a:solidFill>
                <a:latin typeface="Algerian" panose="04020705040A02060702" pitchFamily="82" charset="0"/>
              </a:rPr>
              <a:t>Computing</a:t>
            </a:r>
            <a:endParaRPr sz="308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173568" y="10176418"/>
            <a:ext cx="276606" cy="209481"/>
          </a:xfrm>
          <a:prstGeom prst="rect">
            <a:avLst/>
          </a:prstGeom>
        </p:spPr>
        <p:txBody>
          <a:bodyPr vert="horz" wrap="square" lIns="0" tIns="6287" rIns="0" bIns="0" rtlCol="0">
            <a:spAutoFit/>
          </a:bodyPr>
          <a:lstStyle/>
          <a:p>
            <a:pPr marL="41910">
              <a:spcBef>
                <a:spcPts val="50"/>
              </a:spcBef>
            </a:pPr>
            <a:r>
              <a:rPr dirty="0"/>
              <a:t>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449607"/>
            <a:ext cx="9525000" cy="5506123"/>
          </a:xfrm>
          <a:prstGeom prst="rect">
            <a:avLst/>
          </a:prstGeom>
        </p:spPr>
        <p:txBody>
          <a:bodyPr vert="horz" wrap="square" lIns="0" tIns="78232" rIns="0" bIns="0" rtlCol="0">
            <a:spAutoFit/>
          </a:bodyPr>
          <a:lstStyle/>
          <a:p>
            <a:pPr marL="391160" indent="-377889">
              <a:spcBef>
                <a:spcPts val="616"/>
              </a:spcBef>
              <a:buFont typeface="Arial MT"/>
              <a:buChar char="•"/>
              <a:tabLst>
                <a:tab pos="391160" algn="l"/>
                <a:tab pos="391859" algn="l"/>
              </a:tabLst>
            </a:pPr>
            <a:r>
              <a:rPr sz="24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</a:t>
            </a:r>
            <a:r>
              <a:rPr sz="2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updates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lvl="1" indent="-315722" algn="just">
              <a:spcBef>
                <a:spcPts val="446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that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faced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choosing</a:t>
            </a:r>
            <a:r>
              <a:rPr lang="en-US"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obsolete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upgrade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marR="220028" lvl="1" indent="-315722" algn="just">
              <a:spcBef>
                <a:spcPts val="424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sz="24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web-based,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happen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sz="2400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sz="2400" spc="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sz="2400" spc="-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sz="24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cloud.</a:t>
            </a:r>
          </a:p>
          <a:p>
            <a:pPr marL="831914" marR="5588" lvl="1" indent="-315722" algn="just">
              <a:spcBef>
                <a:spcPts val="424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400" spc="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application,</a:t>
            </a:r>
            <a:r>
              <a:rPr sz="2400" spc="-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version</a:t>
            </a:r>
            <a:r>
              <a:rPr sz="2400" spc="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needing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 </a:t>
            </a:r>
            <a:r>
              <a:rPr sz="24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upgrade.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Arial MT"/>
              <a:buChar char="–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17"/>
              </a:spcBef>
              <a:buFont typeface="Arial MT"/>
              <a:buChar char="–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160" indent="-377889" algn="just">
              <a:buFont typeface="Arial MT"/>
              <a:buChar char="•"/>
              <a:tabLst>
                <a:tab pos="391160" algn="l"/>
                <a:tab pos="391859" algn="l"/>
              </a:tabLst>
            </a:pPr>
            <a:r>
              <a:rPr sz="24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  <a:r>
              <a:rPr sz="2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2400" b="1" spc="-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sz="2400" b="1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marR="695706" lvl="1" indent="-315722" algn="just">
              <a:spcBef>
                <a:spcPts val="446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worry</a:t>
            </a:r>
            <a:r>
              <a:rPr sz="2400" spc="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  <a:r>
              <a:rPr sz="2400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</a:t>
            </a:r>
            <a:r>
              <a:rPr sz="2400"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</a:t>
            </a:r>
            <a:r>
              <a:rPr sz="24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other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users'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sz="24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914" marR="834009" lvl="1" indent="-315722" algn="just">
              <a:spcBef>
                <a:spcPts val="424"/>
              </a:spcBef>
              <a:buFont typeface="Arial MT"/>
              <a:buChar char="–"/>
              <a:tabLst>
                <a:tab pos="831914" algn="l"/>
                <a:tab pos="832612" algn="l"/>
              </a:tabLst>
            </a:pP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incompatibilities</a:t>
            </a:r>
            <a:r>
              <a:rPr sz="24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everyone</a:t>
            </a:r>
            <a:r>
              <a:rPr sz="2400" spc="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sz="2400" spc="-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1716</TotalTime>
  <Words>5065</Words>
  <Application>Microsoft Office PowerPoint</Application>
  <PresentationFormat>Custom</PresentationFormat>
  <Paragraphs>512</Paragraphs>
  <Slides>89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89</vt:i4>
      </vt:variant>
    </vt:vector>
  </HeadingPairs>
  <TitlesOfParts>
    <vt:vector size="97" baseType="lpstr">
      <vt:lpstr>Algerian</vt:lpstr>
      <vt:lpstr>Arial</vt:lpstr>
      <vt:lpstr>Arial MT</vt:lpstr>
      <vt:lpstr>Calibri</vt:lpstr>
      <vt:lpstr>Calibri Light</vt:lpstr>
      <vt:lpstr>Times New Roman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of Cloud Computing</vt:lpstr>
      <vt:lpstr>Advantages of Cloud Computing</vt:lpstr>
      <vt:lpstr>Advantages of Cloud Computing</vt:lpstr>
      <vt:lpstr>Advantages of Cloud Computing</vt:lpstr>
      <vt:lpstr>Advantages of Cloud Computing</vt:lpstr>
      <vt:lpstr>Advantages of Cloud Computing</vt:lpstr>
      <vt:lpstr>Disadvantages of Cloud Computing</vt:lpstr>
      <vt:lpstr>Disadvantages of Cloud Computing</vt:lpstr>
      <vt:lpstr>Disadvantages of Cloud Computing</vt:lpstr>
      <vt:lpstr>Disadvantages of Cloud Computing</vt:lpstr>
      <vt:lpstr>Cloud Services Network</vt:lpstr>
      <vt:lpstr>Virtually Served</vt:lpstr>
      <vt:lpstr>Cloud Computing Applications</vt:lpstr>
      <vt:lpstr>Cloud Computing Concerns</vt:lpstr>
      <vt:lpstr>PowerPoint Presentation</vt:lpstr>
      <vt:lpstr>PowerPoint Presentation</vt:lpstr>
      <vt:lpstr>Deployment Models</vt:lpstr>
      <vt:lpstr>Public Cloud</vt:lpstr>
      <vt:lpstr>Advantages of Public Cloud Model</vt:lpstr>
      <vt:lpstr>Disadvantages of Public Cloud  Model</vt:lpstr>
      <vt:lpstr>Private Cloud</vt:lpstr>
      <vt:lpstr>The advantages of using private  cloud</vt:lpstr>
      <vt:lpstr>Disadvantages</vt:lpstr>
      <vt:lpstr>Hybrid Cloud</vt:lpstr>
      <vt:lpstr>Advantages of Hybrid Cloud Model</vt:lpstr>
      <vt:lpstr>Disadvantages of Hybrid Cloud  Model</vt:lpstr>
      <vt:lpstr>Community Cloud</vt:lpstr>
      <vt:lpstr>PROS AND CONS OF CLOUD  COMPUTING:</vt:lpstr>
      <vt:lpstr>PROS AND CONS OF CLOUD  COMPUTING:</vt:lpstr>
      <vt:lpstr>Web 2.0 examples</vt:lpstr>
      <vt:lpstr>Comparision</vt:lpstr>
      <vt:lpstr>PowerPoint Presentation</vt:lpstr>
      <vt:lpstr>PowerPoint Presentation</vt:lpstr>
      <vt:lpstr>PowerPoint Presentation</vt:lpstr>
      <vt:lpstr>PowerPoint Presentation</vt:lpstr>
      <vt:lpstr>Difference: Cloud and Web 2.0</vt:lpstr>
      <vt:lpstr>Key challenges in cloud computing</vt:lpstr>
      <vt:lpstr>Key challenges in cloud computing</vt:lpstr>
      <vt:lpstr>Key challenges in cloud computing</vt:lpstr>
      <vt:lpstr>Key challenges in cloud computing</vt:lpstr>
      <vt:lpstr>Key challenges in cloud computing</vt:lpstr>
      <vt:lpstr>Key challenges in cloud computing</vt:lpstr>
      <vt:lpstr>Key challenges in cloud computing</vt:lpstr>
      <vt:lpstr>Key challenges in cloud computing</vt:lpstr>
      <vt:lpstr>Cloud players</vt:lpstr>
      <vt:lpstr>INTRODUCTION OF VIRTUALIZATION</vt:lpstr>
      <vt:lpstr>Virtualization</vt:lpstr>
      <vt:lpstr>PowerPoint Presentation</vt:lpstr>
      <vt:lpstr>PowerPoint Presentation</vt:lpstr>
      <vt:lpstr>concept behind the Virtualization</vt:lpstr>
      <vt:lpstr>ARCHITECTURE OF VITUALIZATION</vt:lpstr>
      <vt:lpstr>PowerPoint Presentation</vt:lpstr>
      <vt:lpstr>Types of Virtualization</vt:lpstr>
      <vt:lpstr>1. Hardware Virtualization</vt:lpstr>
      <vt:lpstr>Virtualization</vt:lpstr>
      <vt:lpstr>Virtualization</vt:lpstr>
      <vt:lpstr>PowerPoint Presentation</vt:lpstr>
      <vt:lpstr>2. Operating System Virtualization</vt:lpstr>
      <vt:lpstr>PowerPoint Presentation</vt:lpstr>
      <vt:lpstr>3. Server Virtualization:</vt:lpstr>
      <vt:lpstr>Server virtualization:</vt:lpstr>
      <vt:lpstr>Primary uses of server virtualization</vt:lpstr>
      <vt:lpstr>PowerPoint Presentation</vt:lpstr>
      <vt:lpstr>PowerPoint Presentation</vt:lpstr>
      <vt:lpstr>4. Storage Virtualization</vt:lpstr>
      <vt:lpstr>PowerPoint Presentation</vt:lpstr>
      <vt:lpstr>Software virtualization</vt:lpstr>
      <vt:lpstr>Cloud vs Virtualization</vt:lpstr>
      <vt:lpstr>PowerPoint Presentation</vt:lpstr>
      <vt:lpstr>Advantages of Virtualization</vt:lpstr>
      <vt:lpstr>Disadvantages of Virtualization</vt:lpstr>
      <vt:lpstr>Approaches or ways to virtualizes   cloud servers.</vt:lpstr>
      <vt:lpstr>Virtualization-summary</vt:lpstr>
      <vt:lpstr>parallelization:</vt:lpstr>
      <vt:lpstr>parallelization:</vt:lpstr>
      <vt:lpstr>Need for parallelization</vt:lpstr>
      <vt:lpstr>Cloud resource management</vt:lpstr>
      <vt:lpstr>Scheduling</vt:lpstr>
      <vt:lpstr>Cloud resource management (CRM) policies</vt:lpstr>
      <vt:lpstr>Dynamic resource allocation</vt:lpstr>
      <vt:lpstr>PowerPoint Presentation</vt:lpstr>
      <vt:lpstr>Optimal allocation of cloud models</vt:lpstr>
      <vt:lpstr>Optimal allocation of cloud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Unit-I_Intro_UML_25Sep2015</dc:title>
  <dc:creator>aditya</dc:creator>
  <cp:lastModifiedBy>ebenezar jebarani</cp:lastModifiedBy>
  <cp:revision>131</cp:revision>
  <dcterms:created xsi:type="dcterms:W3CDTF">2021-02-14T12:36:49Z</dcterms:created>
  <dcterms:modified xsi:type="dcterms:W3CDTF">2021-07-15T06:04:28Z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2015-10-01T00:00:00Z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2021-02-14T00:00:00Z</vt:filetime>
  </property>
</Properties>
</file>