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71" r:id="rId11"/>
    <p:sldId id="272" r:id="rId12"/>
    <p:sldId id="269" r:id="rId13"/>
    <p:sldId id="267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79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B260F-D89C-4184-A632-FD89CDC1207B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D2F40-2CC5-489F-AA9F-8DC600656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2F40-2CC5-489F-AA9F-8DC6006566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3048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DEPARTMENT OF COMPUTER SCIENCE &amp;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" descr="C:\Users\Raghul\Pictures\sathyabama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36554" y="152400"/>
            <a:ext cx="831246" cy="838200"/>
          </a:xfrm>
          <a:prstGeom prst="rect">
            <a:avLst/>
          </a:prstGeom>
          <a:noFill/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362200" y="6172200"/>
            <a:ext cx="40386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OPERATING SYSTEM- SCs1301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629400" y="6248400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Dr.P.S.Maran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spc="0" baseline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gradFill>
            <a:gsLst>
              <a:gs pos="0">
                <a:schemeClr val="accent4">
                  <a:shade val="20000"/>
                  <a:satMod val="245000"/>
                </a:schemeClr>
              </a:gs>
              <a:gs pos="43000">
                <a:schemeClr val="accent4">
                  <a:satMod val="255000"/>
                </a:schemeClr>
              </a:gs>
              <a:gs pos="48000">
                <a:schemeClr val="accent4">
                  <a:shade val="85000"/>
                  <a:satMod val="255000"/>
                </a:schemeClr>
              </a:gs>
              <a:gs pos="100000">
                <a:schemeClr val="accent4">
                  <a:shade val="20000"/>
                  <a:satMod val="245000"/>
                </a:schemeClr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fference Between Multitasking and Multithreading in OS (with Comparison  Chart) - Tech Differences"/>
          <p:cNvPicPr>
            <a:picLocks noChangeAspect="1" noChangeArrowheads="1"/>
          </p:cNvPicPr>
          <p:nvPr/>
        </p:nvPicPr>
        <p:blipFill>
          <a:blip r:embed="rId2"/>
          <a:srcRect b="13433"/>
          <a:stretch>
            <a:fillRect/>
          </a:stretch>
        </p:blipFill>
        <p:spPr bwMode="auto">
          <a:xfrm>
            <a:off x="304800" y="2133600"/>
            <a:ext cx="337185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559" y="4583668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MULTI-PROCESSING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916269"/>
            <a:ext cx="380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Several Process are coming to execute</a:t>
            </a:r>
          </a:p>
          <a:p>
            <a:pPr algn="ctr"/>
            <a:r>
              <a:rPr lang="en-US" b="1" dirty="0" smtClean="0"/>
              <a:t>By the CPU</a:t>
            </a:r>
            <a:endParaRPr lang="en-US" b="1" dirty="0"/>
          </a:p>
        </p:txBody>
      </p:sp>
      <p:pic>
        <p:nvPicPr>
          <p:cNvPr id="11270" name="Picture 6" descr="Process State Transition Diagram"/>
          <p:cNvPicPr>
            <a:picLocks noChangeAspect="1" noChangeArrowheads="1"/>
          </p:cNvPicPr>
          <p:nvPr/>
        </p:nvPicPr>
        <p:blipFill>
          <a:blip r:embed="rId3"/>
          <a:srcRect l="12000" t="5333" r="5333" b="7556"/>
          <a:stretch>
            <a:fillRect/>
          </a:stretch>
        </p:blipFill>
        <p:spPr bwMode="auto">
          <a:xfrm>
            <a:off x="4191000" y="1981200"/>
            <a:ext cx="4724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590800" y="990600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CPU SCHEDULING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1:</a:t>
            </a:r>
            <a:endParaRPr lang="en-US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09600" y="2286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434340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4800600"/>
          <a:ext cx="6873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1143000"/>
            <a:ext cx="753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2.Shortest – Job – First (SJF)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21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9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0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3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(9 + 0 + 3)/3 =  12/3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9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(33+3+9) / 3 = 45/3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15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26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447800" y="1295400"/>
          <a:ext cx="69494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954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3400" y="1676400"/>
            <a:ext cx="42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1752600"/>
            <a:ext cx="83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SJF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Raghul\Pictures\FCFS-SJ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248776" cy="584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cdn-uploads/20200303163658/SJ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5341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fixed time is allotted to each process, called </a:t>
            </a:r>
            <a:r>
              <a:rPr lang="en-US" b="1" dirty="0" smtClean="0"/>
              <a:t>quantum</a:t>
            </a:r>
            <a:r>
              <a:rPr lang="en-US" dirty="0" smtClean="0"/>
              <a:t>, for execution.</a:t>
            </a:r>
          </a:p>
          <a:p>
            <a:pPr algn="just"/>
            <a:r>
              <a:rPr lang="en-US" dirty="0" smtClean="0"/>
              <a:t>Once a process is executed for given time period that process is preempted and other process executes for given time period.</a:t>
            </a:r>
          </a:p>
          <a:p>
            <a:r>
              <a:rPr lang="en-US" dirty="0" smtClean="0"/>
              <a:t>Context switching is used to save states of preempted processes.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066800"/>
            <a:ext cx="631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3.Round Robin (RR)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19200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: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905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Time Slice = 4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7244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4114800"/>
            <a:ext cx="1421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Gantt Chart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4431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4431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4419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419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431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0" y="4431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6000" y="990600"/>
            <a:ext cx="415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3.Round Robin Scheduling 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First Round</a:t>
            </a:r>
          </a:p>
          <a:p>
            <a:r>
              <a:rPr lang="en-US" dirty="0" smtClean="0"/>
              <a:t>P1  =  4 (24-4) Remaining  BT 20 ms</a:t>
            </a:r>
          </a:p>
          <a:p>
            <a:r>
              <a:rPr lang="en-US" dirty="0" smtClean="0"/>
              <a:t>P2= 3 (Process completed, because Time slice =4 ms)</a:t>
            </a:r>
          </a:p>
          <a:p>
            <a:r>
              <a:rPr lang="en-US" dirty="0" smtClean="0"/>
              <a:t>P3 = 4 (6-4) Remaining BT 2 ms</a:t>
            </a:r>
          </a:p>
          <a:p>
            <a:pPr>
              <a:buNone/>
            </a:pPr>
            <a:r>
              <a:rPr lang="en-US" b="1" dirty="0" smtClean="0"/>
              <a:t>Second Round</a:t>
            </a:r>
          </a:p>
          <a:p>
            <a:r>
              <a:rPr lang="en-US" dirty="0" smtClean="0"/>
              <a:t>P1 =4 (20-4) Remaining BT 16ms</a:t>
            </a:r>
          </a:p>
          <a:p>
            <a:r>
              <a:rPr lang="en-US" dirty="0" smtClean="0"/>
              <a:t>P3=2 (Process Completed)</a:t>
            </a:r>
          </a:p>
          <a:p>
            <a:pPr>
              <a:buNone/>
            </a:pPr>
            <a:r>
              <a:rPr lang="en-US" b="1" dirty="0" smtClean="0"/>
              <a:t>Third Round</a:t>
            </a:r>
          </a:p>
          <a:p>
            <a:r>
              <a:rPr lang="en-US" dirty="0" smtClean="0"/>
              <a:t>P1 = 4 (16-4) Remaining BT 12ms</a:t>
            </a:r>
          </a:p>
          <a:p>
            <a:pPr>
              <a:buNone/>
            </a:pPr>
            <a:r>
              <a:rPr lang="en-US" b="1" dirty="0" smtClean="0"/>
              <a:t>Fourth Round</a:t>
            </a:r>
          </a:p>
          <a:p>
            <a:r>
              <a:rPr lang="en-US" dirty="0" smtClean="0"/>
              <a:t>P1 = 4 (12-4) Remaining BT 8 ms</a:t>
            </a:r>
          </a:p>
          <a:p>
            <a:pPr>
              <a:buNone/>
            </a:pPr>
            <a:r>
              <a:rPr lang="en-US" b="1" dirty="0" smtClean="0"/>
              <a:t>Fifth Round</a:t>
            </a:r>
          </a:p>
          <a:p>
            <a:r>
              <a:rPr lang="en-US" dirty="0" smtClean="0"/>
              <a:t>P1 = 4 (8-4) Remaining BT 4 ms</a:t>
            </a:r>
          </a:p>
          <a:p>
            <a:pPr>
              <a:buNone/>
            </a:pPr>
            <a:r>
              <a:rPr lang="en-US" b="1" dirty="0" smtClean="0"/>
              <a:t>Sixth Round</a:t>
            </a:r>
          </a:p>
          <a:p>
            <a:r>
              <a:rPr lang="en-US" dirty="0" smtClean="0"/>
              <a:t>P1 = 4 (Process completed)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12954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74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002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1002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77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990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990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1002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1002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3505200"/>
            <a:ext cx="358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3.Round Robin Scheduling </a:t>
            </a:r>
            <a:endParaRPr lang="en-US" sz="2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0" y="2133600"/>
            <a:ext cx="579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P1  =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P2=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 P3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P3=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5240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30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1230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12192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12192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12308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12308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0" y="838200"/>
            <a:ext cx="358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3.Round Robin Scheduling </a:t>
            </a:r>
            <a:endParaRPr lang="en-US" sz="2400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(0+3+4+2) = 9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4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( 7+4) = 11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(9 + 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+ 11)/3 =  24/3 =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8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(33+7+17) / 3 = 57/3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19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Here, are pros/benefits of Round-robin scheduling method:</a:t>
            </a:r>
          </a:p>
          <a:p>
            <a:r>
              <a:rPr lang="en-US" dirty="0" smtClean="0"/>
              <a:t>It doesn't face the issues of starvation or convoy effect.</a:t>
            </a:r>
          </a:p>
          <a:p>
            <a:r>
              <a:rPr lang="en-US" dirty="0" smtClean="0"/>
              <a:t>All the jobs get a fair allocation of CPU.</a:t>
            </a:r>
          </a:p>
          <a:p>
            <a:r>
              <a:rPr lang="en-US" dirty="0" smtClean="0"/>
              <a:t>It deals with all process without any priority</a:t>
            </a:r>
          </a:p>
          <a:p>
            <a:r>
              <a:rPr lang="en-US" dirty="0" smtClean="0"/>
              <a:t>If you know the total number of processes on the run queue, then you can also assume the worst-case response time for the same process.</a:t>
            </a:r>
          </a:p>
          <a:p>
            <a:r>
              <a:rPr lang="en-US" dirty="0" smtClean="0"/>
              <a:t>This scheduling method does not depend upon burst time. That's why it is easily implementable on the system.</a:t>
            </a:r>
          </a:p>
          <a:p>
            <a:r>
              <a:rPr lang="en-US" dirty="0" smtClean="0"/>
              <a:t>Once a process is executed for a specific set of the period, the process is preempted, and another process executes for that given time period.</a:t>
            </a:r>
          </a:p>
          <a:p>
            <a:r>
              <a:rPr lang="en-US" dirty="0" smtClean="0"/>
              <a:t>Allows OS to use the Context switching method to save states of preempted processes.</a:t>
            </a:r>
          </a:p>
          <a:p>
            <a:r>
              <a:rPr lang="en-US" dirty="0" smtClean="0"/>
              <a:t>It gives the best performance in terms of average response time.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990600"/>
            <a:ext cx="5001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Advantage of Round-robin Scheduling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Here, are drawbacks/cons of using Round-robin scheduling:</a:t>
            </a:r>
          </a:p>
          <a:p>
            <a:r>
              <a:rPr lang="en-US" dirty="0" smtClean="0"/>
              <a:t>If slicing time of OS is low, the processor output will be reduced.</a:t>
            </a:r>
          </a:p>
          <a:p>
            <a:r>
              <a:rPr lang="en-US" dirty="0" smtClean="0"/>
              <a:t>This method spends more time on context switching</a:t>
            </a:r>
          </a:p>
          <a:p>
            <a:r>
              <a:rPr lang="en-US" dirty="0" smtClean="0"/>
              <a:t>Its performance heavily depends on time quantum.</a:t>
            </a:r>
          </a:p>
          <a:p>
            <a:r>
              <a:rPr lang="en-US" dirty="0" smtClean="0"/>
              <a:t>Priorities cannot be set for the processes.</a:t>
            </a:r>
          </a:p>
          <a:p>
            <a:r>
              <a:rPr lang="en-US" dirty="0" smtClean="0"/>
              <a:t>Round-robin scheduling doesn't give special priority to more important tasks.</a:t>
            </a:r>
          </a:p>
          <a:p>
            <a:r>
              <a:rPr lang="en-US" dirty="0" smtClean="0"/>
              <a:t>Decreases comprehension</a:t>
            </a:r>
          </a:p>
          <a:p>
            <a:r>
              <a:rPr lang="en-US" dirty="0" smtClean="0"/>
              <a:t>Lower time quantum results in higher the context switching overhead in the system.</a:t>
            </a:r>
          </a:p>
          <a:p>
            <a:r>
              <a:rPr lang="en-US" dirty="0" smtClean="0"/>
              <a:t>Finding a correct time quantum is a quite difficult task in this system.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990600"/>
            <a:ext cx="5483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Disadvantages of Round-robin Scheduling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Raghul\Downloads\cpub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55280" cy="441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 priority is associated with each process, and the CPU is allocated to the process with the highest priority. </a:t>
            </a:r>
          </a:p>
          <a:p>
            <a:pPr lvl="0"/>
            <a:r>
              <a:rPr lang="en-US" dirty="0" smtClean="0"/>
              <a:t>Note that we discuss scheduling in terms of </a:t>
            </a:r>
            <a:r>
              <a:rPr lang="en-US" i="1" dirty="0" smtClean="0"/>
              <a:t>high </a:t>
            </a:r>
            <a:r>
              <a:rPr lang="en-US" dirty="0" smtClean="0"/>
              <a:t>priority and </a:t>
            </a:r>
            <a:r>
              <a:rPr lang="en-US" i="1" dirty="0" smtClean="0"/>
              <a:t>low </a:t>
            </a:r>
            <a:r>
              <a:rPr lang="en-US" dirty="0" smtClean="0"/>
              <a:t>priority.</a:t>
            </a:r>
          </a:p>
          <a:p>
            <a:pPr lvl="0"/>
            <a:r>
              <a:rPr lang="en-US" dirty="0" smtClean="0"/>
              <a:t>Priorities are generally indicated by some fixed range of numbers, such as 0 to 7 or 0 to 4,095. </a:t>
            </a:r>
          </a:p>
          <a:p>
            <a:pPr lvl="0"/>
            <a:r>
              <a:rPr lang="en-US" dirty="0" smtClean="0"/>
              <a:t>However, there is no general agreement on whether 0 is the highest or lowest priority.</a:t>
            </a:r>
          </a:p>
          <a:p>
            <a:pPr lvl="0"/>
            <a:r>
              <a:rPr lang="en-US" dirty="0" smtClean="0"/>
              <a:t>Some systems use low numbers to represent low priority; others use low numbers for high priority. This difference can lead to confusion. </a:t>
            </a:r>
          </a:p>
          <a:p>
            <a:pPr lvl="0"/>
            <a:r>
              <a:rPr lang="en-US" dirty="0" smtClean="0"/>
              <a:t>Here, we assume that low numbers represent high priority.</a:t>
            </a:r>
          </a:p>
          <a:p>
            <a:pPr lvl="0"/>
            <a:r>
              <a:rPr lang="en-US" dirty="0" smtClean="0"/>
              <a:t>As an example, consider the following set of processes, assumed to have arrived at time 0, in the order P1, P2, ….., </a:t>
            </a:r>
            <a:r>
              <a:rPr lang="en-US" i="1" dirty="0" smtClean="0"/>
              <a:t>P5, </a:t>
            </a:r>
            <a:r>
              <a:rPr lang="en-US" dirty="0" smtClean="0"/>
              <a:t>with the length of the CPU burst given in milliseconds: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0668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447800"/>
            <a:ext cx="7086600" cy="206210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Example: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Priority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P1	            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10                                 3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P2	                                 1                                 1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P3                                 2                                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P4                                 1                                 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P5                                 5  	                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810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Using priority scheduling, we would schedule these processes according to the following Gantt chart: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2"/>
          <a:srcRect l="27381" t="48701" r="27381" b="32242"/>
          <a:stretch>
            <a:fillRect/>
          </a:stretch>
        </p:blipFill>
        <p:spPr bwMode="auto">
          <a:xfrm>
            <a:off x="1219200" y="4419600"/>
            <a:ext cx="6934200" cy="16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2057400" y="8382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Process </a:t>
            </a:r>
            <a:r>
              <a:rPr lang="en-US" sz="2800" i="1" dirty="0" smtClean="0">
                <a:latin typeface="+mj-lt"/>
                <a:ea typeface="Calibri" pitchFamily="34" charset="0"/>
                <a:cs typeface="Arial" pitchFamily="34" charset="0"/>
              </a:rPr>
              <a:t>P2</a:t>
            </a: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 is started at time 0, since it is having the highest priority among the processes in the queue. </a:t>
            </a:r>
            <a:endParaRPr lang="en-US" sz="2800" dirty="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After execution of P2 process, process </a:t>
            </a:r>
            <a:r>
              <a:rPr lang="en-US" sz="2800" i="1" dirty="0" smtClean="0">
                <a:latin typeface="+mj-lt"/>
                <a:ea typeface="Calibri" pitchFamily="34" charset="0"/>
                <a:cs typeface="Arial" pitchFamily="34" charset="0"/>
              </a:rPr>
              <a:t>P5 </a:t>
            </a: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is started at time 1.</a:t>
            </a:r>
          </a:p>
          <a:p>
            <a:pPr lvl="0"/>
            <a:r>
              <a:rPr lang="en-US" sz="2800" dirty="0" smtClean="0">
                <a:latin typeface="+mj-lt"/>
              </a:rPr>
              <a:t>Process </a:t>
            </a:r>
            <a:r>
              <a:rPr lang="en-US" sz="2800" i="1" dirty="0" smtClean="0">
                <a:latin typeface="+mj-lt"/>
              </a:rPr>
              <a:t>P2</a:t>
            </a:r>
            <a:r>
              <a:rPr lang="en-US" sz="2800" dirty="0" smtClean="0">
                <a:latin typeface="+mj-lt"/>
              </a:rPr>
              <a:t> is started at time 0, since it is having the highest priority among the processes in the queue. </a:t>
            </a:r>
          </a:p>
          <a:p>
            <a:pPr lvl="0"/>
            <a:r>
              <a:rPr lang="en-US" sz="2800" dirty="0" smtClean="0">
                <a:latin typeface="+mj-lt"/>
              </a:rPr>
              <a:t>After execution of P2 process, process </a:t>
            </a:r>
            <a:r>
              <a:rPr lang="en-US" sz="2800" i="1" dirty="0" smtClean="0">
                <a:latin typeface="+mj-lt"/>
              </a:rPr>
              <a:t>P5 </a:t>
            </a:r>
            <a:r>
              <a:rPr lang="en-US" sz="2800" dirty="0" smtClean="0">
                <a:latin typeface="+mj-lt"/>
              </a:rPr>
              <a:t>is started at time 1.</a:t>
            </a:r>
          </a:p>
          <a:p>
            <a:pPr lvl="0"/>
            <a:r>
              <a:rPr lang="en-US" sz="2800" dirty="0" smtClean="0">
                <a:latin typeface="+mj-lt"/>
              </a:rPr>
              <a:t>Then</a:t>
            </a:r>
            <a:r>
              <a:rPr lang="en-US" sz="2800" i="1" dirty="0" smtClean="0">
                <a:latin typeface="+mj-lt"/>
              </a:rPr>
              <a:t> P1,P3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P4</a:t>
            </a:r>
            <a:r>
              <a:rPr lang="en-US" sz="2800" dirty="0" smtClean="0">
                <a:latin typeface="+mj-lt"/>
              </a:rPr>
              <a:t> as P2 processes are executed. is having shortest time, P2 will get executed first.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endParaRPr lang="en-US" sz="2800" dirty="0" smtClean="0">
              <a:latin typeface="+mj-lt"/>
              <a:cs typeface="Arial" pitchFamily="34" charset="0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914400"/>
            <a:ext cx="41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u="sng" dirty="0" smtClean="0"/>
              <a:t>Waiting time: WT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p1 = 6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p2 = 0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p3 = 16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p4 = 18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p5 = 1</a:t>
            </a:r>
          </a:p>
          <a:p>
            <a:pPr marL="114300" lvl="2" indent="-114300">
              <a:spcBef>
                <a:spcPts val="0"/>
              </a:spcBef>
              <a:buNone/>
            </a:pPr>
            <a:r>
              <a:rPr lang="en-US" sz="2000" b="1" dirty="0" smtClean="0"/>
              <a:t>The average waiting time AWT </a:t>
            </a:r>
            <a:r>
              <a:rPr lang="en-US" sz="2000" dirty="0" smtClean="0"/>
              <a:t>= (6+0+16+18+1)/4   = 40/4  = 8 milliseconds.</a:t>
            </a:r>
          </a:p>
          <a:p>
            <a:pPr>
              <a:spcBef>
                <a:spcPts val="0"/>
              </a:spcBef>
              <a:buNone/>
            </a:pPr>
            <a:endParaRPr lang="en-US" sz="105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u="sng" dirty="0" smtClean="0"/>
              <a:t>Turnaround time: TT</a:t>
            </a:r>
            <a:endParaRPr lang="en-US" sz="2000" dirty="0" smtClean="0"/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P1 = 16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P2 = 1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P3 = 18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P4 = 19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P5 = 6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Average Turnaround time ATT </a:t>
            </a:r>
            <a:r>
              <a:rPr lang="en-US" sz="2000" dirty="0" smtClean="0"/>
              <a:t>= (16+1+18+19+6) / 5  = 60/5= 12 milliseconds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914400"/>
            <a:ext cx="41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53"/>
          <p:cNvPicPr>
            <a:picLocks noChangeAspect="1" noChangeArrowheads="1"/>
          </p:cNvPicPr>
          <p:nvPr/>
        </p:nvPicPr>
        <p:blipFill>
          <a:blip r:embed="rId2"/>
          <a:srcRect l="27381" t="48701" r="27381" b="32242"/>
          <a:stretch>
            <a:fillRect/>
          </a:stretch>
        </p:blipFill>
        <p:spPr bwMode="auto">
          <a:xfrm>
            <a:off x="5410200" y="1219200"/>
            <a:ext cx="3733800" cy="88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Advantages</a:t>
            </a:r>
            <a:r>
              <a:rPr lang="en-US" dirty="0" smtClean="0">
                <a:solidFill>
                  <a:schemeClr val="tx2"/>
                </a:solidFill>
              </a:rPr>
              <a:t> </a:t>
            </a:r>
          </a:p>
          <a:p>
            <a:pPr fontAlgn="base"/>
            <a:r>
              <a:rPr lang="en-US" dirty="0" smtClean="0"/>
              <a:t>It considers the priority of the processes and allows the important processes to run first.</a:t>
            </a:r>
          </a:p>
          <a:p>
            <a:pPr fontAlgn="base"/>
            <a:r>
              <a:rPr lang="en-US" dirty="0" smtClean="0"/>
              <a:t>Priority scheduling in preemptive mode is best suited for real time operating system.</a:t>
            </a:r>
          </a:p>
          <a:p>
            <a:pPr fontAlgn="base"/>
            <a:endParaRPr lang="en-US" sz="1600" dirty="0" smtClean="0"/>
          </a:p>
          <a:p>
            <a:pPr fontAlgn="base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Disadvantages</a:t>
            </a:r>
            <a:endParaRPr lang="en-US" b="1" dirty="0" smtClean="0">
              <a:solidFill>
                <a:schemeClr val="tx2"/>
              </a:solidFill>
            </a:endParaRPr>
          </a:p>
          <a:p>
            <a:pPr fontAlgn="base"/>
            <a:r>
              <a:rPr lang="en-US" dirty="0" smtClean="0"/>
              <a:t>Processes with lesser priority may starve for CPU.</a:t>
            </a:r>
          </a:p>
          <a:p>
            <a:pPr fontAlgn="base"/>
            <a:r>
              <a:rPr lang="en-US" dirty="0" smtClean="0"/>
              <a:t>There is no idea of response time and waiting time.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0668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Another class of scheduling algorithms has been created for situations in which processes are easily classified into different groups.</a:t>
            </a:r>
          </a:p>
          <a:p>
            <a:pPr algn="just"/>
            <a:r>
              <a:rPr lang="en-US" dirty="0" smtClean="0"/>
              <a:t>A multi-level queue scheduling algorithm partitions the ready queue into several separate queues. </a:t>
            </a:r>
          </a:p>
          <a:p>
            <a:pPr algn="just"/>
            <a:r>
              <a:rPr lang="en-US" dirty="0" smtClean="0"/>
              <a:t>The processes are permanently assigned to one queue, generally based on some property of the process, such as memory size, process priority, or process type. </a:t>
            </a:r>
          </a:p>
          <a:p>
            <a:pPr algn="just"/>
            <a:r>
              <a:rPr lang="en-US" dirty="0" smtClean="0"/>
              <a:t>Each queue has its own scheduling algorithm.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714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media.geeksforgeeks.org/wp-content/uploads/multilevel-queue-schedueling-1-300x2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209800"/>
            <a:ext cx="2857500" cy="2066925"/>
          </a:xfrm>
          <a:prstGeom prst="rect">
            <a:avLst/>
          </a:prstGeom>
          <a:noFill/>
        </p:spPr>
      </p:pic>
      <p:pic>
        <p:nvPicPr>
          <p:cNvPr id="37892" name="Picture 4" descr="Multi Level Scheduling Queu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5669280" cy="31055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00200" y="914400"/>
            <a:ext cx="628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b="1" dirty="0" smtClean="0"/>
              <a:t>Scheduling among the queues :</a:t>
            </a: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      What will happen if all the queues have some processes?</a:t>
            </a:r>
          </a:p>
          <a:p>
            <a:pPr fontAlgn="base">
              <a:buNone/>
            </a:pPr>
            <a:r>
              <a:rPr lang="en-US" dirty="0" smtClean="0"/>
              <a:t>       Which process should get the </a:t>
            </a:r>
            <a:r>
              <a:rPr lang="en-US" dirty="0" err="1" smtClean="0"/>
              <a:t>cpu</a:t>
            </a:r>
            <a:r>
              <a:rPr lang="en-US" dirty="0" smtClean="0"/>
              <a:t>? </a:t>
            </a:r>
          </a:p>
          <a:p>
            <a:pPr fontAlgn="base">
              <a:buNone/>
            </a:pPr>
            <a:r>
              <a:rPr lang="en-US" dirty="0" smtClean="0"/>
              <a:t>       To determine this Scheduling among the queues is necessary. There are two ways to do so – 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dirty="0" smtClean="0"/>
              <a:t>Fixed priority preemptive scheduling method</a:t>
            </a:r>
          </a:p>
          <a:p>
            <a:pPr fontAlgn="base">
              <a:buNone/>
            </a:pPr>
            <a:r>
              <a:rPr lang="en-US" b="1" dirty="0" smtClean="0"/>
              <a:t>      </a:t>
            </a:r>
            <a:r>
              <a:rPr lang="en-US" dirty="0" smtClean="0"/>
              <a:t>Each queue has absolute priority over lower priority queue. </a:t>
            </a:r>
          </a:p>
          <a:p>
            <a:pPr fontAlgn="base">
              <a:buNone/>
            </a:pPr>
            <a:r>
              <a:rPr lang="en-US" dirty="0" smtClean="0"/>
              <a:t>      Let us consider following priority order </a:t>
            </a:r>
            <a:r>
              <a:rPr lang="en-US" b="1" dirty="0" smtClean="0"/>
              <a:t>queue 1 &gt; queue 2 &gt; queue 3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 smtClean="0"/>
              <a:t>      According to this algorithm no process in the batch queue(queue 3) can run unless queue 1 and 2 are empty.</a:t>
            </a:r>
          </a:p>
          <a:p>
            <a:pPr fontAlgn="base">
              <a:buNone/>
            </a:pPr>
            <a:r>
              <a:rPr lang="en-US" dirty="0" smtClean="0"/>
              <a:t>       If any batch process (queue 3) is running and any system (queue 1) or Interactive process(queue 2) entered the ready queue the batch process is preempted.</a:t>
            </a:r>
          </a:p>
          <a:p>
            <a:pPr fontAlgn="base"/>
            <a:r>
              <a:rPr lang="en-US" b="1" dirty="0" smtClean="0"/>
              <a:t>Time slicing</a:t>
            </a:r>
            <a:r>
              <a:rPr lang="en-US" dirty="0" smtClean="0"/>
              <a:t> – In this method each queue gets certain portion of CPU time and can use it to schedule its own processes.</a:t>
            </a:r>
          </a:p>
          <a:p>
            <a:pPr fontAlgn="base"/>
            <a:r>
              <a:rPr lang="en-US" dirty="0" smtClean="0"/>
              <a:t>For instance, queue 1 takes 50 percent of CPU time queue 2 takes 30 percent and queue 3 gets 20 percent of CPU time.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1066799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b="1" dirty="0" smtClean="0"/>
              <a:t>Example Problem :</a:t>
            </a:r>
            <a:r>
              <a:rPr lang="en-US" sz="1800" dirty="0" smtClean="0"/>
              <a:t> </a:t>
            </a:r>
          </a:p>
          <a:p>
            <a:pPr fontAlgn="base"/>
            <a:r>
              <a:rPr lang="en-US" sz="1800" dirty="0" smtClean="0"/>
              <a:t>Consider below table of four processes under Multilevel queue scheduling.</a:t>
            </a:r>
          </a:p>
          <a:p>
            <a:pPr fontAlgn="base"/>
            <a:r>
              <a:rPr lang="en-US" sz="1800" dirty="0" smtClean="0"/>
              <a:t>Queue number denotes the queue of the process. 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1986" name="Picture 2" descr="https://media.geeksforgeeks.org/wp-content/uploads/Multilevel-Process-Queue-1.png"/>
          <p:cNvPicPr>
            <a:picLocks noChangeAspect="1" noChangeArrowheads="1"/>
          </p:cNvPicPr>
          <p:nvPr/>
        </p:nvPicPr>
        <p:blipFill>
          <a:blip r:embed="rId2"/>
          <a:srcRect b="19101"/>
          <a:stretch>
            <a:fillRect/>
          </a:stretch>
        </p:blipFill>
        <p:spPr bwMode="auto">
          <a:xfrm>
            <a:off x="609600" y="2895600"/>
            <a:ext cx="7884583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4724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Priority of queue 1 is greater than queue 2. </a:t>
            </a:r>
          </a:p>
          <a:p>
            <a:r>
              <a:rPr lang="en-US" dirty="0" smtClean="0"/>
              <a:t>queue 1 uses Round Robin (Time Quantum = 2) and queue 2 uses FCFS. 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0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Below is the </a:t>
            </a:r>
            <a:r>
              <a:rPr lang="en-US" b="1" dirty="0" smtClean="0"/>
              <a:t>Gantt chart</a:t>
            </a:r>
            <a:r>
              <a:rPr lang="en-US" dirty="0" smtClean="0"/>
              <a:t> of the problem :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4034" name="Picture 2" descr="https://media.geeksforgeeks.org/wp-content/uploads/Gantt-Chart-Multilevel-Que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301" y="4343400"/>
            <a:ext cx="8908699" cy="1066800"/>
          </a:xfrm>
          <a:prstGeom prst="rect">
            <a:avLst/>
          </a:prstGeom>
          <a:noFill/>
        </p:spPr>
      </p:pic>
      <p:pic>
        <p:nvPicPr>
          <p:cNvPr id="6" name="Picture 2" descr="https://media.geeksforgeeks.org/wp-content/uploads/Multilevel-Process-Queue-1.png"/>
          <p:cNvPicPr>
            <a:picLocks noChangeAspect="1" noChangeArrowheads="1"/>
          </p:cNvPicPr>
          <p:nvPr/>
        </p:nvPicPr>
        <p:blipFill>
          <a:blip r:embed="rId3"/>
          <a:srcRect b="19101"/>
          <a:stretch>
            <a:fillRect/>
          </a:stretch>
        </p:blipFill>
        <p:spPr bwMode="auto">
          <a:xfrm>
            <a:off x="533400" y="1981200"/>
            <a:ext cx="7884583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cheduling algorithms"/>
          <p:cNvPicPr>
            <a:picLocks noChangeAspect="1" noChangeArrowheads="1"/>
          </p:cNvPicPr>
          <p:nvPr/>
        </p:nvPicPr>
        <p:blipFill>
          <a:blip r:embed="rId2"/>
          <a:srcRect t="10256" r="7692" b="12088"/>
          <a:stretch>
            <a:fillRect/>
          </a:stretch>
        </p:blipFill>
        <p:spPr bwMode="auto">
          <a:xfrm>
            <a:off x="685800" y="990600"/>
            <a:ext cx="7543800" cy="4759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 smtClean="0"/>
              <a:t>At starting both queues have process so process in queue 1 (P1, P2) runs first (because of higher priority) in the round robin fashion and completes after 7 units then process in queue 2 (P3) starts running (as there is no process in queue 1) but while it is running P4 comes in queue 1 and interrupts P3 and start running for 5 second and after its completion P3 takes the CPU and completes its execution. </a:t>
            </a:r>
          </a:p>
          <a:p>
            <a:pPr fontAlgn="base"/>
            <a:r>
              <a:rPr lang="en-US" b="1" dirty="0" smtClean="0"/>
              <a:t>Advantages:</a:t>
            </a:r>
            <a:endParaRPr lang="en-US" dirty="0" smtClean="0"/>
          </a:p>
          <a:p>
            <a:pPr fontAlgn="base"/>
            <a:r>
              <a:rPr lang="en-US" dirty="0" smtClean="0"/>
              <a:t>The processes are permanently assigned to the queue, so it has advantage of low scheduling overhead.</a:t>
            </a:r>
          </a:p>
          <a:p>
            <a:pPr fontAlgn="base"/>
            <a:r>
              <a:rPr lang="en-US" b="1" dirty="0" smtClean="0"/>
              <a:t>Disadvantages:</a:t>
            </a:r>
            <a:endParaRPr lang="en-US" dirty="0" smtClean="0"/>
          </a:p>
          <a:p>
            <a:pPr fontAlgn="base"/>
            <a:r>
              <a:rPr lang="en-US" dirty="0" smtClean="0"/>
              <a:t>Some processes may starve for CPU if some higher priority queues are never becoming empty.</a:t>
            </a:r>
          </a:p>
          <a:p>
            <a:pPr fontAlgn="base"/>
            <a:r>
              <a:rPr lang="en-US" dirty="0" smtClean="0"/>
              <a:t>It is inflexible in nature.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PU Scheduling Algorithms in Operating Syst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572375" cy="451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PU Scheduling Algorithms"/>
          <p:cNvPicPr>
            <a:picLocks noChangeAspect="1" noChangeArrowheads="1"/>
          </p:cNvPicPr>
          <p:nvPr/>
        </p:nvPicPr>
        <p:blipFill>
          <a:blip r:embed="rId2"/>
          <a:srcRect b="84779"/>
          <a:stretch>
            <a:fillRect/>
          </a:stretch>
        </p:blipFill>
        <p:spPr bwMode="auto">
          <a:xfrm>
            <a:off x="914400" y="914400"/>
            <a:ext cx="6675120" cy="762000"/>
          </a:xfrm>
          <a:prstGeom prst="rect">
            <a:avLst/>
          </a:prstGeom>
          <a:noFill/>
        </p:spPr>
      </p:pic>
      <p:pic>
        <p:nvPicPr>
          <p:cNvPr id="19460" name="Picture 4" descr="Chapter 3: CPU Scheduling - ppt video online download"/>
          <p:cNvPicPr>
            <a:picLocks noChangeAspect="1" noChangeArrowheads="1"/>
          </p:cNvPicPr>
          <p:nvPr/>
        </p:nvPicPr>
        <p:blipFill>
          <a:blip r:embed="rId3"/>
          <a:srcRect t="17778" r="6593" b="7778"/>
          <a:stretch>
            <a:fillRect/>
          </a:stretch>
        </p:blipFill>
        <p:spPr bwMode="auto">
          <a:xfrm>
            <a:off x="685800" y="1828800"/>
            <a:ext cx="7223760" cy="43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Simplest CPU-scheduling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b="1" dirty="0" smtClean="0"/>
              <a:t>FCFS </a:t>
            </a:r>
            <a:r>
              <a:rPr lang="en-US" sz="2400" dirty="0" smtClean="0"/>
              <a:t>scheduling algorithm is non-preemptive. (can not give up the CPU)</a:t>
            </a:r>
          </a:p>
          <a:p>
            <a:pPr lvl="0"/>
            <a:r>
              <a:rPr lang="en-US" sz="2400" dirty="0" smtClean="0"/>
              <a:t>With this scheme, the process that requests the CPU first is allocated the CPU first.</a:t>
            </a:r>
          </a:p>
          <a:p>
            <a:pPr lvl="0"/>
            <a:r>
              <a:rPr lang="en-US" sz="2400" dirty="0" smtClean="0"/>
              <a:t>When the CPU is free, it is allocated to the process at the head of the queue.</a:t>
            </a:r>
          </a:p>
          <a:p>
            <a:pPr lvl="0"/>
            <a:r>
              <a:rPr lang="en-US" sz="2400" dirty="0" smtClean="0"/>
              <a:t>The average waiting time under the FCFS policy, however, is often quite long. </a:t>
            </a:r>
          </a:p>
          <a:p>
            <a:pPr lvl="0"/>
            <a:r>
              <a:rPr lang="en-US" sz="2400" dirty="0" smtClean="0"/>
              <a:t>Consider the following set of processes that arrive at time 0, with the length of the CPU burst given in milliseconds: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4385" y="1143000"/>
            <a:ext cx="8186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First-Come, First-Served  (FCFS)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76980"/>
            <a:ext cx="839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1.First-Come, First –Served (FCFS)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:</a:t>
            </a:r>
            <a:endParaRPr lang="en-US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38200" y="2286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434340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4800600"/>
          <a:ext cx="6873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9296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6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0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24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27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(0 + 24 + 27)/3 =  51/3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17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24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(24+27+33) / 3 = 84/3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28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90600" y="1066800"/>
            <a:ext cx="5829300" cy="1028700"/>
            <a:chOff x="856" y="2688"/>
            <a:chExt cx="3500" cy="71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15200" y="1752600"/>
            <a:ext cx="1158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FCFS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Shortest job first (SJF) or shortest job next, is a scheduling policy that selects the waiting process with the smallest execution time to execute next. SJN is a non-preemptive algorithm.</a:t>
            </a:r>
          </a:p>
          <a:p>
            <a:pPr fontAlgn="base"/>
            <a:r>
              <a:rPr lang="en-US" sz="2000" dirty="0" smtClean="0"/>
              <a:t>Shortest Job first has the advantage of having a minimum average waiting time among all scheduling algorithms.</a:t>
            </a:r>
          </a:p>
          <a:p>
            <a:pPr fontAlgn="base"/>
            <a:r>
              <a:rPr lang="en-US" sz="2000" dirty="0" smtClean="0"/>
              <a:t>Sort all the process according to the arrival time.</a:t>
            </a:r>
          </a:p>
          <a:p>
            <a:pPr fontAlgn="base"/>
            <a:r>
              <a:rPr lang="en-US" sz="2000" dirty="0" smtClean="0"/>
              <a:t>Then select that process which has minimum arrival time and minimum Burst time.</a:t>
            </a:r>
          </a:p>
          <a:p>
            <a:pPr fontAlgn="base"/>
            <a:r>
              <a:rPr lang="en-US" sz="2000" dirty="0" smtClean="0"/>
              <a:t>After completion of process make a pool of process which after till the completion of previous process and select that process among the pool which is having minimum Burst time.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838200"/>
            <a:ext cx="753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2.Shortest – Job – First (SJF)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1680</Words>
  <Application>Microsoft Office PowerPoint</Application>
  <PresentationFormat>On-screen Show (4:3)</PresentationFormat>
  <Paragraphs>301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Raghul</dc:creator>
  <cp:lastModifiedBy>Administrator</cp:lastModifiedBy>
  <cp:revision>23</cp:revision>
  <dcterms:created xsi:type="dcterms:W3CDTF">2020-09-08T03:37:19Z</dcterms:created>
  <dcterms:modified xsi:type="dcterms:W3CDTF">2021-07-13T04:28:12Z</dcterms:modified>
</cp:coreProperties>
</file>