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284" r:id="rId29"/>
    <p:sldId id="285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E344-07CD-4EC2-852E-02710FA53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3D Transformations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33220-95CE-4967-B244-E537AB8DE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UNIT 3 </a:t>
            </a:r>
          </a:p>
        </p:txBody>
      </p:sp>
    </p:spTree>
    <p:extLst>
      <p:ext uri="{BB962C8B-B14F-4D97-AF65-F5344CB8AC3E}">
        <p14:creationId xmlns:p14="http://schemas.microsoft.com/office/powerpoint/2010/main" val="252645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CE233-F740-48EC-8DC6-793F780A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b="1" u="sng">
                <a:solidFill>
                  <a:srgbClr val="262626"/>
                </a:solidFill>
              </a:rPr>
              <a:t>For Y-Axis Rotation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607-5CE0-4942-AD62-6F89F27A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>
                <a:solidFill>
                  <a:srgbClr val="262626"/>
                </a:solidFill>
              </a:rPr>
              <a:t>This rotation is achieved by using the following rotation equations-</a:t>
            </a: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Z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sin</a:t>
            </a:r>
            <a:r>
              <a:rPr lang="el-GR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θ + 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cos</a:t>
            </a:r>
            <a:r>
              <a:rPr lang="el-GR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θ</a:t>
            </a: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endParaRPr lang="en-US" sz="180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cos</a:t>
            </a:r>
            <a:r>
              <a:rPr lang="el-GR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θ – 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sin</a:t>
            </a:r>
            <a:r>
              <a:rPr lang="el-GR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θ</a:t>
            </a:r>
          </a:p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0E1E1-664A-478F-B3FE-83BE31407E97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35910" y="1619800"/>
            <a:ext cx="6098041" cy="3567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88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29E9-FC20-4A60-9388-AD03124C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b="1" u="sng">
                <a:solidFill>
                  <a:srgbClr val="262626"/>
                </a:solidFill>
              </a:rPr>
              <a:t>For Z-Axis Rotation-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CC1-BFA3-4910-89AA-1ACD018F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This rotation is achieved by using the following rotation equations-</a:t>
            </a: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X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cosθ – 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sinθ</a:t>
            </a: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X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sinθ + 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cosθ</a:t>
            </a: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Z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endParaRPr lang="en-US" sz="180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2CF92-5B7F-4CB9-8DF1-2B74AA10F094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35910" y="1612177"/>
            <a:ext cx="6098041" cy="3582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676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B1DB-EF6F-42D2-B946-8679034C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D297-0A71-48D3-AA61-E0C22CD7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Scaling may be used to increase or reduce the size of object.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Scaling subjects the coordinate points of the original object to change.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Scaling factor determines whether the object size is to be increased or reduced.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If scaling factor &gt; 1, then the object size is increased.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If scaling factor &lt; 1, then the object size is reduced.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6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50D3-1FC2-48B6-8A7E-35A8DB84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ADB0A5-E9C3-4E78-9189-AC5BA06AC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58131"/>
            <a:ext cx="5004026" cy="35362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BC800-361A-45BA-BD38-6B607F99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2" y="2458130"/>
            <a:ext cx="5004026" cy="35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9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9F7F-BA9F-4000-9E6E-3AE2330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44E30-EE85-4786-B748-53FE5D32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57" y="2753859"/>
            <a:ext cx="4419600" cy="2688998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4798576-FF51-4756-B92B-D2562924D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8" y="2554514"/>
            <a:ext cx="5353050" cy="33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0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4EAF-1874-4FC5-9397-16DBE62F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Reflection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6378-3F90-4362-AA23-D3AC90B6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also called a mirror image of an object. For this reflection axis and reflection of plane is selected.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Three-dimensional reflections are similar to two dimensions. Reflection is 180° about the given axis.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For reflection, plane is selected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xy,xz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yz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). 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The reflected object is always formed on the other side of mirror.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The size of reflected object is same as the size of original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0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3BCBC2-29AF-47E6-96A0-14F710B7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F7BECF-1BFD-4B1D-BC6C-715CD314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2478621"/>
            <a:ext cx="5278777" cy="17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1172-1161-4F08-A0B7-1CAA7D52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Consider a point object O has to be reflected in a 3D plane.</a:t>
            </a:r>
          </a:p>
          <a:p>
            <a:pPr fontAlgn="base">
              <a:lnSpc>
                <a:spcPct val="90000"/>
              </a:lnSpc>
            </a:pP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Let-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Initial coordinates of the object O = (X</a:t>
            </a:r>
            <a:r>
              <a:rPr lang="en-US" sz="2000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, Y</a:t>
            </a:r>
            <a:r>
              <a:rPr lang="en-US" sz="2000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, Z</a:t>
            </a:r>
            <a:r>
              <a:rPr lang="en-US" sz="2000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)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New coordinates of the reflected object O after reflection = (X</a:t>
            </a:r>
            <a:r>
              <a:rPr lang="en-US" sz="2000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, Y</a:t>
            </a:r>
            <a:r>
              <a:rPr lang="en-US" sz="2000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,Z</a:t>
            </a:r>
            <a:r>
              <a:rPr lang="en-US" sz="2000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sz="2000" b="0" i="0">
                <a:solidFill>
                  <a:srgbClr val="262626"/>
                </a:solidFill>
                <a:effectLst/>
                <a:latin typeface="Arimo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8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F138BC-CF38-4A83-A1E9-6EEF6C06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Reflection Relative to XY Plane:</a:t>
            </a:r>
            <a:br>
              <a:rPr lang="en-IN" b="1" dirty="0"/>
            </a:b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C3430E9-6289-44E5-B860-7A1B54E9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874315"/>
            <a:ext cx="5278777" cy="293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344D-1C82-4F47-A736-4C28EC12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1"/>
            <a:ext cx="3360771" cy="3472803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lnSpc>
                <a:spcPct val="90000"/>
              </a:lnSpc>
              <a:buNone/>
            </a:pPr>
            <a:r>
              <a:rPr lang="en-IN" sz="1700" b="1" u="sng" dirty="0">
                <a:solidFill>
                  <a:srgbClr val="262626"/>
                </a:solidFill>
              </a:rPr>
              <a:t>Reflection Relative to XY Plane:</a:t>
            </a:r>
            <a:endParaRPr lang="en-IN" sz="1700" b="1" dirty="0">
              <a:solidFill>
                <a:srgbClr val="262626"/>
              </a:solidFill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IN" sz="1700" dirty="0">
                <a:solidFill>
                  <a:srgbClr val="262626"/>
                </a:solidFill>
              </a:rPr>
              <a:t> 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IN" sz="2900" dirty="0">
                <a:solidFill>
                  <a:srgbClr val="262626"/>
                </a:solidFill>
              </a:rPr>
              <a:t>This reflection is achieved by using the following reflection equations-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IN" sz="2900" dirty="0">
                <a:solidFill>
                  <a:srgbClr val="262626"/>
                </a:solidFill>
              </a:rPr>
              <a:t>X’ = X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IN" sz="2900" dirty="0">
                <a:solidFill>
                  <a:srgbClr val="262626"/>
                </a:solidFill>
              </a:rPr>
              <a:t>Y’ = Y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IN" sz="2900" dirty="0">
                <a:solidFill>
                  <a:srgbClr val="262626"/>
                </a:solidFill>
              </a:rPr>
              <a:t>Z’ = -Z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262626"/>
                </a:solidFill>
              </a:rPr>
              <a:t> </a:t>
            </a:r>
            <a:r>
              <a:rPr lang="en-US" sz="1400" b="0" i="0" dirty="0">
                <a:solidFill>
                  <a:srgbClr val="303030"/>
                </a:solidFill>
                <a:effectLst/>
                <a:latin typeface="Arimo"/>
              </a:rPr>
              <a:t> </a:t>
            </a:r>
            <a:r>
              <a:rPr lang="en-US" sz="4200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sz="4200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sz="4200" b="0" i="0" dirty="0">
                <a:solidFill>
                  <a:srgbClr val="303030"/>
                </a:solidFill>
                <a:effectLst/>
                <a:latin typeface="Arimo"/>
              </a:rPr>
              <a:t> = </a:t>
            </a:r>
            <a:r>
              <a:rPr lang="en-US" sz="4200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sz="42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sz="4200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200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sz="4200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sz="4200" b="0" i="0" dirty="0">
                <a:solidFill>
                  <a:srgbClr val="303030"/>
                </a:solidFill>
                <a:effectLst/>
                <a:latin typeface="Arimo"/>
              </a:rPr>
              <a:t> = </a:t>
            </a:r>
            <a:r>
              <a:rPr lang="en-US" sz="4200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sz="42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sz="4200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200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sz="4200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sz="4200" b="0" i="0" dirty="0">
                <a:solidFill>
                  <a:srgbClr val="303030"/>
                </a:solidFill>
                <a:effectLst/>
                <a:latin typeface="Arimo"/>
              </a:rPr>
              <a:t> = -</a:t>
            </a:r>
            <a:r>
              <a:rPr lang="en-US" sz="4200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sz="42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sz="4200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en-IN" sz="1700" dirty="0">
              <a:solidFill>
                <a:srgbClr val="262626"/>
              </a:solidFill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IN" sz="1700" dirty="0">
                <a:solidFill>
                  <a:srgbClr val="262626"/>
                </a:solidFill>
              </a:rPr>
              <a:t> 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54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4199F-1FCE-466F-A6B5-D5A1713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b="1" u="sng">
                <a:solidFill>
                  <a:srgbClr val="262626"/>
                </a:solidFill>
              </a:rPr>
              <a:t>Reflection Relative to YZ Plane</a:t>
            </a:r>
            <a:endParaRPr lang="en-US" sz="3100">
              <a:solidFill>
                <a:srgbClr val="262626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3463F05-B58D-49B6-A1D7-690399FD9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874315"/>
            <a:ext cx="5278777" cy="293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2E2F-D132-47CC-80CF-6C75114C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dirty="0">
                <a:solidFill>
                  <a:srgbClr val="262626"/>
                </a:solidFill>
              </a:rPr>
              <a:t>This reflection is achieved by using the following reflection equations-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262626"/>
                </a:solidFill>
              </a:rPr>
              <a:t>X’ = -X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262626"/>
                </a:solidFill>
              </a:rPr>
              <a:t>Y’ = Y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262626"/>
                </a:solidFill>
              </a:rPr>
              <a:t>Z’ = 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-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fontAlgn="base">
              <a:buNone/>
            </a:pPr>
            <a:endParaRPr lang="en-IN" dirty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6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E78534-8E32-4E76-929F-2C1B9AD3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b="1" u="sng">
                <a:solidFill>
                  <a:srgbClr val="262626"/>
                </a:solidFill>
              </a:rPr>
              <a:t>Reflection Relative to XZ Plane</a:t>
            </a:r>
            <a:endParaRPr lang="en-US" sz="3100">
              <a:solidFill>
                <a:srgbClr val="262626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D245153-9317-44A5-87C2-0315C171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874315"/>
            <a:ext cx="5278777" cy="293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103B-2EF4-43B2-BBF2-21BE8EE8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dirty="0">
                <a:solidFill>
                  <a:srgbClr val="262626"/>
                </a:solidFill>
              </a:rPr>
              <a:t>This reflection is achieved by using the following reflection equations-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262626"/>
                </a:solidFill>
              </a:rPr>
              <a:t>X’ = X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262626"/>
                </a:solidFill>
              </a:rPr>
              <a:t>Y’ = -Y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262626"/>
                </a:solidFill>
              </a:rPr>
              <a:t>Z’ = 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-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79AF-4CA1-4BE0-9A1F-91B4E649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3D Transformations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6F0B-2241-41C8-991A-C7F16F71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3D Transformations take place in a three dimensional plane.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3D Transformations are important and a bit more complex than 2D Transformations.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Transformations are helpful in changing the position, size, orientation, shape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etc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of the object.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Translation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Reflection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Scaling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Shearing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82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DC2F6E-96C3-4479-8FF2-BF2CCA4E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Shearing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Shearing">
            <a:extLst>
              <a:ext uri="{FF2B5EF4-FFF2-40B4-BE49-F238E27FC236}">
                <a16:creationId xmlns:a16="http://schemas.microsoft.com/office/drawing/2014/main" id="{7D02128E-F061-4DB6-8134-90A63ED4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678" y="1410208"/>
            <a:ext cx="4740786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24794-5BF6-45FA-A858-3DCF1AA0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change in the shape of the object.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also called as deformation.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Change can be in the x -direction or y -direction or both directions in case of 2D. If shear occurs in both directions, the object will be distorted. But in 3D shear can occur in three directions.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        </a:t>
            </a:r>
          </a:p>
        </p:txBody>
      </p:sp>
    </p:spTree>
    <p:extLst>
      <p:ext uri="{BB962C8B-B14F-4D97-AF65-F5344CB8AC3E}">
        <p14:creationId xmlns:p14="http://schemas.microsoft.com/office/powerpoint/2010/main" val="298783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B637-E97B-4559-A088-36369973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7AC45-D8D1-4A46-88B2-7EEDF4E11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314" y="2557463"/>
            <a:ext cx="7721600" cy="3669166"/>
          </a:xfrm>
        </p:spPr>
      </p:pic>
    </p:spTree>
    <p:extLst>
      <p:ext uri="{BB962C8B-B14F-4D97-AF65-F5344CB8AC3E}">
        <p14:creationId xmlns:p14="http://schemas.microsoft.com/office/powerpoint/2010/main" val="392362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AD9D0F-BB2F-43A8-A204-7EDA6EDE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0" u="sng">
                <a:solidFill>
                  <a:srgbClr val="262626"/>
                </a:solidFill>
                <a:effectLst/>
                <a:latin typeface="roboto condensed" panose="020B0604020202020204" pitchFamily="2" charset="0"/>
              </a:rPr>
              <a:t>Shearing in X Axis-</a:t>
            </a:r>
            <a:br>
              <a:rPr lang="en-US" sz="3100" b="1" i="0">
                <a:solidFill>
                  <a:srgbClr val="262626"/>
                </a:solidFill>
                <a:effectLst/>
                <a:latin typeface="roboto condensed" panose="020B0604020202020204" pitchFamily="2" charset="0"/>
              </a:rPr>
            </a:br>
            <a:endParaRPr lang="en-US" sz="3100">
              <a:solidFill>
                <a:srgbClr val="262626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581C95-B07B-4166-8914-B542DC425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992218"/>
            <a:ext cx="5278777" cy="26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EC52-89FB-4B53-A927-30A38D03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fontAlgn="base"/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Shearing in X axis is achieved by using the following shearing equations-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X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X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Y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Y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+ Sh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y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x X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Z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Z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+ Sh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z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x X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0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CD4307-3D56-4A83-A1DD-DBB4D5F0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0" u="sng">
                <a:solidFill>
                  <a:srgbClr val="262626"/>
                </a:solidFill>
                <a:effectLst/>
                <a:latin typeface="roboto condensed" panose="02000000000000000000" pitchFamily="2" charset="0"/>
              </a:rPr>
              <a:t>Shearing in Y Axis-</a:t>
            </a:r>
            <a:br>
              <a:rPr lang="en-US" sz="3100" b="1" i="0">
                <a:solidFill>
                  <a:srgbClr val="262626"/>
                </a:solidFill>
                <a:effectLst/>
                <a:latin typeface="roboto condensed" panose="02000000000000000000" pitchFamily="2" charset="0"/>
              </a:rPr>
            </a:br>
            <a:endParaRPr lang="en-US" sz="3100">
              <a:solidFill>
                <a:srgbClr val="262626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FEC5570-12A7-42FC-9593-39979433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992218"/>
            <a:ext cx="5278777" cy="26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B630-BB27-4F5F-9B90-AD501F9F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fontAlgn="base"/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Shearing in Y axis is achieved by using the following shearing equations-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X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X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+ Sh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x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x Y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Y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Y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Z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Z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+ Sh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z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x Y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FAF6B8-8070-4511-A664-805272C5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 u="sng">
                <a:solidFill>
                  <a:srgbClr val="262626"/>
                </a:solidFill>
                <a:effectLst/>
                <a:latin typeface="roboto condensed" panose="02000000000000000000" pitchFamily="2" charset="0"/>
              </a:rPr>
              <a:t>Shearing in Z Axis</a:t>
            </a:r>
            <a:br>
              <a:rPr lang="en-US" sz="3400" b="1" i="0">
                <a:solidFill>
                  <a:srgbClr val="262626"/>
                </a:solidFill>
                <a:effectLst/>
                <a:latin typeface="roboto condensed" panose="02000000000000000000" pitchFamily="2" charset="0"/>
              </a:rPr>
            </a:br>
            <a:endParaRPr lang="en-US" sz="3400">
              <a:solidFill>
                <a:srgbClr val="262626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03FA80-F920-4953-81D6-7440E931D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992218"/>
            <a:ext cx="5278777" cy="26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6530-16F6-4ED9-8628-2C977808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fontAlgn="base"/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Shearing in Z axis is achieved by using the following shearing equations-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X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X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+ Sh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x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x Z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Y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Y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+ Sh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y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x Z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Z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new</a:t>
            </a:r>
            <a:r>
              <a:rPr lang="en-US" b="0" i="0">
                <a:solidFill>
                  <a:srgbClr val="262626"/>
                </a:solidFill>
                <a:effectLst/>
                <a:latin typeface="Arimo"/>
              </a:rPr>
              <a:t> = Z</a:t>
            </a:r>
            <a:r>
              <a:rPr lang="en-US" b="0" i="0" baseline="-25000">
                <a:solidFill>
                  <a:srgbClr val="262626"/>
                </a:solidFill>
                <a:effectLst/>
                <a:latin typeface="Arimo"/>
              </a:rPr>
              <a:t>old</a:t>
            </a:r>
            <a:endParaRPr lang="en-US" b="0" i="0">
              <a:solidFill>
                <a:srgbClr val="262626"/>
              </a:solidFill>
              <a:effectLst/>
              <a:latin typeface="Arimo"/>
            </a:endParaRPr>
          </a:p>
          <a:p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4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A326-984D-4929-822F-B487BC75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EF7B-7D21-40EE-8B6E-2F53477C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7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793B-A637-4D03-9313-8519D97A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5DDE-FF85-460C-A442-C5BCEFCF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A3C3-1B5A-4447-9011-B403D719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8420-ED9F-49EB-9F55-6ECBB43D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EE0C-AAF7-4728-94AF-098965E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6E2D-E59D-4804-B5D9-B63089E9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2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BD83-0B4A-4547-8EAB-41F90412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A62E-093A-407F-B43E-07CAFE0E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5B95-289F-4228-94AC-954A42A6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Translation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86A6-40B6-40F4-AE7F-F564A6CC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3D Translation is a process of moving an object from one position to another in a three dimensional plane.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Translation is done using translation vectors. There are three vectors in 3D instead of two.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              These vectors are in x, y, and z directions: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Translation in the x-direction is represented using T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translation is y-direction is represented using T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translation in the z- direction is represented using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</a:t>
            </a:r>
            <a:r>
              <a:rPr lang="en-US" b="0" i="0" baseline="-25000" dirty="0" err="1">
                <a:solidFill>
                  <a:srgbClr val="333333"/>
                </a:solidFill>
                <a:effectLst/>
                <a:latin typeface="inter-regular"/>
              </a:rPr>
              <a:t>z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78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9EA3-D2A2-4D5A-A7A4-B5742EC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6433-3884-4895-B489-3B5BC1EF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BE1-5172-42BE-8C53-65B693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78B4A-A5E4-4EA3-9978-29B8B19F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8094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Let-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Initial coordinates of the object O = (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,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,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New coordinates of the object O after translation = (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,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new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,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Translation vector or Shift vector = (T</a:t>
            </a:r>
            <a:r>
              <a:rPr lang="en-US" sz="2900" b="0" i="0" baseline="-2500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, T</a:t>
            </a:r>
            <a:r>
              <a:rPr lang="en-US" sz="2900" b="0" i="0" baseline="-25000" dirty="0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,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T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)</a:t>
            </a:r>
          </a:p>
          <a:p>
            <a:pPr algn="l" fontAlgn="base"/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Given a Translation vector (T</a:t>
            </a:r>
            <a:r>
              <a:rPr lang="en-US" sz="2900" b="0" i="0" baseline="-2500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, T</a:t>
            </a:r>
            <a:r>
              <a:rPr lang="en-US" sz="2900" b="0" i="0" baseline="-25000" dirty="0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,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T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)-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T</a:t>
            </a:r>
            <a:r>
              <a:rPr lang="en-US" sz="2900" b="0" i="0" baseline="-2500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 defines the distance the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 coordinate has to be moved.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T</a:t>
            </a:r>
            <a:r>
              <a:rPr lang="en-US" sz="2900" b="0" i="0" baseline="-25000" dirty="0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 defines the distance the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Y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 coordinate has to be moved.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T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 defines the distance the </a:t>
            </a:r>
            <a:r>
              <a:rPr lang="en-US" sz="2900" b="0" i="0" dirty="0" err="1">
                <a:solidFill>
                  <a:srgbClr val="303030"/>
                </a:solidFill>
                <a:effectLst/>
                <a:latin typeface="Arimo"/>
              </a:rPr>
              <a:t>Z</a:t>
            </a:r>
            <a:r>
              <a:rPr lang="en-US" sz="2900" b="0" i="0" baseline="-25000" dirty="0" err="1">
                <a:solidFill>
                  <a:srgbClr val="303030"/>
                </a:solidFill>
                <a:effectLst/>
                <a:latin typeface="Arimo"/>
              </a:rPr>
              <a:t>old</a:t>
            </a:r>
            <a:r>
              <a:rPr lang="en-US" sz="2900" b="0" i="0" dirty="0">
                <a:solidFill>
                  <a:srgbClr val="303030"/>
                </a:solidFill>
                <a:effectLst/>
                <a:latin typeface="Arimo"/>
              </a:rPr>
              <a:t> coordinate has to be 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7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286B-FBA9-4992-9E98-AEB3D269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C453D3-A80A-475E-86AD-CE2E806911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3" y="2557993"/>
            <a:ext cx="488855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43C235-58BA-465E-8B03-33D0C75E849B}"/>
              </a:ext>
            </a:extLst>
          </p:cNvPr>
          <p:cNvSpPr txBox="1"/>
          <p:nvPr/>
        </p:nvSpPr>
        <p:spPr>
          <a:xfrm>
            <a:off x="6771860" y="2941983"/>
            <a:ext cx="43202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None/>
            </a:pPr>
            <a:r>
              <a:rPr lang="en-US" dirty="0"/>
              <a:t>This translation is achieved by adding the translation coordinates to the old coordinates of the object as-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T</a:t>
            </a:r>
            <a:r>
              <a:rPr lang="en-US" baseline="-25000" dirty="0"/>
              <a:t>x</a:t>
            </a:r>
            <a:r>
              <a:rPr lang="en-US" dirty="0"/>
              <a:t>     (This denotes translation towards X axis)</a:t>
            </a:r>
          </a:p>
          <a:p>
            <a:pPr fontAlgn="base"/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T</a:t>
            </a:r>
            <a:r>
              <a:rPr lang="en-US" baseline="-25000" dirty="0"/>
              <a:t>y</a:t>
            </a:r>
            <a:r>
              <a:rPr lang="en-US" dirty="0"/>
              <a:t>     (This denotes translation towards Y axis)</a:t>
            </a:r>
          </a:p>
          <a:p>
            <a:pPr fontAlgn="base"/>
            <a:r>
              <a:rPr lang="en-US" dirty="0" err="1"/>
              <a:t>Z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Z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T</a:t>
            </a:r>
            <a:r>
              <a:rPr lang="en-US" baseline="-25000" dirty="0" err="1"/>
              <a:t>z</a:t>
            </a:r>
            <a:r>
              <a:rPr lang="en-US" dirty="0"/>
              <a:t>     (This denotes translation towards Z axis)</a:t>
            </a:r>
          </a:p>
        </p:txBody>
      </p:sp>
    </p:spTree>
    <p:extLst>
      <p:ext uri="{BB962C8B-B14F-4D97-AF65-F5344CB8AC3E}">
        <p14:creationId xmlns:p14="http://schemas.microsoft.com/office/powerpoint/2010/main" val="17729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CE3A-ACB2-43A9-B6EE-925045B5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3A206D-795C-442D-8643-551CA87B89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21000"/>
            <a:ext cx="53530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78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4336-46D4-4D60-9F57-1CEBE194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829D-5352-4D84-99BE-91934F65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moving of an object about an angle. Movement can be anticlockwise or clockwise.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3D rotation is complex as compared to the 2D rotation.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For 2D we describe the angle of rotation, but for a 3D angle of rotation and axis of rotation are required. The axis can be either x or y or z.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3D Rotation is a process of rotating an object with respect to an angle in a three dimensional plane.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0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1A5F-D479-441E-B229-23F2B188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D5B3-E34B-4A12-89D5-A0E59FC3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90859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Let-</a:t>
            </a:r>
          </a:p>
          <a:p>
            <a:pPr fontAlgn="base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Initial coordinates of the object O = 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900" baseline="-25000" dirty="0" err="1"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900" baseline="-25000" dirty="0" err="1"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900" baseline="-25000" dirty="0" err="1"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fontAlgn="base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Initial angle of the object O with respect to origin = Φ</a:t>
            </a:r>
          </a:p>
          <a:p>
            <a:pPr fontAlgn="base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Rotation angle = θ</a:t>
            </a:r>
          </a:p>
          <a:p>
            <a:pPr fontAlgn="base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New coordinates of the object O after rotation = 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900" baseline="-25000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900" baseline="-25000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900" baseline="-25000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fontAlgn="base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In 3 dimensions, there are 3 possible types of rotation-</a:t>
            </a:r>
          </a:p>
          <a:p>
            <a:pPr fontAlgn="base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X-axis Rotation</a:t>
            </a:r>
          </a:p>
          <a:p>
            <a:pPr fontAlgn="base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Y-axis Rotation</a:t>
            </a:r>
          </a:p>
          <a:p>
            <a:pPr fontAlgn="base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Z-axis Rotation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C327D-3F34-434F-8505-3D0FF9B3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b="1" u="sng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For X-Axis Rotation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8701-651E-4D71-BB27-349220E8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This rotation is achieved by using the following rotation equations-</a:t>
            </a: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X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endParaRPr lang="en-US" sz="180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cosθ – Z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sinθ</a:t>
            </a:r>
          </a:p>
          <a:p>
            <a:pPr fontAlgn="base"/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= Y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sinθ + Z</a:t>
            </a:r>
            <a:r>
              <a:rPr lang="en-US" sz="1800" baseline="-250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18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 x cosθ</a:t>
            </a:r>
          </a:p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ED4A8-BA57-4A1A-93F1-772F241486B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35910" y="1727200"/>
            <a:ext cx="6098041" cy="3033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601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1021</Words>
  <Application>Microsoft Office PowerPoint</Application>
  <PresentationFormat>Widescreen</PresentationFormat>
  <Paragraphs>126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Arimo</vt:lpstr>
      <vt:lpstr>erdana</vt:lpstr>
      <vt:lpstr>Garamond</vt:lpstr>
      <vt:lpstr>inter-regular</vt:lpstr>
      <vt:lpstr>roboto condensed</vt:lpstr>
      <vt:lpstr>Times New Roman</vt:lpstr>
      <vt:lpstr>Organic</vt:lpstr>
      <vt:lpstr>3D Transformations </vt:lpstr>
      <vt:lpstr>3D Transformations</vt:lpstr>
      <vt:lpstr>Translation </vt:lpstr>
      <vt:lpstr>PowerPoint Presentation</vt:lpstr>
      <vt:lpstr>PowerPoint Presentation</vt:lpstr>
      <vt:lpstr>MATRIX MUL</vt:lpstr>
      <vt:lpstr>Rotation</vt:lpstr>
      <vt:lpstr>PowerPoint Presentation</vt:lpstr>
      <vt:lpstr>For X-Axis Rotation</vt:lpstr>
      <vt:lpstr>For Y-Axis Rotation</vt:lpstr>
      <vt:lpstr>For Z-Axis Rotation-</vt:lpstr>
      <vt:lpstr>Scaling</vt:lpstr>
      <vt:lpstr>PowerPoint Presentation</vt:lpstr>
      <vt:lpstr>PowerPoint Presentation</vt:lpstr>
      <vt:lpstr>Reflection </vt:lpstr>
      <vt:lpstr>PowerPoint Presentation</vt:lpstr>
      <vt:lpstr>Reflection Relative to XY Plane: </vt:lpstr>
      <vt:lpstr>Reflection Relative to YZ Plane</vt:lpstr>
      <vt:lpstr>Reflection Relative to XZ Plane</vt:lpstr>
      <vt:lpstr>Shearing</vt:lpstr>
      <vt:lpstr>PowerPoint Presentation</vt:lpstr>
      <vt:lpstr>Shearing in X Axis- </vt:lpstr>
      <vt:lpstr>Shearing in Y Axis- </vt:lpstr>
      <vt:lpstr>Shearing in Z Axis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Transformations </dc:title>
  <dc:creator>Sai I</dc:creator>
  <cp:lastModifiedBy>Sai I</cp:lastModifiedBy>
  <cp:revision>1</cp:revision>
  <dcterms:created xsi:type="dcterms:W3CDTF">2021-09-15T15:13:32Z</dcterms:created>
  <dcterms:modified xsi:type="dcterms:W3CDTF">2021-09-15T15:56:52Z</dcterms:modified>
</cp:coreProperties>
</file>