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300" r:id="rId3"/>
    <p:sldId id="346" r:id="rId4"/>
    <p:sldId id="257" r:id="rId5"/>
    <p:sldId id="301" r:id="rId6"/>
    <p:sldId id="258" r:id="rId7"/>
    <p:sldId id="259" r:id="rId8"/>
    <p:sldId id="260" r:id="rId9"/>
    <p:sldId id="262" r:id="rId10"/>
    <p:sldId id="263" r:id="rId11"/>
    <p:sldId id="264" r:id="rId12"/>
    <p:sldId id="370" r:id="rId13"/>
    <p:sldId id="371" r:id="rId14"/>
    <p:sldId id="372" r:id="rId15"/>
    <p:sldId id="373" r:id="rId16"/>
    <p:sldId id="265" r:id="rId17"/>
    <p:sldId id="261" r:id="rId18"/>
    <p:sldId id="266" r:id="rId19"/>
    <p:sldId id="267" r:id="rId20"/>
    <p:sldId id="268" r:id="rId21"/>
    <p:sldId id="274" r:id="rId22"/>
    <p:sldId id="269" r:id="rId23"/>
    <p:sldId id="270" r:id="rId24"/>
    <p:sldId id="271" r:id="rId25"/>
    <p:sldId id="272" r:id="rId26"/>
    <p:sldId id="275" r:id="rId27"/>
    <p:sldId id="273" r:id="rId28"/>
    <p:sldId id="276" r:id="rId29"/>
    <p:sldId id="369" r:id="rId30"/>
    <p:sldId id="277" r:id="rId31"/>
    <p:sldId id="278" r:id="rId32"/>
    <p:sldId id="279" r:id="rId33"/>
    <p:sldId id="374" r:id="rId34"/>
    <p:sldId id="375" r:id="rId35"/>
    <p:sldId id="376" r:id="rId36"/>
    <p:sldId id="377" r:id="rId37"/>
    <p:sldId id="378"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47" r:id="rId59"/>
    <p:sldId id="350" r:id="rId60"/>
    <p:sldId id="351" r:id="rId61"/>
    <p:sldId id="352" r:id="rId62"/>
    <p:sldId id="353" r:id="rId63"/>
    <p:sldId id="354" r:id="rId64"/>
    <p:sldId id="355" r:id="rId65"/>
    <p:sldId id="356" r:id="rId66"/>
    <p:sldId id="357" r:id="rId67"/>
    <p:sldId id="358" r:id="rId68"/>
    <p:sldId id="359" r:id="rId69"/>
    <p:sldId id="360" r:id="rId70"/>
    <p:sldId id="361" r:id="rId71"/>
    <p:sldId id="362" r:id="rId72"/>
    <p:sldId id="363" r:id="rId73"/>
    <p:sldId id="364" r:id="rId74"/>
    <p:sldId id="365" r:id="rId75"/>
    <p:sldId id="366" r:id="rId76"/>
    <p:sldId id="367" r:id="rId77"/>
    <p:sldId id="368" r:id="rId78"/>
    <p:sldId id="302" r:id="rId79"/>
    <p:sldId id="303" r:id="rId80"/>
    <p:sldId id="304" r:id="rId81"/>
    <p:sldId id="305" r:id="rId82"/>
    <p:sldId id="306" r:id="rId83"/>
    <p:sldId id="307" r:id="rId84"/>
    <p:sldId id="308" r:id="rId85"/>
    <p:sldId id="309" r:id="rId86"/>
    <p:sldId id="310" r:id="rId87"/>
    <p:sldId id="311" r:id="rId88"/>
    <p:sldId id="312" r:id="rId89"/>
    <p:sldId id="313" r:id="rId90"/>
    <p:sldId id="314" r:id="rId91"/>
    <p:sldId id="315" r:id="rId92"/>
    <p:sldId id="316" r:id="rId93"/>
    <p:sldId id="317" r:id="rId94"/>
    <p:sldId id="318" r:id="rId95"/>
    <p:sldId id="319" r:id="rId96"/>
    <p:sldId id="320" r:id="rId97"/>
    <p:sldId id="321" r:id="rId98"/>
    <p:sldId id="322" r:id="rId99"/>
    <p:sldId id="323" r:id="rId100"/>
    <p:sldId id="324" r:id="rId101"/>
    <p:sldId id="325" r:id="rId102"/>
    <p:sldId id="326" r:id="rId103"/>
    <p:sldId id="327" r:id="rId104"/>
    <p:sldId id="328" r:id="rId105"/>
    <p:sldId id="329" r:id="rId106"/>
    <p:sldId id="330" r:id="rId107"/>
    <p:sldId id="331" r:id="rId108"/>
    <p:sldId id="332" r:id="rId109"/>
    <p:sldId id="333" r:id="rId110"/>
    <p:sldId id="334" r:id="rId111"/>
    <p:sldId id="335" r:id="rId112"/>
    <p:sldId id="336" r:id="rId113"/>
    <p:sldId id="337" r:id="rId114"/>
    <p:sldId id="338" r:id="rId115"/>
    <p:sldId id="339" r:id="rId116"/>
    <p:sldId id="340" r:id="rId117"/>
    <p:sldId id="341" r:id="rId118"/>
    <p:sldId id="343" r:id="rId119"/>
    <p:sldId id="344" r:id="rId120"/>
    <p:sldId id="345"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D375-F61C-4E04-B3F3-3914083581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C6D94D-F648-4A0D-972B-C1FE422BB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8FD68F-037D-47B2-9769-C6105F849519}"/>
              </a:ext>
            </a:extLst>
          </p:cNvPr>
          <p:cNvSpPr>
            <a:spLocks noGrp="1"/>
          </p:cNvSpPr>
          <p:nvPr>
            <p:ph type="dt" sz="half" idx="10"/>
          </p:nvPr>
        </p:nvSpPr>
        <p:spPr/>
        <p:txBody>
          <a:bodyPr/>
          <a:lstStyle/>
          <a:p>
            <a:fld id="{789188CB-C40C-44AC-86D9-3A8A6EB19BD5}" type="datetimeFigureOut">
              <a:rPr lang="en-IN" smtClean="0"/>
              <a:t>19-08-2021</a:t>
            </a:fld>
            <a:endParaRPr lang="en-IN"/>
          </a:p>
        </p:txBody>
      </p:sp>
      <p:sp>
        <p:nvSpPr>
          <p:cNvPr id="5" name="Footer Placeholder 4">
            <a:extLst>
              <a:ext uri="{FF2B5EF4-FFF2-40B4-BE49-F238E27FC236}">
                <a16:creationId xmlns:a16="http://schemas.microsoft.com/office/drawing/2014/main" id="{FB9A1B61-E4F1-4DA8-BF2F-53DA4C671F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67BF2-0A53-4E68-B84F-B2F7B6F399F9}"/>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7" name="Picture 6">
            <a:extLst>
              <a:ext uri="{FF2B5EF4-FFF2-40B4-BE49-F238E27FC236}">
                <a16:creationId xmlns:a16="http://schemas.microsoft.com/office/drawing/2014/main" id="{A8D70F75-FE15-4BF2-ABAB-9B8ADF4CD2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732585"/>
            <a:ext cx="1186962" cy="1186962"/>
          </a:xfrm>
          <a:prstGeom prst="rect">
            <a:avLst/>
          </a:prstGeom>
        </p:spPr>
      </p:pic>
    </p:spTree>
    <p:extLst>
      <p:ext uri="{BB962C8B-B14F-4D97-AF65-F5344CB8AC3E}">
        <p14:creationId xmlns:p14="http://schemas.microsoft.com/office/powerpoint/2010/main" val="319220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5629-EE23-49BD-A925-EE39BFD86F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3F6E34-7963-4CCE-A0ED-668C94482E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829569-CEDB-4119-BEFD-1FD0D5D1D51B}"/>
              </a:ext>
            </a:extLst>
          </p:cNvPr>
          <p:cNvSpPr>
            <a:spLocks noGrp="1"/>
          </p:cNvSpPr>
          <p:nvPr>
            <p:ph type="dt" sz="half" idx="10"/>
          </p:nvPr>
        </p:nvSpPr>
        <p:spPr/>
        <p:txBody>
          <a:bodyPr/>
          <a:lstStyle/>
          <a:p>
            <a:fld id="{789188CB-C40C-44AC-86D9-3A8A6EB19BD5}" type="datetimeFigureOut">
              <a:rPr lang="en-IN" smtClean="0"/>
              <a:t>19-08-2021</a:t>
            </a:fld>
            <a:endParaRPr lang="en-IN"/>
          </a:p>
        </p:txBody>
      </p:sp>
      <p:sp>
        <p:nvSpPr>
          <p:cNvPr id="5" name="Footer Placeholder 4">
            <a:extLst>
              <a:ext uri="{FF2B5EF4-FFF2-40B4-BE49-F238E27FC236}">
                <a16:creationId xmlns:a16="http://schemas.microsoft.com/office/drawing/2014/main" id="{515B799E-EE95-498B-A2DB-C00326B15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70C909-DB71-4881-8885-E1B25333EE4E}"/>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7" name="Picture 6">
            <a:extLst>
              <a:ext uri="{FF2B5EF4-FFF2-40B4-BE49-F238E27FC236}">
                <a16:creationId xmlns:a16="http://schemas.microsoft.com/office/drawing/2014/main" id="{6835A12D-1957-40A9-AD66-BF24FAA4B2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446517"/>
            <a:ext cx="1464235" cy="1464235"/>
          </a:xfrm>
          <a:prstGeom prst="rect">
            <a:avLst/>
          </a:prstGeom>
        </p:spPr>
      </p:pic>
    </p:spTree>
    <p:extLst>
      <p:ext uri="{BB962C8B-B14F-4D97-AF65-F5344CB8AC3E}">
        <p14:creationId xmlns:p14="http://schemas.microsoft.com/office/powerpoint/2010/main" val="151523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E20255-2216-4FF5-82F6-AE9EFE8879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8DA555-9412-411A-9FDC-A7D5834DD5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DA10C8-D20B-4604-A0A3-802B377A7D51}"/>
              </a:ext>
            </a:extLst>
          </p:cNvPr>
          <p:cNvSpPr>
            <a:spLocks noGrp="1"/>
          </p:cNvSpPr>
          <p:nvPr>
            <p:ph type="dt" sz="half" idx="10"/>
          </p:nvPr>
        </p:nvSpPr>
        <p:spPr/>
        <p:txBody>
          <a:bodyPr/>
          <a:lstStyle/>
          <a:p>
            <a:fld id="{789188CB-C40C-44AC-86D9-3A8A6EB19BD5}" type="datetimeFigureOut">
              <a:rPr lang="en-IN" smtClean="0"/>
              <a:t>19-08-2021</a:t>
            </a:fld>
            <a:endParaRPr lang="en-IN"/>
          </a:p>
        </p:txBody>
      </p:sp>
      <p:sp>
        <p:nvSpPr>
          <p:cNvPr id="5" name="Footer Placeholder 4">
            <a:extLst>
              <a:ext uri="{FF2B5EF4-FFF2-40B4-BE49-F238E27FC236}">
                <a16:creationId xmlns:a16="http://schemas.microsoft.com/office/drawing/2014/main" id="{F2CCAE43-628E-4E39-BF55-BEB4B2421C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1FB752-6689-4069-A0E3-765B21956246}"/>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7" name="Picture 6">
            <a:extLst>
              <a:ext uri="{FF2B5EF4-FFF2-40B4-BE49-F238E27FC236}">
                <a16:creationId xmlns:a16="http://schemas.microsoft.com/office/drawing/2014/main" id="{A2578637-D177-4421-B5C0-E5569166F3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472893"/>
            <a:ext cx="1464235" cy="1464235"/>
          </a:xfrm>
          <a:prstGeom prst="rect">
            <a:avLst/>
          </a:prstGeom>
        </p:spPr>
      </p:pic>
    </p:spTree>
    <p:extLst>
      <p:ext uri="{BB962C8B-B14F-4D97-AF65-F5344CB8AC3E}">
        <p14:creationId xmlns:p14="http://schemas.microsoft.com/office/powerpoint/2010/main" val="3395818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C473-53DD-4345-AA56-9102997804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37DBF-6213-440D-B94A-BB2CC68E2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459DBC-A6F2-4858-B02D-28208F7C45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FEA313-78AC-4BD9-BB4D-D3BFC083D8DA}"/>
              </a:ext>
            </a:extLst>
          </p:cNvPr>
          <p:cNvSpPr>
            <a:spLocks noGrp="1"/>
          </p:cNvSpPr>
          <p:nvPr>
            <p:ph type="dt" sz="half" idx="10"/>
          </p:nvPr>
        </p:nvSpPr>
        <p:spPr/>
        <p:txBody>
          <a:bodyPr/>
          <a:lstStyle/>
          <a:p>
            <a:fld id="{F1DC50F6-07A9-46E8-8A09-88B69C3DCA77}" type="datetimeFigureOut">
              <a:rPr lang="en-US" smtClean="0"/>
              <a:t>8/19/2021</a:t>
            </a:fld>
            <a:endParaRPr lang="en-US"/>
          </a:p>
        </p:txBody>
      </p:sp>
      <p:sp>
        <p:nvSpPr>
          <p:cNvPr id="6" name="Footer Placeholder 5">
            <a:extLst>
              <a:ext uri="{FF2B5EF4-FFF2-40B4-BE49-F238E27FC236}">
                <a16:creationId xmlns:a16="http://schemas.microsoft.com/office/drawing/2014/main" id="{AA3CF35F-EC50-43BC-BB27-BA56862B2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A20D0-75E6-40B7-AC8F-F9D0C963DD14}"/>
              </a:ext>
            </a:extLst>
          </p:cNvPr>
          <p:cNvSpPr>
            <a:spLocks noGrp="1"/>
          </p:cNvSpPr>
          <p:nvPr>
            <p:ph type="sldNum" sz="quarter" idx="12"/>
          </p:nvPr>
        </p:nvSpPr>
        <p:spPr/>
        <p:txBody>
          <a:bodyPr/>
          <a:lstStyle/>
          <a:p>
            <a:fld id="{1CF7875D-6C09-441C-BBAA-7861B699C2F8}" type="slidenum">
              <a:rPr lang="en-US" smtClean="0"/>
              <a:t>‹#›</a:t>
            </a:fld>
            <a:endParaRPr lang="en-US"/>
          </a:p>
        </p:txBody>
      </p:sp>
    </p:spTree>
    <p:extLst>
      <p:ext uri="{BB962C8B-B14F-4D97-AF65-F5344CB8AC3E}">
        <p14:creationId xmlns:p14="http://schemas.microsoft.com/office/powerpoint/2010/main" val="577605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E819-D182-4089-A35E-5291A1EAD8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9D27BC-8F10-4C49-B927-0C6BEAD5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4E98D3-73B0-42C8-A639-1BC418B2B1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E61D08-246C-44C3-92B2-846F2ECC5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B74EAD-8DB0-4916-AC96-050523871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A6E4B-B11C-4351-A2BA-782D20C35861}"/>
              </a:ext>
            </a:extLst>
          </p:cNvPr>
          <p:cNvSpPr>
            <a:spLocks noGrp="1"/>
          </p:cNvSpPr>
          <p:nvPr>
            <p:ph type="dt" sz="half" idx="10"/>
          </p:nvPr>
        </p:nvSpPr>
        <p:spPr/>
        <p:txBody>
          <a:bodyPr/>
          <a:lstStyle/>
          <a:p>
            <a:fld id="{F1DC50F6-07A9-46E8-8A09-88B69C3DCA77}" type="datetimeFigureOut">
              <a:rPr lang="en-US" smtClean="0"/>
              <a:t>8/19/2021</a:t>
            </a:fld>
            <a:endParaRPr lang="en-US"/>
          </a:p>
        </p:txBody>
      </p:sp>
      <p:sp>
        <p:nvSpPr>
          <p:cNvPr id="8" name="Footer Placeholder 7">
            <a:extLst>
              <a:ext uri="{FF2B5EF4-FFF2-40B4-BE49-F238E27FC236}">
                <a16:creationId xmlns:a16="http://schemas.microsoft.com/office/drawing/2014/main" id="{EFA8D76C-E870-4E76-B97B-992F5FC4AB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2D6404-2DCE-445D-A13A-9A74F4913DB3}"/>
              </a:ext>
            </a:extLst>
          </p:cNvPr>
          <p:cNvSpPr>
            <a:spLocks noGrp="1"/>
          </p:cNvSpPr>
          <p:nvPr>
            <p:ph type="sldNum" sz="quarter" idx="12"/>
          </p:nvPr>
        </p:nvSpPr>
        <p:spPr/>
        <p:txBody>
          <a:bodyPr/>
          <a:lstStyle/>
          <a:p>
            <a:fld id="{1CF7875D-6C09-441C-BBAA-7861B699C2F8}" type="slidenum">
              <a:rPr lang="en-US" smtClean="0"/>
              <a:t>‹#›</a:t>
            </a:fld>
            <a:endParaRPr lang="en-US"/>
          </a:p>
        </p:txBody>
      </p:sp>
    </p:spTree>
    <p:extLst>
      <p:ext uri="{BB962C8B-B14F-4D97-AF65-F5344CB8AC3E}">
        <p14:creationId xmlns:p14="http://schemas.microsoft.com/office/powerpoint/2010/main" val="3414771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22DD-E81E-4761-9FDD-2DBF458F27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1E6388-A54A-498E-855F-951A8CCA25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E9E6F-7CF4-4DE9-B589-D1169CA467F8}"/>
              </a:ext>
            </a:extLst>
          </p:cNvPr>
          <p:cNvSpPr>
            <a:spLocks noGrp="1"/>
          </p:cNvSpPr>
          <p:nvPr>
            <p:ph type="dt" sz="half" idx="10"/>
          </p:nvPr>
        </p:nvSpPr>
        <p:spPr/>
        <p:txBody>
          <a:bodyPr/>
          <a:lstStyle/>
          <a:p>
            <a:fld id="{F1DC50F6-07A9-46E8-8A09-88B69C3DCA77}" type="datetimeFigureOut">
              <a:rPr lang="en-US" smtClean="0"/>
              <a:t>8/19/2021</a:t>
            </a:fld>
            <a:endParaRPr lang="en-US"/>
          </a:p>
        </p:txBody>
      </p:sp>
      <p:sp>
        <p:nvSpPr>
          <p:cNvPr id="5" name="Footer Placeholder 4">
            <a:extLst>
              <a:ext uri="{FF2B5EF4-FFF2-40B4-BE49-F238E27FC236}">
                <a16:creationId xmlns:a16="http://schemas.microsoft.com/office/drawing/2014/main" id="{BF846F66-948A-473E-8B60-373988F99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14F18-45D7-49EF-A57E-1884E6EFB9DC}"/>
              </a:ext>
            </a:extLst>
          </p:cNvPr>
          <p:cNvSpPr>
            <a:spLocks noGrp="1"/>
          </p:cNvSpPr>
          <p:nvPr>
            <p:ph type="sldNum" sz="quarter" idx="12"/>
          </p:nvPr>
        </p:nvSpPr>
        <p:spPr/>
        <p:txBody>
          <a:bodyPr/>
          <a:lstStyle/>
          <a:p>
            <a:fld id="{1CF7875D-6C09-441C-BBAA-7861B699C2F8}" type="slidenum">
              <a:rPr lang="en-US" smtClean="0"/>
              <a:t>‹#›</a:t>
            </a:fld>
            <a:endParaRPr lang="en-US"/>
          </a:p>
        </p:txBody>
      </p:sp>
    </p:spTree>
    <p:extLst>
      <p:ext uri="{BB962C8B-B14F-4D97-AF65-F5344CB8AC3E}">
        <p14:creationId xmlns:p14="http://schemas.microsoft.com/office/powerpoint/2010/main" val="3151547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C272-E957-48B5-AB6D-0289C4D154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26F0C9-669D-437E-AA95-DC5B831F6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836BEA-FEF8-4C3D-9067-1D3F4B1406D4}"/>
              </a:ext>
            </a:extLst>
          </p:cNvPr>
          <p:cNvSpPr>
            <a:spLocks noGrp="1"/>
          </p:cNvSpPr>
          <p:nvPr>
            <p:ph type="dt" sz="half" idx="10"/>
          </p:nvPr>
        </p:nvSpPr>
        <p:spPr/>
        <p:txBody>
          <a:bodyPr/>
          <a:lstStyle/>
          <a:p>
            <a:fld id="{F1DC50F6-07A9-46E8-8A09-88B69C3DCA77}" type="datetimeFigureOut">
              <a:rPr lang="en-US" smtClean="0"/>
              <a:t>8/19/2021</a:t>
            </a:fld>
            <a:endParaRPr lang="en-US"/>
          </a:p>
        </p:txBody>
      </p:sp>
      <p:sp>
        <p:nvSpPr>
          <p:cNvPr id="5" name="Footer Placeholder 4">
            <a:extLst>
              <a:ext uri="{FF2B5EF4-FFF2-40B4-BE49-F238E27FC236}">
                <a16:creationId xmlns:a16="http://schemas.microsoft.com/office/drawing/2014/main" id="{A5B82959-0524-4938-8576-D822C2030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BAC2E-3C69-4F1D-B010-EEFD78220946}"/>
              </a:ext>
            </a:extLst>
          </p:cNvPr>
          <p:cNvSpPr>
            <a:spLocks noGrp="1"/>
          </p:cNvSpPr>
          <p:nvPr>
            <p:ph type="sldNum" sz="quarter" idx="12"/>
          </p:nvPr>
        </p:nvSpPr>
        <p:spPr/>
        <p:txBody>
          <a:bodyPr/>
          <a:lstStyle/>
          <a:p>
            <a:fld id="{1CF7875D-6C09-441C-BBAA-7861B699C2F8}" type="slidenum">
              <a:rPr lang="en-US" smtClean="0"/>
              <a:t>‹#›</a:t>
            </a:fld>
            <a:endParaRPr lang="en-US"/>
          </a:p>
        </p:txBody>
      </p:sp>
    </p:spTree>
    <p:extLst>
      <p:ext uri="{BB962C8B-B14F-4D97-AF65-F5344CB8AC3E}">
        <p14:creationId xmlns:p14="http://schemas.microsoft.com/office/powerpoint/2010/main" val="1263667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22AE-752E-4F0F-A2EC-431A79E8AC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229CA2-370E-4FE6-B43F-30878F8837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EFC25A-FAB2-4967-B4C7-EF4C27B3E4B0}"/>
              </a:ext>
            </a:extLst>
          </p:cNvPr>
          <p:cNvSpPr>
            <a:spLocks noGrp="1"/>
          </p:cNvSpPr>
          <p:nvPr>
            <p:ph type="dt" sz="half" idx="10"/>
          </p:nvPr>
        </p:nvSpPr>
        <p:spPr/>
        <p:txBody>
          <a:bodyPr/>
          <a:lstStyle/>
          <a:p>
            <a:fld id="{789188CB-C40C-44AC-86D9-3A8A6EB19BD5}" type="datetimeFigureOut">
              <a:rPr lang="en-IN" smtClean="0"/>
              <a:t>19-08-2021</a:t>
            </a:fld>
            <a:endParaRPr lang="en-IN"/>
          </a:p>
        </p:txBody>
      </p:sp>
      <p:sp>
        <p:nvSpPr>
          <p:cNvPr id="5" name="Footer Placeholder 4">
            <a:extLst>
              <a:ext uri="{FF2B5EF4-FFF2-40B4-BE49-F238E27FC236}">
                <a16:creationId xmlns:a16="http://schemas.microsoft.com/office/drawing/2014/main" id="{0FCB8C0D-7A5F-42E6-AC57-0B3320A46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53A526-55D1-48D0-B7FC-432C7C80F6C7}"/>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7" name="Picture 6">
            <a:extLst>
              <a:ext uri="{FF2B5EF4-FFF2-40B4-BE49-F238E27FC236}">
                <a16:creationId xmlns:a16="http://schemas.microsoft.com/office/drawing/2014/main" id="{27B5F728-9E9B-4383-B856-9A8A5F6D7BD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5732585"/>
            <a:ext cx="1186962" cy="1186962"/>
          </a:xfrm>
          <a:prstGeom prst="rect">
            <a:avLst/>
          </a:prstGeom>
        </p:spPr>
      </p:pic>
    </p:spTree>
    <p:extLst>
      <p:ext uri="{BB962C8B-B14F-4D97-AF65-F5344CB8AC3E}">
        <p14:creationId xmlns:p14="http://schemas.microsoft.com/office/powerpoint/2010/main" val="209950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C861-3239-4925-A431-74B3C93756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C556F7-B052-4321-AF01-CEC8BE1AD5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01BDE8-4203-48BE-AE80-5BCEF4BC4A38}"/>
              </a:ext>
            </a:extLst>
          </p:cNvPr>
          <p:cNvSpPr>
            <a:spLocks noGrp="1"/>
          </p:cNvSpPr>
          <p:nvPr>
            <p:ph type="dt" sz="half" idx="10"/>
          </p:nvPr>
        </p:nvSpPr>
        <p:spPr/>
        <p:txBody>
          <a:bodyPr/>
          <a:lstStyle/>
          <a:p>
            <a:fld id="{789188CB-C40C-44AC-86D9-3A8A6EB19BD5}" type="datetimeFigureOut">
              <a:rPr lang="en-IN" smtClean="0"/>
              <a:t>19-08-2021</a:t>
            </a:fld>
            <a:endParaRPr lang="en-IN"/>
          </a:p>
        </p:txBody>
      </p:sp>
      <p:sp>
        <p:nvSpPr>
          <p:cNvPr id="5" name="Footer Placeholder 4">
            <a:extLst>
              <a:ext uri="{FF2B5EF4-FFF2-40B4-BE49-F238E27FC236}">
                <a16:creationId xmlns:a16="http://schemas.microsoft.com/office/drawing/2014/main" id="{E37DDD63-81C9-426D-8019-F7382427F1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6FED9-8337-4F0E-8018-D04F2521E2E0}"/>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7" name="Picture 6">
            <a:extLst>
              <a:ext uri="{FF2B5EF4-FFF2-40B4-BE49-F238E27FC236}">
                <a16:creationId xmlns:a16="http://schemas.microsoft.com/office/drawing/2014/main" id="{F426F543-6849-479D-A248-B54563C1CA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437725"/>
            <a:ext cx="1464235" cy="1464235"/>
          </a:xfrm>
          <a:prstGeom prst="rect">
            <a:avLst/>
          </a:prstGeom>
        </p:spPr>
      </p:pic>
    </p:spTree>
    <p:extLst>
      <p:ext uri="{BB962C8B-B14F-4D97-AF65-F5344CB8AC3E}">
        <p14:creationId xmlns:p14="http://schemas.microsoft.com/office/powerpoint/2010/main" val="90082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6088-1E02-44EB-82D9-8670A2A56C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FE4CDA-4FEA-4E9E-96CD-535F9477FA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AAE912-55DE-455E-83A0-8E3F2859F6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3E715F-3537-4DE6-8F37-2281168BA28B}"/>
              </a:ext>
            </a:extLst>
          </p:cNvPr>
          <p:cNvSpPr>
            <a:spLocks noGrp="1"/>
          </p:cNvSpPr>
          <p:nvPr>
            <p:ph type="dt" sz="half" idx="10"/>
          </p:nvPr>
        </p:nvSpPr>
        <p:spPr/>
        <p:txBody>
          <a:bodyPr/>
          <a:lstStyle/>
          <a:p>
            <a:fld id="{789188CB-C40C-44AC-86D9-3A8A6EB19BD5}" type="datetimeFigureOut">
              <a:rPr lang="en-IN" smtClean="0"/>
              <a:t>19-08-2021</a:t>
            </a:fld>
            <a:endParaRPr lang="en-IN"/>
          </a:p>
        </p:txBody>
      </p:sp>
      <p:sp>
        <p:nvSpPr>
          <p:cNvPr id="6" name="Footer Placeholder 5">
            <a:extLst>
              <a:ext uri="{FF2B5EF4-FFF2-40B4-BE49-F238E27FC236}">
                <a16:creationId xmlns:a16="http://schemas.microsoft.com/office/drawing/2014/main" id="{84E1A943-6E3B-46DD-9834-B030ED37C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6E8787-F466-4866-9761-A8DDC170DD6A}"/>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8" name="Picture 7">
            <a:extLst>
              <a:ext uri="{FF2B5EF4-FFF2-40B4-BE49-F238E27FC236}">
                <a16:creationId xmlns:a16="http://schemas.microsoft.com/office/drawing/2014/main" id="{86853B02-1FC6-4B51-B7F4-CED057806B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960" y="5455309"/>
            <a:ext cx="1464235" cy="1464235"/>
          </a:xfrm>
          <a:prstGeom prst="rect">
            <a:avLst/>
          </a:prstGeom>
        </p:spPr>
      </p:pic>
    </p:spTree>
    <p:extLst>
      <p:ext uri="{BB962C8B-B14F-4D97-AF65-F5344CB8AC3E}">
        <p14:creationId xmlns:p14="http://schemas.microsoft.com/office/powerpoint/2010/main" val="3691925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DA5C-8521-4239-84B3-A98E47B1FF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27D4AF-C23E-4DFB-BE31-41C959B7BD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27A90F-C1A4-4C1E-A041-545EF2E934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27E2B9-7056-43C8-96CF-25853935DB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313D7-74EC-4B73-99BA-87EB68F536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F75195-6595-4E72-98C4-B7BA74D6672B}"/>
              </a:ext>
            </a:extLst>
          </p:cNvPr>
          <p:cNvSpPr>
            <a:spLocks noGrp="1"/>
          </p:cNvSpPr>
          <p:nvPr>
            <p:ph type="dt" sz="half" idx="10"/>
          </p:nvPr>
        </p:nvSpPr>
        <p:spPr/>
        <p:txBody>
          <a:bodyPr/>
          <a:lstStyle/>
          <a:p>
            <a:fld id="{789188CB-C40C-44AC-86D9-3A8A6EB19BD5}" type="datetimeFigureOut">
              <a:rPr lang="en-IN" smtClean="0"/>
              <a:t>19-08-2021</a:t>
            </a:fld>
            <a:endParaRPr lang="en-IN"/>
          </a:p>
        </p:txBody>
      </p:sp>
      <p:sp>
        <p:nvSpPr>
          <p:cNvPr id="8" name="Footer Placeholder 7">
            <a:extLst>
              <a:ext uri="{FF2B5EF4-FFF2-40B4-BE49-F238E27FC236}">
                <a16:creationId xmlns:a16="http://schemas.microsoft.com/office/drawing/2014/main" id="{1E77BDCC-AF30-4144-AE6A-4C82D748EB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F5E980-E9DB-4C5A-A9F6-653A66CAA5DB}"/>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10" name="Picture 9">
            <a:extLst>
              <a:ext uri="{FF2B5EF4-FFF2-40B4-BE49-F238E27FC236}">
                <a16:creationId xmlns:a16="http://schemas.microsoft.com/office/drawing/2014/main" id="{DBCDA13E-3B89-4CA9-9FB7-CD74B7E2B0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168" y="5464101"/>
            <a:ext cx="1464235" cy="1464235"/>
          </a:xfrm>
          <a:prstGeom prst="rect">
            <a:avLst/>
          </a:prstGeom>
        </p:spPr>
      </p:pic>
    </p:spTree>
    <p:extLst>
      <p:ext uri="{BB962C8B-B14F-4D97-AF65-F5344CB8AC3E}">
        <p14:creationId xmlns:p14="http://schemas.microsoft.com/office/powerpoint/2010/main" val="11893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FBE9-6E70-4A8F-8EA2-3F024ACC07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01FBCE-6DC8-4448-B581-70DB3C1D4E30}"/>
              </a:ext>
            </a:extLst>
          </p:cNvPr>
          <p:cNvSpPr>
            <a:spLocks noGrp="1"/>
          </p:cNvSpPr>
          <p:nvPr>
            <p:ph type="dt" sz="half" idx="10"/>
          </p:nvPr>
        </p:nvSpPr>
        <p:spPr/>
        <p:txBody>
          <a:bodyPr/>
          <a:lstStyle/>
          <a:p>
            <a:fld id="{789188CB-C40C-44AC-86D9-3A8A6EB19BD5}" type="datetimeFigureOut">
              <a:rPr lang="en-IN" smtClean="0"/>
              <a:t>19-08-2021</a:t>
            </a:fld>
            <a:endParaRPr lang="en-IN"/>
          </a:p>
        </p:txBody>
      </p:sp>
      <p:sp>
        <p:nvSpPr>
          <p:cNvPr id="4" name="Footer Placeholder 3">
            <a:extLst>
              <a:ext uri="{FF2B5EF4-FFF2-40B4-BE49-F238E27FC236}">
                <a16:creationId xmlns:a16="http://schemas.microsoft.com/office/drawing/2014/main" id="{263522BC-E3E2-4DB0-BB2C-5E38429527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DC5386-9C10-4F46-AFEA-54164B701F80}"/>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6" name="Picture 5">
            <a:extLst>
              <a:ext uri="{FF2B5EF4-FFF2-40B4-BE49-F238E27FC236}">
                <a16:creationId xmlns:a16="http://schemas.microsoft.com/office/drawing/2014/main" id="{23AE04F1-4DBA-4FC0-9851-4DA225FC6B5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376" y="5464101"/>
            <a:ext cx="1464235" cy="1464235"/>
          </a:xfrm>
          <a:prstGeom prst="rect">
            <a:avLst/>
          </a:prstGeom>
        </p:spPr>
      </p:pic>
    </p:spTree>
    <p:extLst>
      <p:ext uri="{BB962C8B-B14F-4D97-AF65-F5344CB8AC3E}">
        <p14:creationId xmlns:p14="http://schemas.microsoft.com/office/powerpoint/2010/main" val="282832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557DE-B276-45D7-9F62-D5EEC9071C29}"/>
              </a:ext>
            </a:extLst>
          </p:cNvPr>
          <p:cNvSpPr>
            <a:spLocks noGrp="1"/>
          </p:cNvSpPr>
          <p:nvPr>
            <p:ph type="dt" sz="half" idx="10"/>
          </p:nvPr>
        </p:nvSpPr>
        <p:spPr/>
        <p:txBody>
          <a:bodyPr/>
          <a:lstStyle/>
          <a:p>
            <a:fld id="{789188CB-C40C-44AC-86D9-3A8A6EB19BD5}" type="datetimeFigureOut">
              <a:rPr lang="en-IN" smtClean="0"/>
              <a:t>19-08-2021</a:t>
            </a:fld>
            <a:endParaRPr lang="en-IN"/>
          </a:p>
        </p:txBody>
      </p:sp>
      <p:sp>
        <p:nvSpPr>
          <p:cNvPr id="3" name="Footer Placeholder 2">
            <a:extLst>
              <a:ext uri="{FF2B5EF4-FFF2-40B4-BE49-F238E27FC236}">
                <a16:creationId xmlns:a16="http://schemas.microsoft.com/office/drawing/2014/main" id="{636DBB25-778E-4533-AD1D-70BA05E5E5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59D2C2-B37E-4683-89E9-D36281D1D35B}"/>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5" name="Picture 4">
            <a:extLst>
              <a:ext uri="{FF2B5EF4-FFF2-40B4-BE49-F238E27FC236}">
                <a16:creationId xmlns:a16="http://schemas.microsoft.com/office/drawing/2014/main" id="{01CAA31B-93E5-40BB-B978-08F5839558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376" y="5455309"/>
            <a:ext cx="1464235" cy="1464235"/>
          </a:xfrm>
          <a:prstGeom prst="rect">
            <a:avLst/>
          </a:prstGeom>
        </p:spPr>
      </p:pic>
    </p:spTree>
    <p:extLst>
      <p:ext uri="{BB962C8B-B14F-4D97-AF65-F5344CB8AC3E}">
        <p14:creationId xmlns:p14="http://schemas.microsoft.com/office/powerpoint/2010/main" val="301404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2517-0D8F-4CB8-ACCD-A138BCD69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EFA172-1526-4EA5-9FCF-408CE72051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257F85-8739-43C9-9EFA-70D3BB3F1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B357-1B0C-40AC-BFAE-A41980649EB8}"/>
              </a:ext>
            </a:extLst>
          </p:cNvPr>
          <p:cNvSpPr>
            <a:spLocks noGrp="1"/>
          </p:cNvSpPr>
          <p:nvPr>
            <p:ph type="dt" sz="half" idx="10"/>
          </p:nvPr>
        </p:nvSpPr>
        <p:spPr/>
        <p:txBody>
          <a:bodyPr/>
          <a:lstStyle/>
          <a:p>
            <a:fld id="{789188CB-C40C-44AC-86D9-3A8A6EB19BD5}" type="datetimeFigureOut">
              <a:rPr lang="en-IN" smtClean="0"/>
              <a:t>19-08-2021</a:t>
            </a:fld>
            <a:endParaRPr lang="en-IN"/>
          </a:p>
        </p:txBody>
      </p:sp>
      <p:sp>
        <p:nvSpPr>
          <p:cNvPr id="6" name="Footer Placeholder 5">
            <a:extLst>
              <a:ext uri="{FF2B5EF4-FFF2-40B4-BE49-F238E27FC236}">
                <a16:creationId xmlns:a16="http://schemas.microsoft.com/office/drawing/2014/main" id="{2E297CCE-AD9A-42F6-BE98-601BA2CB8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D5AD57-2881-47AE-B232-118123BEB4A5}"/>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8" name="Picture 7">
            <a:extLst>
              <a:ext uri="{FF2B5EF4-FFF2-40B4-BE49-F238E27FC236}">
                <a16:creationId xmlns:a16="http://schemas.microsoft.com/office/drawing/2014/main" id="{BF1E60BD-3A36-4543-BBA6-CB2944EF06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84" y="5464101"/>
            <a:ext cx="1464235" cy="1464235"/>
          </a:xfrm>
          <a:prstGeom prst="rect">
            <a:avLst/>
          </a:prstGeom>
        </p:spPr>
      </p:pic>
    </p:spTree>
    <p:extLst>
      <p:ext uri="{BB962C8B-B14F-4D97-AF65-F5344CB8AC3E}">
        <p14:creationId xmlns:p14="http://schemas.microsoft.com/office/powerpoint/2010/main" val="57347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6B3E-2ABC-4C2E-A6F6-204759484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77FFDB-9839-4490-A387-D17CCD8CA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664808-6C12-45E6-9973-A432A288B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F8E9F-DDC3-4638-97E5-9504FD4EC051}"/>
              </a:ext>
            </a:extLst>
          </p:cNvPr>
          <p:cNvSpPr>
            <a:spLocks noGrp="1"/>
          </p:cNvSpPr>
          <p:nvPr>
            <p:ph type="dt" sz="half" idx="10"/>
          </p:nvPr>
        </p:nvSpPr>
        <p:spPr/>
        <p:txBody>
          <a:bodyPr/>
          <a:lstStyle/>
          <a:p>
            <a:fld id="{789188CB-C40C-44AC-86D9-3A8A6EB19BD5}" type="datetimeFigureOut">
              <a:rPr lang="en-IN" smtClean="0"/>
              <a:t>19-08-2021</a:t>
            </a:fld>
            <a:endParaRPr lang="en-IN"/>
          </a:p>
        </p:txBody>
      </p:sp>
      <p:sp>
        <p:nvSpPr>
          <p:cNvPr id="6" name="Footer Placeholder 5">
            <a:extLst>
              <a:ext uri="{FF2B5EF4-FFF2-40B4-BE49-F238E27FC236}">
                <a16:creationId xmlns:a16="http://schemas.microsoft.com/office/drawing/2014/main" id="{519B60D9-D18F-4AF9-8AF3-770871FDA1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F7B177-9ED6-42E4-B8F6-DE8420AA7661}"/>
              </a:ext>
            </a:extLst>
          </p:cNvPr>
          <p:cNvSpPr>
            <a:spLocks noGrp="1"/>
          </p:cNvSpPr>
          <p:nvPr>
            <p:ph type="sldNum" sz="quarter" idx="12"/>
          </p:nvPr>
        </p:nvSpPr>
        <p:spPr/>
        <p:txBody>
          <a:bodyPr/>
          <a:lstStyle/>
          <a:p>
            <a:fld id="{8340143A-797D-44B2-A2E9-7A8FFF51E0E1}" type="slidenum">
              <a:rPr lang="en-IN" smtClean="0"/>
              <a:t>‹#›</a:t>
            </a:fld>
            <a:endParaRPr lang="en-IN"/>
          </a:p>
        </p:txBody>
      </p:sp>
      <p:pic>
        <p:nvPicPr>
          <p:cNvPr id="8" name="Picture 7">
            <a:extLst>
              <a:ext uri="{FF2B5EF4-FFF2-40B4-BE49-F238E27FC236}">
                <a16:creationId xmlns:a16="http://schemas.microsoft.com/office/drawing/2014/main" id="{F2E6B2C1-E6C7-4BDF-8D72-6514E116724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92" y="5446518"/>
            <a:ext cx="1464235" cy="1464235"/>
          </a:xfrm>
          <a:prstGeom prst="rect">
            <a:avLst/>
          </a:prstGeom>
        </p:spPr>
      </p:pic>
    </p:spTree>
    <p:extLst>
      <p:ext uri="{BB962C8B-B14F-4D97-AF65-F5344CB8AC3E}">
        <p14:creationId xmlns:p14="http://schemas.microsoft.com/office/powerpoint/2010/main" val="669211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C91F4D-8D61-4AE3-92EA-102F7FF9C1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F3C12B-E798-49C1-8AAD-1FF5142A1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1984BF-7E43-45CF-81C7-14821458EA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188CB-C40C-44AC-86D9-3A8A6EB19BD5}" type="datetimeFigureOut">
              <a:rPr lang="en-IN" smtClean="0"/>
              <a:t>19-08-2021</a:t>
            </a:fld>
            <a:endParaRPr lang="en-IN"/>
          </a:p>
        </p:txBody>
      </p:sp>
      <p:sp>
        <p:nvSpPr>
          <p:cNvPr id="5" name="Footer Placeholder 4">
            <a:extLst>
              <a:ext uri="{FF2B5EF4-FFF2-40B4-BE49-F238E27FC236}">
                <a16:creationId xmlns:a16="http://schemas.microsoft.com/office/drawing/2014/main" id="{00F4CE4E-7380-4803-B540-07DF6BE62C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B7289F-0E2D-46A6-937C-DC117C69D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0143A-797D-44B2-A2E9-7A8FFF51E0E1}" type="slidenum">
              <a:rPr lang="en-IN" smtClean="0"/>
              <a:t>‹#›</a:t>
            </a:fld>
            <a:endParaRPr lang="en-IN"/>
          </a:p>
        </p:txBody>
      </p:sp>
    </p:spTree>
    <p:extLst>
      <p:ext uri="{BB962C8B-B14F-4D97-AF65-F5344CB8AC3E}">
        <p14:creationId xmlns:p14="http://schemas.microsoft.com/office/powerpoint/2010/main" val="2223567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64" r:id="rId4"/>
    <p:sldLayoutId id="214748366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B0345A-F9DF-4B26-8BE6-508974FE36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18A17-AADC-4F31-BD51-BD774867DD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D9D88-503B-476A-A649-C0E7B6E94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C50F6-07A9-46E8-8A09-88B69C3DCA77}" type="datetimeFigureOut">
              <a:rPr lang="en-US" smtClean="0"/>
              <a:t>8/19/2021</a:t>
            </a:fld>
            <a:endParaRPr lang="en-US"/>
          </a:p>
        </p:txBody>
      </p:sp>
      <p:sp>
        <p:nvSpPr>
          <p:cNvPr id="5" name="Footer Placeholder 4">
            <a:extLst>
              <a:ext uri="{FF2B5EF4-FFF2-40B4-BE49-F238E27FC236}">
                <a16:creationId xmlns:a16="http://schemas.microsoft.com/office/drawing/2014/main" id="{18737AE7-2535-4A6A-89AF-16DEC97ECC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DA6719-E9BA-4C2F-AAAB-FB3D372D4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7875D-6C09-441C-BBAA-7861B699C2F8}" type="slidenum">
              <a:rPr lang="en-US" smtClean="0"/>
              <a:t>‹#›</a:t>
            </a:fld>
            <a:endParaRPr lang="en-US"/>
          </a:p>
        </p:txBody>
      </p:sp>
      <p:pic>
        <p:nvPicPr>
          <p:cNvPr id="7" name="Picture 6">
            <a:extLst>
              <a:ext uri="{FF2B5EF4-FFF2-40B4-BE49-F238E27FC236}">
                <a16:creationId xmlns:a16="http://schemas.microsoft.com/office/drawing/2014/main" id="{757A97CC-0EE2-4AA9-86A5-0F8745C7DA5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5732585"/>
            <a:ext cx="1186962" cy="1186962"/>
          </a:xfrm>
          <a:prstGeom prst="rect">
            <a:avLst/>
          </a:prstGeom>
        </p:spPr>
      </p:pic>
    </p:spTree>
    <p:extLst>
      <p:ext uri="{BB962C8B-B14F-4D97-AF65-F5344CB8AC3E}">
        <p14:creationId xmlns:p14="http://schemas.microsoft.com/office/powerpoint/2010/main" val="189607612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0" r:id="rId3"/>
    <p:sldLayoutId id="214748364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mailto:john.doe@example.com"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hyperlink" Target="http://www.php.net/"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hyperlink" Target="https://www.geeksforgeeks.org/"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98F2-2833-4138-B902-3AC379C81D0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B203AAF-9672-4562-9787-E33E8758F558}"/>
              </a:ext>
            </a:extLst>
          </p:cNvPr>
          <p:cNvSpPr>
            <a:spLocks noGrp="1"/>
          </p:cNvSpPr>
          <p:nvPr>
            <p:ph idx="1"/>
          </p:nvPr>
        </p:nvSpPr>
        <p:spPr>
          <a:xfrm>
            <a:off x="767178" y="1825625"/>
            <a:ext cx="10515600" cy="4351338"/>
          </a:xfrm>
        </p:spPr>
        <p:txBody>
          <a:bodyPr/>
          <a:lstStyle/>
          <a:p>
            <a:pPr marL="0" indent="0">
              <a:buNone/>
            </a:pPr>
            <a:endParaRPr lang="en-IN" dirty="0"/>
          </a:p>
        </p:txBody>
      </p:sp>
      <p:pic>
        <p:nvPicPr>
          <p:cNvPr id="4" name="Picture 5">
            <a:extLst>
              <a:ext uri="{FF2B5EF4-FFF2-40B4-BE49-F238E27FC236}">
                <a16:creationId xmlns:a16="http://schemas.microsoft.com/office/drawing/2014/main" id="{66780978-FC1A-4A70-BE11-7BDDB5ABE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97" y="37307"/>
            <a:ext cx="11771790" cy="191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197644CC-39B7-443D-8D7D-D2459B4517D4}"/>
              </a:ext>
            </a:extLst>
          </p:cNvPr>
          <p:cNvSpPr/>
          <p:nvPr/>
        </p:nvSpPr>
        <p:spPr>
          <a:xfrm>
            <a:off x="1457418" y="2494313"/>
            <a:ext cx="9666302" cy="2862322"/>
          </a:xfrm>
          <a:prstGeom prst="rect">
            <a:avLst/>
          </a:prstGeom>
        </p:spPr>
        <p:txBody>
          <a:bodyPr wrap="square">
            <a:spAutoFit/>
          </a:bodyPr>
          <a:lstStyle/>
          <a:p>
            <a:r>
              <a:rPr lang="en-IN" sz="3000" b="1" dirty="0">
                <a:latin typeface="Times New Roman" panose="02020603050405020304" pitchFamily="18" charset="0"/>
                <a:cs typeface="Times New Roman" panose="02020603050405020304" pitchFamily="18" charset="0"/>
              </a:rPr>
              <a:t>Subject Code :  </a:t>
            </a:r>
            <a:r>
              <a:rPr lang="en-US" sz="3000" b="1" dirty="0">
                <a:latin typeface="Times New Roman" panose="02020603050405020304" pitchFamily="18" charset="0"/>
                <a:cs typeface="Times New Roman" panose="02020603050405020304" pitchFamily="18" charset="0"/>
              </a:rPr>
              <a:t>SITA1502</a:t>
            </a:r>
            <a:r>
              <a:rPr lang="en-IN" sz="3000" b="1" dirty="0">
                <a:latin typeface="Times New Roman" panose="02020603050405020304" pitchFamily="18" charset="0"/>
                <a:cs typeface="Times New Roman" panose="02020603050405020304" pitchFamily="18" charset="0"/>
              </a:rPr>
              <a:t> </a:t>
            </a:r>
            <a:br>
              <a:rPr lang="en-IN" sz="3000" b="1" dirty="0">
                <a:latin typeface="Times New Roman" panose="02020603050405020304" pitchFamily="18" charset="0"/>
                <a:cs typeface="Times New Roman" panose="02020603050405020304" pitchFamily="18" charset="0"/>
              </a:rPr>
            </a:br>
            <a:r>
              <a:rPr lang="en-IN" sz="3000" b="1" dirty="0">
                <a:latin typeface="Times New Roman" panose="02020603050405020304" pitchFamily="18" charset="0"/>
                <a:cs typeface="Times New Roman" panose="02020603050405020304" pitchFamily="18" charset="0"/>
              </a:rPr>
              <a:t>Subject Name: </a:t>
            </a:r>
            <a:r>
              <a:rPr lang="en-US" sz="3000" b="1" dirty="0">
                <a:latin typeface="Times New Roman" panose="02020603050405020304" pitchFamily="18" charset="0"/>
                <a:cs typeface="Times New Roman" panose="02020603050405020304" pitchFamily="18" charset="0"/>
              </a:rPr>
              <a:t>CUSTOMER INTERFACE  </a:t>
            </a:r>
          </a:p>
          <a:p>
            <a:r>
              <a:rPr lang="en-US" sz="3000" b="1" dirty="0">
                <a:latin typeface="Times New Roman" panose="02020603050405020304" pitchFamily="18" charset="0"/>
                <a:cs typeface="Times New Roman" panose="02020603050405020304" pitchFamily="18" charset="0"/>
              </a:rPr>
              <a:t>                           DESIGN AND DEVELOPMENT</a:t>
            </a:r>
          </a:p>
          <a:p>
            <a:endParaRPr lang="en-US" sz="3000" b="1" dirty="0">
              <a:latin typeface="Times New Roman" panose="02020603050405020304" pitchFamily="18" charset="0"/>
              <a:cs typeface="Times New Roman" panose="02020603050405020304" pitchFamily="18" charset="0"/>
            </a:endParaRPr>
          </a:p>
          <a:p>
            <a:r>
              <a:rPr lang="en-IN" sz="3000" b="1" dirty="0">
                <a:latin typeface="Times New Roman" panose="02020603050405020304" pitchFamily="18" charset="0"/>
                <a:cs typeface="Times New Roman" panose="02020603050405020304" pitchFamily="18" charset="0"/>
              </a:rPr>
              <a:t> Prepared By: </a:t>
            </a:r>
            <a:r>
              <a:rPr lang="en-IN" sz="3000" b="1" dirty="0" err="1">
                <a:latin typeface="Times New Roman" panose="02020603050405020304" pitchFamily="18" charset="0"/>
                <a:cs typeface="Times New Roman" panose="02020603050405020304" pitchFamily="18" charset="0"/>
              </a:rPr>
              <a:t>Dr.</a:t>
            </a:r>
            <a:r>
              <a:rPr lang="en-IN" sz="3000" b="1" dirty="0">
                <a:latin typeface="Times New Roman" panose="02020603050405020304" pitchFamily="18" charset="0"/>
                <a:cs typeface="Times New Roman" panose="02020603050405020304" pitchFamily="18" charset="0"/>
              </a:rPr>
              <a:t> R. M. Gomathi/</a:t>
            </a:r>
            <a:r>
              <a:rPr lang="en-IN" sz="3000" b="1" dirty="0" err="1">
                <a:latin typeface="Times New Roman" panose="02020603050405020304" pitchFamily="18" charset="0"/>
                <a:cs typeface="Times New Roman" panose="02020603050405020304" pitchFamily="18" charset="0"/>
              </a:rPr>
              <a:t>Dr.</a:t>
            </a:r>
            <a:r>
              <a:rPr lang="en-IN" sz="3000" b="1" dirty="0">
                <a:latin typeface="Times New Roman" panose="02020603050405020304" pitchFamily="18" charset="0"/>
                <a:cs typeface="Times New Roman" panose="02020603050405020304" pitchFamily="18" charset="0"/>
              </a:rPr>
              <a:t> M. Malini Deepika</a:t>
            </a:r>
            <a:br>
              <a:rPr lang="en-IN" sz="3000" b="1"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85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C40C-7739-478D-8B53-53D61AE27CC2}"/>
              </a:ext>
            </a:extLst>
          </p:cNvPr>
          <p:cNvSpPr>
            <a:spLocks noGrp="1"/>
          </p:cNvSpPr>
          <p:nvPr>
            <p:ph type="title"/>
          </p:nvPr>
        </p:nvSpPr>
        <p:spPr>
          <a:xfrm>
            <a:off x="2835675" y="415848"/>
            <a:ext cx="7240480" cy="433865"/>
          </a:xfrm>
        </p:spPr>
        <p:txBody>
          <a:bodyPr>
            <a:normAutofit fontScale="90000"/>
          </a:bodyPr>
          <a:lstStyle/>
          <a:p>
            <a:r>
              <a:rPr lang="en-IN" b="1" dirty="0">
                <a:latin typeface="Times New Roman" panose="02020603050405020304" pitchFamily="18" charset="0"/>
                <a:cs typeface="Times New Roman" panose="02020603050405020304" pitchFamily="18" charset="0"/>
              </a:rPr>
              <a:t>Parser Recognised comments </a:t>
            </a:r>
          </a:p>
        </p:txBody>
      </p:sp>
      <p:sp>
        <p:nvSpPr>
          <p:cNvPr id="3" name="Content Placeholder 2">
            <a:extLst>
              <a:ext uri="{FF2B5EF4-FFF2-40B4-BE49-F238E27FC236}">
                <a16:creationId xmlns:a16="http://schemas.microsoft.com/office/drawing/2014/main" id="{32BEF06E-33A1-43D1-9E95-2CEBA8145B9D}"/>
              </a:ext>
            </a:extLst>
          </p:cNvPr>
          <p:cNvSpPr>
            <a:spLocks noGrp="1"/>
          </p:cNvSpPr>
          <p:nvPr>
            <p:ph idx="1"/>
          </p:nvPr>
        </p:nvSpPr>
        <p:spPr>
          <a:xfrm>
            <a:off x="1233995" y="1363987"/>
            <a:ext cx="10350623" cy="4351338"/>
          </a:xfrm>
        </p:spPr>
        <p:txBody>
          <a:bodyPr>
            <a:noAutofit/>
          </a:bodyPr>
          <a:lstStyle/>
          <a:p>
            <a:pPr marL="0" indent="0">
              <a:lnSpc>
                <a:spcPct val="107000"/>
              </a:lnSpc>
              <a:spcAft>
                <a:spcPts val="800"/>
              </a:spcAft>
              <a:buNone/>
            </a:pPr>
            <a:r>
              <a:rPr lang="en-IN" sz="3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PHP code must be included inside one of the three special markup tags which are recognised by the PHP Parser.</a:t>
            </a:r>
            <a:endParaRPr lang="en-IN"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&lt;?php </a:t>
            </a:r>
            <a:r>
              <a:rPr lang="en-IN" sz="3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a:t>
            </a:r>
            <a:r>
              <a:rPr lang="en-IN"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code goes here ?&gt;</a:t>
            </a:r>
            <a:endParaRPr lang="en-IN"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    PHP code goes here ?&gt;</a:t>
            </a:r>
            <a:endParaRPr lang="en-IN"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&lt;script language = "php"&gt; PHP code goes here &lt;/script&gt;</a:t>
            </a:r>
          </a:p>
          <a:p>
            <a:pPr marL="0" indent="0">
              <a:lnSpc>
                <a:spcPct val="107000"/>
              </a:lnSpc>
              <a:spcAft>
                <a:spcPts val="800"/>
              </a:spcAft>
              <a:buNone/>
            </a:pPr>
            <a:endParaRPr lang="en-IN"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3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most common tag is the &lt;?php...?&gt;</a:t>
            </a:r>
            <a:endParaRPr lang="en-IN"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3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3652663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79498F-EE99-4A3C-A082-1F0A6495FFC9}"/>
              </a:ext>
            </a:extLst>
          </p:cNvPr>
          <p:cNvSpPr>
            <a:spLocks noGrp="1"/>
          </p:cNvSpPr>
          <p:nvPr>
            <p:ph type="title"/>
          </p:nvPr>
        </p:nvSpPr>
        <p:spPr>
          <a:xfrm>
            <a:off x="918099" y="98795"/>
            <a:ext cx="10515600" cy="771217"/>
          </a:xfrm>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Filter Functions</a:t>
            </a:r>
            <a:endParaRPr lang="en-US" sz="40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CAA5704C-D683-41E6-828C-F188539ECF58}"/>
              </a:ext>
            </a:extLst>
          </p:cNvPr>
          <p:cNvSpPr>
            <a:spLocks noGrp="1"/>
          </p:cNvSpPr>
          <p:nvPr>
            <p:ph idx="1"/>
          </p:nvPr>
        </p:nvSpPr>
        <p:spPr>
          <a:xfrm>
            <a:off x="838200" y="1168677"/>
            <a:ext cx="10515600" cy="4351338"/>
          </a:xfrm>
        </p:spPr>
        <p:txBody>
          <a:bodyPr>
            <a:normAutofit fontScale="85000" lnSpcReduction="20000"/>
          </a:bodyPr>
          <a:lstStyle/>
          <a:p>
            <a:pPr algn="just"/>
            <a:r>
              <a:rPr lang="en-US" sz="3200" b="0" i="0" dirty="0">
                <a:solidFill>
                  <a:srgbClr val="273239"/>
                </a:solidFill>
                <a:effectLst/>
                <a:latin typeface="Times New Roman" panose="02020603050405020304" pitchFamily="18" charset="0"/>
                <a:cs typeface="Times New Roman" panose="02020603050405020304" pitchFamily="18" charset="0"/>
              </a:rPr>
              <a:t>The filter function is used to filter the data coming from insecure source</a:t>
            </a:r>
          </a:p>
          <a:p>
            <a:pPr algn="just"/>
            <a:endParaRPr lang="en-US" sz="3200" b="0" i="0" dirty="0">
              <a:solidFill>
                <a:srgbClr val="273239"/>
              </a:solidFill>
              <a:effectLst/>
              <a:latin typeface="Times New Roman" panose="02020603050405020304" pitchFamily="18" charset="0"/>
              <a:cs typeface="Times New Roman" panose="02020603050405020304" pitchFamily="18" charset="0"/>
            </a:endParaRPr>
          </a:p>
          <a:p>
            <a:pPr marL="0" indent="0" algn="just" fontAlgn="base">
              <a:buNone/>
            </a:pPr>
            <a:r>
              <a:rPr lang="en-US" sz="3200" b="1" i="0" dirty="0" err="1">
                <a:solidFill>
                  <a:srgbClr val="273239"/>
                </a:solidFill>
                <a:effectLst/>
                <a:latin typeface="Times New Roman" panose="02020603050405020304" pitchFamily="18" charset="0"/>
                <a:cs typeface="Times New Roman" panose="02020603050405020304" pitchFamily="18" charset="0"/>
              </a:rPr>
              <a:t>filter_var</a:t>
            </a:r>
            <a:r>
              <a:rPr lang="en-US" sz="3200" b="1" i="0" dirty="0">
                <a:solidFill>
                  <a:srgbClr val="273239"/>
                </a:solidFill>
                <a:effectLst/>
                <a:latin typeface="Times New Roman" panose="02020603050405020304" pitchFamily="18" charset="0"/>
                <a:cs typeface="Times New Roman" panose="02020603050405020304" pitchFamily="18" charset="0"/>
              </a:rPr>
              <a:t>():</a:t>
            </a:r>
            <a:r>
              <a:rPr lang="en-US" sz="3200" b="0" i="0" dirty="0">
                <a:solidFill>
                  <a:srgbClr val="273239"/>
                </a:solidFill>
                <a:effectLst/>
                <a:latin typeface="Times New Roman" panose="02020603050405020304" pitchFamily="18" charset="0"/>
                <a:cs typeface="Times New Roman" panose="02020603050405020304" pitchFamily="18" charset="0"/>
              </a:rPr>
              <a:t> Filters a specific variable</a:t>
            </a:r>
          </a:p>
          <a:p>
            <a:pPr marL="0" indent="0" algn="just" fontAlgn="base">
              <a:buNone/>
            </a:pPr>
            <a:r>
              <a:rPr lang="en-US" sz="3200" b="1" i="0" dirty="0" err="1">
                <a:solidFill>
                  <a:srgbClr val="273239"/>
                </a:solidFill>
                <a:effectLst/>
                <a:latin typeface="Times New Roman" panose="02020603050405020304" pitchFamily="18" charset="0"/>
                <a:cs typeface="Times New Roman" panose="02020603050405020304" pitchFamily="18" charset="0"/>
              </a:rPr>
              <a:t>filter_var_array</a:t>
            </a:r>
            <a:r>
              <a:rPr lang="en-US" sz="3200" b="1" i="0" dirty="0">
                <a:solidFill>
                  <a:srgbClr val="273239"/>
                </a:solidFill>
                <a:effectLst/>
                <a:latin typeface="Times New Roman" panose="02020603050405020304" pitchFamily="18" charset="0"/>
                <a:cs typeface="Times New Roman" panose="02020603050405020304" pitchFamily="18" charset="0"/>
              </a:rPr>
              <a:t>():</a:t>
            </a:r>
            <a:r>
              <a:rPr lang="en-US" sz="3200" b="0" i="0" dirty="0">
                <a:solidFill>
                  <a:srgbClr val="273239"/>
                </a:solidFill>
                <a:effectLst/>
                <a:latin typeface="Times New Roman" panose="02020603050405020304" pitchFamily="18" charset="0"/>
                <a:cs typeface="Times New Roman" panose="02020603050405020304" pitchFamily="18" charset="0"/>
              </a:rPr>
              <a:t>Filters multiple variable i.e. array of variable</a:t>
            </a:r>
          </a:p>
          <a:p>
            <a:pPr marL="0" indent="0" algn="just" fontAlgn="base">
              <a:buNone/>
            </a:pPr>
            <a:r>
              <a:rPr lang="en-US" sz="3200" b="1" i="0" dirty="0" err="1">
                <a:solidFill>
                  <a:srgbClr val="273239"/>
                </a:solidFill>
                <a:effectLst/>
                <a:latin typeface="Times New Roman" panose="02020603050405020304" pitchFamily="18" charset="0"/>
                <a:cs typeface="Times New Roman" panose="02020603050405020304" pitchFamily="18" charset="0"/>
              </a:rPr>
              <a:t>filter_has_var</a:t>
            </a:r>
            <a:r>
              <a:rPr lang="en-US" sz="3200" b="1" i="0" dirty="0">
                <a:solidFill>
                  <a:srgbClr val="273239"/>
                </a:solidFill>
                <a:effectLst/>
                <a:latin typeface="Times New Roman" panose="02020603050405020304" pitchFamily="18" charset="0"/>
                <a:cs typeface="Times New Roman" panose="02020603050405020304" pitchFamily="18" charset="0"/>
              </a:rPr>
              <a:t>():</a:t>
            </a:r>
            <a:r>
              <a:rPr lang="en-US" sz="3200" b="0" i="0" dirty="0">
                <a:solidFill>
                  <a:srgbClr val="273239"/>
                </a:solidFill>
                <a:effectLst/>
                <a:latin typeface="Times New Roman" panose="02020603050405020304" pitchFamily="18" charset="0"/>
                <a:cs typeface="Times New Roman" panose="02020603050405020304" pitchFamily="18" charset="0"/>
              </a:rPr>
              <a:t> Check if the variable of specific input type exists or not</a:t>
            </a:r>
          </a:p>
          <a:p>
            <a:pPr marL="0" indent="0" algn="just" fontAlgn="base">
              <a:buNone/>
            </a:pPr>
            <a:r>
              <a:rPr lang="en-US" sz="3200" b="1" i="0" dirty="0" err="1">
                <a:solidFill>
                  <a:srgbClr val="273239"/>
                </a:solidFill>
                <a:effectLst/>
                <a:latin typeface="Times New Roman" panose="02020603050405020304" pitchFamily="18" charset="0"/>
                <a:cs typeface="Times New Roman" panose="02020603050405020304" pitchFamily="18" charset="0"/>
              </a:rPr>
              <a:t>filter_id</a:t>
            </a:r>
            <a:r>
              <a:rPr lang="en-US" sz="3200" b="1" i="0" dirty="0">
                <a:solidFill>
                  <a:srgbClr val="273239"/>
                </a:solidFill>
                <a:effectLst/>
                <a:latin typeface="Times New Roman" panose="02020603050405020304" pitchFamily="18" charset="0"/>
                <a:cs typeface="Times New Roman" panose="02020603050405020304" pitchFamily="18" charset="0"/>
              </a:rPr>
              <a:t>():</a:t>
            </a:r>
            <a:r>
              <a:rPr lang="en-US" sz="3200" b="0" i="0" dirty="0">
                <a:solidFill>
                  <a:srgbClr val="273239"/>
                </a:solidFill>
                <a:effectLst/>
                <a:latin typeface="Times New Roman" panose="02020603050405020304" pitchFamily="18" charset="0"/>
                <a:cs typeface="Times New Roman" panose="02020603050405020304" pitchFamily="18" charset="0"/>
              </a:rPr>
              <a:t>helps to get filter id of the specified filter name</a:t>
            </a:r>
          </a:p>
          <a:p>
            <a:pPr marL="0" indent="0" algn="just" fontAlgn="base">
              <a:buNone/>
            </a:pPr>
            <a:r>
              <a:rPr lang="en-US" sz="3200" b="1" i="0" dirty="0" err="1">
                <a:solidFill>
                  <a:srgbClr val="273239"/>
                </a:solidFill>
                <a:effectLst/>
                <a:latin typeface="Times New Roman" panose="02020603050405020304" pitchFamily="18" charset="0"/>
                <a:cs typeface="Times New Roman" panose="02020603050405020304" pitchFamily="18" charset="0"/>
              </a:rPr>
              <a:t>filter_list</a:t>
            </a:r>
            <a:r>
              <a:rPr lang="en-US" sz="3200" b="1" i="0" dirty="0">
                <a:solidFill>
                  <a:srgbClr val="273239"/>
                </a:solidFill>
                <a:effectLst/>
                <a:latin typeface="Times New Roman" panose="02020603050405020304" pitchFamily="18" charset="0"/>
                <a:cs typeface="Times New Roman" panose="02020603050405020304" pitchFamily="18" charset="0"/>
              </a:rPr>
              <a:t>():</a:t>
            </a:r>
            <a:r>
              <a:rPr lang="en-US" sz="3200" b="0" i="0" dirty="0">
                <a:solidFill>
                  <a:srgbClr val="273239"/>
                </a:solidFill>
                <a:effectLst/>
                <a:latin typeface="Times New Roman" panose="02020603050405020304" pitchFamily="18" charset="0"/>
                <a:cs typeface="Times New Roman" panose="02020603050405020304" pitchFamily="18" charset="0"/>
              </a:rPr>
              <a:t>Returns a list of supported filter name in the form of array</a:t>
            </a:r>
          </a:p>
          <a:p>
            <a:pPr marL="0" indent="0" algn="just" fontAlgn="base">
              <a:buNone/>
            </a:pPr>
            <a:r>
              <a:rPr lang="en-US" sz="3200" b="1" i="0" dirty="0" err="1">
                <a:solidFill>
                  <a:srgbClr val="273239"/>
                </a:solidFill>
                <a:effectLst/>
                <a:latin typeface="Times New Roman" panose="02020603050405020304" pitchFamily="18" charset="0"/>
                <a:cs typeface="Times New Roman" panose="02020603050405020304" pitchFamily="18" charset="0"/>
              </a:rPr>
              <a:t>filter_input</a:t>
            </a:r>
            <a:r>
              <a:rPr lang="en-US" sz="3200" b="1" i="0" dirty="0">
                <a:solidFill>
                  <a:srgbClr val="273239"/>
                </a:solidFill>
                <a:effectLst/>
                <a:latin typeface="Times New Roman" panose="02020603050405020304" pitchFamily="18" charset="0"/>
                <a:cs typeface="Times New Roman" panose="02020603050405020304" pitchFamily="18" charset="0"/>
              </a:rPr>
              <a:t>():</a:t>
            </a:r>
            <a:r>
              <a:rPr lang="en-US" sz="3200" b="0" i="0" dirty="0">
                <a:solidFill>
                  <a:srgbClr val="273239"/>
                </a:solidFill>
                <a:effectLst/>
                <a:latin typeface="Times New Roman" panose="02020603050405020304" pitchFamily="18" charset="0"/>
                <a:cs typeface="Times New Roman" panose="02020603050405020304" pitchFamily="18" charset="0"/>
              </a:rPr>
              <a:t>Gets an external variable and filters it if set to do so</a:t>
            </a:r>
          </a:p>
          <a:p>
            <a:pPr marL="0" indent="0" algn="just" fontAlgn="base">
              <a:buNone/>
            </a:pPr>
            <a:r>
              <a:rPr lang="en-US" sz="3200" b="1" i="0" dirty="0" err="1">
                <a:solidFill>
                  <a:srgbClr val="273239"/>
                </a:solidFill>
                <a:effectLst/>
                <a:latin typeface="Times New Roman" panose="02020603050405020304" pitchFamily="18" charset="0"/>
                <a:cs typeface="Times New Roman" panose="02020603050405020304" pitchFamily="18" charset="0"/>
              </a:rPr>
              <a:t>filter_input_array</a:t>
            </a:r>
            <a:r>
              <a:rPr lang="en-US" sz="3200" b="1" i="0" dirty="0">
                <a:solidFill>
                  <a:srgbClr val="273239"/>
                </a:solidFill>
                <a:effectLst/>
                <a:latin typeface="Times New Roman" panose="02020603050405020304" pitchFamily="18" charset="0"/>
                <a:cs typeface="Times New Roman" panose="02020603050405020304" pitchFamily="18" charset="0"/>
              </a:rPr>
              <a:t>():</a:t>
            </a:r>
            <a:r>
              <a:rPr lang="en-US" sz="3200" b="0" i="0" dirty="0">
                <a:solidFill>
                  <a:srgbClr val="273239"/>
                </a:solidFill>
                <a:effectLst/>
                <a:latin typeface="Times New Roman" panose="02020603050405020304" pitchFamily="18" charset="0"/>
                <a:cs typeface="Times New Roman" panose="02020603050405020304" pitchFamily="18" charset="0"/>
              </a:rPr>
              <a:t>same as </a:t>
            </a:r>
            <a:r>
              <a:rPr lang="en-US" sz="3200" b="0" i="0" dirty="0" err="1">
                <a:solidFill>
                  <a:srgbClr val="273239"/>
                </a:solidFill>
                <a:effectLst/>
                <a:latin typeface="Times New Roman" panose="02020603050405020304" pitchFamily="18" charset="0"/>
                <a:cs typeface="Times New Roman" panose="02020603050405020304" pitchFamily="18" charset="0"/>
              </a:rPr>
              <a:t>filter_input</a:t>
            </a:r>
            <a:r>
              <a:rPr lang="en-US" sz="3200" b="0" i="0" dirty="0">
                <a:solidFill>
                  <a:srgbClr val="273239"/>
                </a:solidFill>
                <a:effectLst/>
                <a:latin typeface="Times New Roman" panose="02020603050405020304" pitchFamily="18" charset="0"/>
                <a:cs typeface="Times New Roman" panose="02020603050405020304" pitchFamily="18" charset="0"/>
              </a:rPr>
              <a:t>() but here Gets multiple variables i.e. array of variable and filters them if set to do so</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9946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F30D-A606-4EEF-9223-A5F89B9622E9}"/>
              </a:ext>
            </a:extLst>
          </p:cNvPr>
          <p:cNvSpPr>
            <a:spLocks noGrp="1"/>
          </p:cNvSpPr>
          <p:nvPr>
            <p:ph type="title"/>
          </p:nvPr>
        </p:nvSpPr>
        <p:spPr>
          <a:xfrm>
            <a:off x="838200" y="98796"/>
            <a:ext cx="10515600" cy="1002036"/>
          </a:xfrm>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Predefined Filter Constants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E2586B-08ED-4217-9D75-69313D350C29}"/>
              </a:ext>
            </a:extLst>
          </p:cNvPr>
          <p:cNvSpPr>
            <a:spLocks noGrp="1"/>
          </p:cNvSpPr>
          <p:nvPr>
            <p:ph idx="1"/>
          </p:nvPr>
        </p:nvSpPr>
        <p:spPr>
          <a:xfrm>
            <a:off x="731668" y="1186433"/>
            <a:ext cx="10515600" cy="4351338"/>
          </a:xfrm>
        </p:spPr>
        <p:txBody>
          <a:bodyPr>
            <a:normAutofit fontScale="92500" lnSpcReduction="10000"/>
          </a:bodyPr>
          <a:lstStyle/>
          <a:p>
            <a:pPr algn="just" fontAlgn="base">
              <a:buFont typeface="Arial" panose="020B0604020202020204" pitchFamily="34" charset="0"/>
              <a:buChar char="•"/>
            </a:pPr>
            <a:r>
              <a:rPr lang="en-US" sz="3200" b="1" i="0" dirty="0">
                <a:solidFill>
                  <a:srgbClr val="273239"/>
                </a:solidFill>
                <a:effectLst/>
                <a:latin typeface="Times New Roman" panose="02020603050405020304" pitchFamily="18" charset="0"/>
                <a:cs typeface="Times New Roman" panose="02020603050405020304" pitchFamily="18" charset="0"/>
              </a:rPr>
              <a:t>Validate filter constants</a:t>
            </a:r>
          </a:p>
          <a:p>
            <a:pPr marL="0" indent="0" algn="just" fontAlgn="base">
              <a:buNone/>
            </a:pPr>
            <a:endParaRPr lang="en-US" sz="3200" b="0" i="0" dirty="0">
              <a:solidFill>
                <a:srgbClr val="273239"/>
              </a:solidFill>
              <a:effectLst/>
              <a:latin typeface="Times New Roman" panose="02020603050405020304" pitchFamily="18" charset="0"/>
              <a:cs typeface="Times New Roman" panose="02020603050405020304" pitchFamily="18" charset="0"/>
            </a:endParaRPr>
          </a:p>
          <a:p>
            <a:pPr marL="457200" lvl="1" indent="0" algn="just" fontAlgn="base">
              <a:buNone/>
            </a:pPr>
            <a:r>
              <a:rPr lang="en-US" sz="3200" b="1" i="0" dirty="0">
                <a:solidFill>
                  <a:srgbClr val="273239"/>
                </a:solidFill>
                <a:effectLst/>
                <a:latin typeface="Times New Roman" panose="02020603050405020304" pitchFamily="18" charset="0"/>
                <a:cs typeface="Times New Roman" panose="02020603050405020304" pitchFamily="18" charset="0"/>
              </a:rPr>
              <a:t>FILTER_VALIDATE_BOOLEAN:</a:t>
            </a:r>
            <a:r>
              <a:rPr lang="en-US" sz="3200" b="0" i="0" dirty="0">
                <a:solidFill>
                  <a:srgbClr val="273239"/>
                </a:solidFill>
                <a:effectLst/>
                <a:latin typeface="Times New Roman" panose="02020603050405020304" pitchFamily="18" charset="0"/>
                <a:cs typeface="Times New Roman" panose="02020603050405020304" pitchFamily="18" charset="0"/>
              </a:rPr>
              <a:t> Validates a </a:t>
            </a:r>
            <a:r>
              <a:rPr lang="en-US" sz="3200" b="0" i="0" dirty="0" err="1">
                <a:solidFill>
                  <a:srgbClr val="273239"/>
                </a:solidFill>
                <a:effectLst/>
                <a:latin typeface="Times New Roman" panose="02020603050405020304" pitchFamily="18" charset="0"/>
                <a:cs typeface="Times New Roman" panose="02020603050405020304" pitchFamily="18" charset="0"/>
              </a:rPr>
              <a:t>boolean</a:t>
            </a:r>
            <a:endParaRPr lang="en-US" sz="3200" b="0" i="0" dirty="0">
              <a:solidFill>
                <a:srgbClr val="273239"/>
              </a:solidFill>
              <a:effectLst/>
              <a:latin typeface="Times New Roman" panose="02020603050405020304" pitchFamily="18" charset="0"/>
              <a:cs typeface="Times New Roman" panose="02020603050405020304" pitchFamily="18" charset="0"/>
            </a:endParaRPr>
          </a:p>
          <a:p>
            <a:pPr marL="457200" lvl="1" indent="0" algn="just" fontAlgn="base">
              <a:buNone/>
            </a:pPr>
            <a:r>
              <a:rPr lang="en-US" sz="3200" b="1" i="0" dirty="0">
                <a:solidFill>
                  <a:srgbClr val="273239"/>
                </a:solidFill>
                <a:effectLst/>
                <a:latin typeface="Times New Roman" panose="02020603050405020304" pitchFamily="18" charset="0"/>
                <a:cs typeface="Times New Roman" panose="02020603050405020304" pitchFamily="18" charset="0"/>
              </a:rPr>
              <a:t>FILTER_VALIDATE_INT:</a:t>
            </a:r>
            <a:r>
              <a:rPr lang="en-US" sz="3200" b="0" i="0" dirty="0">
                <a:solidFill>
                  <a:srgbClr val="273239"/>
                </a:solidFill>
                <a:effectLst/>
                <a:latin typeface="Times New Roman" panose="02020603050405020304" pitchFamily="18" charset="0"/>
                <a:cs typeface="Times New Roman" panose="02020603050405020304" pitchFamily="18" charset="0"/>
              </a:rPr>
              <a:t> Validates an integer</a:t>
            </a:r>
          </a:p>
          <a:p>
            <a:pPr marL="457200" lvl="1" indent="0" algn="just" fontAlgn="base">
              <a:buNone/>
            </a:pPr>
            <a:r>
              <a:rPr lang="en-US" sz="3200" b="1" i="0" dirty="0">
                <a:solidFill>
                  <a:srgbClr val="273239"/>
                </a:solidFill>
                <a:effectLst/>
                <a:latin typeface="Times New Roman" panose="02020603050405020304" pitchFamily="18" charset="0"/>
                <a:cs typeface="Times New Roman" panose="02020603050405020304" pitchFamily="18" charset="0"/>
              </a:rPr>
              <a:t>FILTER_VALIDATE_FLOAT:</a:t>
            </a:r>
            <a:r>
              <a:rPr lang="en-US" sz="3200" b="0" i="0" dirty="0">
                <a:solidFill>
                  <a:srgbClr val="273239"/>
                </a:solidFill>
                <a:effectLst/>
                <a:latin typeface="Times New Roman" panose="02020603050405020304" pitchFamily="18" charset="0"/>
                <a:cs typeface="Times New Roman" panose="02020603050405020304" pitchFamily="18" charset="0"/>
              </a:rPr>
              <a:t> Validates a float</a:t>
            </a:r>
          </a:p>
          <a:p>
            <a:pPr marL="457200" lvl="1" indent="0" algn="just" fontAlgn="base">
              <a:buNone/>
            </a:pPr>
            <a:r>
              <a:rPr lang="en-US" sz="3200" b="1" i="0" dirty="0">
                <a:solidFill>
                  <a:srgbClr val="273239"/>
                </a:solidFill>
                <a:effectLst/>
                <a:latin typeface="Times New Roman" panose="02020603050405020304" pitchFamily="18" charset="0"/>
                <a:cs typeface="Times New Roman" panose="02020603050405020304" pitchFamily="18" charset="0"/>
              </a:rPr>
              <a:t>FILTER_VALIDATE_REGEXP:</a:t>
            </a:r>
            <a:r>
              <a:rPr lang="en-US" sz="3200" b="0" i="0" dirty="0">
                <a:solidFill>
                  <a:srgbClr val="273239"/>
                </a:solidFill>
                <a:effectLst/>
                <a:latin typeface="Times New Roman" panose="02020603050405020304" pitchFamily="18" charset="0"/>
                <a:cs typeface="Times New Roman" panose="02020603050405020304" pitchFamily="18" charset="0"/>
              </a:rPr>
              <a:t> Validates a regular expression</a:t>
            </a:r>
          </a:p>
          <a:p>
            <a:pPr marL="457200" lvl="1" indent="0" algn="just" fontAlgn="base">
              <a:buNone/>
            </a:pPr>
            <a:r>
              <a:rPr lang="en-US" sz="3200" b="1" i="0" dirty="0">
                <a:solidFill>
                  <a:srgbClr val="273239"/>
                </a:solidFill>
                <a:effectLst/>
                <a:latin typeface="Times New Roman" panose="02020603050405020304" pitchFamily="18" charset="0"/>
                <a:cs typeface="Times New Roman" panose="02020603050405020304" pitchFamily="18" charset="0"/>
              </a:rPr>
              <a:t>FILTER_VALIDATE_IP:</a:t>
            </a:r>
            <a:r>
              <a:rPr lang="en-US" sz="3200" b="0" i="0" dirty="0">
                <a:solidFill>
                  <a:srgbClr val="273239"/>
                </a:solidFill>
                <a:effectLst/>
                <a:latin typeface="Times New Roman" panose="02020603050405020304" pitchFamily="18" charset="0"/>
                <a:cs typeface="Times New Roman" panose="02020603050405020304" pitchFamily="18" charset="0"/>
              </a:rPr>
              <a:t> Validates an IP address</a:t>
            </a:r>
          </a:p>
          <a:p>
            <a:pPr marL="457200" lvl="1" indent="0" algn="just" fontAlgn="base">
              <a:buNone/>
            </a:pPr>
            <a:r>
              <a:rPr lang="en-US" sz="3200" b="1" i="0" dirty="0">
                <a:solidFill>
                  <a:srgbClr val="273239"/>
                </a:solidFill>
                <a:effectLst/>
                <a:latin typeface="Times New Roman" panose="02020603050405020304" pitchFamily="18" charset="0"/>
                <a:cs typeface="Times New Roman" panose="02020603050405020304" pitchFamily="18" charset="0"/>
              </a:rPr>
              <a:t>FILTER_VALIDATE_EMAIL:</a:t>
            </a:r>
            <a:r>
              <a:rPr lang="en-US" sz="3200" b="0" i="0" dirty="0">
                <a:solidFill>
                  <a:srgbClr val="273239"/>
                </a:solidFill>
                <a:effectLst/>
                <a:latin typeface="Times New Roman" panose="02020603050405020304" pitchFamily="18" charset="0"/>
                <a:cs typeface="Times New Roman" panose="02020603050405020304" pitchFamily="18" charset="0"/>
              </a:rPr>
              <a:t> Validates an e-mail address</a:t>
            </a:r>
          </a:p>
          <a:p>
            <a:pPr marL="457200" lvl="1" indent="0" algn="just" fontAlgn="base">
              <a:buNone/>
            </a:pPr>
            <a:r>
              <a:rPr lang="en-US" sz="3200" b="1" i="0" dirty="0">
                <a:solidFill>
                  <a:srgbClr val="273239"/>
                </a:solidFill>
                <a:effectLst/>
                <a:latin typeface="Times New Roman" panose="02020603050405020304" pitchFamily="18" charset="0"/>
                <a:cs typeface="Times New Roman" panose="02020603050405020304" pitchFamily="18" charset="0"/>
              </a:rPr>
              <a:t>FILTER_VALIDATE_URL:</a:t>
            </a:r>
            <a:r>
              <a:rPr lang="en-US" sz="3200" b="0" i="0" dirty="0">
                <a:solidFill>
                  <a:srgbClr val="273239"/>
                </a:solidFill>
                <a:effectLst/>
                <a:latin typeface="Times New Roman" panose="02020603050405020304" pitchFamily="18" charset="0"/>
                <a:cs typeface="Times New Roman" panose="02020603050405020304" pitchFamily="18" charset="0"/>
              </a:rPr>
              <a:t> Validates an URL</a:t>
            </a:r>
          </a:p>
          <a:p>
            <a:endParaRPr lang="en-US" dirty="0"/>
          </a:p>
        </p:txBody>
      </p:sp>
    </p:spTree>
    <p:extLst>
      <p:ext uri="{BB962C8B-B14F-4D97-AF65-F5344CB8AC3E}">
        <p14:creationId xmlns:p14="http://schemas.microsoft.com/office/powerpoint/2010/main" val="17943780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E668-6D8B-46A9-BEA9-03B42CDD355A}"/>
              </a:ext>
            </a:extLst>
          </p:cNvPr>
          <p:cNvSpPr>
            <a:spLocks noGrp="1"/>
          </p:cNvSpPr>
          <p:nvPr>
            <p:ph type="title"/>
          </p:nvPr>
        </p:nvSpPr>
        <p:spPr>
          <a:xfrm>
            <a:off x="838200" y="116551"/>
            <a:ext cx="10515600" cy="733162"/>
          </a:xfrm>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Predefined Filter Constants</a:t>
            </a:r>
            <a:endParaRPr lang="en-US" sz="4000" dirty="0"/>
          </a:p>
        </p:txBody>
      </p:sp>
      <p:sp>
        <p:nvSpPr>
          <p:cNvPr id="3" name="Content Placeholder 2">
            <a:extLst>
              <a:ext uri="{FF2B5EF4-FFF2-40B4-BE49-F238E27FC236}">
                <a16:creationId xmlns:a16="http://schemas.microsoft.com/office/drawing/2014/main" id="{FCD3D607-12C1-44C4-8A3C-28468EA262DA}"/>
              </a:ext>
            </a:extLst>
          </p:cNvPr>
          <p:cNvSpPr>
            <a:spLocks noGrp="1"/>
          </p:cNvSpPr>
          <p:nvPr>
            <p:ph idx="1"/>
          </p:nvPr>
        </p:nvSpPr>
        <p:spPr>
          <a:xfrm>
            <a:off x="838200" y="849713"/>
            <a:ext cx="10720526" cy="5253175"/>
          </a:xfrm>
        </p:spPr>
        <p:txBody>
          <a:bodyPr>
            <a:normAutofit fontScale="25000" lnSpcReduction="20000"/>
          </a:bodyPr>
          <a:lstStyle/>
          <a:p>
            <a:r>
              <a:rPr lang="en-US" sz="12800" b="1" i="0" dirty="0">
                <a:solidFill>
                  <a:srgbClr val="273239"/>
                </a:solidFill>
                <a:effectLst/>
                <a:latin typeface="Times New Roman" panose="02020603050405020304" pitchFamily="18" charset="0"/>
                <a:cs typeface="Times New Roman" panose="02020603050405020304" pitchFamily="18" charset="0"/>
              </a:rPr>
              <a:t>Sanitize filter constants</a:t>
            </a:r>
          </a:p>
          <a:p>
            <a:pPr marL="0" indent="0">
              <a:buNone/>
            </a:pPr>
            <a:endParaRPr lang="en-US" sz="6700" b="1"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FILTER_SANITIZE_EMAIL:</a:t>
            </a:r>
            <a:r>
              <a:rPr lang="en-US" sz="10000" b="0" i="0" dirty="0">
                <a:solidFill>
                  <a:srgbClr val="273239"/>
                </a:solidFill>
                <a:effectLst/>
                <a:latin typeface="Times New Roman" panose="02020603050405020304" pitchFamily="18" charset="0"/>
                <a:cs typeface="Times New Roman" panose="02020603050405020304" pitchFamily="18" charset="0"/>
              </a:rPr>
              <a:t> Removes all illegal characters from an e-mail address</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FILTER_SANITIZE_ENCODED:</a:t>
            </a:r>
            <a:r>
              <a:rPr lang="en-US" sz="10000" b="0" i="0" dirty="0">
                <a:solidFill>
                  <a:srgbClr val="273239"/>
                </a:solidFill>
                <a:effectLst/>
                <a:latin typeface="Times New Roman" panose="02020603050405020304" pitchFamily="18" charset="0"/>
                <a:cs typeface="Times New Roman" panose="02020603050405020304" pitchFamily="18" charset="0"/>
              </a:rPr>
              <a:t> Removes/Encodes special characters</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FILTER_SANITIZE_MAGIC_QUOTES:</a:t>
            </a:r>
            <a:r>
              <a:rPr lang="en-US" sz="10000" b="0" i="0" dirty="0">
                <a:solidFill>
                  <a:srgbClr val="273239"/>
                </a:solidFill>
                <a:effectLst/>
                <a:latin typeface="Times New Roman" panose="02020603050405020304" pitchFamily="18" charset="0"/>
                <a:cs typeface="Times New Roman" panose="02020603050405020304" pitchFamily="18" charset="0"/>
              </a:rPr>
              <a:t> Apply </a:t>
            </a:r>
            <a:r>
              <a:rPr lang="en-US" sz="10000" b="0" i="0" dirty="0" err="1">
                <a:solidFill>
                  <a:srgbClr val="273239"/>
                </a:solidFill>
                <a:effectLst/>
                <a:latin typeface="Times New Roman" panose="02020603050405020304" pitchFamily="18" charset="0"/>
                <a:cs typeface="Times New Roman" panose="02020603050405020304" pitchFamily="18" charset="0"/>
              </a:rPr>
              <a:t>addslashes</a:t>
            </a:r>
            <a:r>
              <a:rPr lang="en-US" sz="10000" b="0" i="0" dirty="0">
                <a:solidFill>
                  <a:srgbClr val="273239"/>
                </a:solidFill>
                <a:effectLst/>
                <a:latin typeface="Times New Roman" panose="02020603050405020304" pitchFamily="18" charset="0"/>
                <a:cs typeface="Times New Roman" panose="02020603050405020304" pitchFamily="18" charset="0"/>
              </a:rPr>
              <a:t>() function</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FILTER_SANITIZE_NUMBER_FLOAT:</a:t>
            </a:r>
            <a:r>
              <a:rPr lang="en-US" sz="10000" b="0" i="0" dirty="0">
                <a:solidFill>
                  <a:srgbClr val="273239"/>
                </a:solidFill>
                <a:effectLst/>
                <a:latin typeface="Times New Roman" panose="02020603050405020304" pitchFamily="18" charset="0"/>
                <a:cs typeface="Times New Roman" panose="02020603050405020304" pitchFamily="18" charset="0"/>
              </a:rPr>
              <a:t> Remove all characters, except digits, +- and optionally ., </a:t>
            </a:r>
            <a:r>
              <a:rPr lang="en-US" sz="10000" b="0" i="0" dirty="0" err="1">
                <a:solidFill>
                  <a:srgbClr val="273239"/>
                </a:solidFill>
                <a:effectLst/>
                <a:latin typeface="Times New Roman" panose="02020603050405020304" pitchFamily="18" charset="0"/>
                <a:cs typeface="Times New Roman" panose="02020603050405020304" pitchFamily="18" charset="0"/>
              </a:rPr>
              <a:t>eE</a:t>
            </a:r>
            <a:endParaRPr lang="en-US" sz="10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FILTER_SANITIZE_NUMBER_INT:</a:t>
            </a:r>
            <a:r>
              <a:rPr lang="en-US" sz="10000" b="0" i="0" dirty="0">
                <a:solidFill>
                  <a:srgbClr val="273239"/>
                </a:solidFill>
                <a:effectLst/>
                <a:latin typeface="Times New Roman" panose="02020603050405020304" pitchFamily="18" charset="0"/>
                <a:cs typeface="Times New Roman" panose="02020603050405020304" pitchFamily="18" charset="0"/>
              </a:rPr>
              <a:t> Removes all characters except digits and + –</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FILTER_SANITIZE_SPECIAL_CHARS:</a:t>
            </a:r>
            <a:r>
              <a:rPr lang="en-US" sz="10000" b="0" i="0" dirty="0">
                <a:solidFill>
                  <a:srgbClr val="273239"/>
                </a:solidFill>
                <a:effectLst/>
                <a:latin typeface="Times New Roman" panose="02020603050405020304" pitchFamily="18" charset="0"/>
                <a:cs typeface="Times New Roman" panose="02020603050405020304" pitchFamily="18" charset="0"/>
              </a:rPr>
              <a:t> Removes special characters</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FILTER_SANITIZE_FULL_SPECIAL_CHARS</a:t>
            </a:r>
            <a:r>
              <a:rPr lang="en-US" sz="10000" b="0" i="0" dirty="0">
                <a:solidFill>
                  <a:srgbClr val="273239"/>
                </a:solidFill>
                <a:effectLst/>
                <a:latin typeface="Times New Roman" panose="02020603050405020304" pitchFamily="18" charset="0"/>
                <a:cs typeface="Times New Roman" panose="02020603050405020304" pitchFamily="18" charset="0"/>
              </a:rPr>
              <a:t> Encoding quotes can be disabled by using FILTER_FLAG_NO_ENCODE_QUOTES.</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FILTER_SANITIZE_STRING :</a:t>
            </a:r>
            <a:r>
              <a:rPr lang="en-US" sz="10000" b="0" i="0" dirty="0">
                <a:solidFill>
                  <a:srgbClr val="273239"/>
                </a:solidFill>
                <a:effectLst/>
                <a:latin typeface="Times New Roman" panose="02020603050405020304" pitchFamily="18" charset="0"/>
                <a:cs typeface="Times New Roman" panose="02020603050405020304" pitchFamily="18" charset="0"/>
              </a:rPr>
              <a:t> Removes tags/special characters from a string</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FILTER_SANITIZE_STRIPPED :</a:t>
            </a:r>
            <a:r>
              <a:rPr lang="en-US" sz="10000" b="0" i="0" dirty="0">
                <a:solidFill>
                  <a:srgbClr val="273239"/>
                </a:solidFill>
                <a:effectLst/>
                <a:latin typeface="Times New Roman" panose="02020603050405020304" pitchFamily="18" charset="0"/>
                <a:cs typeface="Times New Roman" panose="02020603050405020304" pitchFamily="18" charset="0"/>
              </a:rPr>
              <a:t> Alias of FILTER_SANITIZE_STRING</a:t>
            </a:r>
          </a:p>
          <a:p>
            <a:pPr algn="l" fontAlgn="base">
              <a:buFont typeface="Arial" panose="020B0604020202020204" pitchFamily="34" charset="0"/>
              <a:buChar char="•"/>
            </a:pPr>
            <a:r>
              <a:rPr lang="en-US" sz="10000" b="1" i="0" dirty="0">
                <a:solidFill>
                  <a:srgbClr val="273239"/>
                </a:solidFill>
                <a:effectLst/>
                <a:latin typeface="Times New Roman" panose="02020603050405020304" pitchFamily="18" charset="0"/>
                <a:cs typeface="Times New Roman" panose="02020603050405020304" pitchFamily="18" charset="0"/>
              </a:rPr>
              <a:t>FILTER_SANITIZE_URL:</a:t>
            </a:r>
            <a:r>
              <a:rPr lang="en-US" sz="10000" b="0" i="0" dirty="0">
                <a:solidFill>
                  <a:srgbClr val="273239"/>
                </a:solidFill>
                <a:effectLst/>
                <a:latin typeface="Times New Roman" panose="02020603050405020304" pitchFamily="18" charset="0"/>
                <a:cs typeface="Times New Roman" panose="02020603050405020304" pitchFamily="18" charset="0"/>
              </a:rPr>
              <a:t> Removes all illegal character from s URL</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5698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F362-A2DB-4311-8A2A-232194DE5CBA}"/>
              </a:ext>
            </a:extLst>
          </p:cNvPr>
          <p:cNvSpPr>
            <a:spLocks noGrp="1"/>
          </p:cNvSpPr>
          <p:nvPr>
            <p:ph type="title"/>
          </p:nvPr>
        </p:nvSpPr>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Predefined Filter Constants</a:t>
            </a:r>
            <a:endParaRPr lang="en-US" sz="4000" dirty="0"/>
          </a:p>
        </p:txBody>
      </p:sp>
      <p:sp>
        <p:nvSpPr>
          <p:cNvPr id="3" name="Content Placeholder 2">
            <a:extLst>
              <a:ext uri="{FF2B5EF4-FFF2-40B4-BE49-F238E27FC236}">
                <a16:creationId xmlns:a16="http://schemas.microsoft.com/office/drawing/2014/main" id="{69A2DAB0-11B2-4416-8F6B-91FF2D98E9E3}"/>
              </a:ext>
            </a:extLst>
          </p:cNvPr>
          <p:cNvSpPr>
            <a:spLocks noGrp="1"/>
          </p:cNvSpPr>
          <p:nvPr>
            <p:ph idx="1"/>
          </p:nvPr>
        </p:nvSpPr>
        <p:spPr/>
        <p:txBody>
          <a:bodyPr/>
          <a:lstStyle/>
          <a:p>
            <a:pPr algn="l" fontAlgn="base">
              <a:buFont typeface="Arial" panose="020B0604020202020204" pitchFamily="34" charset="0"/>
              <a:buChar char="•"/>
            </a:pPr>
            <a:r>
              <a:rPr lang="en-US" sz="2500" b="1" i="0" dirty="0">
                <a:solidFill>
                  <a:srgbClr val="273239"/>
                </a:solidFill>
                <a:effectLst/>
                <a:latin typeface="Times New Roman" panose="02020603050405020304" pitchFamily="18" charset="0"/>
                <a:cs typeface="Times New Roman" panose="02020603050405020304" pitchFamily="18" charset="0"/>
              </a:rPr>
              <a:t>Other filter constants</a:t>
            </a:r>
          </a:p>
          <a:p>
            <a:pPr algn="l" fontAlgn="base">
              <a:buFont typeface="Arial" panose="020B0604020202020204" pitchFamily="34" charset="0"/>
              <a:buChar char="•"/>
            </a:pPr>
            <a:endParaRPr lang="en-US" sz="2500" b="1"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2500" b="1" i="0" dirty="0">
                <a:solidFill>
                  <a:srgbClr val="273239"/>
                </a:solidFill>
                <a:effectLst/>
                <a:latin typeface="Times New Roman" panose="02020603050405020304" pitchFamily="18" charset="0"/>
                <a:cs typeface="Times New Roman" panose="02020603050405020304" pitchFamily="18" charset="0"/>
              </a:rPr>
              <a:t>FILTER_UNSAFE_RAW :</a:t>
            </a:r>
            <a:r>
              <a:rPr lang="en-US" sz="2500" b="0" i="0" dirty="0">
                <a:solidFill>
                  <a:srgbClr val="273239"/>
                </a:solidFill>
                <a:effectLst/>
                <a:latin typeface="Times New Roman" panose="02020603050405020304" pitchFamily="18" charset="0"/>
                <a:cs typeface="Times New Roman" panose="02020603050405020304" pitchFamily="18" charset="0"/>
              </a:rPr>
              <a:t>Do nothing, optionally strip/encode special characters</a:t>
            </a:r>
          </a:p>
          <a:p>
            <a:pPr marL="0" indent="0" algn="l" fontAlgn="base">
              <a:buNone/>
            </a:pPr>
            <a:r>
              <a:rPr lang="en-US" sz="2500" b="1" i="0" dirty="0">
                <a:solidFill>
                  <a:srgbClr val="273239"/>
                </a:solidFill>
                <a:effectLst/>
                <a:latin typeface="Times New Roman" panose="02020603050405020304" pitchFamily="18" charset="0"/>
                <a:cs typeface="Times New Roman" panose="02020603050405020304" pitchFamily="18" charset="0"/>
              </a:rPr>
              <a:t>FILTER_CALLBACK :</a:t>
            </a:r>
            <a:r>
              <a:rPr lang="en-US" sz="2500" b="0" i="0" dirty="0">
                <a:solidFill>
                  <a:srgbClr val="273239"/>
                </a:solidFill>
                <a:effectLst/>
                <a:latin typeface="Times New Roman" panose="02020603050405020304" pitchFamily="18" charset="0"/>
                <a:cs typeface="Times New Roman" panose="02020603050405020304" pitchFamily="18" charset="0"/>
              </a:rPr>
              <a:t>Call a user-defined function to filter data</a:t>
            </a:r>
          </a:p>
          <a:p>
            <a:endParaRPr lang="en-US" dirty="0"/>
          </a:p>
        </p:txBody>
      </p:sp>
    </p:spTree>
    <p:extLst>
      <p:ext uri="{BB962C8B-B14F-4D97-AF65-F5344CB8AC3E}">
        <p14:creationId xmlns:p14="http://schemas.microsoft.com/office/powerpoint/2010/main" val="9752378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966C-B5D5-4B5C-9D92-396832DCE553}"/>
              </a:ext>
            </a:extLst>
          </p:cNvPr>
          <p:cNvSpPr>
            <a:spLocks noGrp="1"/>
          </p:cNvSpPr>
          <p:nvPr>
            <p:ph type="title"/>
          </p:nvPr>
        </p:nvSpPr>
        <p:spPr>
          <a:xfrm>
            <a:off x="838200" y="89918"/>
            <a:ext cx="10515600" cy="726828"/>
          </a:xfrm>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Exception Handling in PHP</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06BB06-7B1B-4DBD-97D4-954221CCABF3}"/>
              </a:ext>
            </a:extLst>
          </p:cNvPr>
          <p:cNvSpPr>
            <a:spLocks noGrp="1"/>
          </p:cNvSpPr>
          <p:nvPr>
            <p:ph idx="1"/>
          </p:nvPr>
        </p:nvSpPr>
        <p:spPr>
          <a:xfrm>
            <a:off x="838200" y="985421"/>
            <a:ext cx="10515600" cy="5433134"/>
          </a:xfrm>
        </p:spPr>
        <p:txBody>
          <a:bodyPr>
            <a:normAutofit fontScale="92500" lnSpcReduction="10000"/>
          </a:bodyPr>
          <a:lstStyle/>
          <a:p>
            <a:pPr algn="just" fontAlgn="base"/>
            <a:r>
              <a:rPr lang="en-US" sz="3200" b="0" i="0" dirty="0">
                <a:solidFill>
                  <a:srgbClr val="273239"/>
                </a:solidFill>
                <a:effectLst/>
                <a:latin typeface="Times New Roman" panose="02020603050405020304" pitchFamily="18" charset="0"/>
                <a:cs typeface="Times New Roman" panose="02020603050405020304" pitchFamily="18" charset="0"/>
              </a:rPr>
              <a:t>An exception is unexpected program result that can be handled by the program itself. Exception Handling in PHP is almost similar to exception handling in all programming languages</a:t>
            </a:r>
          </a:p>
          <a:p>
            <a:pPr marL="0" indent="0" algn="just" fontAlgn="base">
              <a:buNone/>
            </a:pPr>
            <a:br>
              <a:rPr lang="en-US" sz="3200" b="0" i="0" dirty="0">
                <a:solidFill>
                  <a:srgbClr val="273239"/>
                </a:solidFill>
                <a:effectLst/>
                <a:latin typeface="Times New Roman" panose="02020603050405020304" pitchFamily="18" charset="0"/>
                <a:cs typeface="Times New Roman" panose="02020603050405020304" pitchFamily="18" charset="0"/>
              </a:rPr>
            </a:br>
            <a:r>
              <a:rPr lang="en-US" sz="3200" b="0" i="0" dirty="0">
                <a:solidFill>
                  <a:srgbClr val="273239"/>
                </a:solidFill>
                <a:effectLst/>
                <a:latin typeface="Times New Roman" panose="02020603050405020304" pitchFamily="18" charset="0"/>
                <a:cs typeface="Times New Roman" panose="02020603050405020304" pitchFamily="18" charset="0"/>
              </a:rPr>
              <a:t>PHP provides following specialized keywords for this purpose</a:t>
            </a:r>
          </a:p>
          <a:p>
            <a:pPr algn="just" fontAlgn="base">
              <a:buFont typeface="Arial" panose="020B0604020202020204" pitchFamily="34" charset="0"/>
              <a:buChar char="•"/>
            </a:pPr>
            <a:r>
              <a:rPr lang="en-US" sz="3200" b="1" i="0" dirty="0">
                <a:solidFill>
                  <a:srgbClr val="273239"/>
                </a:solidFill>
                <a:effectLst/>
                <a:latin typeface="Times New Roman" panose="02020603050405020304" pitchFamily="18" charset="0"/>
                <a:cs typeface="Times New Roman" panose="02020603050405020304" pitchFamily="18" charset="0"/>
              </a:rPr>
              <a:t>try:</a:t>
            </a:r>
            <a:r>
              <a:rPr lang="en-US" sz="3200" b="0" i="0" dirty="0">
                <a:solidFill>
                  <a:srgbClr val="273239"/>
                </a:solidFill>
                <a:effectLst/>
                <a:latin typeface="Times New Roman" panose="02020603050405020304" pitchFamily="18" charset="0"/>
                <a:cs typeface="Times New Roman" panose="02020603050405020304" pitchFamily="18" charset="0"/>
              </a:rPr>
              <a:t> It represent block of code in which exception can arise</a:t>
            </a:r>
          </a:p>
          <a:p>
            <a:pPr algn="just" fontAlgn="base">
              <a:buFont typeface="Arial" panose="020B0604020202020204" pitchFamily="34" charset="0"/>
              <a:buChar char="•"/>
            </a:pPr>
            <a:r>
              <a:rPr lang="en-US" sz="3200" b="1" i="0" dirty="0">
                <a:solidFill>
                  <a:srgbClr val="273239"/>
                </a:solidFill>
                <a:effectLst/>
                <a:latin typeface="Times New Roman" panose="02020603050405020304" pitchFamily="18" charset="0"/>
                <a:cs typeface="Times New Roman" panose="02020603050405020304" pitchFamily="18" charset="0"/>
              </a:rPr>
              <a:t>catch:</a:t>
            </a:r>
            <a:r>
              <a:rPr lang="en-US" sz="3200" b="0" i="0" dirty="0">
                <a:solidFill>
                  <a:srgbClr val="273239"/>
                </a:solidFill>
                <a:effectLst/>
                <a:latin typeface="Times New Roman" panose="02020603050405020304" pitchFamily="18" charset="0"/>
                <a:cs typeface="Times New Roman" panose="02020603050405020304" pitchFamily="18" charset="0"/>
              </a:rPr>
              <a:t> It represent block of code that will be executed when a particular exception has been thrown</a:t>
            </a:r>
          </a:p>
          <a:p>
            <a:pPr algn="just" fontAlgn="base">
              <a:buFont typeface="Arial" panose="020B0604020202020204" pitchFamily="34" charset="0"/>
              <a:buChar char="•"/>
            </a:pPr>
            <a:r>
              <a:rPr lang="en-US" sz="3200" b="1" i="0" dirty="0">
                <a:solidFill>
                  <a:srgbClr val="273239"/>
                </a:solidFill>
                <a:effectLst/>
                <a:latin typeface="Times New Roman" panose="02020603050405020304" pitchFamily="18" charset="0"/>
                <a:cs typeface="Times New Roman" panose="02020603050405020304" pitchFamily="18" charset="0"/>
              </a:rPr>
              <a:t>throw:</a:t>
            </a:r>
            <a:r>
              <a:rPr lang="en-US" sz="3200" b="0" i="0" dirty="0">
                <a:solidFill>
                  <a:srgbClr val="273239"/>
                </a:solidFill>
                <a:effectLst/>
                <a:latin typeface="Times New Roman" panose="02020603050405020304" pitchFamily="18" charset="0"/>
                <a:cs typeface="Times New Roman" panose="02020603050405020304" pitchFamily="18" charset="0"/>
              </a:rPr>
              <a:t> It is used to throw an exception. It is also used to list the exceptions that a function throws, but doesn’t handle itself</a:t>
            </a:r>
          </a:p>
          <a:p>
            <a:pPr algn="just" fontAlgn="base">
              <a:buFont typeface="Arial" panose="020B0604020202020204" pitchFamily="34" charset="0"/>
              <a:buChar char="•"/>
            </a:pPr>
            <a:r>
              <a:rPr lang="en-US" sz="3200" b="1" i="0" dirty="0">
                <a:solidFill>
                  <a:srgbClr val="273239"/>
                </a:solidFill>
                <a:effectLst/>
                <a:latin typeface="Times New Roman" panose="02020603050405020304" pitchFamily="18" charset="0"/>
                <a:cs typeface="Times New Roman" panose="02020603050405020304" pitchFamily="18" charset="0"/>
              </a:rPr>
              <a:t>finally:</a:t>
            </a:r>
            <a:r>
              <a:rPr lang="en-US" sz="3200" b="0" i="0" dirty="0">
                <a:solidFill>
                  <a:srgbClr val="273239"/>
                </a:solidFill>
                <a:effectLst/>
                <a:latin typeface="Times New Roman" panose="02020603050405020304" pitchFamily="18" charset="0"/>
                <a:cs typeface="Times New Roman" panose="02020603050405020304" pitchFamily="18" charset="0"/>
              </a:rPr>
              <a:t> It is used in place of catch block or after catch block basically it is put for cleanup activity in PHP code</a:t>
            </a:r>
          </a:p>
          <a:p>
            <a:endParaRPr lang="en-US" dirty="0"/>
          </a:p>
        </p:txBody>
      </p:sp>
    </p:spTree>
    <p:extLst>
      <p:ext uri="{BB962C8B-B14F-4D97-AF65-F5344CB8AC3E}">
        <p14:creationId xmlns:p14="http://schemas.microsoft.com/office/powerpoint/2010/main" val="3714106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3118-D7F6-4AB5-AA87-0F3AF8BBFC79}"/>
              </a:ext>
            </a:extLst>
          </p:cNvPr>
          <p:cNvSpPr>
            <a:spLocks noGrp="1"/>
          </p:cNvSpPr>
          <p:nvPr>
            <p:ph type="title"/>
          </p:nvPr>
        </p:nvSpPr>
        <p:spPr>
          <a:xfrm>
            <a:off x="838200" y="195678"/>
            <a:ext cx="10515600" cy="620296"/>
          </a:xfrm>
        </p:spPr>
        <p:txBody>
          <a:bodyPr>
            <a:normAutofit fontScale="90000"/>
          </a:bodyPr>
          <a:lstStyle/>
          <a:p>
            <a:pPr algn="ctr"/>
            <a:r>
              <a:rPr lang="en-US" b="1" dirty="0">
                <a:solidFill>
                  <a:srgbClr val="273239"/>
                </a:solidFill>
                <a:latin typeface="Times New Roman" panose="02020603050405020304" pitchFamily="18" charset="0"/>
                <a:cs typeface="Times New Roman" panose="02020603050405020304" pitchFamily="18" charset="0"/>
              </a:rPr>
              <a:t>Need for</a:t>
            </a:r>
            <a:r>
              <a:rPr lang="en-US" b="1" i="0" dirty="0">
                <a:solidFill>
                  <a:srgbClr val="273239"/>
                </a:solidFill>
                <a:effectLst/>
                <a:latin typeface="Times New Roman" panose="02020603050405020304" pitchFamily="18" charset="0"/>
                <a:cs typeface="Times New Roman" panose="02020603050405020304" pitchFamily="18" charset="0"/>
              </a:rPr>
              <a:t> Exception Handling in PHP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DE6C7E-29B4-4CB9-896C-75B45C0B1370}"/>
              </a:ext>
            </a:extLst>
          </p:cNvPr>
          <p:cNvSpPr>
            <a:spLocks noGrp="1"/>
          </p:cNvSpPr>
          <p:nvPr>
            <p:ph idx="1"/>
          </p:nvPr>
        </p:nvSpPr>
        <p:spPr>
          <a:xfrm>
            <a:off x="838200" y="1029810"/>
            <a:ext cx="10515600" cy="5632512"/>
          </a:xfrm>
        </p:spPr>
        <p:txBody>
          <a:bodyPr>
            <a:normAutofit fontScale="85000" lnSpcReduction="20000"/>
          </a:bodyPr>
          <a:lstStyle/>
          <a:p>
            <a:pPr marL="0" indent="0" algn="just" fontAlgn="base">
              <a:buNone/>
            </a:pPr>
            <a:br>
              <a:rPr lang="en-US" b="0" i="0" dirty="0">
                <a:solidFill>
                  <a:srgbClr val="273239"/>
                </a:solidFill>
                <a:effectLst/>
                <a:latin typeface="urw-din"/>
              </a:rPr>
            </a:br>
            <a:r>
              <a:rPr lang="en-US" sz="3800" b="0" i="0" dirty="0">
                <a:solidFill>
                  <a:srgbClr val="273239"/>
                </a:solidFill>
                <a:effectLst/>
                <a:latin typeface="Times New Roman" panose="02020603050405020304" pitchFamily="18" charset="0"/>
                <a:cs typeface="Times New Roman" panose="02020603050405020304" pitchFamily="18" charset="0"/>
              </a:rPr>
              <a:t>Following are the main advantages of exception handling over error handling</a:t>
            </a:r>
          </a:p>
          <a:p>
            <a:pPr marL="0" indent="0" algn="just" fontAlgn="base">
              <a:buNone/>
            </a:pPr>
            <a:endParaRPr lang="en-US" sz="38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3800" b="1" i="0" dirty="0">
                <a:solidFill>
                  <a:srgbClr val="273239"/>
                </a:solidFill>
                <a:effectLst/>
                <a:latin typeface="Times New Roman" panose="02020603050405020304" pitchFamily="18" charset="0"/>
                <a:cs typeface="Times New Roman" panose="02020603050405020304" pitchFamily="18" charset="0"/>
              </a:rPr>
              <a:t>Separation of error handling code from normal code:</a:t>
            </a:r>
            <a:r>
              <a:rPr lang="en-US" sz="3800" b="0" i="0" dirty="0">
                <a:solidFill>
                  <a:srgbClr val="273239"/>
                </a:solidFill>
                <a:effectLst/>
                <a:latin typeface="Times New Roman" panose="02020603050405020304" pitchFamily="18" charset="0"/>
                <a:cs typeface="Times New Roman" panose="02020603050405020304" pitchFamily="18" charset="0"/>
              </a:rPr>
              <a:t> In traditional error handling code there is always if else block to handle errors. These conditions and code to handle errors got mixed so that becomes unreadable. With try Catch block code becomes readable</a:t>
            </a:r>
          </a:p>
          <a:p>
            <a:pPr algn="just" fontAlgn="base">
              <a:buFont typeface="Arial" panose="020B0604020202020204" pitchFamily="34" charset="0"/>
              <a:buChar char="•"/>
            </a:pPr>
            <a:endParaRPr lang="en-US" sz="38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3800" b="1" i="0" dirty="0">
                <a:solidFill>
                  <a:srgbClr val="273239"/>
                </a:solidFill>
                <a:effectLst/>
                <a:latin typeface="Times New Roman" panose="02020603050405020304" pitchFamily="18" charset="0"/>
                <a:cs typeface="Times New Roman" panose="02020603050405020304" pitchFamily="18" charset="0"/>
              </a:rPr>
              <a:t>Grouping of error types:</a:t>
            </a:r>
            <a:r>
              <a:rPr lang="en-US" sz="3800" b="0" i="0" dirty="0">
                <a:solidFill>
                  <a:srgbClr val="273239"/>
                </a:solidFill>
                <a:effectLst/>
                <a:latin typeface="Times New Roman" panose="02020603050405020304" pitchFamily="18" charset="0"/>
                <a:cs typeface="Times New Roman" panose="02020603050405020304" pitchFamily="18" charset="0"/>
              </a:rPr>
              <a:t> In PHP both basic types and objects can be thrown as exception. It can create a hierarchy of exception objects, group exceptions in namespaces or classes, categorize them according to types</a:t>
            </a:r>
          </a:p>
          <a:p>
            <a:endParaRPr lang="en-US" dirty="0"/>
          </a:p>
        </p:txBody>
      </p:sp>
    </p:spTree>
    <p:extLst>
      <p:ext uri="{BB962C8B-B14F-4D97-AF65-F5344CB8AC3E}">
        <p14:creationId xmlns:p14="http://schemas.microsoft.com/office/powerpoint/2010/main" val="42545865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DAAB-6AF0-4F7F-A615-A7EC424DEC6E}"/>
              </a:ext>
            </a:extLst>
          </p:cNvPr>
          <p:cNvSpPr>
            <a:spLocks noGrp="1"/>
          </p:cNvSpPr>
          <p:nvPr>
            <p:ph type="title"/>
          </p:nvPr>
        </p:nvSpPr>
        <p:spPr>
          <a:xfrm>
            <a:off x="776056" y="98795"/>
            <a:ext cx="10515600" cy="824483"/>
          </a:xfrm>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Exception handling in PHP</a:t>
            </a:r>
            <a:endParaRPr lang="en-US" sz="4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28FFB3A-FE52-4415-9F20-8E38C7313AE4}"/>
              </a:ext>
            </a:extLst>
          </p:cNvPr>
          <p:cNvSpPr>
            <a:spLocks noGrp="1" noChangeArrowheads="1"/>
          </p:cNvSpPr>
          <p:nvPr>
            <p:ph idx="1"/>
          </p:nvPr>
        </p:nvSpPr>
        <p:spPr bwMode="auto">
          <a:xfrm>
            <a:off x="838200" y="961574"/>
            <a:ext cx="3191579" cy="5247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&lt;?php</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PHP Program to illustrate normal</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try catch block code</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function</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demo(</a:t>
            </a:r>
            <a:r>
              <a:rPr kumimoji="0" lang="en-US" altLang="en-US" sz="1100" b="0" i="0" u="none" strike="noStrike" cap="none" normalizeH="0" baseline="0" dirty="0">
                <a:ln>
                  <a:noFill/>
                </a:ln>
                <a:solidFill>
                  <a:srgbClr val="AA7700"/>
                </a:solidFill>
                <a:effectLst/>
                <a:latin typeface="Times New Roman" panose="02020603050405020304" pitchFamily="18" charset="0"/>
                <a:cs typeface="Times New Roman" panose="02020603050405020304" pitchFamily="18" charset="0"/>
              </a:rPr>
              <a:t>$var</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F1493"/>
                </a:solidFill>
                <a:effectLst/>
                <a:latin typeface="Times New Roman" panose="02020603050405020304" pitchFamily="18" charset="0"/>
                <a:cs typeface="Times New Roman" panose="02020603050405020304" pitchFamily="18" charset="0"/>
              </a:rPr>
              <a:t>echo</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 Before try block"</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try</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F1493"/>
                </a:solidFill>
                <a:effectLst/>
                <a:latin typeface="Times New Roman" panose="02020603050405020304" pitchFamily="18" charset="0"/>
                <a:cs typeface="Times New Roman" panose="02020603050405020304" pitchFamily="18" charset="0"/>
              </a:rPr>
              <a:t>echo</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"\n Inside try block"</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If var is zero then only if will be executed</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if</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100" b="0" i="0" u="none" strike="noStrike" cap="none" normalizeH="0" baseline="0" dirty="0">
                <a:ln>
                  <a:noFill/>
                </a:ln>
                <a:solidFill>
                  <a:srgbClr val="AA7700"/>
                </a:solidFill>
                <a:effectLst/>
                <a:latin typeface="Times New Roman" panose="02020603050405020304" pitchFamily="18" charset="0"/>
                <a:cs typeface="Times New Roman" panose="02020603050405020304" pitchFamily="18" charset="0"/>
              </a:rPr>
              <a:t>$var</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0)</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If var is zero then only exception is thrown</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throw</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new</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Exception(</a:t>
            </a:r>
            <a:r>
              <a:rPr kumimoji="0" lang="en-US" altLang="en-US" sz="11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'Number is zero.'</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This line will never be executed</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F1493"/>
                </a:solidFill>
                <a:effectLst/>
                <a:latin typeface="Times New Roman" panose="02020603050405020304" pitchFamily="18" charset="0"/>
                <a:cs typeface="Times New Roman" panose="02020603050405020304" pitchFamily="18" charset="0"/>
              </a:rPr>
              <a:t>echo</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"\n After throw (It will never be executed)"</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Catch block will be executed only </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When Exception has been thrown by try block</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catch</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(Exception </a:t>
            </a:r>
            <a:r>
              <a:rPr kumimoji="0" lang="en-US" altLang="en-US" sz="1100" b="0" i="0" u="none" strike="noStrike" cap="none" normalizeH="0" baseline="0" dirty="0">
                <a:ln>
                  <a:noFill/>
                </a:ln>
                <a:solidFill>
                  <a:srgbClr val="AA7700"/>
                </a:solidFill>
                <a:effectLst/>
                <a:latin typeface="Times New Roman" panose="02020603050405020304" pitchFamily="18" charset="0"/>
                <a:cs typeface="Times New Roman" panose="02020603050405020304" pitchFamily="18" charset="0"/>
              </a:rPr>
              <a:t>$e</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F1493"/>
                </a:solidFill>
                <a:effectLst/>
                <a:latin typeface="Times New Roman" panose="02020603050405020304" pitchFamily="18" charset="0"/>
                <a:cs typeface="Times New Roman" panose="02020603050405020304" pitchFamily="18" charset="0"/>
              </a:rPr>
              <a:t>echo</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"\n Exception Caught"</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AA7700"/>
                </a:solidFill>
                <a:effectLst/>
                <a:latin typeface="Times New Roman" panose="02020603050405020304" pitchFamily="18" charset="0"/>
                <a:cs typeface="Times New Roman" panose="02020603050405020304" pitchFamily="18" charset="0"/>
              </a:rPr>
              <a:t>$e</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a:t>
            </a:r>
            <a:r>
              <a:rPr kumimoji="0" lang="en-US" altLang="en-US"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getMessage</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This line will be executed whether</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Exception has been thrown or not </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FF1493"/>
                </a:solidFill>
                <a:effectLst/>
                <a:latin typeface="Times New Roman" panose="02020603050405020304" pitchFamily="18" charset="0"/>
                <a:cs typeface="Times New Roman" panose="02020603050405020304" pitchFamily="18" charset="0"/>
              </a:rPr>
              <a:t>echo</a:t>
            </a:r>
            <a:r>
              <a:rPr kumimoji="0" lang="en-US" altLang="en-US" sz="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"\n After catch (will be always executed)"</a:t>
            </a: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D9740E5-566B-4BBF-8A8D-BA0C0A146246}"/>
              </a:ext>
            </a:extLst>
          </p:cNvPr>
          <p:cNvSpPr txBox="1"/>
          <p:nvPr/>
        </p:nvSpPr>
        <p:spPr>
          <a:xfrm>
            <a:off x="6365289" y="1537989"/>
            <a:ext cx="4988511" cy="4953740"/>
          </a:xfrm>
          <a:prstGeom prst="rect">
            <a:avLst/>
          </a:prstGeom>
          <a:noFill/>
        </p:spPr>
        <p:txBody>
          <a:bodyPr wrap="square" rtlCol="0">
            <a:spAutoFit/>
          </a:bodyPr>
          <a:lstStyle/>
          <a:p>
            <a:endParaRPr lang="en-US" dirty="0"/>
          </a:p>
        </p:txBody>
      </p:sp>
      <p:sp>
        <p:nvSpPr>
          <p:cNvPr id="12" name="Rectangle 4">
            <a:extLst>
              <a:ext uri="{FF2B5EF4-FFF2-40B4-BE49-F238E27FC236}">
                <a16:creationId xmlns:a16="http://schemas.microsoft.com/office/drawing/2014/main" id="{F44E40FA-AF0A-40B8-8593-95717912A989}"/>
              </a:ext>
            </a:extLst>
          </p:cNvPr>
          <p:cNvSpPr>
            <a:spLocks noChangeArrowheads="1"/>
          </p:cNvSpPr>
          <p:nvPr/>
        </p:nvSpPr>
        <p:spPr bwMode="auto">
          <a:xfrm>
            <a:off x="8534335" y="1510777"/>
            <a:ext cx="1485245"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Exception will not be </a:t>
            </a:r>
            <a:r>
              <a:rPr kumimoji="0" lang="en-US" altLang="en-US" sz="1100" b="0" i="0" u="none" strike="noStrike" cap="none" normalizeH="0" baseline="0" dirty="0" err="1">
                <a:ln>
                  <a:noFill/>
                </a:ln>
                <a:solidFill>
                  <a:srgbClr val="008200"/>
                </a:solidFill>
                <a:effectLst/>
                <a:latin typeface="Consolas" panose="020B0609020204030204" pitchFamily="49" charset="0"/>
              </a:rPr>
              <a:t>rised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demo(5);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Exception will be </a:t>
            </a:r>
            <a:r>
              <a:rPr kumimoji="0" lang="en-US" altLang="en-US" sz="1100" b="0" i="0" u="none" strike="noStrike" cap="none" normalizeH="0" baseline="0" dirty="0" err="1">
                <a:ln>
                  <a:noFill/>
                </a:ln>
                <a:solidFill>
                  <a:srgbClr val="008200"/>
                </a:solidFill>
                <a:effectLst/>
                <a:latin typeface="Consolas" panose="020B0609020204030204" pitchFamily="49" charset="0"/>
              </a:rPr>
              <a:t>rised</a:t>
            </a:r>
            <a:r>
              <a:rPr kumimoji="0" lang="en-US" altLang="en-US" sz="1100" b="0" i="0" u="none" strike="noStrike" cap="none" normalizeH="0" baseline="0" dirty="0">
                <a:ln>
                  <a:noFill/>
                </a:ln>
                <a:solidFill>
                  <a:srgbClr val="008200"/>
                </a:solidFill>
                <a:effectLst/>
                <a:latin typeface="Consolas" panose="020B0609020204030204" pitchFamily="49" charset="0"/>
              </a:rPr>
              <a:t> here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demo(0);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FEDF8878-552A-428F-8394-25D5CD577507}"/>
              </a:ext>
            </a:extLst>
          </p:cNvPr>
          <p:cNvSpPr>
            <a:spLocks noChangeArrowheads="1"/>
          </p:cNvSpPr>
          <p:nvPr/>
        </p:nvSpPr>
        <p:spPr bwMode="auto">
          <a:xfrm>
            <a:off x="6585527" y="3478946"/>
            <a:ext cx="4809331" cy="175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Before try block Inside try block After catch (will be always executed) Before try block Inside try block Exception </a:t>
            </a:r>
            <a:r>
              <a:rPr kumimoji="0" lang="en-US" altLang="en-US" sz="22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CaughtNumber</a:t>
            </a:r>
            <a:r>
              <a:rPr kumimoji="0" lang="en-US" altLang="en-US" sz="22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is zero. After catch (will be always executed)</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5" name="TextBox 14">
            <a:extLst>
              <a:ext uri="{FF2B5EF4-FFF2-40B4-BE49-F238E27FC236}">
                <a16:creationId xmlns:a16="http://schemas.microsoft.com/office/drawing/2014/main" id="{036AFFBC-0EA3-4F86-A3A7-32BFB38E59B2}"/>
              </a:ext>
            </a:extLst>
          </p:cNvPr>
          <p:cNvSpPr txBox="1"/>
          <p:nvPr/>
        </p:nvSpPr>
        <p:spPr>
          <a:xfrm>
            <a:off x="7756944" y="2907595"/>
            <a:ext cx="2152073"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35875259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609B-0D86-4329-93B6-C994A0B2AE4F}"/>
              </a:ext>
            </a:extLst>
          </p:cNvPr>
          <p:cNvSpPr>
            <a:spLocks noGrp="1"/>
          </p:cNvSpPr>
          <p:nvPr>
            <p:ph type="title"/>
          </p:nvPr>
        </p:nvSpPr>
        <p:spPr>
          <a:xfrm>
            <a:off x="838200" y="6601"/>
            <a:ext cx="10515599" cy="771217"/>
          </a:xfrm>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Using Custom Exception Class</a:t>
            </a:r>
            <a:endParaRPr lang="en-US" sz="4000" b="1"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612156F7-CBC9-4196-8960-3743D4A5C900}"/>
              </a:ext>
            </a:extLst>
          </p:cNvPr>
          <p:cNvSpPr>
            <a:spLocks noGrp="1" noChangeArrowheads="1"/>
          </p:cNvSpPr>
          <p:nvPr>
            <p:ph idx="1"/>
          </p:nvPr>
        </p:nvSpPr>
        <p:spPr bwMode="auto">
          <a:xfrm>
            <a:off x="838201" y="633136"/>
            <a:ext cx="3458592" cy="6093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&lt;?php</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class</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myException</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extends</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Exception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function</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get_Message</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Error message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AA7700"/>
                </a:solidFill>
                <a:effectLst/>
                <a:latin typeface="Consolas" panose="020B0609020204030204" pitchFamily="49" charset="0"/>
              </a:rPr>
              <a:t>$</a:t>
            </a:r>
            <a:r>
              <a:rPr kumimoji="0" lang="en-US" altLang="en-US" sz="1100" b="0" i="0" u="none" strike="noStrike" cap="none" normalizeH="0" baseline="0" dirty="0" err="1">
                <a:ln>
                  <a:noFill/>
                </a:ln>
                <a:solidFill>
                  <a:srgbClr val="AA7700"/>
                </a:solidFill>
                <a:effectLst/>
                <a:latin typeface="Consolas" panose="020B0609020204030204" pitchFamily="49" charset="0"/>
              </a:rPr>
              <a:t>errorMsg</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rPr>
              <a:t>'Error on line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AA7700"/>
                </a:solidFill>
                <a:effectLst/>
                <a:latin typeface="Consolas" panose="020B0609020204030204" pitchFamily="49" charset="0"/>
              </a:rPr>
              <a:t>$this</a:t>
            </a:r>
            <a:r>
              <a:rPr kumimoji="0" lang="en-US" altLang="en-US" sz="1100" b="0" i="0" u="none" strike="noStrike" cap="none" normalizeH="0" baseline="0" dirty="0">
                <a:ln>
                  <a:noFill/>
                </a:ln>
                <a:solidFill>
                  <a:srgbClr val="000000"/>
                </a:solidFill>
                <a:effectLst/>
                <a:latin typeface="Consolas" panose="020B0609020204030204" pitchFamily="49" charset="0"/>
              </a:rPr>
              <a:t>-&gt;</a:t>
            </a:r>
            <a:r>
              <a:rPr kumimoji="0" lang="en-US" altLang="en-US" sz="1100" b="0" i="0" u="none" strike="noStrike" cap="none" normalizeH="0" baseline="0" dirty="0" err="1">
                <a:ln>
                  <a:noFill/>
                </a:ln>
                <a:solidFill>
                  <a:srgbClr val="000000"/>
                </a:solidFill>
                <a:effectLst/>
                <a:latin typeface="Consolas" panose="020B0609020204030204" pitchFamily="49" charset="0"/>
              </a:rPr>
              <a:t>getLine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rPr>
              <a:t>' in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AA7700"/>
                </a:solidFill>
                <a:effectLst/>
                <a:latin typeface="Consolas" panose="020B0609020204030204" pitchFamily="49" charset="0"/>
              </a:rPr>
              <a:t>$this</a:t>
            </a:r>
            <a:r>
              <a:rPr kumimoji="0" lang="en-US" altLang="en-US" sz="1100" b="0" i="0" u="none" strike="noStrike" cap="none" normalizeH="0" baseline="0" dirty="0">
                <a:ln>
                  <a:noFill/>
                </a:ln>
                <a:solidFill>
                  <a:srgbClr val="000000"/>
                </a:solidFill>
                <a:effectLst/>
                <a:latin typeface="Consolas" panose="020B0609020204030204" pitchFamily="49" charset="0"/>
              </a:rPr>
              <a:t>-&gt;</a:t>
            </a:r>
            <a:r>
              <a:rPr kumimoji="0" lang="en-US" altLang="en-US" sz="1100" b="0" i="0" u="none" strike="noStrike" cap="none" normalizeH="0" baseline="0" dirty="0" err="1">
                <a:ln>
                  <a:noFill/>
                </a:ln>
                <a:solidFill>
                  <a:srgbClr val="000000"/>
                </a:solidFill>
                <a:effectLst/>
                <a:latin typeface="Consolas" panose="020B0609020204030204" pitchFamily="49" charset="0"/>
              </a:rPr>
              <a:t>getFile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AA7700"/>
                </a:solidFill>
                <a:effectLst/>
                <a:latin typeface="Consolas" panose="020B0609020204030204" pitchFamily="49" charset="0"/>
              </a:rPr>
              <a:t>$this</a:t>
            </a:r>
            <a:r>
              <a:rPr kumimoji="0" lang="en-US" altLang="en-US" sz="1100" b="0" i="0" u="none" strike="noStrike" cap="none" normalizeH="0" baseline="0" dirty="0">
                <a:ln>
                  <a:noFill/>
                </a:ln>
                <a:solidFill>
                  <a:srgbClr val="000000"/>
                </a:solidFill>
                <a:effectLst/>
                <a:latin typeface="Consolas" panose="020B0609020204030204" pitchFamily="49" charset="0"/>
              </a:rPr>
              <a:t>-&gt;</a:t>
            </a:r>
            <a:r>
              <a:rPr kumimoji="0" lang="en-US" altLang="en-US" sz="1100" b="0" i="0" u="none" strike="noStrike" cap="none" normalizeH="0" baseline="0" dirty="0" err="1">
                <a:ln>
                  <a:noFill/>
                </a:ln>
                <a:solidFill>
                  <a:srgbClr val="000000"/>
                </a:solidFill>
                <a:effectLst/>
                <a:latin typeface="Consolas" panose="020B0609020204030204" pitchFamily="49" charset="0"/>
              </a:rPr>
              <a:t>getMessage</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FF"/>
                </a:solidFill>
                <a:effectLst/>
                <a:latin typeface="Consolas" panose="020B0609020204030204" pitchFamily="49" charset="0"/>
              </a:rPr>
              <a:t>' is number zero'</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return</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AA7700"/>
                </a:solidFill>
                <a:effectLst/>
                <a:latin typeface="Consolas" panose="020B0609020204030204" pitchFamily="49" charset="0"/>
              </a:rPr>
              <a:t>$</a:t>
            </a:r>
            <a:r>
              <a:rPr kumimoji="0" lang="en-US" altLang="en-US" sz="1100" b="0" i="0" u="none" strike="noStrike" cap="none" normalizeH="0" baseline="0" dirty="0" err="1">
                <a:ln>
                  <a:noFill/>
                </a:ln>
                <a:solidFill>
                  <a:srgbClr val="AA7700"/>
                </a:solidFill>
                <a:effectLst/>
                <a:latin typeface="Consolas" panose="020B0609020204030204" pitchFamily="49" charset="0"/>
              </a:rPr>
              <a:t>errorMsg</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6699"/>
                </a:solidFill>
                <a:effectLst/>
                <a:latin typeface="Consolas" panose="020B0609020204030204" pitchFamily="49" charset="0"/>
              </a:rPr>
              <a:t>function</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demo(</a:t>
            </a:r>
            <a:r>
              <a:rPr kumimoji="0" lang="en-US" altLang="en-US" sz="1100" b="0" i="0" u="none" strike="noStrike" cap="none" normalizeH="0" baseline="0" dirty="0">
                <a:ln>
                  <a:noFill/>
                </a:ln>
                <a:solidFill>
                  <a:srgbClr val="AA7700"/>
                </a:solidFill>
                <a:effectLst/>
                <a:latin typeface="Consolas" panose="020B0609020204030204" pitchFamily="49" charset="0"/>
              </a:rPr>
              <a:t>$a</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try</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Check if</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if</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AA7700"/>
                </a:solidFill>
                <a:effectLst/>
                <a:latin typeface="Consolas" panose="020B0609020204030204" pitchFamily="49" charset="0"/>
              </a:rPr>
              <a:t>$a</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 0)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throw</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new</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rPr>
              <a:t>myException</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AA7700"/>
                </a:solidFill>
                <a:effectLst/>
                <a:latin typeface="Consolas" panose="020B0609020204030204" pitchFamily="49" charset="0"/>
              </a:rPr>
              <a:t>$a</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rPr>
              <a:t>catch</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myException</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AA7700"/>
                </a:solidFill>
                <a:effectLst/>
                <a:latin typeface="Consolas" panose="020B0609020204030204" pitchFamily="49" charset="0"/>
              </a:rPr>
              <a:t>$e</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8200"/>
                </a:solidFill>
                <a:effectLst/>
                <a:latin typeface="Consolas" panose="020B0609020204030204" pitchFamily="49" charset="0"/>
              </a:rPr>
              <a:t>// Display custom message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FF1493"/>
                </a:solidFill>
                <a:effectLst/>
                <a:latin typeface="Consolas" panose="020B0609020204030204" pitchFamily="49" charset="0"/>
              </a:rPr>
              <a:t>echo</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AA7700"/>
                </a:solidFill>
                <a:effectLst/>
                <a:latin typeface="Consolas" panose="020B0609020204030204" pitchFamily="49" charset="0"/>
              </a:rPr>
              <a:t>$e</a:t>
            </a:r>
            <a:r>
              <a:rPr kumimoji="0" lang="en-US" altLang="en-US" sz="1100" b="0" i="0" u="none" strike="noStrike" cap="none" normalizeH="0" baseline="0" dirty="0">
                <a:ln>
                  <a:noFill/>
                </a:ln>
                <a:solidFill>
                  <a:srgbClr val="000000"/>
                </a:solidFill>
                <a:effectLst/>
                <a:latin typeface="Consolas" panose="020B0609020204030204" pitchFamily="49" charset="0"/>
              </a:rPr>
              <a:t>-&gt;</a:t>
            </a:r>
            <a:r>
              <a:rPr kumimoji="0" lang="en-US" altLang="en-US" sz="1100" b="0" i="0" u="none" strike="noStrike" cap="none" normalizeH="0" baseline="0" dirty="0" err="1">
                <a:ln>
                  <a:noFill/>
                </a:ln>
                <a:solidFill>
                  <a:srgbClr val="000000"/>
                </a:solidFill>
                <a:effectLst/>
                <a:latin typeface="Consolas" panose="020B0609020204030204" pitchFamily="49" charset="0"/>
              </a:rPr>
              <a:t>get_Message</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This will not generate any exception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demo(5);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73239"/>
                </a:solidFill>
                <a:effectLst/>
                <a:latin typeface="Consolas" panose="020B0609020204030204" pitchFamily="49" charset="0"/>
              </a:rPr>
              <a:t> </a:t>
            </a:r>
            <a:r>
              <a:rPr kumimoji="0" lang="en-US" altLang="en-US" sz="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200"/>
                </a:solidFill>
                <a:effectLst/>
                <a:latin typeface="Consolas" panose="020B0609020204030204" pitchFamily="49" charset="0"/>
              </a:rPr>
              <a:t>// It will cause an exception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demo(0);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rPr>
              <a:t>?&gt;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D954D98F-1CB4-4881-82E8-404B0BCC1A1D}"/>
              </a:ext>
            </a:extLst>
          </p:cNvPr>
          <p:cNvSpPr>
            <a:spLocks noChangeArrowheads="1"/>
          </p:cNvSpPr>
          <p:nvPr/>
        </p:nvSpPr>
        <p:spPr bwMode="auto">
          <a:xfrm>
            <a:off x="4128117" y="2626237"/>
            <a:ext cx="7350711" cy="1356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Error on line 20 in /home/45ae8dc582d50df2790517e912980806.php0 is number zero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459089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3E64-C759-49C2-86CB-D2219416A8DC}"/>
              </a:ext>
            </a:extLst>
          </p:cNvPr>
          <p:cNvSpPr>
            <a:spLocks noGrp="1"/>
          </p:cNvSpPr>
          <p:nvPr>
            <p:ph type="title"/>
          </p:nvPr>
        </p:nvSpPr>
        <p:spPr>
          <a:xfrm>
            <a:off x="838200" y="365125"/>
            <a:ext cx="10515600" cy="433865"/>
          </a:xfrm>
        </p:spPr>
        <p:txBody>
          <a:bodyPr>
            <a:normAutofit fontScale="90000"/>
          </a:bodyPr>
          <a:lstStyle/>
          <a:p>
            <a:pPr algn="ctr"/>
            <a:r>
              <a:rPr lang="en-US" b="1" i="0" dirty="0">
                <a:solidFill>
                  <a:srgbClr val="273239"/>
                </a:solidFill>
                <a:effectLst/>
                <a:latin typeface="Times New Roman" panose="02020603050405020304" pitchFamily="18" charset="0"/>
                <a:cs typeface="Times New Roman" panose="02020603050405020304" pitchFamily="18" charset="0"/>
              </a:rPr>
              <a:t>Set a Top Level Exception Handler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67B39A-8F24-46CE-A18D-5FC3A9D6C22A}"/>
              </a:ext>
            </a:extLst>
          </p:cNvPr>
          <p:cNvSpPr>
            <a:spLocks noGrp="1"/>
          </p:cNvSpPr>
          <p:nvPr>
            <p:ph idx="1"/>
          </p:nvPr>
        </p:nvSpPr>
        <p:spPr>
          <a:xfrm>
            <a:off x="838200" y="1091953"/>
            <a:ext cx="10515600" cy="5085010"/>
          </a:xfrm>
        </p:spPr>
        <p:txBody>
          <a:bodyPr>
            <a:normAutofit lnSpcReduction="10000"/>
          </a:bodyPr>
          <a:lstStyle/>
          <a:p>
            <a:r>
              <a:rPr lang="en-US" b="0" i="0" dirty="0">
                <a:solidFill>
                  <a:srgbClr val="273239"/>
                </a:solidFill>
                <a:effectLst/>
                <a:latin typeface="Times New Roman" panose="02020603050405020304" pitchFamily="18" charset="0"/>
                <a:cs typeface="Times New Roman" panose="02020603050405020304" pitchFamily="18" charset="0"/>
              </a:rPr>
              <a:t>The </a:t>
            </a:r>
            <a:r>
              <a:rPr lang="en-US" b="1" i="0" dirty="0" err="1">
                <a:solidFill>
                  <a:srgbClr val="273239"/>
                </a:solidFill>
                <a:effectLst/>
                <a:latin typeface="Times New Roman" panose="02020603050405020304" pitchFamily="18" charset="0"/>
                <a:cs typeface="Times New Roman" panose="02020603050405020304" pitchFamily="18" charset="0"/>
              </a:rPr>
              <a:t>set_exception_handler</a:t>
            </a:r>
            <a:r>
              <a:rPr lang="en-US" b="1" i="0" dirty="0">
                <a:solidFill>
                  <a:srgbClr val="273239"/>
                </a:solidFill>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function set all user defined function to all uncaught exception</a:t>
            </a:r>
          </a:p>
          <a:p>
            <a:r>
              <a:rPr lang="en-US" b="0" i="0" dirty="0">
                <a:solidFill>
                  <a:srgbClr val="273239"/>
                </a:solidFill>
                <a:effectLst/>
                <a:latin typeface="Times New Roman" panose="02020603050405020304" pitchFamily="18" charset="0"/>
                <a:cs typeface="Times New Roman" panose="02020603050405020304" pitchFamily="18" charset="0"/>
              </a:rPr>
              <a:t>Example</a:t>
            </a:r>
          </a:p>
          <a:p>
            <a:pPr marL="0" indent="0">
              <a:buNone/>
            </a:pPr>
            <a:r>
              <a:rPr lang="en-US" b="0" i="0" dirty="0">
                <a:solidFill>
                  <a:srgbClr val="0000BB"/>
                </a:solidFill>
                <a:effectLst/>
                <a:latin typeface="Fira Mono"/>
              </a:rPr>
              <a:t>&lt;?php</a:t>
            </a:r>
            <a:br>
              <a:rPr lang="en-US" b="0" i="0" dirty="0">
                <a:solidFill>
                  <a:srgbClr val="0000BB"/>
                </a:solidFill>
                <a:effectLst/>
                <a:latin typeface="Fira Mono"/>
              </a:rPr>
            </a:br>
            <a:r>
              <a:rPr lang="en-US" b="0" i="0" dirty="0">
                <a:solidFill>
                  <a:srgbClr val="007700"/>
                </a:solidFill>
                <a:effectLst/>
                <a:latin typeface="Fira Mono"/>
              </a:rPr>
              <a:t>function </a:t>
            </a:r>
            <a:r>
              <a:rPr lang="en-US" b="0" i="0" dirty="0" err="1">
                <a:solidFill>
                  <a:srgbClr val="0000BB"/>
                </a:solidFill>
                <a:effectLst/>
                <a:latin typeface="Fira Mono"/>
              </a:rPr>
              <a:t>exception_handler</a:t>
            </a:r>
            <a:r>
              <a:rPr lang="en-US" b="0" i="0" dirty="0">
                <a:solidFill>
                  <a:srgbClr val="007700"/>
                </a:solidFill>
                <a:effectLst/>
                <a:latin typeface="Fira Mono"/>
              </a:rPr>
              <a:t>(</a:t>
            </a:r>
            <a:r>
              <a:rPr lang="en-US" b="0" i="0" dirty="0">
                <a:solidFill>
                  <a:srgbClr val="0000BB"/>
                </a:solidFill>
                <a:effectLst/>
                <a:latin typeface="Fira Mono"/>
              </a:rPr>
              <a:t>$exception</a:t>
            </a:r>
            <a:r>
              <a:rPr lang="en-US" b="0" i="0" dirty="0">
                <a:solidFill>
                  <a:srgbClr val="007700"/>
                </a:solidFill>
                <a:effectLst/>
                <a:latin typeface="Fira Mono"/>
              </a:rPr>
              <a:t>) {</a:t>
            </a:r>
            <a:br>
              <a:rPr lang="en-US" b="0" i="0" dirty="0">
                <a:solidFill>
                  <a:srgbClr val="007700"/>
                </a:solidFill>
                <a:effectLst/>
                <a:latin typeface="Fira Mono"/>
              </a:rPr>
            </a:br>
            <a:r>
              <a:rPr lang="en-US" b="0" i="0" dirty="0">
                <a:solidFill>
                  <a:srgbClr val="007700"/>
                </a:solidFill>
                <a:effectLst/>
                <a:latin typeface="Fira Mono"/>
              </a:rPr>
              <a:t>  echo </a:t>
            </a:r>
            <a:r>
              <a:rPr lang="en-US" b="0" i="0" dirty="0">
                <a:solidFill>
                  <a:srgbClr val="DD0000"/>
                </a:solidFill>
                <a:effectLst/>
                <a:latin typeface="Fira Mono"/>
              </a:rPr>
              <a:t>"Uncaught exception: " </a:t>
            </a:r>
            <a:r>
              <a:rPr lang="en-US" b="0" i="0" dirty="0">
                <a:solidFill>
                  <a:srgbClr val="007700"/>
                </a:solidFill>
                <a:effectLst/>
                <a:latin typeface="Fira Mono"/>
              </a:rPr>
              <a:t>, </a:t>
            </a:r>
            <a:r>
              <a:rPr lang="en-US" b="0" i="0" dirty="0">
                <a:solidFill>
                  <a:srgbClr val="0000BB"/>
                </a:solidFill>
                <a:effectLst/>
                <a:latin typeface="Fira Mono"/>
              </a:rPr>
              <a:t>$exception</a:t>
            </a:r>
            <a:r>
              <a:rPr lang="en-US" b="0" i="0" dirty="0">
                <a:solidFill>
                  <a:srgbClr val="007700"/>
                </a:solidFill>
                <a:effectLst/>
                <a:latin typeface="Fira Mono"/>
              </a:rPr>
              <a:t>-&gt;</a:t>
            </a:r>
            <a:r>
              <a:rPr lang="en-US" b="0" i="0" dirty="0" err="1">
                <a:solidFill>
                  <a:srgbClr val="0000BB"/>
                </a:solidFill>
                <a:effectLst/>
                <a:latin typeface="Fira Mono"/>
              </a:rPr>
              <a:t>getMessage</a:t>
            </a:r>
            <a:r>
              <a:rPr lang="en-US" b="0" i="0" dirty="0">
                <a:solidFill>
                  <a:srgbClr val="007700"/>
                </a:solidFill>
                <a:effectLst/>
                <a:latin typeface="Fira Mono"/>
              </a:rPr>
              <a:t>(), </a:t>
            </a:r>
            <a:r>
              <a:rPr lang="en-US" b="0" i="0" dirty="0">
                <a:solidFill>
                  <a:srgbClr val="DD0000"/>
                </a:solidFill>
                <a:effectLst/>
                <a:latin typeface="Fira Mono"/>
              </a:rPr>
              <a:t>"\n"</a:t>
            </a:r>
            <a:r>
              <a:rPr lang="en-US" b="0" i="0" dirty="0">
                <a:solidFill>
                  <a:srgbClr val="007700"/>
                </a:solidFill>
                <a:effectLst/>
                <a:latin typeface="Fira Mono"/>
              </a:rPr>
              <a:t>;</a:t>
            </a:r>
            <a:br>
              <a:rPr lang="en-US" b="0" i="0" dirty="0">
                <a:solidFill>
                  <a:srgbClr val="007700"/>
                </a:solidFill>
                <a:effectLst/>
                <a:latin typeface="Fira Mono"/>
              </a:rPr>
            </a:br>
            <a:r>
              <a:rPr lang="en-US" b="0" i="0" dirty="0">
                <a:solidFill>
                  <a:srgbClr val="007700"/>
                </a:solidFill>
                <a:effectLst/>
                <a:latin typeface="Fira Mono"/>
              </a:rPr>
              <a:t>}</a:t>
            </a:r>
            <a:br>
              <a:rPr lang="en-US" b="0" i="0" dirty="0">
                <a:solidFill>
                  <a:srgbClr val="007700"/>
                </a:solidFill>
                <a:effectLst/>
                <a:latin typeface="Fira Mono"/>
              </a:rPr>
            </a:br>
            <a:br>
              <a:rPr lang="en-US" b="0" i="0" dirty="0">
                <a:solidFill>
                  <a:srgbClr val="007700"/>
                </a:solidFill>
                <a:effectLst/>
                <a:latin typeface="Fira Mono"/>
              </a:rPr>
            </a:br>
            <a:r>
              <a:rPr lang="en-US" b="0" i="0" dirty="0" err="1">
                <a:solidFill>
                  <a:srgbClr val="0000BB"/>
                </a:solidFill>
                <a:effectLst/>
                <a:latin typeface="Fira Mono"/>
              </a:rPr>
              <a:t>set_exception_handler</a:t>
            </a:r>
            <a:r>
              <a:rPr lang="en-US" b="0" i="0" dirty="0">
                <a:solidFill>
                  <a:srgbClr val="007700"/>
                </a:solidFill>
                <a:effectLst/>
                <a:latin typeface="Fira Mono"/>
              </a:rPr>
              <a:t>(</a:t>
            </a:r>
            <a:r>
              <a:rPr lang="en-US" b="0" i="0" dirty="0">
                <a:solidFill>
                  <a:srgbClr val="DD0000"/>
                </a:solidFill>
                <a:effectLst/>
                <a:latin typeface="Fira Mono"/>
              </a:rPr>
              <a:t>'</a:t>
            </a:r>
            <a:r>
              <a:rPr lang="en-US" b="0" i="0" dirty="0" err="1">
                <a:solidFill>
                  <a:srgbClr val="DD0000"/>
                </a:solidFill>
                <a:effectLst/>
                <a:latin typeface="Fira Mono"/>
              </a:rPr>
              <a:t>exception_handler</a:t>
            </a:r>
            <a:r>
              <a:rPr lang="en-US" b="0" i="0" dirty="0">
                <a:solidFill>
                  <a:srgbClr val="DD0000"/>
                </a:solidFill>
                <a:effectLst/>
                <a:latin typeface="Fira Mono"/>
              </a:rPr>
              <a:t>'</a:t>
            </a:r>
            <a:r>
              <a:rPr lang="en-US" b="0" i="0" dirty="0">
                <a:solidFill>
                  <a:srgbClr val="007700"/>
                </a:solidFill>
                <a:effectLst/>
                <a:latin typeface="Fira Mono"/>
              </a:rPr>
              <a:t>);</a:t>
            </a:r>
            <a:br>
              <a:rPr lang="en-US" b="0" i="0" dirty="0">
                <a:solidFill>
                  <a:srgbClr val="007700"/>
                </a:solidFill>
                <a:effectLst/>
                <a:latin typeface="Fira Mono"/>
              </a:rPr>
            </a:br>
            <a:br>
              <a:rPr lang="en-US" b="0" i="0" dirty="0">
                <a:solidFill>
                  <a:srgbClr val="007700"/>
                </a:solidFill>
                <a:effectLst/>
                <a:latin typeface="Fira Mono"/>
              </a:rPr>
            </a:br>
            <a:r>
              <a:rPr lang="en-US" b="0" i="0" dirty="0">
                <a:solidFill>
                  <a:srgbClr val="007700"/>
                </a:solidFill>
                <a:effectLst/>
                <a:latin typeface="Fira Mono"/>
              </a:rPr>
              <a:t>throw new </a:t>
            </a:r>
            <a:r>
              <a:rPr lang="en-US" b="0" i="0" dirty="0">
                <a:solidFill>
                  <a:srgbClr val="0000BB"/>
                </a:solidFill>
                <a:effectLst/>
                <a:latin typeface="Fira Mono"/>
              </a:rPr>
              <a:t>Exception</a:t>
            </a:r>
            <a:r>
              <a:rPr lang="en-US" b="0" i="0" dirty="0">
                <a:solidFill>
                  <a:srgbClr val="007700"/>
                </a:solidFill>
                <a:effectLst/>
                <a:latin typeface="Fira Mono"/>
              </a:rPr>
              <a:t>(</a:t>
            </a:r>
            <a:r>
              <a:rPr lang="en-US" b="0" i="0" dirty="0">
                <a:solidFill>
                  <a:srgbClr val="DD0000"/>
                </a:solidFill>
                <a:effectLst/>
                <a:latin typeface="Fira Mono"/>
              </a:rPr>
              <a:t>'Uncaught Exception'</a:t>
            </a:r>
            <a:r>
              <a:rPr lang="en-US" b="0" i="0" dirty="0">
                <a:solidFill>
                  <a:srgbClr val="007700"/>
                </a:solidFill>
                <a:effectLst/>
                <a:latin typeface="Fira Mono"/>
              </a:rPr>
              <a:t>);</a:t>
            </a:r>
            <a:br>
              <a:rPr lang="en-US" b="0" i="0" dirty="0">
                <a:solidFill>
                  <a:srgbClr val="007700"/>
                </a:solidFill>
                <a:effectLst/>
                <a:latin typeface="Fira Mono"/>
              </a:rPr>
            </a:br>
            <a:r>
              <a:rPr lang="en-US" b="0" i="0" dirty="0">
                <a:solidFill>
                  <a:srgbClr val="007700"/>
                </a:solidFill>
                <a:effectLst/>
                <a:latin typeface="Fira Mono"/>
              </a:rPr>
              <a:t>echo </a:t>
            </a:r>
            <a:r>
              <a:rPr lang="en-US" b="0" i="0" dirty="0">
                <a:solidFill>
                  <a:srgbClr val="DD0000"/>
                </a:solidFill>
                <a:effectLst/>
                <a:latin typeface="Fira Mono"/>
              </a:rPr>
              <a:t>"Not Executed\n"</a:t>
            </a:r>
            <a:r>
              <a:rPr lang="en-US" b="0" i="0" dirty="0">
                <a:solidFill>
                  <a:srgbClr val="007700"/>
                </a:solidFill>
                <a:effectLst/>
                <a:latin typeface="Fira Mono"/>
              </a:rPr>
              <a:t>;</a:t>
            </a:r>
            <a:br>
              <a:rPr lang="en-US" b="0" i="0" dirty="0">
                <a:solidFill>
                  <a:srgbClr val="007700"/>
                </a:solidFill>
                <a:effectLst/>
                <a:latin typeface="Fira Mono"/>
              </a:rPr>
            </a:br>
            <a:r>
              <a:rPr lang="en-US" b="0" i="0" dirty="0">
                <a:solidFill>
                  <a:srgbClr val="0000BB"/>
                </a:solidFill>
                <a:effectLst/>
                <a:latin typeface="Fira Mono"/>
              </a:rPr>
              <a:t>?&gt;</a:t>
            </a:r>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3918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D48C-83CC-4274-A882-296C0E1B9354}"/>
              </a:ext>
            </a:extLst>
          </p:cNvPr>
          <p:cNvSpPr>
            <a:spLocks noGrp="1"/>
          </p:cNvSpPr>
          <p:nvPr>
            <p:ph type="title"/>
          </p:nvPr>
        </p:nvSpPr>
        <p:spPr>
          <a:xfrm>
            <a:off x="784935" y="72163"/>
            <a:ext cx="10125722" cy="646928"/>
          </a:xfrm>
        </p:spPr>
        <p:txBody>
          <a:bodyPr>
            <a:normAutofit fontScale="90000"/>
          </a:bodyPr>
          <a:lstStyle/>
          <a:p>
            <a:pPr algn="ctr"/>
            <a:r>
              <a:rPr lang="en-US" dirty="0">
                <a:effectLst/>
                <a:latin typeface="Times New Roman" panose="02020603050405020304" pitchFamily="18" charset="0"/>
                <a:ea typeface="Liberation Sans Narrow"/>
              </a:rPr>
              <a:t>Database</a:t>
            </a:r>
            <a:r>
              <a:rPr lang="en-US" spc="-10" dirty="0">
                <a:effectLst/>
                <a:latin typeface="Times New Roman" panose="02020603050405020304" pitchFamily="18" charset="0"/>
                <a:ea typeface="Liberation Sans Narrow"/>
              </a:rPr>
              <a:t> </a:t>
            </a:r>
            <a:r>
              <a:rPr lang="en-US" dirty="0">
                <a:effectLst/>
                <a:latin typeface="Times New Roman" panose="02020603050405020304" pitchFamily="18" charset="0"/>
                <a:ea typeface="Liberation Sans Narrow"/>
              </a:rPr>
              <a:t>Connectivity</a:t>
            </a:r>
            <a:r>
              <a:rPr lang="en-US" spc="-15" dirty="0">
                <a:effectLst/>
                <a:latin typeface="Times New Roman" panose="02020603050405020304" pitchFamily="18" charset="0"/>
                <a:ea typeface="Liberation Sans Narrow"/>
              </a:rPr>
              <a:t> </a:t>
            </a:r>
            <a:r>
              <a:rPr lang="en-US" dirty="0">
                <a:effectLst/>
                <a:latin typeface="Times New Roman" panose="02020603050405020304" pitchFamily="18" charset="0"/>
                <a:ea typeface="Liberation Sans Narrow"/>
              </a:rPr>
              <a:t>With</a:t>
            </a:r>
            <a:r>
              <a:rPr lang="en-US" spc="-10" dirty="0">
                <a:effectLst/>
                <a:latin typeface="Times New Roman" panose="02020603050405020304" pitchFamily="18" charset="0"/>
                <a:ea typeface="Liberation Sans Narrow"/>
              </a:rPr>
              <a:t> </a:t>
            </a:r>
            <a:r>
              <a:rPr lang="en-US" dirty="0">
                <a:effectLst/>
                <a:latin typeface="Times New Roman" panose="02020603050405020304" pitchFamily="18" charset="0"/>
                <a:ea typeface="Liberation Sans Narrow"/>
              </a:rPr>
              <a:t>MySQL</a:t>
            </a:r>
            <a:endParaRPr lang="en-US" dirty="0"/>
          </a:p>
        </p:txBody>
      </p:sp>
      <p:pic>
        <p:nvPicPr>
          <p:cNvPr id="5" name="Content Placeholder 4">
            <a:extLst>
              <a:ext uri="{FF2B5EF4-FFF2-40B4-BE49-F238E27FC236}">
                <a16:creationId xmlns:a16="http://schemas.microsoft.com/office/drawing/2014/main" id="{F6E43A30-23CB-451F-A1F9-4B93E3657AF9}"/>
              </a:ext>
            </a:extLst>
          </p:cNvPr>
          <p:cNvPicPr>
            <a:picLocks noGrp="1" noChangeAspect="1"/>
          </p:cNvPicPr>
          <p:nvPr>
            <p:ph idx="1"/>
          </p:nvPr>
        </p:nvPicPr>
        <p:blipFill>
          <a:blip r:embed="rId2"/>
          <a:stretch>
            <a:fillRect/>
          </a:stretch>
        </p:blipFill>
        <p:spPr>
          <a:xfrm>
            <a:off x="2531246" y="1330456"/>
            <a:ext cx="6934200" cy="2181225"/>
          </a:xfrm>
        </p:spPr>
      </p:pic>
    </p:spTree>
    <p:extLst>
      <p:ext uri="{BB962C8B-B14F-4D97-AF65-F5344CB8AC3E}">
        <p14:creationId xmlns:p14="http://schemas.microsoft.com/office/powerpoint/2010/main" val="131163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F1637-0584-4A9D-8216-990CD15C0CCA}"/>
              </a:ext>
            </a:extLst>
          </p:cNvPr>
          <p:cNvSpPr>
            <a:spLocks noGrp="1"/>
          </p:cNvSpPr>
          <p:nvPr>
            <p:ph type="title"/>
          </p:nvPr>
        </p:nvSpPr>
        <p:spPr>
          <a:xfrm>
            <a:off x="1077898" y="249716"/>
            <a:ext cx="10515600" cy="1325563"/>
          </a:xfrm>
        </p:spPr>
        <p:txBody>
          <a:bodyPr/>
          <a:lstStyle/>
          <a:p>
            <a:pPr algn="ctr"/>
            <a:r>
              <a:rPr lang="en-US" sz="4000" b="0" i="0" dirty="0">
                <a:effectLst/>
                <a:latin typeface="Arial" panose="020B0604020202020204" pitchFamily="34" charset="0"/>
                <a:cs typeface="Arial" panose="020B0604020202020204" pitchFamily="34" charset="0"/>
              </a:rPr>
              <a:t>PHP echo and print Statements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DA21193-FBE6-4E9D-9C63-6E4C4BA3A099}"/>
              </a:ext>
            </a:extLst>
          </p:cNvPr>
          <p:cNvSpPr>
            <a:spLocks noGrp="1"/>
          </p:cNvSpPr>
          <p:nvPr>
            <p:ph idx="1"/>
          </p:nvPr>
        </p:nvSpPr>
        <p:spPr>
          <a:xfrm>
            <a:off x="1299840" y="1154096"/>
            <a:ext cx="10515600" cy="5362113"/>
          </a:xfrm>
        </p:spPr>
        <p:txBody>
          <a:bodyPr>
            <a:normAutofit lnSpcReduction="10000"/>
          </a:bodyPr>
          <a:lstStyle/>
          <a:p>
            <a:pPr marL="0" indent="0" algn="just">
              <a:buNone/>
            </a:pPr>
            <a:r>
              <a:rPr lang="en-US" b="0" i="0" dirty="0">
                <a:solidFill>
                  <a:srgbClr val="333333"/>
                </a:solidFill>
                <a:effectLst/>
                <a:latin typeface="inter-regular"/>
              </a:rPr>
              <a:t>There are two basic ways to get the output in PHP:</a:t>
            </a:r>
          </a:p>
          <a:p>
            <a:pPr algn="just">
              <a:buFont typeface="Arial" panose="020B0604020202020204" pitchFamily="34" charset="0"/>
              <a:buChar char="•"/>
            </a:pPr>
            <a:r>
              <a:rPr lang="en-US" b="0" i="0" dirty="0">
                <a:solidFill>
                  <a:srgbClr val="000000"/>
                </a:solidFill>
                <a:effectLst/>
                <a:latin typeface="inter-regular"/>
              </a:rPr>
              <a:t>echo</a:t>
            </a:r>
          </a:p>
          <a:p>
            <a:pPr algn="just">
              <a:buFont typeface="Arial" panose="020B0604020202020204" pitchFamily="34" charset="0"/>
              <a:buChar char="•"/>
            </a:pPr>
            <a:r>
              <a:rPr lang="en-US" b="0" i="0" dirty="0">
                <a:solidFill>
                  <a:srgbClr val="000000"/>
                </a:solidFill>
                <a:effectLst/>
                <a:latin typeface="inter-regular"/>
              </a:rPr>
              <a:t>Print</a:t>
            </a:r>
          </a:p>
          <a:p>
            <a:pPr algn="just">
              <a:buFont typeface="Arial" panose="020B0604020202020204" pitchFamily="34" charset="0"/>
              <a:buChar char="•"/>
            </a:pPr>
            <a:endParaRPr lang="en-US" dirty="0">
              <a:solidFill>
                <a:srgbClr val="000000"/>
              </a:solidFill>
              <a:latin typeface="inter-regular"/>
            </a:endParaRPr>
          </a:p>
          <a:p>
            <a:pPr marL="0" indent="0" algn="just">
              <a:buNone/>
            </a:pPr>
            <a:r>
              <a:rPr lang="en-US" b="0" i="0" dirty="0">
                <a:solidFill>
                  <a:srgbClr val="610B38"/>
                </a:solidFill>
                <a:effectLst/>
                <a:latin typeface="erdana"/>
              </a:rPr>
              <a:t>Difference between echo and print</a:t>
            </a:r>
          </a:p>
          <a:p>
            <a:pPr marL="0" indent="0" algn="just">
              <a:buNone/>
            </a:pPr>
            <a:r>
              <a:rPr lang="en-US" b="0" i="0" dirty="0">
                <a:solidFill>
                  <a:srgbClr val="610B4B"/>
                </a:solidFill>
                <a:effectLst/>
                <a:latin typeface="erdana"/>
              </a:rPr>
              <a:t>echo</a:t>
            </a:r>
          </a:p>
          <a:p>
            <a:pPr algn="just">
              <a:buFont typeface="Arial" panose="020B0604020202020204" pitchFamily="34" charset="0"/>
              <a:buChar char="•"/>
            </a:pPr>
            <a:r>
              <a:rPr lang="en-US" b="0" i="0" dirty="0">
                <a:solidFill>
                  <a:srgbClr val="000000"/>
                </a:solidFill>
                <a:effectLst/>
                <a:latin typeface="inter-regular"/>
              </a:rPr>
              <a:t>echo is a statement, which is used to display the output.</a:t>
            </a:r>
          </a:p>
          <a:p>
            <a:pPr algn="just">
              <a:buFont typeface="Arial" panose="020B0604020202020204" pitchFamily="34" charset="0"/>
              <a:buChar char="•"/>
            </a:pPr>
            <a:r>
              <a:rPr lang="en-US" b="0" i="0" dirty="0">
                <a:solidFill>
                  <a:srgbClr val="000000"/>
                </a:solidFill>
                <a:effectLst/>
                <a:latin typeface="inter-regular"/>
              </a:rPr>
              <a:t>echo can be used with or without parentheses.</a:t>
            </a:r>
          </a:p>
          <a:p>
            <a:pPr algn="just">
              <a:buFont typeface="Arial" panose="020B0604020202020204" pitchFamily="34" charset="0"/>
              <a:buChar char="•"/>
            </a:pPr>
            <a:r>
              <a:rPr lang="en-US" b="0" i="0" dirty="0">
                <a:solidFill>
                  <a:srgbClr val="000000"/>
                </a:solidFill>
                <a:effectLst/>
                <a:latin typeface="inter-regular"/>
              </a:rPr>
              <a:t>echo does not return any value.</a:t>
            </a:r>
          </a:p>
          <a:p>
            <a:pPr algn="just">
              <a:buFont typeface="Arial" panose="020B0604020202020204" pitchFamily="34" charset="0"/>
              <a:buChar char="•"/>
            </a:pPr>
            <a:r>
              <a:rPr lang="en-US" b="0" i="0" dirty="0">
                <a:solidFill>
                  <a:srgbClr val="000000"/>
                </a:solidFill>
                <a:effectLst/>
                <a:latin typeface="inter-regular"/>
              </a:rPr>
              <a:t>We can pass multiple strings separated by comma (,) in echo.</a:t>
            </a:r>
          </a:p>
          <a:p>
            <a:pPr algn="just">
              <a:buFont typeface="Arial" panose="020B0604020202020204" pitchFamily="34" charset="0"/>
              <a:buChar char="•"/>
            </a:pPr>
            <a:r>
              <a:rPr lang="en-US" b="0" i="0" dirty="0">
                <a:solidFill>
                  <a:srgbClr val="000000"/>
                </a:solidFill>
                <a:effectLst/>
                <a:latin typeface="inter-regular"/>
              </a:rPr>
              <a:t>echo is faster than print statement.</a:t>
            </a: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5545879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01D8-D53B-4952-9AC2-A1D518CA96D5}"/>
              </a:ext>
            </a:extLst>
          </p:cNvPr>
          <p:cNvSpPr>
            <a:spLocks noGrp="1"/>
          </p:cNvSpPr>
          <p:nvPr>
            <p:ph type="title"/>
          </p:nvPr>
        </p:nvSpPr>
        <p:spPr>
          <a:xfrm>
            <a:off x="0" y="984019"/>
            <a:ext cx="11211757" cy="115550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BASIC DATABASE SERVER CONCEPTS</a:t>
            </a:r>
            <a:r>
              <a:rPr lang="en-US" b="1" i="0" dirty="0">
                <a:solidFill>
                  <a:srgbClr val="FFFFFF"/>
                </a:solidFill>
                <a:effectLst/>
                <a:latin typeface="Times New Roman" panose="02020603050405020304" pitchFamily="18" charset="0"/>
                <a:cs typeface="Times New Roman" panose="02020603050405020304" pitchFamily="18" charset="0"/>
              </a:rPr>
              <a:t>BASIC </a:t>
            </a:r>
            <a:r>
              <a:rPr lang="en-US" sz="1800" b="1" i="0" dirty="0">
                <a:solidFill>
                  <a:srgbClr val="FFFFFF"/>
                </a:solidFill>
                <a:effectLst/>
                <a:latin typeface="Arial-BoldMT"/>
              </a:rPr>
              <a:t>DATABASE SERVER CONCEPTS</a:t>
            </a:r>
            <a:r>
              <a:rPr lang="en-US" sz="2400" dirty="0"/>
              <a:t> </a:t>
            </a:r>
            <a:br>
              <a:rPr lang="en-US" sz="2400" dirty="0"/>
            </a:br>
            <a:br>
              <a:rPr lang="en-US" dirty="0"/>
            </a:br>
            <a:endParaRPr lang="en-US" dirty="0"/>
          </a:p>
        </p:txBody>
      </p:sp>
      <p:sp>
        <p:nvSpPr>
          <p:cNvPr id="3" name="Content Placeholder 2">
            <a:extLst>
              <a:ext uri="{FF2B5EF4-FFF2-40B4-BE49-F238E27FC236}">
                <a16:creationId xmlns:a16="http://schemas.microsoft.com/office/drawing/2014/main" id="{8B3A2FD2-448E-421C-84F1-D27DB1F79EFD}"/>
              </a:ext>
            </a:extLst>
          </p:cNvPr>
          <p:cNvSpPr>
            <a:spLocks noGrp="1"/>
          </p:cNvSpPr>
          <p:nvPr>
            <p:ph idx="1"/>
          </p:nvPr>
        </p:nvSpPr>
        <p:spPr>
          <a:xfrm>
            <a:off x="267069" y="2303755"/>
            <a:ext cx="10944688" cy="2414727"/>
          </a:xfrm>
        </p:spPr>
        <p:txBody>
          <a:bodyPr>
            <a:normAutofit/>
          </a:bodyPr>
          <a:lstStyle/>
          <a:p>
            <a:pPr algn="just"/>
            <a:r>
              <a:rPr lang="en-US" sz="3200" b="0" i="0" dirty="0">
                <a:solidFill>
                  <a:srgbClr val="000000"/>
                </a:solidFill>
                <a:effectLst/>
                <a:latin typeface="Times New Roman" panose="02020603050405020304" pitchFamily="18" charset="0"/>
                <a:cs typeface="Times New Roman" panose="02020603050405020304" pitchFamily="18" charset="0"/>
              </a:rPr>
              <a:t>world's most popular open source database because of its consistent </a:t>
            </a:r>
            <a:r>
              <a:rPr lang="en-US" sz="3200" b="1" i="0" dirty="0">
                <a:solidFill>
                  <a:srgbClr val="FF0000"/>
                </a:solidFill>
                <a:effectLst/>
                <a:latin typeface="Times New Roman" panose="02020603050405020304" pitchFamily="18" charset="0"/>
                <a:cs typeface="Times New Roman" panose="02020603050405020304" pitchFamily="18" charset="0"/>
              </a:rPr>
              <a:t>fast performance, high reliability and ease of use</a:t>
            </a: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4346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E158-EA6F-43F6-83C4-B50A95FBD680}"/>
              </a:ext>
            </a:extLst>
          </p:cNvPr>
          <p:cNvSpPr>
            <a:spLocks noGrp="1"/>
          </p:cNvSpPr>
          <p:nvPr>
            <p:ph type="title"/>
          </p:nvPr>
        </p:nvSpPr>
        <p:spPr>
          <a:xfrm>
            <a:off x="838199" y="365126"/>
            <a:ext cx="11066755" cy="780094"/>
          </a:xfrm>
        </p:spPr>
        <p:txBody>
          <a:bodyPr>
            <a:normAutofit fontScale="90000"/>
          </a:bodyPr>
          <a:lstStyle/>
          <a:p>
            <a:pPr algn="ctr"/>
            <a:r>
              <a:rPr lang="en-US" sz="4400" dirty="0">
                <a:latin typeface="Times New Roman" panose="02020603050405020304" pitchFamily="18" charset="0"/>
                <a:cs typeface="Times New Roman" panose="02020603050405020304" pitchFamily="18" charset="0"/>
              </a:rPr>
              <a:t>BASIC DATABASE SERVER CONCEPTS</a:t>
            </a:r>
            <a:r>
              <a:rPr lang="en-US" sz="4400" b="1" i="0" dirty="0">
                <a:solidFill>
                  <a:srgbClr val="FFFFFF"/>
                </a:solidFill>
                <a:effectLst/>
                <a:latin typeface="Times New Roman" panose="02020603050405020304" pitchFamily="18" charset="0"/>
                <a:cs typeface="Times New Roman" panose="02020603050405020304" pitchFamily="18" charset="0"/>
              </a:rPr>
              <a:t>BASIC</a:t>
            </a:r>
            <a:endParaRPr lang="en-US" dirty="0"/>
          </a:p>
        </p:txBody>
      </p:sp>
      <p:sp>
        <p:nvSpPr>
          <p:cNvPr id="3" name="Content Placeholder 2">
            <a:extLst>
              <a:ext uri="{FF2B5EF4-FFF2-40B4-BE49-F238E27FC236}">
                <a16:creationId xmlns:a16="http://schemas.microsoft.com/office/drawing/2014/main" id="{7AFDFB81-FE0A-400F-959A-311EFB4BDC37}"/>
              </a:ext>
            </a:extLst>
          </p:cNvPr>
          <p:cNvSpPr>
            <a:spLocks noGrp="1"/>
          </p:cNvSpPr>
          <p:nvPr>
            <p:ph idx="1"/>
          </p:nvPr>
        </p:nvSpPr>
        <p:spPr>
          <a:xfrm>
            <a:off x="589626" y="1253331"/>
            <a:ext cx="10515600" cy="4351338"/>
          </a:xfrm>
        </p:spPr>
        <p:txBody>
          <a:bodyPr>
            <a:noAutofit/>
          </a:bodyPr>
          <a:lstStyle/>
          <a:p>
            <a:r>
              <a:rPr lang="en-US" sz="3200" b="1" i="0" dirty="0">
                <a:solidFill>
                  <a:srgbClr val="000000"/>
                </a:solidFill>
                <a:effectLst/>
                <a:latin typeface="Times New Roman" panose="02020603050405020304" pitchFamily="18" charset="0"/>
                <a:cs typeface="Times New Roman" panose="02020603050405020304" pitchFamily="18" charset="0"/>
              </a:rPr>
              <a:t>Database runs as a server</a:t>
            </a:r>
            <a:br>
              <a:rPr lang="en-US" sz="3200" b="1"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Attaches to either a default port or an administrator</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specified port</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1" i="0" dirty="0">
                <a:solidFill>
                  <a:srgbClr val="000000"/>
                </a:solidFill>
                <a:effectLst/>
                <a:latin typeface="Times New Roman" panose="02020603050405020304" pitchFamily="18" charset="0"/>
                <a:cs typeface="Times New Roman" panose="02020603050405020304" pitchFamily="18" charset="0"/>
              </a:rPr>
              <a:t>Clients connect to database</a:t>
            </a:r>
            <a:br>
              <a:rPr lang="en-US" sz="3200" b="1"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For secure systems</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authenticated connections</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usernames and passwords</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1" i="0" dirty="0">
                <a:solidFill>
                  <a:srgbClr val="000000"/>
                </a:solidFill>
                <a:effectLst/>
                <a:latin typeface="Times New Roman" panose="02020603050405020304" pitchFamily="18" charset="0"/>
                <a:cs typeface="Times New Roman" panose="02020603050405020304" pitchFamily="18" charset="0"/>
              </a:rPr>
              <a:t>Clients make queries on the database</a:t>
            </a:r>
            <a:br>
              <a:rPr lang="en-US" sz="3200" b="1"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Retrieve content</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Insert content</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1" i="0" dirty="0">
                <a:solidFill>
                  <a:srgbClr val="000000"/>
                </a:solidFill>
                <a:effectLst/>
                <a:latin typeface="Times New Roman" panose="02020603050405020304" pitchFamily="18" charset="0"/>
                <a:cs typeface="Times New Roman" panose="02020603050405020304" pitchFamily="18" charset="0"/>
              </a:rPr>
              <a:t>SQL (Structured Query Language) </a:t>
            </a:r>
            <a:r>
              <a:rPr lang="en-US" sz="3200" b="0" i="0" dirty="0">
                <a:solidFill>
                  <a:srgbClr val="000000"/>
                </a:solidFill>
                <a:effectLst/>
                <a:latin typeface="Times New Roman" panose="02020603050405020304" pitchFamily="18" charset="0"/>
                <a:cs typeface="Times New Roman" panose="02020603050405020304" pitchFamily="18" charset="0"/>
              </a:rPr>
              <a:t>is the language used</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to insert and retrieve content</a:t>
            </a: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447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E981-351B-48ED-B8A2-5590F7CF2D22}"/>
              </a:ext>
            </a:extLst>
          </p:cNvPr>
          <p:cNvSpPr>
            <a:spLocks noGrp="1"/>
          </p:cNvSpPr>
          <p:nvPr>
            <p:ph type="title"/>
          </p:nvPr>
        </p:nvSpPr>
        <p:spPr>
          <a:xfrm>
            <a:off x="838200" y="365126"/>
            <a:ext cx="10515600" cy="735706"/>
          </a:xfrm>
        </p:spPr>
        <p:txBody>
          <a:bodyPr>
            <a:normAutofit/>
          </a:bodyPr>
          <a:lstStyle/>
          <a:p>
            <a:pPr algn="ctr"/>
            <a:r>
              <a:rPr lang="en-US" sz="4000" b="1" dirty="0">
                <a:latin typeface="Times New Roman" panose="02020603050405020304" pitchFamily="18" charset="0"/>
                <a:cs typeface="Times New Roman" panose="02020603050405020304" pitchFamily="18" charset="0"/>
              </a:rPr>
              <a:t>MY SQL</a:t>
            </a:r>
          </a:p>
        </p:txBody>
      </p:sp>
      <p:sp>
        <p:nvSpPr>
          <p:cNvPr id="3" name="Content Placeholder 2">
            <a:extLst>
              <a:ext uri="{FF2B5EF4-FFF2-40B4-BE49-F238E27FC236}">
                <a16:creationId xmlns:a16="http://schemas.microsoft.com/office/drawing/2014/main" id="{86D993B1-1F7D-4948-838D-2EFA03431341}"/>
              </a:ext>
            </a:extLst>
          </p:cNvPr>
          <p:cNvSpPr>
            <a:spLocks noGrp="1"/>
          </p:cNvSpPr>
          <p:nvPr>
            <p:ph idx="1"/>
          </p:nvPr>
        </p:nvSpPr>
        <p:spPr>
          <a:xfrm>
            <a:off x="944732" y="1253331"/>
            <a:ext cx="10515600" cy="4351338"/>
          </a:xfrm>
        </p:spPr>
        <p:txBody>
          <a:bodyPr/>
          <a:lstStyle/>
          <a:p>
            <a:r>
              <a:rPr lang="en-US" sz="3200" i="0" dirty="0">
                <a:solidFill>
                  <a:srgbClr val="000000"/>
                </a:solidFill>
                <a:effectLst/>
                <a:latin typeface="Times New Roman" panose="02020603050405020304" pitchFamily="18" charset="0"/>
                <a:cs typeface="Times New Roman" panose="02020603050405020304" pitchFamily="18" charset="0"/>
              </a:rPr>
              <a:t>MySQL can be controlled through a simple command-line interface; however, we can use phpMyAdmin as an interface to MySQL</a:t>
            </a:r>
          </a:p>
          <a:p>
            <a:pPr marL="0" indent="0">
              <a:buNone/>
            </a:pPr>
            <a:endParaRPr lang="en-US" sz="3200" i="0" dirty="0">
              <a:solidFill>
                <a:srgbClr val="000000"/>
              </a:solidFill>
              <a:effectLst/>
              <a:latin typeface="Times New Roman" panose="02020603050405020304" pitchFamily="18" charset="0"/>
              <a:cs typeface="Times New Roman" panose="02020603050405020304" pitchFamily="18" charset="0"/>
            </a:endParaRPr>
          </a:p>
          <a:p>
            <a:r>
              <a:rPr lang="en-US" sz="3200" i="0" dirty="0">
                <a:solidFill>
                  <a:srgbClr val="000000"/>
                </a:solidFill>
                <a:effectLst/>
                <a:latin typeface="Times New Roman" panose="02020603050405020304" pitchFamily="18" charset="0"/>
                <a:cs typeface="Times New Roman" panose="02020603050405020304" pitchFamily="18" charset="0"/>
              </a:rPr>
              <a:t>phpMyAdmin is a very powerful tool; it provides a large number of facilities for </a:t>
            </a:r>
            <a:r>
              <a:rPr lang="en-US" sz="3200" i="0" dirty="0" err="1">
                <a:solidFill>
                  <a:srgbClr val="000000"/>
                </a:solidFill>
                <a:effectLst/>
                <a:latin typeface="Times New Roman" panose="02020603050405020304" pitchFamily="18" charset="0"/>
                <a:cs typeface="Times New Roman" panose="02020603050405020304" pitchFamily="18" charset="0"/>
              </a:rPr>
              <a:t>customising</a:t>
            </a:r>
            <a:r>
              <a:rPr lang="en-US" sz="3200" i="0" dirty="0">
                <a:solidFill>
                  <a:srgbClr val="000000"/>
                </a:solidFill>
                <a:effectLst/>
                <a:latin typeface="Times New Roman" panose="02020603050405020304" pitchFamily="18" charset="0"/>
                <a:cs typeface="Times New Roman" panose="02020603050405020304" pitchFamily="18" charset="0"/>
              </a:rPr>
              <a:t> a database management system</a:t>
            </a:r>
            <a:r>
              <a:rPr lang="en-US" sz="3200" dirty="0">
                <a:latin typeface="Times New Roman" panose="020206030504050203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2617341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420E-28BB-42E2-B00B-4BD8CF6A1D68}"/>
              </a:ext>
            </a:extLst>
          </p:cNvPr>
          <p:cNvSpPr>
            <a:spLocks noGrp="1"/>
          </p:cNvSpPr>
          <p:nvPr>
            <p:ph type="title"/>
          </p:nvPr>
        </p:nvSpPr>
        <p:spPr>
          <a:xfrm>
            <a:off x="838200" y="365126"/>
            <a:ext cx="10515600" cy="735706"/>
          </a:xfrm>
        </p:spPr>
        <p:txBody>
          <a:bodyPr>
            <a:normAutofit/>
          </a:bodyPr>
          <a:lstStyle/>
          <a:p>
            <a:pPr algn="ctr"/>
            <a:r>
              <a:rPr lang="en-US" sz="4000" b="1" dirty="0">
                <a:latin typeface="Times New Roman" panose="02020603050405020304" pitchFamily="18" charset="0"/>
                <a:cs typeface="Times New Roman" panose="02020603050405020304" pitchFamily="18" charset="0"/>
              </a:rPr>
              <a:t>CONNECTING to MY SQL</a:t>
            </a:r>
          </a:p>
        </p:txBody>
      </p:sp>
      <p:sp>
        <p:nvSpPr>
          <p:cNvPr id="3" name="Content Placeholder 2">
            <a:extLst>
              <a:ext uri="{FF2B5EF4-FFF2-40B4-BE49-F238E27FC236}">
                <a16:creationId xmlns:a16="http://schemas.microsoft.com/office/drawing/2014/main" id="{E13DA2E4-3975-4D11-BB6D-FEA315F2259E}"/>
              </a:ext>
            </a:extLst>
          </p:cNvPr>
          <p:cNvSpPr>
            <a:spLocks noGrp="1"/>
          </p:cNvSpPr>
          <p:nvPr>
            <p:ph idx="1"/>
          </p:nvPr>
        </p:nvSpPr>
        <p:spPr>
          <a:xfrm>
            <a:off x="838200" y="1198485"/>
            <a:ext cx="10515600" cy="4978478"/>
          </a:xfrm>
        </p:spPr>
        <p:txBody>
          <a:bodyPr>
            <a:normAutofit/>
          </a:bodyPr>
          <a:lstStyle/>
          <a:p>
            <a:r>
              <a:rPr lang="en-US" sz="3200" i="0" dirty="0">
                <a:solidFill>
                  <a:srgbClr val="000000"/>
                </a:solidFill>
                <a:effectLst/>
                <a:latin typeface="Times New Roman" panose="02020603050405020304" pitchFamily="18" charset="0"/>
                <a:cs typeface="Times New Roman" panose="02020603050405020304" pitchFamily="18" charset="0"/>
              </a:rPr>
              <a:t>In order for our PHP script to access a database we need to form a connection from the script to the database management system</a:t>
            </a:r>
            <a:r>
              <a:rPr lang="en-US" sz="3200" dirty="0">
                <a:latin typeface="Times New Roman" panose="02020603050405020304" pitchFamily="18" charset="0"/>
                <a:cs typeface="Times New Roman" panose="02020603050405020304" pitchFamily="18" charset="0"/>
              </a:rPr>
              <a:t> </a:t>
            </a:r>
          </a:p>
          <a:p>
            <a:pPr marL="0" indent="0">
              <a:buNone/>
            </a:pPr>
            <a:br>
              <a:rPr lang="en-US" dirty="0"/>
            </a:br>
            <a:r>
              <a:rPr lang="en-US" sz="3200" b="1" i="1" dirty="0">
                <a:latin typeface="Times New Roman" panose="02020603050405020304" pitchFamily="18" charset="0"/>
                <a:cs typeface="Times New Roman" panose="02020603050405020304" pitchFamily="18" charset="0"/>
              </a:rPr>
              <a:t>  </a:t>
            </a:r>
            <a:r>
              <a:rPr lang="en-US" sz="3200" b="1" i="1" dirty="0" err="1">
                <a:solidFill>
                  <a:srgbClr val="000000"/>
                </a:solidFill>
                <a:effectLst/>
                <a:latin typeface="Times New Roman" panose="02020603050405020304" pitchFamily="18" charset="0"/>
                <a:cs typeface="Times New Roman" panose="02020603050405020304" pitchFamily="18" charset="0"/>
              </a:rPr>
              <a:t>resourceId</a:t>
            </a:r>
            <a:r>
              <a:rPr lang="en-US" sz="3200" b="1" i="1" dirty="0">
                <a:solidFill>
                  <a:srgbClr val="000000"/>
                </a:solidFill>
                <a:effectLst/>
                <a:latin typeface="Times New Roman" panose="02020603050405020304" pitchFamily="18" charset="0"/>
                <a:cs typeface="Times New Roman" panose="02020603050405020304" pitchFamily="18" charset="0"/>
              </a:rPr>
              <a:t> = </a:t>
            </a:r>
            <a:r>
              <a:rPr lang="en-US" sz="3200" b="1" i="1" dirty="0" err="1">
                <a:solidFill>
                  <a:srgbClr val="000000"/>
                </a:solidFill>
                <a:effectLst/>
                <a:latin typeface="Times New Roman" panose="02020603050405020304" pitchFamily="18" charset="0"/>
                <a:cs typeface="Times New Roman" panose="02020603050405020304" pitchFamily="18" charset="0"/>
              </a:rPr>
              <a:t>mysql_connect</a:t>
            </a:r>
            <a:r>
              <a:rPr lang="en-US" sz="3200" b="1" i="1" dirty="0">
                <a:solidFill>
                  <a:srgbClr val="000000"/>
                </a:solidFill>
                <a:effectLst/>
                <a:latin typeface="Times New Roman" panose="02020603050405020304" pitchFamily="18" charset="0"/>
                <a:cs typeface="Times New Roman" panose="02020603050405020304" pitchFamily="18" charset="0"/>
              </a:rPr>
              <a:t>(server, username, password);</a:t>
            </a:r>
            <a:r>
              <a:rPr lang="en-US" sz="3200" b="1" i="1" dirty="0">
                <a:latin typeface="Times New Roman" panose="02020603050405020304" pitchFamily="18" charset="0"/>
                <a:cs typeface="Times New Roman" panose="02020603050405020304" pitchFamily="18" charset="0"/>
              </a:rPr>
              <a:t> </a:t>
            </a:r>
          </a:p>
          <a:p>
            <a:pPr marL="0" indent="0">
              <a:buNone/>
            </a:pPr>
            <a:endParaRPr lang="en-US" dirty="0"/>
          </a:p>
          <a:p>
            <a:pPr marL="0" indent="0">
              <a:buNone/>
            </a:pPr>
            <a:r>
              <a:rPr lang="en-US" sz="1800" b="0" i="0" dirty="0">
                <a:solidFill>
                  <a:srgbClr val="000000"/>
                </a:solidFill>
                <a:effectLst/>
                <a:latin typeface="ArialMT"/>
              </a:rPr>
              <a:t>                                         </a:t>
            </a:r>
            <a:r>
              <a:rPr lang="en-US" sz="3200" b="0" i="0" dirty="0">
                <a:solidFill>
                  <a:srgbClr val="000000"/>
                </a:solidFill>
                <a:effectLst/>
                <a:latin typeface="Times New Roman" panose="02020603050405020304" pitchFamily="18" charset="0"/>
                <a:cs typeface="Times New Roman" panose="02020603050405020304" pitchFamily="18" charset="0"/>
              </a:rPr>
              <a:t>Server is the DBMS server</a:t>
            </a:r>
          </a:p>
          <a:p>
            <a:pPr marL="0" indent="0">
              <a:buNone/>
            </a:pPr>
            <a:r>
              <a:rPr lang="en-US" sz="3200" b="0" i="0" dirty="0">
                <a:solidFill>
                  <a:srgbClr val="000000"/>
                </a:solidFill>
                <a:effectLst/>
                <a:latin typeface="Times New Roman" panose="02020603050405020304" pitchFamily="18" charset="0"/>
                <a:cs typeface="Times New Roman" panose="02020603050405020304" pitchFamily="18" charset="0"/>
              </a:rPr>
              <a:t>                         username is your username</a:t>
            </a:r>
            <a:br>
              <a:rPr lang="en-US" sz="3200" b="0" i="0" dirty="0">
                <a:solidFill>
                  <a:srgbClr val="000000"/>
                </a:solidFill>
                <a:effectLst/>
                <a:latin typeface="Times New Roman" panose="02020603050405020304" pitchFamily="18" charset="0"/>
                <a:cs typeface="Times New Roman" panose="02020603050405020304" pitchFamily="18" charset="0"/>
              </a:rPr>
            </a:br>
            <a:r>
              <a:rPr lang="en-US" sz="3200" b="0" i="0" dirty="0">
                <a:solidFill>
                  <a:srgbClr val="000000"/>
                </a:solidFill>
                <a:effectLst/>
                <a:latin typeface="Times New Roman" panose="02020603050405020304" pitchFamily="18" charset="0"/>
                <a:cs typeface="Times New Roman" panose="02020603050405020304" pitchFamily="18" charset="0"/>
              </a:rPr>
              <a:t>                         password is your password</a:t>
            </a:r>
            <a:r>
              <a:rPr lang="en-US" sz="3200" dirty="0">
                <a:latin typeface="Times New Roman" panose="020206030504050203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12106458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99C8-5A4B-45E7-A3B1-397842D16660}"/>
              </a:ext>
            </a:extLst>
          </p:cNvPr>
          <p:cNvSpPr>
            <a:spLocks noGrp="1"/>
          </p:cNvSpPr>
          <p:nvPr>
            <p:ph type="title"/>
          </p:nvPr>
        </p:nvSpPr>
        <p:spPr>
          <a:xfrm>
            <a:off x="838200" y="276348"/>
            <a:ext cx="10515600" cy="646929"/>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CONNECTING to MY SQL DBMS</a:t>
            </a:r>
          </a:p>
        </p:txBody>
      </p:sp>
      <p:sp>
        <p:nvSpPr>
          <p:cNvPr id="3" name="Content Placeholder 2">
            <a:extLst>
              <a:ext uri="{FF2B5EF4-FFF2-40B4-BE49-F238E27FC236}">
                <a16:creationId xmlns:a16="http://schemas.microsoft.com/office/drawing/2014/main" id="{A5D6AF10-019A-4E4B-8B38-359078C01962}"/>
              </a:ext>
            </a:extLst>
          </p:cNvPr>
          <p:cNvSpPr>
            <a:spLocks noGrp="1"/>
          </p:cNvSpPr>
          <p:nvPr>
            <p:ph idx="1"/>
          </p:nvPr>
        </p:nvSpPr>
        <p:spPr>
          <a:xfrm>
            <a:off x="838200" y="1127464"/>
            <a:ext cx="11004612" cy="5069150"/>
          </a:xfrm>
        </p:spPr>
        <p:txBody>
          <a:bodyPr>
            <a:normAutofit fontScale="85000" lnSpcReduction="20000"/>
          </a:bodyPr>
          <a:lstStyle/>
          <a:p>
            <a:r>
              <a:rPr lang="en-US" sz="3200" i="0" dirty="0">
                <a:solidFill>
                  <a:srgbClr val="000000"/>
                </a:solidFill>
                <a:effectLst/>
                <a:latin typeface="Times New Roman" panose="02020603050405020304" pitchFamily="18" charset="0"/>
                <a:cs typeface="Times New Roman" panose="02020603050405020304" pitchFamily="18" charset="0"/>
              </a:rPr>
              <a:t>In order for our PHP script to access a database we need to form a connection from the script to the database management system</a:t>
            </a:r>
          </a:p>
          <a:p>
            <a:pPr marL="0" indent="0">
              <a:buNone/>
            </a:pPr>
            <a:endParaRPr lang="en-US" sz="1800" b="0" i="0" dirty="0">
              <a:solidFill>
                <a:srgbClr val="000000"/>
              </a:solidFill>
              <a:effectLst/>
              <a:latin typeface="ArialMT"/>
            </a:endParaRPr>
          </a:p>
          <a:p>
            <a:pPr marL="0" indent="0">
              <a:buNone/>
            </a:pPr>
            <a:r>
              <a:rPr lang="en-US" sz="3200" b="1" i="1" dirty="0">
                <a:solidFill>
                  <a:srgbClr val="000000"/>
                </a:solidFill>
                <a:latin typeface="Times New Roman" panose="02020603050405020304" pitchFamily="18" charset="0"/>
                <a:cs typeface="Times New Roman" panose="02020603050405020304" pitchFamily="18" charset="0"/>
              </a:rPr>
              <a:t>      </a:t>
            </a:r>
            <a:r>
              <a:rPr lang="en-US" sz="3200" b="1" i="1" dirty="0" err="1">
                <a:solidFill>
                  <a:srgbClr val="000000"/>
                </a:solidFill>
                <a:effectLst/>
                <a:latin typeface="Times New Roman" panose="02020603050405020304" pitchFamily="18" charset="0"/>
                <a:cs typeface="Times New Roman" panose="02020603050405020304" pitchFamily="18" charset="0"/>
              </a:rPr>
              <a:t>resourceId</a:t>
            </a:r>
            <a:r>
              <a:rPr lang="en-US" sz="3200" b="1" i="1" dirty="0">
                <a:solidFill>
                  <a:srgbClr val="000000"/>
                </a:solidFill>
                <a:effectLst/>
                <a:latin typeface="Times New Roman" panose="02020603050405020304" pitchFamily="18" charset="0"/>
                <a:cs typeface="Times New Roman" panose="02020603050405020304" pitchFamily="18" charset="0"/>
              </a:rPr>
              <a:t> = </a:t>
            </a:r>
            <a:r>
              <a:rPr lang="en-US" sz="3200" b="1" i="1" dirty="0" err="1">
                <a:solidFill>
                  <a:srgbClr val="000000"/>
                </a:solidFill>
                <a:effectLst/>
                <a:latin typeface="Times New Roman" panose="02020603050405020304" pitchFamily="18" charset="0"/>
                <a:cs typeface="Times New Roman" panose="02020603050405020304" pitchFamily="18" charset="0"/>
              </a:rPr>
              <a:t>mysql_connect</a:t>
            </a:r>
            <a:r>
              <a:rPr lang="en-US" sz="3200" b="1" i="1" dirty="0">
                <a:solidFill>
                  <a:srgbClr val="000000"/>
                </a:solidFill>
                <a:effectLst/>
                <a:latin typeface="Times New Roman" panose="02020603050405020304" pitchFamily="18" charset="0"/>
                <a:cs typeface="Times New Roman" panose="02020603050405020304" pitchFamily="18" charset="0"/>
              </a:rPr>
              <a:t>(server, username, password);</a:t>
            </a:r>
            <a:r>
              <a:rPr lang="en-US" sz="3200" b="1" i="1" dirty="0">
                <a:latin typeface="Times New Roman" panose="02020603050405020304" pitchFamily="18" charset="0"/>
                <a:cs typeface="Times New Roman" panose="02020603050405020304" pitchFamily="18" charset="0"/>
              </a:rPr>
              <a:t> </a:t>
            </a:r>
          </a:p>
          <a:p>
            <a:pPr marL="0" indent="0">
              <a:buNone/>
            </a:pPr>
            <a:endParaRPr lang="en-US" sz="3200" b="1" i="1" dirty="0">
              <a:latin typeface="Times New Roman" panose="02020603050405020304" pitchFamily="18" charset="0"/>
              <a:cs typeface="Times New Roman" panose="02020603050405020304" pitchFamily="18" charset="0"/>
            </a:endParaRPr>
          </a:p>
          <a:p>
            <a:pPr marL="0" indent="0" algn="just">
              <a:buNone/>
            </a:pPr>
            <a:r>
              <a:rPr lang="en-US" sz="3500" b="0" i="0" dirty="0">
                <a:solidFill>
                  <a:srgbClr val="000000"/>
                </a:solidFill>
                <a:effectLst/>
                <a:latin typeface="Times New Roman" panose="02020603050405020304" pitchFamily="18" charset="0"/>
                <a:cs typeface="Times New Roman" panose="02020603050405020304" pitchFamily="18" charset="0"/>
              </a:rPr>
              <a:t>The function returns a resource-identifier type</a:t>
            </a:r>
          </a:p>
          <a:p>
            <a:pPr marL="0" indent="0" algn="just">
              <a:buNone/>
            </a:pPr>
            <a:br>
              <a:rPr lang="en-US" sz="3500" b="0" i="0" dirty="0">
                <a:solidFill>
                  <a:srgbClr val="000000"/>
                </a:solidFill>
                <a:effectLst/>
                <a:latin typeface="Times New Roman" panose="02020603050405020304" pitchFamily="18" charset="0"/>
                <a:cs typeface="Times New Roman" panose="02020603050405020304" pitchFamily="18" charset="0"/>
              </a:rPr>
            </a:br>
            <a:r>
              <a:rPr lang="en-US" sz="3500" b="0" i="0" dirty="0">
                <a:solidFill>
                  <a:srgbClr val="000000"/>
                </a:solidFill>
                <a:effectLst/>
                <a:latin typeface="Times New Roman" panose="02020603050405020304" pitchFamily="18" charset="0"/>
                <a:cs typeface="Times New Roman" panose="02020603050405020304" pitchFamily="18" charset="0"/>
              </a:rPr>
              <a:t>• a PHP script can connect to a </a:t>
            </a:r>
            <a:r>
              <a:rPr lang="en-US" sz="3500" b="1" i="0" dirty="0">
                <a:solidFill>
                  <a:srgbClr val="FF0000"/>
                </a:solidFill>
                <a:effectLst/>
                <a:latin typeface="Times New Roman" panose="02020603050405020304" pitchFamily="18" charset="0"/>
                <a:cs typeface="Times New Roman" panose="02020603050405020304" pitchFamily="18" charset="0"/>
              </a:rPr>
              <a:t>DBMS </a:t>
            </a:r>
            <a:r>
              <a:rPr lang="en-US" sz="3500" b="1" i="0" dirty="0">
                <a:solidFill>
                  <a:srgbClr val="000000"/>
                </a:solidFill>
                <a:effectLst/>
                <a:latin typeface="Times New Roman" panose="02020603050405020304" pitchFamily="18" charset="0"/>
                <a:cs typeface="Times New Roman" panose="02020603050405020304" pitchFamily="18" charset="0"/>
              </a:rPr>
              <a:t>anywhere in the world</a:t>
            </a:r>
            <a:r>
              <a:rPr lang="en-US" sz="3500" b="0" i="0" dirty="0">
                <a:solidFill>
                  <a:srgbClr val="000000"/>
                </a:solidFill>
                <a:effectLst/>
                <a:latin typeface="Times New Roman" panose="02020603050405020304" pitchFamily="18" charset="0"/>
                <a:cs typeface="Times New Roman" panose="02020603050405020304" pitchFamily="18" charset="0"/>
              </a:rPr>
              <a:t>, so long as it is connected to the internet</a:t>
            </a:r>
          </a:p>
          <a:p>
            <a:pPr marL="0" indent="0" algn="just">
              <a:buNone/>
            </a:pPr>
            <a:br>
              <a:rPr lang="en-US" sz="3500" b="0" i="0" dirty="0">
                <a:solidFill>
                  <a:srgbClr val="000000"/>
                </a:solidFill>
                <a:effectLst/>
                <a:latin typeface="Times New Roman" panose="02020603050405020304" pitchFamily="18" charset="0"/>
                <a:cs typeface="Times New Roman" panose="02020603050405020304" pitchFamily="18" charset="0"/>
              </a:rPr>
            </a:br>
            <a:r>
              <a:rPr lang="en-US" sz="3500" b="0" i="0" dirty="0">
                <a:solidFill>
                  <a:srgbClr val="000000"/>
                </a:solidFill>
                <a:effectLst/>
                <a:latin typeface="Times New Roman" panose="02020603050405020304" pitchFamily="18" charset="0"/>
                <a:cs typeface="Times New Roman" panose="02020603050405020304" pitchFamily="18" charset="0"/>
              </a:rPr>
              <a:t>• We can also connect to multiple DBMS at the same time</a:t>
            </a:r>
            <a:r>
              <a:rPr lang="en-US" sz="3500" dirty="0">
                <a:latin typeface="Times New Roman" panose="02020603050405020304" pitchFamily="18" charset="0"/>
                <a:cs typeface="Times New Roman" panose="02020603050405020304" pitchFamily="18" charset="0"/>
              </a:rPr>
              <a:t> </a:t>
            </a:r>
            <a:br>
              <a:rPr lang="en-US" sz="2000" dirty="0"/>
            </a:br>
            <a:br>
              <a:rPr lang="en-US" sz="3200" b="1" i="1" dirty="0">
                <a:latin typeface="Times New Roman" panose="02020603050405020304" pitchFamily="18" charset="0"/>
                <a:cs typeface="Times New Roman" panose="02020603050405020304" pitchFamily="18" charset="0"/>
              </a:rPr>
            </a:br>
            <a:r>
              <a:rPr lang="en-US" sz="3200" b="1" i="1" dirty="0">
                <a:latin typeface="Times New Roman" panose="020206030504050203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15841255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93AF-2DF5-4449-A7B2-B818B9063F44}"/>
              </a:ext>
            </a:extLst>
          </p:cNvPr>
          <p:cNvSpPr>
            <a:spLocks noGrp="1"/>
          </p:cNvSpPr>
          <p:nvPr>
            <p:ph type="title"/>
          </p:nvPr>
        </p:nvSpPr>
        <p:spPr>
          <a:xfrm>
            <a:off x="838200" y="160938"/>
            <a:ext cx="10515600" cy="700195"/>
          </a:xfrm>
        </p:spPr>
        <p:txBody>
          <a:bodyPr>
            <a:normAutofit/>
          </a:bodyPr>
          <a:lstStyle/>
          <a:p>
            <a:pPr algn="ctr"/>
            <a:r>
              <a:rPr lang="en-US" sz="4000" dirty="0">
                <a:latin typeface="Times New Roman" panose="02020603050405020304" pitchFamily="18" charset="0"/>
                <a:cs typeface="Times New Roman" panose="02020603050405020304" pitchFamily="18" charset="0"/>
              </a:rPr>
              <a:t>SELECTING A DATABASE</a:t>
            </a:r>
          </a:p>
        </p:txBody>
      </p:sp>
      <p:sp>
        <p:nvSpPr>
          <p:cNvPr id="3" name="Content Placeholder 2">
            <a:extLst>
              <a:ext uri="{FF2B5EF4-FFF2-40B4-BE49-F238E27FC236}">
                <a16:creationId xmlns:a16="http://schemas.microsoft.com/office/drawing/2014/main" id="{3335B9F9-7157-43D9-BAF8-55F9C1D1B3C4}"/>
              </a:ext>
            </a:extLst>
          </p:cNvPr>
          <p:cNvSpPr>
            <a:spLocks noGrp="1"/>
          </p:cNvSpPr>
          <p:nvPr>
            <p:ph idx="1"/>
          </p:nvPr>
        </p:nvSpPr>
        <p:spPr>
          <a:xfrm>
            <a:off x="838200" y="1091953"/>
            <a:ext cx="10515600" cy="5085010"/>
          </a:xfrm>
        </p:spPr>
        <p:txBody>
          <a:bodyPr/>
          <a:lstStyle/>
          <a:p>
            <a:r>
              <a:rPr lang="en-US" sz="2200" b="1" i="0" dirty="0">
                <a:solidFill>
                  <a:srgbClr val="000000"/>
                </a:solidFill>
                <a:effectLst/>
                <a:latin typeface="Times New Roman" panose="02020603050405020304" pitchFamily="18" charset="0"/>
                <a:cs typeface="Times New Roman" panose="02020603050405020304" pitchFamily="18" charset="0"/>
              </a:rPr>
              <a:t>Once connected to a DBMS, we can select a database</a:t>
            </a:r>
            <a:r>
              <a:rPr lang="en-US" sz="2200" dirty="0">
                <a:latin typeface="Times New Roman" panose="02020603050405020304" pitchFamily="18" charset="0"/>
                <a:cs typeface="Times New Roman" panose="02020603050405020304" pitchFamily="18" charset="0"/>
              </a:rPr>
              <a:t> </a:t>
            </a:r>
          </a:p>
          <a:p>
            <a:pPr marL="0" indent="0">
              <a:buNone/>
            </a:pPr>
            <a:r>
              <a:rPr lang="en-US" sz="1800" b="0" i="0" dirty="0">
                <a:solidFill>
                  <a:srgbClr val="000000"/>
                </a:solidFill>
                <a:effectLst/>
                <a:latin typeface="ArialMT"/>
              </a:rPr>
              <a:t>              </a:t>
            </a:r>
            <a:r>
              <a:rPr lang="en-US" sz="1800" b="0" i="0" dirty="0" err="1">
                <a:solidFill>
                  <a:srgbClr val="000000"/>
                </a:solidFill>
                <a:effectLst/>
                <a:latin typeface="ArialMT"/>
              </a:rPr>
              <a:t>mysql_select_db</a:t>
            </a:r>
            <a:r>
              <a:rPr lang="en-US" sz="1800" b="0" i="0" dirty="0">
                <a:solidFill>
                  <a:srgbClr val="000000"/>
                </a:solidFill>
                <a:effectLst/>
                <a:latin typeface="ArialMT"/>
              </a:rPr>
              <a:t>(</a:t>
            </a:r>
            <a:r>
              <a:rPr lang="en-US" sz="1800" b="0" i="0" dirty="0" err="1">
                <a:solidFill>
                  <a:srgbClr val="000000"/>
                </a:solidFill>
                <a:effectLst/>
                <a:latin typeface="ArialMT"/>
              </a:rPr>
              <a:t>databasename</a:t>
            </a:r>
            <a:r>
              <a:rPr lang="en-US" sz="1800" b="0" i="0" dirty="0">
                <a:solidFill>
                  <a:srgbClr val="000000"/>
                </a:solidFill>
                <a:effectLst/>
                <a:latin typeface="ArialMT"/>
              </a:rPr>
              <a:t>, </a:t>
            </a:r>
            <a:r>
              <a:rPr lang="en-US" sz="1800" b="0" i="0" dirty="0" err="1">
                <a:solidFill>
                  <a:srgbClr val="000000"/>
                </a:solidFill>
                <a:effectLst/>
                <a:latin typeface="ArialMT"/>
              </a:rPr>
              <a:t>resourceId</a:t>
            </a:r>
            <a:r>
              <a:rPr lang="en-US" sz="1800" b="0" i="0" dirty="0">
                <a:solidFill>
                  <a:srgbClr val="000000"/>
                </a:solidFill>
                <a:effectLst/>
                <a:latin typeface="ArialMT"/>
              </a:rPr>
              <a:t>);</a:t>
            </a:r>
            <a:r>
              <a:rPr lang="en-US" dirty="0"/>
              <a:t> </a:t>
            </a:r>
          </a:p>
          <a:p>
            <a:pPr marL="0" indent="0">
              <a:buNone/>
            </a:pPr>
            <a:br>
              <a:rPr lang="en-US" dirty="0"/>
            </a:br>
            <a:br>
              <a:rPr lang="en-US" dirty="0"/>
            </a:br>
            <a:endParaRPr lang="en-US" dirty="0"/>
          </a:p>
        </p:txBody>
      </p:sp>
    </p:spTree>
    <p:extLst>
      <p:ext uri="{BB962C8B-B14F-4D97-AF65-F5344CB8AC3E}">
        <p14:creationId xmlns:p14="http://schemas.microsoft.com/office/powerpoint/2010/main" val="15564494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E8AF-81A0-4965-8CE0-C572B8F9DDC0}"/>
              </a:ext>
            </a:extLst>
          </p:cNvPr>
          <p:cNvSpPr>
            <a:spLocks noGrp="1"/>
          </p:cNvSpPr>
          <p:nvPr>
            <p:ph type="title"/>
          </p:nvPr>
        </p:nvSpPr>
        <p:spPr>
          <a:xfrm>
            <a:off x="540428" y="423583"/>
            <a:ext cx="11111144" cy="837045"/>
          </a:xfrm>
        </p:spPr>
        <p:txBody>
          <a:bodyPr>
            <a:normAutofit fontScale="90000"/>
          </a:bodyPr>
          <a:lstStyle/>
          <a:p>
            <a:pPr algn="ctr"/>
            <a:r>
              <a:rPr lang="en-US" b="1" i="0" dirty="0">
                <a:solidFill>
                  <a:srgbClr val="353535"/>
                </a:solidFill>
                <a:effectLst/>
                <a:latin typeface="Times New Roman" panose="02020603050405020304" pitchFamily="18" charset="0"/>
                <a:cs typeface="Times New Roman" panose="02020603050405020304" pitchFamily="18" charset="0"/>
              </a:rPr>
              <a:t>Create HTML form for connecting to database</a:t>
            </a:r>
            <a:br>
              <a:rPr lang="en-US" b="0" i="0" dirty="0">
                <a:solidFill>
                  <a:srgbClr val="353535"/>
                </a:solidFill>
                <a:effectLst/>
                <a:latin typeface="Open Sans" panose="020B0604020202020204" pitchFamily="34" charset="0"/>
              </a:rPr>
            </a:br>
            <a:endParaRPr lang="en-US" dirty="0"/>
          </a:p>
        </p:txBody>
      </p:sp>
      <p:sp>
        <p:nvSpPr>
          <p:cNvPr id="3" name="Content Placeholder 2">
            <a:extLst>
              <a:ext uri="{FF2B5EF4-FFF2-40B4-BE49-F238E27FC236}">
                <a16:creationId xmlns:a16="http://schemas.microsoft.com/office/drawing/2014/main" id="{D61D8A1B-EBB8-4DFA-B504-DC28323E9470}"/>
              </a:ext>
            </a:extLst>
          </p:cNvPr>
          <p:cNvSpPr>
            <a:spLocks noGrp="1"/>
          </p:cNvSpPr>
          <p:nvPr>
            <p:ph idx="1"/>
          </p:nvPr>
        </p:nvSpPr>
        <p:spPr/>
        <p:txBody>
          <a:bodyPr>
            <a:noAutofit/>
          </a:bodyPr>
          <a:lstStyle/>
          <a:p>
            <a:pPr algn="just"/>
            <a:r>
              <a:rPr lang="en-US" sz="3200" b="0" i="0" dirty="0">
                <a:solidFill>
                  <a:srgbClr val="353535"/>
                </a:solidFill>
                <a:effectLst/>
                <a:latin typeface="Times New Roman" panose="02020603050405020304" pitchFamily="18" charset="0"/>
                <a:cs typeface="Times New Roman" panose="02020603050405020304" pitchFamily="18" charset="0"/>
              </a:rPr>
              <a:t>you need to create a working folder first and then create a web page with the name “contact.html”</a:t>
            </a:r>
          </a:p>
          <a:p>
            <a:pPr algn="just"/>
            <a:r>
              <a:rPr lang="en-US" sz="3200" b="0" i="0" dirty="0">
                <a:solidFill>
                  <a:srgbClr val="353535"/>
                </a:solidFill>
                <a:effectLst/>
                <a:latin typeface="Times New Roman" panose="02020603050405020304" pitchFamily="18" charset="0"/>
                <a:cs typeface="Times New Roman" panose="02020603050405020304" pitchFamily="18" charset="0"/>
              </a:rPr>
              <a:t>If you install </a:t>
            </a:r>
            <a:r>
              <a:rPr lang="en-US" sz="3200" b="0" i="0" dirty="0" err="1">
                <a:solidFill>
                  <a:srgbClr val="353535"/>
                </a:solidFill>
                <a:effectLst/>
                <a:latin typeface="Times New Roman" panose="02020603050405020304" pitchFamily="18" charset="0"/>
                <a:cs typeface="Times New Roman" panose="02020603050405020304" pitchFamily="18" charset="0"/>
              </a:rPr>
              <a:t>xampp</a:t>
            </a:r>
            <a:r>
              <a:rPr lang="en-US" sz="3200" b="0" i="0" dirty="0">
                <a:solidFill>
                  <a:srgbClr val="353535"/>
                </a:solidFill>
                <a:effectLst/>
                <a:latin typeface="Times New Roman" panose="02020603050405020304" pitchFamily="18" charset="0"/>
                <a:cs typeface="Times New Roman" panose="02020603050405020304" pitchFamily="18" charset="0"/>
              </a:rPr>
              <a:t> your working folder is in folder this “E:\</a:t>
            </a:r>
            <a:r>
              <a:rPr lang="en-US" sz="3200" b="0" i="0" dirty="0" err="1">
                <a:solidFill>
                  <a:srgbClr val="353535"/>
                </a:solidFill>
                <a:effectLst/>
                <a:latin typeface="Times New Roman" panose="02020603050405020304" pitchFamily="18" charset="0"/>
                <a:cs typeface="Times New Roman" panose="02020603050405020304" pitchFamily="18" charset="0"/>
              </a:rPr>
              <a:t>xampp</a:t>
            </a:r>
            <a:r>
              <a:rPr lang="en-US" sz="3200" b="0" i="0" dirty="0">
                <a:solidFill>
                  <a:srgbClr val="353535"/>
                </a:solidFill>
                <a:effectLst/>
                <a:latin typeface="Times New Roman" panose="02020603050405020304" pitchFamily="18" charset="0"/>
                <a:cs typeface="Times New Roman" panose="02020603050405020304" pitchFamily="18" charset="0"/>
              </a:rPr>
              <a:t>\</a:t>
            </a:r>
            <a:r>
              <a:rPr lang="en-US" sz="3200" b="0" i="0" dirty="0" err="1">
                <a:solidFill>
                  <a:srgbClr val="353535"/>
                </a:solidFill>
                <a:effectLst/>
                <a:latin typeface="Times New Roman" panose="02020603050405020304" pitchFamily="18" charset="0"/>
                <a:cs typeface="Times New Roman" panose="02020603050405020304" pitchFamily="18" charset="0"/>
              </a:rPr>
              <a:t>htdocs</a:t>
            </a:r>
            <a:r>
              <a:rPr lang="en-US" sz="3200" b="0" i="0" dirty="0">
                <a:solidFill>
                  <a:srgbClr val="353535"/>
                </a:solidFill>
                <a:effectLst/>
                <a:latin typeface="Times New Roman" panose="02020603050405020304" pitchFamily="18" charset="0"/>
                <a:cs typeface="Times New Roman" panose="02020603050405020304" pitchFamily="18" charset="0"/>
              </a:rPr>
              <a:t>”</a:t>
            </a:r>
          </a:p>
          <a:p>
            <a:pPr algn="just"/>
            <a:r>
              <a:rPr lang="en-US" sz="3200" b="0" i="0" dirty="0">
                <a:solidFill>
                  <a:srgbClr val="353535"/>
                </a:solidFill>
                <a:effectLst/>
                <a:latin typeface="Times New Roman" panose="02020603050405020304" pitchFamily="18" charset="0"/>
                <a:cs typeface="Times New Roman" panose="02020603050405020304" pitchFamily="18" charset="0"/>
              </a:rPr>
              <a:t>You can create a new folder “contact” on your localhost working folder</a:t>
            </a:r>
          </a:p>
          <a:p>
            <a:pPr algn="just"/>
            <a:r>
              <a:rPr lang="en-US" sz="3200" b="0" i="0" dirty="0">
                <a:solidFill>
                  <a:srgbClr val="353535"/>
                </a:solidFill>
                <a:effectLst/>
                <a:latin typeface="Times New Roman" panose="02020603050405020304" pitchFamily="18" charset="0"/>
                <a:cs typeface="Times New Roman" panose="02020603050405020304" pitchFamily="18" charset="0"/>
              </a:rPr>
              <a:t>Create a “contact.html” file and paste the following code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9917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819B-DCC4-47AC-930F-421241433AA1}"/>
              </a:ext>
            </a:extLst>
          </p:cNvPr>
          <p:cNvSpPr>
            <a:spLocks noGrp="1"/>
          </p:cNvSpPr>
          <p:nvPr>
            <p:ph type="title"/>
          </p:nvPr>
        </p:nvSpPr>
        <p:spPr>
          <a:xfrm>
            <a:off x="148242" y="196450"/>
            <a:ext cx="11845490" cy="939892"/>
          </a:xfrm>
        </p:spPr>
        <p:txBody>
          <a:bodyPr>
            <a:normAutofit fontScale="90000"/>
          </a:bodyPr>
          <a:lstStyle/>
          <a:p>
            <a:pPr algn="ctr"/>
            <a:r>
              <a:rPr lang="en-US" sz="4400" b="1" i="0" dirty="0">
                <a:solidFill>
                  <a:srgbClr val="353535"/>
                </a:solidFill>
                <a:effectLst/>
                <a:latin typeface="Times New Roman" panose="02020603050405020304" pitchFamily="18" charset="0"/>
                <a:cs typeface="Times New Roman" panose="02020603050405020304" pitchFamily="18" charset="0"/>
              </a:rPr>
              <a:t>Code create HTML form for connecting to database</a:t>
            </a:r>
            <a:endParaRPr lang="en-US" b="1" dirty="0"/>
          </a:p>
        </p:txBody>
      </p:sp>
      <p:pic>
        <p:nvPicPr>
          <p:cNvPr id="9" name="Content Placeholder 5">
            <a:extLst>
              <a:ext uri="{FF2B5EF4-FFF2-40B4-BE49-F238E27FC236}">
                <a16:creationId xmlns:a16="http://schemas.microsoft.com/office/drawing/2014/main" id="{2C91C77E-B144-4B7E-A49D-421542F972C2}"/>
              </a:ext>
            </a:extLst>
          </p:cNvPr>
          <p:cNvPicPr>
            <a:picLocks noGrp="1" noChangeAspect="1"/>
          </p:cNvPicPr>
          <p:nvPr>
            <p:ph idx="1"/>
          </p:nvPr>
        </p:nvPicPr>
        <p:blipFill>
          <a:blip r:embed="rId2"/>
          <a:stretch>
            <a:fillRect/>
          </a:stretch>
        </p:blipFill>
        <p:spPr>
          <a:xfrm>
            <a:off x="148242" y="1340528"/>
            <a:ext cx="6021740" cy="4962617"/>
          </a:xfrm>
        </p:spPr>
      </p:pic>
      <p:pic>
        <p:nvPicPr>
          <p:cNvPr id="11" name="Picture 10">
            <a:extLst>
              <a:ext uri="{FF2B5EF4-FFF2-40B4-BE49-F238E27FC236}">
                <a16:creationId xmlns:a16="http://schemas.microsoft.com/office/drawing/2014/main" id="{BF4FFF9B-E224-4158-93D9-AD8E251D01A2}"/>
              </a:ext>
            </a:extLst>
          </p:cNvPr>
          <p:cNvPicPr>
            <a:picLocks noChangeAspect="1"/>
          </p:cNvPicPr>
          <p:nvPr/>
        </p:nvPicPr>
        <p:blipFill>
          <a:blip r:embed="rId3"/>
          <a:stretch>
            <a:fillRect/>
          </a:stretch>
        </p:blipFill>
        <p:spPr>
          <a:xfrm>
            <a:off x="6169982" y="1650323"/>
            <a:ext cx="5618638" cy="3867149"/>
          </a:xfrm>
          <a:prstGeom prst="rect">
            <a:avLst/>
          </a:prstGeom>
        </p:spPr>
      </p:pic>
    </p:spTree>
    <p:extLst>
      <p:ext uri="{BB962C8B-B14F-4D97-AF65-F5344CB8AC3E}">
        <p14:creationId xmlns:p14="http://schemas.microsoft.com/office/powerpoint/2010/main" val="24432999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1B8C-BCB7-4FF9-AC53-39778D095023}"/>
              </a:ext>
            </a:extLst>
          </p:cNvPr>
          <p:cNvSpPr>
            <a:spLocks noGrp="1"/>
          </p:cNvSpPr>
          <p:nvPr>
            <p:ph type="title"/>
          </p:nvPr>
        </p:nvSpPr>
        <p:spPr>
          <a:xfrm>
            <a:off x="838200" y="329614"/>
            <a:ext cx="10515600" cy="1325563"/>
          </a:xfrm>
        </p:spPr>
        <p:txBody>
          <a:bodyPr>
            <a:normAutofit fontScale="90000"/>
          </a:bodyPr>
          <a:lstStyle/>
          <a:p>
            <a:pPr algn="ctr"/>
            <a:r>
              <a:rPr lang="en-US" b="0" i="0" dirty="0">
                <a:solidFill>
                  <a:srgbClr val="353535"/>
                </a:solidFill>
                <a:effectLst/>
                <a:latin typeface="Times New Roman" panose="02020603050405020304" pitchFamily="18" charset="0"/>
                <a:cs typeface="Times New Roman" panose="02020603050405020304" pitchFamily="18" charset="0"/>
              </a:rPr>
              <a:t>Create a PHP page to save data from HTML form to your MySQL database</a:t>
            </a:r>
            <a:br>
              <a:rPr lang="en-US" b="0" i="0" dirty="0">
                <a:solidFill>
                  <a:srgbClr val="353535"/>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25719B4C-4B86-4033-996D-6ADD853B4C22}"/>
              </a:ext>
            </a:extLst>
          </p:cNvPr>
          <p:cNvSpPr>
            <a:spLocks noGrp="1"/>
          </p:cNvSpPr>
          <p:nvPr>
            <p:ph idx="1"/>
          </p:nvPr>
        </p:nvSpPr>
        <p:spPr>
          <a:xfrm>
            <a:off x="838200" y="1513135"/>
            <a:ext cx="10515600" cy="4871946"/>
          </a:xfrm>
        </p:spPr>
        <p:txBody>
          <a:bodyPr>
            <a:normAutofit fontScale="92500" lnSpcReduction="20000"/>
          </a:bodyPr>
          <a:lstStyle/>
          <a:p>
            <a:pPr algn="just"/>
            <a:r>
              <a:rPr lang="en-US" sz="3500" b="0" i="0" dirty="0">
                <a:solidFill>
                  <a:srgbClr val="353535"/>
                </a:solidFill>
                <a:effectLst/>
                <a:latin typeface="Times New Roman" panose="02020603050405020304" pitchFamily="18" charset="0"/>
                <a:cs typeface="Times New Roman" panose="02020603050405020304" pitchFamily="18" charset="0"/>
              </a:rPr>
              <a:t>The contact HTML form action is on “</a:t>
            </a:r>
            <a:r>
              <a:rPr lang="en-US" sz="3500" b="0" i="0" dirty="0" err="1">
                <a:solidFill>
                  <a:srgbClr val="353535"/>
                </a:solidFill>
                <a:effectLst/>
                <a:latin typeface="Times New Roman" panose="02020603050405020304" pitchFamily="18" charset="0"/>
                <a:cs typeface="Times New Roman" panose="02020603050405020304" pitchFamily="18" charset="0"/>
              </a:rPr>
              <a:t>contact.php</a:t>
            </a:r>
            <a:r>
              <a:rPr lang="en-US" sz="3500" b="0" i="0" dirty="0">
                <a:solidFill>
                  <a:srgbClr val="353535"/>
                </a:solidFill>
                <a:effectLst/>
                <a:latin typeface="Times New Roman" panose="02020603050405020304" pitchFamily="18" charset="0"/>
                <a:cs typeface="Times New Roman" panose="02020603050405020304" pitchFamily="18" charset="0"/>
              </a:rPr>
              <a:t>” page. On this page, we will write code for inserting records into the database.</a:t>
            </a:r>
          </a:p>
          <a:p>
            <a:pPr algn="just"/>
            <a:r>
              <a:rPr lang="en-US" sz="3500" b="0" i="0" dirty="0">
                <a:solidFill>
                  <a:srgbClr val="353535"/>
                </a:solidFill>
                <a:effectLst/>
                <a:latin typeface="Times New Roman" panose="02020603050405020304" pitchFamily="18" charset="0"/>
                <a:cs typeface="Times New Roman" panose="02020603050405020304" pitchFamily="18" charset="0"/>
              </a:rPr>
              <a:t>For storing data in MySQL as records, you have to first connect with the DB. Connecting the code is very simple. The </a:t>
            </a:r>
            <a:r>
              <a:rPr lang="en-US" sz="3500" b="0" i="0" dirty="0" err="1">
                <a:solidFill>
                  <a:srgbClr val="353535"/>
                </a:solidFill>
                <a:effectLst/>
                <a:latin typeface="Times New Roman" panose="02020603050405020304" pitchFamily="18" charset="0"/>
                <a:cs typeface="Times New Roman" panose="02020603050405020304" pitchFamily="18" charset="0"/>
              </a:rPr>
              <a:t>mysql_connect</a:t>
            </a:r>
            <a:r>
              <a:rPr lang="en-US" sz="3500" b="0" i="0" dirty="0">
                <a:solidFill>
                  <a:srgbClr val="353535"/>
                </a:solidFill>
                <a:effectLst/>
                <a:latin typeface="Times New Roman" panose="02020603050405020304" pitchFamily="18" charset="0"/>
                <a:cs typeface="Times New Roman" panose="02020603050405020304" pitchFamily="18" charset="0"/>
              </a:rPr>
              <a:t> in PHP is</a:t>
            </a:r>
          </a:p>
          <a:p>
            <a:pPr marL="0" indent="0">
              <a:buNone/>
            </a:pPr>
            <a:r>
              <a:rPr lang="en-US" dirty="0"/>
              <a:t>                                         </a:t>
            </a:r>
            <a:r>
              <a:rPr lang="en-US" sz="3200" b="0" i="0" dirty="0" err="1">
                <a:effectLst/>
                <a:latin typeface="Times New Roman" panose="02020603050405020304" pitchFamily="18" charset="0"/>
                <a:cs typeface="Times New Roman" panose="02020603050405020304" pitchFamily="18" charset="0"/>
              </a:rPr>
              <a:t>mysqli_connect</a:t>
            </a:r>
            <a:r>
              <a:rPr lang="en-US" sz="3200" b="0" i="0" dirty="0">
                <a:effectLst/>
                <a:latin typeface="Times New Roman" panose="02020603050405020304" pitchFamily="18" charset="0"/>
                <a:cs typeface="Times New Roman" panose="02020603050405020304" pitchFamily="18" charset="0"/>
              </a:rPr>
              <a:t>.</a:t>
            </a:r>
          </a:p>
          <a:p>
            <a:pPr marL="0" indent="0">
              <a:buNone/>
            </a:pPr>
            <a:r>
              <a:rPr lang="en-US" sz="3200" dirty="0">
                <a:latin typeface="Times New Roman" panose="02020603050405020304" pitchFamily="18" charset="0"/>
                <a:cs typeface="Times New Roman" panose="02020603050405020304" pitchFamily="18" charset="0"/>
              </a:rPr>
              <a:t>Example: </a:t>
            </a:r>
          </a:p>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$con = </a:t>
            </a:r>
            <a:r>
              <a:rPr lang="en-US" sz="2400" b="0" i="0" u="none" strike="noStrike" baseline="0" dirty="0" err="1">
                <a:solidFill>
                  <a:srgbClr val="000000"/>
                </a:solidFill>
                <a:latin typeface="Times New Roman" panose="02020603050405020304" pitchFamily="18" charset="0"/>
                <a:cs typeface="Times New Roman" panose="02020603050405020304" pitchFamily="18" charset="0"/>
              </a:rPr>
              <a:t>mysqli_connect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("localhost","</a:t>
            </a:r>
            <a:r>
              <a:rPr lang="en-US" sz="2400" b="0" i="0" u="none" strike="noStrike" baseline="0" dirty="0" err="1">
                <a:solidFill>
                  <a:srgbClr val="000000"/>
                </a:solidFill>
                <a:latin typeface="Times New Roman" panose="02020603050405020304" pitchFamily="18" charset="0"/>
                <a:cs typeface="Times New Roman" panose="02020603050405020304" pitchFamily="18" charset="0"/>
              </a:rPr>
              <a:t>your_localhost_database_user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"your_localhost_database_password","your_localhost_database_db");</a:t>
            </a:r>
            <a:endParaRPr lang="en-US" sz="24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p>
          <a:p>
            <a:pPr marL="0" indent="0">
              <a:buNone/>
            </a:pP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701808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D020-57E1-4C6B-B34E-6D5F2A392817}"/>
              </a:ext>
            </a:extLst>
          </p:cNvPr>
          <p:cNvSpPr>
            <a:spLocks noGrp="1"/>
          </p:cNvSpPr>
          <p:nvPr>
            <p:ph type="title"/>
          </p:nvPr>
        </p:nvSpPr>
        <p:spPr>
          <a:xfrm>
            <a:off x="838200" y="365126"/>
            <a:ext cx="10515600" cy="584786"/>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Local Host</a:t>
            </a:r>
          </a:p>
        </p:txBody>
      </p:sp>
      <p:sp>
        <p:nvSpPr>
          <p:cNvPr id="3" name="Content Placeholder 2">
            <a:extLst>
              <a:ext uri="{FF2B5EF4-FFF2-40B4-BE49-F238E27FC236}">
                <a16:creationId xmlns:a16="http://schemas.microsoft.com/office/drawing/2014/main" id="{7305BEBD-BB0E-4175-8D9E-6999990E9BE4}"/>
              </a:ext>
            </a:extLst>
          </p:cNvPr>
          <p:cNvSpPr>
            <a:spLocks noGrp="1"/>
          </p:cNvSpPr>
          <p:nvPr>
            <p:ph idx="1"/>
          </p:nvPr>
        </p:nvSpPr>
        <p:spPr>
          <a:xfrm>
            <a:off x="284085" y="1180730"/>
            <a:ext cx="11069715" cy="4996233"/>
          </a:xfrm>
        </p:spPr>
        <p:txBody>
          <a:bodyPr>
            <a:normAutofit/>
          </a:bodyPr>
          <a:lstStyle/>
          <a:p>
            <a:pPr algn="just"/>
            <a:r>
              <a:rPr lang="en-US" sz="3200" b="0" i="0" dirty="0">
                <a:solidFill>
                  <a:srgbClr val="353535"/>
                </a:solidFill>
                <a:effectLst/>
                <a:latin typeface="Times New Roman" panose="02020603050405020304" pitchFamily="18" charset="0"/>
                <a:cs typeface="Times New Roman" panose="02020603050405020304" pitchFamily="18" charset="0"/>
              </a:rPr>
              <a:t>You need to place value for your localhost username and password. Normally localhost MySQL database username is root and password blank or root</a:t>
            </a:r>
          </a:p>
          <a:p>
            <a:pPr marL="0" indent="0" algn="just">
              <a:buNone/>
            </a:pPr>
            <a:endParaRPr lang="en-US"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07200E2-8891-4D5D-B739-329854A9106E}"/>
              </a:ext>
            </a:extLst>
          </p:cNvPr>
          <p:cNvPicPr>
            <a:picLocks noChangeAspect="1"/>
          </p:cNvPicPr>
          <p:nvPr/>
        </p:nvPicPr>
        <p:blipFill>
          <a:blip r:embed="rId2"/>
          <a:stretch>
            <a:fillRect/>
          </a:stretch>
        </p:blipFill>
        <p:spPr>
          <a:xfrm>
            <a:off x="1619250" y="3781795"/>
            <a:ext cx="8001000" cy="1895475"/>
          </a:xfrm>
          <a:prstGeom prst="rect">
            <a:avLst/>
          </a:prstGeom>
        </p:spPr>
      </p:pic>
      <p:sp>
        <p:nvSpPr>
          <p:cNvPr id="8" name="TextBox 7">
            <a:extLst>
              <a:ext uri="{FF2B5EF4-FFF2-40B4-BE49-F238E27FC236}">
                <a16:creationId xmlns:a16="http://schemas.microsoft.com/office/drawing/2014/main" id="{D969146A-E294-4D7C-BFB9-ACC79EFB416B}"/>
              </a:ext>
            </a:extLst>
          </p:cNvPr>
          <p:cNvSpPr txBox="1"/>
          <p:nvPr/>
        </p:nvSpPr>
        <p:spPr>
          <a:xfrm>
            <a:off x="1143000" y="2895600"/>
            <a:ext cx="22098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1900980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29BF-8E7A-469F-A973-293F6AFC1B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6ED983-FE81-48AC-A3D6-81554D0E75C1}"/>
              </a:ext>
            </a:extLst>
          </p:cNvPr>
          <p:cNvSpPr>
            <a:spLocks noGrp="1"/>
          </p:cNvSpPr>
          <p:nvPr>
            <p:ph idx="1"/>
          </p:nvPr>
        </p:nvSpPr>
        <p:spPr/>
        <p:txBody>
          <a:bodyPr/>
          <a:lstStyle/>
          <a:p>
            <a:pPr marL="0" indent="0" algn="just">
              <a:buNone/>
            </a:pPr>
            <a:r>
              <a:rPr lang="en-US" b="0" i="0" dirty="0">
                <a:solidFill>
                  <a:srgbClr val="610B4B"/>
                </a:solidFill>
                <a:effectLst/>
                <a:latin typeface="erdana"/>
              </a:rPr>
              <a:t>print</a:t>
            </a:r>
          </a:p>
          <a:p>
            <a:pPr algn="just">
              <a:buFont typeface="Arial" panose="020B0604020202020204" pitchFamily="34" charset="0"/>
              <a:buChar char="•"/>
            </a:pPr>
            <a:r>
              <a:rPr lang="en-US" b="0" i="0" dirty="0">
                <a:solidFill>
                  <a:srgbClr val="000000"/>
                </a:solidFill>
                <a:effectLst/>
                <a:latin typeface="inter-regular"/>
              </a:rPr>
              <a:t>print is also a statement, used as an alternative to echo at many times to display the output.</a:t>
            </a:r>
          </a:p>
          <a:p>
            <a:pPr algn="just">
              <a:buFont typeface="Arial" panose="020B0604020202020204" pitchFamily="34" charset="0"/>
              <a:buChar char="•"/>
            </a:pPr>
            <a:r>
              <a:rPr lang="en-US" b="0" i="0" dirty="0">
                <a:solidFill>
                  <a:srgbClr val="000000"/>
                </a:solidFill>
                <a:effectLst/>
                <a:latin typeface="inter-regular"/>
              </a:rPr>
              <a:t>print can be used with or without parentheses.</a:t>
            </a:r>
          </a:p>
          <a:p>
            <a:pPr algn="just">
              <a:buFont typeface="Arial" panose="020B0604020202020204" pitchFamily="34" charset="0"/>
              <a:buChar char="•"/>
            </a:pPr>
            <a:r>
              <a:rPr lang="en-US" b="0" i="0" dirty="0">
                <a:solidFill>
                  <a:srgbClr val="000000"/>
                </a:solidFill>
                <a:effectLst/>
                <a:latin typeface="inter-regular"/>
              </a:rPr>
              <a:t>print always returns an integer value, which is 1.</a:t>
            </a:r>
          </a:p>
          <a:p>
            <a:pPr algn="just">
              <a:buFont typeface="Arial" panose="020B0604020202020204" pitchFamily="34" charset="0"/>
              <a:buChar char="•"/>
            </a:pPr>
            <a:r>
              <a:rPr lang="en-US" b="0" i="0" dirty="0">
                <a:solidFill>
                  <a:srgbClr val="000000"/>
                </a:solidFill>
                <a:effectLst/>
                <a:latin typeface="inter-regular"/>
              </a:rPr>
              <a:t>Using print, we cannot pass multiple arguments.</a:t>
            </a:r>
          </a:p>
          <a:p>
            <a:pPr algn="just">
              <a:buFont typeface="Arial" panose="020B0604020202020204" pitchFamily="34" charset="0"/>
              <a:buChar char="•"/>
            </a:pPr>
            <a:r>
              <a:rPr lang="en-US" b="0" i="0" dirty="0">
                <a:solidFill>
                  <a:srgbClr val="000000"/>
                </a:solidFill>
                <a:effectLst/>
                <a:latin typeface="inter-regular"/>
              </a:rPr>
              <a:t>print is slower than echo statement.</a:t>
            </a:r>
          </a:p>
          <a:p>
            <a:endParaRPr lang="en-IN" dirty="0"/>
          </a:p>
        </p:txBody>
      </p:sp>
    </p:spTree>
    <p:extLst>
      <p:ext uri="{BB962C8B-B14F-4D97-AF65-F5344CB8AC3E}">
        <p14:creationId xmlns:p14="http://schemas.microsoft.com/office/powerpoint/2010/main" val="2267716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595E-6C87-41A8-88CF-FFFF302437D9}"/>
              </a:ext>
            </a:extLst>
          </p:cNvPr>
          <p:cNvSpPr>
            <a:spLocks noGrp="1"/>
          </p:cNvSpPr>
          <p:nvPr>
            <p:ph type="title"/>
          </p:nvPr>
        </p:nvSpPr>
        <p:spPr/>
        <p:txBody>
          <a:bodyPr>
            <a:normAutofit/>
          </a:bodyPr>
          <a:lstStyle/>
          <a:p>
            <a:r>
              <a:rPr lang="en-US" sz="3000" b="0" i="0" dirty="0">
                <a:effectLst/>
                <a:latin typeface="Arial" panose="020B0604020202020204" pitchFamily="34" charset="0"/>
                <a:cs typeface="Arial" panose="020B0604020202020204" pitchFamily="34" charset="0"/>
              </a:rPr>
              <a:t>For Example (Check multiple arguments)</a:t>
            </a:r>
            <a:br>
              <a:rPr lang="en-US" sz="3000" b="0" i="0" dirty="0">
                <a:effectLst/>
                <a:latin typeface="Arial" panose="020B0604020202020204" pitchFamily="34" charset="0"/>
                <a:cs typeface="Arial" panose="020B0604020202020204" pitchFamily="34" charset="0"/>
              </a:rPr>
            </a:br>
            <a:endParaRPr lang="en-IN" sz="3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AD60582-5F55-4F84-B549-F3644A4D5D47}"/>
              </a:ext>
            </a:extLst>
          </p:cNvPr>
          <p:cNvSpPr>
            <a:spLocks noGrp="1"/>
          </p:cNvSpPr>
          <p:nvPr>
            <p:ph idx="1"/>
          </p:nvPr>
        </p:nvSpPr>
        <p:spPr>
          <a:xfrm>
            <a:off x="980242" y="1473693"/>
            <a:ext cx="10515600" cy="4568333"/>
          </a:xfrm>
        </p:spPr>
        <p:txBody>
          <a:bodyPr>
            <a:normAutofit fontScale="92500" lnSpcReduction="20000"/>
          </a:bodyPr>
          <a:lstStyle/>
          <a:p>
            <a:pPr marL="0" indent="0" algn="just">
              <a:buNone/>
            </a:pPr>
            <a:r>
              <a:rPr lang="en-US" b="0" i="0" dirty="0">
                <a:solidFill>
                  <a:srgbClr val="333333"/>
                </a:solidFill>
                <a:effectLst/>
                <a:latin typeface="inter-regular"/>
              </a:rPr>
              <a:t>	You can pass multiple arguments separated by a comma (,) in echo. It will not generate any syntax error</a:t>
            </a:r>
          </a:p>
          <a:p>
            <a:pPr marL="0" indent="0" algn="just">
              <a:buNone/>
            </a:pPr>
            <a:endParaRPr lang="en-US" b="0" i="0" dirty="0">
              <a:solidFill>
                <a:srgbClr val="333333"/>
              </a:solidFill>
              <a:effectLst/>
              <a:latin typeface="inter-regular"/>
            </a:endParaRPr>
          </a:p>
          <a:p>
            <a:pPr marL="0" indent="0" algn="just">
              <a:buNone/>
            </a:pPr>
            <a:r>
              <a:rPr lang="en-US" b="1" i="0" dirty="0">
                <a:solidFill>
                  <a:srgbClr val="006699"/>
                </a:solidFill>
                <a:effectLst/>
                <a:latin typeface="inter-regular"/>
              </a:rPr>
              <a:t>&lt;?php</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FF0000"/>
                </a:solidFill>
                <a:effectLst/>
                <a:latin typeface="inter-regular"/>
              </a:rPr>
              <a:t>fname</a:t>
            </a:r>
            <a:r>
              <a:rPr lang="en-US" b="0" i="0" dirty="0">
                <a:solidFill>
                  <a:srgbClr val="000000"/>
                </a:solidFill>
                <a:effectLst/>
                <a:latin typeface="inter-regular"/>
              </a:rPr>
              <a:t> = </a:t>
            </a:r>
            <a:r>
              <a:rPr lang="en-US" b="0" i="0" dirty="0">
                <a:solidFill>
                  <a:srgbClr val="0000FF"/>
                </a:solidFill>
                <a:effectLst/>
                <a:latin typeface="inter-regular"/>
              </a:rPr>
              <a:t>"Gunjan"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FF0000"/>
                </a:solidFill>
                <a:effectLst/>
                <a:latin typeface="inter-regular"/>
              </a:rPr>
              <a:t>lname</a:t>
            </a:r>
            <a:r>
              <a:rPr lang="en-US" b="0" i="0" dirty="0">
                <a:solidFill>
                  <a:srgbClr val="000000"/>
                </a:solidFill>
                <a:effectLst/>
                <a:latin typeface="inter-regular"/>
              </a:rPr>
              <a:t> = </a:t>
            </a:r>
            <a:r>
              <a:rPr lang="en-US" b="0" i="0" dirty="0">
                <a:solidFill>
                  <a:srgbClr val="0000FF"/>
                </a:solidFill>
                <a:effectLst/>
                <a:latin typeface="inter-regular"/>
              </a:rPr>
              <a:t>"Garg"</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echo "My name is: ".$</a:t>
            </a:r>
            <a:r>
              <a:rPr lang="en-US" b="0" i="0" dirty="0" err="1">
                <a:solidFill>
                  <a:srgbClr val="000000"/>
                </a:solidFill>
                <a:effectLst/>
                <a:latin typeface="inter-regular"/>
              </a:rPr>
              <a:t>fname</a:t>
            </a:r>
            <a:r>
              <a:rPr lang="en-US" b="0" i="0" dirty="0">
                <a:solidFill>
                  <a:srgbClr val="000000"/>
                </a:solidFill>
                <a:effectLst/>
                <a:latin typeface="inter-regular"/>
              </a:rPr>
              <a:t>,$</a:t>
            </a:r>
            <a:r>
              <a:rPr lang="en-US" b="0" i="0" dirty="0" err="1">
                <a:solidFill>
                  <a:srgbClr val="000000"/>
                </a:solidFill>
                <a:effectLst/>
                <a:latin typeface="inter-regular"/>
              </a:rPr>
              <a:t>lname</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?&gt;</a:t>
            </a:r>
            <a:r>
              <a:rPr lang="en-US" b="0" i="0" dirty="0">
                <a:solidFill>
                  <a:srgbClr val="000000"/>
                </a:solidFill>
                <a:effectLst/>
                <a:latin typeface="inter-regular"/>
              </a:rPr>
              <a:t>  </a:t>
            </a:r>
          </a:p>
          <a:p>
            <a:pPr marL="0" indent="0" algn="just">
              <a:buNone/>
            </a:pPr>
            <a:endParaRPr lang="en-US" dirty="0">
              <a:solidFill>
                <a:srgbClr val="333333"/>
              </a:solidFill>
              <a:latin typeface="inter-regular"/>
            </a:endParaRPr>
          </a:p>
          <a:p>
            <a:pPr marL="0" indent="0" algn="just">
              <a:buNone/>
            </a:pPr>
            <a:r>
              <a:rPr lang="en-US" b="0" i="0" dirty="0">
                <a:solidFill>
                  <a:srgbClr val="333333"/>
                </a:solidFill>
                <a:effectLst/>
                <a:latin typeface="inter-regular"/>
              </a:rPr>
              <a:t>Output: </a:t>
            </a:r>
          </a:p>
          <a:p>
            <a:pPr marL="0" indent="0" algn="just">
              <a:buNone/>
            </a:pPr>
            <a:r>
              <a:rPr lang="en-US" b="0" i="0" dirty="0">
                <a:solidFill>
                  <a:srgbClr val="333333"/>
                </a:solidFill>
                <a:effectLst/>
                <a:latin typeface="inter-regular"/>
              </a:rPr>
              <a:t>My name is: </a:t>
            </a:r>
            <a:r>
              <a:rPr lang="en-US" b="0" i="0" dirty="0" err="1">
                <a:solidFill>
                  <a:srgbClr val="333333"/>
                </a:solidFill>
                <a:effectLst/>
                <a:latin typeface="inter-regular"/>
              </a:rPr>
              <a:t>GunjanGarg</a:t>
            </a:r>
            <a:endParaRPr lang="en-US" b="0" i="0" dirty="0">
              <a:solidFill>
                <a:srgbClr val="333333"/>
              </a:solidFill>
              <a:effectLst/>
              <a:latin typeface="inter-regular"/>
            </a:endParaRPr>
          </a:p>
          <a:p>
            <a:endParaRPr lang="en-IN" dirty="0"/>
          </a:p>
        </p:txBody>
      </p:sp>
      <p:sp>
        <p:nvSpPr>
          <p:cNvPr id="5" name="TextBox 4">
            <a:extLst>
              <a:ext uri="{FF2B5EF4-FFF2-40B4-BE49-F238E27FC236}">
                <a16:creationId xmlns:a16="http://schemas.microsoft.com/office/drawing/2014/main" id="{CE6B33A8-54C3-44FE-A8DD-91D0E8C56881}"/>
              </a:ext>
            </a:extLst>
          </p:cNvPr>
          <p:cNvSpPr txBox="1"/>
          <p:nvPr/>
        </p:nvSpPr>
        <p:spPr>
          <a:xfrm>
            <a:off x="2177249" y="6192946"/>
            <a:ext cx="9176551" cy="369332"/>
          </a:xfrm>
          <a:prstGeom prst="rect">
            <a:avLst/>
          </a:prstGeom>
          <a:noFill/>
        </p:spPr>
        <p:txBody>
          <a:bodyPr wrap="square">
            <a:spAutoFit/>
          </a:bodyPr>
          <a:lstStyle/>
          <a:p>
            <a:r>
              <a:rPr lang="en-US" b="0" i="0" dirty="0">
                <a:solidFill>
                  <a:srgbClr val="333333"/>
                </a:solidFill>
                <a:effectLst/>
                <a:latin typeface="inter-regular"/>
              </a:rPr>
              <a:t>Note: print statement will generate a </a:t>
            </a:r>
            <a:r>
              <a:rPr lang="en-US" b="1" i="0" dirty="0">
                <a:solidFill>
                  <a:srgbClr val="333333"/>
                </a:solidFill>
                <a:effectLst/>
                <a:latin typeface="inter-bold"/>
              </a:rPr>
              <a:t>syntax error</a:t>
            </a:r>
            <a:r>
              <a:rPr lang="en-US" b="0" i="0" dirty="0">
                <a:solidFill>
                  <a:srgbClr val="333333"/>
                </a:solidFill>
                <a:effectLst/>
                <a:latin typeface="inter-regular"/>
              </a:rPr>
              <a:t> because of multiple arguments.</a:t>
            </a:r>
            <a:endParaRPr lang="en-IN" dirty="0"/>
          </a:p>
        </p:txBody>
      </p:sp>
    </p:spTree>
    <p:extLst>
      <p:ext uri="{BB962C8B-B14F-4D97-AF65-F5344CB8AC3E}">
        <p14:creationId xmlns:p14="http://schemas.microsoft.com/office/powerpoint/2010/main" val="4092314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3EE5-0EAB-4B33-A036-CE6FED3B016D}"/>
              </a:ext>
            </a:extLst>
          </p:cNvPr>
          <p:cNvSpPr>
            <a:spLocks noGrp="1"/>
          </p:cNvSpPr>
          <p:nvPr>
            <p:ph type="title"/>
          </p:nvPr>
        </p:nvSpPr>
        <p:spPr/>
        <p:txBody>
          <a:bodyPr>
            <a:normAutofit/>
          </a:bodyPr>
          <a:lstStyle/>
          <a:p>
            <a:r>
              <a:rPr lang="en-US" sz="3000" b="0" i="0" dirty="0">
                <a:effectLst/>
                <a:latin typeface="Arial" panose="020B0604020202020204" pitchFamily="34" charset="0"/>
                <a:cs typeface="Arial" panose="020B0604020202020204" pitchFamily="34" charset="0"/>
              </a:rPr>
              <a:t>For Example (Check Return Value)</a:t>
            </a:r>
            <a:br>
              <a:rPr lang="en-US" sz="3000" b="0" i="0" dirty="0">
                <a:effectLst/>
                <a:latin typeface="Arial" panose="020B0604020202020204" pitchFamily="34" charset="0"/>
                <a:cs typeface="Arial" panose="020B0604020202020204" pitchFamily="34" charset="0"/>
              </a:rPr>
            </a:br>
            <a:endParaRPr lang="en-IN" sz="3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04A3F84-591A-4F43-80DB-B337BBCD561F}"/>
              </a:ext>
            </a:extLst>
          </p:cNvPr>
          <p:cNvSpPr>
            <a:spLocks noGrp="1"/>
          </p:cNvSpPr>
          <p:nvPr>
            <p:ph idx="1"/>
          </p:nvPr>
        </p:nvSpPr>
        <p:spPr>
          <a:xfrm>
            <a:off x="971365" y="1358283"/>
            <a:ext cx="10515600" cy="5134592"/>
          </a:xfrm>
        </p:spPr>
        <p:txBody>
          <a:bodyPr>
            <a:normAutofit fontScale="77500" lnSpcReduction="20000"/>
          </a:bodyPr>
          <a:lstStyle/>
          <a:p>
            <a:pPr marL="0" indent="0" algn="just">
              <a:buNone/>
            </a:pPr>
            <a:r>
              <a:rPr lang="en-US" b="0" i="0" dirty="0">
                <a:solidFill>
                  <a:srgbClr val="333333"/>
                </a:solidFill>
                <a:effectLst/>
                <a:latin typeface="inter-regular"/>
              </a:rPr>
              <a:t>	echo statement does not return any value. It will generate an error if you try to display its return value. But print returns a value, which is always 1</a:t>
            </a:r>
          </a:p>
          <a:p>
            <a:pPr marL="0" indent="0" algn="just">
              <a:buNone/>
            </a:pPr>
            <a:endParaRPr lang="en-US" b="0" i="0" dirty="0">
              <a:solidFill>
                <a:srgbClr val="333333"/>
              </a:solidFill>
              <a:effectLst/>
              <a:latin typeface="inter-regular"/>
            </a:endParaRPr>
          </a:p>
          <a:p>
            <a:pPr marL="0" indent="0" algn="just">
              <a:buNone/>
            </a:pPr>
            <a:r>
              <a:rPr lang="en-US" b="1" i="0" dirty="0">
                <a:solidFill>
                  <a:srgbClr val="006699"/>
                </a:solidFill>
                <a:effectLst/>
                <a:latin typeface="inter-regular"/>
              </a:rPr>
              <a:t>&lt;?php</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a:solidFill>
                  <a:srgbClr val="FF0000"/>
                </a:solidFill>
                <a:effectLst/>
                <a:latin typeface="inter-regular"/>
              </a:rPr>
              <a:t>lang</a:t>
            </a:r>
            <a:r>
              <a:rPr lang="en-US" b="0" i="0" dirty="0">
                <a:solidFill>
                  <a:srgbClr val="000000"/>
                </a:solidFill>
                <a:effectLst/>
                <a:latin typeface="inter-regular"/>
              </a:rPr>
              <a:t> = </a:t>
            </a:r>
            <a:r>
              <a:rPr lang="en-US" b="0" i="0" dirty="0">
                <a:solidFill>
                  <a:srgbClr val="0000FF"/>
                </a:solidFill>
                <a:effectLst/>
                <a:latin typeface="inter-regular"/>
              </a:rPr>
              <a:t>"PHP"</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a:solidFill>
                  <a:srgbClr val="FF0000"/>
                </a:solidFill>
                <a:effectLst/>
                <a:latin typeface="inter-regular"/>
              </a:rPr>
              <a:t>ret</a:t>
            </a:r>
            <a:r>
              <a:rPr lang="en-US" b="0" i="0" dirty="0">
                <a:solidFill>
                  <a:srgbClr val="000000"/>
                </a:solidFill>
                <a:effectLst/>
                <a:latin typeface="inter-regular"/>
              </a:rPr>
              <a:t> = </a:t>
            </a:r>
            <a:r>
              <a:rPr lang="en-US" b="0" i="0" dirty="0">
                <a:solidFill>
                  <a:srgbClr val="0000FF"/>
                </a:solidFill>
                <a:effectLst/>
                <a:latin typeface="inter-regular"/>
              </a:rPr>
              <a:t>print</a:t>
            </a:r>
            <a:r>
              <a:rPr lang="en-US" b="0" i="0" dirty="0">
                <a:solidFill>
                  <a:srgbClr val="000000"/>
                </a:solidFill>
                <a:effectLst/>
                <a:latin typeface="inter-regular"/>
              </a:rPr>
              <a:t> $lang." is a web development language.";  </a:t>
            </a:r>
          </a:p>
          <a:p>
            <a:pPr marL="0" indent="0" algn="just">
              <a:buNone/>
            </a:pPr>
            <a:r>
              <a:rPr lang="en-US" b="0" i="0" dirty="0">
                <a:solidFill>
                  <a:srgbClr val="000000"/>
                </a:solidFill>
                <a:effectLst/>
                <a:latin typeface="inter-regular"/>
              </a:rPr>
              <a:t>  print "</a:t>
            </a:r>
            <a:r>
              <a:rPr lang="en-US" b="1" i="0" dirty="0">
                <a:solidFill>
                  <a:srgbClr val="006699"/>
                </a:solidFill>
                <a:effectLst/>
                <a:latin typeface="inter-regular"/>
              </a:rPr>
              <a:t>&lt;/</a:t>
            </a:r>
            <a:r>
              <a:rPr lang="en-US" b="1" i="0" dirty="0" err="1">
                <a:solidFill>
                  <a:srgbClr val="006699"/>
                </a:solidFill>
                <a:effectLst/>
                <a:latin typeface="inter-regular"/>
              </a:rPr>
              <a:t>br</a:t>
            </a:r>
            <a:r>
              <a:rPr lang="en-US" b="1" i="0" dirty="0">
                <a:solidFill>
                  <a:srgbClr val="006699"/>
                </a:solidFill>
                <a:effectLst/>
                <a:latin typeface="inter-regular"/>
              </a:rPr>
              <a:t>&gt;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print "Value return by print statement: ".$ret;   </a:t>
            </a:r>
          </a:p>
          <a:p>
            <a:pPr marL="0" indent="0" algn="just">
              <a:buNone/>
            </a:pPr>
            <a:r>
              <a:rPr lang="en-US" b="1" i="0" dirty="0">
                <a:solidFill>
                  <a:srgbClr val="006699"/>
                </a:solidFill>
                <a:effectLst/>
                <a:latin typeface="inter-regular"/>
              </a:rPr>
              <a:t>?&gt;</a:t>
            </a:r>
            <a:r>
              <a:rPr lang="en-US" b="0" i="0" dirty="0">
                <a:solidFill>
                  <a:srgbClr val="000000"/>
                </a:solidFill>
                <a:effectLst/>
                <a:latin typeface="inter-regular"/>
              </a:rPr>
              <a:t>  </a:t>
            </a:r>
          </a:p>
          <a:p>
            <a:pPr marL="0" indent="0" algn="just">
              <a:buNone/>
            </a:pPr>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Output:</a:t>
            </a:r>
          </a:p>
          <a:p>
            <a:pPr marL="0" indent="0" algn="just">
              <a:buNone/>
            </a:pPr>
            <a:r>
              <a:rPr lang="en-US" dirty="0">
                <a:solidFill>
                  <a:srgbClr val="333333"/>
                </a:solidFill>
                <a:latin typeface="inter-regular"/>
              </a:rPr>
              <a:t>	PHP </a:t>
            </a:r>
            <a:r>
              <a:rPr lang="en-US" b="0" i="0" dirty="0">
                <a:solidFill>
                  <a:srgbClr val="000000"/>
                </a:solidFill>
                <a:effectLst/>
                <a:latin typeface="inter-regular"/>
              </a:rPr>
              <a:t>is a web development language</a:t>
            </a:r>
          </a:p>
          <a:p>
            <a:pPr marL="0" indent="0" algn="just">
              <a:buNone/>
            </a:pPr>
            <a:r>
              <a:rPr lang="en-US" b="0" i="0" dirty="0">
                <a:solidFill>
                  <a:srgbClr val="000000"/>
                </a:solidFill>
                <a:effectLst/>
                <a:latin typeface="inter-regular"/>
              </a:rPr>
              <a:t>	Value return by print statement: 1</a:t>
            </a:r>
          </a:p>
          <a:p>
            <a:pPr marL="0" indent="0" algn="just">
              <a:buNone/>
            </a:pPr>
            <a:r>
              <a:rPr lang="en-US" dirty="0">
                <a:solidFill>
                  <a:srgbClr val="000000"/>
                </a:solidFill>
                <a:latin typeface="inter-regular"/>
              </a:rPr>
              <a:t>	</a:t>
            </a:r>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68402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D7B5-E79C-4FB7-9C0A-9C0ED3A344D2}"/>
              </a:ext>
            </a:extLst>
          </p:cNvPr>
          <p:cNvSpPr>
            <a:spLocks noGrp="1"/>
          </p:cNvSpPr>
          <p:nvPr>
            <p:ph type="title"/>
          </p:nvPr>
        </p:nvSpPr>
        <p:spPr>
          <a:xfrm>
            <a:off x="4171395" y="320736"/>
            <a:ext cx="3849210" cy="611419"/>
          </a:xfrm>
        </p:spPr>
        <p:txBody>
          <a:bodyPr>
            <a:noAutofit/>
          </a:bodyPr>
          <a:lstStyle/>
          <a:p>
            <a:r>
              <a:rPr lang="en-IN" sz="4000" b="1" dirty="0">
                <a:latin typeface="Times New Roman" panose="02020603050405020304" pitchFamily="18" charset="0"/>
                <a:cs typeface="Times New Roman" panose="02020603050405020304" pitchFamily="18" charset="0"/>
              </a:rPr>
              <a:t>PHP Variables</a:t>
            </a:r>
          </a:p>
        </p:txBody>
      </p:sp>
      <p:sp>
        <p:nvSpPr>
          <p:cNvPr id="3" name="Content Placeholder 2">
            <a:extLst>
              <a:ext uri="{FF2B5EF4-FFF2-40B4-BE49-F238E27FC236}">
                <a16:creationId xmlns:a16="http://schemas.microsoft.com/office/drawing/2014/main" id="{BC45FD27-1872-4A6F-9823-DA1C6F2765DB}"/>
              </a:ext>
            </a:extLst>
          </p:cNvPr>
          <p:cNvSpPr>
            <a:spLocks noGrp="1"/>
          </p:cNvSpPr>
          <p:nvPr>
            <p:ph idx="1"/>
          </p:nvPr>
        </p:nvSpPr>
        <p:spPr>
          <a:xfrm>
            <a:off x="953609" y="1275208"/>
            <a:ext cx="10640627" cy="5498453"/>
          </a:xfrm>
        </p:spPr>
        <p:txBody>
          <a:bodyPr>
            <a:normAutofit/>
          </a:bodyPr>
          <a:lstStyle/>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Denoted with a leading dollar sign ($).</a:t>
            </a:r>
          </a:p>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The value of a variable is the value of its most recent assignment.</a:t>
            </a:r>
          </a:p>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Variables are assigned with the = operator, with the variable on the left-hand side and the expression to be evaluated on the right.</a:t>
            </a:r>
          </a:p>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Variables can, but do not need, to be declared before assignment.</a:t>
            </a:r>
          </a:p>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Variables in PHP do not have intrinsic types - a variable does not know in advance whether it will be used to store a number or a string of characters.</a:t>
            </a:r>
          </a:p>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Variables used before they are assigned have default values.</a:t>
            </a:r>
          </a:p>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PHP does a good job of automatically converting types from one to another when necessary.</a:t>
            </a:r>
          </a:p>
          <a:p>
            <a:endParaRPr lang="en-IN" sz="2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885201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A724-ECEB-431F-AFA1-CFFABE95DDC2}"/>
              </a:ext>
            </a:extLst>
          </p:cNvPr>
          <p:cNvSpPr>
            <a:spLocks noGrp="1"/>
          </p:cNvSpPr>
          <p:nvPr>
            <p:ph type="title"/>
          </p:nvPr>
        </p:nvSpPr>
        <p:spPr>
          <a:xfrm>
            <a:off x="3492624" y="63284"/>
            <a:ext cx="5615866" cy="700195"/>
          </a:xfrm>
        </p:spPr>
        <p:txBody>
          <a:bodyPr>
            <a:noAutofit/>
          </a:bodyPr>
          <a:lstStyle/>
          <a:p>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Data Types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7DDFBA-7766-400D-9E42-6D2BCB2B85F8}"/>
              </a:ext>
            </a:extLst>
          </p:cNvPr>
          <p:cNvSpPr>
            <a:spLocks noGrp="1"/>
          </p:cNvSpPr>
          <p:nvPr>
            <p:ph sz="half" idx="1"/>
          </p:nvPr>
        </p:nvSpPr>
        <p:spPr>
          <a:xfrm>
            <a:off x="1535836" y="1074198"/>
            <a:ext cx="11373406" cy="4871946"/>
          </a:xfrm>
        </p:spPr>
        <p:txBody>
          <a:bodyPr>
            <a:noAutofit/>
          </a:bodyPr>
          <a:lstStyle/>
          <a:p>
            <a:pPr marL="0" indent="0">
              <a:lnSpc>
                <a:spcPct val="107000"/>
              </a:lnSpc>
              <a:spcBef>
                <a:spcPts val="1440"/>
              </a:spcBef>
              <a:spcAft>
                <a:spcPts val="1440"/>
              </a:spcAft>
              <a:buNone/>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supports the following data types: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Integer</a:t>
            </a:r>
            <a:endPar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Float (floating point numbers - also called double)</a:t>
            </a:r>
            <a:endPar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Boolean</a:t>
            </a:r>
          </a:p>
          <a:p>
            <a:pPr marL="45720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NULL</a:t>
            </a:r>
          </a:p>
          <a:p>
            <a:pPr marL="45720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String</a:t>
            </a:r>
            <a:endPar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Array</a:t>
            </a:r>
            <a:endPar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a:t>
            </a:r>
            <a:endPar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spcBef>
                <a:spcPts val="600"/>
              </a:spcBef>
              <a:spcAft>
                <a:spcPts val="600"/>
              </a:spcAft>
              <a:buSzPts val="1000"/>
              <a:buFont typeface="+mj-lt"/>
              <a:buAutoNum type="arabicPeriod"/>
              <a:tabLst>
                <a:tab pos="457200" algn="l"/>
              </a:tabLst>
            </a:pPr>
            <a:r>
              <a:rPr lang="en-IN" sz="2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Resource</a:t>
            </a:r>
            <a:endParaRPr lang="en-IN" sz="2500" dirty="0">
              <a:latin typeface="Times New Roman" panose="02020603050405020304" pitchFamily="18" charset="0"/>
              <a:cs typeface="Times New Roman" panose="02020603050405020304" pitchFamily="18" charset="0"/>
            </a:endParaRPr>
          </a:p>
          <a:p>
            <a:pPr lvl="0">
              <a:lnSpc>
                <a:spcPct val="107000"/>
              </a:lnSpc>
              <a:spcAft>
                <a:spcPts val="800"/>
              </a:spcAft>
              <a:buSzPts val="1000"/>
              <a:tabLst>
                <a:tab pos="457200" algn="l"/>
              </a:tabLst>
            </a:pPr>
            <a:endPar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515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EF07-CB4F-49AE-B475-29416E483DDD}"/>
              </a:ext>
            </a:extLst>
          </p:cNvPr>
          <p:cNvSpPr>
            <a:spLocks noGrp="1"/>
          </p:cNvSpPr>
          <p:nvPr>
            <p:ph type="title"/>
          </p:nvPr>
        </p:nvSpPr>
        <p:spPr>
          <a:xfrm>
            <a:off x="1095652" y="386748"/>
            <a:ext cx="6649375" cy="807868"/>
          </a:xfrm>
        </p:spPr>
        <p:txBody>
          <a:bodyPr>
            <a:normAutofit fontScale="90000"/>
          </a:bodyPr>
          <a:lstStyle/>
          <a:p>
            <a:r>
              <a:rPr lang="en-IN" sz="2800" b="1" dirty="0">
                <a:effectLst/>
                <a:latin typeface="Arial" panose="020B0604020202020204" pitchFamily="34" charset="0"/>
                <a:ea typeface="Times New Roman" panose="02020603050405020304" pitchFamily="18" charset="0"/>
              </a:rPr>
              <a:t>1. Integers</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D2F7FA0-4BCE-4163-BBB3-9CABAD6E864A}"/>
              </a:ext>
            </a:extLst>
          </p:cNvPr>
          <p:cNvSpPr>
            <a:spLocks noGrp="1"/>
          </p:cNvSpPr>
          <p:nvPr>
            <p:ph idx="1"/>
          </p:nvPr>
        </p:nvSpPr>
        <p:spPr>
          <a:xfrm>
            <a:off x="1095652" y="790682"/>
            <a:ext cx="9575307" cy="6453497"/>
          </a:xfrm>
        </p:spPr>
        <p:txBody>
          <a:bodyPr>
            <a:noAutofit/>
          </a:bodyPr>
          <a:lstStyle/>
          <a:p>
            <a:pPr marL="0" indent="0" algn="just">
              <a:lnSpc>
                <a:spcPct val="107000"/>
              </a:lnSpc>
              <a:spcBef>
                <a:spcPts val="1500"/>
              </a:spcBef>
              <a:spcAft>
                <a:spcPts val="1500"/>
              </a:spcAft>
              <a:buNone/>
            </a:pPr>
            <a:r>
              <a:rPr lang="en-IN"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They are whole numbers, without a decimal point, like 4195. They are the simplest type .they correspond to simple whole numbers, both positive and negative. Integers can be assigned to variables, or they can be used in expressions as following, </a:t>
            </a:r>
          </a:p>
          <a:p>
            <a:pPr marL="0" indent="0" algn="just">
              <a:lnSpc>
                <a:spcPct val="107000"/>
              </a:lnSpc>
              <a:spcBef>
                <a:spcPts val="1500"/>
              </a:spcBef>
              <a:spcAft>
                <a:spcPts val="15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int_var</a:t>
            </a:r>
            <a:r>
              <a:rPr lang="en-IN" sz="1400" dirty="0">
                <a:effectLst/>
                <a:latin typeface="Calibri" panose="020F0502020204030204" pitchFamily="34" charset="0"/>
                <a:ea typeface="Calibri" panose="020F0502020204030204" pitchFamily="34" charset="0"/>
                <a:cs typeface="Times New Roman" panose="02020603050405020304" pitchFamily="18" charset="0"/>
              </a:rPr>
              <a:t> = 12345;</a:t>
            </a:r>
          </a:p>
          <a:p>
            <a:pPr marL="0" indent="0" algn="just">
              <a:lnSpc>
                <a:spcPct val="107000"/>
              </a:lnSpc>
              <a:spcBef>
                <a:spcPts val="1500"/>
              </a:spcBef>
              <a:spcAft>
                <a:spcPts val="15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another_int</a:t>
            </a:r>
            <a:r>
              <a:rPr lang="en-IN" sz="1400" dirty="0">
                <a:effectLst/>
                <a:latin typeface="Calibri" panose="020F0502020204030204" pitchFamily="34" charset="0"/>
                <a:ea typeface="Calibri" panose="020F0502020204030204" pitchFamily="34" charset="0"/>
                <a:cs typeface="Times New Roman" panose="02020603050405020304" pitchFamily="18" charset="0"/>
              </a:rPr>
              <a:t> = -12345 + 12345;</a:t>
            </a:r>
          </a:p>
          <a:p>
            <a:pPr marL="0" indent="0" algn="just">
              <a:buNone/>
            </a:pPr>
            <a:r>
              <a:rPr lang="en-IN" sz="2500" b="1" dirty="0">
                <a:effectLst/>
                <a:latin typeface="Arial" panose="020B0604020202020204" pitchFamily="34" charset="0"/>
                <a:ea typeface="Times New Roman" panose="02020603050405020304" pitchFamily="18" charset="0"/>
              </a:rPr>
              <a:t>2. Doubles</a:t>
            </a:r>
            <a:endParaRPr lang="en-IN" sz="2500" b="1" dirty="0">
              <a:effectLst/>
              <a:latin typeface="Times New Roman" panose="02020603050405020304" pitchFamily="18" charset="0"/>
              <a:ea typeface="Times New Roman" panose="02020603050405020304" pitchFamily="18" charset="0"/>
            </a:endParaRPr>
          </a:p>
          <a:p>
            <a:pPr marL="0" marR="30480" indent="0" algn="just">
              <a:spcBef>
                <a:spcPts val="600"/>
              </a:spcBef>
              <a:spcAft>
                <a:spcPts val="720"/>
              </a:spcAft>
              <a:buNone/>
            </a:pPr>
            <a:r>
              <a:rPr lang="en-IN" sz="1400" dirty="0">
                <a:solidFill>
                  <a:srgbClr val="000000"/>
                </a:solidFill>
                <a:latin typeface="Arial" panose="020B0604020202020204" pitchFamily="34" charset="0"/>
                <a:ea typeface="Times New Roman" panose="02020603050405020304" pitchFamily="18" charset="0"/>
              </a:rPr>
              <a:t>       </a:t>
            </a:r>
            <a:r>
              <a:rPr lang="en-IN" sz="1400" dirty="0">
                <a:solidFill>
                  <a:srgbClr val="000000"/>
                </a:solidFill>
                <a:effectLst/>
                <a:latin typeface="Arial" panose="020B0604020202020204" pitchFamily="34" charset="0"/>
                <a:ea typeface="Times New Roman" panose="02020603050405020304" pitchFamily="18" charset="0"/>
              </a:rPr>
              <a:t>They like 3.14159 or 49.1. By default, doubles print with the minimum number of decimal places needed. For example, the code −</a:t>
            </a:r>
            <a:endParaRPr lang="en-IN" sz="14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&lt;?php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 = 2.2888800;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$b = 2.2111200;</a:t>
            </a:r>
          </a:p>
          <a:p>
            <a:pPr marL="0" indent="0" algn="just">
              <a:lnSpc>
                <a:spcPct val="107000"/>
              </a:lnSpc>
              <a:spcAft>
                <a:spcPts val="8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$c = $a + $b;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print("$a + $b = $c &lt;</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br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&gt;");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1500"/>
              </a:spcBef>
              <a:spcAft>
                <a:spcPts val="15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7C5EF16-50DB-4DAA-9FFB-C6BB5AF19AAA}"/>
              </a:ext>
            </a:extLst>
          </p:cNvPr>
          <p:cNvSpPr txBox="1"/>
          <p:nvPr/>
        </p:nvSpPr>
        <p:spPr>
          <a:xfrm>
            <a:off x="4420339" y="4822509"/>
            <a:ext cx="6094520" cy="1079206"/>
          </a:xfrm>
          <a:prstGeom prst="rect">
            <a:avLst/>
          </a:prstGeom>
          <a:noFill/>
        </p:spPr>
        <p:txBody>
          <a:bodyPr wrap="square">
            <a:spAutoFit/>
          </a:bodyPr>
          <a:lstStyle/>
          <a:p>
            <a:pPr marL="0" indent="0" algn="just">
              <a:lnSpc>
                <a:spcPct val="107000"/>
              </a:lnSpc>
              <a:spcAft>
                <a:spcPts val="800"/>
              </a:spcAft>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                                           2.28888 + 2.21112 = 4.5</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347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5313-BAC7-4080-A62C-DF93A22A56B7}"/>
              </a:ext>
            </a:extLst>
          </p:cNvPr>
          <p:cNvSpPr>
            <a:spLocks noGrp="1"/>
          </p:cNvSpPr>
          <p:nvPr>
            <p:ph type="title"/>
          </p:nvPr>
        </p:nvSpPr>
        <p:spPr>
          <a:xfrm>
            <a:off x="980243" y="47932"/>
            <a:ext cx="10515600" cy="1325563"/>
          </a:xfrm>
        </p:spPr>
        <p:txBody>
          <a:bodyPr>
            <a:normAutofit/>
          </a:bodyPr>
          <a:lstStyle/>
          <a:p>
            <a:r>
              <a:rPr lang="en-IN" sz="2500" b="1" dirty="0">
                <a:latin typeface="Times New Roman" panose="02020603050405020304" pitchFamily="18" charset="0"/>
                <a:ea typeface="Times New Roman" panose="02020603050405020304" pitchFamily="18" charset="0"/>
                <a:cs typeface="Times New Roman" panose="02020603050405020304" pitchFamily="18" charset="0"/>
              </a:rPr>
              <a:t>2</a:t>
            </a:r>
            <a:r>
              <a:rPr lang="en-IN" sz="2500" b="1" dirty="0">
                <a:effectLst/>
                <a:latin typeface="Times New Roman" panose="02020603050405020304" pitchFamily="18" charset="0"/>
                <a:ea typeface="Times New Roman" panose="02020603050405020304" pitchFamily="18" charset="0"/>
                <a:cs typeface="Times New Roman" panose="02020603050405020304" pitchFamily="18" charset="0"/>
              </a:rPr>
              <a:t>. Boolean</a:t>
            </a:r>
            <a:br>
              <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FBE8EF-CA56-4747-9662-98E445EBC453}"/>
              </a:ext>
            </a:extLst>
          </p:cNvPr>
          <p:cNvSpPr>
            <a:spLocks noGrp="1"/>
          </p:cNvSpPr>
          <p:nvPr>
            <p:ph idx="1"/>
          </p:nvPr>
        </p:nvSpPr>
        <p:spPr>
          <a:xfrm>
            <a:off x="980243" y="857960"/>
            <a:ext cx="10515600" cy="4351338"/>
          </a:xfrm>
        </p:spPr>
        <p:txBody>
          <a:bodyPr>
            <a:noAutofit/>
          </a:bodyPr>
          <a:lstStyle/>
          <a:p>
            <a:pPr marL="0" marR="30480" indent="0" algn="just">
              <a:spcBef>
                <a:spcPts val="600"/>
              </a:spcBef>
              <a:spcAft>
                <a:spcPts val="720"/>
              </a:spcAft>
              <a:buNone/>
            </a:pPr>
            <a:r>
              <a:rPr lang="en-IN" sz="1400" dirty="0">
                <a:solidFill>
                  <a:srgbClr val="000000"/>
                </a:solidFill>
                <a:effectLst/>
                <a:latin typeface="Arial" panose="020B0604020202020204" pitchFamily="34" charset="0"/>
                <a:ea typeface="Times New Roman" panose="02020603050405020304" pitchFamily="18" charset="0"/>
              </a:rPr>
              <a:t>	They have only two possible values either true or false. PHP provides a couple of constants especially for use as Booleans: TRUE and FALSE, which can be used like so −</a:t>
            </a:r>
            <a:endParaRPr lang="en-IN" sz="1400" dirty="0">
              <a:effectLst/>
              <a:latin typeface="Times New Roman" panose="02020603050405020304" pitchFamily="18" charset="0"/>
              <a:ea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if (TRUE)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print("This will always print&lt;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br</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else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print("This will never print&lt;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br</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Each of the following variables has the truth value embedded in its name when it is used in a Boolean context.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true_num</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 3 + 0.14159;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true_str</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 "Tried and true"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true_array</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[49] = "An array element";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false_array</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 array();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false_null</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 NULL;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false_num</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 999 - 999;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IN" sz="1400" dirty="0" err="1">
                <a:effectLst/>
                <a:latin typeface="Courier New" panose="02070309020205020404" pitchFamily="49" charset="0"/>
                <a:ea typeface="Times New Roman" panose="02020603050405020304" pitchFamily="18" charset="0"/>
                <a:cs typeface="Times New Roman" panose="02020603050405020304" pitchFamily="18" charset="0"/>
              </a:rPr>
              <a:t>false_str</a:t>
            </a:r>
            <a:r>
              <a:rPr lang="en-IN" sz="1400" dirty="0">
                <a:effectLst/>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928890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D60D-1792-4E6C-937D-90CDF59F7CD1}"/>
              </a:ext>
            </a:extLst>
          </p:cNvPr>
          <p:cNvSpPr>
            <a:spLocks noGrp="1"/>
          </p:cNvSpPr>
          <p:nvPr>
            <p:ph type="title"/>
          </p:nvPr>
        </p:nvSpPr>
        <p:spPr/>
        <p:txBody>
          <a:bodyPr/>
          <a:lstStyle/>
          <a:p>
            <a:r>
              <a:rPr lang="en-IN" sz="2500" b="1" dirty="0">
                <a:effectLst/>
                <a:latin typeface="Arial" panose="020B0604020202020204" pitchFamily="34" charset="0"/>
                <a:ea typeface="Times New Roman" panose="02020603050405020304" pitchFamily="18" charset="0"/>
              </a:rPr>
              <a:t>4. NULL</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8935FD4-AF1D-44B1-945D-70800561AD68}"/>
              </a:ext>
            </a:extLst>
          </p:cNvPr>
          <p:cNvSpPr>
            <a:spLocks noGrp="1"/>
          </p:cNvSpPr>
          <p:nvPr>
            <p:ph idx="1"/>
          </p:nvPr>
        </p:nvSpPr>
        <p:spPr>
          <a:xfrm>
            <a:off x="1299839" y="1164555"/>
            <a:ext cx="8696417" cy="4961038"/>
          </a:xfrm>
        </p:spPr>
        <p:txBody>
          <a:bodyPr>
            <a:normAutofit/>
          </a:bodyPr>
          <a:lstStyle/>
          <a:p>
            <a:pPr marL="0" marR="30480" indent="0" algn="just">
              <a:spcBef>
                <a:spcPts val="600"/>
              </a:spcBef>
              <a:spcAft>
                <a:spcPts val="720"/>
              </a:spcAft>
              <a:buNone/>
            </a:pPr>
            <a:r>
              <a:rPr lang="en-IN" sz="1800" dirty="0">
                <a:solidFill>
                  <a:srgbClr val="000000"/>
                </a:solidFill>
                <a:effectLst/>
                <a:latin typeface="Arial" panose="020B0604020202020204" pitchFamily="34" charset="0"/>
                <a:ea typeface="Times New Roman" panose="02020603050405020304" pitchFamily="18" charset="0"/>
              </a:rPr>
              <a:t>NULL is a special type that only has one value ‘NULL’. To give a variable the NULL value, simply assign it like this –</a:t>
            </a:r>
            <a:endParaRPr lang="en-IN" sz="1800" dirty="0">
              <a:effectLst/>
              <a:latin typeface="Times New Roman" panose="02020603050405020304" pitchFamily="18" charset="0"/>
              <a:ea typeface="Times New Roman" panose="02020603050405020304" pitchFamily="18" charset="0"/>
            </a:endParaRPr>
          </a:p>
          <a:p>
            <a:pPr marL="0" marR="30480" indent="0">
              <a:spcBef>
                <a:spcPts val="600"/>
              </a:spcBef>
              <a:spcAft>
                <a:spcPts val="720"/>
              </a:spcAft>
              <a:buNone/>
            </a:pPr>
            <a:r>
              <a:rPr lang="en-IN" sz="1800" dirty="0">
                <a:solidFill>
                  <a:srgbClr val="000000"/>
                </a:solidFill>
                <a:effectLst/>
                <a:latin typeface="Arial" panose="020B0604020202020204" pitchFamily="34" charset="0"/>
                <a:ea typeface="Times New Roman" panose="02020603050405020304" pitchFamily="18" charset="0"/>
              </a:rPr>
              <a:t>Example:  $</a:t>
            </a:r>
            <a:r>
              <a:rPr lang="en-IN" sz="1800" dirty="0" err="1">
                <a:solidFill>
                  <a:srgbClr val="000000"/>
                </a:solidFill>
                <a:effectLst/>
                <a:latin typeface="Arial" panose="020B0604020202020204" pitchFamily="34" charset="0"/>
                <a:ea typeface="Times New Roman" panose="02020603050405020304" pitchFamily="18" charset="0"/>
              </a:rPr>
              <a:t>my_var</a:t>
            </a:r>
            <a:r>
              <a:rPr lang="en-IN" sz="1800" dirty="0">
                <a:solidFill>
                  <a:srgbClr val="000000"/>
                </a:solidFill>
                <a:effectLst/>
                <a:latin typeface="Arial" panose="020B0604020202020204" pitchFamily="34" charset="0"/>
                <a:ea typeface="Times New Roman" panose="02020603050405020304" pitchFamily="18" charset="0"/>
              </a:rPr>
              <a:t> = null;</a:t>
            </a:r>
            <a:endParaRPr lang="en-IN" sz="1800" dirty="0">
              <a:effectLst/>
              <a:latin typeface="Times New Roman" panose="02020603050405020304" pitchFamily="18" charset="0"/>
              <a:ea typeface="Times New Roman" panose="02020603050405020304" pitchFamily="18" charset="0"/>
            </a:endParaRPr>
          </a:p>
          <a:p>
            <a:pPr marL="0" marR="30480" indent="0">
              <a:spcBef>
                <a:spcPts val="600"/>
              </a:spcBef>
              <a:spcAft>
                <a:spcPts val="720"/>
              </a:spcAft>
              <a:buNone/>
            </a:pPr>
            <a:r>
              <a:rPr lang="en-IN" sz="1800" dirty="0">
                <a:solidFill>
                  <a:srgbClr val="000000"/>
                </a:solidFill>
                <a:effectLst/>
                <a:latin typeface="Arial" panose="020B0604020202020204" pitchFamily="34" charset="0"/>
                <a:ea typeface="Times New Roman" panose="02020603050405020304" pitchFamily="18" charset="0"/>
              </a:rPr>
              <a:t>      	          or</a:t>
            </a:r>
            <a:endParaRPr lang="en-IN" sz="1800" dirty="0">
              <a:effectLst/>
              <a:latin typeface="Times New Roman" panose="02020603050405020304" pitchFamily="18" charset="0"/>
              <a:ea typeface="Times New Roman" panose="02020603050405020304" pitchFamily="18" charset="0"/>
            </a:endParaRPr>
          </a:p>
          <a:p>
            <a:pPr marL="0" marR="30480" indent="0">
              <a:spcBef>
                <a:spcPts val="600"/>
              </a:spcBef>
              <a:spcAft>
                <a:spcPts val="720"/>
              </a:spcAft>
              <a:buNone/>
            </a:pPr>
            <a:r>
              <a:rPr lang="en-IN" sz="1800" dirty="0">
                <a:solidFill>
                  <a:srgbClr val="000000"/>
                </a:solidFill>
                <a:effectLst/>
                <a:latin typeface="Arial" panose="020B0604020202020204" pitchFamily="34" charset="0"/>
                <a:ea typeface="Times New Roman" panose="02020603050405020304" pitchFamily="18" charset="0"/>
              </a:rPr>
              <a:t>                 $</a:t>
            </a:r>
            <a:r>
              <a:rPr lang="en-IN" sz="1800" dirty="0" err="1">
                <a:solidFill>
                  <a:srgbClr val="000000"/>
                </a:solidFill>
                <a:effectLst/>
                <a:latin typeface="Arial" panose="020B0604020202020204" pitchFamily="34" charset="0"/>
                <a:ea typeface="Times New Roman" panose="02020603050405020304" pitchFamily="18" charset="0"/>
              </a:rPr>
              <a:t>my_var</a:t>
            </a:r>
            <a:r>
              <a:rPr lang="en-IN" sz="1800" dirty="0">
                <a:solidFill>
                  <a:srgbClr val="000000"/>
                </a:solidFill>
                <a:effectLst/>
                <a:latin typeface="Arial" panose="020B0604020202020204" pitchFamily="34" charset="0"/>
                <a:ea typeface="Times New Roman" panose="02020603050405020304" pitchFamily="18" charset="0"/>
              </a:rPr>
              <a:t> = NULL;</a:t>
            </a:r>
          </a:p>
          <a:p>
            <a:pPr marL="0" marR="30480" indent="0">
              <a:spcBef>
                <a:spcPts val="600"/>
              </a:spcBef>
              <a:spcAft>
                <a:spcPts val="720"/>
              </a:spcAft>
              <a:buNone/>
            </a:pPr>
            <a:endParaRPr lang="en-IN" sz="1800" dirty="0">
              <a:solidFill>
                <a:srgbClr val="000000"/>
              </a:solidFill>
              <a:latin typeface="Arial" panose="020B0604020202020204" pitchFamily="34" charset="0"/>
              <a:ea typeface="Times New Roman" panose="02020603050405020304" pitchFamily="18" charset="0"/>
            </a:endParaRPr>
          </a:p>
          <a:p>
            <a:pPr marL="0" marR="30480" indent="0">
              <a:spcBef>
                <a:spcPts val="600"/>
              </a:spcBef>
              <a:spcAft>
                <a:spcPts val="720"/>
              </a:spcAft>
              <a:buNone/>
            </a:pPr>
            <a:r>
              <a:rPr lang="en-IN" sz="1900" b="0" i="0" dirty="0">
                <a:solidFill>
                  <a:srgbClr val="FF0000"/>
                </a:solidFill>
                <a:effectLst/>
                <a:latin typeface="Consolas" panose="020B0609020204030204" pitchFamily="49" charset="0"/>
              </a:rPr>
              <a:t>&lt;?php</a:t>
            </a:r>
            <a:br>
              <a:rPr lang="en-IN" sz="1900" dirty="0"/>
            </a:br>
            <a:r>
              <a:rPr lang="en-IN" sz="1900" b="0" i="0" dirty="0">
                <a:solidFill>
                  <a:srgbClr val="000000"/>
                </a:solidFill>
                <a:effectLst/>
                <a:latin typeface="Consolas" panose="020B0609020204030204" pitchFamily="49" charset="0"/>
              </a:rPr>
              <a:t>$x = </a:t>
            </a:r>
            <a:r>
              <a:rPr lang="en-IN" sz="1900" b="0" i="0" dirty="0">
                <a:solidFill>
                  <a:srgbClr val="A52A2A"/>
                </a:solidFill>
                <a:effectLst/>
                <a:latin typeface="Consolas" panose="020B0609020204030204" pitchFamily="49" charset="0"/>
              </a:rPr>
              <a:t>"Hello world!"</a:t>
            </a:r>
            <a:r>
              <a:rPr lang="en-IN" sz="1900" b="0" i="0" dirty="0">
                <a:solidFill>
                  <a:srgbClr val="000000"/>
                </a:solidFill>
                <a:effectLst/>
                <a:latin typeface="Consolas" panose="020B0609020204030204" pitchFamily="49" charset="0"/>
              </a:rPr>
              <a:t>;</a:t>
            </a:r>
            <a:br>
              <a:rPr lang="en-IN" sz="1900" dirty="0"/>
            </a:br>
            <a:r>
              <a:rPr lang="en-IN" sz="1900" b="0" i="0" dirty="0">
                <a:solidFill>
                  <a:srgbClr val="000000"/>
                </a:solidFill>
                <a:effectLst/>
                <a:latin typeface="Consolas" panose="020B0609020204030204" pitchFamily="49" charset="0"/>
              </a:rPr>
              <a:t>$x = null;</a:t>
            </a:r>
            <a:br>
              <a:rPr lang="en-IN" sz="1900" dirty="0"/>
            </a:br>
            <a:r>
              <a:rPr lang="en-IN" sz="1900" b="0" i="0" dirty="0" err="1">
                <a:solidFill>
                  <a:srgbClr val="000000"/>
                </a:solidFill>
                <a:effectLst/>
                <a:latin typeface="Consolas" panose="020B0609020204030204" pitchFamily="49" charset="0"/>
              </a:rPr>
              <a:t>var_dump</a:t>
            </a:r>
            <a:r>
              <a:rPr lang="en-IN" sz="1900" b="0" i="0" dirty="0">
                <a:solidFill>
                  <a:srgbClr val="000000"/>
                </a:solidFill>
                <a:effectLst/>
                <a:latin typeface="Consolas" panose="020B0609020204030204" pitchFamily="49" charset="0"/>
              </a:rPr>
              <a:t>($x);</a:t>
            </a:r>
            <a:br>
              <a:rPr lang="en-IN" sz="1900" dirty="0"/>
            </a:br>
            <a:r>
              <a:rPr lang="en-IN" sz="1900" b="0" i="0" dirty="0">
                <a:solidFill>
                  <a:srgbClr val="FF0000"/>
                </a:solidFill>
                <a:effectLst/>
                <a:latin typeface="Consolas" panose="020B0609020204030204" pitchFamily="49" charset="0"/>
              </a:rPr>
              <a:t>?&gt;</a:t>
            </a:r>
            <a:endParaRPr lang="en-IN" sz="1900" b="0" i="0" dirty="0">
              <a:solidFill>
                <a:srgbClr val="000000"/>
              </a:solidFill>
              <a:effectLst/>
              <a:latin typeface="Arial" panose="020B0604020202020204" pitchFamily="34" charset="0"/>
            </a:endParaRPr>
          </a:p>
          <a:p>
            <a:pPr marL="0" marR="30480" indent="0">
              <a:spcBef>
                <a:spcPts val="600"/>
              </a:spcBef>
              <a:spcAft>
                <a:spcPts val="720"/>
              </a:spcAft>
              <a:buNone/>
            </a:pPr>
            <a:endParaRPr lang="en-IN" sz="1800" dirty="0">
              <a:solidFill>
                <a:srgbClr val="000000"/>
              </a:solidFill>
              <a:latin typeface="Arial" panose="020B0604020202020204" pitchFamily="34" charset="0"/>
              <a:ea typeface="Times New Roman" panose="02020603050405020304" pitchFamily="18" charset="0"/>
            </a:endParaRPr>
          </a:p>
          <a:p>
            <a:pPr marL="0" marR="30480" indent="0">
              <a:spcBef>
                <a:spcPts val="600"/>
              </a:spcBef>
              <a:spcAft>
                <a:spcPts val="720"/>
              </a:spcAft>
              <a:buNone/>
            </a:pPr>
            <a:r>
              <a:rPr lang="en-IN" sz="1800" dirty="0">
                <a:solidFill>
                  <a:srgbClr val="000000"/>
                </a:solidFill>
                <a:effectLst/>
                <a:latin typeface="Arial" panose="020B0604020202020204" pitchFamily="34" charset="0"/>
                <a:ea typeface="Times New Roman" panose="02020603050405020304" pitchFamily="18" charset="0"/>
              </a:rPr>
              <a:t>Output: </a:t>
            </a:r>
          </a:p>
          <a:p>
            <a:pPr marL="0" marR="30480" indent="0">
              <a:spcBef>
                <a:spcPts val="600"/>
              </a:spcBef>
              <a:spcAft>
                <a:spcPts val="720"/>
              </a:spcAft>
              <a:buNone/>
            </a:pPr>
            <a:r>
              <a:rPr lang="en-IN" sz="1200" b="0" i="0" dirty="0">
                <a:solidFill>
                  <a:srgbClr val="000000"/>
                </a:solidFill>
                <a:effectLst/>
                <a:latin typeface="Times New Roman" panose="02020603050405020304" pitchFamily="18" charset="0"/>
              </a:rPr>
              <a:t>NULL</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7579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5F82-1BDC-4BD3-950D-095B3F3B48E4}"/>
              </a:ext>
            </a:extLst>
          </p:cNvPr>
          <p:cNvSpPr>
            <a:spLocks noGrp="1"/>
          </p:cNvSpPr>
          <p:nvPr>
            <p:ph type="title"/>
          </p:nvPr>
        </p:nvSpPr>
        <p:spPr/>
        <p:txBody>
          <a:bodyPr/>
          <a:lstStyle/>
          <a:p>
            <a:pPr algn="ctr"/>
            <a:r>
              <a:rPr lang="en-US" b="1" dirty="0"/>
              <a:t>Unit – III Server Side Scripting</a:t>
            </a:r>
            <a:endParaRPr lang="en-IN" b="1" dirty="0"/>
          </a:p>
        </p:txBody>
      </p:sp>
      <p:pic>
        <p:nvPicPr>
          <p:cNvPr id="5" name="Content Placeholder 4">
            <a:extLst>
              <a:ext uri="{FF2B5EF4-FFF2-40B4-BE49-F238E27FC236}">
                <a16:creationId xmlns:a16="http://schemas.microsoft.com/office/drawing/2014/main" id="{D8630238-DA60-4B85-A388-9739625714D4}"/>
              </a:ext>
            </a:extLst>
          </p:cNvPr>
          <p:cNvPicPr>
            <a:picLocks noGrp="1" noChangeAspect="1"/>
          </p:cNvPicPr>
          <p:nvPr>
            <p:ph idx="1"/>
          </p:nvPr>
        </p:nvPicPr>
        <p:blipFill>
          <a:blip r:embed="rId2"/>
          <a:stretch>
            <a:fillRect/>
          </a:stretch>
        </p:blipFill>
        <p:spPr>
          <a:xfrm>
            <a:off x="485411" y="2461334"/>
            <a:ext cx="11446177" cy="2208320"/>
          </a:xfrm>
        </p:spPr>
      </p:pic>
    </p:spTree>
    <p:extLst>
      <p:ext uri="{BB962C8B-B14F-4D97-AF65-F5344CB8AC3E}">
        <p14:creationId xmlns:p14="http://schemas.microsoft.com/office/powerpoint/2010/main" val="2772589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899A-FE29-4C41-885E-E356CCAE283C}"/>
              </a:ext>
            </a:extLst>
          </p:cNvPr>
          <p:cNvSpPr>
            <a:spLocks noGrp="1"/>
          </p:cNvSpPr>
          <p:nvPr>
            <p:ph type="title"/>
          </p:nvPr>
        </p:nvSpPr>
        <p:spPr/>
        <p:txBody>
          <a:bodyPr>
            <a:normAutofit/>
          </a:bodyPr>
          <a:lstStyle/>
          <a:p>
            <a:r>
              <a:rPr lang="en-IN" sz="25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String</a:t>
            </a:r>
            <a:br>
              <a:rPr lang="en-IN" sz="3000" b="1" dirty="0">
                <a:effectLst/>
                <a:latin typeface="Calibri" panose="020F0502020204030204" pitchFamily="34" charset="0"/>
                <a:ea typeface="Calibri" panose="020F0502020204030204" pitchFamily="34" charset="0"/>
                <a:cs typeface="Times New Roman" panose="02020603050405020304" pitchFamily="18" charset="0"/>
              </a:rPr>
            </a:br>
            <a:endParaRPr lang="en-IN" sz="3000" dirty="0"/>
          </a:p>
        </p:txBody>
      </p:sp>
      <p:sp>
        <p:nvSpPr>
          <p:cNvPr id="3" name="Content Placeholder 2">
            <a:extLst>
              <a:ext uri="{FF2B5EF4-FFF2-40B4-BE49-F238E27FC236}">
                <a16:creationId xmlns:a16="http://schemas.microsoft.com/office/drawing/2014/main" id="{6A9AA0AC-3E26-4013-BE2F-7C6EEC44847E}"/>
              </a:ext>
            </a:extLst>
          </p:cNvPr>
          <p:cNvSpPr>
            <a:spLocks noGrp="1"/>
          </p:cNvSpPr>
          <p:nvPr>
            <p:ph idx="1"/>
          </p:nvPr>
        </p:nvSpPr>
        <p:spPr>
          <a:xfrm>
            <a:off x="838200" y="1612561"/>
            <a:ext cx="10515600" cy="4351338"/>
          </a:xfrm>
        </p:spPr>
        <p:txBody>
          <a:bodyPr>
            <a:normAutofit/>
          </a:bodyPr>
          <a:lstStyle/>
          <a:p>
            <a:pPr algn="just">
              <a:lnSpc>
                <a:spcPct val="107000"/>
              </a:lnSpc>
              <a:spcBef>
                <a:spcPts val="1440"/>
              </a:spcBef>
              <a:spcAft>
                <a:spcPts val="1440"/>
              </a:spcAf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string is a sequence of characters, like "Hello world!". A string can be any text inside quotes. You can use single or double quotes. </a:t>
            </a:r>
          </a:p>
          <a:p>
            <a:pPr algn="just"/>
            <a:r>
              <a:rPr lang="en-US" sz="2000" dirty="0">
                <a:solidFill>
                  <a:srgbClr val="000000"/>
                </a:solidFill>
                <a:latin typeface="Arial" panose="020B0604020202020204" pitchFamily="34" charset="0"/>
                <a:cs typeface="Arial" panose="020B0604020202020204" pitchFamily="34" charset="0"/>
              </a:rPr>
              <a:t>There are no artificial limits on string length - within the bounds of available memory, you ought to be able to make arbitrarily long strings. </a:t>
            </a:r>
          </a:p>
          <a:p>
            <a:pPr algn="just"/>
            <a:r>
              <a:rPr lang="en-US" sz="2000" dirty="0">
                <a:solidFill>
                  <a:srgbClr val="000000"/>
                </a:solidFill>
                <a:latin typeface="Arial" panose="020B0604020202020204" pitchFamily="34" charset="0"/>
                <a:cs typeface="Arial" panose="020B0604020202020204" pitchFamily="34" charset="0"/>
              </a:rPr>
              <a:t>Strings that are delimited by double quotes are preprocessed in both the following two ways by PHP .</a:t>
            </a:r>
          </a:p>
          <a:p>
            <a:pPr algn="just">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Certain character sequences beginning with backslash (\) are replaced with special characters</a:t>
            </a:r>
          </a:p>
          <a:p>
            <a:pPr algn="just">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Variable names (starting with $) are replaced with string representations of their values.</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7122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1B79-2776-4913-A99C-3195D0F881B1}"/>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A9D09BF5-D01F-4482-AC69-BB0E6519F31D}"/>
              </a:ext>
            </a:extLst>
          </p:cNvPr>
          <p:cNvSpPr>
            <a:spLocks noGrp="1"/>
          </p:cNvSpPr>
          <p:nvPr>
            <p:ph idx="1"/>
          </p:nvPr>
        </p:nvSpPr>
        <p:spPr/>
        <p:txBody>
          <a:bodyPr/>
          <a:lstStyle/>
          <a:p>
            <a:pPr marL="0" indent="0">
              <a:buNone/>
            </a:pPr>
            <a:r>
              <a:rPr lang="en-US" dirty="0"/>
              <a:t>&lt;?php</a:t>
            </a:r>
          </a:p>
          <a:p>
            <a:pPr marL="0" indent="0">
              <a:buNone/>
            </a:pPr>
            <a:r>
              <a:rPr lang="en-US" dirty="0"/>
              <a:t>   $variable = "name";                             </a:t>
            </a:r>
          </a:p>
          <a:p>
            <a:pPr marL="0" indent="0">
              <a:buNone/>
            </a:pPr>
            <a:r>
              <a:rPr lang="en-US" dirty="0"/>
              <a:t>   $literally = 'My $variable will not print!';</a:t>
            </a:r>
          </a:p>
          <a:p>
            <a:pPr marL="0" indent="0">
              <a:buNone/>
            </a:pPr>
            <a:r>
              <a:rPr lang="en-US" dirty="0"/>
              <a:t>   print($literally);</a:t>
            </a:r>
          </a:p>
          <a:p>
            <a:pPr marL="0" indent="0">
              <a:buNone/>
            </a:pPr>
            <a:r>
              <a:rPr lang="en-US" dirty="0"/>
              <a:t>   print "&lt;</a:t>
            </a:r>
            <a:r>
              <a:rPr lang="en-US" dirty="0" err="1"/>
              <a:t>br</a:t>
            </a:r>
            <a:r>
              <a:rPr lang="en-US" dirty="0"/>
              <a:t>&gt;";</a:t>
            </a:r>
          </a:p>
          <a:p>
            <a:pPr marL="0" indent="0">
              <a:buNone/>
            </a:pPr>
            <a:r>
              <a:rPr lang="en-US" dirty="0"/>
              <a:t>   $literally = "My $variable will print!";</a:t>
            </a:r>
          </a:p>
          <a:p>
            <a:pPr marL="0" indent="0">
              <a:buNone/>
            </a:pPr>
            <a:r>
              <a:rPr lang="en-US" dirty="0"/>
              <a:t>   print($literally);</a:t>
            </a:r>
          </a:p>
          <a:p>
            <a:pPr marL="0" indent="0">
              <a:buNone/>
            </a:pPr>
            <a:r>
              <a:rPr lang="en-US" dirty="0"/>
              <a:t>?&gt;</a:t>
            </a:r>
            <a:endParaRPr lang="en-IN" dirty="0"/>
          </a:p>
        </p:txBody>
      </p:sp>
      <p:sp>
        <p:nvSpPr>
          <p:cNvPr id="5" name="TextBox 4">
            <a:extLst>
              <a:ext uri="{FF2B5EF4-FFF2-40B4-BE49-F238E27FC236}">
                <a16:creationId xmlns:a16="http://schemas.microsoft.com/office/drawing/2014/main" id="{07956B8B-6832-485C-9815-341298A4E3D5}"/>
              </a:ext>
            </a:extLst>
          </p:cNvPr>
          <p:cNvSpPr txBox="1"/>
          <p:nvPr/>
        </p:nvSpPr>
        <p:spPr>
          <a:xfrm>
            <a:off x="7912223" y="3105834"/>
            <a:ext cx="6094520" cy="1200329"/>
          </a:xfrm>
          <a:prstGeom prst="rect">
            <a:avLst/>
          </a:prstGeom>
          <a:noFill/>
        </p:spPr>
        <p:txBody>
          <a:bodyPr wrap="square">
            <a:spAutoFit/>
          </a:bodyPr>
          <a:lstStyle/>
          <a:p>
            <a:r>
              <a:rPr lang="en-IN" dirty="0"/>
              <a:t>Output:</a:t>
            </a:r>
          </a:p>
          <a:p>
            <a:endParaRPr lang="en-IN" dirty="0"/>
          </a:p>
          <a:p>
            <a:r>
              <a:rPr lang="en-IN" dirty="0"/>
              <a:t>My $variable will not print!</a:t>
            </a:r>
          </a:p>
          <a:p>
            <a:r>
              <a:rPr lang="en-IN" dirty="0"/>
              <a:t>My name will print</a:t>
            </a:r>
          </a:p>
        </p:txBody>
      </p:sp>
    </p:spTree>
    <p:extLst>
      <p:ext uri="{BB962C8B-B14F-4D97-AF65-F5344CB8AC3E}">
        <p14:creationId xmlns:p14="http://schemas.microsoft.com/office/powerpoint/2010/main" val="133958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4A8E-D435-4E3F-9430-F8DDA5D0460C}"/>
              </a:ext>
            </a:extLst>
          </p:cNvPr>
          <p:cNvSpPr>
            <a:spLocks noGrp="1"/>
          </p:cNvSpPr>
          <p:nvPr>
            <p:ph type="title"/>
          </p:nvPr>
        </p:nvSpPr>
        <p:spPr>
          <a:xfrm>
            <a:off x="1033508" y="187572"/>
            <a:ext cx="10515600" cy="1325563"/>
          </a:xfrm>
        </p:spPr>
        <p:txBody>
          <a:bodyPr/>
          <a:lstStyle/>
          <a:p>
            <a:r>
              <a:rPr kumimoji="0" lang="en-US" altLang="en-US" sz="25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6. Array</a:t>
            </a:r>
            <a:br>
              <a:rPr kumimoji="0" lang="en-US" altLang="en-US" sz="3600" b="1" i="0" u="none" strike="noStrike" cap="none" normalizeH="0" baseline="0" dirty="0">
                <a:ln>
                  <a:noFill/>
                </a:ln>
                <a:solidFill>
                  <a:schemeClr val="tx1"/>
                </a:solidFill>
                <a:effectLst/>
                <a:ea typeface="Times New Roman" panose="02020603050405020304" pitchFamily="18" charset="0"/>
              </a:rPr>
            </a:br>
            <a:endParaRPr lang="en-IN" dirty="0"/>
          </a:p>
        </p:txBody>
      </p:sp>
      <p:sp>
        <p:nvSpPr>
          <p:cNvPr id="4" name="Rectangle 1">
            <a:extLst>
              <a:ext uri="{FF2B5EF4-FFF2-40B4-BE49-F238E27FC236}">
                <a16:creationId xmlns:a16="http://schemas.microsoft.com/office/drawing/2014/main" id="{8CC5BD27-CD77-482C-9BAF-F7B66E953C48}"/>
              </a:ext>
            </a:extLst>
          </p:cNvPr>
          <p:cNvSpPr>
            <a:spLocks noGrp="1" noChangeArrowheads="1"/>
          </p:cNvSpPr>
          <p:nvPr>
            <p:ph idx="1"/>
          </p:nvPr>
        </p:nvSpPr>
        <p:spPr bwMode="auto">
          <a:xfrm>
            <a:off x="1237694" y="1153593"/>
            <a:ext cx="10818181" cy="53937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An array stores multiple values in one single variable. In the following example $cars is an array. The PHP </a:t>
            </a:r>
            <a:r>
              <a:rPr kumimoji="0" lang="en-US" altLang="en-US" sz="1600" b="0" i="0" u="none" strike="noStrike" cap="none" normalizeH="0" baseline="0" dirty="0" err="1">
                <a:ln>
                  <a:noFill/>
                </a:ln>
                <a:solidFill>
                  <a:srgbClr val="000000"/>
                </a:solidFill>
                <a:effectLst/>
                <a:latin typeface="Verdana" panose="020B0604030504040204" pitchFamily="34" charset="0"/>
                <a:ea typeface="Times New Roman" panose="02020603050405020304" pitchFamily="18" charset="0"/>
              </a:rPr>
              <a:t>var_dump</a:t>
            </a: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 function returns the data type and value: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&lt;html&gt;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&lt;body&gt;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&lt;?php</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$cars = array("</a:t>
            </a:r>
            <a:r>
              <a:rPr kumimoji="0" lang="en-US" altLang="en-US" sz="1600" b="0" i="0" u="none" strike="noStrike" cap="none" normalizeH="0" baseline="0" dirty="0" err="1">
                <a:ln>
                  <a:noFill/>
                </a:ln>
                <a:solidFill>
                  <a:srgbClr val="000000"/>
                </a:solidFill>
                <a:effectLst/>
                <a:latin typeface="Verdana" panose="020B0604030504040204" pitchFamily="34" charset="0"/>
                <a:ea typeface="Times New Roman" panose="02020603050405020304" pitchFamily="18" charset="0"/>
              </a:rPr>
              <a:t>Volvo","BMW","Toyota</a:t>
            </a: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Verdana" panose="020B0604030504040204" pitchFamily="34" charset="0"/>
                <a:ea typeface="Times New Roman" panose="02020603050405020304" pitchFamily="18" charset="0"/>
              </a:rPr>
              <a:t>var_dump</a:t>
            </a: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($cars);</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&lt;/body&gt;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&lt;/html&gt;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kumimoji="0" lang="en-US" altLang="en-US" sz="16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Courier New" panose="02070309020205020404" pitchFamily="49" charset="0"/>
              </a:rPr>
              <a:t>array(3)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Courier New" panose="02070309020205020404" pitchFamily="49" charset="0"/>
              </a:rPr>
              <a:t>[0]=&gt;  string(5) "Volvo"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Courier New" panose="02070309020205020404" pitchFamily="49" charset="0"/>
              </a:rPr>
              <a:t>[1]=&gt;  string(3) "BMW"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Courier New" panose="02070309020205020404" pitchFamily="49" charset="0"/>
              </a:rPr>
              <a:t>[2]=&gt;  string(6) "Toyota“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4695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C5FE-78F0-4630-96B2-C026C9F68D31}"/>
              </a:ext>
            </a:extLst>
          </p:cNvPr>
          <p:cNvSpPr>
            <a:spLocks noGrp="1"/>
          </p:cNvSpPr>
          <p:nvPr>
            <p:ph type="title"/>
          </p:nvPr>
        </p:nvSpPr>
        <p:spPr/>
        <p:txBody>
          <a:bodyPr/>
          <a:lstStyle/>
          <a:p>
            <a:r>
              <a:rPr lang="en-US" sz="2500" b="1" i="0" dirty="0">
                <a:solidFill>
                  <a:srgbClr val="000000"/>
                </a:solidFill>
                <a:effectLst/>
                <a:latin typeface="Arial" panose="020B0604020202020204" pitchFamily="34" charset="0"/>
                <a:cs typeface="Arial" panose="020B0604020202020204" pitchFamily="34" charset="0"/>
              </a:rPr>
              <a:t>7. Object</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87F420B-ABE0-430A-9D4C-4397E5FC91A7}"/>
              </a:ext>
            </a:extLst>
          </p:cNvPr>
          <p:cNvSpPr>
            <a:spLocks noGrp="1"/>
          </p:cNvSpPr>
          <p:nvPr>
            <p:ph idx="1"/>
          </p:nvPr>
        </p:nvSpPr>
        <p:spPr>
          <a:xfrm>
            <a:off x="838200" y="1331650"/>
            <a:ext cx="10667260" cy="5273336"/>
          </a:xfrm>
        </p:spPr>
        <p:txBody>
          <a:bodyPr>
            <a:normAutofit/>
          </a:bodyPr>
          <a:lstStyle/>
          <a:p>
            <a:pPr algn="just"/>
            <a:r>
              <a:rPr lang="en-US" sz="2200" b="0" i="0" dirty="0">
                <a:solidFill>
                  <a:srgbClr val="000000"/>
                </a:solidFill>
                <a:effectLst/>
                <a:latin typeface="Times New Roman" panose="02020603050405020304" pitchFamily="18" charset="0"/>
                <a:cs typeface="Times New Roman" panose="02020603050405020304" pitchFamily="18" charset="0"/>
              </a:rPr>
              <a:t>Classes and objects are the two main aspects of object-oriented programming.</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A class is a template for objects, and an object is an instance of a class.</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When the individual objects are created, they inherit all the properties and behaviors from the class, but each object will have different values for the properties.</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Let's assume we have a class named Car. A Car can have properties like model, color, etc. We can define variables like $model, $color, and so on, to hold the values of these properties.</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When the individual objects (Volvo, BMW, Toyota, etc.) are created, they inherit all the properties and behaviors from the class, but each object will have different values for the properties.</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If you create a __construct() function, PHP will automatically call this function when you create an object from a class.</a:t>
            </a:r>
          </a:p>
          <a:p>
            <a:pPr algn="just"/>
            <a:endParaRPr lang="en-IN" sz="2200" dirty="0"/>
          </a:p>
        </p:txBody>
      </p:sp>
    </p:spTree>
    <p:extLst>
      <p:ext uri="{BB962C8B-B14F-4D97-AF65-F5344CB8AC3E}">
        <p14:creationId xmlns:p14="http://schemas.microsoft.com/office/powerpoint/2010/main" val="2656536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8CB61-AE7B-4327-BA69-503C3EF09F0A}"/>
              </a:ext>
            </a:extLst>
          </p:cNvPr>
          <p:cNvSpPr>
            <a:spLocks noGrp="1"/>
          </p:cNvSpPr>
          <p:nvPr>
            <p:ph type="title"/>
          </p:nvPr>
        </p:nvSpPr>
        <p:spPr>
          <a:xfrm>
            <a:off x="838200" y="83443"/>
            <a:ext cx="10515600" cy="1325563"/>
          </a:xfrm>
        </p:spPr>
        <p:txBody>
          <a:bodyPr/>
          <a:lstStyle/>
          <a:p>
            <a:r>
              <a:rPr lang="en-US" dirty="0"/>
              <a:t>Example: -</a:t>
            </a:r>
            <a:br>
              <a:rPr lang="en-US" dirty="0"/>
            </a:br>
            <a:endParaRPr lang="en-IN" dirty="0"/>
          </a:p>
        </p:txBody>
      </p:sp>
      <p:sp>
        <p:nvSpPr>
          <p:cNvPr id="3" name="Content Placeholder 2">
            <a:extLst>
              <a:ext uri="{FF2B5EF4-FFF2-40B4-BE49-F238E27FC236}">
                <a16:creationId xmlns:a16="http://schemas.microsoft.com/office/drawing/2014/main" id="{C07773AA-8458-4C9B-9A30-561A1A3D1818}"/>
              </a:ext>
            </a:extLst>
          </p:cNvPr>
          <p:cNvSpPr>
            <a:spLocks noGrp="1"/>
          </p:cNvSpPr>
          <p:nvPr>
            <p:ph idx="1"/>
          </p:nvPr>
        </p:nvSpPr>
        <p:spPr>
          <a:xfrm>
            <a:off x="1255451" y="746224"/>
            <a:ext cx="10515600" cy="5175682"/>
          </a:xfrm>
        </p:spPr>
        <p:txBody>
          <a:bodyPr>
            <a:noAutofit/>
          </a:bodyPr>
          <a:lstStyle/>
          <a:p>
            <a:pPr marL="0" indent="0">
              <a:buNone/>
            </a:pPr>
            <a:r>
              <a:rPr lang="en-IN" sz="1400" dirty="0"/>
              <a:t>&lt;?php</a:t>
            </a:r>
          </a:p>
          <a:p>
            <a:pPr marL="0" indent="0">
              <a:buNone/>
            </a:pPr>
            <a:r>
              <a:rPr lang="en-IN" sz="1400" dirty="0"/>
              <a:t>class Car {</a:t>
            </a:r>
          </a:p>
          <a:p>
            <a:pPr marL="0" indent="0">
              <a:buNone/>
            </a:pPr>
            <a:r>
              <a:rPr lang="en-IN" sz="1400" dirty="0"/>
              <a:t>  public $</a:t>
            </a:r>
            <a:r>
              <a:rPr lang="en-IN" sz="1400" dirty="0" err="1"/>
              <a:t>color</a:t>
            </a:r>
            <a:r>
              <a:rPr lang="en-IN" sz="1400" dirty="0"/>
              <a:t>;</a:t>
            </a:r>
          </a:p>
          <a:p>
            <a:pPr marL="0" indent="0">
              <a:buNone/>
            </a:pPr>
            <a:r>
              <a:rPr lang="en-IN" sz="1400" dirty="0"/>
              <a:t>  public $model;</a:t>
            </a:r>
          </a:p>
          <a:p>
            <a:pPr marL="0" indent="0">
              <a:buNone/>
            </a:pPr>
            <a:r>
              <a:rPr lang="en-IN" sz="1400" dirty="0"/>
              <a:t>  public function __construct($</a:t>
            </a:r>
            <a:r>
              <a:rPr lang="en-IN" sz="1400" dirty="0" err="1"/>
              <a:t>color</a:t>
            </a:r>
            <a:r>
              <a:rPr lang="en-IN" sz="1400" dirty="0"/>
              <a:t>, $model) {</a:t>
            </a:r>
          </a:p>
          <a:p>
            <a:pPr marL="0" indent="0">
              <a:buNone/>
            </a:pPr>
            <a:r>
              <a:rPr lang="en-IN" sz="1400" dirty="0"/>
              <a:t>    $this-&gt;</a:t>
            </a:r>
            <a:r>
              <a:rPr lang="en-IN" sz="1400" dirty="0" err="1"/>
              <a:t>color</a:t>
            </a:r>
            <a:r>
              <a:rPr lang="en-IN" sz="1400" dirty="0"/>
              <a:t> = $</a:t>
            </a:r>
            <a:r>
              <a:rPr lang="en-IN" sz="1400" dirty="0" err="1"/>
              <a:t>color</a:t>
            </a:r>
            <a:r>
              <a:rPr lang="en-IN" sz="1400" dirty="0"/>
              <a:t>;</a:t>
            </a:r>
          </a:p>
          <a:p>
            <a:pPr marL="0" indent="0">
              <a:buNone/>
            </a:pPr>
            <a:r>
              <a:rPr lang="en-IN" sz="1400" dirty="0"/>
              <a:t>    $this-&gt;model = $model;</a:t>
            </a:r>
          </a:p>
          <a:p>
            <a:pPr marL="0" indent="0">
              <a:buNone/>
            </a:pPr>
            <a:r>
              <a:rPr lang="en-IN" sz="1400" dirty="0"/>
              <a:t>  }</a:t>
            </a:r>
          </a:p>
          <a:p>
            <a:pPr marL="0" indent="0">
              <a:buNone/>
            </a:pPr>
            <a:r>
              <a:rPr lang="en-IN" sz="1400" dirty="0"/>
              <a:t>  public function message() {</a:t>
            </a:r>
          </a:p>
          <a:p>
            <a:pPr marL="0" indent="0">
              <a:buNone/>
            </a:pPr>
            <a:r>
              <a:rPr lang="en-IN" sz="1400" dirty="0"/>
              <a:t>    return "My car is a " . $this-&gt;</a:t>
            </a:r>
            <a:r>
              <a:rPr lang="en-IN" sz="1400" dirty="0" err="1"/>
              <a:t>color</a:t>
            </a:r>
            <a:r>
              <a:rPr lang="en-IN" sz="1400" dirty="0"/>
              <a:t> . " " . $this-&gt;model . "!";</a:t>
            </a:r>
          </a:p>
          <a:p>
            <a:pPr marL="0" indent="0">
              <a:buNone/>
            </a:pPr>
            <a:r>
              <a:rPr lang="en-IN" sz="1400" dirty="0"/>
              <a:t>  }</a:t>
            </a:r>
          </a:p>
          <a:p>
            <a:pPr marL="0" indent="0">
              <a:buNone/>
            </a:pPr>
            <a:r>
              <a:rPr lang="en-IN" sz="1400" dirty="0"/>
              <a:t>}</a:t>
            </a:r>
          </a:p>
          <a:p>
            <a:pPr marL="0" indent="0">
              <a:buNone/>
            </a:pPr>
            <a:endParaRPr lang="en-IN" sz="1400" dirty="0"/>
          </a:p>
          <a:p>
            <a:pPr marL="0" indent="0">
              <a:buNone/>
            </a:pPr>
            <a:r>
              <a:rPr lang="en-IN" sz="1400" dirty="0"/>
              <a:t>$</a:t>
            </a:r>
            <a:r>
              <a:rPr lang="en-IN" sz="1400" dirty="0" err="1"/>
              <a:t>myCar</a:t>
            </a:r>
            <a:r>
              <a:rPr lang="en-IN" sz="1400" dirty="0"/>
              <a:t> = new Car("black", "Volvo");</a:t>
            </a:r>
          </a:p>
          <a:p>
            <a:pPr marL="0" indent="0">
              <a:buNone/>
            </a:pPr>
            <a:r>
              <a:rPr lang="en-IN" sz="1400" dirty="0"/>
              <a:t>echo $</a:t>
            </a:r>
            <a:r>
              <a:rPr lang="en-IN" sz="1400" dirty="0" err="1"/>
              <a:t>myCar</a:t>
            </a:r>
            <a:r>
              <a:rPr lang="en-IN" sz="1400" dirty="0"/>
              <a:t> -&gt; message();</a:t>
            </a:r>
          </a:p>
          <a:p>
            <a:pPr marL="0" indent="0">
              <a:buNone/>
            </a:pPr>
            <a:r>
              <a:rPr lang="en-IN" sz="1400" dirty="0"/>
              <a:t>echo "&lt;</a:t>
            </a:r>
            <a:r>
              <a:rPr lang="en-IN" sz="1400" dirty="0" err="1"/>
              <a:t>br</a:t>
            </a:r>
            <a:r>
              <a:rPr lang="en-IN" sz="1400" dirty="0"/>
              <a:t>&gt;";</a:t>
            </a:r>
          </a:p>
          <a:p>
            <a:pPr marL="0" indent="0">
              <a:buNone/>
            </a:pPr>
            <a:r>
              <a:rPr lang="en-IN" sz="1400" dirty="0"/>
              <a:t>$</a:t>
            </a:r>
            <a:r>
              <a:rPr lang="en-IN" sz="1400" dirty="0" err="1"/>
              <a:t>myCar</a:t>
            </a:r>
            <a:r>
              <a:rPr lang="en-IN" sz="1400" dirty="0"/>
              <a:t> = new Car("red", "Toyota");</a:t>
            </a:r>
          </a:p>
          <a:p>
            <a:pPr marL="0" indent="0">
              <a:buNone/>
            </a:pPr>
            <a:r>
              <a:rPr lang="en-IN" sz="1400" dirty="0"/>
              <a:t>echo $</a:t>
            </a:r>
            <a:r>
              <a:rPr lang="en-IN" sz="1400" dirty="0" err="1"/>
              <a:t>myCar</a:t>
            </a:r>
            <a:r>
              <a:rPr lang="en-IN" sz="1400" dirty="0"/>
              <a:t> -&gt; message();</a:t>
            </a:r>
          </a:p>
          <a:p>
            <a:pPr marL="0" indent="0">
              <a:buNone/>
            </a:pPr>
            <a:r>
              <a:rPr lang="en-IN" sz="1400" dirty="0"/>
              <a:t>?&gt;</a:t>
            </a:r>
          </a:p>
          <a:p>
            <a:pPr marL="0" indent="0">
              <a:buNone/>
            </a:pPr>
            <a:endParaRPr lang="en-IN" sz="1400" dirty="0"/>
          </a:p>
        </p:txBody>
      </p:sp>
      <p:sp>
        <p:nvSpPr>
          <p:cNvPr id="5" name="TextBox 4">
            <a:extLst>
              <a:ext uri="{FF2B5EF4-FFF2-40B4-BE49-F238E27FC236}">
                <a16:creationId xmlns:a16="http://schemas.microsoft.com/office/drawing/2014/main" id="{FC0E8E3F-BB16-4BC5-B1CD-C0764BA99D3D}"/>
              </a:ext>
            </a:extLst>
          </p:cNvPr>
          <p:cNvSpPr txBox="1"/>
          <p:nvPr/>
        </p:nvSpPr>
        <p:spPr>
          <a:xfrm>
            <a:off x="6935679" y="2257012"/>
            <a:ext cx="6094520"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Output: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My car is a black Volvo!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My car is a red Toyota!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6014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0A5F-F13C-4655-AB03-262C66A81793}"/>
              </a:ext>
            </a:extLst>
          </p:cNvPr>
          <p:cNvSpPr>
            <a:spLocks noGrp="1"/>
          </p:cNvSpPr>
          <p:nvPr>
            <p:ph type="title"/>
          </p:nvPr>
        </p:nvSpPr>
        <p:spPr/>
        <p:txBody>
          <a:bodyPr/>
          <a:lstStyle/>
          <a:p>
            <a:r>
              <a:rPr lang="en-US" sz="2500" b="1" i="0" dirty="0">
                <a:solidFill>
                  <a:srgbClr val="000000"/>
                </a:solidFill>
                <a:effectLst/>
                <a:latin typeface="Arial" panose="020B0604020202020204" pitchFamily="34" charset="0"/>
                <a:cs typeface="Arial" panose="020B0604020202020204" pitchFamily="34" charset="0"/>
              </a:rPr>
              <a:t>8. Resource</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E250792-07C7-458A-8964-911710061CEE}"/>
              </a:ext>
            </a:extLst>
          </p:cNvPr>
          <p:cNvSpPr>
            <a:spLocks noGrp="1"/>
          </p:cNvSpPr>
          <p:nvPr>
            <p:ph idx="1"/>
          </p:nvPr>
        </p:nvSpPr>
        <p:spPr>
          <a:xfrm>
            <a:off x="1331650" y="1825625"/>
            <a:ext cx="10022150" cy="4351338"/>
          </a:xfrm>
        </p:spPr>
        <p:txBody>
          <a:bodyPr/>
          <a:lstStyle/>
          <a:p>
            <a:pPr algn="just"/>
            <a:r>
              <a:rPr lang="en-US" sz="2500" i="0" dirty="0">
                <a:solidFill>
                  <a:srgbClr val="000000"/>
                </a:solidFill>
                <a:effectLst/>
                <a:latin typeface="Times" panose="02020603050405020304" pitchFamily="18" charset="0"/>
                <a:cs typeface="Times" panose="02020603050405020304" pitchFamily="18" charset="0"/>
              </a:rPr>
              <a:t>The special resource type is not an actual data type. It is the storing of a reference to functions and resources external to PHP.</a:t>
            </a:r>
          </a:p>
          <a:p>
            <a:pPr algn="just"/>
            <a:endParaRPr lang="en-US" sz="2500" i="0" dirty="0">
              <a:solidFill>
                <a:srgbClr val="000000"/>
              </a:solidFill>
              <a:effectLst/>
              <a:latin typeface="Times" panose="02020603050405020304" pitchFamily="18" charset="0"/>
              <a:cs typeface="Times" panose="02020603050405020304" pitchFamily="18" charset="0"/>
            </a:endParaRPr>
          </a:p>
          <a:p>
            <a:pPr algn="just"/>
            <a:r>
              <a:rPr lang="en-IN" sz="25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They are special variables that hold references to resources external to PHP (such as database connections).</a:t>
            </a:r>
          </a:p>
          <a:p>
            <a:pPr marL="0" indent="0" algn="just">
              <a:buNone/>
            </a:pPr>
            <a:endParaRPr lang="en-US" sz="2500" i="0" dirty="0">
              <a:solidFill>
                <a:srgbClr val="000000"/>
              </a:solidFill>
              <a:effectLst/>
              <a:latin typeface="Times" panose="02020603050405020304" pitchFamily="18" charset="0"/>
              <a:cs typeface="Times" panose="02020603050405020304" pitchFamily="18" charset="0"/>
            </a:endParaRPr>
          </a:p>
          <a:p>
            <a:pPr algn="just"/>
            <a:r>
              <a:rPr lang="en-US" sz="2500" i="0" dirty="0">
                <a:solidFill>
                  <a:srgbClr val="000000"/>
                </a:solidFill>
                <a:effectLst/>
                <a:latin typeface="Times" panose="02020603050405020304" pitchFamily="18" charset="0"/>
                <a:cs typeface="Times" panose="02020603050405020304" pitchFamily="18" charset="0"/>
              </a:rPr>
              <a:t>A common example of using the resource data type is a database call.</a:t>
            </a:r>
          </a:p>
          <a:p>
            <a:pPr algn="just"/>
            <a:endParaRPr lang="en-IN" dirty="0"/>
          </a:p>
        </p:txBody>
      </p:sp>
    </p:spTree>
    <p:extLst>
      <p:ext uri="{BB962C8B-B14F-4D97-AF65-F5344CB8AC3E}">
        <p14:creationId xmlns:p14="http://schemas.microsoft.com/office/powerpoint/2010/main" val="3205157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F43B1-CE1B-4391-9266-C6EB0E10FE23}"/>
              </a:ext>
            </a:extLst>
          </p:cNvPr>
          <p:cNvSpPr>
            <a:spLocks noGrp="1"/>
          </p:cNvSpPr>
          <p:nvPr>
            <p:ph type="title"/>
          </p:nvPr>
        </p:nvSpPr>
        <p:spPr>
          <a:xfrm>
            <a:off x="2244942" y="113375"/>
            <a:ext cx="8536619" cy="709073"/>
          </a:xfrm>
        </p:spPr>
        <p:txBody>
          <a:bodyPr>
            <a:normAutofit/>
          </a:bodyPr>
          <a:lstStyle/>
          <a:p>
            <a:r>
              <a:rPr lang="en-US" sz="4000" b="1" dirty="0">
                <a:latin typeface="Times New Roman" panose="02020603050405020304" pitchFamily="18" charset="0"/>
                <a:cs typeface="Times New Roman" panose="02020603050405020304" pitchFamily="18" charset="0"/>
              </a:rPr>
              <a:t>PHP Control Structures and Loops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8D4318-38B1-40C7-AB00-ADDF12126769}"/>
              </a:ext>
            </a:extLst>
          </p:cNvPr>
          <p:cNvSpPr>
            <a:spLocks noGrp="1"/>
          </p:cNvSpPr>
          <p:nvPr>
            <p:ph idx="1"/>
          </p:nvPr>
        </p:nvSpPr>
        <p:spPr>
          <a:xfrm>
            <a:off x="1255452" y="1066900"/>
            <a:ext cx="10515600" cy="4351338"/>
          </a:xfrm>
        </p:spPr>
        <p:txBody>
          <a:bodyPr>
            <a:noAutofit/>
          </a:bodyPr>
          <a:lstStyle/>
          <a:p>
            <a:pPr algn="just"/>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The control structure controls the flow of code execution in application. </a:t>
            </a:r>
          </a:p>
          <a:p>
            <a:pPr algn="just">
              <a:spcAft>
                <a:spcPts val="1950"/>
              </a:spcAft>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PHP supports a number of different control structures:</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if</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else</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elseif</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switch</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while</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do-while</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for</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1950"/>
              </a:spcAft>
              <a:buFont typeface="+mj-lt"/>
              <a:buAutoNum type="arabicPeriod"/>
            </a:pPr>
            <a:r>
              <a:rPr lang="en-IN" sz="2500"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foreach</a:t>
            </a:r>
            <a:endParaRPr lang="en-IN" sz="2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2500" dirty="0">
              <a:effectLst/>
              <a:latin typeface="Times New Roman" panose="02020603050405020304" pitchFamily="18" charset="0"/>
              <a:ea typeface="Times New Roman" panose="02020603050405020304" pitchFamily="18" charset="0"/>
            </a:endParaRPr>
          </a:p>
          <a:p>
            <a:pPr algn="just"/>
            <a:endParaRPr lang="en-IN" sz="2500" dirty="0"/>
          </a:p>
        </p:txBody>
      </p:sp>
    </p:spTree>
    <p:extLst>
      <p:ext uri="{BB962C8B-B14F-4D97-AF65-F5344CB8AC3E}">
        <p14:creationId xmlns:p14="http://schemas.microsoft.com/office/powerpoint/2010/main" val="911468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5726D2-B1ED-434C-90AB-53633E18DE59}"/>
              </a:ext>
            </a:extLst>
          </p:cNvPr>
          <p:cNvSpPr txBox="1"/>
          <p:nvPr/>
        </p:nvSpPr>
        <p:spPr>
          <a:xfrm>
            <a:off x="1411550" y="1018388"/>
            <a:ext cx="9516862" cy="4266296"/>
          </a:xfrm>
          <a:prstGeom prst="rect">
            <a:avLst/>
          </a:prstGeom>
          <a:noFill/>
        </p:spPr>
        <p:txBody>
          <a:bodyPr wrap="square">
            <a:spAutoFit/>
          </a:bodyPr>
          <a:lstStyle/>
          <a:p>
            <a:pPr marL="342900" lvl="0" indent="-342900" algn="just">
              <a:lnSpc>
                <a:spcPct val="107000"/>
              </a:lnSpc>
              <a:spcBef>
                <a:spcPts val="1950"/>
              </a:spcBef>
              <a:spcAft>
                <a:spcPts val="300"/>
              </a:spcAft>
              <a:buFont typeface="+mj-lt"/>
              <a:buAutoNum type="arabicPeriod"/>
            </a:pPr>
            <a:r>
              <a:rPr lang="en-IN" sz="2000" b="1"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PHP If Statement</a:t>
            </a:r>
          </a:p>
          <a:p>
            <a:pPr algn="just">
              <a:spcAft>
                <a:spcPts val="1950"/>
              </a:spcAft>
            </a:pPr>
            <a:r>
              <a:rPr lang="en-IN" sz="1800" dirty="0">
                <a:solidFill>
                  <a:srgbClr val="3A3A3A"/>
                </a:solidFill>
                <a:effectLst/>
                <a:latin typeface="Times New Roman" panose="02020603050405020304" pitchFamily="18" charset="0"/>
                <a:ea typeface="Times New Roman" panose="02020603050405020304" pitchFamily="18" charset="0"/>
              </a:rPr>
              <a:t>	The ‘if’ construct allows you to execute a piece of code if the expression provided along with it evaluates to true.</a:t>
            </a:r>
            <a:endParaRPr lang="en-IN" sz="1600" dirty="0">
              <a:effectLst/>
              <a:latin typeface="Times New Roman" panose="02020603050405020304" pitchFamily="18" charset="0"/>
              <a:ea typeface="Times New Roman" panose="02020603050405020304" pitchFamily="18" charset="0"/>
            </a:endParaRPr>
          </a:p>
          <a:p>
            <a:pPr algn="just"/>
            <a:r>
              <a:rPr lang="en-IN" sz="1800" dirty="0" err="1">
                <a:solidFill>
                  <a:srgbClr val="3A3A3A"/>
                </a:solidFill>
                <a:effectLst/>
                <a:latin typeface="Times New Roman" panose="02020603050405020304" pitchFamily="18" charset="0"/>
                <a:ea typeface="Times New Roman" panose="02020603050405020304" pitchFamily="18" charset="0"/>
              </a:rPr>
              <a:t>Eg</a:t>
            </a:r>
            <a:r>
              <a:rPr lang="en-IN" sz="1800" dirty="0">
                <a:solidFill>
                  <a:srgbClr val="3A3A3A"/>
                </a:solidFill>
                <a:effectLst/>
                <a:latin typeface="Times New Roman" panose="02020603050405020304" pitchFamily="18" charset="0"/>
                <a:ea typeface="Times New Roman" panose="02020603050405020304" pitchFamily="18" charset="0"/>
              </a:rPr>
              <a:t>:-</a:t>
            </a:r>
          </a:p>
          <a:p>
            <a:pPr algn="just"/>
            <a:endParaRPr lang="en-IN" sz="1600" dirty="0">
              <a:effectLst/>
              <a:latin typeface="Times New Roman" panose="02020603050405020304" pitchFamily="18" charset="0"/>
              <a:ea typeface="Times New Roman" panose="02020603050405020304" pitchFamily="18" charset="0"/>
            </a:endParaRPr>
          </a:p>
          <a:p>
            <a:pPr algn="just"/>
            <a:r>
              <a:rPr lang="en-IN" sz="1800" dirty="0">
                <a:solidFill>
                  <a:srgbClr val="3A3A3A"/>
                </a:solidFill>
                <a:effectLst/>
                <a:latin typeface="Times New Roman" panose="02020603050405020304" pitchFamily="18" charset="0"/>
                <a:ea typeface="Times New Roman" panose="02020603050405020304" pitchFamily="18" charset="0"/>
              </a:rPr>
              <a:t>&lt;?php</a:t>
            </a:r>
            <a:endParaRPr lang="en-IN" sz="1600" dirty="0">
              <a:effectLst/>
              <a:latin typeface="Times New Roman" panose="02020603050405020304" pitchFamily="18" charset="0"/>
              <a:ea typeface="Times New Roman" panose="02020603050405020304" pitchFamily="18" charset="0"/>
            </a:endParaRPr>
          </a:p>
          <a:p>
            <a:pPr algn="just"/>
            <a:r>
              <a:rPr lang="en-IN" sz="1800" dirty="0">
                <a:solidFill>
                  <a:srgbClr val="3A3A3A"/>
                </a:solidFill>
                <a:effectLst/>
                <a:latin typeface="Times New Roman" panose="02020603050405020304" pitchFamily="18" charset="0"/>
                <a:ea typeface="Times New Roman" panose="02020603050405020304" pitchFamily="18" charset="0"/>
              </a:rPr>
              <a:t>$age = 50;</a:t>
            </a:r>
            <a:endParaRPr lang="en-IN" sz="1600" dirty="0">
              <a:effectLst/>
              <a:latin typeface="Times New Roman" panose="02020603050405020304" pitchFamily="18" charset="0"/>
              <a:ea typeface="Times New Roman" panose="02020603050405020304" pitchFamily="18" charset="0"/>
            </a:endParaRPr>
          </a:p>
          <a:p>
            <a:pPr algn="just"/>
            <a:r>
              <a:rPr lang="en-IN" sz="1800" dirty="0">
                <a:solidFill>
                  <a:srgbClr val="3A3A3A"/>
                </a:solidFill>
                <a:effectLst/>
                <a:latin typeface="Times New Roman" panose="02020603050405020304" pitchFamily="18" charset="0"/>
                <a:ea typeface="Times New Roman" panose="02020603050405020304" pitchFamily="18" charset="0"/>
              </a:rPr>
              <a:t>if ($age &gt; 30)</a:t>
            </a:r>
            <a:endParaRPr lang="en-IN" sz="1600" dirty="0">
              <a:effectLst/>
              <a:latin typeface="Times New Roman" panose="02020603050405020304" pitchFamily="18" charset="0"/>
              <a:ea typeface="Times New Roman" panose="02020603050405020304" pitchFamily="18" charset="0"/>
            </a:endParaRPr>
          </a:p>
          <a:p>
            <a:pPr algn="just"/>
            <a:r>
              <a:rPr lang="en-IN" sz="1800" dirty="0">
                <a:solidFill>
                  <a:srgbClr val="3A3A3A"/>
                </a:solidFill>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algn="just"/>
            <a:r>
              <a:rPr lang="en-IN" sz="1800" dirty="0">
                <a:solidFill>
                  <a:srgbClr val="3A3A3A"/>
                </a:solidFill>
                <a:effectLst/>
                <a:latin typeface="Times New Roman" panose="02020603050405020304" pitchFamily="18" charset="0"/>
                <a:ea typeface="Times New Roman" panose="02020603050405020304" pitchFamily="18" charset="0"/>
              </a:rPr>
              <a:t>  echo "Your age is greater than 30!";</a:t>
            </a:r>
            <a:endParaRPr lang="en-IN" sz="1600" dirty="0">
              <a:effectLst/>
              <a:latin typeface="Times New Roman" panose="02020603050405020304" pitchFamily="18" charset="0"/>
              <a:ea typeface="Times New Roman" panose="02020603050405020304" pitchFamily="18" charset="0"/>
            </a:endParaRPr>
          </a:p>
          <a:p>
            <a:pPr algn="just"/>
            <a:r>
              <a:rPr lang="en-IN" sz="1800" dirty="0">
                <a:solidFill>
                  <a:srgbClr val="3A3A3A"/>
                </a:solidFill>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algn="just">
              <a:spcAft>
                <a:spcPts val="1950"/>
              </a:spcAft>
            </a:pPr>
            <a:r>
              <a:rPr lang="en-IN" sz="1800" dirty="0">
                <a:solidFill>
                  <a:srgbClr val="3A3A3A"/>
                </a:solidFill>
                <a:effectLst/>
                <a:latin typeface="Times New Roman" panose="02020603050405020304" pitchFamily="18" charset="0"/>
                <a:ea typeface="Times New Roman" panose="02020603050405020304" pitchFamily="18" charset="0"/>
              </a:rPr>
              <a:t>?&gt;</a:t>
            </a:r>
            <a:endParaRPr lang="en-IN" sz="1600" dirty="0">
              <a:effectLst/>
              <a:latin typeface="Times New Roman" panose="02020603050405020304" pitchFamily="18" charset="0"/>
              <a:ea typeface="Times New Roman" panose="02020603050405020304" pitchFamily="18" charset="0"/>
            </a:endParaRPr>
          </a:p>
          <a:p>
            <a:pPr algn="just">
              <a:spcAft>
                <a:spcPts val="1950"/>
              </a:spcAft>
            </a:pPr>
            <a:r>
              <a:rPr lang="en-IN" sz="1800" b="1" dirty="0">
                <a:solidFill>
                  <a:srgbClr val="3A3A3A"/>
                </a:solidFill>
                <a:effectLst/>
                <a:latin typeface="Times New Roman" panose="02020603050405020304" pitchFamily="18" charset="0"/>
                <a:ea typeface="Times New Roman" panose="02020603050405020304" pitchFamily="18" charset="0"/>
              </a:rPr>
              <a:t>Output:  Your age is greater than 30!</a:t>
            </a:r>
            <a:endParaRPr lang="en-IN"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3031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03B35B-CB3B-42D1-BE99-52AD6DD856C3}"/>
              </a:ext>
            </a:extLst>
          </p:cNvPr>
          <p:cNvSpPr txBox="1"/>
          <p:nvPr/>
        </p:nvSpPr>
        <p:spPr>
          <a:xfrm>
            <a:off x="1083076" y="398060"/>
            <a:ext cx="10449018" cy="6074996"/>
          </a:xfrm>
          <a:prstGeom prst="rect">
            <a:avLst/>
          </a:prstGeom>
          <a:noFill/>
        </p:spPr>
        <p:txBody>
          <a:bodyPr wrap="square">
            <a:spAutoFit/>
          </a:bodyPr>
          <a:lstStyle/>
          <a:p>
            <a:pPr lvl="0" algn="just">
              <a:lnSpc>
                <a:spcPct val="107000"/>
              </a:lnSpc>
              <a:spcBef>
                <a:spcPts val="1950"/>
              </a:spcBef>
              <a:spcAft>
                <a:spcPts val="300"/>
              </a:spcAft>
            </a:pPr>
            <a:r>
              <a:rPr lang="en-IN" sz="2000" b="1"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2. </a:t>
            </a:r>
            <a:r>
              <a:rPr lang="en-IN" sz="2000" b="1" dirty="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PHP Else Statement</a:t>
            </a:r>
            <a:endParaRPr lang="en-IN"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lvl="0" algn="just">
              <a:lnSpc>
                <a:spcPct val="107000"/>
              </a:lnSpc>
              <a:spcBef>
                <a:spcPts val="1950"/>
              </a:spcBef>
              <a:spcAft>
                <a:spcPts val="300"/>
              </a:spcAft>
            </a:pPr>
            <a:r>
              <a:rPr lang="en-IN" sz="1600" b="1" dirty="0">
                <a:solidFill>
                  <a:srgbClr val="1F3763"/>
                </a:solidFill>
                <a:effectLst/>
                <a:latin typeface="Calibri Light" panose="020F0302020204030204" pitchFamily="34" charset="0"/>
                <a:ea typeface="Calibri" panose="020F0502020204030204" pitchFamily="34" charset="0"/>
                <a:cs typeface="Times New Roman" panose="02020603050405020304" pitchFamily="18" charset="0"/>
              </a:rPr>
              <a:t>	</a:t>
            </a:r>
            <a:r>
              <a:rPr lang="en-IN" sz="1800" dirty="0">
                <a:solidFill>
                  <a:srgbClr val="3A3A3A"/>
                </a:solidFill>
                <a:effectLst/>
                <a:latin typeface="Times New Roman" panose="02020603050405020304" pitchFamily="18" charset="0"/>
                <a:ea typeface="Calibri" panose="020F0502020204030204" pitchFamily="34" charset="0"/>
                <a:cs typeface="Times New Roman" panose="02020603050405020304" pitchFamily="18" charset="0"/>
              </a:rPr>
              <a:t>The ‘if’ construct, which allows you to execute a piece of code if the expression evaluates to true. On the other hand, if the expression evaluates to false, it won't do anything. More often than not, you also want to execute a different code snippet if the expression evaluates to false.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$age = 50;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($age &lt; 30)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"Your age is less than 30!";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"Your age is greater than or equal to 30!";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Output: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Your age is greater than or equal to 30!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769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C9F8-9820-4A2D-B036-A7EA2948A51D}"/>
              </a:ext>
            </a:extLst>
          </p:cNvPr>
          <p:cNvSpPr>
            <a:spLocks noGrp="1"/>
          </p:cNvSpPr>
          <p:nvPr>
            <p:ph type="title"/>
          </p:nvPr>
        </p:nvSpPr>
        <p:spPr>
          <a:xfrm>
            <a:off x="739064" y="18255"/>
            <a:ext cx="10515600" cy="1325563"/>
          </a:xfrm>
        </p:spPr>
        <p:txBody>
          <a:bodyPr/>
          <a:lstStyle/>
          <a:p>
            <a:r>
              <a:rPr lang="en-IN" sz="2000" b="1" dirty="0">
                <a:solidFill>
                  <a:srgbClr val="3A3A3A"/>
                </a:solidFill>
                <a:latin typeface="Times New Roman" panose="02020603050405020304" pitchFamily="18" charset="0"/>
                <a:cs typeface="Times New Roman" panose="02020603050405020304" pitchFamily="18" charset="0"/>
              </a:rPr>
              <a:t>3. PHP Else If Statement</a:t>
            </a:r>
            <a:br>
              <a:rPr lang="en-IN" sz="3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EC360A10-3AE1-4DB1-8829-84930FB5F897}"/>
              </a:ext>
            </a:extLst>
          </p:cNvPr>
          <p:cNvSpPr txBox="1"/>
          <p:nvPr/>
        </p:nvSpPr>
        <p:spPr>
          <a:xfrm>
            <a:off x="1213283" y="761260"/>
            <a:ext cx="10239653" cy="5856860"/>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can consider the elseif statement as an extension to the if-else construct. If there are more than two choices to choose from, we can use the elseif statement.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$age = 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($age &lt; 30)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"Your age is less than 30!";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elseif ($age &gt; 30 &amp;&amp; $age &lt; 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"Your age is between 30 and 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elseif ($age &gt; 40 &amp;&amp; $age &lt; 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"Your age is between 40 and 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"Your age is greater than 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Output : Your age is greater than 50!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044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22DD-28EF-41B7-9FCB-4A4108A8F893}"/>
              </a:ext>
            </a:extLst>
          </p:cNvPr>
          <p:cNvSpPr>
            <a:spLocks noGrp="1"/>
          </p:cNvSpPr>
          <p:nvPr>
            <p:ph type="title"/>
          </p:nvPr>
        </p:nvSpPr>
        <p:spPr>
          <a:xfrm>
            <a:off x="1896862" y="159797"/>
            <a:ext cx="8398276" cy="689915"/>
          </a:xfrm>
        </p:spPr>
        <p:txBody>
          <a:bodyPr>
            <a:normAutofit/>
          </a:bodyPr>
          <a:lstStyle/>
          <a:p>
            <a:pPr algn="ctr"/>
            <a:r>
              <a:rPr lang="en-IN" sz="4000" b="1" i="0" dirty="0">
                <a:solidFill>
                  <a:srgbClr val="273239"/>
                </a:solidFill>
                <a:effectLst/>
                <a:latin typeface="Times New Roman" panose="02020603050405020304" pitchFamily="18" charset="0"/>
                <a:cs typeface="Times New Roman" panose="02020603050405020304" pitchFamily="18" charset="0"/>
              </a:rPr>
              <a:t>Introduction to Scripting Languages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D1246C-A2BB-4B68-9BDB-4C66914CAABB}"/>
              </a:ext>
            </a:extLst>
          </p:cNvPr>
          <p:cNvSpPr>
            <a:spLocks noGrp="1"/>
          </p:cNvSpPr>
          <p:nvPr>
            <p:ph idx="1"/>
          </p:nvPr>
        </p:nvSpPr>
        <p:spPr>
          <a:xfrm>
            <a:off x="1095653" y="1253331"/>
            <a:ext cx="10515600" cy="4351338"/>
          </a:xfrm>
        </p:spPr>
        <p:txBody>
          <a:bodyPr>
            <a:noAutofit/>
          </a:bodyPr>
          <a:lstStyle/>
          <a:p>
            <a:pPr algn="just"/>
            <a:r>
              <a:rPr lang="en-US" sz="3000" b="0" i="0" dirty="0">
                <a:solidFill>
                  <a:srgbClr val="273239"/>
                </a:solidFill>
                <a:effectLst/>
                <a:latin typeface="Times New Roman" panose="02020603050405020304" pitchFamily="18" charset="0"/>
                <a:cs typeface="Times New Roman" panose="02020603050405020304" pitchFamily="18" charset="0"/>
              </a:rPr>
              <a:t>All scripting languages are programming languages. </a:t>
            </a:r>
          </a:p>
          <a:p>
            <a:pPr algn="just"/>
            <a:r>
              <a:rPr lang="en-US" sz="3000" b="0" i="0" dirty="0">
                <a:solidFill>
                  <a:srgbClr val="273239"/>
                </a:solidFill>
                <a:effectLst/>
                <a:latin typeface="Times New Roman" panose="02020603050405020304" pitchFamily="18" charset="0"/>
                <a:cs typeface="Times New Roman" panose="02020603050405020304" pitchFamily="18" charset="0"/>
              </a:rPr>
              <a:t>The scripting language is basically a language where instructions are written for a run time environment. </a:t>
            </a:r>
          </a:p>
          <a:p>
            <a:pPr algn="just"/>
            <a:r>
              <a:rPr lang="en-US" sz="3000" b="0" i="0" dirty="0">
                <a:solidFill>
                  <a:srgbClr val="273239"/>
                </a:solidFill>
                <a:effectLst/>
                <a:latin typeface="Times New Roman" panose="02020603050405020304" pitchFamily="18" charset="0"/>
                <a:cs typeface="Times New Roman" panose="02020603050405020304" pitchFamily="18" charset="0"/>
              </a:rPr>
              <a:t>They do not require the compilation step and are rather interpreted. It brings new functions to applications and glue complex system together. </a:t>
            </a:r>
          </a:p>
          <a:p>
            <a:pPr algn="just"/>
            <a:r>
              <a:rPr lang="en-US" sz="3000" b="0" i="0" dirty="0">
                <a:solidFill>
                  <a:srgbClr val="273239"/>
                </a:solidFill>
                <a:effectLst/>
                <a:latin typeface="Times New Roman" panose="02020603050405020304" pitchFamily="18" charset="0"/>
                <a:cs typeface="Times New Roman" panose="02020603050405020304" pitchFamily="18" charset="0"/>
              </a:rPr>
              <a:t>A scripting language is a programming language designed for integrating and communicating with other programming languages.</a:t>
            </a:r>
          </a:p>
          <a:p>
            <a:pPr marL="0" indent="0" algn="just">
              <a:buNone/>
            </a:pPr>
            <a:r>
              <a:rPr lang="en-US" sz="3000" dirty="0" err="1">
                <a:solidFill>
                  <a:srgbClr val="273239"/>
                </a:solidFill>
                <a:latin typeface="Times New Roman" panose="02020603050405020304" pitchFamily="18" charset="0"/>
                <a:cs typeface="Times New Roman" panose="02020603050405020304" pitchFamily="18" charset="0"/>
              </a:rPr>
              <a:t>Eg.</a:t>
            </a:r>
            <a:r>
              <a:rPr lang="en-US" sz="3000" dirty="0">
                <a:solidFill>
                  <a:srgbClr val="273239"/>
                </a:solidFill>
                <a:latin typeface="Times New Roman" panose="02020603050405020304" pitchFamily="18" charset="0"/>
                <a:cs typeface="Times New Roman" panose="02020603050405020304" pitchFamily="18" charset="0"/>
              </a:rPr>
              <a:t> PHP, Node </a:t>
            </a:r>
            <a:r>
              <a:rPr lang="en-US" sz="3000" dirty="0" err="1">
                <a:solidFill>
                  <a:srgbClr val="273239"/>
                </a:solidFill>
                <a:latin typeface="Times New Roman" panose="02020603050405020304" pitchFamily="18" charset="0"/>
                <a:cs typeface="Times New Roman" panose="02020603050405020304" pitchFamily="18" charset="0"/>
              </a:rPr>
              <a:t>js</a:t>
            </a:r>
            <a:r>
              <a:rPr lang="en-US" sz="3000" dirty="0">
                <a:solidFill>
                  <a:srgbClr val="273239"/>
                </a:solidFill>
                <a:latin typeface="Times New Roman" panose="02020603050405020304" pitchFamily="18" charset="0"/>
                <a:cs typeface="Times New Roman" panose="02020603050405020304" pitchFamily="18" charset="0"/>
              </a:rPr>
              <a:t>, Ruby, Python, Perl etc.,</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607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5F3F-4DB0-459F-9C6E-A4FF98D25B82}"/>
              </a:ext>
            </a:extLst>
          </p:cNvPr>
          <p:cNvSpPr>
            <a:spLocks noGrp="1"/>
          </p:cNvSpPr>
          <p:nvPr>
            <p:ph type="title"/>
          </p:nvPr>
        </p:nvSpPr>
        <p:spPr/>
        <p:txBody>
          <a:bodyPr/>
          <a:lstStyle/>
          <a:p>
            <a:r>
              <a:rPr lang="en-IN" sz="2000" b="1" dirty="0">
                <a:solidFill>
                  <a:srgbClr val="3A3A3A"/>
                </a:solidFill>
                <a:latin typeface="Times New Roman" panose="02020603050405020304" pitchFamily="18" charset="0"/>
                <a:cs typeface="Times New Roman" panose="02020603050405020304" pitchFamily="18" charset="0"/>
              </a:rPr>
              <a:t>4. PHP Switch Statement</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55C3CFF7-CEA9-433B-B02B-011F8D1F5CE4}"/>
              </a:ext>
            </a:extLst>
          </p:cNvPr>
          <p:cNvSpPr txBox="1"/>
          <p:nvPr/>
        </p:nvSpPr>
        <p:spPr>
          <a:xfrm>
            <a:off x="1253969" y="931494"/>
            <a:ext cx="10515599" cy="575426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switch statement is similar to a series of IF statements on the same expression. In many occasions, you may want to compare the same variable (or expression) with many different values, and execute a different piece of code depending on which value it equals 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favourite_site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switch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favourite_site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case 'Business':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"My favourite site is business.tutsplus.com!";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break;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case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"My favourite site is code.tutsplus.com!";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break;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case 'Web Design':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"My favourite site is webdesign.tutsplus.com!";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2875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233E-9DEC-43EB-98C8-1B9B3F25FF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3B246F-E873-459D-A1DB-585A64143307}"/>
              </a:ext>
            </a:extLst>
          </p:cNvPr>
          <p:cNvSpPr>
            <a:spLocks noGrp="1"/>
          </p:cNvSpPr>
          <p:nvPr>
            <p:ph idx="1"/>
          </p:nvPr>
        </p:nvSpPr>
        <p:spPr>
          <a:xfrm>
            <a:off x="1228818" y="357388"/>
            <a:ext cx="10515600" cy="4351338"/>
          </a:xfrm>
        </p:spPr>
        <p:txBody>
          <a:bodyPr>
            <a:noAutofit/>
          </a:bodyPr>
          <a:lstStyle/>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break;</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case 'Music':</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"My favourite site is music.tutsplus.com!";</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break;</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case 'Photography':</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"My favourite site is photography.tutsplus.com!";</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break;</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default:</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"I like everything at tutsplus.com!";</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Output: My favourite site is code.tutsplus.com!</a:t>
            </a:r>
          </a:p>
          <a:p>
            <a:pPr marL="0" indent="0" algn="just">
              <a:lnSpc>
                <a:spcPct val="107000"/>
              </a:lnSpc>
              <a:spcAft>
                <a:spcPts val="800"/>
              </a:spcAft>
              <a:buNone/>
            </a:pPr>
            <a:endParaRPr lang="en-IN" sz="1800" dirty="0">
              <a:latin typeface="Times New Roman" panose="02020603050405020304" pitchFamily="18" charset="0"/>
              <a:cs typeface="Times New Roman" panose="02020603050405020304" pitchFamily="18" charset="0"/>
            </a:endParaRPr>
          </a:p>
          <a:p>
            <a:pPr marL="0" indent="0" algn="just">
              <a:lnSpc>
                <a:spcPct val="107000"/>
              </a:lnSpc>
              <a:spcAft>
                <a:spcPts val="800"/>
              </a:spcAf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063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2D62-2836-43CA-A389-33B9B48C7CA6}"/>
              </a:ext>
            </a:extLst>
          </p:cNvPr>
          <p:cNvSpPr>
            <a:spLocks noGrp="1"/>
          </p:cNvSpPr>
          <p:nvPr>
            <p:ph type="title"/>
          </p:nvPr>
        </p:nvSpPr>
        <p:spPr>
          <a:xfrm>
            <a:off x="2759358" y="0"/>
            <a:ext cx="7045290" cy="1325563"/>
          </a:xfrm>
        </p:spPr>
        <p:txBody>
          <a:bodyPr/>
          <a:lstStyle/>
          <a:p>
            <a:pPr algn="ctr"/>
            <a:r>
              <a:rPr lang="en-IN" sz="1800" b="1" dirty="0">
                <a:solidFill>
                  <a:srgbClr val="000000"/>
                </a:solidFill>
                <a:effectLst/>
                <a:latin typeface="Times New Roman" panose="02020603050405020304" pitchFamily="18" charset="0"/>
                <a:ea typeface="Times New Roman" panose="02020603050405020304" pitchFamily="18" charset="0"/>
              </a:rPr>
              <a:t>Loops in PHP</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A76592F-6AFA-4D59-97D4-125E52EADDEF}"/>
              </a:ext>
            </a:extLst>
          </p:cNvPr>
          <p:cNvSpPr>
            <a:spLocks noGrp="1"/>
          </p:cNvSpPr>
          <p:nvPr>
            <p:ph idx="1"/>
          </p:nvPr>
        </p:nvSpPr>
        <p:spPr>
          <a:xfrm>
            <a:off x="1353104" y="676922"/>
            <a:ext cx="10515600" cy="6425214"/>
          </a:xfrm>
        </p:spPr>
        <p:txBody>
          <a:bodyPr>
            <a:noAutofit/>
          </a:bodyPr>
          <a:lstStyle/>
          <a:p>
            <a:pPr marL="0" indent="0" algn="just">
              <a:lnSpc>
                <a:spcPct val="120000"/>
              </a:lnSpc>
              <a:spcBef>
                <a:spcPts val="0"/>
              </a:spcBef>
              <a:buNone/>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While Loop in PHP</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while loop is used when you want to execute a piece of code repeatedly until the while condition evaluates to false.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spcBef>
                <a:spcPts val="0"/>
              </a:spcBef>
              <a:buNone/>
            </a:pP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&lt;?php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$max = 0;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echo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echo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echo $j = 1;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echo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$result=0;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while ($max &lt; 10 )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$result =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$j;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$j;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$j = $result;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$max = $max + 1;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echo $result;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echo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20000"/>
              </a:lnSpc>
              <a:spcBef>
                <a:spcPts val="0"/>
              </a:spcBef>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20000"/>
              </a:lnSpc>
              <a:spcBef>
                <a:spcPts val="0"/>
              </a:spcBef>
              <a:buNone/>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endParaRPr lang="en-IN" sz="1400" dirty="0"/>
          </a:p>
        </p:txBody>
      </p:sp>
      <p:sp>
        <p:nvSpPr>
          <p:cNvPr id="5" name="TextBox 4">
            <a:extLst>
              <a:ext uri="{FF2B5EF4-FFF2-40B4-BE49-F238E27FC236}">
                <a16:creationId xmlns:a16="http://schemas.microsoft.com/office/drawing/2014/main" id="{0324882C-6455-40F5-84AE-66A94A68160F}"/>
              </a:ext>
            </a:extLst>
          </p:cNvPr>
          <p:cNvSpPr txBox="1"/>
          <p:nvPr/>
        </p:nvSpPr>
        <p:spPr>
          <a:xfrm>
            <a:off x="6216589" y="4524937"/>
            <a:ext cx="6094520" cy="1532727"/>
          </a:xfrm>
          <a:prstGeom prst="rect">
            <a:avLst/>
          </a:prstGeom>
          <a:noFill/>
        </p:spPr>
        <p:txBody>
          <a:bodyPr wrap="square">
            <a:spAutoFit/>
          </a:bodyPr>
          <a:lstStyle/>
          <a:p>
            <a:r>
              <a:rPr lang="en-IN" b="1" i="0" dirty="0">
                <a:solidFill>
                  <a:srgbClr val="000000"/>
                </a:solidFill>
                <a:effectLst/>
                <a:latin typeface="Times New Roman" panose="02020603050405020304" pitchFamily="18" charset="0"/>
              </a:rPr>
              <a:t>Output:</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outputs the Fibonacci series for the first ten numbers.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0" i="0" dirty="0">
              <a:solidFill>
                <a:srgbClr val="000000"/>
              </a:solidFill>
              <a:effectLst/>
              <a:latin typeface="Times New Roman" panose="02020603050405020304" pitchFamily="18" charset="0"/>
            </a:endParaRPr>
          </a:p>
          <a:p>
            <a:endParaRPr lang="en-IN" dirty="0">
              <a:solidFill>
                <a:srgbClr val="000000"/>
              </a:solidFill>
              <a:latin typeface="Times New Roman" panose="02020603050405020304" pitchFamily="18" charset="0"/>
            </a:endParaRPr>
          </a:p>
          <a:p>
            <a:r>
              <a:rPr lang="en-IN" b="1" i="0" dirty="0">
                <a:solidFill>
                  <a:srgbClr val="000000"/>
                </a:solidFill>
                <a:effectLst/>
                <a:latin typeface="Times New Roman" panose="02020603050405020304" pitchFamily="18" charset="0"/>
              </a:rPr>
              <a:t>0,1,1,2,3,5,8,13,21,34,55,89,</a:t>
            </a:r>
            <a:endParaRPr lang="en-IN" b="1" dirty="0"/>
          </a:p>
        </p:txBody>
      </p:sp>
    </p:spTree>
    <p:extLst>
      <p:ext uri="{BB962C8B-B14F-4D97-AF65-F5344CB8AC3E}">
        <p14:creationId xmlns:p14="http://schemas.microsoft.com/office/powerpoint/2010/main" val="2383082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871B-0381-4C5E-BA23-F8CE8FC4C41F}"/>
              </a:ext>
            </a:extLst>
          </p:cNvPr>
          <p:cNvSpPr>
            <a:spLocks noGrp="1"/>
          </p:cNvSpPr>
          <p:nvPr>
            <p:ph type="title"/>
          </p:nvPr>
        </p:nvSpPr>
        <p:spPr>
          <a:xfrm>
            <a:off x="838200" y="153193"/>
            <a:ext cx="10515600" cy="1325563"/>
          </a:xfrm>
        </p:spPr>
        <p:txBody>
          <a:bodyPr>
            <a:normAutofit/>
          </a:bodyPr>
          <a:lstStyle/>
          <a:p>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Do-While Loop in PHP</a:t>
            </a:r>
            <a:br>
              <a:rPr lang="en-IN" sz="30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3000" dirty="0"/>
          </a:p>
        </p:txBody>
      </p:sp>
      <p:sp>
        <p:nvSpPr>
          <p:cNvPr id="3" name="Content Placeholder 2">
            <a:extLst>
              <a:ext uri="{FF2B5EF4-FFF2-40B4-BE49-F238E27FC236}">
                <a16:creationId xmlns:a16="http://schemas.microsoft.com/office/drawing/2014/main" id="{CB283CBF-0B41-4FDA-B3F8-D8EE88EFA629}"/>
              </a:ext>
            </a:extLst>
          </p:cNvPr>
          <p:cNvSpPr>
            <a:spLocks noGrp="1"/>
          </p:cNvSpPr>
          <p:nvPr>
            <p:ph idx="1"/>
          </p:nvPr>
        </p:nvSpPr>
        <p:spPr>
          <a:xfrm>
            <a:off x="1086775" y="993528"/>
            <a:ext cx="10515600" cy="5478294"/>
          </a:xfrm>
        </p:spPr>
        <p:txBody>
          <a:bodyPr>
            <a:noAutofit/>
          </a:bodyPr>
          <a:lstStyle/>
          <a:p>
            <a:pPr indent="0" algn="just">
              <a:lnSpc>
                <a:spcPct val="107000"/>
              </a:lnSpc>
              <a:spcAft>
                <a:spcPts val="800"/>
              </a:spcAft>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The do-while loop is very similar to the while loop, with the only difference being that the while condition is checked at the end of the first iteration. Thus, we can guarantee that the loop code is executed at least once, irrespective of the result of the while expression.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7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$handle = </a:t>
            </a:r>
            <a:r>
              <a:rPr lang="en-IN" sz="1700" dirty="0" err="1">
                <a:effectLst/>
                <a:latin typeface="Times New Roman" panose="02020603050405020304" pitchFamily="18" charset="0"/>
                <a:ea typeface="Calibri" panose="020F0502020204030204" pitchFamily="34" charset="0"/>
                <a:cs typeface="Times New Roman" panose="02020603050405020304" pitchFamily="18" charset="0"/>
              </a:rPr>
              <a:t>fopen</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("file.txt", "r");</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if ($handle)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do</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$line = </a:t>
            </a:r>
            <a:r>
              <a:rPr lang="en-IN" sz="1700" dirty="0" err="1">
                <a:effectLst/>
                <a:latin typeface="Times New Roman" panose="02020603050405020304" pitchFamily="18" charset="0"/>
                <a:ea typeface="Calibri" panose="020F0502020204030204" pitchFamily="34" charset="0"/>
                <a:cs typeface="Times New Roman" panose="02020603050405020304" pitchFamily="18" charset="0"/>
              </a:rPr>
              <a:t>fgets</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($handle);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 process the line content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     } while($line !== false);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0000"/>
              </a:lnSpc>
              <a:spcBef>
                <a:spcPts val="0"/>
              </a:spcBef>
              <a:buNone/>
            </a:pPr>
            <a:r>
              <a:rPr lang="en-IN" sz="1700" dirty="0" err="1">
                <a:effectLst/>
                <a:latin typeface="Times New Roman" panose="02020603050405020304" pitchFamily="18" charset="0"/>
                <a:ea typeface="Calibri" panose="020F0502020204030204" pitchFamily="34" charset="0"/>
                <a:cs typeface="Times New Roman" panose="02020603050405020304" pitchFamily="18" charset="0"/>
              </a:rPr>
              <a:t>fclose</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($handle);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1910" indent="0" algn="just">
              <a:lnSpc>
                <a:spcPct val="107000"/>
              </a:lnSpc>
              <a:spcAft>
                <a:spcPts val="800"/>
              </a:spcAft>
              <a:buNone/>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p>
        </p:txBody>
      </p:sp>
    </p:spTree>
    <p:extLst>
      <p:ext uri="{BB962C8B-B14F-4D97-AF65-F5344CB8AC3E}">
        <p14:creationId xmlns:p14="http://schemas.microsoft.com/office/powerpoint/2010/main" val="3826772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1C42-1638-4F8E-B618-C990F84DF21E}"/>
              </a:ext>
            </a:extLst>
          </p:cNvPr>
          <p:cNvSpPr>
            <a:spLocks noGrp="1"/>
          </p:cNvSpPr>
          <p:nvPr>
            <p:ph type="title"/>
          </p:nvPr>
        </p:nvSpPr>
        <p:spPr/>
        <p:txBody>
          <a:bodyPr/>
          <a:lstStyle/>
          <a:p>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For Loop in PHP</a:t>
            </a:r>
            <a:br>
              <a:rPr lang="en-IN" sz="4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3615ED6-D1E6-407B-9F2E-422BBB117432}"/>
              </a:ext>
            </a:extLst>
          </p:cNvPr>
          <p:cNvSpPr>
            <a:spLocks noGrp="1"/>
          </p:cNvSpPr>
          <p:nvPr>
            <p:ph idx="1"/>
          </p:nvPr>
        </p:nvSpPr>
        <p:spPr>
          <a:xfrm>
            <a:off x="997998" y="1207362"/>
            <a:ext cx="10515600" cy="5449469"/>
          </a:xfrm>
        </p:spPr>
        <p:txBody>
          <a:bodyPr>
            <a:normAutofit fontScale="92500" lnSpcReduction="10000"/>
          </a:bodyPr>
          <a:lstStyle/>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Generally, the for loop is used to execute a piece of code a specific number of times. In other words, if you already know the number of times you want to execute a block of code, it's the for loop which is the best choice.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&lt;=10;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sprintf</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square of %d is %d.&lt;/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above program outputs the square of the first ten numbers. It initializes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1, repeats as long 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less than or equal to 10, and adds 1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each iteration.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5" name="TextBox 4">
            <a:extLst>
              <a:ext uri="{FF2B5EF4-FFF2-40B4-BE49-F238E27FC236}">
                <a16:creationId xmlns:a16="http://schemas.microsoft.com/office/drawing/2014/main" id="{A23836BB-0855-4A76-A598-4ECF7A2AC8BA}"/>
              </a:ext>
            </a:extLst>
          </p:cNvPr>
          <p:cNvSpPr txBox="1"/>
          <p:nvPr/>
        </p:nvSpPr>
        <p:spPr>
          <a:xfrm>
            <a:off x="8466338" y="2045541"/>
            <a:ext cx="6094520" cy="3139321"/>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Output:</a:t>
            </a:r>
          </a:p>
          <a:p>
            <a:r>
              <a:rPr lang="en-US" b="0" i="0" dirty="0">
                <a:solidFill>
                  <a:srgbClr val="000000"/>
                </a:solidFill>
                <a:effectLst/>
                <a:latin typeface="Times New Roman" panose="02020603050405020304" pitchFamily="18" charset="0"/>
              </a:rPr>
              <a:t>The square of 1 is 1.</a:t>
            </a:r>
            <a:br>
              <a:rPr lang="en-US" dirty="0"/>
            </a:br>
            <a:r>
              <a:rPr lang="en-US" b="0" i="0" dirty="0">
                <a:solidFill>
                  <a:srgbClr val="000000"/>
                </a:solidFill>
                <a:effectLst/>
                <a:latin typeface="Times New Roman" panose="02020603050405020304" pitchFamily="18" charset="0"/>
              </a:rPr>
              <a:t>The square of 2 is 4.</a:t>
            </a:r>
            <a:br>
              <a:rPr lang="en-US" dirty="0"/>
            </a:br>
            <a:r>
              <a:rPr lang="en-US" b="0" i="0" dirty="0">
                <a:solidFill>
                  <a:srgbClr val="000000"/>
                </a:solidFill>
                <a:effectLst/>
                <a:latin typeface="Times New Roman" panose="02020603050405020304" pitchFamily="18" charset="0"/>
              </a:rPr>
              <a:t>The square of 3 is 9.</a:t>
            </a:r>
            <a:br>
              <a:rPr lang="en-US" dirty="0"/>
            </a:br>
            <a:r>
              <a:rPr lang="en-US" b="0" i="0" dirty="0">
                <a:solidFill>
                  <a:srgbClr val="000000"/>
                </a:solidFill>
                <a:effectLst/>
                <a:latin typeface="Times New Roman" panose="02020603050405020304" pitchFamily="18" charset="0"/>
              </a:rPr>
              <a:t>The square of 4 is 16.</a:t>
            </a:r>
            <a:br>
              <a:rPr lang="en-US" dirty="0"/>
            </a:br>
            <a:r>
              <a:rPr lang="en-US" b="0" i="0" dirty="0">
                <a:solidFill>
                  <a:srgbClr val="000000"/>
                </a:solidFill>
                <a:effectLst/>
                <a:latin typeface="Times New Roman" panose="02020603050405020304" pitchFamily="18" charset="0"/>
              </a:rPr>
              <a:t>The square of 5 is 25.</a:t>
            </a:r>
            <a:br>
              <a:rPr lang="en-US" dirty="0"/>
            </a:br>
            <a:r>
              <a:rPr lang="en-US" b="0" i="0" dirty="0">
                <a:solidFill>
                  <a:srgbClr val="000000"/>
                </a:solidFill>
                <a:effectLst/>
                <a:latin typeface="Times New Roman" panose="02020603050405020304" pitchFamily="18" charset="0"/>
              </a:rPr>
              <a:t>The square of 6 is 36.</a:t>
            </a:r>
            <a:br>
              <a:rPr lang="en-US" dirty="0"/>
            </a:br>
            <a:r>
              <a:rPr lang="en-US" b="0" i="0" dirty="0">
                <a:solidFill>
                  <a:srgbClr val="000000"/>
                </a:solidFill>
                <a:effectLst/>
                <a:latin typeface="Times New Roman" panose="02020603050405020304" pitchFamily="18" charset="0"/>
              </a:rPr>
              <a:t>The square of 7 is 49.</a:t>
            </a:r>
            <a:br>
              <a:rPr lang="en-US" dirty="0"/>
            </a:br>
            <a:r>
              <a:rPr lang="en-US" b="0" i="0" dirty="0">
                <a:solidFill>
                  <a:srgbClr val="000000"/>
                </a:solidFill>
                <a:effectLst/>
                <a:latin typeface="Times New Roman" panose="02020603050405020304" pitchFamily="18" charset="0"/>
              </a:rPr>
              <a:t>The square of 8 is 64.</a:t>
            </a:r>
            <a:br>
              <a:rPr lang="en-US" dirty="0"/>
            </a:br>
            <a:r>
              <a:rPr lang="en-US" b="0" i="0" dirty="0">
                <a:solidFill>
                  <a:srgbClr val="000000"/>
                </a:solidFill>
                <a:effectLst/>
                <a:latin typeface="Times New Roman" panose="02020603050405020304" pitchFamily="18" charset="0"/>
              </a:rPr>
              <a:t>The square of 9 is 81.</a:t>
            </a:r>
            <a:br>
              <a:rPr lang="en-US" dirty="0"/>
            </a:br>
            <a:r>
              <a:rPr lang="en-US" b="0" i="0" dirty="0">
                <a:solidFill>
                  <a:srgbClr val="000000"/>
                </a:solidFill>
                <a:effectLst/>
                <a:latin typeface="Times New Roman" panose="02020603050405020304" pitchFamily="18" charset="0"/>
              </a:rPr>
              <a:t>The square of 10 is 100.</a:t>
            </a:r>
            <a:endParaRPr lang="en-IN" dirty="0"/>
          </a:p>
        </p:txBody>
      </p:sp>
    </p:spTree>
    <p:extLst>
      <p:ext uri="{BB962C8B-B14F-4D97-AF65-F5344CB8AC3E}">
        <p14:creationId xmlns:p14="http://schemas.microsoft.com/office/powerpoint/2010/main" val="3033601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FFF2-B6E0-43E7-86C9-CC49A8DA97F6}"/>
              </a:ext>
            </a:extLst>
          </p:cNvPr>
          <p:cNvSpPr>
            <a:spLocks noGrp="1"/>
          </p:cNvSpPr>
          <p:nvPr>
            <p:ph type="title"/>
          </p:nvPr>
        </p:nvSpPr>
        <p:spPr>
          <a:xfrm>
            <a:off x="838200" y="153193"/>
            <a:ext cx="10515600" cy="1325563"/>
          </a:xfrm>
        </p:spPr>
        <p:txBody>
          <a:bodyPr/>
          <a:lstStyle/>
          <a:p>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4. For Each in PHP</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D70F311-A879-46FD-A145-DB571B36C178}"/>
              </a:ext>
            </a:extLst>
          </p:cNvPr>
          <p:cNvSpPr>
            <a:spLocks noGrp="1"/>
          </p:cNvSpPr>
          <p:nvPr>
            <p:ph idx="1"/>
          </p:nvPr>
        </p:nvSpPr>
        <p:spPr>
          <a:xfrm>
            <a:off x="1221272" y="921792"/>
            <a:ext cx="10551850" cy="6146519"/>
          </a:xfrm>
        </p:spPr>
        <p:txBody>
          <a:bodyPr>
            <a:noAutofit/>
          </a:bodyPr>
          <a:lstStyle/>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foreach loop is used to iterate over array variables. If you have an array variable, and you want to go through each element of that array, the foreach loop is the best choice.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a:t>
            </a:r>
            <a:r>
              <a:rPr lang="en-IN" sz="1800" dirty="0">
                <a:latin typeface="Times New Roman" panose="02020603050405020304" pitchFamily="18" charset="0"/>
                <a:ea typeface="Calibri" panose="020F0502020204030204" pitchFamily="34" charset="0"/>
                <a:cs typeface="Times New Roman" panose="02020603050405020304" pitchFamily="18" charset="0"/>
              </a:rPr>
              <a:t>hp</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$fruits = array('apple', 'banana', 'orange', 'grapes');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foreach ($fruits as $fruit)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  echo $fruit;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  echo "&lt;</a:t>
            </a:r>
            <a:r>
              <a:rPr lang="en-IN" sz="1800" dirty="0" err="1">
                <a:latin typeface="Times New Roman" panose="02020603050405020304" pitchFamily="18" charset="0"/>
                <a:ea typeface="Calibri" panose="020F0502020204030204" pitchFamily="34" charset="0"/>
                <a:cs typeface="Times New Roman" panose="02020603050405020304" pitchFamily="18" charset="0"/>
              </a:rPr>
              <a:t>br</a:t>
            </a:r>
            <a:r>
              <a:rPr lang="en-IN" sz="1800" dirty="0">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$employee = array('name' =&gt; 'John Smith', 'age' =&gt; 30, 'profession' =&gt; 'Software Engineer');</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foreach ($employee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a:t>
            </a:r>
            <a:r>
              <a:rPr lang="en-IN" sz="1800" dirty="0">
                <a:latin typeface="Times New Roman" panose="02020603050405020304" pitchFamily="18" charset="0"/>
                <a:cs typeface="Times New Roman" panose="02020603050405020304" pitchFamily="18" charset="0"/>
              </a:rPr>
              <a:t>key =&gt; $value)</a:t>
            </a:r>
          </a:p>
          <a:p>
            <a:pPr indent="0" algn="just">
              <a:lnSpc>
                <a:spcPct val="100000"/>
              </a:lnSpc>
              <a:spcBef>
                <a:spcPts val="0"/>
              </a:spcBef>
              <a:buNone/>
            </a:pPr>
            <a:r>
              <a:rPr lang="en-IN" sz="1800" dirty="0">
                <a:latin typeface="Times New Roman" panose="02020603050405020304" pitchFamily="18" charset="0"/>
                <a:cs typeface="Times New Roman" panose="02020603050405020304" pitchFamily="18" charset="0"/>
              </a:rPr>
              <a:t>{</a:t>
            </a:r>
          </a:p>
          <a:p>
            <a:pPr indent="0" algn="just">
              <a:lnSpc>
                <a:spcPct val="100000"/>
              </a:lnSpc>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sprintf</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 %s&lt;/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 $key,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echo "&lt;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3388089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0C344-C24A-4F38-BE29-09395D8CB5B9}"/>
              </a:ext>
            </a:extLst>
          </p:cNvPr>
          <p:cNvSpPr>
            <a:spLocks noGrp="1"/>
          </p:cNvSpPr>
          <p:nvPr>
            <p:ph idx="1"/>
          </p:nvPr>
        </p:nvSpPr>
        <p:spPr>
          <a:xfrm>
            <a:off x="1346454" y="4984083"/>
            <a:ext cx="10515600" cy="4351338"/>
          </a:xfrm>
        </p:spPr>
        <p:txBody>
          <a:bodyPr/>
          <a:lstStyle/>
          <a:p>
            <a:pPr marL="0" indent="0" algn="just">
              <a:buNone/>
            </a:pPr>
            <a:r>
              <a:rPr lang="en-IN" sz="1800" b="1" dirty="0">
                <a:solidFill>
                  <a:srgbClr val="000000"/>
                </a:solidFill>
                <a:latin typeface="Times New Roman" panose="02020603050405020304" pitchFamily="18" charset="0"/>
              </a:rPr>
              <a:t>Note: </a:t>
            </a:r>
            <a:r>
              <a:rPr lang="en-IN" sz="1800" dirty="0">
                <a:solidFill>
                  <a:srgbClr val="000000"/>
                </a:solidFill>
                <a:latin typeface="Times New Roman" panose="02020603050405020304" pitchFamily="18" charset="0"/>
              </a:rPr>
              <a:t>If you want to access array values, you can use the first version of the foreach loop, as shown in the above example. On the other hand, if you want to access both a key and a value, you can do it as shown in the $employee example above.</a:t>
            </a:r>
          </a:p>
          <a:p>
            <a:pPr algn="just"/>
            <a:endParaRPr lang="en-IN" dirty="0">
              <a:latin typeface="Times" panose="02020603050405020304" pitchFamily="18" charset="0"/>
              <a:cs typeface="Times" panose="02020603050405020304" pitchFamily="18" charset="0"/>
            </a:endParaRPr>
          </a:p>
        </p:txBody>
      </p:sp>
      <p:sp>
        <p:nvSpPr>
          <p:cNvPr id="5" name="TextBox 4">
            <a:extLst>
              <a:ext uri="{FF2B5EF4-FFF2-40B4-BE49-F238E27FC236}">
                <a16:creationId xmlns:a16="http://schemas.microsoft.com/office/drawing/2014/main" id="{731EE509-9660-4A32-A24D-18D92B389FB6}"/>
              </a:ext>
            </a:extLst>
          </p:cNvPr>
          <p:cNvSpPr txBox="1"/>
          <p:nvPr/>
        </p:nvSpPr>
        <p:spPr>
          <a:xfrm>
            <a:off x="1346454" y="1215200"/>
            <a:ext cx="6094476" cy="3139321"/>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Output:</a:t>
            </a:r>
          </a:p>
          <a:p>
            <a:endParaRPr lang="en-US" b="1" i="0" dirty="0">
              <a:solidFill>
                <a:srgbClr val="000000"/>
              </a:solidFill>
              <a:effectLst/>
              <a:latin typeface="Times New Roman" panose="02020603050405020304" pitchFamily="18" charset="0"/>
            </a:endParaRPr>
          </a:p>
          <a:p>
            <a:r>
              <a:rPr lang="en-US" b="0" i="0" dirty="0">
                <a:solidFill>
                  <a:srgbClr val="000000"/>
                </a:solidFill>
                <a:effectLst/>
                <a:latin typeface="Times New Roman" panose="02020603050405020304" pitchFamily="18" charset="0"/>
              </a:rPr>
              <a:t>apple</a:t>
            </a:r>
            <a:br>
              <a:rPr lang="en-US" dirty="0"/>
            </a:br>
            <a:r>
              <a:rPr lang="en-US" b="0" i="0" dirty="0">
                <a:solidFill>
                  <a:srgbClr val="000000"/>
                </a:solidFill>
                <a:effectLst/>
                <a:latin typeface="Times New Roman" panose="02020603050405020304" pitchFamily="18" charset="0"/>
              </a:rPr>
              <a:t>banana</a:t>
            </a:r>
            <a:br>
              <a:rPr lang="en-US" dirty="0"/>
            </a:br>
            <a:r>
              <a:rPr lang="en-US" b="0" i="0" dirty="0">
                <a:solidFill>
                  <a:srgbClr val="000000"/>
                </a:solidFill>
                <a:effectLst/>
                <a:latin typeface="Times New Roman" panose="02020603050405020304" pitchFamily="18" charset="0"/>
              </a:rPr>
              <a:t>orange</a:t>
            </a:r>
            <a:br>
              <a:rPr lang="en-US" dirty="0"/>
            </a:br>
            <a:r>
              <a:rPr lang="en-US" b="0" i="0" dirty="0">
                <a:solidFill>
                  <a:srgbClr val="000000"/>
                </a:solidFill>
                <a:effectLst/>
                <a:latin typeface="Times New Roman" panose="02020603050405020304" pitchFamily="18" charset="0"/>
              </a:rPr>
              <a:t>grapes</a:t>
            </a:r>
            <a:br>
              <a:rPr lang="en-US" dirty="0"/>
            </a:br>
            <a:r>
              <a:rPr lang="en-US" b="0" i="0" dirty="0">
                <a:solidFill>
                  <a:srgbClr val="000000"/>
                </a:solidFill>
                <a:effectLst/>
                <a:latin typeface="Times New Roman" panose="02020603050405020304" pitchFamily="18" charset="0"/>
              </a:rPr>
              <a:t>name: John Smith</a:t>
            </a:r>
            <a:br>
              <a:rPr lang="en-US" dirty="0"/>
            </a:br>
            <a:br>
              <a:rPr lang="en-US" dirty="0"/>
            </a:br>
            <a:r>
              <a:rPr lang="en-US" b="0" i="0" dirty="0">
                <a:solidFill>
                  <a:srgbClr val="000000"/>
                </a:solidFill>
                <a:effectLst/>
                <a:latin typeface="Times New Roman" panose="02020603050405020304" pitchFamily="18" charset="0"/>
              </a:rPr>
              <a:t>age: 30</a:t>
            </a:r>
            <a:br>
              <a:rPr lang="en-US" dirty="0"/>
            </a:br>
            <a:br>
              <a:rPr lang="en-US" dirty="0"/>
            </a:br>
            <a:r>
              <a:rPr lang="en-US" b="0" i="0" dirty="0">
                <a:solidFill>
                  <a:srgbClr val="000000"/>
                </a:solidFill>
                <a:effectLst/>
                <a:latin typeface="Times New Roman" panose="02020603050405020304" pitchFamily="18" charset="0"/>
              </a:rPr>
              <a:t>profession: Software Engineer</a:t>
            </a:r>
            <a:endParaRPr lang="en-IN" dirty="0"/>
          </a:p>
        </p:txBody>
      </p:sp>
    </p:spTree>
    <p:extLst>
      <p:ext uri="{BB962C8B-B14F-4D97-AF65-F5344CB8AC3E}">
        <p14:creationId xmlns:p14="http://schemas.microsoft.com/office/powerpoint/2010/main" val="2598152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CF4F-5A3B-4CB7-94E5-59F4A6F48344}"/>
              </a:ext>
            </a:extLst>
          </p:cNvPr>
          <p:cNvSpPr>
            <a:spLocks noGrp="1"/>
          </p:cNvSpPr>
          <p:nvPr>
            <p:ph type="title"/>
          </p:nvPr>
        </p:nvSpPr>
        <p:spPr>
          <a:xfrm>
            <a:off x="1433004" y="400066"/>
            <a:ext cx="9087035" cy="673562"/>
          </a:xfrm>
        </p:spPr>
        <p:txBody>
          <a:bodyPr>
            <a:normAutofit fontScale="90000"/>
          </a:bodyPr>
          <a:lstStyle/>
          <a:p>
            <a:pPr algn="ctr"/>
            <a:r>
              <a:rPr lang="en-IN" sz="4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Arrays</a:t>
            </a:r>
            <a:br>
              <a:rPr lang="en-IN" sz="4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4881E20-AFC7-49AE-9E31-D6CC13AC62C7}"/>
              </a:ext>
            </a:extLst>
          </p:cNvPr>
          <p:cNvSpPr>
            <a:spLocks noGrp="1"/>
          </p:cNvSpPr>
          <p:nvPr>
            <p:ph idx="1"/>
          </p:nvPr>
        </p:nvSpPr>
        <p:spPr>
          <a:xfrm>
            <a:off x="1162975" y="1091384"/>
            <a:ext cx="10590320" cy="4867822"/>
          </a:xfrm>
        </p:spPr>
        <p:txBody>
          <a:bodyPr>
            <a:normAutofit/>
          </a:bodyPr>
          <a:lstStyle/>
          <a:p>
            <a:pPr marL="0" indent="0" algn="just">
              <a:spcBef>
                <a:spcPts val="1440"/>
              </a:spcBef>
              <a:spcAft>
                <a:spcPts val="1440"/>
              </a:spcAft>
              <a:buNone/>
            </a:pPr>
            <a:r>
              <a:rPr lang="en-IN" sz="1800" dirty="0">
                <a:solidFill>
                  <a:srgbClr val="000000"/>
                </a:solidFill>
                <a:effectLst/>
                <a:latin typeface="Times New Roman" panose="02020603050405020304" pitchFamily="18" charset="0"/>
                <a:ea typeface="Times New Roman" panose="02020603050405020304" pitchFamily="18" charset="0"/>
              </a:rPr>
              <a:t>An array is a special variable, which can hold more than one value at a time. </a:t>
            </a:r>
          </a:p>
          <a:p>
            <a:pPr marL="0" indent="0" algn="just">
              <a:buNone/>
            </a:pPr>
            <a:r>
              <a:rPr lang="en-IN" sz="1800" b="1" dirty="0">
                <a:solidFill>
                  <a:srgbClr val="000000"/>
                </a:solidFill>
                <a:effectLst/>
                <a:latin typeface="Times New Roman" panose="02020603050405020304" pitchFamily="18" charset="0"/>
                <a:ea typeface="Times New Roman" panose="02020603050405020304" pitchFamily="18" charset="0"/>
              </a:rPr>
              <a:t>Create an Array in PHP</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PHP, the array() function is used to create an array. </a:t>
            </a:r>
          </a:p>
          <a:p>
            <a:pPr marL="0" indent="0">
              <a:buNone/>
            </a:pP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For example: </a:t>
            </a:r>
            <a:r>
              <a:rPr lang="en-IN" sz="1800" dirty="0">
                <a:solidFill>
                  <a:srgbClr val="000000"/>
                </a:solidFill>
                <a:effectLst/>
                <a:latin typeface="Times New Roman" panose="02020603050405020304" pitchFamily="18" charset="0"/>
                <a:ea typeface="Times New Roman" panose="02020603050405020304" pitchFamily="18" charset="0"/>
              </a:rPr>
              <a:t>If you have a list of items (a list of car names, for example), the array can be created as follows:</a:t>
            </a: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&lt;?php</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$cars = array("Volvo", "BMW", "Toyota");</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echo "I like " . $cars[0] . ", " . $cars[1] . " and " . $cars[2] . ".";</a:t>
            </a:r>
            <a:endParaRPr lang="en-IN" sz="1800" dirty="0">
              <a:effectLst/>
              <a:latin typeface="Times New Roman" panose="02020603050405020304" pitchFamily="18" charset="0"/>
              <a:ea typeface="Times New Roman" panose="02020603050405020304" pitchFamily="18" charset="0"/>
            </a:endParaRPr>
          </a:p>
          <a:p>
            <a:pPr marL="0" indent="0" algn="just">
              <a:spcBef>
                <a:spcPts val="1440"/>
              </a:spcBef>
              <a:spcAft>
                <a:spcPts val="1440"/>
              </a:spcAft>
              <a:buNone/>
            </a:pPr>
            <a:r>
              <a:rPr lang="en-IN" sz="1800" dirty="0">
                <a:solidFill>
                  <a:srgbClr val="000000"/>
                </a:solidFill>
                <a:effectLst/>
                <a:latin typeface="Times New Roman" panose="02020603050405020304" pitchFamily="18" charset="0"/>
                <a:ea typeface="Times New Roman" panose="02020603050405020304" pitchFamily="18" charset="0"/>
              </a:rPr>
              <a:t>?&gt;</a:t>
            </a:r>
            <a:endParaRPr lang="en-IN" sz="1800" dirty="0">
              <a:effectLst/>
              <a:latin typeface="Times New Roman" panose="02020603050405020304" pitchFamily="18" charset="0"/>
              <a:ea typeface="Times New Roman" panose="02020603050405020304" pitchFamily="18" charset="0"/>
            </a:endParaRPr>
          </a:p>
          <a:p>
            <a:pPr marL="0" indent="0" algn="just">
              <a:spcBef>
                <a:spcPts val="1440"/>
              </a:spcBef>
              <a:spcAft>
                <a:spcPts val="1440"/>
              </a:spcAft>
              <a:buNone/>
            </a:pPr>
            <a:r>
              <a:rPr lang="en-IN" sz="1800" b="1" dirty="0">
                <a:solidFill>
                  <a:srgbClr val="000000"/>
                </a:solidFill>
                <a:effectLst/>
                <a:latin typeface="Times New Roman" panose="02020603050405020304" pitchFamily="18" charset="0"/>
                <a:ea typeface="Times New Roman" panose="02020603050405020304" pitchFamily="18" charset="0"/>
              </a:rPr>
              <a:t>Output: </a:t>
            </a:r>
            <a:r>
              <a:rPr lang="en-IN" sz="1800" dirty="0">
                <a:solidFill>
                  <a:srgbClr val="000000"/>
                </a:solidFill>
                <a:effectLst/>
                <a:latin typeface="Times New Roman" panose="02020603050405020304" pitchFamily="18" charset="0"/>
                <a:ea typeface="Times New Roman" panose="02020603050405020304" pitchFamily="18" charset="0"/>
              </a:rPr>
              <a:t>I like Volvo, BMW and Toyota.</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41391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8725-3AAF-4D53-8F6D-E08FD1F59557}"/>
              </a:ext>
            </a:extLst>
          </p:cNvPr>
          <p:cNvSpPr>
            <a:spLocks noGrp="1"/>
          </p:cNvSpPr>
          <p:nvPr>
            <p:ph type="title"/>
          </p:nvPr>
        </p:nvSpPr>
        <p:spPr/>
        <p:txBody>
          <a:bodyPr>
            <a:normAutofit/>
          </a:bodyPr>
          <a:lstStyle/>
          <a:p>
            <a:r>
              <a:rPr lang="en-US" altLang="en-US" sz="3000" b="1" dirty="0">
                <a:solidFill>
                  <a:srgbClr val="000000"/>
                </a:solidFill>
                <a:latin typeface="Times New Roman" panose="02020603050405020304" pitchFamily="18" charset="0"/>
                <a:ea typeface="+mn-ea"/>
                <a:cs typeface="+mn-cs"/>
              </a:rPr>
              <a:t>Count()</a:t>
            </a:r>
            <a:endParaRPr lang="en-IN" sz="3000" b="1" dirty="0">
              <a:solidFill>
                <a:srgbClr val="000000"/>
              </a:solidFill>
              <a:latin typeface="Times New Roman" panose="02020603050405020304" pitchFamily="18" charset="0"/>
              <a:ea typeface="+mn-ea"/>
              <a:cs typeface="+mn-cs"/>
            </a:endParaRPr>
          </a:p>
        </p:txBody>
      </p:sp>
      <p:sp>
        <p:nvSpPr>
          <p:cNvPr id="4" name="Rectangle 1">
            <a:extLst>
              <a:ext uri="{FF2B5EF4-FFF2-40B4-BE49-F238E27FC236}">
                <a16:creationId xmlns:a16="http://schemas.microsoft.com/office/drawing/2014/main" id="{429B67AE-11A4-49CF-8F45-8832D9B984BA}"/>
              </a:ext>
            </a:extLst>
          </p:cNvPr>
          <p:cNvSpPr>
            <a:spLocks noGrp="1" noChangeArrowheads="1"/>
          </p:cNvSpPr>
          <p:nvPr>
            <p:ph idx="1"/>
          </p:nvPr>
        </p:nvSpPr>
        <p:spPr bwMode="auto">
          <a:xfrm>
            <a:off x="1216934" y="1399772"/>
            <a:ext cx="9303105" cy="35162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Times New Roman" panose="02020603050405020304" pitchFamily="18" charset="0"/>
              </a:rPr>
              <a:t>Get The Length of an Array - The count() Function</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Times New Roman" panose="02020603050405020304" pitchFamily="18" charset="0"/>
              </a:rPr>
              <a:t>The count() function is used to return the length (the number of elements) of an array.</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err="1">
                <a:solidFill>
                  <a:srgbClr val="000000"/>
                </a:solidFill>
                <a:latin typeface="Times New Roman" panose="02020603050405020304" pitchFamily="18" charset="0"/>
              </a:rPr>
              <a:t>Eg</a:t>
            </a:r>
            <a:r>
              <a:rPr lang="en-US" altLang="en-US" sz="1800" b="1" dirty="0">
                <a:solidFill>
                  <a:srgbClr val="000000"/>
                </a:solidFill>
                <a:latin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b="1"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Times New Roman" panose="02020603050405020304" pitchFamily="18" charset="0"/>
              </a:rPr>
              <a:t>&lt;?php</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Times New Roman" panose="02020603050405020304" pitchFamily="18" charset="0"/>
              </a:rPr>
              <a:t>$cars = array("Volvo", "BMW", "Toyota");</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Times New Roman" panose="02020603050405020304" pitchFamily="18" charset="0"/>
              </a:rPr>
              <a:t>echo count($cars);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Times New Roman" panose="02020603050405020304" pitchFamily="18" charset="0"/>
              </a:rPr>
              <a:t>?&gt;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a:solidFill>
                  <a:srgbClr val="000000"/>
                </a:solidFill>
                <a:latin typeface="Times New Roman" panose="02020603050405020304" pitchFamily="18" charset="0"/>
              </a:rPr>
              <a:t>Output: 3</a:t>
            </a:r>
          </a:p>
        </p:txBody>
      </p:sp>
    </p:spTree>
    <p:extLst>
      <p:ext uri="{BB962C8B-B14F-4D97-AF65-F5344CB8AC3E}">
        <p14:creationId xmlns:p14="http://schemas.microsoft.com/office/powerpoint/2010/main" val="4100010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B3A4-B7FC-4C00-ACD3-8A9E85EF3F1E}"/>
              </a:ext>
            </a:extLst>
          </p:cNvPr>
          <p:cNvSpPr>
            <a:spLocks noGrp="1"/>
          </p:cNvSpPr>
          <p:nvPr>
            <p:ph type="title"/>
          </p:nvPr>
        </p:nvSpPr>
        <p:spPr>
          <a:xfrm>
            <a:off x="3723443" y="453902"/>
            <a:ext cx="5257800" cy="709073"/>
          </a:xfrm>
        </p:spPr>
        <p:txBody>
          <a:bodyPr>
            <a:normAutofit fontScale="90000"/>
          </a:bodyPr>
          <a:lstStyle/>
          <a:p>
            <a:r>
              <a:rPr lang="en-IN" b="1" dirty="0">
                <a:solidFill>
                  <a:srgbClr val="000000"/>
                </a:solidFill>
                <a:latin typeface="Times New Roman" panose="02020603050405020304" pitchFamily="18" charset="0"/>
                <a:ea typeface="Times New Roman" panose="02020603050405020304" pitchFamily="18" charset="0"/>
              </a:rPr>
              <a:t>T</a:t>
            </a:r>
            <a:r>
              <a:rPr lang="en-IN" sz="4400" b="1" dirty="0">
                <a:solidFill>
                  <a:srgbClr val="000000"/>
                </a:solidFill>
                <a:effectLst/>
                <a:latin typeface="Times New Roman" panose="02020603050405020304" pitchFamily="18" charset="0"/>
                <a:ea typeface="Times New Roman" panose="02020603050405020304" pitchFamily="18" charset="0"/>
              </a:rPr>
              <a:t>ypes of arrays</a:t>
            </a:r>
            <a:br>
              <a:rPr lang="en-IN" sz="4400" b="1" dirty="0">
                <a:effectLst/>
                <a:latin typeface="Times New Roman" panose="02020603050405020304" pitchFamily="18" charset="0"/>
                <a:ea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3C27E92D-7DB0-4647-A90E-67A04B434763}"/>
              </a:ext>
            </a:extLst>
          </p:cNvPr>
          <p:cNvSpPr>
            <a:spLocks noGrp="1"/>
          </p:cNvSpPr>
          <p:nvPr>
            <p:ph idx="1"/>
          </p:nvPr>
        </p:nvSpPr>
        <p:spPr>
          <a:xfrm>
            <a:off x="1094543" y="1745726"/>
            <a:ext cx="10515600" cy="4351338"/>
          </a:xfrm>
        </p:spPr>
        <p:txBody>
          <a:bodyPr/>
          <a:lstStyle/>
          <a:p>
            <a:pPr lvl="0" algn="just">
              <a:lnSpc>
                <a:spcPct val="107000"/>
              </a:lnSpc>
              <a:spcAft>
                <a:spcPts val="800"/>
              </a:spcAft>
              <a:buSzPts val="1000"/>
              <a:buFont typeface="Wingdings" panose="05000000000000000000" pitchFamily="2" charset="2"/>
              <a:buChar char="q"/>
              <a:tabLst>
                <a:tab pos="457200" algn="l"/>
              </a:tabLst>
            </a:pP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Indexed arrays</a:t>
            </a:r>
            <a:r>
              <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Arrays with a numeric index</a:t>
            </a:r>
          </a:p>
          <a:p>
            <a:pPr lvl="0" algn="just">
              <a:lnSpc>
                <a:spcPct val="107000"/>
              </a:lnSpc>
              <a:spcAft>
                <a:spcPts val="800"/>
              </a:spcAft>
              <a:buSzPts val="1000"/>
              <a:buFont typeface="Wingdings" panose="05000000000000000000" pitchFamily="2" charset="2"/>
              <a:buChar char="q"/>
              <a:tabLst>
                <a:tab pos="457200" algn="l"/>
              </a:tabLst>
            </a:pPr>
            <a:endParaRPr lang="en-IN"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q"/>
              <a:tabLst>
                <a:tab pos="457200" algn="l"/>
              </a:tabLst>
            </a:pP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Associative arrays</a:t>
            </a:r>
            <a:r>
              <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Arrays with named keys</a:t>
            </a:r>
          </a:p>
          <a:p>
            <a:pPr lvl="0" algn="just">
              <a:lnSpc>
                <a:spcPct val="107000"/>
              </a:lnSpc>
              <a:spcAft>
                <a:spcPts val="800"/>
              </a:spcAft>
              <a:buSzPts val="1000"/>
              <a:buFont typeface="Wingdings" panose="05000000000000000000" pitchFamily="2" charset="2"/>
              <a:buChar char="q"/>
              <a:tabLst>
                <a:tab pos="457200" algn="l"/>
              </a:tabLst>
            </a:pPr>
            <a:endParaRPr lang="en-IN"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q"/>
              <a:tabLst>
                <a:tab pos="457200" algn="l"/>
              </a:tabLst>
            </a:pP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Multidimensional arrays</a:t>
            </a:r>
            <a:r>
              <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Arrays containing one or more arrays</a:t>
            </a:r>
            <a:endParaRPr lang="en-IN"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8280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0734-8A2A-4C13-B9ED-95D6E3D2364A}"/>
              </a:ext>
            </a:extLst>
          </p:cNvPr>
          <p:cNvSpPr>
            <a:spLocks noGrp="1"/>
          </p:cNvSpPr>
          <p:nvPr>
            <p:ph type="ctrTitle"/>
          </p:nvPr>
        </p:nvSpPr>
        <p:spPr>
          <a:xfrm>
            <a:off x="192350" y="159798"/>
            <a:ext cx="11611991" cy="426129"/>
          </a:xfrm>
        </p:spPr>
        <p:txBody>
          <a:bodyPr>
            <a:noAutofit/>
          </a:bodyPr>
          <a:lstStyle/>
          <a:p>
            <a:br>
              <a:rPr lang="en-US" sz="3500" b="1" i="0" dirty="0">
                <a:solidFill>
                  <a:srgbClr val="000000"/>
                </a:solidFill>
                <a:effectLst/>
                <a:latin typeface="Nunito Sans"/>
              </a:rPr>
            </a:br>
            <a:r>
              <a:rPr lang="en-US" sz="3500" b="1" i="0" dirty="0">
                <a:solidFill>
                  <a:srgbClr val="000000"/>
                </a:solidFill>
                <a:effectLst/>
                <a:latin typeface="Times New Roman" panose="02020603050405020304" pitchFamily="18" charset="0"/>
                <a:cs typeface="Times New Roman" panose="02020603050405020304" pitchFamily="18" charset="0"/>
              </a:rPr>
              <a:t>Differences Between Programming vs Scripting</a:t>
            </a:r>
            <a:endParaRPr lang="en-IN" sz="3500" dirty="0"/>
          </a:p>
        </p:txBody>
      </p:sp>
      <p:sp>
        <p:nvSpPr>
          <p:cNvPr id="3" name="Subtitle 2">
            <a:extLst>
              <a:ext uri="{FF2B5EF4-FFF2-40B4-BE49-F238E27FC236}">
                <a16:creationId xmlns:a16="http://schemas.microsoft.com/office/drawing/2014/main" id="{712E41BF-A01B-47E6-9F7B-405194EAC1ED}"/>
              </a:ext>
            </a:extLst>
          </p:cNvPr>
          <p:cNvSpPr>
            <a:spLocks noGrp="1"/>
          </p:cNvSpPr>
          <p:nvPr>
            <p:ph type="subTitle" idx="1"/>
          </p:nvPr>
        </p:nvSpPr>
        <p:spPr>
          <a:xfrm>
            <a:off x="954348" y="521487"/>
            <a:ext cx="10283301" cy="1655762"/>
          </a:xfrm>
        </p:spPr>
        <p:txBody>
          <a:bodyPr>
            <a:noAutofit/>
          </a:bodyPr>
          <a:lstStyle/>
          <a:p>
            <a:pPr algn="just"/>
            <a:r>
              <a:rPr lang="en-IN" sz="2800" b="1" i="0" dirty="0">
                <a:solidFill>
                  <a:srgbClr val="232C39"/>
                </a:solidFill>
                <a:effectLst/>
                <a:latin typeface="Times New Roman" panose="02020603050405020304" pitchFamily="18" charset="0"/>
                <a:cs typeface="Times New Roman" panose="02020603050405020304" pitchFamily="18" charset="0"/>
              </a:rPr>
              <a:t>Programming</a:t>
            </a:r>
          </a:p>
          <a:p>
            <a:pPr marL="285750" indent="-285750" algn="just">
              <a:buFont typeface="Arial" panose="020B0604020202020204" pitchFamily="34" charset="0"/>
              <a:buChar char="•"/>
            </a:pPr>
            <a:r>
              <a:rPr lang="en-US" sz="2800" dirty="0">
                <a:solidFill>
                  <a:srgbClr val="232C39"/>
                </a:solidFill>
                <a:latin typeface="Times New Roman" panose="02020603050405020304" pitchFamily="18" charset="0"/>
                <a:cs typeface="Times New Roman" panose="02020603050405020304" pitchFamily="18" charset="0"/>
              </a:rPr>
              <a:t>Specific set of instructions that can be used to produce various kinds of output.</a:t>
            </a:r>
          </a:p>
          <a:p>
            <a:pPr marL="342900" indent="-342900" algn="just">
              <a:buFont typeface="Arial" panose="020B0604020202020204" pitchFamily="34" charset="0"/>
              <a:buChar char="•"/>
            </a:pPr>
            <a:r>
              <a:rPr lang="en-US" sz="2800" dirty="0">
                <a:solidFill>
                  <a:srgbClr val="232C39"/>
                </a:solidFill>
                <a:latin typeface="Times New Roman" panose="02020603050405020304" pitchFamily="18" charset="0"/>
                <a:cs typeface="Times New Roman" panose="02020603050405020304" pitchFamily="18" charset="0"/>
              </a:rPr>
              <a:t>Compiled to machine code and run on the hardware of the underlying Operating system. </a:t>
            </a:r>
          </a:p>
          <a:p>
            <a:pPr algn="just"/>
            <a:r>
              <a:rPr lang="en-US" sz="2800" dirty="0">
                <a:solidFill>
                  <a:srgbClr val="232C39"/>
                </a:solidFill>
                <a:latin typeface="Times New Roman" panose="02020603050405020304" pitchFamily="18" charset="0"/>
                <a:cs typeface="Times New Roman" panose="02020603050405020304" pitchFamily="18" charset="0"/>
              </a:rPr>
              <a:t>	</a:t>
            </a:r>
            <a:r>
              <a:rPr lang="en-US" sz="2800" dirty="0" err="1">
                <a:solidFill>
                  <a:srgbClr val="232C39"/>
                </a:solidFill>
                <a:latin typeface="Times New Roman" panose="02020603050405020304" pitchFamily="18" charset="0"/>
                <a:cs typeface="Times New Roman" panose="02020603050405020304" pitchFamily="18" charset="0"/>
              </a:rPr>
              <a:t>Eg.</a:t>
            </a:r>
            <a:r>
              <a:rPr lang="en-US" sz="2800" dirty="0">
                <a:solidFill>
                  <a:srgbClr val="232C39"/>
                </a:solidFill>
                <a:latin typeface="Times New Roman" panose="02020603050405020304" pitchFamily="18" charset="0"/>
                <a:cs typeface="Times New Roman" panose="02020603050405020304" pitchFamily="18" charset="0"/>
              </a:rPr>
              <a:t> </a:t>
            </a:r>
            <a:r>
              <a:rPr lang="it-IT" sz="2800" dirty="0">
                <a:solidFill>
                  <a:srgbClr val="232C39"/>
                </a:solidFill>
                <a:latin typeface="Times New Roman" panose="02020603050405020304" pitchFamily="18" charset="0"/>
                <a:cs typeface="Times New Roman" panose="02020603050405020304" pitchFamily="18" charset="0"/>
              </a:rPr>
              <a:t> Java, Scala, C, C++, etc.</a:t>
            </a:r>
          </a:p>
          <a:p>
            <a:pPr algn="just"/>
            <a:r>
              <a:rPr lang="en-IN" sz="2800" b="1" i="0" dirty="0">
                <a:solidFill>
                  <a:srgbClr val="232C39"/>
                </a:solidFill>
                <a:effectLst/>
                <a:latin typeface="Times New Roman" panose="02020603050405020304" pitchFamily="18" charset="0"/>
                <a:cs typeface="Times New Roman" panose="02020603050405020304" pitchFamily="18" charset="0"/>
              </a:rPr>
              <a:t>Scripting</a:t>
            </a:r>
          </a:p>
          <a:p>
            <a:pPr marL="342900" indent="-342900" algn="just">
              <a:buFont typeface="Arial" panose="020B0604020202020204" pitchFamily="34" charset="0"/>
              <a:buChar char="•"/>
            </a:pPr>
            <a:r>
              <a:rPr lang="en-US" sz="2800" dirty="0">
                <a:solidFill>
                  <a:srgbClr val="232C39"/>
                </a:solidFill>
                <a:latin typeface="Times New Roman" panose="02020603050405020304" pitchFamily="18" charset="0"/>
                <a:cs typeface="Times New Roman" panose="02020603050405020304" pitchFamily="18" charset="0"/>
              </a:rPr>
              <a:t>Scripting languages are generally interpreted. A scripting language’s primary focus does not build the application but might provide behavior to an existing application.</a:t>
            </a:r>
          </a:p>
          <a:p>
            <a:pPr marL="342900" indent="-342900" algn="just">
              <a:buFont typeface="Arial" panose="020B0604020202020204" pitchFamily="34" charset="0"/>
              <a:buChar char="•"/>
            </a:pPr>
            <a:r>
              <a:rPr lang="en-US" sz="2800" dirty="0">
                <a:solidFill>
                  <a:srgbClr val="232C39"/>
                </a:solidFill>
                <a:latin typeface="Times New Roman" panose="02020603050405020304" pitchFamily="18" charset="0"/>
                <a:cs typeface="Times New Roman" panose="02020603050405020304" pitchFamily="18" charset="0"/>
              </a:rPr>
              <a:t>It can manipulate, customize and automate the facilities of an existing system.</a:t>
            </a:r>
          </a:p>
          <a:p>
            <a:pPr algn="just"/>
            <a:r>
              <a:rPr lang="en-US" sz="2800" dirty="0">
                <a:solidFill>
                  <a:srgbClr val="232C39"/>
                </a:solidFill>
                <a:latin typeface="Times New Roman" panose="02020603050405020304" pitchFamily="18" charset="0"/>
                <a:cs typeface="Times New Roman" panose="02020603050405020304" pitchFamily="18" charset="0"/>
              </a:rPr>
              <a:t>	</a:t>
            </a:r>
            <a:r>
              <a:rPr lang="en-US" sz="2800" dirty="0" err="1">
                <a:solidFill>
                  <a:srgbClr val="232C39"/>
                </a:solidFill>
                <a:latin typeface="Times New Roman" panose="02020603050405020304" pitchFamily="18" charset="0"/>
                <a:cs typeface="Times New Roman" panose="02020603050405020304" pitchFamily="18" charset="0"/>
              </a:rPr>
              <a:t>Eg.</a:t>
            </a:r>
            <a:r>
              <a:rPr lang="en-US" sz="2800" dirty="0">
                <a:solidFill>
                  <a:srgbClr val="232C39"/>
                </a:solidFill>
                <a:latin typeface="Times New Roman" panose="02020603050405020304" pitchFamily="18" charset="0"/>
                <a:cs typeface="Times New Roman" panose="02020603050405020304" pitchFamily="18" charset="0"/>
              </a:rPr>
              <a:t> </a:t>
            </a:r>
            <a:r>
              <a:rPr lang="en-IN" sz="2800" dirty="0" err="1">
                <a:solidFill>
                  <a:srgbClr val="232C39"/>
                </a:solidFill>
                <a:latin typeface="Times New Roman" panose="02020603050405020304" pitchFamily="18" charset="0"/>
                <a:cs typeface="Times New Roman" panose="02020603050405020304" pitchFamily="18" charset="0"/>
              </a:rPr>
              <a:t>Javascript</a:t>
            </a:r>
            <a:r>
              <a:rPr lang="en-IN" sz="2800" dirty="0">
                <a:solidFill>
                  <a:srgbClr val="232C39"/>
                </a:solidFill>
                <a:latin typeface="Times New Roman" panose="02020603050405020304" pitchFamily="18" charset="0"/>
                <a:cs typeface="Times New Roman" panose="02020603050405020304" pitchFamily="18" charset="0"/>
              </a:rPr>
              <a:t>, Perl, VBScript, etc., </a:t>
            </a:r>
            <a:endParaRPr lang="en-US" sz="2800" dirty="0">
              <a:solidFill>
                <a:srgbClr val="232C3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576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52FB-CC2F-4E5B-A2B8-174730AEAE52}"/>
              </a:ext>
            </a:extLst>
          </p:cNvPr>
          <p:cNvSpPr>
            <a:spLocks noGrp="1"/>
          </p:cNvSpPr>
          <p:nvPr>
            <p:ph type="title"/>
          </p:nvPr>
        </p:nvSpPr>
        <p:spPr>
          <a:xfrm>
            <a:off x="838200" y="365125"/>
            <a:ext cx="9912658" cy="593663"/>
          </a:xfrm>
        </p:spPr>
        <p:txBody>
          <a:bodyPr>
            <a:noAutofit/>
          </a:bodyPr>
          <a:lstStyle/>
          <a:p>
            <a:r>
              <a:rPr lang="en-IN" sz="3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PHP Indexed Arrays</a:t>
            </a:r>
            <a:br>
              <a:rPr lang="en-IN" sz="3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3800" dirty="0"/>
          </a:p>
        </p:txBody>
      </p:sp>
      <p:sp>
        <p:nvSpPr>
          <p:cNvPr id="3" name="Content Placeholder 2">
            <a:extLst>
              <a:ext uri="{FF2B5EF4-FFF2-40B4-BE49-F238E27FC236}">
                <a16:creationId xmlns:a16="http://schemas.microsoft.com/office/drawing/2014/main" id="{AA82E7A7-7412-4A6D-A4CC-D04AD29871A5}"/>
              </a:ext>
            </a:extLst>
          </p:cNvPr>
          <p:cNvSpPr>
            <a:spLocks noGrp="1"/>
          </p:cNvSpPr>
          <p:nvPr>
            <p:ph idx="1"/>
          </p:nvPr>
        </p:nvSpPr>
        <p:spPr>
          <a:xfrm>
            <a:off x="1287262" y="661956"/>
            <a:ext cx="10386874" cy="4351338"/>
          </a:xfrm>
        </p:spPr>
        <p:txBody>
          <a:bodyPr>
            <a:noAutofit/>
          </a:bodyPr>
          <a:lstStyle/>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There are two ways to create indexed arrays. The index can be assigned automatically (index always starts at 0), like this:</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	$cars = array("Volvo", "BMW", "Toyota");</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		or </a:t>
            </a: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	the index can be assigned manually:</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	$cars[0] = "Volvo";</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	$cars[1] = "BMW";</a:t>
            </a:r>
            <a:endParaRPr lang="en-IN" sz="2000" dirty="0">
              <a:effectLst/>
              <a:latin typeface="Times New Roman" panose="02020603050405020304" pitchFamily="18" charset="0"/>
              <a:ea typeface="Times New Roman" panose="02020603050405020304" pitchFamily="18" charset="0"/>
            </a:endParaRPr>
          </a:p>
          <a:p>
            <a:pPr indent="0" algn="just">
              <a:spcBef>
                <a:spcPts val="1440"/>
              </a:spcBef>
              <a:spcAft>
                <a:spcPts val="1440"/>
              </a:spcAft>
              <a:buNone/>
            </a:pPr>
            <a:r>
              <a:rPr lang="en-IN" sz="2000" dirty="0">
                <a:solidFill>
                  <a:srgbClr val="000000"/>
                </a:solidFill>
                <a:effectLst/>
                <a:latin typeface="Times New Roman" panose="02020603050405020304" pitchFamily="18" charset="0"/>
                <a:ea typeface="Times New Roman" panose="02020603050405020304" pitchFamily="18" charset="0"/>
              </a:rPr>
              <a:t>	$cars[2] = "Toyota";</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Example: </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&lt;?php</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$cars = array("Volvo", "BMW", "Toyota");</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echo "I like " . $cars[0] . ", " . $cars[1] . " and " . $cars[2] . ".";</a:t>
            </a:r>
            <a:endParaRPr lang="en-IN" sz="2000" dirty="0">
              <a:effectLst/>
              <a:latin typeface="Times New Roman" panose="02020603050405020304" pitchFamily="18" charset="0"/>
              <a:ea typeface="Times New Roman" panose="02020603050405020304" pitchFamily="18" charset="0"/>
            </a:endParaRPr>
          </a:p>
          <a:p>
            <a:pPr indent="0" algn="just">
              <a:spcBef>
                <a:spcPts val="1440"/>
              </a:spcBef>
              <a:spcAft>
                <a:spcPts val="1440"/>
              </a:spcAft>
              <a:buNone/>
            </a:pPr>
            <a:r>
              <a:rPr lang="en-IN" sz="2000" dirty="0">
                <a:solidFill>
                  <a:srgbClr val="000000"/>
                </a:solidFill>
                <a:effectLst/>
                <a:latin typeface="Times New Roman" panose="02020603050405020304" pitchFamily="18" charset="0"/>
                <a:ea typeface="Times New Roman" panose="02020603050405020304" pitchFamily="18" charset="0"/>
              </a:rPr>
              <a:t>?&gt;</a:t>
            </a:r>
          </a:p>
          <a:p>
            <a:pPr indent="0" algn="just">
              <a:spcBef>
                <a:spcPts val="1440"/>
              </a:spcBef>
              <a:spcAft>
                <a:spcPts val="1440"/>
              </a:spcAft>
              <a:buNone/>
            </a:pPr>
            <a:r>
              <a:rPr lang="en-IN" sz="2000" b="1" dirty="0">
                <a:solidFill>
                  <a:srgbClr val="000000"/>
                </a:solidFill>
                <a:latin typeface="Times New Roman" panose="02020603050405020304" pitchFamily="18" charset="0"/>
                <a:ea typeface="Times New Roman" panose="02020603050405020304" pitchFamily="18" charset="0"/>
              </a:rPr>
              <a:t>Output: I like </a:t>
            </a:r>
            <a:r>
              <a:rPr lang="en-IN" sz="2000" b="1" dirty="0" err="1">
                <a:solidFill>
                  <a:srgbClr val="000000"/>
                </a:solidFill>
                <a:latin typeface="Times New Roman" panose="02020603050405020304" pitchFamily="18" charset="0"/>
                <a:ea typeface="Times New Roman" panose="02020603050405020304" pitchFamily="18" charset="0"/>
              </a:rPr>
              <a:t>Volvo,BMW</a:t>
            </a:r>
            <a:r>
              <a:rPr lang="en-IN" sz="2000" b="1" dirty="0">
                <a:solidFill>
                  <a:srgbClr val="000000"/>
                </a:solidFill>
                <a:latin typeface="Times New Roman" panose="02020603050405020304" pitchFamily="18" charset="0"/>
                <a:ea typeface="Times New Roman" panose="02020603050405020304" pitchFamily="18" charset="0"/>
              </a:rPr>
              <a:t> and Toyota</a:t>
            </a:r>
            <a:endParaRPr lang="en-IN" sz="2000" b="1" dirty="0">
              <a:effectLst/>
              <a:latin typeface="Times New Roman" panose="02020603050405020304" pitchFamily="18" charset="0"/>
              <a:ea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2896410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D945-18CD-46FD-9C24-DF743EFD6855}"/>
              </a:ext>
            </a:extLst>
          </p:cNvPr>
          <p:cNvSpPr>
            <a:spLocks noGrp="1"/>
          </p:cNvSpPr>
          <p:nvPr>
            <p:ph type="title"/>
          </p:nvPr>
        </p:nvSpPr>
        <p:spPr/>
        <p:txBody>
          <a:bodyPr/>
          <a:lstStyle/>
          <a:p>
            <a:r>
              <a:rPr lang="en-IN" sz="3800" b="1" dirty="0">
                <a:solidFill>
                  <a:srgbClr val="000000"/>
                </a:solidFill>
                <a:effectLst/>
                <a:latin typeface="Times New Roman" panose="02020603050405020304" pitchFamily="18" charset="0"/>
                <a:ea typeface="Times New Roman" panose="02020603050405020304" pitchFamily="18" charset="0"/>
              </a:rPr>
              <a:t>Loop Through an Indexed Array</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AE600B9-2B4C-4DF0-89C4-F1574979E3A4}"/>
              </a:ext>
            </a:extLst>
          </p:cNvPr>
          <p:cNvSpPr>
            <a:spLocks noGrp="1"/>
          </p:cNvSpPr>
          <p:nvPr>
            <p:ph idx="1"/>
          </p:nvPr>
        </p:nvSpPr>
        <p:spPr>
          <a:xfrm>
            <a:off x="1157796" y="1027906"/>
            <a:ext cx="10898080" cy="4989251"/>
          </a:xfrm>
        </p:spPr>
        <p:txBody>
          <a:bodyPr>
            <a:normAutofit fontScale="25000" lnSpcReduction="20000"/>
          </a:bodyPr>
          <a:lstStyle/>
          <a:p>
            <a:pPr indent="0" algn="just">
              <a:spcBef>
                <a:spcPts val="1440"/>
              </a:spcBef>
              <a:spcAft>
                <a:spcPts val="1440"/>
              </a:spcAft>
              <a:buNone/>
            </a:pPr>
            <a:r>
              <a:rPr lang="en-IN" sz="6700" dirty="0">
                <a:solidFill>
                  <a:srgbClr val="000000"/>
                </a:solidFill>
                <a:effectLst/>
                <a:latin typeface="Times New Roman" panose="02020603050405020304" pitchFamily="18" charset="0"/>
                <a:ea typeface="Times New Roman" panose="02020603050405020304" pitchFamily="18" charset="0"/>
              </a:rPr>
              <a:t>To loop through and print all the values of an indexed array, you could use a for loop, like this:</a:t>
            </a:r>
            <a:endParaRPr lang="en-IN" sz="6700" b="1" dirty="0">
              <a:effectLst/>
              <a:latin typeface="Times New Roman" panose="02020603050405020304" pitchFamily="18" charset="0"/>
              <a:ea typeface="Times New Roman" panose="02020603050405020304" pitchFamily="18" charset="0"/>
            </a:endParaRPr>
          </a:p>
          <a:p>
            <a:pPr indent="0" algn="just">
              <a:buNone/>
            </a:pPr>
            <a:r>
              <a:rPr lang="en-IN" sz="6700" b="1" dirty="0" err="1">
                <a:solidFill>
                  <a:srgbClr val="000000"/>
                </a:solidFill>
                <a:effectLst/>
                <a:latin typeface="Times New Roman" panose="02020603050405020304" pitchFamily="18" charset="0"/>
                <a:ea typeface="Times New Roman" panose="02020603050405020304" pitchFamily="18" charset="0"/>
              </a:rPr>
              <a:t>Eg</a:t>
            </a:r>
            <a:r>
              <a:rPr lang="en-IN" sz="6700" b="1" dirty="0">
                <a:solidFill>
                  <a:srgbClr val="000000"/>
                </a:solidFill>
                <a:effectLst/>
                <a:latin typeface="Times New Roman" panose="02020603050405020304" pitchFamily="18" charset="0"/>
                <a:ea typeface="Times New Roman" panose="02020603050405020304" pitchFamily="18" charset="0"/>
              </a:rPr>
              <a:t>:</a:t>
            </a:r>
          </a:p>
          <a:p>
            <a:pPr indent="0" algn="just">
              <a:buNone/>
            </a:pPr>
            <a:r>
              <a:rPr lang="en-IN" sz="6700" dirty="0">
                <a:solidFill>
                  <a:srgbClr val="000000"/>
                </a:solidFill>
                <a:effectLst/>
                <a:latin typeface="Times New Roman" panose="02020603050405020304" pitchFamily="18" charset="0"/>
                <a:ea typeface="Times New Roman" panose="02020603050405020304" pitchFamily="18" charset="0"/>
              </a:rPr>
              <a:t>&lt;?php</a:t>
            </a:r>
            <a:endParaRPr lang="en-IN" sz="6700" dirty="0">
              <a:effectLst/>
              <a:latin typeface="Times New Roman" panose="02020603050405020304" pitchFamily="18" charset="0"/>
              <a:ea typeface="Times New Roman" panose="02020603050405020304" pitchFamily="18" charset="0"/>
            </a:endParaRPr>
          </a:p>
          <a:p>
            <a:pPr indent="0" algn="just">
              <a:buNone/>
            </a:pPr>
            <a:r>
              <a:rPr lang="en-IN" sz="6700" dirty="0">
                <a:solidFill>
                  <a:srgbClr val="000000"/>
                </a:solidFill>
                <a:effectLst/>
                <a:latin typeface="Times New Roman" panose="02020603050405020304" pitchFamily="18" charset="0"/>
                <a:ea typeface="Times New Roman" panose="02020603050405020304" pitchFamily="18" charset="0"/>
              </a:rPr>
              <a:t>$cars = array("Volvo", "BMW", "Toyota");</a:t>
            </a:r>
            <a:endParaRPr lang="en-IN" sz="6700" dirty="0">
              <a:effectLst/>
              <a:latin typeface="Times New Roman" panose="02020603050405020304" pitchFamily="18" charset="0"/>
              <a:ea typeface="Times New Roman" panose="02020603050405020304" pitchFamily="18" charset="0"/>
            </a:endParaRPr>
          </a:p>
          <a:p>
            <a:pPr indent="0" algn="just">
              <a:buNone/>
            </a:pPr>
            <a:r>
              <a:rPr lang="en-IN" sz="6700" dirty="0">
                <a:solidFill>
                  <a:srgbClr val="000000"/>
                </a:solidFill>
                <a:effectLst/>
                <a:latin typeface="Times New Roman" panose="02020603050405020304" pitchFamily="18" charset="0"/>
                <a:ea typeface="Times New Roman" panose="02020603050405020304" pitchFamily="18" charset="0"/>
              </a:rPr>
              <a:t>$</a:t>
            </a:r>
            <a:r>
              <a:rPr lang="en-IN" sz="6700" dirty="0" err="1">
                <a:solidFill>
                  <a:srgbClr val="000000"/>
                </a:solidFill>
                <a:effectLst/>
                <a:latin typeface="Times New Roman" panose="02020603050405020304" pitchFamily="18" charset="0"/>
                <a:ea typeface="Times New Roman" panose="02020603050405020304" pitchFamily="18" charset="0"/>
              </a:rPr>
              <a:t>arrlength</a:t>
            </a:r>
            <a:r>
              <a:rPr lang="en-IN" sz="6700" dirty="0">
                <a:solidFill>
                  <a:srgbClr val="000000"/>
                </a:solidFill>
                <a:effectLst/>
                <a:latin typeface="Times New Roman" panose="02020603050405020304" pitchFamily="18" charset="0"/>
                <a:ea typeface="Times New Roman" panose="02020603050405020304" pitchFamily="18" charset="0"/>
              </a:rPr>
              <a:t> = count($cars);</a:t>
            </a:r>
            <a:endParaRPr lang="en-IN" sz="6700" dirty="0">
              <a:effectLst/>
              <a:latin typeface="Times New Roman" panose="02020603050405020304" pitchFamily="18" charset="0"/>
              <a:ea typeface="Times New Roman" panose="02020603050405020304" pitchFamily="18" charset="0"/>
            </a:endParaRPr>
          </a:p>
          <a:p>
            <a:pPr indent="0" algn="just">
              <a:buNone/>
            </a:pPr>
            <a:r>
              <a:rPr lang="en-IN" sz="6700" dirty="0">
                <a:solidFill>
                  <a:srgbClr val="000000"/>
                </a:solidFill>
                <a:effectLst/>
                <a:latin typeface="Times New Roman" panose="02020603050405020304" pitchFamily="18" charset="0"/>
                <a:ea typeface="Times New Roman" panose="02020603050405020304" pitchFamily="18" charset="0"/>
              </a:rPr>
              <a:t>for($x = 0; $x &lt; $</a:t>
            </a:r>
            <a:r>
              <a:rPr lang="en-IN" sz="6700" dirty="0" err="1">
                <a:solidFill>
                  <a:srgbClr val="000000"/>
                </a:solidFill>
                <a:effectLst/>
                <a:latin typeface="Times New Roman" panose="02020603050405020304" pitchFamily="18" charset="0"/>
                <a:ea typeface="Times New Roman" panose="02020603050405020304" pitchFamily="18" charset="0"/>
              </a:rPr>
              <a:t>arrlength</a:t>
            </a:r>
            <a:r>
              <a:rPr lang="en-IN" sz="6700" dirty="0">
                <a:solidFill>
                  <a:srgbClr val="000000"/>
                </a:solidFill>
                <a:effectLst/>
                <a:latin typeface="Times New Roman" panose="02020603050405020304" pitchFamily="18" charset="0"/>
                <a:ea typeface="Times New Roman" panose="02020603050405020304" pitchFamily="18" charset="0"/>
              </a:rPr>
              <a:t>; $x++) {</a:t>
            </a:r>
            <a:endParaRPr lang="en-IN" sz="6700" dirty="0">
              <a:effectLst/>
              <a:latin typeface="Times New Roman" panose="02020603050405020304" pitchFamily="18" charset="0"/>
              <a:ea typeface="Times New Roman" panose="02020603050405020304" pitchFamily="18" charset="0"/>
            </a:endParaRPr>
          </a:p>
          <a:p>
            <a:pPr indent="0" algn="just">
              <a:buNone/>
            </a:pPr>
            <a:r>
              <a:rPr lang="en-IN" sz="6700" dirty="0">
                <a:solidFill>
                  <a:srgbClr val="000000"/>
                </a:solidFill>
                <a:effectLst/>
                <a:latin typeface="Times New Roman" panose="02020603050405020304" pitchFamily="18" charset="0"/>
                <a:ea typeface="Times New Roman" panose="02020603050405020304" pitchFamily="18" charset="0"/>
              </a:rPr>
              <a:t>  echo $cars[$x];</a:t>
            </a:r>
            <a:endParaRPr lang="en-IN" sz="6700" dirty="0">
              <a:effectLst/>
              <a:latin typeface="Times New Roman" panose="02020603050405020304" pitchFamily="18" charset="0"/>
              <a:ea typeface="Times New Roman" panose="02020603050405020304" pitchFamily="18" charset="0"/>
            </a:endParaRPr>
          </a:p>
          <a:p>
            <a:pPr indent="0" algn="just">
              <a:buNone/>
            </a:pPr>
            <a:r>
              <a:rPr lang="en-IN" sz="6700" dirty="0">
                <a:solidFill>
                  <a:srgbClr val="000000"/>
                </a:solidFill>
                <a:effectLst/>
                <a:latin typeface="Times New Roman" panose="02020603050405020304" pitchFamily="18" charset="0"/>
                <a:ea typeface="Times New Roman" panose="02020603050405020304" pitchFamily="18" charset="0"/>
              </a:rPr>
              <a:t>  echo "&lt;</a:t>
            </a:r>
            <a:r>
              <a:rPr lang="en-IN" sz="6700" dirty="0" err="1">
                <a:solidFill>
                  <a:srgbClr val="000000"/>
                </a:solidFill>
                <a:effectLst/>
                <a:latin typeface="Times New Roman" panose="02020603050405020304" pitchFamily="18" charset="0"/>
                <a:ea typeface="Times New Roman" panose="02020603050405020304" pitchFamily="18" charset="0"/>
              </a:rPr>
              <a:t>br</a:t>
            </a:r>
            <a:r>
              <a:rPr lang="en-IN" sz="6700" dirty="0">
                <a:solidFill>
                  <a:srgbClr val="000000"/>
                </a:solidFill>
                <a:effectLst/>
                <a:latin typeface="Times New Roman" panose="02020603050405020304" pitchFamily="18" charset="0"/>
                <a:ea typeface="Times New Roman" panose="02020603050405020304" pitchFamily="18" charset="0"/>
              </a:rPr>
              <a:t>&gt;";</a:t>
            </a:r>
            <a:endParaRPr lang="en-IN" sz="6700" dirty="0">
              <a:effectLst/>
              <a:latin typeface="Times New Roman" panose="02020603050405020304" pitchFamily="18" charset="0"/>
              <a:ea typeface="Times New Roman" panose="02020603050405020304" pitchFamily="18" charset="0"/>
            </a:endParaRPr>
          </a:p>
          <a:p>
            <a:pPr indent="0" algn="just">
              <a:buNone/>
            </a:pPr>
            <a:r>
              <a:rPr lang="en-IN" sz="6700" dirty="0">
                <a:solidFill>
                  <a:srgbClr val="000000"/>
                </a:solidFill>
                <a:effectLst/>
                <a:latin typeface="Times New Roman" panose="02020603050405020304" pitchFamily="18" charset="0"/>
                <a:ea typeface="Times New Roman" panose="02020603050405020304" pitchFamily="18" charset="0"/>
              </a:rPr>
              <a:t>}</a:t>
            </a:r>
            <a:endParaRPr lang="en-IN" sz="6700" dirty="0">
              <a:effectLst/>
              <a:latin typeface="Times New Roman" panose="02020603050405020304" pitchFamily="18" charset="0"/>
              <a:ea typeface="Times New Roman" panose="02020603050405020304" pitchFamily="18" charset="0"/>
            </a:endParaRPr>
          </a:p>
          <a:p>
            <a:pPr indent="0" algn="just">
              <a:spcBef>
                <a:spcPts val="1440"/>
              </a:spcBef>
              <a:spcAft>
                <a:spcPts val="1440"/>
              </a:spcAft>
              <a:buNone/>
            </a:pPr>
            <a:r>
              <a:rPr lang="en-IN" sz="6700" dirty="0">
                <a:solidFill>
                  <a:srgbClr val="000000"/>
                </a:solidFill>
                <a:effectLst/>
                <a:latin typeface="Times New Roman" panose="02020603050405020304" pitchFamily="18" charset="0"/>
                <a:ea typeface="Times New Roman" panose="02020603050405020304" pitchFamily="18" charset="0"/>
              </a:rPr>
              <a:t>?&gt;</a:t>
            </a:r>
            <a:endParaRPr lang="en-IN" sz="6700" dirty="0">
              <a:effectLst/>
              <a:latin typeface="Times New Roman" panose="02020603050405020304" pitchFamily="18" charset="0"/>
              <a:ea typeface="Times New Roman" panose="02020603050405020304" pitchFamily="18" charset="0"/>
            </a:endParaRPr>
          </a:p>
          <a:p>
            <a:pPr indent="0" algn="just">
              <a:spcBef>
                <a:spcPts val="1440"/>
              </a:spcBef>
              <a:spcAft>
                <a:spcPts val="1440"/>
              </a:spcAft>
              <a:buNone/>
            </a:pPr>
            <a:r>
              <a:rPr lang="en-IN" sz="6700" b="1" dirty="0">
                <a:solidFill>
                  <a:srgbClr val="000000"/>
                </a:solidFill>
                <a:effectLst/>
                <a:latin typeface="Times New Roman" panose="02020603050405020304" pitchFamily="18" charset="0"/>
                <a:ea typeface="Times New Roman" panose="02020603050405020304" pitchFamily="18" charset="0"/>
              </a:rPr>
              <a:t>Output:</a:t>
            </a:r>
            <a:r>
              <a:rPr lang="en-IN" sz="6700" dirty="0">
                <a:solidFill>
                  <a:srgbClr val="000000"/>
                </a:solidFill>
                <a:effectLst/>
                <a:latin typeface="Times New Roman" panose="02020603050405020304" pitchFamily="18" charset="0"/>
                <a:ea typeface="Times New Roman" panose="02020603050405020304" pitchFamily="18" charset="0"/>
              </a:rPr>
              <a:t> </a:t>
            </a:r>
          </a:p>
          <a:p>
            <a:pPr indent="0" algn="just">
              <a:lnSpc>
                <a:spcPct val="120000"/>
              </a:lnSpc>
              <a:spcBef>
                <a:spcPts val="600"/>
              </a:spcBef>
              <a:spcAft>
                <a:spcPts val="600"/>
              </a:spcAft>
              <a:buNone/>
            </a:pPr>
            <a:r>
              <a:rPr lang="en-IN" sz="6700" dirty="0">
                <a:solidFill>
                  <a:srgbClr val="000000"/>
                </a:solidFill>
                <a:effectLst/>
                <a:latin typeface="Times New Roman" panose="02020603050405020304" pitchFamily="18" charset="0"/>
                <a:ea typeface="Times New Roman" panose="02020603050405020304" pitchFamily="18" charset="0"/>
              </a:rPr>
              <a:t>Volvo</a:t>
            </a:r>
          </a:p>
          <a:p>
            <a:pPr indent="0" algn="just">
              <a:lnSpc>
                <a:spcPct val="120000"/>
              </a:lnSpc>
              <a:spcBef>
                <a:spcPts val="600"/>
              </a:spcBef>
              <a:spcAft>
                <a:spcPts val="600"/>
              </a:spcAft>
              <a:buNone/>
            </a:pPr>
            <a:r>
              <a:rPr lang="en-IN" sz="6700" dirty="0">
                <a:solidFill>
                  <a:srgbClr val="000000"/>
                </a:solidFill>
                <a:latin typeface="Times New Roman" panose="02020603050405020304" pitchFamily="18" charset="0"/>
                <a:ea typeface="Times New Roman" panose="02020603050405020304" pitchFamily="18" charset="0"/>
              </a:rPr>
              <a:t>BMW</a:t>
            </a:r>
          </a:p>
          <a:p>
            <a:pPr indent="0" algn="just">
              <a:lnSpc>
                <a:spcPct val="120000"/>
              </a:lnSpc>
              <a:spcBef>
                <a:spcPts val="600"/>
              </a:spcBef>
              <a:spcAft>
                <a:spcPts val="600"/>
              </a:spcAft>
              <a:buNone/>
            </a:pPr>
            <a:r>
              <a:rPr lang="en-IN" sz="6700" dirty="0">
                <a:solidFill>
                  <a:srgbClr val="000000"/>
                </a:solidFill>
                <a:effectLst/>
                <a:latin typeface="Times New Roman" panose="02020603050405020304" pitchFamily="18" charset="0"/>
                <a:ea typeface="Times New Roman" panose="02020603050405020304" pitchFamily="18" charset="0"/>
              </a:rPr>
              <a:t>Toyota</a:t>
            </a:r>
          </a:p>
          <a:p>
            <a:pPr indent="0" algn="just">
              <a:spcBef>
                <a:spcPts val="1440"/>
              </a:spcBef>
              <a:spcAft>
                <a:spcPts val="1440"/>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29329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B383-47F3-412F-88A9-B5DCF397F7EC}"/>
              </a:ext>
            </a:extLst>
          </p:cNvPr>
          <p:cNvSpPr>
            <a:spLocks noGrp="1"/>
          </p:cNvSpPr>
          <p:nvPr>
            <p:ph type="title"/>
          </p:nvPr>
        </p:nvSpPr>
        <p:spPr/>
        <p:txBody>
          <a:bodyPr/>
          <a:lstStyle/>
          <a:p>
            <a:r>
              <a:rPr lang="en-IN" sz="3800" b="1" dirty="0">
                <a:solidFill>
                  <a:srgbClr val="000000"/>
                </a:solidFill>
                <a:effectLst/>
                <a:latin typeface="Times New Roman" panose="02020603050405020304" pitchFamily="18" charset="0"/>
                <a:ea typeface="Times New Roman" panose="02020603050405020304" pitchFamily="18" charset="0"/>
              </a:rPr>
              <a:t>2. PHP Associative Arrays</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CEDD56A-F8B3-400D-8906-754477775B02}"/>
              </a:ext>
            </a:extLst>
          </p:cNvPr>
          <p:cNvSpPr>
            <a:spLocks noGrp="1"/>
          </p:cNvSpPr>
          <p:nvPr>
            <p:ph idx="1"/>
          </p:nvPr>
        </p:nvSpPr>
        <p:spPr>
          <a:xfrm>
            <a:off x="838200" y="1136341"/>
            <a:ext cx="10515600" cy="5535227"/>
          </a:xfrm>
        </p:spPr>
        <p:txBody>
          <a:bodyPr>
            <a:normAutofit fontScale="85000" lnSpcReduction="20000"/>
          </a:bodyPr>
          <a:lstStyle/>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Associative arrays are arrays that use named keys that you assign to them. There are two ways to create an associative array: </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	$age = array("Peter"=&gt;"35", "Ben"=&gt;"37", "Joe"=&gt;"43");</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		(Or)</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	$age['Peter'] = "35";</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	$age['Ben'] = "37";</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	$age['Joe'] = "43";</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The named keys can then be used in a script.</a:t>
            </a:r>
            <a:endParaRPr lang="en-IN" sz="2400" dirty="0">
              <a:effectLst/>
              <a:latin typeface="Times New Roman" panose="02020603050405020304" pitchFamily="18" charset="0"/>
              <a:ea typeface="Times New Roman" panose="02020603050405020304" pitchFamily="18" charset="0"/>
            </a:endParaRPr>
          </a:p>
          <a:p>
            <a:pPr indent="0" algn="just">
              <a:buNone/>
            </a:pPr>
            <a:endParaRPr lang="en-IN" sz="2400" dirty="0">
              <a:solidFill>
                <a:srgbClr val="000000"/>
              </a:solidFill>
              <a:effectLst/>
              <a:latin typeface="Times New Roman" panose="02020603050405020304" pitchFamily="18" charset="0"/>
              <a:ea typeface="Times New Roman" panose="02020603050405020304" pitchFamily="18" charset="0"/>
            </a:endParaRPr>
          </a:p>
          <a:p>
            <a:pPr indent="0" algn="just">
              <a:buNone/>
            </a:pPr>
            <a:r>
              <a:rPr lang="en-IN" sz="2400" b="1" dirty="0">
                <a:solidFill>
                  <a:srgbClr val="000000"/>
                </a:solidFill>
                <a:effectLst/>
                <a:latin typeface="Times New Roman" panose="02020603050405020304" pitchFamily="18" charset="0"/>
                <a:ea typeface="Times New Roman" panose="02020603050405020304" pitchFamily="18" charset="0"/>
              </a:rPr>
              <a:t>Example:</a:t>
            </a:r>
            <a:endParaRPr lang="en-IN" sz="2400" b="1"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&lt;?php</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$age = array("Peter"=&gt;"35", "Ben"=&gt;"37", "Joe"=&gt;"43");</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echo "Peter is " . $age['Peter'] . " years old.";</a:t>
            </a:r>
            <a:endParaRPr lang="en-IN" sz="2400" dirty="0">
              <a:effectLst/>
              <a:latin typeface="Times New Roman" panose="02020603050405020304" pitchFamily="18" charset="0"/>
              <a:ea typeface="Times New Roman" panose="02020603050405020304" pitchFamily="18" charset="0"/>
            </a:endParaRPr>
          </a:p>
          <a:p>
            <a:pPr indent="0" algn="just">
              <a:spcBef>
                <a:spcPts val="1440"/>
              </a:spcBef>
              <a:spcAft>
                <a:spcPts val="1440"/>
              </a:spcAft>
              <a:buNone/>
            </a:pPr>
            <a:r>
              <a:rPr lang="en-IN" sz="2400" dirty="0">
                <a:solidFill>
                  <a:srgbClr val="000000"/>
                </a:solidFill>
                <a:effectLst/>
                <a:latin typeface="Times New Roman" panose="02020603050405020304" pitchFamily="18" charset="0"/>
                <a:ea typeface="Times New Roman" panose="02020603050405020304" pitchFamily="18" charset="0"/>
              </a:rPr>
              <a:t>?&gt;</a:t>
            </a:r>
            <a:endParaRPr lang="en-IN" sz="2400" dirty="0">
              <a:effectLst/>
              <a:latin typeface="Times New Roman" panose="02020603050405020304" pitchFamily="18" charset="0"/>
              <a:ea typeface="Times New Roman" panose="02020603050405020304" pitchFamily="18" charset="0"/>
            </a:endParaRPr>
          </a:p>
          <a:p>
            <a:pPr indent="0" algn="just">
              <a:spcBef>
                <a:spcPts val="1440"/>
              </a:spcBef>
              <a:spcAft>
                <a:spcPts val="1440"/>
              </a:spcAft>
              <a:buNone/>
            </a:pPr>
            <a:r>
              <a:rPr lang="en-IN" sz="2400" b="1" dirty="0">
                <a:solidFill>
                  <a:srgbClr val="000000"/>
                </a:solidFill>
                <a:effectLst/>
                <a:latin typeface="Times New Roman" panose="02020603050405020304" pitchFamily="18" charset="0"/>
                <a:ea typeface="Times New Roman" panose="02020603050405020304" pitchFamily="18" charset="0"/>
              </a:rPr>
              <a:t>Output: Peter is 35 years old.</a:t>
            </a:r>
            <a:endParaRPr lang="en-IN" sz="2400" b="1"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2855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489E-5178-4BC8-BFDA-8A78D9700C22}"/>
              </a:ext>
            </a:extLst>
          </p:cNvPr>
          <p:cNvSpPr>
            <a:spLocks noGrp="1"/>
          </p:cNvSpPr>
          <p:nvPr>
            <p:ph type="title"/>
          </p:nvPr>
        </p:nvSpPr>
        <p:spPr>
          <a:xfrm>
            <a:off x="-692459" y="347371"/>
            <a:ext cx="10386134" cy="851116"/>
          </a:xfrm>
        </p:spPr>
        <p:txBody>
          <a:bodyPr>
            <a:normAutofit fontScale="90000"/>
          </a:bodyPr>
          <a:lstStyle/>
          <a:p>
            <a:pPr algn="ctr"/>
            <a:r>
              <a:rPr lang="en-US" sz="4200" b="1" dirty="0">
                <a:latin typeface="Times New Roman" panose="02020603050405020304" pitchFamily="18" charset="0"/>
                <a:cs typeface="Times New Roman" panose="02020603050405020304" pitchFamily="18" charset="0"/>
              </a:rPr>
              <a:t>Loop Through an Associative Array</a:t>
            </a:r>
            <a:br>
              <a:rPr lang="en-US" dirty="0"/>
            </a:br>
            <a:endParaRPr lang="en-IN" dirty="0"/>
          </a:p>
        </p:txBody>
      </p:sp>
      <p:sp>
        <p:nvSpPr>
          <p:cNvPr id="3" name="Content Placeholder 2">
            <a:extLst>
              <a:ext uri="{FF2B5EF4-FFF2-40B4-BE49-F238E27FC236}">
                <a16:creationId xmlns:a16="http://schemas.microsoft.com/office/drawing/2014/main" id="{1F9EC159-D4DB-4603-82BD-5D814677952E}"/>
              </a:ext>
            </a:extLst>
          </p:cNvPr>
          <p:cNvSpPr>
            <a:spLocks noGrp="1"/>
          </p:cNvSpPr>
          <p:nvPr>
            <p:ph idx="1"/>
          </p:nvPr>
        </p:nvSpPr>
        <p:spPr>
          <a:xfrm>
            <a:off x="1131164" y="914399"/>
            <a:ext cx="10515600" cy="5299969"/>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To loop through and print all the values of an associative array, you could use a foreach loop, like this: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&lt;?php</a:t>
            </a:r>
          </a:p>
          <a:p>
            <a:pPr marL="0" indent="0">
              <a:buNone/>
            </a:pPr>
            <a:r>
              <a:rPr lang="en-US" dirty="0">
                <a:latin typeface="Times New Roman" panose="02020603050405020304" pitchFamily="18" charset="0"/>
                <a:cs typeface="Times New Roman" panose="02020603050405020304" pitchFamily="18" charset="0"/>
              </a:rPr>
              <a:t>$age = array("Peter"=&gt;"35", "Ben"=&gt;"37", "Joe"=&gt;"43");</a:t>
            </a:r>
          </a:p>
          <a:p>
            <a:pPr marL="0" indent="0">
              <a:buNone/>
            </a:pPr>
            <a:r>
              <a:rPr lang="en-US" dirty="0">
                <a:latin typeface="Times New Roman" panose="02020603050405020304" pitchFamily="18" charset="0"/>
                <a:cs typeface="Times New Roman" panose="02020603050405020304" pitchFamily="18" charset="0"/>
              </a:rPr>
              <a:t>foreach($age as $x =&gt; $</a:t>
            </a:r>
            <a:r>
              <a:rPr lang="en-US" dirty="0" err="1">
                <a:latin typeface="Times New Roman" panose="02020603050405020304" pitchFamily="18" charset="0"/>
                <a:cs typeface="Times New Roman" panose="02020603050405020304" pitchFamily="18" charset="0"/>
              </a:rPr>
              <a:t>x_value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echo "Key=" . $x . ", Value=" . $</a:t>
            </a:r>
            <a:r>
              <a:rPr lang="en-US" dirty="0" err="1">
                <a:latin typeface="Times New Roman" panose="02020603050405020304" pitchFamily="18" charset="0"/>
                <a:cs typeface="Times New Roman" panose="02020603050405020304" pitchFamily="18" charset="0"/>
              </a:rPr>
              <a:t>x_value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echo "&lt;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?&gt;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Key=Peter, Value=35</a:t>
            </a:r>
          </a:p>
          <a:p>
            <a:pPr marL="0" indent="0">
              <a:buNone/>
            </a:pPr>
            <a:r>
              <a:rPr lang="en-US" dirty="0">
                <a:latin typeface="Times New Roman" panose="02020603050405020304" pitchFamily="18" charset="0"/>
                <a:cs typeface="Times New Roman" panose="02020603050405020304" pitchFamily="18" charset="0"/>
              </a:rPr>
              <a:t>Key=Ben, Value=37</a:t>
            </a:r>
          </a:p>
          <a:p>
            <a:pPr marL="0" indent="0">
              <a:buNone/>
            </a:pPr>
            <a:r>
              <a:rPr lang="en-US" dirty="0">
                <a:latin typeface="Times New Roman" panose="02020603050405020304" pitchFamily="18" charset="0"/>
                <a:cs typeface="Times New Roman" panose="02020603050405020304" pitchFamily="18" charset="0"/>
              </a:rPr>
              <a:t>Key=Joe, Value=43</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276151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4036-5878-4222-BBFA-ED82F350AE03}"/>
              </a:ext>
            </a:extLst>
          </p:cNvPr>
          <p:cNvSpPr>
            <a:spLocks noGrp="1"/>
          </p:cNvSpPr>
          <p:nvPr>
            <p:ph type="title"/>
          </p:nvPr>
        </p:nvSpPr>
        <p:spPr/>
        <p:txBody>
          <a:bodyPr>
            <a:normAutofit/>
          </a:bodyPr>
          <a:lstStyle/>
          <a:p>
            <a:r>
              <a:rPr lang="en-IN" sz="3800" b="1" dirty="0">
                <a:solidFill>
                  <a:srgbClr val="000000"/>
                </a:solidFill>
                <a:effectLst/>
                <a:latin typeface="Times New Roman" panose="02020603050405020304" pitchFamily="18" charset="0"/>
                <a:ea typeface="Times New Roman" panose="02020603050405020304" pitchFamily="18" charset="0"/>
              </a:rPr>
              <a:t>3. PHP - Multidimensional Arrays</a:t>
            </a:r>
            <a:br>
              <a:rPr lang="en-IN" sz="3800" b="1" dirty="0">
                <a:effectLst/>
                <a:latin typeface="Times New Roman" panose="02020603050405020304" pitchFamily="18" charset="0"/>
                <a:ea typeface="Times New Roman" panose="02020603050405020304" pitchFamily="18" charset="0"/>
              </a:rPr>
            </a:br>
            <a:endParaRPr lang="en-IN" sz="3800" b="1" dirty="0"/>
          </a:p>
        </p:txBody>
      </p:sp>
      <p:sp>
        <p:nvSpPr>
          <p:cNvPr id="3" name="Content Placeholder 2">
            <a:extLst>
              <a:ext uri="{FF2B5EF4-FFF2-40B4-BE49-F238E27FC236}">
                <a16:creationId xmlns:a16="http://schemas.microsoft.com/office/drawing/2014/main" id="{2618417D-799E-4FAE-8C3B-BE196884C336}"/>
              </a:ext>
            </a:extLst>
          </p:cNvPr>
          <p:cNvSpPr>
            <a:spLocks noGrp="1"/>
          </p:cNvSpPr>
          <p:nvPr>
            <p:ph idx="1"/>
          </p:nvPr>
        </p:nvSpPr>
        <p:spPr>
          <a:xfrm>
            <a:off x="838200" y="1253331"/>
            <a:ext cx="10515600" cy="4351338"/>
          </a:xfrm>
        </p:spPr>
        <p:txBody>
          <a:bodyPr/>
          <a:lstStyle/>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	A multidimensional array is an array containing one or more arrays. PHP supports multidimensional arrays that are two, three, four, five, or more levels deep. The dimension of an array indicates the number of indices you need to select an element.</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For a two-dimensional array , we need two indices to select an element</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For a three-dimensional array , we need three indices to select an element</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b="1"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IN" sz="1800" b="1" dirty="0">
                <a:solidFill>
                  <a:srgbClr val="000000"/>
                </a:solidFill>
                <a:effectLst/>
                <a:latin typeface="Times New Roman" panose="02020603050405020304" pitchFamily="18" charset="0"/>
                <a:ea typeface="Times New Roman" panose="02020603050405020304" pitchFamily="18" charset="0"/>
              </a:rPr>
              <a:t>PHP - Two-dimensional Arrays</a:t>
            </a:r>
            <a:endParaRPr lang="en-IN" sz="1800" dirty="0">
              <a:effectLst/>
              <a:latin typeface="Times New Roman" panose="02020603050405020304" pitchFamily="18" charset="0"/>
              <a:ea typeface="Times New Roman" panose="02020603050405020304" pitchFamily="18" charset="0"/>
            </a:endParaRPr>
          </a:p>
          <a:p>
            <a:pPr algn="just">
              <a:spcBef>
                <a:spcPts val="1440"/>
              </a:spcBef>
              <a:spcAft>
                <a:spcPts val="1440"/>
              </a:spcAft>
            </a:pPr>
            <a:r>
              <a:rPr lang="en-IN" sz="1800" dirty="0">
                <a:solidFill>
                  <a:srgbClr val="000000"/>
                </a:solidFill>
                <a:effectLst/>
                <a:latin typeface="Times New Roman" panose="02020603050405020304" pitchFamily="18" charset="0"/>
                <a:ea typeface="Times New Roman" panose="02020603050405020304" pitchFamily="18" charset="0"/>
              </a:rPr>
              <a:t>A two-dimensional array is an array of arrays (a three-dimensional array is an array of arrays of arrays).</a:t>
            </a:r>
            <a:endParaRPr lang="en-IN" sz="1800" dirty="0">
              <a:effectLst/>
              <a:latin typeface="Times New Roman" panose="02020603050405020304" pitchFamily="18" charset="0"/>
              <a:ea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5188385C-98CB-4909-A436-0752A3282B98}"/>
              </a:ext>
            </a:extLst>
          </p:cNvPr>
          <p:cNvGraphicFramePr>
            <a:graphicFrameLocks noGrp="1"/>
          </p:cNvGraphicFramePr>
          <p:nvPr>
            <p:extLst>
              <p:ext uri="{D42A27DB-BD31-4B8C-83A1-F6EECF244321}">
                <p14:modId xmlns:p14="http://schemas.microsoft.com/office/powerpoint/2010/main" val="3903079389"/>
              </p:ext>
            </p:extLst>
          </p:nvPr>
        </p:nvGraphicFramePr>
        <p:xfrm>
          <a:off x="3923930" y="4708868"/>
          <a:ext cx="3346882" cy="2021840"/>
        </p:xfrm>
        <a:graphic>
          <a:graphicData uri="http://schemas.openxmlformats.org/drawingml/2006/table">
            <a:tbl>
              <a:tblPr firstRow="1" firstCol="1" bandRow="1">
                <a:tableStyleId>{2D5ABB26-0587-4C30-8999-92F81FD0307C}</a:tableStyleId>
              </a:tblPr>
              <a:tblGrid>
                <a:gridCol w="1386341">
                  <a:extLst>
                    <a:ext uri="{9D8B030D-6E8A-4147-A177-3AD203B41FA5}">
                      <a16:colId xmlns:a16="http://schemas.microsoft.com/office/drawing/2014/main" val="2290128021"/>
                    </a:ext>
                  </a:extLst>
                </a:gridCol>
                <a:gridCol w="1090529">
                  <a:extLst>
                    <a:ext uri="{9D8B030D-6E8A-4147-A177-3AD203B41FA5}">
                      <a16:colId xmlns:a16="http://schemas.microsoft.com/office/drawing/2014/main" val="305318199"/>
                    </a:ext>
                  </a:extLst>
                </a:gridCol>
                <a:gridCol w="870012">
                  <a:extLst>
                    <a:ext uri="{9D8B030D-6E8A-4147-A177-3AD203B41FA5}">
                      <a16:colId xmlns:a16="http://schemas.microsoft.com/office/drawing/2014/main" val="2200141570"/>
                    </a:ext>
                  </a:extLst>
                </a:gridCol>
              </a:tblGrid>
              <a:tr h="323850">
                <a:tc>
                  <a:txBody>
                    <a:bodyPr/>
                    <a:lstStyle/>
                    <a:p>
                      <a:pPr algn="ctr"/>
                      <a:r>
                        <a:rPr lang="en-IN" sz="1200" b="1" dirty="0">
                          <a:effectLst/>
                        </a:rPr>
                        <a:t>Name</a:t>
                      </a:r>
                    </a:p>
                    <a:p>
                      <a:pPr algn="ctr"/>
                      <a:r>
                        <a:rPr lang="en-IN" sz="1200" b="1" dirty="0">
                          <a:effectLst/>
                        </a:rPr>
                        <a:t> </a:t>
                      </a:r>
                    </a:p>
                    <a:p>
                      <a:pPr algn="ctr">
                        <a:spcBef>
                          <a:spcPts val="1440"/>
                        </a:spcBef>
                        <a:spcAft>
                          <a:spcPts val="1440"/>
                        </a:spcAft>
                      </a:pPr>
                      <a:r>
                        <a:rPr lang="en-IN" sz="1200" b="1" dirty="0">
                          <a:effectLst/>
                        </a:rPr>
                        <a:t> </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200" b="1" dirty="0">
                        <a:effectLst/>
                      </a:endParaRPr>
                    </a:p>
                    <a:p>
                      <a:pPr algn="ctr"/>
                      <a:r>
                        <a:rPr lang="en-IN" sz="1200" b="1" dirty="0">
                          <a:effectLst/>
                        </a:rPr>
                        <a:t>Stock</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200" b="1" dirty="0">
                        <a:effectLst/>
                      </a:endParaRPr>
                    </a:p>
                    <a:p>
                      <a:pPr algn="ctr"/>
                      <a:r>
                        <a:rPr lang="en-IN" sz="1200" b="1" dirty="0">
                          <a:effectLst/>
                        </a:rPr>
                        <a:t>Sold</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8049966"/>
                  </a:ext>
                </a:extLst>
              </a:tr>
              <a:tr h="323850">
                <a:tc>
                  <a:txBody>
                    <a:bodyPr/>
                    <a:lstStyle/>
                    <a:p>
                      <a:pPr algn="just"/>
                      <a:r>
                        <a:rPr lang="en-IN" sz="1100">
                          <a:effectLst/>
                        </a:rPr>
                        <a:t>Volvo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a:effectLst/>
                        </a:rPr>
                        <a:t>22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a:effectLst/>
                        </a:rPr>
                        <a:t>18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0055633"/>
                  </a:ext>
                </a:extLst>
              </a:tr>
              <a:tr h="323850">
                <a:tc>
                  <a:txBody>
                    <a:bodyPr/>
                    <a:lstStyle/>
                    <a:p>
                      <a:pPr algn="just"/>
                      <a:r>
                        <a:rPr lang="en-IN" sz="1100">
                          <a:effectLst/>
                        </a:rPr>
                        <a:t>BMW</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dirty="0">
                          <a:effectLst/>
                        </a:rPr>
                        <a:t>15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a:effectLst/>
                        </a:rPr>
                        <a:t>13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3583298"/>
                  </a:ext>
                </a:extLst>
              </a:tr>
              <a:tr h="323850">
                <a:tc>
                  <a:txBody>
                    <a:bodyPr/>
                    <a:lstStyle/>
                    <a:p>
                      <a:pPr algn="just"/>
                      <a:r>
                        <a:rPr lang="en-IN" sz="1100">
                          <a:effectLst/>
                        </a:rPr>
                        <a:t>Saab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a:effectLst/>
                        </a:rPr>
                        <a:t>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a:effectLst/>
                        </a:rPr>
                        <a:t>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5532980"/>
                  </a:ext>
                </a:extLst>
              </a:tr>
              <a:tr h="323850">
                <a:tc>
                  <a:txBody>
                    <a:bodyPr/>
                    <a:lstStyle/>
                    <a:p>
                      <a:pPr algn="just"/>
                      <a:r>
                        <a:rPr lang="en-IN" sz="1100">
                          <a:effectLst/>
                        </a:rPr>
                        <a:t>Land Rover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a:effectLst/>
                        </a:rPr>
                        <a:t>17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dirty="0">
                          <a:effectLst/>
                        </a:rPr>
                        <a:t>15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4573346"/>
                  </a:ext>
                </a:extLst>
              </a:tr>
            </a:tbl>
          </a:graphicData>
        </a:graphic>
      </p:graphicFrame>
    </p:spTree>
    <p:extLst>
      <p:ext uri="{BB962C8B-B14F-4D97-AF65-F5344CB8AC3E}">
        <p14:creationId xmlns:p14="http://schemas.microsoft.com/office/powerpoint/2010/main" val="2215674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3E4E92-0EED-4041-8FD6-F46FB733AFEC}"/>
              </a:ext>
            </a:extLst>
          </p:cNvPr>
          <p:cNvSpPr>
            <a:spLocks noGrp="1"/>
          </p:cNvSpPr>
          <p:nvPr>
            <p:ph idx="1"/>
          </p:nvPr>
        </p:nvSpPr>
        <p:spPr>
          <a:xfrm>
            <a:off x="1228818" y="241566"/>
            <a:ext cx="10515600" cy="6700772"/>
          </a:xfrm>
        </p:spPr>
        <p:txBody>
          <a:bodyPr>
            <a:normAutofit fontScale="62500" lnSpcReduction="20000"/>
          </a:bodyPr>
          <a:lstStyle/>
          <a:p>
            <a:pPr marL="0" indent="0">
              <a:buNone/>
            </a:pPr>
            <a:r>
              <a:rPr lang="en-US" dirty="0">
                <a:latin typeface="Times" panose="02020603050405020304" pitchFamily="18" charset="0"/>
                <a:cs typeface="Times" panose="02020603050405020304" pitchFamily="18" charset="0"/>
              </a:rPr>
              <a:t>We can store the data from the table above in a two-dimensional array, like this:</a:t>
            </a:r>
          </a:p>
          <a:p>
            <a:pPr marL="0" indent="0">
              <a:buNone/>
            </a:pPr>
            <a:r>
              <a:rPr lang="en-US" dirty="0">
                <a:latin typeface="Times" panose="02020603050405020304" pitchFamily="18" charset="0"/>
                <a:cs typeface="Times" panose="02020603050405020304" pitchFamily="18" charset="0"/>
              </a:rPr>
              <a:t>$cars = array (</a:t>
            </a:r>
          </a:p>
          <a:p>
            <a:pPr marL="0" indent="0">
              <a:buNone/>
            </a:pPr>
            <a:r>
              <a:rPr lang="en-US" dirty="0">
                <a:latin typeface="Times" panose="02020603050405020304" pitchFamily="18" charset="0"/>
                <a:cs typeface="Times" panose="02020603050405020304" pitchFamily="18" charset="0"/>
              </a:rPr>
              <a:t>  array("Volvo",22,18),</a:t>
            </a:r>
          </a:p>
          <a:p>
            <a:pPr marL="0" indent="0">
              <a:buNone/>
            </a:pPr>
            <a:r>
              <a:rPr lang="en-US" dirty="0">
                <a:latin typeface="Times" panose="02020603050405020304" pitchFamily="18" charset="0"/>
                <a:cs typeface="Times" panose="02020603050405020304" pitchFamily="18" charset="0"/>
              </a:rPr>
              <a:t>  array("BMW",15,13),</a:t>
            </a:r>
          </a:p>
          <a:p>
            <a:pPr marL="0" indent="0">
              <a:buNone/>
            </a:pPr>
            <a:r>
              <a:rPr lang="en-US" dirty="0">
                <a:latin typeface="Times" panose="02020603050405020304" pitchFamily="18" charset="0"/>
                <a:cs typeface="Times" panose="02020603050405020304" pitchFamily="18" charset="0"/>
              </a:rPr>
              <a:t>  array("Saab",5,2),</a:t>
            </a:r>
          </a:p>
          <a:p>
            <a:pPr marL="0" indent="0">
              <a:buNone/>
            </a:pPr>
            <a:r>
              <a:rPr lang="en-US" dirty="0">
                <a:latin typeface="Times" panose="02020603050405020304" pitchFamily="18" charset="0"/>
                <a:cs typeface="Times" panose="02020603050405020304" pitchFamily="18" charset="0"/>
              </a:rPr>
              <a:t>  array("Land Rover",17,15)</a:t>
            </a:r>
          </a:p>
          <a:p>
            <a:pPr marL="0" indent="0">
              <a:buNone/>
            </a:pPr>
            <a:r>
              <a:rPr lang="en-US" dirty="0">
                <a:latin typeface="Times" panose="02020603050405020304" pitchFamily="18" charset="0"/>
                <a:cs typeface="Times" panose="02020603050405020304" pitchFamily="18" charset="0"/>
              </a:rPr>
              <a:t>);</a:t>
            </a:r>
          </a:p>
          <a:p>
            <a:pPr marL="0" indent="0">
              <a:buNone/>
            </a:pPr>
            <a:r>
              <a:rPr lang="en-US" dirty="0">
                <a:latin typeface="Times" panose="02020603050405020304" pitchFamily="18" charset="0"/>
                <a:cs typeface="Times" panose="02020603050405020304" pitchFamily="18" charset="0"/>
              </a:rPr>
              <a:t>Now the two-dimensional $cars array contains four arrays, and it has two indices: row and column. To get access to the elements of the $cars array we must point to the two indices (row and column):</a:t>
            </a:r>
          </a:p>
          <a:p>
            <a:pPr marL="0" indent="0">
              <a:buNone/>
            </a:pPr>
            <a:r>
              <a:rPr lang="en-US" b="1" dirty="0">
                <a:latin typeface="Times" panose="02020603050405020304" pitchFamily="18" charset="0"/>
                <a:cs typeface="Times" panose="02020603050405020304" pitchFamily="18" charset="0"/>
              </a:rPr>
              <a:t>Example:</a:t>
            </a:r>
          </a:p>
          <a:p>
            <a:pPr marL="0" indent="0">
              <a:buNone/>
            </a:pPr>
            <a:r>
              <a:rPr lang="en-US" dirty="0">
                <a:latin typeface="Times" panose="02020603050405020304" pitchFamily="18" charset="0"/>
                <a:cs typeface="Times" panose="02020603050405020304" pitchFamily="18" charset="0"/>
              </a:rPr>
              <a:t>&lt;?php</a:t>
            </a:r>
          </a:p>
          <a:p>
            <a:pPr marL="0" indent="0">
              <a:buNone/>
            </a:pPr>
            <a:r>
              <a:rPr lang="en-US" dirty="0">
                <a:latin typeface="Times" panose="02020603050405020304" pitchFamily="18" charset="0"/>
                <a:cs typeface="Times" panose="02020603050405020304" pitchFamily="18" charset="0"/>
              </a:rPr>
              <a:t>echo $cars[0][0].": In stock: ".$cars[0][1].", sold: ".$cars[0][2].".&lt;</a:t>
            </a:r>
            <a:r>
              <a:rPr lang="en-US" dirty="0" err="1">
                <a:latin typeface="Times" panose="02020603050405020304" pitchFamily="18" charset="0"/>
                <a:cs typeface="Times" panose="02020603050405020304" pitchFamily="18" charset="0"/>
              </a:rPr>
              <a:t>br</a:t>
            </a:r>
            <a:r>
              <a:rPr lang="en-US" dirty="0">
                <a:latin typeface="Times" panose="02020603050405020304" pitchFamily="18" charset="0"/>
                <a:cs typeface="Times" panose="02020603050405020304" pitchFamily="18" charset="0"/>
              </a:rPr>
              <a:t>&gt;";</a:t>
            </a:r>
          </a:p>
          <a:p>
            <a:pPr marL="0" indent="0">
              <a:buNone/>
            </a:pPr>
            <a:r>
              <a:rPr lang="en-US" dirty="0">
                <a:latin typeface="Times" panose="02020603050405020304" pitchFamily="18" charset="0"/>
                <a:cs typeface="Times" panose="02020603050405020304" pitchFamily="18" charset="0"/>
              </a:rPr>
              <a:t>echo $cars[1][0].": In stock: ".$cars[1][1].", sold: ".$cars[1][2].".&lt;</a:t>
            </a:r>
            <a:r>
              <a:rPr lang="en-US" dirty="0" err="1">
                <a:latin typeface="Times" panose="02020603050405020304" pitchFamily="18" charset="0"/>
                <a:cs typeface="Times" panose="02020603050405020304" pitchFamily="18" charset="0"/>
              </a:rPr>
              <a:t>br</a:t>
            </a:r>
            <a:r>
              <a:rPr lang="en-US" dirty="0">
                <a:latin typeface="Times" panose="02020603050405020304" pitchFamily="18" charset="0"/>
                <a:cs typeface="Times" panose="02020603050405020304" pitchFamily="18" charset="0"/>
              </a:rPr>
              <a:t>&gt;";</a:t>
            </a:r>
          </a:p>
          <a:p>
            <a:pPr marL="0" indent="0">
              <a:buNone/>
            </a:pPr>
            <a:r>
              <a:rPr lang="en-US" dirty="0">
                <a:latin typeface="Times" panose="02020603050405020304" pitchFamily="18" charset="0"/>
                <a:cs typeface="Times" panose="02020603050405020304" pitchFamily="18" charset="0"/>
              </a:rPr>
              <a:t>echo $cars[2][0].": In stock: ".$cars[2][1].", sold: ".$cars[2][2].".&lt;</a:t>
            </a:r>
            <a:r>
              <a:rPr lang="en-US" dirty="0" err="1">
                <a:latin typeface="Times" panose="02020603050405020304" pitchFamily="18" charset="0"/>
                <a:cs typeface="Times" panose="02020603050405020304" pitchFamily="18" charset="0"/>
              </a:rPr>
              <a:t>br</a:t>
            </a:r>
            <a:r>
              <a:rPr lang="en-US" dirty="0">
                <a:latin typeface="Times" panose="02020603050405020304" pitchFamily="18" charset="0"/>
                <a:cs typeface="Times" panose="02020603050405020304" pitchFamily="18" charset="0"/>
              </a:rPr>
              <a:t>&gt;";</a:t>
            </a:r>
          </a:p>
          <a:p>
            <a:pPr marL="0" indent="0">
              <a:buNone/>
            </a:pPr>
            <a:r>
              <a:rPr lang="en-US" dirty="0">
                <a:latin typeface="Times" panose="02020603050405020304" pitchFamily="18" charset="0"/>
                <a:cs typeface="Times" panose="02020603050405020304" pitchFamily="18" charset="0"/>
              </a:rPr>
              <a:t>echo $cars[3][0].": In stock: ".$cars[3][1].", sold: ".$cars[3][2].".&lt;</a:t>
            </a:r>
            <a:r>
              <a:rPr lang="en-US" dirty="0" err="1">
                <a:latin typeface="Times" panose="02020603050405020304" pitchFamily="18" charset="0"/>
                <a:cs typeface="Times" panose="02020603050405020304" pitchFamily="18" charset="0"/>
              </a:rPr>
              <a:t>br</a:t>
            </a:r>
            <a:r>
              <a:rPr lang="en-US" dirty="0">
                <a:latin typeface="Times" panose="02020603050405020304" pitchFamily="18" charset="0"/>
                <a:cs typeface="Times" panose="02020603050405020304" pitchFamily="18" charset="0"/>
              </a:rPr>
              <a:t>&gt;";</a:t>
            </a:r>
          </a:p>
          <a:p>
            <a:pPr marL="0" indent="0">
              <a:buNone/>
            </a:pPr>
            <a:r>
              <a:rPr lang="en-US" dirty="0">
                <a:latin typeface="Times" panose="02020603050405020304" pitchFamily="18" charset="0"/>
                <a:cs typeface="Times" panose="02020603050405020304" pitchFamily="18" charset="0"/>
              </a:rPr>
              <a:t>?&gt;</a:t>
            </a:r>
          </a:p>
          <a:p>
            <a:pPr marL="0" indent="0">
              <a:buNone/>
            </a:pPr>
            <a:r>
              <a:rPr lang="en-US" b="1" dirty="0">
                <a:latin typeface="Times" panose="02020603050405020304" pitchFamily="18" charset="0"/>
                <a:cs typeface="Times" panose="02020603050405020304" pitchFamily="18" charset="0"/>
              </a:rPr>
              <a:t>Output:</a:t>
            </a:r>
          </a:p>
          <a:p>
            <a:pPr marL="0" indent="0">
              <a:buNone/>
            </a:pPr>
            <a:r>
              <a:rPr lang="en-US" dirty="0">
                <a:latin typeface="Times" panose="02020603050405020304" pitchFamily="18" charset="0"/>
                <a:cs typeface="Times" panose="02020603050405020304" pitchFamily="18" charset="0"/>
              </a:rPr>
              <a:t>Volvo: In stock: 22, sold: 18.</a:t>
            </a:r>
          </a:p>
          <a:p>
            <a:pPr marL="0" indent="0">
              <a:buNone/>
            </a:pPr>
            <a:r>
              <a:rPr lang="en-US" dirty="0">
                <a:latin typeface="Times" panose="02020603050405020304" pitchFamily="18" charset="0"/>
                <a:cs typeface="Times" panose="02020603050405020304" pitchFamily="18" charset="0"/>
              </a:rPr>
              <a:t>BMW: In stock: 15, sold: 13.</a:t>
            </a:r>
          </a:p>
          <a:p>
            <a:pPr marL="0" indent="0">
              <a:buNone/>
            </a:pPr>
            <a:r>
              <a:rPr lang="en-US" dirty="0">
                <a:latin typeface="Times" panose="02020603050405020304" pitchFamily="18" charset="0"/>
                <a:cs typeface="Times" panose="02020603050405020304" pitchFamily="18" charset="0"/>
              </a:rPr>
              <a:t>Saab: In stock: 5, sold: 2.</a:t>
            </a:r>
          </a:p>
          <a:p>
            <a:pPr marL="0" indent="0">
              <a:buNone/>
            </a:pPr>
            <a:r>
              <a:rPr lang="en-US" dirty="0">
                <a:latin typeface="Times" panose="02020603050405020304" pitchFamily="18" charset="0"/>
                <a:cs typeface="Times" panose="02020603050405020304" pitchFamily="18" charset="0"/>
              </a:rPr>
              <a:t>Land Rover: In stock: 17, sold: 15.</a:t>
            </a:r>
          </a:p>
          <a:p>
            <a:pPr marL="0" indent="0">
              <a:buNone/>
            </a:pPr>
            <a:endParaRPr lang="en-IN"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446710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C050405-38B8-4700-97D2-801999594305}"/>
              </a:ext>
            </a:extLst>
          </p:cNvPr>
          <p:cNvSpPr>
            <a:spLocks noGrp="1" noChangeArrowheads="1"/>
          </p:cNvSpPr>
          <p:nvPr>
            <p:ph idx="1"/>
          </p:nvPr>
        </p:nvSpPr>
        <p:spPr bwMode="auto">
          <a:xfrm>
            <a:off x="773085" y="476739"/>
            <a:ext cx="1047492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We can also put a </a:t>
            </a:r>
            <a:r>
              <a:rPr kumimoji="0" lang="en-US" altLang="en-US" sz="2000" b="0" i="0" u="none" strike="noStrike" cap="none" normalizeH="0" baseline="0" dirty="0">
                <a:ln>
                  <a:noFill/>
                </a:ln>
                <a:solidFill>
                  <a:srgbClr val="DC143C"/>
                </a:solidFill>
                <a:effectLst/>
                <a:latin typeface="Times" panose="02020603050405020304" pitchFamily="18" charset="0"/>
                <a:ea typeface="Times New Roman" panose="02020603050405020304" pitchFamily="18" charset="0"/>
                <a:cs typeface="Times" panose="02020603050405020304" pitchFamily="18" charset="0"/>
              </a:rPr>
              <a:t>for</a:t>
            </a: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loop inside another </a:t>
            </a:r>
            <a:r>
              <a:rPr kumimoji="0" lang="en-US" altLang="en-US" sz="2000" b="0" i="0" u="none" strike="noStrike" cap="none" normalizeH="0" baseline="0" dirty="0">
                <a:ln>
                  <a:noFill/>
                </a:ln>
                <a:solidFill>
                  <a:srgbClr val="DC143C"/>
                </a:solidFill>
                <a:effectLst/>
                <a:latin typeface="Times" panose="02020603050405020304" pitchFamily="18" charset="0"/>
                <a:ea typeface="Times New Roman" panose="02020603050405020304" pitchFamily="18" charset="0"/>
                <a:cs typeface="Times" panose="02020603050405020304" pitchFamily="18" charset="0"/>
              </a:rPr>
              <a:t>for</a:t>
            </a: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loop to get the elements of the $cars array (we still have to point to the two indices):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&lt;?php</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for ($row = 0; $row &lt; 4; $row++)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echo "&lt;p&gt;&lt;b&gt;Row number $row&lt;/b&gt;&lt;/p&gt;";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echo "&lt;ul&gt;";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for ($col = 0; $col &lt; 3; $col++)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echo "&lt;li&gt;".$cars[$row][$col]."&lt;/li&gt;";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echo "&lt;/ul&gt;";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p:txBody>
      </p:sp>
      <p:sp>
        <p:nvSpPr>
          <p:cNvPr id="5" name="TextBox 4">
            <a:extLst>
              <a:ext uri="{FF2B5EF4-FFF2-40B4-BE49-F238E27FC236}">
                <a16:creationId xmlns:a16="http://schemas.microsoft.com/office/drawing/2014/main" id="{1805966B-FEA8-466C-897C-C181C28F8F9E}"/>
              </a:ext>
            </a:extLst>
          </p:cNvPr>
          <p:cNvSpPr txBox="1"/>
          <p:nvPr/>
        </p:nvSpPr>
        <p:spPr>
          <a:xfrm>
            <a:off x="7344052" y="1611155"/>
            <a:ext cx="6094520" cy="5078313"/>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Output: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Row number 0</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Volvo</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22</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18</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Row number 1</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BMW</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15</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13</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Row number 2</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Saab</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5</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2</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Row number 3</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Land Rover</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17</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15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0989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B0-18E5-4B5F-8BBC-FF5584BA6CAA}"/>
              </a:ext>
            </a:extLst>
          </p:cNvPr>
          <p:cNvSpPr>
            <a:spLocks noGrp="1"/>
          </p:cNvSpPr>
          <p:nvPr>
            <p:ph type="title"/>
          </p:nvPr>
        </p:nvSpPr>
        <p:spPr>
          <a:xfrm>
            <a:off x="838200" y="231960"/>
            <a:ext cx="10515600" cy="1325563"/>
          </a:xfrm>
        </p:spPr>
        <p:txBody>
          <a:bodyPr/>
          <a:lstStyle/>
          <a:p>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Functions</a:t>
            </a:r>
            <a:br>
              <a:rPr lang="en-IN" sz="4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E2EC8FE-DA04-4304-95FF-7953D7A5124A}"/>
              </a:ext>
            </a:extLst>
          </p:cNvPr>
          <p:cNvSpPr>
            <a:spLocks noGrp="1"/>
          </p:cNvSpPr>
          <p:nvPr>
            <p:ph idx="1"/>
          </p:nvPr>
        </p:nvSpPr>
        <p:spPr>
          <a:xfrm>
            <a:off x="1273206" y="1118586"/>
            <a:ext cx="10515600" cy="5832629"/>
          </a:xfrm>
        </p:spPr>
        <p:txBody>
          <a:bodyPr>
            <a:normAutofit fontScale="92500" lnSpcReduction="20000"/>
          </a:bodyPr>
          <a:lstStyle/>
          <a:p>
            <a:pPr indent="0">
              <a:spcBef>
                <a:spcPts val="750"/>
              </a:spcBef>
              <a:spcAft>
                <a:spcPts val="750"/>
              </a:spcAft>
              <a:buNone/>
            </a:pPr>
            <a:r>
              <a:rPr lang="en-IN" sz="1800" dirty="0">
                <a:solidFill>
                  <a:srgbClr val="000000"/>
                </a:solidFill>
                <a:effectLst/>
                <a:latin typeface="Times New Roman" panose="02020603050405020304" pitchFamily="18" charset="0"/>
                <a:ea typeface="Times New Roman" panose="02020603050405020304" pitchFamily="18" charset="0"/>
              </a:rPr>
              <a:t>PHP has more than 1000 built-in functions, and in addition we can create our own custom functions.</a:t>
            </a:r>
            <a:endParaRPr lang="en-IN" sz="1800"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1" dirty="0">
                <a:solidFill>
                  <a:srgbClr val="000000"/>
                </a:solidFill>
                <a:effectLst/>
                <a:latin typeface="Times New Roman" panose="02020603050405020304" pitchFamily="18" charset="0"/>
                <a:ea typeface="Times New Roman" panose="02020603050405020304" pitchFamily="18" charset="0"/>
              </a:rPr>
              <a:t>PHP Built-in Functions</a:t>
            </a:r>
            <a:endParaRPr lang="en-IN" sz="1800" b="1" dirty="0">
              <a:effectLst/>
              <a:latin typeface="Times New Roman" panose="02020603050405020304" pitchFamily="18" charset="0"/>
              <a:ea typeface="Times New Roman" panose="02020603050405020304" pitchFamily="18" charset="0"/>
            </a:endParaRPr>
          </a:p>
          <a:p>
            <a:pPr marL="0" indent="0" algn="just">
              <a:spcBef>
                <a:spcPts val="1440"/>
              </a:spcBef>
              <a:spcAft>
                <a:spcPts val="1440"/>
              </a:spcAft>
              <a:buNone/>
            </a:pPr>
            <a:r>
              <a:rPr lang="en-IN" sz="1800" dirty="0">
                <a:solidFill>
                  <a:srgbClr val="000000"/>
                </a:solidFill>
                <a:effectLst/>
                <a:latin typeface="Times New Roman" panose="02020603050405020304" pitchFamily="18" charset="0"/>
                <a:ea typeface="Times New Roman" panose="02020603050405020304" pitchFamily="18" charset="0"/>
              </a:rPr>
              <a:t>	PHP has over 1000 built-in functions that can be called directly, from within a script, to perform a specific task.</a:t>
            </a:r>
            <a:endParaRPr lang="en-IN" sz="1800"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1" dirty="0">
                <a:solidFill>
                  <a:srgbClr val="000000"/>
                </a:solidFill>
                <a:effectLst/>
                <a:latin typeface="Times New Roman" panose="02020603050405020304" pitchFamily="18" charset="0"/>
                <a:ea typeface="Times New Roman" panose="02020603050405020304" pitchFamily="18" charset="0"/>
              </a:rPr>
              <a:t>PHP Date/Time Functions</a:t>
            </a:r>
            <a:endParaRPr lang="en-IN" sz="1800" b="1"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0" dirty="0">
                <a:solidFill>
                  <a:srgbClr val="000000"/>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Times New Roman" panose="02020603050405020304" pitchFamily="18" charset="0"/>
                <a:ea typeface="Times New Roman" panose="02020603050405020304" pitchFamily="18" charset="0"/>
              </a:rPr>
              <a:t>Function		Description</a:t>
            </a:r>
            <a:endParaRPr lang="en-IN" sz="1800" b="1" dirty="0">
              <a:effectLst/>
              <a:latin typeface="Times New Roman" panose="02020603050405020304" pitchFamily="18" charset="0"/>
              <a:ea typeface="Times New Roman" panose="02020603050405020304" pitchFamily="18" charset="0"/>
            </a:endParaRPr>
          </a:p>
          <a:p>
            <a:pPr indent="0" algn="just">
              <a:buNone/>
            </a:pPr>
            <a:r>
              <a:rPr lang="en-IN" sz="1800" b="0" dirty="0" err="1">
                <a:solidFill>
                  <a:srgbClr val="000000"/>
                </a:solidFill>
                <a:effectLst/>
                <a:latin typeface="Times New Roman" panose="02020603050405020304" pitchFamily="18" charset="0"/>
                <a:ea typeface="Times New Roman" panose="02020603050405020304" pitchFamily="18" charset="0"/>
              </a:rPr>
              <a:t>date_add</a:t>
            </a:r>
            <a:r>
              <a:rPr lang="en-IN" sz="1800" b="0" dirty="0">
                <a:solidFill>
                  <a:srgbClr val="000000"/>
                </a:solidFill>
                <a:effectLst/>
                <a:latin typeface="Times New Roman" panose="02020603050405020304" pitchFamily="18" charset="0"/>
                <a:ea typeface="Times New Roman" panose="02020603050405020304" pitchFamily="18" charset="0"/>
              </a:rPr>
              <a:t>()         -	Adds days, months, years, hours, minutes, and seconds to a date</a:t>
            </a:r>
            <a:endParaRPr lang="en-IN" sz="1800" b="1" dirty="0">
              <a:effectLst/>
              <a:latin typeface="Times New Roman" panose="02020603050405020304" pitchFamily="18" charset="0"/>
              <a:ea typeface="Times New Roman" panose="02020603050405020304" pitchFamily="18" charset="0"/>
            </a:endParaRPr>
          </a:p>
          <a:p>
            <a:pPr indent="0" algn="just">
              <a:buNone/>
            </a:pPr>
            <a:r>
              <a:rPr lang="en-IN" sz="1800" b="0" dirty="0" err="1">
                <a:solidFill>
                  <a:srgbClr val="000000"/>
                </a:solidFill>
                <a:effectLst/>
                <a:latin typeface="Times New Roman" panose="02020603050405020304" pitchFamily="18" charset="0"/>
                <a:ea typeface="Times New Roman" panose="02020603050405020304" pitchFamily="18" charset="0"/>
              </a:rPr>
              <a:t>date_diff</a:t>
            </a:r>
            <a:r>
              <a:rPr lang="en-IN" sz="1800" b="0" dirty="0">
                <a:solidFill>
                  <a:srgbClr val="000000"/>
                </a:solidFill>
                <a:effectLst/>
                <a:latin typeface="Times New Roman" panose="02020603050405020304" pitchFamily="18" charset="0"/>
                <a:ea typeface="Times New Roman" panose="02020603050405020304" pitchFamily="18" charset="0"/>
              </a:rPr>
              <a:t>()         -	Returns the difference between two dates</a:t>
            </a:r>
            <a:endParaRPr lang="en-IN" sz="1800" b="1" dirty="0">
              <a:effectLst/>
              <a:latin typeface="Times New Roman" panose="02020603050405020304" pitchFamily="18" charset="0"/>
              <a:ea typeface="Times New Roman" panose="02020603050405020304" pitchFamily="18" charset="0"/>
            </a:endParaRPr>
          </a:p>
          <a:p>
            <a:pPr indent="0" algn="just">
              <a:spcBef>
                <a:spcPts val="750"/>
              </a:spcBef>
              <a:spcAft>
                <a:spcPts val="750"/>
              </a:spcAft>
              <a:buNone/>
            </a:pPr>
            <a:r>
              <a:rPr lang="en-IN" sz="1800" b="0" dirty="0" err="1">
                <a:solidFill>
                  <a:srgbClr val="000000"/>
                </a:solidFill>
                <a:effectLst/>
                <a:latin typeface="Times New Roman" panose="02020603050405020304" pitchFamily="18" charset="0"/>
                <a:ea typeface="Times New Roman" panose="02020603050405020304" pitchFamily="18" charset="0"/>
              </a:rPr>
              <a:t>date_format</a:t>
            </a:r>
            <a:r>
              <a:rPr lang="en-IN" sz="1800" b="0" dirty="0">
                <a:solidFill>
                  <a:srgbClr val="000000"/>
                </a:solidFill>
                <a:effectLst/>
                <a:latin typeface="Times New Roman" panose="02020603050405020304" pitchFamily="18" charset="0"/>
                <a:ea typeface="Times New Roman" panose="02020603050405020304" pitchFamily="18" charset="0"/>
              </a:rPr>
              <a:t>()    -	Returns a date formatted according to a specified format</a:t>
            </a:r>
            <a:endParaRPr lang="en-IN" sz="1800" b="1" dirty="0">
              <a:effectLst/>
              <a:latin typeface="Times New Roman" panose="02020603050405020304" pitchFamily="18" charset="0"/>
              <a:ea typeface="Times New Roman" panose="02020603050405020304" pitchFamily="18" charset="0"/>
            </a:endParaRPr>
          </a:p>
          <a:p>
            <a:pPr indent="0" algn="just">
              <a:spcBef>
                <a:spcPts val="750"/>
              </a:spcBef>
              <a:spcAft>
                <a:spcPts val="750"/>
              </a:spcAft>
              <a:buNone/>
            </a:pPr>
            <a:r>
              <a:rPr lang="en-IN" sz="1800" b="0" dirty="0">
                <a:solidFill>
                  <a:srgbClr val="000000"/>
                </a:solidFill>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1" dirty="0">
                <a:solidFill>
                  <a:srgbClr val="000000"/>
                </a:solidFill>
                <a:effectLst/>
                <a:latin typeface="Times New Roman" panose="02020603050405020304" pitchFamily="18" charset="0"/>
                <a:ea typeface="Times New Roman" panose="02020603050405020304" pitchFamily="18" charset="0"/>
              </a:rPr>
              <a:t>PHP String Functions</a:t>
            </a:r>
            <a:endParaRPr lang="en-IN" sz="1800" b="1"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1" dirty="0">
                <a:solidFill>
                  <a:srgbClr val="000000"/>
                </a:solidFill>
                <a:effectLst/>
                <a:latin typeface="Times New Roman" panose="02020603050405020304" pitchFamily="18" charset="0"/>
                <a:ea typeface="Times New Roman" panose="02020603050405020304" pitchFamily="18" charset="0"/>
              </a:rPr>
              <a:t>     Function			Description</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dirty="0">
                <a:solidFill>
                  <a:srgbClr val="000000"/>
                </a:solidFill>
                <a:latin typeface="Times New Roman" panose="02020603050405020304" pitchFamily="18" charset="0"/>
                <a:ea typeface="Times New Roman" panose="02020603050405020304" pitchFamily="18" charset="0"/>
              </a:rPr>
              <a:t>      </a:t>
            </a:r>
            <a:r>
              <a:rPr lang="en-IN" sz="1800" b="0" dirty="0">
                <a:solidFill>
                  <a:srgbClr val="000000"/>
                </a:solidFill>
                <a:effectLst/>
                <a:latin typeface="Times New Roman" panose="02020603050405020304" pitchFamily="18" charset="0"/>
                <a:ea typeface="Times New Roman" panose="02020603050405020304" pitchFamily="18" charset="0"/>
              </a:rPr>
              <a:t>print()	        -            Outputs one or more strings</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      </a:t>
            </a:r>
            <a:r>
              <a:rPr lang="en-IN" sz="1800" b="0" dirty="0" err="1">
                <a:solidFill>
                  <a:srgbClr val="000000"/>
                </a:solidFill>
                <a:effectLst/>
                <a:latin typeface="Times New Roman" panose="02020603050405020304" pitchFamily="18" charset="0"/>
                <a:ea typeface="Times New Roman" panose="02020603050405020304" pitchFamily="18" charset="0"/>
              </a:rPr>
              <a:t>printf</a:t>
            </a:r>
            <a:r>
              <a:rPr lang="en-IN" sz="1800" b="0" dirty="0">
                <a:solidFill>
                  <a:srgbClr val="000000"/>
                </a:solidFill>
                <a:effectLst/>
                <a:latin typeface="Times New Roman" panose="02020603050405020304" pitchFamily="18" charset="0"/>
                <a:ea typeface="Times New Roman" panose="02020603050405020304" pitchFamily="18" charset="0"/>
              </a:rPr>
              <a:t>()	        -            Outputs a formatted string</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      </a:t>
            </a:r>
            <a:r>
              <a:rPr lang="en-IN" sz="1800" b="0" dirty="0" err="1">
                <a:solidFill>
                  <a:srgbClr val="000000"/>
                </a:solidFill>
                <a:effectLst/>
                <a:latin typeface="Times New Roman" panose="02020603050405020304" pitchFamily="18" charset="0"/>
                <a:ea typeface="Times New Roman" panose="02020603050405020304" pitchFamily="18" charset="0"/>
              </a:rPr>
              <a:t>str_pad</a:t>
            </a:r>
            <a:r>
              <a:rPr lang="en-IN" sz="1800" b="0" dirty="0">
                <a:solidFill>
                  <a:srgbClr val="000000"/>
                </a:solidFill>
                <a:effectLst/>
                <a:latin typeface="Times New Roman" panose="02020603050405020304" pitchFamily="18" charset="0"/>
                <a:ea typeface="Times New Roman" panose="02020603050405020304" pitchFamily="18" charset="0"/>
              </a:rPr>
              <a:t>()        -            Pads a string to a new length</a:t>
            </a:r>
            <a:endParaRPr lang="en-IN" sz="1800" b="1"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0" dirty="0">
                <a:solidFill>
                  <a:srgbClr val="000000"/>
                </a:solidFill>
                <a:effectLst/>
                <a:latin typeface="Times New Roman" panose="02020603050405020304" pitchFamily="18" charset="0"/>
                <a:ea typeface="Times New Roman" panose="02020603050405020304" pitchFamily="18" charset="0"/>
              </a:rPr>
              <a:t>      </a:t>
            </a:r>
            <a:r>
              <a:rPr lang="en-IN" sz="1800" b="0" dirty="0" err="1">
                <a:solidFill>
                  <a:srgbClr val="000000"/>
                </a:solidFill>
                <a:effectLst/>
                <a:latin typeface="Times New Roman" panose="02020603050405020304" pitchFamily="18" charset="0"/>
                <a:ea typeface="Times New Roman" panose="02020603050405020304" pitchFamily="18" charset="0"/>
              </a:rPr>
              <a:t>str_repeat</a:t>
            </a:r>
            <a:r>
              <a:rPr lang="en-IN" sz="1800" b="0" dirty="0">
                <a:solidFill>
                  <a:srgbClr val="000000"/>
                </a:solidFill>
                <a:effectLst/>
                <a:latin typeface="Times New Roman" panose="02020603050405020304" pitchFamily="18" charset="0"/>
                <a:ea typeface="Times New Roman" panose="02020603050405020304" pitchFamily="18" charset="0"/>
              </a:rPr>
              <a:t>()    -            Repeats a string a specified number of times</a:t>
            </a:r>
            <a:endParaRPr lang="en-IN" sz="1800" b="1"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35568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9E96-23C0-4711-AA67-3665657DF848}"/>
              </a:ext>
            </a:extLst>
          </p:cNvPr>
          <p:cNvSpPr>
            <a:spLocks noGrp="1"/>
          </p:cNvSpPr>
          <p:nvPr>
            <p:ph type="title"/>
          </p:nvPr>
        </p:nvSpPr>
        <p:spPr/>
        <p:txBody>
          <a:bodyPr/>
          <a:lstStyle/>
          <a:p>
            <a:pPr algn="ctr"/>
            <a:r>
              <a:rPr lang="en-IN" sz="4000" b="1" dirty="0">
                <a:solidFill>
                  <a:srgbClr val="000000"/>
                </a:solidFill>
                <a:effectLst/>
                <a:latin typeface="Times New Roman" panose="02020603050405020304" pitchFamily="18" charset="0"/>
                <a:ea typeface="Times New Roman" panose="02020603050405020304" pitchFamily="18" charset="0"/>
              </a:rPr>
              <a:t>PHP User Defined Functions</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81EF990-1D9F-4419-8F3D-3C7CF444422D}"/>
              </a:ext>
            </a:extLst>
          </p:cNvPr>
          <p:cNvSpPr>
            <a:spLocks noGrp="1"/>
          </p:cNvSpPr>
          <p:nvPr>
            <p:ph idx="1"/>
          </p:nvPr>
        </p:nvSpPr>
        <p:spPr>
          <a:xfrm>
            <a:off x="838200" y="1322773"/>
            <a:ext cx="10515600" cy="4854190"/>
          </a:xfrm>
        </p:spPr>
        <p:txBody>
          <a:bodyPr>
            <a:normAutofit fontScale="92500" lnSpcReduction="20000"/>
          </a:bodyPr>
          <a:lstStyle/>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Besides the built-in PHP functions, it is possible to create our own functions.</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ü"/>
            </a:pPr>
            <a:r>
              <a:rPr lang="en-IN" sz="1800" b="0" dirty="0">
                <a:solidFill>
                  <a:srgbClr val="000000"/>
                </a:solidFill>
                <a:effectLst/>
                <a:latin typeface="Times New Roman" panose="02020603050405020304" pitchFamily="18" charset="0"/>
                <a:ea typeface="Times New Roman" panose="02020603050405020304" pitchFamily="18" charset="0"/>
              </a:rPr>
              <a:t>A function is a block of statements that can be used repeatedly in a program.</a:t>
            </a:r>
            <a:endParaRPr lang="en-IN" sz="1800" b="1"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ü"/>
            </a:pPr>
            <a:r>
              <a:rPr lang="en-IN" sz="1800" b="0" dirty="0">
                <a:solidFill>
                  <a:srgbClr val="000000"/>
                </a:solidFill>
                <a:effectLst/>
                <a:latin typeface="Times New Roman" panose="02020603050405020304" pitchFamily="18" charset="0"/>
                <a:ea typeface="Times New Roman" panose="02020603050405020304" pitchFamily="18" charset="0"/>
              </a:rPr>
              <a:t>A function will not execute automatically when a page loads.</a:t>
            </a:r>
            <a:endParaRPr lang="en-IN" sz="1800" b="1"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ü"/>
            </a:pPr>
            <a:r>
              <a:rPr lang="en-IN" sz="1800" b="0" dirty="0">
                <a:solidFill>
                  <a:srgbClr val="000000"/>
                </a:solidFill>
                <a:effectLst/>
                <a:latin typeface="Times New Roman" panose="02020603050405020304" pitchFamily="18" charset="0"/>
                <a:ea typeface="Times New Roman" panose="02020603050405020304" pitchFamily="18" charset="0"/>
              </a:rPr>
              <a:t>A function will be executed by a call to the function.</a:t>
            </a:r>
          </a:p>
          <a:p>
            <a:pPr marL="0" indent="0" algn="just">
              <a:buNone/>
            </a:pP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1" dirty="0">
                <a:solidFill>
                  <a:srgbClr val="000000"/>
                </a:solidFill>
                <a:effectLst/>
                <a:latin typeface="Times New Roman" panose="02020603050405020304" pitchFamily="18" charset="0"/>
                <a:ea typeface="Times New Roman" panose="02020603050405020304" pitchFamily="18" charset="0"/>
              </a:rPr>
              <a:t>Create a User Defined Function in PHP</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	A user-defined function declaration starts with the word function:</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1" dirty="0">
                <a:solidFill>
                  <a:srgbClr val="000000"/>
                </a:solidFill>
                <a:effectLst/>
                <a:latin typeface="Times New Roman" panose="02020603050405020304" pitchFamily="18" charset="0"/>
                <a:ea typeface="Times New Roman" panose="02020603050405020304" pitchFamily="18" charset="0"/>
              </a:rPr>
              <a:t>Syntax</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function </a:t>
            </a:r>
            <a:r>
              <a:rPr lang="en-IN" sz="1800" b="0" dirty="0" err="1">
                <a:solidFill>
                  <a:srgbClr val="000000"/>
                </a:solidFill>
                <a:effectLst/>
                <a:latin typeface="Times New Roman" panose="02020603050405020304" pitchFamily="18" charset="0"/>
                <a:ea typeface="Times New Roman" panose="02020603050405020304" pitchFamily="18" charset="0"/>
              </a:rPr>
              <a:t>functionName</a:t>
            </a:r>
            <a:r>
              <a:rPr lang="en-IN" sz="1800" b="0" dirty="0">
                <a:solidFill>
                  <a:srgbClr val="000000"/>
                </a:solidFill>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IN" sz="1800" b="0" dirty="0">
                <a:solidFill>
                  <a:srgbClr val="000000"/>
                </a:solidFill>
                <a:effectLst/>
                <a:latin typeface="Times New Roman" panose="02020603050405020304" pitchFamily="18" charset="0"/>
                <a:ea typeface="Times New Roman" panose="02020603050405020304" pitchFamily="18" charset="0"/>
              </a:rPr>
              <a:t>  code to be executed;</a:t>
            </a:r>
            <a:endParaRPr lang="en-IN" sz="1800" b="1"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0" dirty="0">
                <a:solidFill>
                  <a:srgbClr val="000000"/>
                </a:solidFill>
                <a:effectLst/>
                <a:latin typeface="Times New Roman" panose="02020603050405020304" pitchFamily="18" charset="0"/>
                <a:ea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endParaRPr>
          </a:p>
          <a:p>
            <a:pPr marL="0" indent="0" algn="just">
              <a:spcBef>
                <a:spcPts val="750"/>
              </a:spcBef>
              <a:spcAft>
                <a:spcPts val="750"/>
              </a:spcAft>
              <a:buNone/>
            </a:pPr>
            <a:r>
              <a:rPr lang="en-IN" sz="1800" b="1" dirty="0">
                <a:solidFill>
                  <a:srgbClr val="000000"/>
                </a:solidFill>
                <a:effectLst/>
                <a:latin typeface="Times New Roman" panose="02020603050405020304" pitchFamily="18" charset="0"/>
                <a:ea typeface="Times New Roman" panose="02020603050405020304" pitchFamily="18" charset="0"/>
              </a:rPr>
              <a:t>Note: </a:t>
            </a:r>
            <a:r>
              <a:rPr lang="en-IN" sz="1800" b="0" dirty="0">
                <a:solidFill>
                  <a:srgbClr val="000000"/>
                </a:solidFill>
                <a:effectLst/>
                <a:latin typeface="Times New Roman" panose="02020603050405020304" pitchFamily="18" charset="0"/>
                <a:ea typeface="Times New Roman" panose="02020603050405020304" pitchFamily="18" charset="0"/>
              </a:rPr>
              <a:t>A function name must start with a letter or an underscore. </a:t>
            </a:r>
          </a:p>
          <a:p>
            <a:pPr marL="0" indent="0" algn="just">
              <a:spcBef>
                <a:spcPts val="750"/>
              </a:spcBef>
              <a:spcAft>
                <a:spcPts val="750"/>
              </a:spcAft>
              <a:buNone/>
            </a:pPr>
            <a:r>
              <a:rPr lang="en-IN" sz="1800" b="0" dirty="0">
                <a:solidFill>
                  <a:srgbClr val="000000"/>
                </a:solidFill>
                <a:effectLst/>
                <a:latin typeface="Times New Roman" panose="02020603050405020304" pitchFamily="18" charset="0"/>
                <a:ea typeface="Times New Roman" panose="02020603050405020304" pitchFamily="18" charset="0"/>
              </a:rPr>
              <a:t>          Function names are NOT case-sensitive.</a:t>
            </a:r>
            <a:endParaRPr lang="en-IN" sz="1800" b="1"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5" name="TextBox 4">
            <a:extLst>
              <a:ext uri="{FF2B5EF4-FFF2-40B4-BE49-F238E27FC236}">
                <a16:creationId xmlns:a16="http://schemas.microsoft.com/office/drawing/2014/main" id="{93F62C9E-0FDE-4076-8260-456E2EB7F686}"/>
              </a:ext>
            </a:extLst>
          </p:cNvPr>
          <p:cNvSpPr txBox="1"/>
          <p:nvPr/>
        </p:nvSpPr>
        <p:spPr>
          <a:xfrm>
            <a:off x="8236702" y="3127248"/>
            <a:ext cx="6094520" cy="2841804"/>
          </a:xfrm>
          <a:prstGeom prst="rect">
            <a:avLst/>
          </a:prstGeom>
          <a:noFill/>
        </p:spPr>
        <p:txBody>
          <a:bodyPr wrap="square">
            <a:spAutoFit/>
          </a:bodyPr>
          <a:lstStyle/>
          <a:p>
            <a:pPr algn="just">
              <a:spcBef>
                <a:spcPts val="750"/>
              </a:spcBef>
              <a:spcAft>
                <a:spcPts val="750"/>
              </a:spcAft>
            </a:pPr>
            <a:r>
              <a:rPr lang="en-IN" sz="1800" b="1" dirty="0">
                <a:solidFill>
                  <a:srgbClr val="000000"/>
                </a:solidFill>
                <a:effectLst/>
                <a:latin typeface="Times New Roman" panose="02020603050405020304" pitchFamily="18" charset="0"/>
                <a:ea typeface="Times New Roman" panose="02020603050405020304" pitchFamily="18" charset="0"/>
              </a:rPr>
              <a:t>Example:-</a:t>
            </a:r>
            <a:endParaRPr lang="en-IN" sz="2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&lt;?php</a:t>
            </a:r>
            <a:endParaRPr lang="en-IN" sz="2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function </a:t>
            </a:r>
            <a:r>
              <a:rPr lang="en-IN" sz="1800" b="0" dirty="0" err="1">
                <a:solidFill>
                  <a:srgbClr val="000000"/>
                </a:solidFill>
                <a:effectLst/>
                <a:latin typeface="Times New Roman" panose="02020603050405020304" pitchFamily="18" charset="0"/>
                <a:ea typeface="Times New Roman" panose="02020603050405020304" pitchFamily="18" charset="0"/>
              </a:rPr>
              <a:t>writeMsg</a:t>
            </a:r>
            <a:r>
              <a:rPr lang="en-IN" sz="1800" b="0" dirty="0">
                <a:solidFill>
                  <a:srgbClr val="000000"/>
                </a:solidFill>
                <a:effectLst/>
                <a:latin typeface="Times New Roman" panose="02020603050405020304" pitchFamily="18" charset="0"/>
                <a:ea typeface="Times New Roman" panose="02020603050405020304" pitchFamily="18" charset="0"/>
              </a:rPr>
              <a:t>() {</a:t>
            </a:r>
            <a:endParaRPr lang="en-IN" sz="2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  echo "Hello world!";</a:t>
            </a:r>
            <a:endParaRPr lang="en-IN" sz="2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a:t>
            </a:r>
            <a:endParaRPr lang="en-IN" sz="2800" b="1" dirty="0">
              <a:effectLst/>
              <a:latin typeface="Times New Roman" panose="02020603050405020304" pitchFamily="18" charset="0"/>
              <a:ea typeface="Times New Roman" panose="02020603050405020304" pitchFamily="18" charset="0"/>
            </a:endParaRPr>
          </a:p>
          <a:p>
            <a:pPr algn="just"/>
            <a:r>
              <a:rPr lang="en-IN" sz="1800" b="0" dirty="0" err="1">
                <a:solidFill>
                  <a:srgbClr val="000000"/>
                </a:solidFill>
                <a:effectLst/>
                <a:latin typeface="Times New Roman" panose="02020603050405020304" pitchFamily="18" charset="0"/>
                <a:ea typeface="Times New Roman" panose="02020603050405020304" pitchFamily="18" charset="0"/>
              </a:rPr>
              <a:t>writeMsg</a:t>
            </a:r>
            <a:r>
              <a:rPr lang="en-IN" sz="1800" b="0" dirty="0">
                <a:solidFill>
                  <a:srgbClr val="000000"/>
                </a:solidFill>
                <a:effectLst/>
                <a:latin typeface="Times New Roman" panose="02020603050405020304" pitchFamily="18" charset="0"/>
                <a:ea typeface="Times New Roman" panose="02020603050405020304" pitchFamily="18" charset="0"/>
              </a:rPr>
              <a:t>(); // call the function</a:t>
            </a:r>
            <a:endParaRPr lang="en-IN" sz="2800" b="1" dirty="0">
              <a:effectLst/>
              <a:latin typeface="Times New Roman" panose="02020603050405020304" pitchFamily="18" charset="0"/>
              <a:ea typeface="Times New Roman" panose="02020603050405020304" pitchFamily="18" charset="0"/>
            </a:endParaRPr>
          </a:p>
          <a:p>
            <a:pPr algn="just"/>
            <a:r>
              <a:rPr lang="en-IN" sz="1800" b="0" dirty="0">
                <a:solidFill>
                  <a:srgbClr val="000000"/>
                </a:solidFill>
                <a:effectLst/>
                <a:latin typeface="Times New Roman" panose="02020603050405020304" pitchFamily="18" charset="0"/>
                <a:ea typeface="Times New Roman" panose="02020603050405020304" pitchFamily="18" charset="0"/>
              </a:rPr>
              <a:t>?&gt;</a:t>
            </a:r>
          </a:p>
          <a:p>
            <a:pPr algn="just"/>
            <a:endParaRPr lang="en-IN" sz="2800" b="1" dirty="0">
              <a:effectLst/>
              <a:latin typeface="Times New Roman" panose="02020603050405020304" pitchFamily="18" charset="0"/>
              <a:ea typeface="Times New Roman" panose="02020603050405020304" pitchFamily="18" charset="0"/>
            </a:endParaRPr>
          </a:p>
          <a:p>
            <a:pPr algn="just"/>
            <a:r>
              <a:rPr lang="en-IN" b="1" dirty="0">
                <a:solidFill>
                  <a:srgbClr val="000000"/>
                </a:solidFill>
                <a:effectLst/>
                <a:latin typeface="Times New Roman" panose="02020603050405020304" pitchFamily="18" charset="0"/>
                <a:ea typeface="Times New Roman" panose="02020603050405020304" pitchFamily="18" charset="0"/>
              </a:rPr>
              <a:t>Output: </a:t>
            </a:r>
            <a:r>
              <a:rPr lang="en-IN" dirty="0">
                <a:solidFill>
                  <a:srgbClr val="000000"/>
                </a:solidFill>
                <a:effectLst/>
                <a:latin typeface="Times New Roman" panose="02020603050405020304" pitchFamily="18" charset="0"/>
                <a:ea typeface="Times New Roman" panose="02020603050405020304" pitchFamily="18" charset="0"/>
              </a:rPr>
              <a:t>Hello world!</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63439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7ADA-047F-42B1-AA39-B7FB7A614DDC}"/>
              </a:ext>
            </a:extLst>
          </p:cNvPr>
          <p:cNvSpPr>
            <a:spLocks noGrp="1"/>
          </p:cNvSpPr>
          <p:nvPr>
            <p:ph type="title"/>
          </p:nvPr>
        </p:nvSpPr>
        <p:spPr>
          <a:xfrm>
            <a:off x="838200" y="365126"/>
            <a:ext cx="10214499" cy="460498"/>
          </a:xfrm>
        </p:spPr>
        <p:txBody>
          <a:bodyPr>
            <a:normAutofit fontScale="90000"/>
          </a:bodyPr>
          <a:lstStyle/>
          <a:p>
            <a:pPr algn="ctr"/>
            <a:r>
              <a:rPr lang="en-IN" sz="4000" b="1" dirty="0">
                <a:solidFill>
                  <a:srgbClr val="000000"/>
                </a:solidFill>
                <a:effectLst/>
                <a:latin typeface="Times New Roman" panose="02020603050405020304" pitchFamily="18" charset="0"/>
                <a:ea typeface="Times New Roman" panose="02020603050405020304" pitchFamily="18" charset="0"/>
              </a:rPr>
              <a:t>PHP Function Arguments</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FC973C0-5BB4-4E73-A21D-9F2E5C148861}"/>
              </a:ext>
            </a:extLst>
          </p:cNvPr>
          <p:cNvSpPr>
            <a:spLocks noGrp="1"/>
          </p:cNvSpPr>
          <p:nvPr>
            <p:ph sz="half" idx="1"/>
          </p:nvPr>
        </p:nvSpPr>
        <p:spPr>
          <a:xfrm>
            <a:off x="1260629" y="2081010"/>
            <a:ext cx="4660777" cy="3547434"/>
          </a:xfrm>
        </p:spPr>
        <p:txBody>
          <a:bodyPr>
            <a:noAutofit/>
          </a:bodyPr>
          <a:lstStyle/>
          <a:p>
            <a:pPr marL="0" indent="0" algn="just">
              <a:buNone/>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&lt;?php</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familyName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echo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familyName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("Jani");</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familyName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("Hege");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familyName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("Stale");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familyName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("Kai Jim");</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familyName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Borge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sz="1200" dirty="0"/>
          </a:p>
        </p:txBody>
      </p:sp>
      <p:sp>
        <p:nvSpPr>
          <p:cNvPr id="7" name="Content Placeholder 6">
            <a:extLst>
              <a:ext uri="{FF2B5EF4-FFF2-40B4-BE49-F238E27FC236}">
                <a16:creationId xmlns:a16="http://schemas.microsoft.com/office/drawing/2014/main" id="{E1E102E6-EE44-4914-8C5E-6C4BABFBA85A}"/>
              </a:ext>
            </a:extLst>
          </p:cNvPr>
          <p:cNvSpPr>
            <a:spLocks noGrp="1"/>
          </p:cNvSpPr>
          <p:nvPr>
            <p:ph sz="half" idx="2"/>
          </p:nvPr>
        </p:nvSpPr>
        <p:spPr>
          <a:xfrm>
            <a:off x="6379346" y="2416623"/>
            <a:ext cx="4552025" cy="3211821"/>
          </a:xfrm>
        </p:spPr>
        <p:txBody>
          <a:bodyPr/>
          <a:lstStyle/>
          <a:p>
            <a:pPr marL="0" indent="0" algn="just">
              <a:buNone/>
            </a:pPr>
            <a:r>
              <a:rPr lang="en-IN" sz="2800" b="1" dirty="0">
                <a:solidFill>
                  <a:srgbClr val="000000"/>
                </a:solidFill>
                <a:effectLst/>
                <a:latin typeface="Times New Roman" panose="02020603050405020304" pitchFamily="18" charset="0"/>
                <a:ea typeface="Times New Roman" panose="02020603050405020304" pitchFamily="18" charset="0"/>
              </a:rPr>
              <a:t>Result: </a:t>
            </a:r>
            <a:endParaRPr lang="en-IN" sz="2800" dirty="0">
              <a:effectLst/>
              <a:latin typeface="Times New Roman" panose="02020603050405020304" pitchFamily="18" charset="0"/>
              <a:ea typeface="Times New Roman" panose="02020603050405020304" pitchFamily="18" charset="0"/>
            </a:endParaRPr>
          </a:p>
          <a:p>
            <a:pPr marL="0" indent="0" algn="just">
              <a:buNone/>
            </a:pPr>
            <a:r>
              <a:rPr lang="en-IN" sz="2800" dirty="0">
                <a:solidFill>
                  <a:srgbClr val="000000"/>
                </a:solidFill>
                <a:effectLst/>
                <a:latin typeface="Times New Roman" panose="02020603050405020304" pitchFamily="18" charset="0"/>
                <a:ea typeface="Times New Roman" panose="02020603050405020304" pitchFamily="18" charset="0"/>
              </a:rPr>
              <a:t>Jani</a:t>
            </a:r>
            <a:endParaRPr lang="en-IN" sz="2800" dirty="0">
              <a:effectLst/>
              <a:latin typeface="Times New Roman" panose="02020603050405020304" pitchFamily="18" charset="0"/>
              <a:ea typeface="Times New Roman" panose="02020603050405020304" pitchFamily="18" charset="0"/>
            </a:endParaRPr>
          </a:p>
          <a:p>
            <a:pPr marL="0" indent="0" algn="just">
              <a:buNone/>
            </a:pPr>
            <a:r>
              <a:rPr lang="en-IN" sz="2800" dirty="0">
                <a:solidFill>
                  <a:srgbClr val="000000"/>
                </a:solidFill>
                <a:effectLst/>
                <a:latin typeface="Times New Roman" panose="02020603050405020304" pitchFamily="18" charset="0"/>
                <a:ea typeface="Times New Roman" panose="02020603050405020304" pitchFamily="18" charset="0"/>
              </a:rPr>
              <a:t>Hege</a:t>
            </a:r>
            <a:endParaRPr lang="en-IN" sz="2800" dirty="0">
              <a:effectLst/>
              <a:latin typeface="Times New Roman" panose="02020603050405020304" pitchFamily="18" charset="0"/>
              <a:ea typeface="Times New Roman" panose="02020603050405020304" pitchFamily="18" charset="0"/>
            </a:endParaRPr>
          </a:p>
          <a:p>
            <a:pPr marL="0" indent="0" algn="just">
              <a:buNone/>
            </a:pPr>
            <a:r>
              <a:rPr lang="en-IN" sz="2800" dirty="0">
                <a:solidFill>
                  <a:srgbClr val="000000"/>
                </a:solidFill>
                <a:effectLst/>
                <a:latin typeface="Times New Roman" panose="02020603050405020304" pitchFamily="18" charset="0"/>
                <a:ea typeface="Times New Roman" panose="02020603050405020304" pitchFamily="18" charset="0"/>
              </a:rPr>
              <a:t>Stale</a:t>
            </a:r>
            <a:endParaRPr lang="en-IN" sz="2800" dirty="0">
              <a:effectLst/>
              <a:latin typeface="Times New Roman" panose="02020603050405020304" pitchFamily="18" charset="0"/>
              <a:ea typeface="Times New Roman" panose="02020603050405020304" pitchFamily="18" charset="0"/>
            </a:endParaRPr>
          </a:p>
          <a:p>
            <a:pPr marL="0" indent="0" algn="just">
              <a:buNone/>
            </a:pPr>
            <a:r>
              <a:rPr lang="en-IN" sz="2800" dirty="0">
                <a:solidFill>
                  <a:srgbClr val="000000"/>
                </a:solidFill>
                <a:effectLst/>
                <a:latin typeface="Times New Roman" panose="02020603050405020304" pitchFamily="18" charset="0"/>
                <a:ea typeface="Times New Roman" panose="02020603050405020304" pitchFamily="18" charset="0"/>
              </a:rPr>
              <a:t>Kai Jim</a:t>
            </a:r>
            <a:endParaRPr lang="en-IN" sz="2800" dirty="0">
              <a:effectLst/>
              <a:latin typeface="Times New Roman" panose="02020603050405020304" pitchFamily="18" charset="0"/>
              <a:ea typeface="Times New Roman" panose="02020603050405020304" pitchFamily="18" charset="0"/>
            </a:endParaRPr>
          </a:p>
          <a:p>
            <a:pPr marL="0" indent="0" algn="just">
              <a:buNone/>
            </a:pPr>
            <a:r>
              <a:rPr lang="en-IN" sz="2800" dirty="0" err="1">
                <a:solidFill>
                  <a:srgbClr val="000000"/>
                </a:solidFill>
                <a:effectLst/>
                <a:latin typeface="Times New Roman" panose="02020603050405020304" pitchFamily="18" charset="0"/>
                <a:ea typeface="Times New Roman" panose="02020603050405020304" pitchFamily="18" charset="0"/>
              </a:rPr>
              <a:t>Borge</a:t>
            </a:r>
            <a:endParaRPr lang="en-IN" sz="2800" dirty="0">
              <a:effectLst/>
              <a:latin typeface="Times New Roman" panose="02020603050405020304" pitchFamily="18" charset="0"/>
              <a:ea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3BDC7708-0D98-48BA-B4E3-0663C8A97BBC}"/>
              </a:ext>
            </a:extLst>
          </p:cNvPr>
          <p:cNvSpPr txBox="1"/>
          <p:nvPr/>
        </p:nvSpPr>
        <p:spPr>
          <a:xfrm>
            <a:off x="719091" y="603682"/>
            <a:ext cx="9863092" cy="1477328"/>
          </a:xfrm>
          <a:prstGeom prst="rect">
            <a:avLst/>
          </a:prstGeom>
          <a:noFill/>
        </p:spPr>
        <p:txBody>
          <a:bodyPr wrap="square">
            <a:spAutoFit/>
          </a:bodyPr>
          <a:lstStyle/>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Information can be passed to functions through arguments. An argument is just like a variable. Arguments are specified after the function name, inside the parentheses. You can add as many arguments as you want, just separate them with a comma. The following example has a function with one argument ($</a:t>
            </a:r>
            <a:r>
              <a:rPr lang="en-IN" sz="1800" dirty="0" err="1">
                <a:solidFill>
                  <a:srgbClr val="000000"/>
                </a:solidFill>
                <a:effectLst/>
                <a:latin typeface="Times New Roman" panose="02020603050405020304" pitchFamily="18" charset="0"/>
                <a:ea typeface="Times New Roman" panose="02020603050405020304" pitchFamily="18" charset="0"/>
              </a:rPr>
              <a:t>fname</a:t>
            </a:r>
            <a:r>
              <a:rPr lang="en-IN" sz="1800" dirty="0">
                <a:solidFill>
                  <a:srgbClr val="000000"/>
                </a:solidFill>
                <a:effectLst/>
                <a:latin typeface="Times New Roman" panose="02020603050405020304" pitchFamily="18" charset="0"/>
                <a:ea typeface="Times New Roman" panose="02020603050405020304" pitchFamily="18" charset="0"/>
              </a:rPr>
              <a:t>). When the </a:t>
            </a:r>
            <a:r>
              <a:rPr lang="en-IN" sz="1800" dirty="0" err="1">
                <a:solidFill>
                  <a:srgbClr val="000000"/>
                </a:solidFill>
                <a:effectLst/>
                <a:latin typeface="Times New Roman" panose="02020603050405020304" pitchFamily="18" charset="0"/>
                <a:ea typeface="Times New Roman" panose="02020603050405020304" pitchFamily="18" charset="0"/>
              </a:rPr>
              <a:t>familyName</a:t>
            </a:r>
            <a:r>
              <a:rPr lang="en-IN" sz="1800" dirty="0">
                <a:solidFill>
                  <a:srgbClr val="000000"/>
                </a:solidFill>
                <a:effectLst/>
                <a:latin typeface="Times New Roman" panose="02020603050405020304" pitchFamily="18" charset="0"/>
                <a:ea typeface="Times New Roman" panose="02020603050405020304" pitchFamily="18" charset="0"/>
              </a:rPr>
              <a:t>() function is called, we also pass along a name (e.g. Jani), and the name is used inside the function, which outputs several different first names, but an equal last name: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1817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2BF1-D632-49B7-A9F3-6812D7FA186B}"/>
              </a:ext>
            </a:extLst>
          </p:cNvPr>
          <p:cNvSpPr>
            <a:spLocks noGrp="1"/>
          </p:cNvSpPr>
          <p:nvPr>
            <p:ph type="title"/>
          </p:nvPr>
        </p:nvSpPr>
        <p:spPr>
          <a:xfrm>
            <a:off x="1144110" y="368994"/>
            <a:ext cx="9530918" cy="478254"/>
          </a:xfrm>
        </p:spPr>
        <p:txBody>
          <a:bodyPr>
            <a:no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Application of Scripting Languages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A5BDB2-AEC5-4003-8C61-8E8F5AE32779}"/>
              </a:ext>
            </a:extLst>
          </p:cNvPr>
          <p:cNvSpPr>
            <a:spLocks noGrp="1"/>
          </p:cNvSpPr>
          <p:nvPr>
            <p:ph idx="1"/>
          </p:nvPr>
        </p:nvSpPr>
        <p:spPr>
          <a:xfrm>
            <a:off x="962118" y="1514336"/>
            <a:ext cx="10445318" cy="4974670"/>
          </a:xfrm>
        </p:spPr>
        <p:txBody>
          <a:bodyPr>
            <a:normAutofit/>
          </a:bodyPr>
          <a:lstStyle/>
          <a:p>
            <a:pPr algn="just" fontAlgn="base">
              <a:buFont typeface="Arial" panose="020B0604020202020204" pitchFamily="34" charset="0"/>
              <a:buChar char="•"/>
            </a:pPr>
            <a:r>
              <a:rPr lang="en-US" sz="2500" dirty="0">
                <a:solidFill>
                  <a:srgbClr val="273239"/>
                </a:solidFill>
                <a:latin typeface="Times New Roman" panose="02020603050405020304" pitchFamily="18" charset="0"/>
                <a:cs typeface="Times New Roman" panose="02020603050405020304" pitchFamily="18" charset="0"/>
              </a:rPr>
              <a:t>Scripting languages are used in web applications. It is used in server side as well as client side. </a:t>
            </a:r>
          </a:p>
          <a:p>
            <a:pPr algn="just" fontAlgn="base">
              <a:buFont typeface="Arial" panose="020B0604020202020204" pitchFamily="34" charset="0"/>
              <a:buChar char="•"/>
            </a:pPr>
            <a:r>
              <a:rPr lang="en-US" sz="2500" dirty="0">
                <a:solidFill>
                  <a:srgbClr val="273239"/>
                </a:solidFill>
                <a:latin typeface="Times New Roman" panose="02020603050405020304" pitchFamily="18" charset="0"/>
                <a:cs typeface="Times New Roman" panose="02020603050405020304" pitchFamily="18" charset="0"/>
              </a:rPr>
              <a:t>Client-side scripting languages are: JavaScript, VBScript, AJAX, jQuery etc.</a:t>
            </a:r>
          </a:p>
          <a:p>
            <a:pPr algn="just" fontAlgn="base">
              <a:buFont typeface="Arial" panose="020B0604020202020204" pitchFamily="34" charset="0"/>
              <a:buChar char="•"/>
            </a:pPr>
            <a:r>
              <a:rPr lang="en-US" sz="2500" dirty="0">
                <a:solidFill>
                  <a:srgbClr val="273239"/>
                </a:solidFill>
                <a:latin typeface="Times New Roman" panose="02020603050405020304" pitchFamily="18" charset="0"/>
                <a:cs typeface="Times New Roman" panose="02020603050405020304" pitchFamily="18" charset="0"/>
              </a:rPr>
              <a:t>Server-side scripting languages are: PHP, </a:t>
            </a:r>
            <a:r>
              <a:rPr lang="en-US" sz="2500" dirty="0" err="1">
                <a:solidFill>
                  <a:srgbClr val="273239"/>
                </a:solidFill>
                <a:latin typeface="Times New Roman" panose="02020603050405020304" pitchFamily="18" charset="0"/>
                <a:cs typeface="Times New Roman" panose="02020603050405020304" pitchFamily="18" charset="0"/>
              </a:rPr>
              <a:t>ASP.Net</a:t>
            </a:r>
            <a:r>
              <a:rPr lang="en-US" sz="2500" dirty="0">
                <a:solidFill>
                  <a:srgbClr val="273239"/>
                </a:solidFill>
                <a:latin typeface="Times New Roman" panose="02020603050405020304" pitchFamily="18" charset="0"/>
                <a:cs typeface="Times New Roman" panose="02020603050405020304" pitchFamily="18" charset="0"/>
              </a:rPr>
              <a:t>, Perl etc. </a:t>
            </a:r>
          </a:p>
          <a:p>
            <a:pPr algn="just" fontAlgn="base">
              <a:buFont typeface="Arial" panose="020B0604020202020204" pitchFamily="34" charset="0"/>
              <a:buChar char="•"/>
            </a:pPr>
            <a:r>
              <a:rPr lang="en-US" sz="2500" dirty="0">
                <a:solidFill>
                  <a:srgbClr val="273239"/>
                </a:solidFill>
                <a:latin typeface="Times New Roman" panose="02020603050405020304" pitchFamily="18" charset="0"/>
                <a:cs typeface="Times New Roman" panose="02020603050405020304" pitchFamily="18" charset="0"/>
              </a:rPr>
              <a:t>Scripting languages are used in system administration. </a:t>
            </a:r>
          </a:p>
          <a:p>
            <a:pPr marL="0" indent="0" algn="just" fontAlgn="base">
              <a:buNone/>
            </a:pPr>
            <a:r>
              <a:rPr lang="en-US" sz="2500" dirty="0">
                <a:solidFill>
                  <a:srgbClr val="273239"/>
                </a:solidFill>
                <a:latin typeface="Times New Roman" panose="02020603050405020304" pitchFamily="18" charset="0"/>
                <a:cs typeface="Times New Roman" panose="02020603050405020304" pitchFamily="18" charset="0"/>
              </a:rPr>
              <a:t>	</a:t>
            </a:r>
            <a:r>
              <a:rPr lang="en-US" sz="2500" dirty="0" err="1">
                <a:solidFill>
                  <a:srgbClr val="273239"/>
                </a:solidFill>
                <a:latin typeface="Times New Roman" panose="02020603050405020304" pitchFamily="18" charset="0"/>
                <a:cs typeface="Times New Roman" panose="02020603050405020304" pitchFamily="18" charset="0"/>
              </a:rPr>
              <a:t>Eg</a:t>
            </a:r>
            <a:r>
              <a:rPr lang="en-US" sz="2500" dirty="0">
                <a:solidFill>
                  <a:srgbClr val="273239"/>
                </a:solidFill>
                <a:latin typeface="Times New Roman" panose="02020603050405020304" pitchFamily="18" charset="0"/>
                <a:cs typeface="Times New Roman" panose="02020603050405020304" pitchFamily="18" charset="0"/>
              </a:rPr>
              <a:t>: Shell, Perl, Python scripts etc.</a:t>
            </a:r>
          </a:p>
          <a:p>
            <a:pPr algn="just" fontAlgn="base">
              <a:buFont typeface="Arial" panose="020B0604020202020204" pitchFamily="34" charset="0"/>
              <a:buChar char="•"/>
            </a:pPr>
            <a:r>
              <a:rPr lang="en-US" sz="2500" dirty="0">
                <a:solidFill>
                  <a:srgbClr val="273239"/>
                </a:solidFill>
                <a:latin typeface="Times New Roman" panose="02020603050405020304" pitchFamily="18" charset="0"/>
                <a:cs typeface="Times New Roman" panose="02020603050405020304" pitchFamily="18" charset="0"/>
              </a:rPr>
              <a:t>It is used in Games application and Multimedia.</a:t>
            </a:r>
          </a:p>
          <a:p>
            <a:pPr algn="just" fontAlgn="base">
              <a:buFont typeface="Arial" panose="020B0604020202020204" pitchFamily="34" charset="0"/>
              <a:buChar char="•"/>
            </a:pPr>
            <a:r>
              <a:rPr lang="en-US" sz="2500" dirty="0">
                <a:solidFill>
                  <a:srgbClr val="273239"/>
                </a:solidFill>
                <a:latin typeface="Times New Roman" panose="02020603050405020304" pitchFamily="18" charset="0"/>
                <a:cs typeface="Times New Roman" panose="02020603050405020304" pitchFamily="18" charset="0"/>
              </a:rPr>
              <a:t>It is used to create plugins and extensions for existing applications.</a:t>
            </a:r>
          </a:p>
          <a:p>
            <a:pPr algn="just"/>
            <a:endParaRPr lang="en-IN" sz="2500" dirty="0"/>
          </a:p>
        </p:txBody>
      </p:sp>
    </p:spTree>
    <p:extLst>
      <p:ext uri="{BB962C8B-B14F-4D97-AF65-F5344CB8AC3E}">
        <p14:creationId xmlns:p14="http://schemas.microsoft.com/office/powerpoint/2010/main" val="1564798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F452-2948-40EC-9400-977DCFBA2F2F}"/>
              </a:ext>
            </a:extLst>
          </p:cNvPr>
          <p:cNvSpPr>
            <a:spLocks noGrp="1"/>
          </p:cNvSpPr>
          <p:nvPr>
            <p:ph type="title"/>
          </p:nvPr>
        </p:nvSpPr>
        <p:spPr/>
        <p:txBody>
          <a:bodyPr/>
          <a:lstStyle/>
          <a:p>
            <a:pPr algn="ctr"/>
            <a:r>
              <a:rPr kumimoji="0" lang="en-US" altLang="en-US" sz="4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a Loosely Typed Language</a:t>
            </a:r>
            <a:br>
              <a:rPr kumimoji="0" lang="en-US" altLang="en-US" sz="3600" b="1" i="0" u="none" strike="noStrike" cap="none" normalizeH="0" baseline="0" dirty="0">
                <a:ln>
                  <a:noFill/>
                </a:ln>
                <a:solidFill>
                  <a:schemeClr val="tx1"/>
                </a:solidFill>
                <a:effectLst/>
                <a:ea typeface="Times New Roman" panose="02020603050405020304" pitchFamily="18" charset="0"/>
              </a:rPr>
            </a:br>
            <a:endParaRPr lang="en-IN" dirty="0"/>
          </a:p>
        </p:txBody>
      </p:sp>
      <p:sp>
        <p:nvSpPr>
          <p:cNvPr id="4" name="Rectangle 1">
            <a:extLst>
              <a:ext uri="{FF2B5EF4-FFF2-40B4-BE49-F238E27FC236}">
                <a16:creationId xmlns:a16="http://schemas.microsoft.com/office/drawing/2014/main" id="{C518A65E-00B1-4446-9D23-FF395BCE524A}"/>
              </a:ext>
            </a:extLst>
          </p:cNvPr>
          <p:cNvSpPr>
            <a:spLocks noGrp="1" noChangeArrowheads="1"/>
          </p:cNvSpPr>
          <p:nvPr>
            <p:ph idx="1"/>
          </p:nvPr>
        </p:nvSpPr>
        <p:spPr bwMode="auto">
          <a:xfrm>
            <a:off x="612115" y="1136693"/>
            <a:ext cx="10200887" cy="47166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In the example above, notice that we did not have to tell PHP which data type the variable is. PHP automatically associates a data type to the variable, depending on its value. Since the data types are not set in a strict sense, you can do things like adding a string to an integer without causing an error.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In PHP 7, type declarations were added. This gives us an option to specify the expected data type when declaring a function, and by adding the </a:t>
            </a:r>
            <a:r>
              <a:rPr kumimoji="0" lang="en-US" altLang="en-US" sz="1400" b="0" i="0" u="none" strike="noStrike" cap="none" normalizeH="0" baseline="0" dirty="0">
                <a:ln>
                  <a:noFill/>
                </a:ln>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strict</a:t>
            </a:r>
            <a:r>
              <a:rPr kumimoji="0" lang="en-US" altLang="en-US" sz="14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 declaration, it will throw a "Fatal Error" if the data type mismatches.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In the following example we try to send both a number and a string to the function without using </a:t>
            </a:r>
            <a:r>
              <a:rPr kumimoji="0" lang="en-US" altLang="en-US" sz="1400" b="0" i="0" u="none" strike="noStrike" cap="none" normalizeH="0" baseline="0" dirty="0">
                <a:ln>
                  <a:noFill/>
                </a:ln>
                <a:solidFill>
                  <a:srgbClr val="DC143C"/>
                </a:solidFill>
                <a:effectLst/>
                <a:latin typeface="Consolas" panose="020B0609020204030204" pitchFamily="49" charset="0"/>
                <a:ea typeface="Times New Roman" panose="02020603050405020304" pitchFamily="18" charset="0"/>
                <a:cs typeface="Courier New" panose="02070309020205020404" pitchFamily="49" charset="0"/>
              </a:rPr>
              <a:t>strict</a:t>
            </a:r>
            <a:r>
              <a:rPr kumimoji="0" lang="en-US" altLang="en-US" sz="1400" b="0" i="0" u="none" strike="noStrike" cap="none" normalizeH="0" baseline="0" dirty="0">
                <a:ln>
                  <a:noFill/>
                </a:ln>
                <a:solidFill>
                  <a:srgbClr val="000000"/>
                </a:solidFill>
                <a:effectLst/>
                <a:latin typeface="Verdana" panose="020B0604030504040204" pitchFamily="34" charset="0"/>
                <a:ea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kumimoji="0" lang="en-US" altLang="en-US" sz="1400" b="1"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&lt;?php</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function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addNumbers</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 $a, int $b) {</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return $a + $b;</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echo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addNumbers</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"5 days"); </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since strict is NOT enabled "5 days" is changed to int(5), and it will return 10</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Result: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kumimoji="0" lang="en-US" altLang="en-US" sz="14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93899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81C8-89C8-473A-8E89-80AFDC903E86}"/>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E7914A51-E3FE-404D-97C0-3E1435776AD4}"/>
              </a:ext>
            </a:extLst>
          </p:cNvPr>
          <p:cNvSpPr>
            <a:spLocks noGrp="1" noChangeArrowheads="1"/>
          </p:cNvSpPr>
          <p:nvPr>
            <p:ph idx="1"/>
          </p:nvPr>
        </p:nvSpPr>
        <p:spPr bwMode="auto">
          <a:xfrm>
            <a:off x="1109708" y="487025"/>
            <a:ext cx="10515600"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specify </a:t>
            </a:r>
            <a:r>
              <a:rPr kumimoji="0" lang="en-US" altLang="en-US" sz="2400" b="0" i="0" u="none" strike="noStrike" cap="none" normalizeH="0" baseline="0" dirty="0">
                <a:ln>
                  <a:noFill/>
                </a:ln>
                <a:solidFill>
                  <a:srgbClr val="DC143C"/>
                </a:solidFill>
                <a:effectLst/>
                <a:latin typeface="Times New Roman" panose="02020603050405020304" pitchFamily="18" charset="0"/>
                <a:ea typeface="Times New Roman" panose="02020603050405020304" pitchFamily="18" charset="0"/>
                <a:cs typeface="Times New Roman" panose="02020603050405020304" pitchFamily="18" charset="0"/>
              </a:rPr>
              <a:t>strict</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 need to set </a:t>
            </a:r>
            <a:r>
              <a:rPr kumimoji="0" lang="en-US" altLang="en-US" sz="2400" b="0" i="0" u="none" strike="noStrike" cap="none" normalizeH="0" baseline="0" dirty="0">
                <a:ln>
                  <a:noFill/>
                </a:ln>
                <a:solidFill>
                  <a:srgbClr val="DC143C"/>
                </a:solidFill>
                <a:effectLst/>
                <a:latin typeface="Times New Roman" panose="02020603050405020304" pitchFamily="18" charset="0"/>
                <a:ea typeface="Times New Roman" panose="02020603050405020304" pitchFamily="18" charset="0"/>
                <a:cs typeface="Times New Roman" panose="02020603050405020304" pitchFamily="18" charset="0"/>
              </a:rPr>
              <a:t>declare(</a:t>
            </a:r>
            <a:r>
              <a:rPr kumimoji="0" lang="en-US" altLang="en-US" sz="2400" b="0" i="0" u="none" strike="noStrike" cap="none" normalizeH="0" baseline="0" dirty="0" err="1">
                <a:ln>
                  <a:noFill/>
                </a:ln>
                <a:solidFill>
                  <a:srgbClr val="DC143C"/>
                </a:solidFill>
                <a:effectLst/>
                <a:latin typeface="Times New Roman" panose="02020603050405020304" pitchFamily="18" charset="0"/>
                <a:ea typeface="Times New Roman" panose="02020603050405020304" pitchFamily="18" charset="0"/>
                <a:cs typeface="Times New Roman" panose="02020603050405020304" pitchFamily="18" charset="0"/>
              </a:rPr>
              <a:t>strict_types</a:t>
            </a:r>
            <a:r>
              <a:rPr kumimoji="0" lang="en-US" altLang="en-US" sz="2400" b="0" i="0" u="none" strike="noStrike" cap="none" normalizeH="0" baseline="0" dirty="0">
                <a:ln>
                  <a:noFill/>
                </a:ln>
                <a:solidFill>
                  <a:srgbClr val="DC143C"/>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This must be on the very first line of the PHP file.</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following example we try to send both a number and a string to the function, but here we have added the </a:t>
            </a:r>
            <a:r>
              <a:rPr kumimoji="0" lang="en-US" altLang="en-US" sz="2400" b="0" i="0" u="none" strike="noStrike" cap="none" normalizeH="0" baseline="0" dirty="0">
                <a:ln>
                  <a:noFill/>
                </a:ln>
                <a:solidFill>
                  <a:srgbClr val="DC143C"/>
                </a:solidFill>
                <a:effectLst/>
                <a:latin typeface="Times New Roman" panose="02020603050405020304" pitchFamily="18" charset="0"/>
                <a:ea typeface="Times New Roman" panose="02020603050405020304" pitchFamily="18" charset="0"/>
                <a:cs typeface="Times New Roman" panose="02020603050405020304" pitchFamily="18" charset="0"/>
              </a:rPr>
              <a:t>strict</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declaration: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&lt;?php declare(</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strict_types</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 strict requirement</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function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addNumbers</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 $a, int $b)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return $a + $b;</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echo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addNumbers</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"5 days");    // since strict is enabled and "5 days" is not an integer, an error will be thrown</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Result: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PHP Fatal error: Uncaught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TypeError</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608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BA18-913F-4B41-82E0-A2E3ABA17B7B}"/>
              </a:ext>
            </a:extLst>
          </p:cNvPr>
          <p:cNvSpPr>
            <a:spLocks noGrp="1"/>
          </p:cNvSpPr>
          <p:nvPr>
            <p:ph type="title"/>
          </p:nvPr>
        </p:nvSpPr>
        <p:spPr/>
        <p:txBody>
          <a:bodyPr/>
          <a:lstStyle/>
          <a:p>
            <a:pPr algn="ctr"/>
            <a:r>
              <a:rPr lang="en-IN" sz="4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Default Argument Value</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3243797-C423-48BB-8DA1-60EDC2F3A612}"/>
              </a:ext>
            </a:extLst>
          </p:cNvPr>
          <p:cNvSpPr>
            <a:spLocks noGrp="1"/>
          </p:cNvSpPr>
          <p:nvPr>
            <p:ph idx="1"/>
          </p:nvPr>
        </p:nvSpPr>
        <p:spPr>
          <a:xfrm>
            <a:off x="838200" y="1253331"/>
            <a:ext cx="10515600" cy="4351338"/>
          </a:xfrm>
        </p:spPr>
        <p:txBody>
          <a:bodyPr>
            <a:noAutofit/>
          </a:bodyPr>
          <a:lstStyle/>
          <a:p>
            <a:pPr marL="0" indent="0" algn="just">
              <a:spcBef>
                <a:spcPts val="1440"/>
              </a:spcBef>
              <a:spcAft>
                <a:spcPts val="1440"/>
              </a:spcAft>
              <a:buNone/>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example shows how to use a default parameter. If we call the function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setHeight</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without arguments it takes the default value as argument: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07000"/>
              </a:lnSpc>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Example:</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&lt;?php</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function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setHeight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minheight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50) {</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echo "The height is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minheight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&lt;</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setHeight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(350);</a:t>
            </a:r>
          </a:p>
          <a:p>
            <a:pPr indent="0" algn="just">
              <a:lnSpc>
                <a:spcPct val="107000"/>
              </a:lnSpc>
              <a:buNone/>
            </a:pP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setHeight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lgn="just">
              <a:lnSpc>
                <a:spcPct val="107000"/>
              </a:lnSpc>
              <a:buNone/>
            </a:pP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setHeight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(135);</a:t>
            </a:r>
          </a:p>
          <a:p>
            <a:pPr indent="0" algn="just">
              <a:lnSpc>
                <a:spcPct val="107000"/>
              </a:lnSpc>
              <a:buNone/>
            </a:pP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setHeight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(80);</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200" dirty="0"/>
          </a:p>
        </p:txBody>
      </p:sp>
      <p:sp>
        <p:nvSpPr>
          <p:cNvPr id="5" name="TextBox 4">
            <a:extLst>
              <a:ext uri="{FF2B5EF4-FFF2-40B4-BE49-F238E27FC236}">
                <a16:creationId xmlns:a16="http://schemas.microsoft.com/office/drawing/2014/main" id="{DC10A8C3-FADA-4B59-9DD9-988F9FEFA93C}"/>
              </a:ext>
            </a:extLst>
          </p:cNvPr>
          <p:cNvSpPr txBox="1"/>
          <p:nvPr/>
        </p:nvSpPr>
        <p:spPr>
          <a:xfrm>
            <a:off x="7094740" y="2290438"/>
            <a:ext cx="2866006" cy="2189767"/>
          </a:xfrm>
          <a:prstGeom prst="rect">
            <a:avLst/>
          </a:prstGeom>
          <a:noFill/>
        </p:spPr>
        <p:txBody>
          <a:bodyPr wrap="square">
            <a:spAutoFit/>
          </a:bodyPr>
          <a:lstStyle/>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height is : 350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height is : 50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height is : 135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height is : 80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endParaRPr lang="en-IN" sz="1400" dirty="0"/>
          </a:p>
        </p:txBody>
      </p:sp>
    </p:spTree>
    <p:extLst>
      <p:ext uri="{BB962C8B-B14F-4D97-AF65-F5344CB8AC3E}">
        <p14:creationId xmlns:p14="http://schemas.microsoft.com/office/powerpoint/2010/main" val="26792995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623C-5D0A-47D1-9E69-7A520257F9ED}"/>
              </a:ext>
            </a:extLst>
          </p:cNvPr>
          <p:cNvSpPr>
            <a:spLocks noGrp="1"/>
          </p:cNvSpPr>
          <p:nvPr>
            <p:ph type="title"/>
          </p:nvPr>
        </p:nvSpPr>
        <p:spPr/>
        <p:txBody>
          <a:bodyPr/>
          <a:lstStyle/>
          <a:p>
            <a:pPr algn="ct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PHP Functions - Returning values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460A266-3557-4FDD-9F10-0B9151E2894B}"/>
              </a:ext>
            </a:extLst>
          </p:cNvPr>
          <p:cNvSpPr>
            <a:spLocks noGrp="1"/>
          </p:cNvSpPr>
          <p:nvPr>
            <p:ph idx="1"/>
          </p:nvPr>
        </p:nvSpPr>
        <p:spPr>
          <a:xfrm>
            <a:off x="838200" y="1253331"/>
            <a:ext cx="10515600" cy="4351338"/>
          </a:xfrm>
        </p:spPr>
        <p:txBody>
          <a:bodyPr>
            <a:noAutofit/>
          </a:bodyPr>
          <a:lstStyle/>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To let a function return a value, use the </a:t>
            </a:r>
            <a:r>
              <a:rPr lang="en-IN" sz="1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return</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statement:</a:t>
            </a:r>
          </a:p>
          <a:p>
            <a:pPr indent="0" algn="just">
              <a:lnSpc>
                <a:spcPct val="107000"/>
              </a:lnSpc>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Example:</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&lt;?php</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function sum(int $x, int $y) </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$z = $x + $y;</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return $z;</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echo "5 + 10 = " . sum(5,10) . "&lt;</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echo "7 + 13 = " . sum(7,13) . "&lt;</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echo "2 + 4 = " . sum(2,4);</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325CFE8-B8BC-45AF-B183-FBAFE7D5D30C}"/>
              </a:ext>
            </a:extLst>
          </p:cNvPr>
          <p:cNvSpPr txBox="1"/>
          <p:nvPr/>
        </p:nvSpPr>
        <p:spPr>
          <a:xfrm>
            <a:off x="6096000" y="3802813"/>
            <a:ext cx="6094520" cy="1559529"/>
          </a:xfrm>
          <a:prstGeom prst="rect">
            <a:avLst/>
          </a:prstGeom>
          <a:noFill/>
        </p:spPr>
        <p:txBody>
          <a:bodyPr wrap="square">
            <a:spAutoFit/>
          </a:bodyPr>
          <a:lstStyle/>
          <a:p>
            <a:pPr indent="0" algn="just">
              <a:lnSpc>
                <a:spcPct val="107000"/>
              </a:lnSpc>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Result:</a:t>
            </a:r>
          </a:p>
          <a:p>
            <a:pPr indent="0" algn="just">
              <a:lnSpc>
                <a:spcPct val="107000"/>
              </a:lnSpc>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+ 10 = 15</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+ 13 = 20</a:t>
            </a: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+ 4 = 6</a:t>
            </a:r>
            <a:endParaRPr lang="en-IN" dirty="0"/>
          </a:p>
        </p:txBody>
      </p:sp>
    </p:spTree>
    <p:extLst>
      <p:ext uri="{BB962C8B-B14F-4D97-AF65-F5344CB8AC3E}">
        <p14:creationId xmlns:p14="http://schemas.microsoft.com/office/powerpoint/2010/main" val="39841264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23D4-22CE-4841-AD98-DD7B3C1E19F4}"/>
              </a:ext>
            </a:extLst>
          </p:cNvPr>
          <p:cNvSpPr>
            <a:spLocks noGrp="1"/>
          </p:cNvSpPr>
          <p:nvPr>
            <p:ph type="title"/>
          </p:nvPr>
        </p:nvSpPr>
        <p:spPr>
          <a:xfrm>
            <a:off x="838200" y="365125"/>
            <a:ext cx="10205621" cy="1017911"/>
          </a:xfrm>
        </p:spPr>
        <p:txBody>
          <a:bodyPr>
            <a:noAutofit/>
          </a:bodyPr>
          <a:lstStyle/>
          <a:p>
            <a:pPr algn="ctr"/>
            <a:r>
              <a:rPr kumimoji="0" lang="en-US" altLang="en-US" sz="4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HTML Form with PHP</a:t>
            </a:r>
            <a:br>
              <a:rPr kumimoji="0" lang="en-US" altLang="en-US" sz="4000" b="0" i="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27E82D-E5D4-4951-9549-B5F578F48E49}"/>
              </a:ext>
            </a:extLst>
          </p:cNvPr>
          <p:cNvSpPr>
            <a:spLocks noGrp="1"/>
          </p:cNvSpPr>
          <p:nvPr>
            <p:ph idx="1"/>
          </p:nvPr>
        </p:nvSpPr>
        <p:spPr/>
        <p:txBody>
          <a:bodyPr/>
          <a:lstStyle/>
          <a:p>
            <a:endParaRPr lang="en-IN" dirty="0"/>
          </a:p>
        </p:txBody>
      </p:sp>
      <p:sp>
        <p:nvSpPr>
          <p:cNvPr id="4" name="Rectangle 2">
            <a:extLst>
              <a:ext uri="{FF2B5EF4-FFF2-40B4-BE49-F238E27FC236}">
                <a16:creationId xmlns:a16="http://schemas.microsoft.com/office/drawing/2014/main" id="{4E09F88C-EE69-4AD2-9BB1-F01D680FA4A5}"/>
              </a:ext>
            </a:extLst>
          </p:cNvPr>
          <p:cNvSpPr>
            <a:spLocks noChangeArrowheads="1"/>
          </p:cNvSpPr>
          <p:nvPr/>
        </p:nvSpPr>
        <p:spPr bwMode="auto">
          <a:xfrm>
            <a:off x="838200" y="1169576"/>
            <a:ext cx="10702771" cy="42857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HTML form is used to collect user input. The user input is most often sent to a server for processing.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PHP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superglobals</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$_GET and $_POST are used to collect form-data.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PHP - A Simple HTML Form</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example below displays a simple HTML form with two input fields and a submit button: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&lt;html&gt;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&lt;body&gt;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&lt;form action="</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welcome.php</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method="post"&gt;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Name: &lt;input type="text" name="name"&gt;&lt;</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E-mail: &lt;input type="text" name="email"&gt;&lt;</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&lt;input type="submit"&gt;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&lt;/form&gt;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&lt;/body&gt;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&lt;/html&gt;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Result: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49" name="Picture 1">
            <a:extLst>
              <a:ext uri="{FF2B5EF4-FFF2-40B4-BE49-F238E27FC236}">
                <a16:creationId xmlns:a16="http://schemas.microsoft.com/office/drawing/2014/main" id="{96C2B13A-F4E1-4567-9493-EB8963230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493" y="5154120"/>
            <a:ext cx="2819400" cy="898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DF90CF2-CB70-4006-A93B-D7AF7B6E552F}"/>
              </a:ext>
            </a:extLst>
          </p:cNvPr>
          <p:cNvSpPr>
            <a:spLocks noChangeArrowheads="1"/>
          </p:cNvSpPr>
          <p:nvPr/>
        </p:nvSpPr>
        <p:spPr bwMode="auto">
          <a:xfrm>
            <a:off x="1295400" y="5474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59779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8609-AE3C-49E0-9DED-A83A2F4179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9085D8-A767-4BF0-897F-4CD185799032}"/>
              </a:ext>
            </a:extLst>
          </p:cNvPr>
          <p:cNvSpPr>
            <a:spLocks noGrp="1"/>
          </p:cNvSpPr>
          <p:nvPr>
            <p:ph idx="1"/>
          </p:nvPr>
        </p:nvSpPr>
        <p:spPr>
          <a:xfrm>
            <a:off x="926977" y="254278"/>
            <a:ext cx="10515600" cy="4351338"/>
          </a:xfrm>
        </p:spPr>
        <p:txBody>
          <a:bodyPr>
            <a:noAutofit/>
          </a:bodyPr>
          <a:lstStyle/>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gn="just">
              <a:lnSpc>
                <a:spcPct val="107000"/>
              </a:lnSpc>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 the user fills out the form above and clicks the submit button, the form data is sent for processing to a PHP file named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welcome.php</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form data is sent with the HTTP POST method.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display the submitted data you could simply echo all the variables. The "</a:t>
            </a:r>
            <a:r>
              <a:rPr lang="en-IN"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welcome.php</a:t>
            </a: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looks like this: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&lt;html&gt;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&lt;body&gt;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Welcome &lt;?php echo $_POST["name"]; ?&gt;&lt;</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Your email address is: &lt;?php echo $_POST["email"]; ?&gt;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&lt;/body&gt;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&lt;/html&gt;</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gn="just">
              <a:lnSpc>
                <a:spcPct val="107000"/>
              </a:lnSpc>
              <a:buNone/>
            </a:pP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output could be something like this: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Welcome John</a:t>
            </a:r>
          </a:p>
          <a:p>
            <a:pPr indent="0" algn="just">
              <a:lnSpc>
                <a:spcPct val="107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Your email address is </a:t>
            </a:r>
            <a:r>
              <a:rPr lang="en-IN"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john.doe@example.com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6541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9C323-8D59-4EBC-AFB1-4BF4D9EF62DB}"/>
              </a:ext>
            </a:extLst>
          </p:cNvPr>
          <p:cNvSpPr>
            <a:spLocks noGrp="1"/>
          </p:cNvSpPr>
          <p:nvPr>
            <p:ph type="title"/>
          </p:nvPr>
        </p:nvSpPr>
        <p:spPr>
          <a:xfrm>
            <a:off x="838200" y="365126"/>
            <a:ext cx="10409808" cy="629174"/>
          </a:xfrm>
        </p:spPr>
        <p:txBody>
          <a:bodyPr>
            <a:normAutofit fontScale="90000"/>
          </a:bodyPr>
          <a:lstStyle/>
          <a:p>
            <a:pPr algn="ctr"/>
            <a:r>
              <a:rPr lang="en-IN" sz="4000" b="0" i="0" dirty="0">
                <a:solidFill>
                  <a:srgbClr val="000000"/>
                </a:solidFill>
                <a:effectLst/>
                <a:latin typeface="Times New Roman" panose="02020603050405020304" pitchFamily="18" charset="0"/>
                <a:cs typeface="Times New Roman" panose="02020603050405020304" pitchFamily="18" charset="0"/>
              </a:rPr>
              <a:t>Form Validation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66EB6A1-E06A-4648-B7D8-74B394F28AA2}"/>
              </a:ext>
            </a:extLst>
          </p:cNvPr>
          <p:cNvSpPr>
            <a:spLocks noGrp="1"/>
          </p:cNvSpPr>
          <p:nvPr>
            <p:ph idx="1"/>
          </p:nvPr>
        </p:nvSpPr>
        <p:spPr>
          <a:xfrm>
            <a:off x="838200" y="1253331"/>
            <a:ext cx="10515600" cy="4351338"/>
          </a:xfrm>
        </p:spPr>
        <p:txBody>
          <a:bodyPr/>
          <a:lstStyle/>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Proper validation of form data is important to protect your form from hackers and spammers!</a:t>
            </a: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HTML form we will be working at in these chapters, contains various input fields: required and optional text fields, radio buttons, and a submit button:</a:t>
            </a:r>
          </a:p>
          <a:p>
            <a:pPr marL="457200" algn="just">
              <a:lnSpc>
                <a:spcPct val="107000"/>
              </a:lnSpc>
              <a:spcAft>
                <a:spcPts val="800"/>
              </a:spcAft>
            </a:pPr>
            <a:endParaRPr lang="en-IN" sz="1800" dirty="0">
              <a:effectLst/>
              <a:latin typeface="Times" panose="02020603050405020304" pitchFamily="18" charset="0"/>
              <a:ea typeface="Calibri" panose="020F0502020204030204" pitchFamily="34" charset="0"/>
              <a:cs typeface="Times" panose="02020603050405020304" pitchFamily="18" charset="0"/>
            </a:endParaRPr>
          </a:p>
          <a:p>
            <a:endParaRPr lang="en-IN" dirty="0">
              <a:latin typeface="Times" panose="02020603050405020304" pitchFamily="18" charset="0"/>
              <a:cs typeface="Times" panose="02020603050405020304" pitchFamily="18" charset="0"/>
            </a:endParaRPr>
          </a:p>
        </p:txBody>
      </p:sp>
      <p:pic>
        <p:nvPicPr>
          <p:cNvPr id="4" name="Picture 3">
            <a:extLst>
              <a:ext uri="{FF2B5EF4-FFF2-40B4-BE49-F238E27FC236}">
                <a16:creationId xmlns:a16="http://schemas.microsoft.com/office/drawing/2014/main" id="{CC043995-5601-432C-8D31-86B63CF2B4AD}"/>
              </a:ext>
            </a:extLst>
          </p:cNvPr>
          <p:cNvPicPr/>
          <p:nvPr/>
        </p:nvPicPr>
        <p:blipFill>
          <a:blip r:embed="rId2"/>
          <a:stretch>
            <a:fillRect/>
          </a:stretch>
        </p:blipFill>
        <p:spPr>
          <a:xfrm>
            <a:off x="3918654" y="2578894"/>
            <a:ext cx="4354692" cy="4008337"/>
          </a:xfrm>
          <a:prstGeom prst="rect">
            <a:avLst/>
          </a:prstGeom>
        </p:spPr>
      </p:pic>
    </p:spTree>
    <p:extLst>
      <p:ext uri="{BB962C8B-B14F-4D97-AF65-F5344CB8AC3E}">
        <p14:creationId xmlns:p14="http://schemas.microsoft.com/office/powerpoint/2010/main" val="23190543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2DA3-5DA0-4F75-A0A3-D5663B8E87F3}"/>
              </a:ext>
            </a:extLst>
          </p:cNvPr>
          <p:cNvSpPr>
            <a:spLocks noGrp="1"/>
          </p:cNvSpPr>
          <p:nvPr>
            <p:ph type="title"/>
          </p:nvPr>
        </p:nvSpPr>
        <p:spPr>
          <a:xfrm>
            <a:off x="776056" y="516044"/>
            <a:ext cx="10019191" cy="584788"/>
          </a:xfrm>
        </p:spPr>
        <p:txBody>
          <a:bodyPr>
            <a:normAutofit fontScale="90000"/>
          </a:bodyPr>
          <a:lstStyle/>
          <a:p>
            <a:r>
              <a:rPr lang="en-IN" sz="4400" dirty="0">
                <a:effectLst/>
                <a:latin typeface="Times New Roman" panose="02020603050405020304" pitchFamily="18" charset="0"/>
                <a:ea typeface="Calibri" panose="020F0502020204030204" pitchFamily="34" charset="0"/>
                <a:cs typeface="Times New Roman" panose="02020603050405020304" pitchFamily="18" charset="0"/>
              </a:rPr>
              <a:t>HTML code for the form:</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3432F44-14D7-4FE1-90A8-9790E4DFB1FA}"/>
              </a:ext>
            </a:extLst>
          </p:cNvPr>
          <p:cNvSpPr>
            <a:spLocks noGrp="1"/>
          </p:cNvSpPr>
          <p:nvPr>
            <p:ph idx="1"/>
          </p:nvPr>
        </p:nvSpPr>
        <p:spPr>
          <a:xfrm>
            <a:off x="1122286" y="1178824"/>
            <a:ext cx="10515600" cy="5202314"/>
          </a:xfrm>
        </p:spPr>
        <p:txBody>
          <a:bodyPr>
            <a:normAutofit fontScale="85000" lnSpcReduction="10000"/>
          </a:bodyPr>
          <a:lstStyle/>
          <a:p>
            <a:pPr indent="0" algn="just">
              <a:lnSpc>
                <a:spcPct val="107000"/>
              </a:lnSpc>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Text Fields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name, email, and website fields are text input elements, and the comment field is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textarea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HTML code looks like this: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Name: &lt;input type="text" name="name"&gt;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E-mail: &lt;input type="text" name="email"&gt;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Website: &lt;input type="text" name="website"&gt;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Comment: &lt;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textarea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name="comment" rows="5" cols="40"&gt;&lt;/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textarea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Radio Buttons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gender fields are radio buttons and the HTML code looks like this: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Gender: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type="radio" name="gender" value="female"&gt;Female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type="radio" name="gender" value="male"&gt;Male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type="radio" name="gender" value="other"&gt;Other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98420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8615-9765-464C-92AF-886461003F2B}"/>
              </a:ext>
            </a:extLst>
          </p:cNvPr>
          <p:cNvSpPr>
            <a:spLocks noGrp="1"/>
          </p:cNvSpPr>
          <p:nvPr>
            <p:ph type="title"/>
          </p:nvPr>
        </p:nvSpPr>
        <p:spPr>
          <a:xfrm>
            <a:off x="3159341" y="355106"/>
            <a:ext cx="5606988" cy="898225"/>
          </a:xfrm>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The Form Element</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3C35C17-48C3-4E11-B18A-721336B9C851}"/>
              </a:ext>
            </a:extLst>
          </p:cNvPr>
          <p:cNvSpPr>
            <a:spLocks noGrp="1"/>
          </p:cNvSpPr>
          <p:nvPr>
            <p:ph idx="1"/>
          </p:nvPr>
        </p:nvSpPr>
        <p:spPr>
          <a:xfrm>
            <a:off x="705035" y="1253331"/>
            <a:ext cx="10515600" cy="4351338"/>
          </a:xfrm>
        </p:spPr>
        <p:txBody>
          <a:bodyPr>
            <a:normAutofit fontScale="92500" lnSpcReduction="20000"/>
          </a:bodyPr>
          <a:lstStyle/>
          <a:p>
            <a:pPr marL="457200"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HTML code of the form looks like this:</a:t>
            </a:r>
          </a:p>
          <a:p>
            <a:pPr marL="457200" algn="just">
              <a:lnSpc>
                <a:spcPct val="107000"/>
              </a:lnSpc>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&lt;form method="post" action="&lt;?php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htmlspecialchars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($_SERVER["PHP_SELF"]);?&gt;"&gt;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the form is submitted, the form data is sent with method="post".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514350" indent="-285750" algn="just">
              <a:lnSpc>
                <a:spcPct val="107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What is the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$_SERVER["PHP_SELF"] variable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$_SERVER["PHP_SELF"] is a super global variable that returns the filename of the currently executing script.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 the $_SERVER["PHP_SELF"] sends the submitted form data to the page itself, instead of jumping to a different page. This way, the user will get error messages on the same page as the form.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874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B506-1653-4C64-AE12-E3472323A55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EABA24E-B368-4DB8-BD9C-5867E0D4D31C}"/>
              </a:ext>
            </a:extLst>
          </p:cNvPr>
          <p:cNvSpPr>
            <a:spLocks noGrp="1"/>
          </p:cNvSpPr>
          <p:nvPr>
            <p:ph idx="1"/>
          </p:nvPr>
        </p:nvSpPr>
        <p:spPr>
          <a:xfrm>
            <a:off x="838200" y="478122"/>
            <a:ext cx="10515600" cy="5901755"/>
          </a:xfrm>
        </p:spPr>
        <p:txBody>
          <a:bodyPr>
            <a:normAutofit/>
          </a:bodyPr>
          <a:lstStyle/>
          <a:p>
            <a:pPr marL="514350" indent="-285750" algn="just">
              <a:lnSpc>
                <a:spcPct val="107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What is the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htmlspecialchars</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function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htmlspecialchars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 converts special characters to HTML entities. This means that it will replace HTML characters like &lt; and &gt; with &amp;</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&amp;</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This prevents attackers from exploiting the code by injecting HTML 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code (Cross-site Scripting attacks) in forms.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validation rules for the form above are as follows:</a:t>
            </a:r>
          </a:p>
          <a:p>
            <a:pPr marL="457200" algn="just">
              <a:lnSpc>
                <a:spcPct val="107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Field  		Validation Rules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Name      - 	Required. + Must only contain letters and whitespace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E-mail     -	Required. + Must contain a valid email address (with @ and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Website   -	Optional. If present, it must contain a valid URL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Comment -	Optional. Multi-line input field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textarea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Gender	     -	Required. Must select one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118878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A145-48CE-4F17-A615-E4FA2DB26962}"/>
              </a:ext>
            </a:extLst>
          </p:cNvPr>
          <p:cNvSpPr>
            <a:spLocks noGrp="1"/>
          </p:cNvSpPr>
          <p:nvPr>
            <p:ph type="title"/>
          </p:nvPr>
        </p:nvSpPr>
        <p:spPr>
          <a:xfrm>
            <a:off x="1175551" y="534371"/>
            <a:ext cx="9726227" cy="336211"/>
          </a:xfrm>
        </p:spPr>
        <p:txBody>
          <a:bodyPr>
            <a:noAutofit/>
          </a:bodyPr>
          <a:lstStyle/>
          <a:p>
            <a:pPr algn="ctr"/>
            <a:r>
              <a:rPr lang="en-IN" sz="4000" b="1" dirty="0">
                <a:solidFill>
                  <a:srgbClr val="000000"/>
                </a:solidFill>
                <a:latin typeface="Times New Roman" panose="02020603050405020304" pitchFamily="18" charset="0"/>
                <a:cs typeface="Times New Roman" panose="02020603050405020304" pitchFamily="18" charset="0"/>
              </a:rPr>
              <a:t>PHP - Introduction</a:t>
            </a:r>
          </a:p>
        </p:txBody>
      </p:sp>
      <p:sp>
        <p:nvSpPr>
          <p:cNvPr id="3" name="Content Placeholder 2">
            <a:extLst>
              <a:ext uri="{FF2B5EF4-FFF2-40B4-BE49-F238E27FC236}">
                <a16:creationId xmlns:a16="http://schemas.microsoft.com/office/drawing/2014/main" id="{0E627B40-91DE-4B6E-A086-886994489456}"/>
              </a:ext>
            </a:extLst>
          </p:cNvPr>
          <p:cNvSpPr>
            <a:spLocks noGrp="1"/>
          </p:cNvSpPr>
          <p:nvPr>
            <p:ph idx="1"/>
          </p:nvPr>
        </p:nvSpPr>
        <p:spPr>
          <a:xfrm>
            <a:off x="1175551" y="1294104"/>
            <a:ext cx="10347665" cy="4964653"/>
          </a:xfrm>
        </p:spPr>
        <p:txBody>
          <a:bodyPr>
            <a:normAutofit/>
          </a:bodyPr>
          <a:lstStyle/>
          <a:p>
            <a:r>
              <a:rPr lang="en-US" sz="2000" dirty="0">
                <a:solidFill>
                  <a:srgbClr val="000000"/>
                </a:solidFill>
                <a:latin typeface="Times New Roman" panose="02020603050405020304" pitchFamily="18" charset="0"/>
                <a:cs typeface="Times New Roman" panose="02020603050405020304" pitchFamily="18" charset="0"/>
              </a:rPr>
              <a:t>A</a:t>
            </a:r>
            <a:r>
              <a:rPr lang="en-US" sz="2000" b="0" i="0" dirty="0">
                <a:solidFill>
                  <a:srgbClr val="000000"/>
                </a:solidFill>
                <a:effectLst/>
                <a:latin typeface="Times New Roman" panose="02020603050405020304" pitchFamily="18" charset="0"/>
                <a:cs typeface="Times New Roman" panose="02020603050405020304" pitchFamily="18" charset="0"/>
              </a:rPr>
              <a:t>cronym for "PHP: Hypertext Preprocessor“.</a:t>
            </a:r>
          </a:p>
          <a:p>
            <a:r>
              <a:rPr lang="en-US" sz="2000" dirty="0">
                <a:solidFill>
                  <a:srgbClr val="000000"/>
                </a:solidFill>
                <a:latin typeface="Times New Roman" panose="02020603050405020304" pitchFamily="18" charset="0"/>
                <a:cs typeface="Times New Roman" panose="02020603050405020304" pitchFamily="18" charset="0"/>
              </a:rPr>
              <a:t>PHP was conceived sometime in the fall of 1994 by Rasmus </a:t>
            </a:r>
            <a:r>
              <a:rPr lang="en-US" sz="2000" dirty="0" err="1">
                <a:solidFill>
                  <a:srgbClr val="000000"/>
                </a:solidFill>
                <a:latin typeface="Times New Roman" panose="02020603050405020304" pitchFamily="18" charset="0"/>
                <a:cs typeface="Times New Roman" panose="02020603050405020304" pitchFamily="18" charset="0"/>
              </a:rPr>
              <a:t>Lerdorf</a:t>
            </a:r>
            <a:r>
              <a:rPr lang="en-US" sz="2000" dirty="0">
                <a:solidFill>
                  <a:srgbClr val="000000"/>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PHP is a server-side scripting language that is embedded in HTML. It is used to manage dynamic content, databases, session tracking, even build entire e-commerce sites.</a:t>
            </a:r>
          </a:p>
          <a:p>
            <a:pPr algn="jus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PHP is a powerful tool for making dynamic and interactive Web Pages.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is integrated with a number of popular databases, including MySQL, PostgreSQL, Oracle, Sybase, Informix, and Microsoft SQL Server.</a:t>
            </a:r>
          </a:p>
          <a:p>
            <a:pPr algn="just"/>
            <a:r>
              <a:rPr lang="en-IN" sz="2000" b="0" i="0" dirty="0">
                <a:solidFill>
                  <a:srgbClr val="000000"/>
                </a:solidFill>
                <a:effectLst/>
                <a:latin typeface="Times New Roman" panose="02020603050405020304" pitchFamily="18" charset="0"/>
                <a:cs typeface="Times New Roman" panose="02020603050405020304" pitchFamily="18" charset="0"/>
              </a:rPr>
              <a:t>PHP Syntax is C-Like.</a:t>
            </a:r>
          </a:p>
          <a:p>
            <a:pPr algn="just"/>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scripts are executed on the server</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free to download and use.</a:t>
            </a:r>
          </a:p>
          <a:p>
            <a:pPr algn="just"/>
            <a:r>
              <a:rPr lang="en-US" sz="2000" dirty="0">
                <a:solidFill>
                  <a:srgbClr val="000000"/>
                </a:solidFill>
                <a:latin typeface="Times New Roman" panose="02020603050405020304" pitchFamily="18" charset="0"/>
                <a:cs typeface="Times New Roman" panose="02020603050405020304" pitchFamily="18" charset="0"/>
              </a:rPr>
              <a:t>Currently, the latest stable version is PHP 8.0.</a:t>
            </a:r>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9153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685EA-0233-4426-9CC3-1DDE68971B3D}"/>
              </a:ext>
            </a:extLst>
          </p:cNvPr>
          <p:cNvSpPr>
            <a:spLocks noGrp="1"/>
          </p:cNvSpPr>
          <p:nvPr>
            <p:ph idx="1"/>
          </p:nvPr>
        </p:nvSpPr>
        <p:spPr>
          <a:xfrm>
            <a:off x="838200" y="451998"/>
            <a:ext cx="10515600" cy="6492875"/>
          </a:xfrm>
        </p:spPr>
        <p:txBody>
          <a:bodyPr>
            <a:normAutofit fontScale="92500" lnSpcReduction="20000"/>
          </a:bodyPr>
          <a:lstStyle/>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define variables and set to empty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nameErr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emailErr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genderErr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websiteErr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$name = $email = $gender = $comment = $website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($_SERVER["REQUEST_METHOD"] == "POST")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(empty($_POST["name"]))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nameErr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"Name is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$name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(empty($_POST["email"]))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emailErr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"Email is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$email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($_POST["email"]);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076395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0ACD-03D2-4544-AD50-D4CCBB307C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E0D75F-EC23-4C51-85A1-07F55B8602C9}"/>
              </a:ext>
            </a:extLst>
          </p:cNvPr>
          <p:cNvSpPr>
            <a:spLocks noGrp="1"/>
          </p:cNvSpPr>
          <p:nvPr>
            <p:ph idx="1"/>
          </p:nvPr>
        </p:nvSpPr>
        <p:spPr>
          <a:xfrm>
            <a:off x="926977" y="439445"/>
            <a:ext cx="10515600" cy="6418555"/>
          </a:xfrm>
        </p:spPr>
        <p:txBody>
          <a:bodyPr>
            <a:normAutofit fontScale="85000" lnSpcReduction="20000"/>
          </a:bodyPr>
          <a:lstStyle/>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(empty($_POST["website"]))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$website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$website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(empty($_POST["comment"]))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$comment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$comment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($_POST["comment"]);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(empty($_POST["gender"]))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genderErr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"Gender is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$gender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($_POST["gender"]);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13464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AE54-8578-43FB-8EE7-C4AE2E32ED4A}"/>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PHP - Display The Error Messages</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endParaRPr lang="en-IN" sz="2200" dirty="0"/>
          </a:p>
        </p:txBody>
      </p:sp>
      <p:sp>
        <p:nvSpPr>
          <p:cNvPr id="3" name="Content Placeholder 2">
            <a:extLst>
              <a:ext uri="{FF2B5EF4-FFF2-40B4-BE49-F238E27FC236}">
                <a16:creationId xmlns:a16="http://schemas.microsoft.com/office/drawing/2014/main" id="{55A39861-9874-4C74-8691-77F51E728585}"/>
              </a:ext>
            </a:extLst>
          </p:cNvPr>
          <p:cNvSpPr>
            <a:spLocks noGrp="1"/>
          </p:cNvSpPr>
          <p:nvPr>
            <p:ph idx="1"/>
          </p:nvPr>
        </p:nvSpPr>
        <p:spPr>
          <a:xfrm>
            <a:off x="838200" y="1390110"/>
            <a:ext cx="10515600" cy="5102765"/>
          </a:xfrm>
        </p:spPr>
        <p:txBody>
          <a:bodyPr/>
          <a:lstStyle/>
          <a:p>
            <a:pPr marL="457200"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Then in the HTML form, we add a little script after each required field, which generates the correct error message if needed (that is if the user tries to submit the form without filling out the required fields):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&lt;form method="post" action="&lt;?php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htmlspecialchars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($_SERVER["PHP_SELF"]);?&gt;"&gt;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Name: &lt;input type="text" name="name"&gt;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&lt;span class="error"&gt;* &lt;?php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nameErr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;?&gt;&lt;/span&gt;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042791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1ABE-ADCE-48DA-8118-8F53454A0B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F957E2-188A-47A8-B4F0-56AEBB3E7AD6}"/>
              </a:ext>
            </a:extLst>
          </p:cNvPr>
          <p:cNvSpPr>
            <a:spLocks noGrp="1"/>
          </p:cNvSpPr>
          <p:nvPr>
            <p:ph idx="1"/>
          </p:nvPr>
        </p:nvSpPr>
        <p:spPr>
          <a:xfrm>
            <a:off x="838200" y="365124"/>
            <a:ext cx="10515600" cy="6577213"/>
          </a:xfrm>
        </p:spPr>
        <p:txBody>
          <a:bodyPr>
            <a:normAutofit fontScale="85000" lnSpcReduction="20000"/>
          </a:bodyPr>
          <a:lstStyle/>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E-mail:</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type="text" name="email"&gt;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&lt;span class="error"&gt;* &lt;?php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emailErr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;?&gt;&lt;/span&gt;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Website:</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type="text" name="website"&gt;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&lt;span class="error"&gt;&lt;?php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websiteErr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;?&gt;&lt;/span&gt;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Comment: &lt;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textarea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name="comment" rows="5" cols="40"&gt;&lt;/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textarea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Gender:</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type="radio" name="gender" value="female"&gt;Female</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type="radio" name="gender" value="male"&gt;Male</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type="radio" name="gender" value="other"&gt;Other</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&lt;span class="error"&gt;* &lt;?php 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genderErr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;?&gt;&lt;/span&gt;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&gt;&lt;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&lt;input type="submit" name="submit" value="Submit"&gt;</a:t>
            </a: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&lt;/form&gt;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3045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1577-3061-44D0-8963-C16C90E3C671}"/>
              </a:ext>
            </a:extLst>
          </p:cNvPr>
          <p:cNvSpPr>
            <a:spLocks noGrp="1"/>
          </p:cNvSpPr>
          <p:nvPr>
            <p:ph type="title"/>
          </p:nvPr>
        </p:nvSpPr>
        <p:spPr/>
        <p:txBody>
          <a:bodyPr>
            <a:normAutofit/>
          </a:bodyPr>
          <a:lstStyle/>
          <a:p>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Forms - Validate E-mail and URL</a:t>
            </a:r>
            <a:br>
              <a:rPr lang="en-IN" sz="22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2CE356-A85C-4D04-8140-D2A243114CCA}"/>
              </a:ext>
            </a:extLst>
          </p:cNvPr>
          <p:cNvSpPr>
            <a:spLocks noGrp="1"/>
          </p:cNvSpPr>
          <p:nvPr>
            <p:ph idx="1"/>
          </p:nvPr>
        </p:nvSpPr>
        <p:spPr/>
        <p:txBody>
          <a:bodyPr>
            <a:normAutofit fontScale="92500" lnSpcReduction="10000"/>
          </a:bodyPr>
          <a:lstStyle/>
          <a:p>
            <a:pPr marL="0" indent="0" algn="just">
              <a:lnSpc>
                <a:spcPct val="107000"/>
              </a:lnSpc>
              <a:spcAft>
                <a:spcPts val="8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PHP - Validate Name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code below shows a simple way to check if the name field only contains letters, dashes, apostrophes and whitespaces. If the value of the name field is not valid, then store an error message:</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$name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($_POST["name"]);</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preg_match</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zA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-Z-' ]*$/",$name)) {</a:t>
            </a: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nameErr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"Only letters and white space allowed";</a:t>
            </a:r>
          </a:p>
          <a:p>
            <a:pPr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preg_match</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function searches a string for pattern, returning true if the pattern exists, and false otherwise.</a:t>
            </a:r>
          </a:p>
          <a:p>
            <a:pPr marL="0" indent="0">
              <a:buNone/>
            </a:pPr>
            <a:endParaRPr lang="en-IN" dirty="0"/>
          </a:p>
        </p:txBody>
      </p:sp>
    </p:spTree>
    <p:extLst>
      <p:ext uri="{BB962C8B-B14F-4D97-AF65-F5344CB8AC3E}">
        <p14:creationId xmlns:p14="http://schemas.microsoft.com/office/powerpoint/2010/main" val="18163724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6BB9-2CAD-4311-A9AA-6536E4BF64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1EDFF0-1B5F-4DED-BC46-461DA8A6719B}"/>
              </a:ext>
            </a:extLst>
          </p:cNvPr>
          <p:cNvSpPr>
            <a:spLocks noGrp="1"/>
          </p:cNvSpPr>
          <p:nvPr>
            <p:ph idx="1"/>
          </p:nvPr>
        </p:nvSpPr>
        <p:spPr>
          <a:xfrm>
            <a:off x="767179" y="177553"/>
            <a:ext cx="10515600" cy="6680447"/>
          </a:xfrm>
        </p:spPr>
        <p:txBody>
          <a:bodyPr>
            <a:normAutofit fontScale="92500" lnSpcReduction="20000"/>
          </a:bodyPr>
          <a:lstStyle/>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PHP - Validate E-mail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easiest and safest way to check whether an email address is well-formed is to use PHP's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filter_var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 code below, if the e-mail address is not well-formed, then store an error message: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$email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($_POST["email"]);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filter_var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($email, FILTER_VALIDATE_EMAIL))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emailErr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"Invalid email format";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PHP - Validate URL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code below shows a way to check if a URL address syntax is valid (this regular expression also allows dashes in the URL). If the URL address syntax is not valid, then store an error message: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$website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preg_match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("/\b(?:(?:https?|ftp):\/\/|www\.)[-a-z0-9+&amp;@#\/%?=~_|!:,.;]*[-a-z0-9+&amp;@#\/%=~_|]/i",$website))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websiteErr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"Invalid URL";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138471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961C-741E-4980-B8EE-4B3DE9174606}"/>
              </a:ext>
            </a:extLst>
          </p:cNvPr>
          <p:cNvSpPr>
            <a:spLocks noGrp="1"/>
          </p:cNvSpPr>
          <p:nvPr>
            <p:ph type="title"/>
          </p:nvPr>
        </p:nvSpPr>
        <p:spPr>
          <a:xfrm>
            <a:off x="838200" y="63284"/>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PHP - Validate Name, E-mail, and URL</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ED9C6FF7-5ED3-4202-BC50-4D68D0689E25}"/>
              </a:ext>
            </a:extLst>
          </p:cNvPr>
          <p:cNvSpPr>
            <a:spLocks noGrp="1"/>
          </p:cNvSpPr>
          <p:nvPr>
            <p:ph idx="1"/>
          </p:nvPr>
        </p:nvSpPr>
        <p:spPr>
          <a:xfrm>
            <a:off x="1397493" y="726065"/>
            <a:ext cx="10515600" cy="6897950"/>
          </a:xfrm>
        </p:spPr>
        <p:txBody>
          <a:bodyPr>
            <a:normAutofit fontScale="92500" lnSpcReduction="20000"/>
          </a:bodyPr>
          <a:lstStyle/>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the script looks like this: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define variables and set to empty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nameErr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emailErr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genderErr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websiteErr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$name = $email = $gender = $comment = $website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($_SERVER["REQUEST_METHOD"] == "POST")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(empty($_POST["name"]))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nameErr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"Name is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$name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($_POST["name"]);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check if name only contains letters and whitespace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preg_match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zA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-Z-' ]*$/",$name))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nameErr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"Only letters and white space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078209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F1C3-59BA-4A15-B48C-9FC26AF6748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A110387-A0D0-467F-BD30-A9A7F8FAD87C}"/>
              </a:ext>
            </a:extLst>
          </p:cNvPr>
          <p:cNvSpPr>
            <a:spLocks noGrp="1"/>
          </p:cNvSpPr>
          <p:nvPr>
            <p:ph idx="1"/>
          </p:nvPr>
        </p:nvSpPr>
        <p:spPr>
          <a:xfrm>
            <a:off x="371385" y="1520491"/>
            <a:ext cx="10515600" cy="4351338"/>
          </a:xfrm>
        </p:spPr>
        <p:txBody>
          <a:bodyPr>
            <a:normAutofit fontScale="77500" lnSpcReduction="20000"/>
          </a:bodyPr>
          <a:lstStyle/>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if (empty($_POST["email"]))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emailErr</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"Email is required";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$email =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($_POST["email"]);</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check if e-mail address is well-formed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filter_var</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($email, FILTER_VALIDATE_EMAIL))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emailErr</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"Invalid email format";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17190093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6512-8FA7-4BF4-9F85-5807494336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DA51E5-658B-4B29-AEB6-A37294FD2DD8}"/>
              </a:ext>
            </a:extLst>
          </p:cNvPr>
          <p:cNvSpPr>
            <a:spLocks noGrp="1"/>
          </p:cNvSpPr>
          <p:nvPr>
            <p:ph idx="1"/>
          </p:nvPr>
        </p:nvSpPr>
        <p:spPr>
          <a:xfrm>
            <a:off x="6679736" y="730653"/>
            <a:ext cx="10515600" cy="4351338"/>
          </a:xfrm>
        </p:spPr>
        <p:txBody>
          <a:bodyPr>
            <a:noAutofit/>
          </a:bodyPr>
          <a:lstStyle/>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if (empty($_POST["comment"]))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$comment =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$comment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($_POST["comment"]);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if (empty($_POST["gender"]))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genderErr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"Gender is required";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$gender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($_POST["gender"]);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2000" dirty="0"/>
          </a:p>
        </p:txBody>
      </p:sp>
      <p:sp>
        <p:nvSpPr>
          <p:cNvPr id="4" name="TextBox 3">
            <a:extLst>
              <a:ext uri="{FF2B5EF4-FFF2-40B4-BE49-F238E27FC236}">
                <a16:creationId xmlns:a16="http://schemas.microsoft.com/office/drawing/2014/main" id="{66FDE860-5AE5-4D7F-AA45-78D767B26B43}"/>
              </a:ext>
            </a:extLst>
          </p:cNvPr>
          <p:cNvSpPr txBox="1"/>
          <p:nvPr/>
        </p:nvSpPr>
        <p:spPr>
          <a:xfrm>
            <a:off x="382480" y="1622337"/>
            <a:ext cx="6094520" cy="4686539"/>
          </a:xfrm>
          <a:prstGeom prst="rect">
            <a:avLst/>
          </a:prstGeom>
          <a:noFill/>
        </p:spPr>
        <p:txBody>
          <a:bodyPr wrap="square">
            <a:spAutoFit/>
          </a:bodyPr>
          <a:lstStyle/>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if (empty($_POST["website"]))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$website =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else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$website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test_input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($_POST["website"]);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check if URL address syntax is valid (this regular expression also allows dashes in the URL)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preg_match</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("/\b(?:(?:https?|ftp):\/\/|www\.)[-a-z0-9+&amp;@#\/%?=~_|!:,.;]*[-a-z0-9+&amp;@#\/%=~_|]/i",$website))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websiteErr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"Invalid URL";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21085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C201-DE43-497F-98F7-ED6D927FC2A3}"/>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Result: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8B742B6B-A2D1-4F04-800E-195F67813624}"/>
              </a:ext>
            </a:extLst>
          </p:cNvPr>
          <p:cNvPicPr>
            <a:picLocks noGrp="1"/>
          </p:cNvPicPr>
          <p:nvPr>
            <p:ph idx="1"/>
          </p:nvPr>
        </p:nvPicPr>
        <p:blipFill>
          <a:blip r:embed="rId2"/>
          <a:stretch>
            <a:fillRect/>
          </a:stretch>
        </p:blipFill>
        <p:spPr>
          <a:xfrm>
            <a:off x="838200" y="1064040"/>
            <a:ext cx="4139077" cy="4351338"/>
          </a:xfrm>
          <a:prstGeom prst="rect">
            <a:avLst/>
          </a:prstGeom>
        </p:spPr>
      </p:pic>
      <p:sp>
        <p:nvSpPr>
          <p:cNvPr id="6" name="TextBox 5">
            <a:extLst>
              <a:ext uri="{FF2B5EF4-FFF2-40B4-BE49-F238E27FC236}">
                <a16:creationId xmlns:a16="http://schemas.microsoft.com/office/drawing/2014/main" id="{A69FFB5C-46D6-4A55-8C2D-FEC3E34788C1}"/>
              </a:ext>
            </a:extLst>
          </p:cNvPr>
          <p:cNvSpPr txBox="1"/>
          <p:nvPr/>
        </p:nvSpPr>
        <p:spPr>
          <a:xfrm>
            <a:off x="2807563" y="5572869"/>
            <a:ext cx="6094520" cy="670440"/>
          </a:xfrm>
          <a:prstGeom prst="rect">
            <a:avLst/>
          </a:prstGeom>
          <a:noFill/>
        </p:spPr>
        <p:txBody>
          <a:bodyPr wrap="square">
            <a:spAutoFit/>
          </a:bodyPr>
          <a:lstStyle/>
          <a:p>
            <a:pPr marL="4572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hitting the Submit button, the error message will be generated in the form output like this,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5DFC1DD-426E-418F-BC0D-A90C7211A078}"/>
              </a:ext>
            </a:extLst>
          </p:cNvPr>
          <p:cNvPicPr/>
          <p:nvPr/>
        </p:nvPicPr>
        <p:blipFill>
          <a:blip r:embed="rId3"/>
          <a:stretch>
            <a:fillRect/>
          </a:stretch>
        </p:blipFill>
        <p:spPr>
          <a:xfrm>
            <a:off x="6735824" y="1142043"/>
            <a:ext cx="4512184" cy="4273335"/>
          </a:xfrm>
          <a:prstGeom prst="rect">
            <a:avLst/>
          </a:prstGeom>
        </p:spPr>
      </p:pic>
    </p:spTree>
    <p:extLst>
      <p:ext uri="{BB962C8B-B14F-4D97-AF65-F5344CB8AC3E}">
        <p14:creationId xmlns:p14="http://schemas.microsoft.com/office/powerpoint/2010/main" val="1361261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24F2-669D-4125-B221-A53C23070E3C}"/>
              </a:ext>
            </a:extLst>
          </p:cNvPr>
          <p:cNvSpPr>
            <a:spLocks noGrp="1"/>
          </p:cNvSpPr>
          <p:nvPr>
            <p:ph type="title"/>
          </p:nvPr>
        </p:nvSpPr>
        <p:spPr>
          <a:xfrm>
            <a:off x="3501500" y="164238"/>
            <a:ext cx="8146002" cy="442743"/>
          </a:xfrm>
        </p:spPr>
        <p:txBody>
          <a:bodyPr>
            <a:noAutofit/>
          </a:bodyPr>
          <a:lstStyle/>
          <a:p>
            <a:br>
              <a:rPr lang="en-US" sz="4000" b="0" i="0" dirty="0">
                <a:effectLst/>
                <a:latin typeface="Arial" panose="020B0604020202020204" pitchFamily="34" charset="0"/>
              </a:rPr>
            </a:br>
            <a:r>
              <a:rPr lang="en-IN" sz="4000" b="1" dirty="0">
                <a:solidFill>
                  <a:srgbClr val="000000"/>
                </a:solidFill>
                <a:latin typeface="Times New Roman" panose="02020603050405020304" pitchFamily="18" charset="0"/>
                <a:cs typeface="Times New Roman" panose="02020603050405020304" pitchFamily="18" charset="0"/>
              </a:rPr>
              <a:t>What Can PHP Do?</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5" name="Content Placeholder 4">
            <a:extLst>
              <a:ext uri="{FF2B5EF4-FFF2-40B4-BE49-F238E27FC236}">
                <a16:creationId xmlns:a16="http://schemas.microsoft.com/office/drawing/2014/main" id="{74ADE34D-7D09-4A34-8D48-26C0F3FE0BA8}"/>
              </a:ext>
            </a:extLst>
          </p:cNvPr>
          <p:cNvSpPr>
            <a:spLocks noGrp="1"/>
          </p:cNvSpPr>
          <p:nvPr>
            <p:ph idx="1"/>
          </p:nvPr>
        </p:nvSpPr>
        <p:spPr>
          <a:xfrm>
            <a:off x="1107489" y="822447"/>
            <a:ext cx="11084511" cy="5933459"/>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can generate dynamic page content</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can create, open, read, write, delete, and close files on the server</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can collect form data</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can send and receive cookies</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can add, delete, modify data in your database</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can be used to control user-access and encrypt data</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440"/>
              </a:spcBef>
              <a:spcAft>
                <a:spcPts val="144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user may</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output images, PDF files, and even Flash movies. You can also output any text, such as XHTML and XML.</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152709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7291-9E44-40A0-A7E1-629C368C6C98}"/>
              </a:ext>
            </a:extLst>
          </p:cNvPr>
          <p:cNvSpPr>
            <a:spLocks noGrp="1"/>
          </p:cNvSpPr>
          <p:nvPr>
            <p:ph type="title"/>
          </p:nvPr>
        </p:nvSpPr>
        <p:spPr/>
        <p:txBody>
          <a:bodyPr/>
          <a:lstStyle/>
          <a:p>
            <a:pPr algn="ctr"/>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File Handling</a:t>
            </a:r>
            <a:br>
              <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AE0A532-3C8C-4A58-9534-27C30699D297}"/>
              </a:ext>
            </a:extLst>
          </p:cNvPr>
          <p:cNvSpPr>
            <a:spLocks noGrp="1"/>
          </p:cNvSpPr>
          <p:nvPr>
            <p:ph idx="1"/>
          </p:nvPr>
        </p:nvSpPr>
        <p:spPr/>
        <p:txBody>
          <a:bodyPr/>
          <a:lstStyle/>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File handling is an important part of any web application. You often need to open and process a file for different tasks.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PHP Manipulating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PHP has several functions for creating, reading, uploading, and editing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Note: When you are manipulating files you must be very careful. You can do a lot of damage if you do something wrong. Common errors are: editing the wrong file, filling a hard-drive with garbage data, and deleting the content of a file by accident.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538553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EE86-2CCE-4E2E-B40C-F49DC69E5B4F}"/>
              </a:ext>
            </a:extLst>
          </p:cNvPr>
          <p:cNvSpPr>
            <a:spLocks noGrp="1"/>
          </p:cNvSpPr>
          <p:nvPr>
            <p:ph type="title"/>
          </p:nvPr>
        </p:nvSpPr>
        <p:spPr>
          <a:xfrm>
            <a:off x="1020932" y="365126"/>
            <a:ext cx="7599285" cy="629174"/>
          </a:xfrm>
        </p:spPr>
        <p:txBody>
          <a:bodyPr>
            <a:normAutofit fontScale="90000"/>
          </a:bodyPr>
          <a:lstStyle/>
          <a:p>
            <a:pPr algn="ctr"/>
            <a:r>
              <a:rPr kumimoji="0" lang="en-US" altLang="en-US" sz="4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PHP </a:t>
            </a:r>
            <a:r>
              <a:rPr kumimoji="0" lang="en-US" altLang="en-US" sz="4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readfile</a:t>
            </a:r>
            <a:r>
              <a:rPr kumimoji="0" lang="en-US" altLang="en-US" sz="4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Function</a:t>
            </a:r>
            <a:br>
              <a:rPr kumimoji="0" lang="en-US" altLang="en-US" sz="2400" b="0" i="0" u="none" strike="noStrike" cap="none" normalizeH="0" baseline="0" dirty="0">
                <a:ln>
                  <a:noFill/>
                </a:ln>
                <a:solidFill>
                  <a:schemeClr val="tx1"/>
                </a:solidFill>
                <a:effectLst/>
              </a:rPr>
            </a:br>
            <a:endParaRPr lang="en-IN" dirty="0"/>
          </a:p>
        </p:txBody>
      </p:sp>
      <p:sp>
        <p:nvSpPr>
          <p:cNvPr id="4" name="Rectangle 1">
            <a:extLst>
              <a:ext uri="{FF2B5EF4-FFF2-40B4-BE49-F238E27FC236}">
                <a16:creationId xmlns:a16="http://schemas.microsoft.com/office/drawing/2014/main" id="{92C3895A-1FF5-4E34-99B8-F55F6D02B967}"/>
              </a:ext>
            </a:extLst>
          </p:cNvPr>
          <p:cNvSpPr>
            <a:spLocks noGrp="1" noChangeArrowheads="1"/>
          </p:cNvSpPr>
          <p:nvPr>
            <p:ph idx="1"/>
          </p:nvPr>
        </p:nvSpPr>
        <p:spPr bwMode="auto">
          <a:xfrm>
            <a:off x="914490" y="1387033"/>
            <a:ext cx="1043931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just">
              <a:lnSpc>
                <a:spcPct val="100000"/>
              </a:lnSpc>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The </a:t>
            </a:r>
            <a:r>
              <a:rPr kumimoji="0" lang="en-US" altLang="en-US" sz="1800" b="0" i="0" u="none" strike="noStrike" cap="none" normalizeH="0" baseline="0" dirty="0" err="1">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readfile</a:t>
            </a: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 function reads a file and writes it to the output buffer. </a:t>
            </a:r>
          </a:p>
          <a:p>
            <a:pPr marL="0" indent="0" algn="just">
              <a:lnSpc>
                <a:spcPct val="100000"/>
              </a:lnSpc>
              <a:buNone/>
            </a:pPr>
            <a:endPar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endParaRPr>
          </a:p>
          <a:p>
            <a:pPr marL="285750" indent="-285750" algn="just">
              <a:lnSpc>
                <a:spcPct val="100000"/>
              </a:lnSpc>
            </a:pPr>
            <a:r>
              <a:rPr kumimoji="0" lang="en-US" altLang="en-US" sz="1800" b="0" i="0" u="none" strike="noStrike" cap="none" normalizeH="0" baseline="0" dirty="0">
                <a:ln>
                  <a:noFill/>
                </a:ln>
                <a:solidFill>
                  <a:srgbClr val="000000"/>
                </a:solidFill>
                <a:effectLst/>
                <a:latin typeface="Times" panose="02020603050405020304" pitchFamily="18" charset="0"/>
                <a:ea typeface="Calibri" panose="020F0502020204030204" pitchFamily="34" charset="0"/>
                <a:cs typeface="Times" panose="02020603050405020304" pitchFamily="18" charset="0"/>
              </a:rPr>
              <a:t>The </a:t>
            </a:r>
            <a:r>
              <a:rPr kumimoji="0" lang="en-US" altLang="en-US" sz="1800" b="0" i="0" u="none" strike="noStrike" cap="none" normalizeH="0" baseline="0" dirty="0" err="1">
                <a:ln>
                  <a:noFill/>
                </a:ln>
                <a:solidFill>
                  <a:srgbClr val="DC143C"/>
                </a:solidFill>
                <a:effectLst/>
                <a:latin typeface="Times" panose="02020603050405020304" pitchFamily="18" charset="0"/>
                <a:ea typeface="Calibri" panose="020F0502020204030204" pitchFamily="34" charset="0"/>
                <a:cs typeface="Times" panose="02020603050405020304" pitchFamily="18" charset="0"/>
              </a:rPr>
              <a:t>readfile</a:t>
            </a:r>
            <a:r>
              <a:rPr kumimoji="0" lang="en-US" altLang="en-US" sz="1800" b="0" i="0" u="none" strike="noStrike" cap="none" normalizeH="0" baseline="0" dirty="0">
                <a:ln>
                  <a:noFill/>
                </a:ln>
                <a:solidFill>
                  <a:srgbClr val="DC143C"/>
                </a:solidFill>
                <a:effectLst/>
                <a:latin typeface="Times" panose="02020603050405020304" pitchFamily="18" charset="0"/>
                <a:ea typeface="Calibri" panose="020F0502020204030204" pitchFamily="34" charset="0"/>
                <a:cs typeface="Times" panose="02020603050405020304" pitchFamily="18" charset="0"/>
              </a:rPr>
              <a:t>()</a:t>
            </a:r>
            <a:r>
              <a:rPr kumimoji="0" lang="en-US" altLang="en-US" sz="1800" b="0" i="0" u="none" strike="noStrike" cap="none" normalizeH="0" baseline="0" dirty="0">
                <a:ln>
                  <a:noFill/>
                </a:ln>
                <a:solidFill>
                  <a:srgbClr val="000000"/>
                </a:solidFill>
                <a:effectLst/>
                <a:latin typeface="Times" panose="02020603050405020304" pitchFamily="18" charset="0"/>
                <a:ea typeface="Calibri" panose="020F0502020204030204" pitchFamily="34" charset="0"/>
                <a:cs typeface="Times" panose="02020603050405020304" pitchFamily="18" charset="0"/>
              </a:rPr>
              <a:t> function is useful if all you want to do is open up a file and read its contents.</a:t>
            </a:r>
          </a:p>
          <a:p>
            <a:pPr marL="0" indent="0" algn="just">
              <a:lnSpc>
                <a:spcPct val="100000"/>
              </a:lnSpc>
              <a:buNone/>
            </a:pP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Assume we have a text file called </a:t>
            </a:r>
            <a:r>
              <a:rPr kumimoji="0" lang="en-US" altLang="en-US" sz="1800" b="1"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"webdictionary.txt",</a:t>
            </a: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 stored on the server, that looks like this:</a:t>
            </a:r>
          </a:p>
          <a:p>
            <a:pPr marL="0" indent="0" algn="just">
              <a:lnSpc>
                <a:spcPct val="100000"/>
              </a:lnSpc>
              <a:buNone/>
            </a:pP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AJAX = Asynchronous JavaScript and XML</a:t>
            </a: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CSS = Cascading Style Sheets</a:t>
            </a: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HTML = Hyper Text Markup Language</a:t>
            </a: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PHP = PHP Hypertext Preprocessor</a:t>
            </a: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SQL = Structured Query Language</a:t>
            </a: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SVG = Scalable Vector Graphics</a:t>
            </a: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285750" indent="-285750" algn="just">
              <a:lnSpc>
                <a:spcPct val="100000"/>
              </a:lnSpc>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XML = </a:t>
            </a:r>
            <a:r>
              <a:rPr kumimoji="0" lang="en-US" altLang="en-US" sz="1800" b="0" i="0" u="none" strike="noStrike" cap="none" normalizeH="0" baseline="0" dirty="0" err="1">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EXtensible</a:t>
            </a:r>
            <a:r>
              <a:rPr kumimoji="0" lang="en-US" altLang="en-US" sz="18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panose="02020603050405020304" pitchFamily="18" charset="0"/>
              </a:rPr>
              <a:t> Markup Language</a:t>
            </a:r>
            <a:endParaRPr kumimoji="0" lang="en-US" altLang="en-US" sz="18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1685002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AE30-E2BF-4D59-A30E-37907FC24B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DC055D-4232-46EB-B0AD-9C8C32095CEE}"/>
              </a:ext>
            </a:extLst>
          </p:cNvPr>
          <p:cNvSpPr>
            <a:spLocks noGrp="1"/>
          </p:cNvSpPr>
          <p:nvPr>
            <p:ph idx="1"/>
          </p:nvPr>
        </p:nvSpPr>
        <p:spPr>
          <a:xfrm>
            <a:off x="1024631" y="674703"/>
            <a:ext cx="10515600" cy="7013359"/>
          </a:xfrm>
        </p:spPr>
        <p:txBody>
          <a:bodyPr>
            <a:normAutofit/>
          </a:bodyPr>
          <a:lstStyle/>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PHP code to read the file and write it to the output buffer is as follows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readfile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 returns the number of bytes read on success):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readfile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("webdictionary.txt");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AJAX = Asynchronous JavaScript and XML CSS = Cascading Style Sheets HTML = Hyper Text Markup Language PHP = PHP Hypertext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Preprocessor</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SQL = Structured Query Language SVG = Scalable Vector Graphics XML =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EXtensible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Markup Language236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21712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4EDF-D212-4ABF-95EF-E2675D8C5988}"/>
              </a:ext>
            </a:extLst>
          </p:cNvPr>
          <p:cNvSpPr>
            <a:spLocks noGrp="1"/>
          </p:cNvSpPr>
          <p:nvPr>
            <p:ph type="title"/>
          </p:nvPr>
        </p:nvSpPr>
        <p:spPr/>
        <p:txBody>
          <a:bodyPr/>
          <a:lstStyle/>
          <a:p>
            <a:r>
              <a:rPr lang="en-IN" sz="1800" b="1" dirty="0">
                <a:solidFill>
                  <a:srgbClr val="000000"/>
                </a:solidFill>
                <a:effectLst/>
                <a:latin typeface="Segoe UI" panose="020B0502040204020203" pitchFamily="34" charset="0"/>
                <a:ea typeface="Calibri" panose="020F0502020204030204" pitchFamily="34" charset="0"/>
              </a:rPr>
              <a:t>PHP File Open/Read/Cl</a:t>
            </a:r>
            <a:r>
              <a:rPr lang="en-IN" sz="1800" b="1" dirty="0">
                <a:effectLst/>
                <a:latin typeface="Segoe UI" panose="020B0502040204020203" pitchFamily="34" charset="0"/>
                <a:ea typeface="Calibri" panose="020F0502020204030204" pitchFamily="34" charset="0"/>
              </a:rPr>
              <a:t>ose</a:t>
            </a:r>
            <a:endParaRPr lang="en-IN" dirty="0"/>
          </a:p>
        </p:txBody>
      </p:sp>
      <p:sp>
        <p:nvSpPr>
          <p:cNvPr id="3" name="Content Placeholder 2">
            <a:extLst>
              <a:ext uri="{FF2B5EF4-FFF2-40B4-BE49-F238E27FC236}">
                <a16:creationId xmlns:a16="http://schemas.microsoft.com/office/drawing/2014/main" id="{FF5354CF-8E80-46F5-88CD-B7EA5F911ED2}"/>
              </a:ext>
            </a:extLst>
          </p:cNvPr>
          <p:cNvSpPr>
            <a:spLocks noGrp="1"/>
          </p:cNvSpPr>
          <p:nvPr>
            <p:ph idx="1"/>
          </p:nvPr>
        </p:nvSpPr>
        <p:spPr>
          <a:xfrm>
            <a:off x="989120" y="1603683"/>
            <a:ext cx="10515600" cy="4351338"/>
          </a:xfrm>
        </p:spPr>
        <p:txBody>
          <a:bodyPr>
            <a:normAutofit fontScale="85000" lnSpcReduction="20000"/>
          </a:bodyPr>
          <a:lstStyle/>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PHP Open File -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fopen</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better method to open files is with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fopen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 This function gives you more options than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readfile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first parameter of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fopen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contains the name of the file to be opened and the second parameter specifies in which mode the file should be opened. The following example also generates a message if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fopen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 is unable to open the specified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PHP Read File -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fread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fread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 reads from an open file. The first parameter of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fread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contains the name of the file to read from and the second parameter specifies the maximum number of bytes to read.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following PHP code reads the "webdictionary.txt" file to the end: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fread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myfile,filesize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("webdictionary.txt"));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299380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4597-6F0B-475F-A9C1-44698AE150BE}"/>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PHP Close File - </a:t>
            </a:r>
            <a:r>
              <a:rPr lang="en-IN" sz="4000" b="1" dirty="0" err="1">
                <a:effectLst/>
                <a:latin typeface="Times New Roman" panose="02020603050405020304" pitchFamily="18" charset="0"/>
                <a:ea typeface="Calibri" panose="020F0502020204030204" pitchFamily="34" charset="0"/>
                <a:cs typeface="Times New Roman" panose="02020603050405020304" pitchFamily="18" charset="0"/>
              </a:rPr>
              <a:t>fclose</a:t>
            </a: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3000" dirty="0">
                <a:effectLst/>
                <a:latin typeface="Calibri" panose="020F0502020204030204" pitchFamily="34" charset="0"/>
                <a:ea typeface="Calibri" panose="020F0502020204030204" pitchFamily="34" charset="0"/>
                <a:cs typeface="Times New Roman" panose="02020603050405020304" pitchFamily="18" charset="0"/>
              </a:rPr>
            </a:br>
            <a:endParaRPr lang="en-IN" sz="3000" dirty="0"/>
          </a:p>
        </p:txBody>
      </p:sp>
      <p:sp>
        <p:nvSpPr>
          <p:cNvPr id="3" name="Content Placeholder 2">
            <a:extLst>
              <a:ext uri="{FF2B5EF4-FFF2-40B4-BE49-F238E27FC236}">
                <a16:creationId xmlns:a16="http://schemas.microsoft.com/office/drawing/2014/main" id="{F1641980-CD62-47BC-BB11-5EE2B715912A}"/>
              </a:ext>
            </a:extLst>
          </p:cNvPr>
          <p:cNvSpPr>
            <a:spLocks noGrp="1"/>
          </p:cNvSpPr>
          <p:nvPr>
            <p:ph idx="1"/>
          </p:nvPr>
        </p:nvSpPr>
        <p:spPr>
          <a:xfrm>
            <a:off x="944736" y="1207363"/>
            <a:ext cx="10515600" cy="4969600"/>
          </a:xfrm>
        </p:spPr>
        <p:txBody>
          <a:bodyPr>
            <a:normAutofit fontScale="77500" lnSpcReduction="20000"/>
          </a:bodyPr>
          <a:lstStyle/>
          <a:p>
            <a:pPr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fclose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 is used to close an open file. It's a good programming practice to close all files after finished with them. You don't want an open file running around on your server taking up resources!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fclose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requires the name of the file (or a variable that holds the filename) we want to close: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&lt;?php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myfile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fopen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("webdictionary.txt", "r") or die("Unable to open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echo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fread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myfile,filesize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("webdictionary.txt"));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fclose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myfile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AJAX = Asynchronous JavaScript and XML CSS = Cascading Style Sheets HTML = Hyper Text Markup Language PHP = PHP Hypertext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Preprocessor</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SQL = Structured Query Language SVG = Scalable Vector Graphics XML =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EXtensible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Markup Language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821322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0C02-1D3E-4723-83E1-1C7A2D59673E}"/>
              </a:ext>
            </a:extLst>
          </p:cNvPr>
          <p:cNvSpPr>
            <a:spLocks noGrp="1"/>
          </p:cNvSpPr>
          <p:nvPr>
            <p:ph type="title"/>
          </p:nvPr>
        </p:nvSpPr>
        <p:spPr/>
        <p:txBody>
          <a:bodyPr>
            <a:normAutofit/>
          </a:bodyPr>
          <a:lstStyle/>
          <a:p>
            <a:r>
              <a:rPr kumimoji="0" lang="en-US" altLang="en-US" sz="3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PHP Read Single Line - </a:t>
            </a:r>
            <a:r>
              <a:rPr kumimoji="0" lang="en-US" altLang="en-US" sz="30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fgets</a:t>
            </a:r>
            <a:r>
              <a:rPr kumimoji="0" lang="en-US" altLang="en-US" sz="3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kumimoji="0" lang="en-US" altLang="en-US" sz="3000" b="0" i="0" u="none" strike="noStrike" cap="none" normalizeH="0" baseline="0" dirty="0">
                <a:ln>
                  <a:noFill/>
                </a:ln>
                <a:solidFill>
                  <a:schemeClr val="tx1"/>
                </a:solidFill>
                <a:effectLst/>
                <a:ea typeface="Times New Roman" panose="02020603050405020304" pitchFamily="18" charset="0"/>
              </a:rPr>
            </a:br>
            <a:endParaRPr lang="en-IN" sz="3000" dirty="0"/>
          </a:p>
        </p:txBody>
      </p:sp>
      <p:sp>
        <p:nvSpPr>
          <p:cNvPr id="4" name="Rectangle 1">
            <a:extLst>
              <a:ext uri="{FF2B5EF4-FFF2-40B4-BE49-F238E27FC236}">
                <a16:creationId xmlns:a16="http://schemas.microsoft.com/office/drawing/2014/main" id="{0BE1191E-D714-4A1A-B72F-A3793A72FE9D}"/>
              </a:ext>
            </a:extLst>
          </p:cNvPr>
          <p:cNvSpPr>
            <a:spLocks noGrp="1" noChangeArrowheads="1"/>
          </p:cNvSpPr>
          <p:nvPr>
            <p:ph idx="1"/>
          </p:nvPr>
        </p:nvSpPr>
        <p:spPr bwMode="auto">
          <a:xfrm>
            <a:off x="1554480" y="1536800"/>
            <a:ext cx="967435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The </a:t>
            </a:r>
            <a:r>
              <a:rPr kumimoji="0" lang="en-US" altLang="en-US" sz="2000" b="0"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fgets</a:t>
            </a: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 function is used to read a single line from a file. The example below outputs the first line of the "webdictionary.txt"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Example:</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&lt;?php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a:t>
            </a:r>
            <a:r>
              <a:rPr kumimoji="0" lang="en-US" altLang="en-US" sz="2000" b="0"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myfile</a:t>
            </a: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 = </a:t>
            </a:r>
            <a:r>
              <a:rPr kumimoji="0" lang="en-US" altLang="en-US" sz="2000" b="0"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fopen</a:t>
            </a: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("webdictionary.txt", "r") or die("Unable to open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echo </a:t>
            </a:r>
            <a:r>
              <a:rPr kumimoji="0" lang="en-US" altLang="en-US" sz="2000" b="0"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fgets</a:t>
            </a: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a:t>
            </a:r>
            <a:r>
              <a:rPr kumimoji="0" lang="en-US" altLang="en-US" sz="2000" b="0"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myfile</a:t>
            </a: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fclose</a:t>
            </a: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a:t>
            </a:r>
            <a:r>
              <a:rPr kumimoji="0" lang="en-US" altLang="en-US" sz="2000" b="0"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myfile</a:t>
            </a: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rPr>
              <a:t>Result: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AJAX = Asynchronous JavaScript and XML</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Note:</a:t>
            </a: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After a call to the </a:t>
            </a:r>
            <a:r>
              <a:rPr kumimoji="0" lang="en-US" altLang="en-US" sz="2000" b="0" i="0" u="none" strike="noStrike" cap="none" normalizeH="0" baseline="0" dirty="0" err="1">
                <a:ln>
                  <a:noFill/>
                </a:ln>
                <a:solidFill>
                  <a:srgbClr val="DC143C"/>
                </a:solidFill>
                <a:effectLst/>
                <a:latin typeface="Times" panose="02020603050405020304" pitchFamily="18" charset="0"/>
                <a:ea typeface="Times New Roman" panose="02020603050405020304" pitchFamily="18" charset="0"/>
                <a:cs typeface="Times" panose="02020603050405020304" pitchFamily="18" charset="0"/>
              </a:rPr>
              <a:t>fgets</a:t>
            </a:r>
            <a:r>
              <a:rPr kumimoji="0" lang="en-US" altLang="en-US" sz="2000" b="0" i="0" u="none" strike="noStrike" cap="none" normalizeH="0" baseline="0" dirty="0">
                <a:ln>
                  <a:noFill/>
                </a:ln>
                <a:solidFill>
                  <a:srgbClr val="DC143C"/>
                </a:solidFill>
                <a:effectLst/>
                <a:latin typeface="Times" panose="02020603050405020304" pitchFamily="18" charset="0"/>
                <a:ea typeface="Times New Roman" panose="02020603050405020304" pitchFamily="18" charset="0"/>
                <a:cs typeface="Times" panose="02020603050405020304" pitchFamily="18" charset="0"/>
              </a:rPr>
              <a:t>()</a:t>
            </a: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function, the file pointer has moved to the next line.</a:t>
            </a:r>
            <a:endParaRPr kumimoji="0" lang="en-US" altLang="en-US" sz="20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8654748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55C7-60C2-4D48-B2BC-0FF0C065EF06}"/>
              </a:ext>
            </a:extLst>
          </p:cNvPr>
          <p:cNvSpPr>
            <a:spLocks noGrp="1"/>
          </p:cNvSpPr>
          <p:nvPr>
            <p:ph type="title"/>
          </p:nvPr>
        </p:nvSpPr>
        <p:spPr/>
        <p:txBody>
          <a:bodyPr>
            <a:normAutofit/>
          </a:bodyPr>
          <a:lstStyle/>
          <a:p>
            <a:r>
              <a:rPr lang="en-IN" sz="3000" b="1" dirty="0">
                <a:solidFill>
                  <a:srgbClr val="000000"/>
                </a:solidFill>
                <a:effectLst/>
                <a:latin typeface="Verdana" panose="020B0604030504040204" pitchFamily="34" charset="0"/>
                <a:ea typeface="Times New Roman" panose="02020603050405020304" pitchFamily="18" charset="0"/>
              </a:rPr>
              <a:t>PHP Check End-Of-File - </a:t>
            </a:r>
            <a:r>
              <a:rPr lang="en-IN" sz="3000" b="1" dirty="0" err="1">
                <a:solidFill>
                  <a:srgbClr val="000000"/>
                </a:solidFill>
                <a:effectLst/>
                <a:latin typeface="Verdana" panose="020B0604030504040204" pitchFamily="34" charset="0"/>
                <a:ea typeface="Times New Roman" panose="02020603050405020304" pitchFamily="18" charset="0"/>
              </a:rPr>
              <a:t>feof</a:t>
            </a:r>
            <a:r>
              <a:rPr lang="en-IN" sz="3000" b="1" dirty="0">
                <a:solidFill>
                  <a:srgbClr val="000000"/>
                </a:solidFill>
                <a:effectLst/>
                <a:latin typeface="Verdana" panose="020B0604030504040204" pitchFamily="34" charset="0"/>
                <a:ea typeface="Times New Roman" panose="02020603050405020304" pitchFamily="18" charset="0"/>
              </a:rPr>
              <a:t>()</a:t>
            </a:r>
            <a:br>
              <a:rPr lang="en-IN" sz="3000" dirty="0">
                <a:effectLst/>
                <a:latin typeface="Times New Roman" panose="02020603050405020304" pitchFamily="18" charset="0"/>
                <a:ea typeface="Times New Roman" panose="02020603050405020304" pitchFamily="18" charset="0"/>
              </a:rPr>
            </a:br>
            <a:endParaRPr lang="en-IN" sz="3000" dirty="0"/>
          </a:p>
        </p:txBody>
      </p:sp>
      <p:sp>
        <p:nvSpPr>
          <p:cNvPr id="3" name="Content Placeholder 2">
            <a:extLst>
              <a:ext uri="{FF2B5EF4-FFF2-40B4-BE49-F238E27FC236}">
                <a16:creationId xmlns:a16="http://schemas.microsoft.com/office/drawing/2014/main" id="{6156E3E5-736D-45D8-AE96-3C3DCE5F9E78}"/>
              </a:ext>
            </a:extLst>
          </p:cNvPr>
          <p:cNvSpPr>
            <a:spLocks noGrp="1"/>
          </p:cNvSpPr>
          <p:nvPr>
            <p:ph idx="1"/>
          </p:nvPr>
        </p:nvSpPr>
        <p:spPr>
          <a:xfrm>
            <a:off x="1286256" y="1450721"/>
            <a:ext cx="10515600" cy="4351338"/>
          </a:xfrm>
        </p:spPr>
        <p:txBody>
          <a:bodyPr>
            <a:noAutofit/>
          </a:bodyPr>
          <a:lstStyle/>
          <a:p>
            <a:pPr marL="0" indent="0">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The </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feof</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function checks if the "end-of-file" (EOF) has been reached. The </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feof</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function is useful for looping through data of unknown length. The example below reads the "webdictionary.txt" file line by line, until end-of-file is reached:</a:t>
            </a:r>
          </a:p>
          <a:p>
            <a:pPr marL="0" indent="0">
              <a:buNone/>
            </a:pP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b="1"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Example:</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&lt;?php</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myfile</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 </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fopen</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("webdictionary.txt", "r") or die("Unable to open file!");</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Output one line until end-of-file</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while(!</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feof</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myfile</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echo </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fgets</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myfile</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 . "&lt;</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br</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&gt;";</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buNone/>
            </a:pP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fclose</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r>
              <a:rPr lang="en-IN" sz="2000" dirty="0" err="1">
                <a:solidFill>
                  <a:srgbClr val="000000"/>
                </a:solidFill>
                <a:effectLst/>
                <a:latin typeface="Times" panose="02020603050405020304" pitchFamily="18" charset="0"/>
                <a:ea typeface="Times New Roman" panose="02020603050405020304" pitchFamily="18" charset="0"/>
                <a:cs typeface="Times" panose="02020603050405020304" pitchFamily="18" charset="0"/>
              </a:rPr>
              <a:t>myfile</a:t>
            </a: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spcBef>
                <a:spcPts val="1440"/>
              </a:spcBef>
              <a:spcAft>
                <a:spcPts val="1440"/>
              </a:spcAft>
              <a:buNone/>
            </a:pPr>
            <a:r>
              <a:rPr lang="en-IN" sz="2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?&gt;</a:t>
            </a:r>
            <a:endParaRPr lang="en-IN" sz="2000" dirty="0">
              <a:effectLst/>
              <a:latin typeface="Times" panose="02020603050405020304" pitchFamily="18" charset="0"/>
              <a:ea typeface="Times New Roman" panose="02020603050405020304" pitchFamily="18" charset="0"/>
              <a:cs typeface="Times" panose="02020603050405020304" pitchFamily="18" charset="0"/>
            </a:endParaRPr>
          </a:p>
          <a:p>
            <a:pPr marL="0" indent="0" algn="just">
              <a:lnSpc>
                <a:spcPct val="107000"/>
              </a:lnSpc>
              <a:spcAft>
                <a:spcPts val="800"/>
              </a:spcAft>
              <a:buNone/>
            </a:pPr>
            <a:r>
              <a:rPr lang="en-IN" sz="2000" b="1" dirty="0">
                <a:effectLst/>
                <a:latin typeface="Times" panose="02020603050405020304" pitchFamily="18" charset="0"/>
                <a:ea typeface="Calibri" panose="020F0502020204030204" pitchFamily="34" charset="0"/>
                <a:cs typeface="Times" panose="02020603050405020304" pitchFamily="18" charset="0"/>
              </a:rPr>
              <a:t> </a:t>
            </a:r>
            <a:endParaRPr lang="en-IN" sz="2000" dirty="0">
              <a:effectLst/>
              <a:latin typeface="Times" panose="02020603050405020304" pitchFamily="18" charset="0"/>
              <a:ea typeface="Calibri" panose="020F0502020204030204" pitchFamily="34" charset="0"/>
              <a:cs typeface="Times" panose="02020603050405020304" pitchFamily="18" charset="0"/>
            </a:endParaRPr>
          </a:p>
          <a:p>
            <a:pPr marL="0" indent="0">
              <a:buNone/>
            </a:pPr>
            <a:endParaRPr lang="en-IN"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87677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0BD4-EFBF-4142-A58E-E84F6D5FAD74}"/>
              </a:ext>
            </a:extLst>
          </p:cNvPr>
          <p:cNvSpPr>
            <a:spLocks noGrp="1"/>
          </p:cNvSpPr>
          <p:nvPr>
            <p:ph type="ctrTitle"/>
          </p:nvPr>
        </p:nvSpPr>
        <p:spPr/>
        <p:txBody>
          <a:bodyPr/>
          <a:lstStyle/>
          <a:p>
            <a:r>
              <a:rPr lang="en-US">
                <a:solidFill>
                  <a:srgbClr val="000000"/>
                </a:solidFill>
                <a:latin typeface="Helvetica Neue"/>
              </a:rPr>
              <a:t>C</a:t>
            </a:r>
            <a:r>
              <a:rPr lang="en-US" b="0" i="0">
                <a:solidFill>
                  <a:srgbClr val="000000"/>
                </a:solidFill>
                <a:effectLst/>
                <a:latin typeface="Helvetica Neue"/>
              </a:rPr>
              <a:t>ookies </a:t>
            </a:r>
            <a:r>
              <a:rPr lang="en-US" b="0" i="0" dirty="0">
                <a:solidFill>
                  <a:srgbClr val="000000"/>
                </a:solidFill>
                <a:effectLst/>
                <a:latin typeface="Helvetica Neue"/>
              </a:rPr>
              <a:t>and Sessions</a:t>
            </a:r>
            <a:br>
              <a:rPr lang="en-US" b="0" i="0" dirty="0">
                <a:solidFill>
                  <a:srgbClr val="000000"/>
                </a:solidFill>
                <a:effectLst/>
                <a:latin typeface="Helvetica Neue"/>
              </a:rPr>
            </a:br>
            <a:endParaRPr lang="en-US" dirty="0"/>
          </a:p>
        </p:txBody>
      </p:sp>
      <p:sp>
        <p:nvSpPr>
          <p:cNvPr id="3" name="Subtitle 2">
            <a:extLst>
              <a:ext uri="{FF2B5EF4-FFF2-40B4-BE49-F238E27FC236}">
                <a16:creationId xmlns:a16="http://schemas.microsoft.com/office/drawing/2014/main" id="{A8A334E9-B38C-408A-A6D1-07B7EF67677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9967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88E7-3202-4375-998F-239EBDC554BD}"/>
              </a:ext>
            </a:extLst>
          </p:cNvPr>
          <p:cNvSpPr>
            <a:spLocks noGrp="1"/>
          </p:cNvSpPr>
          <p:nvPr>
            <p:ph type="title"/>
          </p:nvPr>
        </p:nvSpPr>
        <p:spPr/>
        <p:txBody>
          <a:bodyPr>
            <a:normAutofit/>
          </a:bodyPr>
          <a:lstStyle/>
          <a:p>
            <a:pPr algn="ctr"/>
            <a:r>
              <a:rPr lang="en-US" sz="4000" b="1" dirty="0">
                <a:solidFill>
                  <a:srgbClr val="3B3835"/>
                </a:solidFill>
                <a:latin typeface="Times New Roman" panose="02020603050405020304" pitchFamily="18" charset="0"/>
                <a:cs typeface="Times New Roman" panose="02020603050405020304" pitchFamily="18" charset="0"/>
              </a:rPr>
              <a:t>Need for </a:t>
            </a:r>
            <a:r>
              <a:rPr lang="en-US" sz="4000" b="1" i="0" dirty="0">
                <a:solidFill>
                  <a:srgbClr val="3B3835"/>
                </a:solidFill>
                <a:effectLst/>
                <a:latin typeface="Times New Roman" panose="02020603050405020304" pitchFamily="18" charset="0"/>
                <a:cs typeface="Times New Roman" panose="02020603050405020304" pitchFamily="18" charset="0"/>
              </a:rPr>
              <a:t>Cookies and Sessions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0F622F-D6C3-426C-9030-C7B1957AD928}"/>
              </a:ext>
            </a:extLst>
          </p:cNvPr>
          <p:cNvSpPr>
            <a:spLocks noGrp="1"/>
          </p:cNvSpPr>
          <p:nvPr>
            <p:ph idx="1"/>
          </p:nvPr>
        </p:nvSpPr>
        <p:spPr>
          <a:xfrm>
            <a:off x="838200" y="1603684"/>
            <a:ext cx="10515600" cy="4351338"/>
          </a:xfrm>
        </p:spPr>
        <p:txBody>
          <a:bodyPr>
            <a:noAutofit/>
          </a:bodyPr>
          <a:lstStyle/>
          <a:p>
            <a:pPr algn="just"/>
            <a:r>
              <a:rPr lang="en-US" sz="3200" b="0" i="0" dirty="0">
                <a:solidFill>
                  <a:srgbClr val="3B3835"/>
                </a:solidFill>
                <a:effectLst/>
                <a:latin typeface="Times New Roman" panose="02020603050405020304" pitchFamily="18" charset="0"/>
                <a:cs typeface="Times New Roman" panose="02020603050405020304" pitchFamily="18" charset="0"/>
              </a:rPr>
              <a:t>HTTP is a stateless protocol</a:t>
            </a:r>
          </a:p>
          <a:p>
            <a:pPr algn="just"/>
            <a:endParaRPr lang="en-US" sz="3200" b="0" i="0" dirty="0">
              <a:solidFill>
                <a:srgbClr val="3B3835"/>
              </a:solidFill>
              <a:effectLst/>
              <a:latin typeface="Times New Roman" panose="02020603050405020304" pitchFamily="18" charset="0"/>
              <a:cs typeface="Times New Roman" panose="02020603050405020304" pitchFamily="18" charset="0"/>
            </a:endParaRPr>
          </a:p>
          <a:p>
            <a:pPr algn="just"/>
            <a:r>
              <a:rPr lang="en-US" sz="3200" b="0" i="0" dirty="0">
                <a:solidFill>
                  <a:srgbClr val="3B3835"/>
                </a:solidFill>
                <a:effectLst/>
                <a:latin typeface="Times New Roman" panose="02020603050405020304" pitchFamily="18" charset="0"/>
                <a:cs typeface="Times New Roman" panose="02020603050405020304" pitchFamily="18" charset="0"/>
              </a:rPr>
              <a:t>This means that each request is handled independently of all the other requests and it means that a server or a script cannot remember if a user has been there before</a:t>
            </a:r>
          </a:p>
          <a:p>
            <a:pPr marL="0" indent="0" algn="just">
              <a:buNone/>
            </a:pPr>
            <a:endParaRPr lang="en-US" sz="3200" b="0" i="0" dirty="0">
              <a:solidFill>
                <a:srgbClr val="3B3835"/>
              </a:solidFill>
              <a:effectLst/>
              <a:latin typeface="Times New Roman" panose="02020603050405020304" pitchFamily="18" charset="0"/>
              <a:cs typeface="Times New Roman" panose="02020603050405020304" pitchFamily="18" charset="0"/>
            </a:endParaRPr>
          </a:p>
          <a:p>
            <a:pPr algn="just"/>
            <a:r>
              <a:rPr lang="en-US" sz="3200" b="0" i="0" dirty="0">
                <a:solidFill>
                  <a:srgbClr val="3B3835"/>
                </a:solidFill>
                <a:effectLst/>
                <a:latin typeface="Times New Roman" panose="02020603050405020304" pitchFamily="18" charset="0"/>
                <a:cs typeface="Times New Roman" panose="02020603050405020304" pitchFamily="18" charset="0"/>
              </a:rPr>
              <a:t>However, knowing if a user has been there before is often required and therefore something known as cookies and sessions have been implemented</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3725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E2819-80AC-45B5-A6CB-BBD598508BDB}"/>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Similarity between Cookies and Sessions</a:t>
            </a:r>
          </a:p>
        </p:txBody>
      </p:sp>
      <p:sp>
        <p:nvSpPr>
          <p:cNvPr id="3" name="Content Placeholder 2">
            <a:extLst>
              <a:ext uri="{FF2B5EF4-FFF2-40B4-BE49-F238E27FC236}">
                <a16:creationId xmlns:a16="http://schemas.microsoft.com/office/drawing/2014/main" id="{B0110CB3-61E7-4854-9BB5-D44881E8DA9A}"/>
              </a:ext>
            </a:extLst>
          </p:cNvPr>
          <p:cNvSpPr>
            <a:spLocks noGrp="1"/>
          </p:cNvSpPr>
          <p:nvPr>
            <p:ph idx="1"/>
          </p:nvPr>
        </p:nvSpPr>
        <p:spPr/>
        <p:txBody>
          <a:bodyPr>
            <a:normAutofit fontScale="92500" lnSpcReduction="10000"/>
          </a:bodyPr>
          <a:lstStyle/>
          <a:p>
            <a:r>
              <a:rPr lang="en-US" sz="3200" b="0" i="0" dirty="0">
                <a:solidFill>
                  <a:srgbClr val="000000"/>
                </a:solidFill>
                <a:effectLst/>
                <a:latin typeface="Times New Roman" panose="02020603050405020304" pitchFamily="18" charset="0"/>
              </a:rPr>
              <a:t>Different mechanisms of the same solution</a:t>
            </a:r>
          </a:p>
          <a:p>
            <a:pPr algn="l" rtl="0">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rPr>
              <a:t>Cookies</a:t>
            </a:r>
            <a:endParaRPr lang="en-US" sz="3200" b="0" i="0" u="none" strike="noStrike" dirty="0">
              <a:solidFill>
                <a:srgbClr val="000000"/>
              </a:solidFill>
              <a:effectLst/>
              <a:latin typeface="Times New Roman" panose="02020603050405020304" pitchFamily="18" charset="0"/>
            </a:endParaRPr>
          </a:p>
          <a:p>
            <a:pPr marL="457200" lvl="1" indent="0" algn="l" rtl="0">
              <a:buNone/>
            </a:pPr>
            <a:r>
              <a:rPr lang="en-US" sz="3200" dirty="0">
                <a:solidFill>
                  <a:srgbClr val="000000"/>
                </a:solidFill>
                <a:latin typeface="Times New Roman" panose="02020603050405020304" pitchFamily="18" charset="0"/>
              </a:rPr>
              <a:t>A</a:t>
            </a:r>
            <a:r>
              <a:rPr lang="en-US" sz="3200" b="0" i="0" u="none" strike="noStrike" dirty="0">
                <a:solidFill>
                  <a:srgbClr val="000000"/>
                </a:solidFill>
                <a:effectLst/>
                <a:latin typeface="Times New Roman" panose="02020603050405020304" pitchFamily="18" charset="0"/>
              </a:rPr>
              <a:t> mechanism for storing data in the remote browser and thus tracking or identifying return users</a:t>
            </a:r>
          </a:p>
          <a:p>
            <a:pPr marL="457200" lvl="1" indent="0" algn="l" rtl="0">
              <a:buNone/>
            </a:pPr>
            <a:endParaRPr lang="en-US" sz="3200" b="0" i="0" u="none" strike="noStrike" dirty="0">
              <a:solidFill>
                <a:srgbClr val="000000"/>
              </a:solidFill>
              <a:effectLst/>
              <a:latin typeface="Times New Roman" panose="02020603050405020304" pitchFamily="18" charset="0"/>
            </a:endParaRPr>
          </a:p>
          <a:p>
            <a:pPr algn="l" rtl="0">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rPr>
              <a:t>Sessions</a:t>
            </a:r>
            <a:endParaRPr lang="en-US" sz="1900" b="0" i="0" u="none" strike="noStrike" dirty="0">
              <a:solidFill>
                <a:srgbClr val="000000"/>
              </a:solidFill>
              <a:effectLst/>
              <a:latin typeface="Times New Roman" panose="02020603050405020304" pitchFamily="18" charset="0"/>
            </a:endParaRPr>
          </a:p>
          <a:p>
            <a:pPr marL="457200" lvl="1" indent="0" algn="l" rtl="0">
              <a:buNone/>
            </a:pPr>
            <a:r>
              <a:rPr lang="en-US" sz="3200" dirty="0">
                <a:solidFill>
                  <a:srgbClr val="000000"/>
                </a:solidFill>
                <a:latin typeface="Times New Roman" panose="02020603050405020304" pitchFamily="18" charset="0"/>
              </a:rPr>
              <a:t>It is </a:t>
            </a:r>
            <a:r>
              <a:rPr lang="en-US" sz="3200" b="0" i="0" u="none" strike="noStrike" dirty="0">
                <a:solidFill>
                  <a:srgbClr val="000000"/>
                </a:solidFill>
                <a:effectLst/>
                <a:latin typeface="Times New Roman" panose="02020603050405020304" pitchFamily="18" charset="0"/>
              </a:rPr>
              <a:t>support in PHP consists of a way to preserve certain data across subsequent accesses. This enables you to build more customized applications and increase the appeal of your web site.</a:t>
            </a:r>
          </a:p>
          <a:p>
            <a:pPr marL="0" indent="0" algn="l" rtl="0">
              <a:buNone/>
            </a:pPr>
            <a:endParaRPr lang="en-US" sz="3200" b="0" i="0" u="none" strike="noStrike" dirty="0">
              <a:solidFill>
                <a:srgbClr val="000000"/>
              </a:solidFill>
              <a:effectLst/>
              <a:latin typeface="Times New Roman" panose="02020603050405020304" pitchFamily="18" charset="0"/>
            </a:endParaRPr>
          </a:p>
          <a:p>
            <a:pPr marL="457200" lvl="1" indent="0" algn="l" rtl="0">
              <a:buNone/>
            </a:pPr>
            <a:endParaRPr lang="en-US" sz="3200" b="0" i="0" u="none" strike="noStrike"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1824040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E34E-2B1C-45BA-A1F6-5CFAADF0898D}"/>
              </a:ext>
            </a:extLst>
          </p:cNvPr>
          <p:cNvSpPr>
            <a:spLocks noGrp="1"/>
          </p:cNvSpPr>
          <p:nvPr>
            <p:ph type="title"/>
          </p:nvPr>
        </p:nvSpPr>
        <p:spPr>
          <a:xfrm>
            <a:off x="4114061" y="192765"/>
            <a:ext cx="5169023" cy="256311"/>
          </a:xfrm>
        </p:spPr>
        <p:txBody>
          <a:bodyPr>
            <a:normAutofit fontScale="90000"/>
          </a:bodyPr>
          <a:lstStyle/>
          <a:p>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4400" b="1" dirty="0">
                <a:solidFill>
                  <a:srgbClr val="000000"/>
                </a:solidFill>
                <a:latin typeface="Times New Roman" panose="02020603050405020304" pitchFamily="18" charset="0"/>
                <a:cs typeface="Times New Roman" panose="02020603050405020304" pitchFamily="18" charset="0"/>
              </a:rPr>
              <a:t>Why PHP?</a:t>
            </a:r>
            <a:endParaRPr lang="en-IN" dirty="0"/>
          </a:p>
        </p:txBody>
      </p:sp>
      <p:sp>
        <p:nvSpPr>
          <p:cNvPr id="3" name="Content Placeholder 2">
            <a:extLst>
              <a:ext uri="{FF2B5EF4-FFF2-40B4-BE49-F238E27FC236}">
                <a16:creationId xmlns:a16="http://schemas.microsoft.com/office/drawing/2014/main" id="{BE17BCF2-F1BF-44E1-A244-6F2B2E50075F}"/>
              </a:ext>
            </a:extLst>
          </p:cNvPr>
          <p:cNvSpPr>
            <a:spLocks noGrp="1"/>
          </p:cNvSpPr>
          <p:nvPr>
            <p:ph idx="1"/>
          </p:nvPr>
        </p:nvSpPr>
        <p:spPr>
          <a:xfrm>
            <a:off x="566876" y="786305"/>
            <a:ext cx="11058247" cy="5578984"/>
          </a:xfrm>
        </p:spPr>
        <p:txBody>
          <a:bodyPr>
            <a:normAutofit fontScale="92500"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runs on various platforms (Windows, Linux, Unix, Mac OS X, etc.)</a:t>
            </a:r>
            <a:endParaRPr lang="en-IN" sz="3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compatible with almost all servers used today (Apache, IIS, etc.)</a:t>
            </a:r>
            <a:endParaRPr lang="en-IN" sz="3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supports a wide range of databases</a:t>
            </a:r>
            <a:endParaRPr lang="en-IN" sz="3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free. Download it from the official PHP resource: </a:t>
            </a:r>
            <a:r>
              <a:rPr lang="en-IN" sz="3800" u="sng" dirty="0">
                <a:solidFill>
                  <a:srgbClr val="059862"/>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www.php.net</a:t>
            </a:r>
            <a:endParaRPr lang="en-IN" sz="3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4000" dirty="0">
                <a:solidFill>
                  <a:srgbClr val="000000"/>
                </a:solidFill>
                <a:effectLst/>
                <a:latin typeface="Times" panose="02020603050405020304" pitchFamily="18" charset="0"/>
                <a:ea typeface="Times New Roman" panose="02020603050405020304" pitchFamily="18" charset="0"/>
                <a:cs typeface="Times" panose="02020603050405020304" pitchFamily="18" charset="0"/>
              </a:rPr>
              <a:t>PHP is loosely typed language</a:t>
            </a:r>
            <a:endParaRPr lang="en-IN" sz="4000" dirty="0">
              <a:solidFill>
                <a:srgbClr val="000000"/>
              </a:solidFill>
              <a:effectLst/>
              <a:latin typeface="Times" panose="02020603050405020304" pitchFamily="18" charset="0"/>
              <a:ea typeface="Calibri" panose="020F0502020204030204" pitchFamily="34" charset="0"/>
              <a:cs typeface="Times" panose="02020603050405020304" pitchFamily="18" charset="0"/>
            </a:endParaRPr>
          </a:p>
          <a:p>
            <a:pPr marL="0" indent="0">
              <a:buNone/>
            </a:pPr>
            <a:endParaRPr lang="en-IN"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627241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AFB4-A88A-4AFE-AA81-457F32B348E4}"/>
              </a:ext>
            </a:extLst>
          </p:cNvPr>
          <p:cNvSpPr>
            <a:spLocks noGrp="1"/>
          </p:cNvSpPr>
          <p:nvPr>
            <p:ph type="title"/>
          </p:nvPr>
        </p:nvSpPr>
        <p:spPr>
          <a:xfrm>
            <a:off x="838200" y="176151"/>
            <a:ext cx="10515600" cy="815605"/>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What is a Cookie?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D0389D-B421-4A63-9D94-6274BA097DE7}"/>
              </a:ext>
            </a:extLst>
          </p:cNvPr>
          <p:cNvSpPr>
            <a:spLocks noGrp="1"/>
          </p:cNvSpPr>
          <p:nvPr>
            <p:ph idx="1"/>
          </p:nvPr>
        </p:nvSpPr>
        <p:spPr>
          <a:xfrm>
            <a:off x="838200" y="1062145"/>
            <a:ext cx="10515600" cy="4351338"/>
          </a:xfrm>
        </p:spPr>
        <p:txBody>
          <a:bodyPr>
            <a:noAutofit/>
          </a:bodyPr>
          <a:lstStyle/>
          <a:p>
            <a:r>
              <a:rPr lang="en-US" sz="3200" b="0" i="0" dirty="0">
                <a:solidFill>
                  <a:srgbClr val="3B3835"/>
                </a:solidFill>
                <a:effectLst/>
                <a:latin typeface="Times New Roman" panose="02020603050405020304" pitchFamily="18" charset="0"/>
                <a:cs typeface="Times New Roman" panose="02020603050405020304" pitchFamily="18" charset="0"/>
              </a:rPr>
              <a:t>A cookie is a piece of text that a Web server can store on a users hard disk</a:t>
            </a:r>
          </a:p>
          <a:p>
            <a:endParaRPr lang="en-US" sz="3200" b="0" i="0" dirty="0">
              <a:solidFill>
                <a:srgbClr val="3B3835"/>
              </a:solidFill>
              <a:effectLst/>
              <a:latin typeface="Times New Roman" panose="02020603050405020304" pitchFamily="18" charset="0"/>
              <a:cs typeface="Times New Roman" panose="02020603050405020304" pitchFamily="18" charset="0"/>
            </a:endParaRPr>
          </a:p>
          <a:p>
            <a:r>
              <a:rPr lang="en-US" sz="3200" b="0" i="0" dirty="0">
                <a:solidFill>
                  <a:srgbClr val="3B3835"/>
                </a:solidFill>
                <a:effectLst/>
                <a:latin typeface="Times New Roman" panose="02020603050405020304" pitchFamily="18" charset="0"/>
                <a:cs typeface="Times New Roman" panose="02020603050405020304" pitchFamily="18" charset="0"/>
              </a:rPr>
              <a:t> A cookie is a variable, sent by the server to the browser</a:t>
            </a:r>
          </a:p>
          <a:p>
            <a:endParaRPr lang="en-US" sz="3200" b="0" i="0" dirty="0">
              <a:solidFill>
                <a:srgbClr val="3B3835"/>
              </a:solidFill>
              <a:effectLst/>
              <a:latin typeface="Times New Roman" panose="02020603050405020304" pitchFamily="18" charset="0"/>
              <a:cs typeface="Times New Roman" panose="02020603050405020304" pitchFamily="18" charset="0"/>
            </a:endParaRPr>
          </a:p>
          <a:p>
            <a:r>
              <a:rPr lang="en-US" sz="3200" b="0" i="0" dirty="0">
                <a:solidFill>
                  <a:srgbClr val="3B3835"/>
                </a:solidFill>
                <a:effectLst/>
                <a:latin typeface="Times New Roman" panose="02020603050405020304" pitchFamily="18" charset="0"/>
                <a:cs typeface="Times New Roman" panose="02020603050405020304" pitchFamily="18" charset="0"/>
              </a:rPr>
              <a:t>Cookies allow a Web site to store information on a users machine and later retrieve it. The pieces of information are stored as name-value pairs</a:t>
            </a:r>
          </a:p>
          <a:p>
            <a:endParaRPr lang="en-US" sz="3200" b="0" i="0" dirty="0">
              <a:solidFill>
                <a:srgbClr val="3B3835"/>
              </a:solidFill>
              <a:effectLst/>
              <a:latin typeface="Times New Roman" panose="02020603050405020304" pitchFamily="18" charset="0"/>
              <a:cs typeface="Times New Roman" panose="02020603050405020304" pitchFamily="18" charset="0"/>
            </a:endParaRPr>
          </a:p>
          <a:p>
            <a:r>
              <a:rPr lang="en-US" sz="3200" b="0" i="0" dirty="0">
                <a:solidFill>
                  <a:srgbClr val="000000"/>
                </a:solidFill>
                <a:effectLst/>
                <a:latin typeface="Times New Roman" panose="02020603050405020304" pitchFamily="18" charset="0"/>
                <a:cs typeface="Times New Roman" panose="02020603050405020304" pitchFamily="18" charset="0"/>
              </a:rPr>
              <a:t>With PHP, one can both create and retrieve cookie values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4201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9401-3ECF-4C5E-8ADD-CB9DEF79451E}"/>
              </a:ext>
            </a:extLst>
          </p:cNvPr>
          <p:cNvSpPr>
            <a:spLocks noGrp="1"/>
          </p:cNvSpPr>
          <p:nvPr>
            <p:ph type="title"/>
          </p:nvPr>
        </p:nvSpPr>
        <p:spPr>
          <a:xfrm>
            <a:off x="838200" y="169817"/>
            <a:ext cx="10515600" cy="673561"/>
          </a:xfrm>
        </p:spPr>
        <p:txBody>
          <a:bodyPr>
            <a:normAutofit fontScale="90000"/>
          </a:bodyPr>
          <a:lstStyle/>
          <a:p>
            <a:pPr algn="ctr"/>
            <a:r>
              <a:rPr lang="en-US" sz="4400" b="1" i="0" dirty="0">
                <a:solidFill>
                  <a:srgbClr val="3B3835"/>
                </a:solidFill>
                <a:effectLst/>
                <a:latin typeface="Times New Roman" panose="02020603050405020304" pitchFamily="18" charset="0"/>
                <a:cs typeface="Times New Roman" panose="02020603050405020304" pitchFamily="18" charset="0"/>
              </a:rPr>
              <a:t>What is a Cookie?</a:t>
            </a:r>
            <a:endParaRPr lang="en-US" b="1" dirty="0"/>
          </a:p>
        </p:txBody>
      </p:sp>
      <p:sp>
        <p:nvSpPr>
          <p:cNvPr id="3" name="Content Placeholder 2">
            <a:extLst>
              <a:ext uri="{FF2B5EF4-FFF2-40B4-BE49-F238E27FC236}">
                <a16:creationId xmlns:a16="http://schemas.microsoft.com/office/drawing/2014/main" id="{04B57DF2-A878-4B4E-AF78-15257CDCF3D8}"/>
              </a:ext>
            </a:extLst>
          </p:cNvPr>
          <p:cNvSpPr>
            <a:spLocks noGrp="1"/>
          </p:cNvSpPr>
          <p:nvPr>
            <p:ph idx="1"/>
          </p:nvPr>
        </p:nvSpPr>
        <p:spPr>
          <a:xfrm>
            <a:off x="838200" y="1399497"/>
            <a:ext cx="10515600" cy="4699462"/>
          </a:xfrm>
        </p:spPr>
        <p:txBody>
          <a:bodyPr>
            <a:normAutofit fontScale="92500" lnSpcReduction="20000"/>
          </a:bodyPr>
          <a:lstStyle/>
          <a:p>
            <a:pPr algn="just"/>
            <a:r>
              <a:rPr lang="en-US" sz="3600" dirty="0">
                <a:solidFill>
                  <a:srgbClr val="3B3835"/>
                </a:solidFill>
                <a:latin typeface="Times New Roman" panose="02020603050405020304" pitchFamily="18" charset="0"/>
                <a:cs typeface="Times New Roman" panose="02020603050405020304" pitchFamily="18" charset="0"/>
              </a:rPr>
              <a:t>E</a:t>
            </a:r>
            <a:r>
              <a:rPr lang="en-US" sz="3600" b="0" i="0" dirty="0">
                <a:solidFill>
                  <a:srgbClr val="3B3835"/>
                </a:solidFill>
                <a:effectLst/>
                <a:latin typeface="Times New Roman" panose="02020603050405020304" pitchFamily="18" charset="0"/>
                <a:cs typeface="Times New Roman" panose="02020603050405020304" pitchFamily="18" charset="0"/>
              </a:rPr>
              <a:t>ach cookie on the user’s computer is connected to a particular domain</a:t>
            </a:r>
          </a:p>
          <a:p>
            <a:pPr algn="just"/>
            <a:endParaRPr lang="en-US" sz="3600" b="0" i="0" dirty="0">
              <a:solidFill>
                <a:srgbClr val="3B3835"/>
              </a:solidFill>
              <a:effectLst/>
              <a:latin typeface="Times New Roman" panose="02020603050405020304" pitchFamily="18" charset="0"/>
              <a:cs typeface="Times New Roman" panose="02020603050405020304" pitchFamily="18" charset="0"/>
            </a:endParaRPr>
          </a:p>
          <a:p>
            <a:pPr algn="just"/>
            <a:r>
              <a:rPr lang="en-US" sz="3600" b="0" i="0" dirty="0">
                <a:solidFill>
                  <a:srgbClr val="3B3835"/>
                </a:solidFill>
                <a:effectLst/>
                <a:latin typeface="Times New Roman" panose="02020603050405020304" pitchFamily="18" charset="0"/>
                <a:cs typeface="Times New Roman" panose="02020603050405020304" pitchFamily="18" charset="0"/>
              </a:rPr>
              <a:t>Each time the same computer requests a page with a browser, it will send the cookie too</a:t>
            </a:r>
          </a:p>
          <a:p>
            <a:pPr algn="just"/>
            <a:endParaRPr lang="en-US" sz="3600" b="0" i="0" dirty="0">
              <a:solidFill>
                <a:srgbClr val="3B3835"/>
              </a:solidFill>
              <a:effectLst/>
              <a:latin typeface="Times New Roman" panose="02020603050405020304" pitchFamily="18" charset="0"/>
              <a:cs typeface="Times New Roman" panose="02020603050405020304" pitchFamily="18" charset="0"/>
            </a:endParaRPr>
          </a:p>
          <a:p>
            <a:pPr algn="just"/>
            <a:r>
              <a:rPr lang="en-US" sz="3600" b="0" i="0" dirty="0">
                <a:solidFill>
                  <a:srgbClr val="3B3835"/>
                </a:solidFill>
                <a:effectLst/>
                <a:latin typeface="Times New Roman" panose="02020603050405020304" pitchFamily="18" charset="0"/>
                <a:cs typeface="Times New Roman" panose="02020603050405020304" pitchFamily="18" charset="0"/>
              </a:rPr>
              <a:t>Each cookie can store up to 4kB of data</a:t>
            </a:r>
          </a:p>
          <a:p>
            <a:pPr algn="just"/>
            <a:endParaRPr lang="en-US" sz="3600" b="0" i="0" dirty="0">
              <a:solidFill>
                <a:srgbClr val="3B3835"/>
              </a:solidFill>
              <a:effectLst/>
              <a:latin typeface="Times New Roman" panose="02020603050405020304" pitchFamily="18" charset="0"/>
              <a:cs typeface="Times New Roman" panose="02020603050405020304" pitchFamily="18" charset="0"/>
            </a:endParaRPr>
          </a:p>
          <a:p>
            <a:pPr algn="just"/>
            <a:r>
              <a:rPr lang="en-US" sz="3600" b="0" i="0" dirty="0">
                <a:solidFill>
                  <a:srgbClr val="3B3835"/>
                </a:solidFill>
                <a:effectLst/>
                <a:latin typeface="Times New Roman" panose="02020603050405020304" pitchFamily="18" charset="0"/>
                <a:cs typeface="Times New Roman" panose="02020603050405020304" pitchFamily="18" charset="0"/>
              </a:rPr>
              <a:t>A maximum of 20 cookies can be stored on a user’s PC per domain</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2791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C4BAF0-A421-4E24-AEFF-96FBF1FCD5EB}"/>
              </a:ext>
            </a:extLst>
          </p:cNvPr>
          <p:cNvSpPr>
            <a:spLocks noGrp="1"/>
          </p:cNvSpPr>
          <p:nvPr>
            <p:ph type="title"/>
          </p:nvPr>
        </p:nvSpPr>
        <p:spPr>
          <a:xfrm>
            <a:off x="618424" y="586822"/>
            <a:ext cx="4663789" cy="1645920"/>
          </a:xfrm>
        </p:spPr>
        <p:txBody>
          <a:bodyPr>
            <a:normAutofit/>
          </a:bodyPr>
          <a:lstStyle/>
          <a:p>
            <a:r>
              <a:rPr lang="en-US" sz="3200" b="0" i="0" dirty="0">
                <a:effectLst/>
                <a:latin typeface="Times New Roman" panose="02020603050405020304" pitchFamily="18" charset="0"/>
                <a:cs typeface="Times New Roman" panose="02020603050405020304" pitchFamily="18" charset="0"/>
              </a:rPr>
              <a:t>When are Cookies Created?</a:t>
            </a:r>
            <a:endParaRPr lang="en-US" sz="3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D0EE56F-22B0-48FA-A9C3-987CA01AD8AC}"/>
              </a:ext>
            </a:extLst>
          </p:cNvPr>
          <p:cNvSpPr>
            <a:spLocks noGrp="1"/>
          </p:cNvSpPr>
          <p:nvPr>
            <p:ph idx="1"/>
          </p:nvPr>
        </p:nvSpPr>
        <p:spPr>
          <a:xfrm>
            <a:off x="5351716" y="365126"/>
            <a:ext cx="6285868" cy="2089316"/>
          </a:xfrm>
        </p:spPr>
        <p:txBody>
          <a:bodyPr anchor="ctr">
            <a:normAutofit/>
          </a:bodyPr>
          <a:lstStyle/>
          <a:p>
            <a:r>
              <a:rPr lang="en-US" sz="2000" b="0" i="0" dirty="0">
                <a:effectLst/>
                <a:latin typeface="Times New Roman" panose="02020603050405020304" pitchFamily="18" charset="0"/>
                <a:cs typeface="Times New Roman" panose="02020603050405020304" pitchFamily="18" charset="0"/>
              </a:rPr>
              <a:t>When a new webpage is loaded </a:t>
            </a:r>
          </a:p>
          <a:p>
            <a:r>
              <a:rPr lang="en-US" sz="2000" b="0" i="0" dirty="0">
                <a:effectLst/>
                <a:latin typeface="Times New Roman" panose="02020603050405020304" pitchFamily="18" charset="0"/>
                <a:cs typeface="Times New Roman" panose="02020603050405020304" pitchFamily="18" charset="0"/>
              </a:rPr>
              <a:t>If the user has elected to disable cookies then the write operation will fail, and subsequent sites which rely on the cookie will either have to take a default action</a:t>
            </a:r>
          </a:p>
          <a:p>
            <a:endParaRPr lang="en-US" sz="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D5D449-9755-4EEB-9779-E088DAF116C3}"/>
              </a:ext>
            </a:extLst>
          </p:cNvPr>
          <p:cNvPicPr>
            <a:picLocks noChangeAspect="1"/>
          </p:cNvPicPr>
          <p:nvPr/>
        </p:nvPicPr>
        <p:blipFill>
          <a:blip r:embed="rId2"/>
          <a:stretch>
            <a:fillRect/>
          </a:stretch>
        </p:blipFill>
        <p:spPr>
          <a:xfrm>
            <a:off x="422772" y="3444516"/>
            <a:ext cx="3449412" cy="1017576"/>
          </a:xfrm>
          <a:prstGeom prst="rect">
            <a:avLst/>
          </a:prstGeom>
        </p:spPr>
      </p:pic>
      <p:sp>
        <p:nvSpPr>
          <p:cNvPr id="10" name="TextBox 9">
            <a:extLst>
              <a:ext uri="{FF2B5EF4-FFF2-40B4-BE49-F238E27FC236}">
                <a16:creationId xmlns:a16="http://schemas.microsoft.com/office/drawing/2014/main" id="{E488C919-7FC4-432B-AC35-B59690C2A6B9}"/>
              </a:ext>
            </a:extLst>
          </p:cNvPr>
          <p:cNvSpPr txBox="1"/>
          <p:nvPr/>
        </p:nvSpPr>
        <p:spPr>
          <a:xfrm>
            <a:off x="309690" y="2718920"/>
            <a:ext cx="4674515" cy="707886"/>
          </a:xfrm>
          <a:prstGeom prst="rect">
            <a:avLst/>
          </a:prstGeom>
          <a:noFill/>
        </p:spPr>
        <p:txBody>
          <a:bodyPr wrap="square">
            <a:spAutoFit/>
          </a:bodyPr>
          <a:lstStyle/>
          <a:p>
            <a:r>
              <a:rPr lang="en-US" sz="1600" b="1" i="0" dirty="0">
                <a:effectLst/>
                <a:latin typeface="Times New Roman" panose="02020603050405020304" pitchFamily="18" charset="0"/>
                <a:cs typeface="Times New Roman" panose="02020603050405020304" pitchFamily="18" charset="0"/>
              </a:rPr>
              <a:t>Example (1) User sends a request for page at www.example.com for the first time. page request</a:t>
            </a:r>
          </a:p>
          <a:p>
            <a:pPr>
              <a:buFont typeface="+mj-lt"/>
              <a:buAutoNum type="arabicPeriod"/>
            </a:pPr>
            <a:endParaRPr lang="en-US" sz="800" b="0" i="0" dirty="0">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06F887E-E586-42D5-A287-BE197510B606}"/>
              </a:ext>
            </a:extLst>
          </p:cNvPr>
          <p:cNvSpPr txBox="1"/>
          <p:nvPr/>
        </p:nvSpPr>
        <p:spPr>
          <a:xfrm>
            <a:off x="5107959" y="2733098"/>
            <a:ext cx="6154593" cy="584775"/>
          </a:xfrm>
          <a:prstGeom prst="rect">
            <a:avLst/>
          </a:prstGeom>
          <a:noFill/>
        </p:spPr>
        <p:txBody>
          <a:bodyPr wrap="square">
            <a:spAutoFit/>
          </a:bodyPr>
          <a:lstStyle/>
          <a:p>
            <a:pPr algn="just"/>
            <a:r>
              <a:rPr lang="en-US" sz="1600" b="1" i="0" dirty="0">
                <a:effectLst/>
                <a:latin typeface="Times New Roman" panose="02020603050405020304" pitchFamily="18" charset="0"/>
                <a:cs typeface="Times New Roman" panose="02020603050405020304" pitchFamily="18" charset="0"/>
              </a:rPr>
              <a:t>Example (2) Server sends back the page html to the browser AND stores some data in a cookie on the user’s PC. html cookie data</a:t>
            </a:r>
            <a:endParaRPr lang="en-US" sz="1600" b="1" dirty="0"/>
          </a:p>
        </p:txBody>
      </p:sp>
      <p:pic>
        <p:nvPicPr>
          <p:cNvPr id="8" name="Picture 7">
            <a:extLst>
              <a:ext uri="{FF2B5EF4-FFF2-40B4-BE49-F238E27FC236}">
                <a16:creationId xmlns:a16="http://schemas.microsoft.com/office/drawing/2014/main" id="{1FCADA78-09BD-4F58-B289-1DB758312404}"/>
              </a:ext>
            </a:extLst>
          </p:cNvPr>
          <p:cNvPicPr>
            <a:picLocks noChangeAspect="1"/>
          </p:cNvPicPr>
          <p:nvPr/>
        </p:nvPicPr>
        <p:blipFill>
          <a:blip r:embed="rId3"/>
          <a:stretch>
            <a:fillRect/>
          </a:stretch>
        </p:blipFill>
        <p:spPr>
          <a:xfrm>
            <a:off x="6285389" y="3317873"/>
            <a:ext cx="3897299" cy="1185225"/>
          </a:xfrm>
          <a:prstGeom prst="rect">
            <a:avLst/>
          </a:prstGeom>
        </p:spPr>
      </p:pic>
      <p:sp>
        <p:nvSpPr>
          <p:cNvPr id="16" name="TextBox 15">
            <a:extLst>
              <a:ext uri="{FF2B5EF4-FFF2-40B4-BE49-F238E27FC236}">
                <a16:creationId xmlns:a16="http://schemas.microsoft.com/office/drawing/2014/main" id="{749E32CC-DCAA-4D17-8CBA-01358DFAAEAD}"/>
              </a:ext>
            </a:extLst>
          </p:cNvPr>
          <p:cNvSpPr txBox="1"/>
          <p:nvPr/>
        </p:nvSpPr>
        <p:spPr>
          <a:xfrm>
            <a:off x="1846554" y="4606171"/>
            <a:ext cx="6871317" cy="584775"/>
          </a:xfrm>
          <a:prstGeom prst="rect">
            <a:avLst/>
          </a:prstGeom>
          <a:noFill/>
        </p:spPr>
        <p:txBody>
          <a:bodyPr wrap="square">
            <a:spAutoFit/>
          </a:bodyPr>
          <a:lstStyle/>
          <a:p>
            <a:pPr algn="just"/>
            <a:r>
              <a:rPr lang="en-US" sz="1600" b="1" i="0" dirty="0">
                <a:effectLst/>
                <a:latin typeface="Times New Roman" panose="02020603050405020304" pitchFamily="18" charset="0"/>
                <a:cs typeface="Times New Roman" panose="02020603050405020304" pitchFamily="18" charset="0"/>
              </a:rPr>
              <a:t>Example (3) At the next page request for domain www.example.com, all cookie data associated with this domain is sent too. page request cookie data</a:t>
            </a:r>
            <a:endParaRPr lang="en-US" sz="1600" b="1" dirty="0"/>
          </a:p>
        </p:txBody>
      </p:sp>
      <p:pic>
        <p:nvPicPr>
          <p:cNvPr id="18" name="Picture 17">
            <a:extLst>
              <a:ext uri="{FF2B5EF4-FFF2-40B4-BE49-F238E27FC236}">
                <a16:creationId xmlns:a16="http://schemas.microsoft.com/office/drawing/2014/main" id="{95E397CA-BA5E-442E-9551-EF7D2B0A444A}"/>
              </a:ext>
            </a:extLst>
          </p:cNvPr>
          <p:cNvPicPr>
            <a:picLocks noChangeAspect="1"/>
          </p:cNvPicPr>
          <p:nvPr/>
        </p:nvPicPr>
        <p:blipFill>
          <a:blip r:embed="rId4"/>
          <a:stretch>
            <a:fillRect/>
          </a:stretch>
        </p:blipFill>
        <p:spPr>
          <a:xfrm>
            <a:off x="3061277" y="5235355"/>
            <a:ext cx="4580878" cy="1378466"/>
          </a:xfrm>
          <a:prstGeom prst="rect">
            <a:avLst/>
          </a:prstGeom>
        </p:spPr>
      </p:pic>
    </p:spTree>
    <p:extLst>
      <p:ext uri="{BB962C8B-B14F-4D97-AF65-F5344CB8AC3E}">
        <p14:creationId xmlns:p14="http://schemas.microsoft.com/office/powerpoint/2010/main" val="4296700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98F9-3718-4B4F-9025-63390DA81ECD}"/>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Parts of a Cookie</a:t>
            </a:r>
          </a:p>
        </p:txBody>
      </p:sp>
      <p:sp>
        <p:nvSpPr>
          <p:cNvPr id="3" name="Content Placeholder 2">
            <a:extLst>
              <a:ext uri="{FF2B5EF4-FFF2-40B4-BE49-F238E27FC236}">
                <a16:creationId xmlns:a16="http://schemas.microsoft.com/office/drawing/2014/main" id="{3AF6BE2F-B257-4994-8571-AD31DF4AE545}"/>
              </a:ext>
            </a:extLst>
          </p:cNvPr>
          <p:cNvSpPr>
            <a:spLocks noGrp="1"/>
          </p:cNvSpPr>
          <p:nvPr>
            <p:ph idx="1"/>
          </p:nvPr>
        </p:nvSpPr>
        <p:spPr/>
        <p:txBody>
          <a:bodyPr>
            <a:normAutofit/>
          </a:bodyPr>
          <a:lstStyle/>
          <a:p>
            <a:pPr marL="0" indent="0" algn="just">
              <a:buNone/>
            </a:pPr>
            <a:r>
              <a:rPr lang="en-US" sz="3200" b="0" i="0" dirty="0">
                <a:solidFill>
                  <a:srgbClr val="3B3835"/>
                </a:solidFill>
                <a:effectLst/>
                <a:latin typeface="Times New Roman" panose="02020603050405020304" pitchFamily="18" charset="0"/>
                <a:cs typeface="Times New Roman" panose="02020603050405020304" pitchFamily="18" charset="0"/>
              </a:rPr>
              <a:t>Each cookie is effectively a small lookup table containing pairs of (key, data) values - for example (</a:t>
            </a:r>
            <a:r>
              <a:rPr lang="en-US" sz="3200" b="0" i="0" dirty="0" err="1">
                <a:solidFill>
                  <a:srgbClr val="3B3835"/>
                </a:solidFill>
                <a:effectLst/>
                <a:latin typeface="Times New Roman" panose="02020603050405020304" pitchFamily="18" charset="0"/>
                <a:cs typeface="Times New Roman" panose="02020603050405020304" pitchFamily="18" charset="0"/>
              </a:rPr>
              <a:t>firstname</a:t>
            </a:r>
            <a:r>
              <a:rPr lang="en-US" sz="3200" b="0" i="0" dirty="0">
                <a:solidFill>
                  <a:srgbClr val="3B3835"/>
                </a:solidFill>
                <a:effectLst/>
                <a:latin typeface="Times New Roman" panose="02020603050405020304" pitchFamily="18" charset="0"/>
                <a:cs typeface="Times New Roman" panose="02020603050405020304" pitchFamily="18" charset="0"/>
              </a:rPr>
              <a:t>, John) (</a:t>
            </a:r>
            <a:r>
              <a:rPr lang="en-US" sz="3200" b="0" i="0" dirty="0" err="1">
                <a:solidFill>
                  <a:srgbClr val="3B3835"/>
                </a:solidFill>
                <a:effectLst/>
                <a:latin typeface="Times New Roman" panose="02020603050405020304" pitchFamily="18" charset="0"/>
                <a:cs typeface="Times New Roman" panose="02020603050405020304" pitchFamily="18" charset="0"/>
              </a:rPr>
              <a:t>lastname,Peter</a:t>
            </a:r>
            <a:r>
              <a:rPr lang="en-US" sz="3200" b="0" i="0" dirty="0">
                <a:solidFill>
                  <a:srgbClr val="3B3835"/>
                </a:solidFill>
                <a:effectLst/>
                <a:latin typeface="Times New Roman" panose="02020603050405020304" pitchFamily="18" charset="0"/>
                <a:cs typeface="Times New Roman" panose="02020603050405020304" pitchFamily="18" charset="0"/>
              </a:rPr>
              <a:t>) </a:t>
            </a:r>
          </a:p>
          <a:p>
            <a:pPr marL="0" indent="0" algn="just">
              <a:buNone/>
            </a:pPr>
            <a:r>
              <a:rPr lang="en-US" sz="3200" b="0" i="0" dirty="0">
                <a:solidFill>
                  <a:srgbClr val="3B3835"/>
                </a:solidFill>
                <a:effectLst/>
                <a:latin typeface="Times New Roman" panose="02020603050405020304" pitchFamily="18" charset="0"/>
                <a:cs typeface="Times New Roman" panose="02020603050405020304" pitchFamily="18" charset="0"/>
              </a:rPr>
              <a:t>Once the cookie has been read by the code on the server or client computer, the data can be retrieved and used to </a:t>
            </a:r>
            <a:r>
              <a:rPr lang="en-US" sz="3200" b="0" i="0" dirty="0" err="1">
                <a:solidFill>
                  <a:srgbClr val="3B3835"/>
                </a:solidFill>
                <a:effectLst/>
                <a:latin typeface="Times New Roman" panose="02020603050405020304" pitchFamily="18" charset="0"/>
                <a:cs typeface="Times New Roman" panose="02020603050405020304" pitchFamily="18" charset="0"/>
              </a:rPr>
              <a:t>customise</a:t>
            </a:r>
            <a:r>
              <a:rPr lang="en-US" sz="3200" b="0" i="0" dirty="0">
                <a:solidFill>
                  <a:srgbClr val="3B3835"/>
                </a:solidFill>
                <a:effectLst/>
                <a:latin typeface="Times New Roman" panose="02020603050405020304" pitchFamily="18" charset="0"/>
                <a:cs typeface="Times New Roman" panose="02020603050405020304" pitchFamily="18" charset="0"/>
              </a:rPr>
              <a:t> the web page appropriately</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0147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6863-CE04-4D3C-ABB8-CF6C37E23798}"/>
              </a:ext>
            </a:extLst>
          </p:cNvPr>
          <p:cNvSpPr>
            <a:spLocks noGrp="1"/>
          </p:cNvSpPr>
          <p:nvPr>
            <p:ph type="title"/>
          </p:nvPr>
        </p:nvSpPr>
        <p:spPr>
          <a:xfrm>
            <a:off x="838200" y="72162"/>
            <a:ext cx="10515600" cy="1081935"/>
          </a:xfrm>
        </p:spPr>
        <p:txBody>
          <a:bodyPr>
            <a:normAutofit/>
          </a:bodyPr>
          <a:lstStyle/>
          <a:p>
            <a:pPr algn="ctr"/>
            <a:r>
              <a:rPr lang="en-US" sz="4000" b="1" dirty="0">
                <a:latin typeface="Times New Roman" panose="02020603050405020304" pitchFamily="18" charset="0"/>
                <a:cs typeface="Times New Roman" panose="02020603050405020304" pitchFamily="18" charset="0"/>
              </a:rPr>
              <a:t>Syntax for setting up a cookie</a:t>
            </a:r>
          </a:p>
        </p:txBody>
      </p:sp>
      <p:sp>
        <p:nvSpPr>
          <p:cNvPr id="3" name="Content Placeholder 2">
            <a:extLst>
              <a:ext uri="{FF2B5EF4-FFF2-40B4-BE49-F238E27FC236}">
                <a16:creationId xmlns:a16="http://schemas.microsoft.com/office/drawing/2014/main" id="{5F06A2D0-D653-4D26-8F4C-0A142EDC1855}"/>
              </a:ext>
            </a:extLst>
          </p:cNvPr>
          <p:cNvSpPr>
            <a:spLocks noGrp="1"/>
          </p:cNvSpPr>
          <p:nvPr>
            <p:ph idx="1"/>
          </p:nvPr>
        </p:nvSpPr>
        <p:spPr>
          <a:xfrm>
            <a:off x="838200" y="1319598"/>
            <a:ext cx="10515600" cy="4351338"/>
          </a:xfrm>
        </p:spPr>
        <p:txBody>
          <a:bodyPr>
            <a:normAutofit lnSpcReduction="10000"/>
          </a:bodyPr>
          <a:lstStyle/>
          <a:p>
            <a:pPr marL="0" indent="0">
              <a:buNone/>
            </a:pPr>
            <a:r>
              <a:rPr lang="en-US" b="0" i="0" dirty="0" err="1">
                <a:solidFill>
                  <a:srgbClr val="C00000"/>
                </a:solidFill>
                <a:effectLst/>
                <a:latin typeface="Helvetica Neue"/>
              </a:rPr>
              <a:t>setcookie</a:t>
            </a:r>
            <a:r>
              <a:rPr lang="en-US" b="0" i="0" dirty="0">
                <a:solidFill>
                  <a:srgbClr val="3B3835"/>
                </a:solidFill>
                <a:effectLst/>
                <a:latin typeface="Helvetica Neue"/>
              </a:rPr>
              <a:t>(</a:t>
            </a:r>
            <a:r>
              <a:rPr lang="en-US" b="0" i="0" dirty="0">
                <a:solidFill>
                  <a:srgbClr val="00B050"/>
                </a:solidFill>
                <a:effectLst/>
                <a:latin typeface="Helvetica Neue"/>
              </a:rPr>
              <a:t>name</a:t>
            </a:r>
            <a:r>
              <a:rPr lang="en-US" b="0" i="0" dirty="0">
                <a:solidFill>
                  <a:srgbClr val="3B3835"/>
                </a:solidFill>
                <a:effectLst/>
                <a:latin typeface="Helvetica Neue"/>
              </a:rPr>
              <a:t> [,</a:t>
            </a:r>
            <a:r>
              <a:rPr lang="en-US" b="0" i="0" dirty="0">
                <a:solidFill>
                  <a:srgbClr val="00B050"/>
                </a:solidFill>
                <a:effectLst/>
                <a:latin typeface="Helvetica Neue"/>
              </a:rPr>
              <a:t>value</a:t>
            </a:r>
            <a:r>
              <a:rPr lang="en-US" b="0" i="0" dirty="0">
                <a:solidFill>
                  <a:srgbClr val="3B3835"/>
                </a:solidFill>
                <a:effectLst/>
                <a:latin typeface="Helvetica Neue"/>
              </a:rPr>
              <a:t> [,</a:t>
            </a:r>
            <a:r>
              <a:rPr lang="en-US" b="0" i="0" dirty="0">
                <a:solidFill>
                  <a:srgbClr val="00B050"/>
                </a:solidFill>
                <a:effectLst/>
                <a:latin typeface="Helvetica Neue"/>
              </a:rPr>
              <a:t>expire</a:t>
            </a:r>
            <a:r>
              <a:rPr lang="en-US" b="0" i="0" dirty="0">
                <a:solidFill>
                  <a:srgbClr val="3B3835"/>
                </a:solidFill>
                <a:effectLst/>
                <a:latin typeface="Helvetica Neue"/>
              </a:rPr>
              <a:t> [,</a:t>
            </a:r>
            <a:r>
              <a:rPr lang="en-US" b="0" i="0" dirty="0">
                <a:solidFill>
                  <a:srgbClr val="00B050"/>
                </a:solidFill>
                <a:effectLst/>
                <a:latin typeface="Helvetica Neue"/>
              </a:rPr>
              <a:t>path</a:t>
            </a:r>
            <a:r>
              <a:rPr lang="en-US" b="0" i="0" dirty="0">
                <a:solidFill>
                  <a:srgbClr val="3B3835"/>
                </a:solidFill>
                <a:effectLst/>
                <a:latin typeface="Helvetica Neue"/>
              </a:rPr>
              <a:t> [,</a:t>
            </a:r>
            <a:r>
              <a:rPr lang="en-US" b="0" i="0" dirty="0">
                <a:solidFill>
                  <a:srgbClr val="00B050"/>
                </a:solidFill>
                <a:effectLst/>
                <a:latin typeface="Helvetica Neue"/>
              </a:rPr>
              <a:t>domain</a:t>
            </a:r>
            <a:r>
              <a:rPr lang="en-US" b="0" i="0" dirty="0">
                <a:solidFill>
                  <a:srgbClr val="3B3835"/>
                </a:solidFill>
                <a:effectLst/>
                <a:latin typeface="Helvetica Neue"/>
              </a:rPr>
              <a:t> [,</a:t>
            </a:r>
            <a:r>
              <a:rPr lang="en-US" b="0" i="0" dirty="0">
                <a:solidFill>
                  <a:srgbClr val="00B050"/>
                </a:solidFill>
                <a:effectLst/>
                <a:latin typeface="Helvetica Neue"/>
              </a:rPr>
              <a:t>secure</a:t>
            </a:r>
            <a:r>
              <a:rPr lang="en-US" b="0" i="0" dirty="0">
                <a:solidFill>
                  <a:srgbClr val="3B3835"/>
                </a:solidFill>
                <a:effectLst/>
                <a:latin typeface="Helvetica Neue"/>
              </a:rPr>
              <a:t>]]]]])</a:t>
            </a:r>
          </a:p>
          <a:p>
            <a:pPr algn="just"/>
            <a:r>
              <a:rPr lang="en-US" b="0" i="0" dirty="0">
                <a:solidFill>
                  <a:srgbClr val="00B050"/>
                </a:solidFill>
                <a:effectLst/>
                <a:latin typeface="Helvetica Neue"/>
              </a:rPr>
              <a:t>name</a:t>
            </a:r>
            <a:r>
              <a:rPr lang="en-US" b="0" i="0" dirty="0">
                <a:solidFill>
                  <a:srgbClr val="3B3835"/>
                </a:solidFill>
                <a:effectLst/>
                <a:latin typeface="Helvetica Neue"/>
              </a:rPr>
              <a:t> = cookie </a:t>
            </a:r>
          </a:p>
          <a:p>
            <a:pPr algn="just"/>
            <a:r>
              <a:rPr lang="en-US" b="0" i="0" dirty="0" err="1">
                <a:solidFill>
                  <a:srgbClr val="00B050"/>
                </a:solidFill>
                <a:effectLst/>
                <a:latin typeface="Helvetica Neue"/>
              </a:rPr>
              <a:t>namevalue</a:t>
            </a:r>
            <a:r>
              <a:rPr lang="en-US" b="0" i="0" dirty="0">
                <a:solidFill>
                  <a:srgbClr val="3B3835"/>
                </a:solidFill>
                <a:effectLst/>
                <a:latin typeface="Helvetica Neue"/>
              </a:rPr>
              <a:t> = data to store (string)</a:t>
            </a:r>
          </a:p>
          <a:p>
            <a:pPr algn="just"/>
            <a:r>
              <a:rPr lang="en-US" b="0" i="0" dirty="0">
                <a:solidFill>
                  <a:srgbClr val="00B050"/>
                </a:solidFill>
                <a:effectLst/>
                <a:latin typeface="Helvetica Neue"/>
              </a:rPr>
              <a:t>expire</a:t>
            </a:r>
            <a:r>
              <a:rPr lang="en-US" b="0" i="0" dirty="0">
                <a:solidFill>
                  <a:srgbClr val="3B3835"/>
                </a:solidFill>
                <a:effectLst/>
                <a:latin typeface="Helvetica Neue"/>
              </a:rPr>
              <a:t> = UNIX timestamp when the cookie expires. Default is that cookie expires when browser is closed.</a:t>
            </a:r>
          </a:p>
          <a:p>
            <a:pPr algn="just"/>
            <a:r>
              <a:rPr lang="en-US" b="0" i="0" dirty="0">
                <a:solidFill>
                  <a:srgbClr val="00B050"/>
                </a:solidFill>
                <a:effectLst/>
                <a:latin typeface="Helvetica Neue"/>
              </a:rPr>
              <a:t>path</a:t>
            </a:r>
            <a:r>
              <a:rPr lang="en-US" b="0" i="0" dirty="0">
                <a:solidFill>
                  <a:srgbClr val="3B3835"/>
                </a:solidFill>
                <a:effectLst/>
                <a:latin typeface="Helvetica Neue"/>
              </a:rPr>
              <a:t> = Path on the server within and below which the cookie is available on.</a:t>
            </a:r>
          </a:p>
          <a:p>
            <a:pPr algn="just"/>
            <a:r>
              <a:rPr lang="en-US" b="0" i="0" dirty="0">
                <a:solidFill>
                  <a:srgbClr val="00B050"/>
                </a:solidFill>
                <a:effectLst/>
                <a:latin typeface="Helvetica Neue"/>
              </a:rPr>
              <a:t>domain</a:t>
            </a:r>
            <a:r>
              <a:rPr lang="en-US" b="0" i="0" dirty="0">
                <a:solidFill>
                  <a:srgbClr val="3B3835"/>
                </a:solidFill>
                <a:effectLst/>
                <a:latin typeface="Helvetica Neue"/>
              </a:rPr>
              <a:t> = Domain at which the cookie is available for.</a:t>
            </a:r>
          </a:p>
          <a:p>
            <a:pPr algn="just"/>
            <a:r>
              <a:rPr lang="en-US" b="0" i="0" dirty="0">
                <a:solidFill>
                  <a:srgbClr val="00B050"/>
                </a:solidFill>
                <a:effectLst/>
                <a:latin typeface="Helvetica Neue"/>
              </a:rPr>
              <a:t>secure</a:t>
            </a:r>
            <a:r>
              <a:rPr lang="en-US" b="0" i="0" dirty="0">
                <a:solidFill>
                  <a:srgbClr val="3B3835"/>
                </a:solidFill>
                <a:effectLst/>
                <a:latin typeface="Helvetica Neue"/>
              </a:rPr>
              <a:t> = If cookie should be sent over HTTPS connection only. Default false.</a:t>
            </a:r>
            <a:endParaRPr lang="en-US" dirty="0"/>
          </a:p>
        </p:txBody>
      </p:sp>
    </p:spTree>
    <p:extLst>
      <p:ext uri="{BB962C8B-B14F-4D97-AF65-F5344CB8AC3E}">
        <p14:creationId xmlns:p14="http://schemas.microsoft.com/office/powerpoint/2010/main" val="11423093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B405-A998-472D-899A-8C86ACC3C747}"/>
              </a:ext>
            </a:extLst>
          </p:cNvPr>
          <p:cNvSpPr>
            <a:spLocks noGrp="1"/>
          </p:cNvSpPr>
          <p:nvPr>
            <p:ph type="title"/>
          </p:nvPr>
        </p:nvSpPr>
        <p:spPr>
          <a:xfrm>
            <a:off x="838200" y="365125"/>
            <a:ext cx="10515600" cy="753461"/>
          </a:xfrm>
        </p:spPr>
        <p:txBody>
          <a:bodyPr>
            <a:normAutofit/>
          </a:bodyPr>
          <a:lstStyle/>
          <a:p>
            <a:pPr algn="ctr"/>
            <a:r>
              <a:rPr lang="en-US" sz="4000" b="1" dirty="0">
                <a:latin typeface="Times New Roman" panose="02020603050405020304" pitchFamily="18" charset="0"/>
                <a:cs typeface="Times New Roman" panose="02020603050405020304" pitchFamily="18" charset="0"/>
              </a:rPr>
              <a:t>Examples for </a:t>
            </a:r>
            <a:r>
              <a:rPr lang="en-US" sz="4000" b="1" dirty="0" err="1">
                <a:latin typeface="Times New Roman" panose="02020603050405020304" pitchFamily="18" charset="0"/>
                <a:cs typeface="Times New Roman" panose="02020603050405020304" pitchFamily="18" charset="0"/>
              </a:rPr>
              <a:t>setcookie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6DF9B0-00D4-445C-8675-3AA09077DB19}"/>
              </a:ext>
            </a:extLst>
          </p:cNvPr>
          <p:cNvSpPr>
            <a:spLocks noGrp="1"/>
          </p:cNvSpPr>
          <p:nvPr>
            <p:ph idx="1"/>
          </p:nvPr>
        </p:nvSpPr>
        <p:spPr>
          <a:xfrm>
            <a:off x="838200" y="1322773"/>
            <a:ext cx="10515600" cy="4854190"/>
          </a:xfrm>
        </p:spPr>
        <p:txBody>
          <a:bodyPr>
            <a:normAutofit/>
          </a:bodyPr>
          <a:lstStyle/>
          <a:p>
            <a:pPr marL="0" indent="0" algn="just">
              <a:buNone/>
            </a:pPr>
            <a:r>
              <a:rPr lang="en-US" sz="3200" b="0" i="0" dirty="0" err="1">
                <a:solidFill>
                  <a:srgbClr val="C00000"/>
                </a:solidFill>
                <a:effectLst/>
                <a:latin typeface="Times New Roman" panose="02020603050405020304" pitchFamily="18" charset="0"/>
                <a:cs typeface="Times New Roman" panose="02020603050405020304" pitchFamily="18" charset="0"/>
              </a:rPr>
              <a:t>setcookie</a:t>
            </a:r>
            <a:r>
              <a:rPr lang="en-US" sz="3200" b="0" i="0" dirty="0">
                <a:solidFill>
                  <a:srgbClr val="3B3835"/>
                </a:solidFill>
                <a:effectLst/>
                <a:latin typeface="Times New Roman" panose="02020603050405020304" pitchFamily="18" charset="0"/>
                <a:cs typeface="Times New Roman" panose="02020603050405020304" pitchFamily="18" charset="0"/>
              </a:rPr>
              <a:t>(‘</a:t>
            </a:r>
            <a:r>
              <a:rPr lang="en-US" sz="3200" b="0" i="0" dirty="0" err="1">
                <a:solidFill>
                  <a:srgbClr val="00B050"/>
                </a:solidFill>
                <a:effectLst/>
                <a:latin typeface="Times New Roman" panose="02020603050405020304" pitchFamily="18" charset="0"/>
                <a:cs typeface="Times New Roman" panose="02020603050405020304" pitchFamily="18" charset="0"/>
              </a:rPr>
              <a:t>name</a:t>
            </a:r>
            <a:r>
              <a:rPr lang="en-US" sz="3200" b="0" i="0" dirty="0" err="1">
                <a:solidFill>
                  <a:srgbClr val="3B3835"/>
                </a:solidFill>
                <a:effectLst/>
                <a:latin typeface="Times New Roman" panose="02020603050405020304" pitchFamily="18" charset="0"/>
                <a:cs typeface="Times New Roman" panose="02020603050405020304" pitchFamily="18" charset="0"/>
              </a:rPr>
              <a:t>’,’</a:t>
            </a:r>
            <a:r>
              <a:rPr lang="en-US" sz="3200" b="0" i="0" dirty="0" err="1">
                <a:solidFill>
                  <a:srgbClr val="00B050"/>
                </a:solidFill>
                <a:effectLst/>
                <a:latin typeface="Times New Roman" panose="02020603050405020304" pitchFamily="18" charset="0"/>
                <a:cs typeface="Times New Roman" panose="02020603050405020304" pitchFamily="18" charset="0"/>
              </a:rPr>
              <a:t>Robert</a:t>
            </a:r>
            <a:r>
              <a:rPr lang="en-US" sz="3200" b="0" i="0" dirty="0">
                <a:solidFill>
                  <a:srgbClr val="3B3835"/>
                </a:solidFill>
                <a:effectLst/>
                <a:latin typeface="Times New Roman" panose="02020603050405020304" pitchFamily="18" charset="0"/>
                <a:cs typeface="Times New Roman" panose="02020603050405020304" pitchFamily="18" charset="0"/>
              </a:rPr>
              <a:t>’) </a:t>
            </a:r>
          </a:p>
          <a:p>
            <a:pPr marL="0" indent="0" algn="just">
              <a:buNone/>
            </a:pPr>
            <a:endParaRPr lang="en-US" sz="3200" b="0" i="0" dirty="0">
              <a:solidFill>
                <a:srgbClr val="3B3835"/>
              </a:solidFill>
              <a:effectLst/>
              <a:latin typeface="Times New Roman" panose="02020603050405020304" pitchFamily="18" charset="0"/>
              <a:cs typeface="Times New Roman" panose="02020603050405020304" pitchFamily="18" charset="0"/>
            </a:endParaRPr>
          </a:p>
          <a:p>
            <a:pPr marL="0" indent="0" algn="just">
              <a:buNone/>
            </a:pPr>
            <a:r>
              <a:rPr lang="en-US" sz="3200" b="0" i="0" dirty="0">
                <a:solidFill>
                  <a:srgbClr val="3B3835"/>
                </a:solidFill>
                <a:effectLst/>
                <a:latin typeface="Times New Roman" panose="02020603050405020304" pitchFamily="18" charset="0"/>
                <a:cs typeface="Times New Roman" panose="02020603050405020304" pitchFamily="18" charset="0"/>
              </a:rPr>
              <a:t>This command will set the cookie called name on the user’s PC containing the data Robert. It will be available to all pages in the same directory or subdirectory of the page that set it (the default </a:t>
            </a:r>
            <a:r>
              <a:rPr lang="en-US" sz="3200" b="0" i="0" dirty="0">
                <a:solidFill>
                  <a:srgbClr val="C00000"/>
                </a:solidFill>
                <a:effectLst/>
                <a:latin typeface="Times New Roman" panose="02020603050405020304" pitchFamily="18" charset="0"/>
                <a:cs typeface="Times New Roman" panose="02020603050405020304" pitchFamily="18" charset="0"/>
              </a:rPr>
              <a:t>path</a:t>
            </a:r>
            <a:r>
              <a:rPr lang="en-US" sz="3200" b="0" i="0" dirty="0">
                <a:solidFill>
                  <a:srgbClr val="3B3835"/>
                </a:solidFill>
                <a:effectLst/>
                <a:latin typeface="Times New Roman" panose="02020603050405020304" pitchFamily="18" charset="0"/>
                <a:cs typeface="Times New Roman" panose="02020603050405020304" pitchFamily="18" charset="0"/>
              </a:rPr>
              <a:t> and </a:t>
            </a:r>
            <a:r>
              <a:rPr lang="en-US" sz="3200" b="0" i="0" dirty="0">
                <a:solidFill>
                  <a:srgbClr val="C00000"/>
                </a:solidFill>
                <a:effectLst/>
                <a:latin typeface="Times New Roman" panose="02020603050405020304" pitchFamily="18" charset="0"/>
                <a:cs typeface="Times New Roman" panose="02020603050405020304" pitchFamily="18" charset="0"/>
              </a:rPr>
              <a:t>domain</a:t>
            </a:r>
            <a:r>
              <a:rPr lang="en-US" sz="3200" b="0" i="0" dirty="0">
                <a:solidFill>
                  <a:srgbClr val="3B3835"/>
                </a:solidFill>
                <a:effectLst/>
                <a:latin typeface="Times New Roman" panose="02020603050405020304" pitchFamily="18" charset="0"/>
                <a:cs typeface="Times New Roman" panose="02020603050405020304" pitchFamily="18" charset="0"/>
              </a:rPr>
              <a:t>). It will expire and be deleted when the browser is closed (default </a:t>
            </a:r>
            <a:r>
              <a:rPr lang="en-US" sz="3200" b="0" i="0" dirty="0">
                <a:solidFill>
                  <a:srgbClr val="C00000"/>
                </a:solidFill>
                <a:effectLst/>
                <a:latin typeface="Times New Roman" panose="02020603050405020304" pitchFamily="18" charset="0"/>
                <a:cs typeface="Times New Roman" panose="02020603050405020304" pitchFamily="18" charset="0"/>
              </a:rPr>
              <a:t>expire</a:t>
            </a:r>
            <a:r>
              <a:rPr lang="en-US" sz="3200" b="0" i="0" dirty="0">
                <a:solidFill>
                  <a:srgbClr val="3B3835"/>
                </a:solidFill>
                <a:effectLst/>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2478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A745-B0A7-40C7-9D4A-F4C0F4261CA1}"/>
              </a:ext>
            </a:extLst>
          </p:cNvPr>
          <p:cNvSpPr>
            <a:spLocks noGrp="1"/>
          </p:cNvSpPr>
          <p:nvPr>
            <p:ph type="title"/>
          </p:nvPr>
        </p:nvSpPr>
        <p:spPr>
          <a:xfrm>
            <a:off x="838200" y="365125"/>
            <a:ext cx="10515600" cy="868871"/>
          </a:xfrm>
        </p:spPr>
        <p:txBody>
          <a:bodyPr>
            <a:normAutofit/>
          </a:bodyPr>
          <a:lstStyle/>
          <a:p>
            <a:pPr algn="ctr"/>
            <a:r>
              <a:rPr lang="en-US" sz="4000" b="1" dirty="0">
                <a:latin typeface="Times New Roman" panose="02020603050405020304" pitchFamily="18" charset="0"/>
                <a:cs typeface="Times New Roman" panose="02020603050405020304" pitchFamily="18" charset="0"/>
              </a:rPr>
              <a:t>Examples for </a:t>
            </a:r>
            <a:r>
              <a:rPr lang="en-US" sz="4000" b="1" dirty="0" err="1">
                <a:latin typeface="Times New Roman" panose="02020603050405020304" pitchFamily="18" charset="0"/>
                <a:cs typeface="Times New Roman" panose="02020603050405020304" pitchFamily="18" charset="0"/>
              </a:rPr>
              <a:t>setcookie</a:t>
            </a:r>
            <a:endParaRPr lang="en-US" sz="4000" b="1" dirty="0"/>
          </a:p>
        </p:txBody>
      </p:sp>
      <p:sp>
        <p:nvSpPr>
          <p:cNvPr id="3" name="Content Placeholder 2">
            <a:extLst>
              <a:ext uri="{FF2B5EF4-FFF2-40B4-BE49-F238E27FC236}">
                <a16:creationId xmlns:a16="http://schemas.microsoft.com/office/drawing/2014/main" id="{24717061-A22D-4FA9-9B94-9F6D422B6C9C}"/>
              </a:ext>
            </a:extLst>
          </p:cNvPr>
          <p:cNvSpPr>
            <a:spLocks noGrp="1"/>
          </p:cNvSpPr>
          <p:nvPr>
            <p:ph idx="1"/>
          </p:nvPr>
        </p:nvSpPr>
        <p:spPr>
          <a:xfrm>
            <a:off x="545237" y="1690688"/>
            <a:ext cx="10515600" cy="4351338"/>
          </a:xfrm>
        </p:spPr>
        <p:txBody>
          <a:bodyPr/>
          <a:lstStyle/>
          <a:p>
            <a:pPr marL="0" indent="0" algn="just">
              <a:buNone/>
            </a:pPr>
            <a:r>
              <a:rPr lang="en-US" sz="3200" b="0" i="0" dirty="0" err="1">
                <a:solidFill>
                  <a:srgbClr val="C00000"/>
                </a:solidFill>
                <a:effectLst/>
                <a:latin typeface="Times New Roman" panose="02020603050405020304" pitchFamily="18" charset="0"/>
                <a:cs typeface="Times New Roman" panose="02020603050405020304" pitchFamily="18" charset="0"/>
              </a:rPr>
              <a:t>setcookie</a:t>
            </a:r>
            <a:r>
              <a:rPr lang="en-US" sz="3200" b="0" i="0" dirty="0">
                <a:solidFill>
                  <a:srgbClr val="3B3835"/>
                </a:solidFill>
                <a:effectLst/>
                <a:latin typeface="Times New Roman" panose="02020603050405020304" pitchFamily="18" charset="0"/>
                <a:cs typeface="Times New Roman" panose="02020603050405020304" pitchFamily="18" charset="0"/>
              </a:rPr>
              <a:t>(‘</a:t>
            </a:r>
            <a:r>
              <a:rPr lang="en-US" sz="3200" b="0" i="0" dirty="0">
                <a:solidFill>
                  <a:srgbClr val="00B050"/>
                </a:solidFill>
                <a:effectLst/>
                <a:latin typeface="Times New Roman" panose="02020603050405020304" pitchFamily="18" charset="0"/>
                <a:cs typeface="Times New Roman" panose="02020603050405020304" pitchFamily="18" charset="0"/>
              </a:rPr>
              <a:t>age</a:t>
            </a:r>
            <a:r>
              <a:rPr lang="en-US" sz="3200" b="0" i="0" dirty="0">
                <a:solidFill>
                  <a:srgbClr val="3B3835"/>
                </a:solidFill>
                <a:effectLst/>
                <a:latin typeface="Times New Roman" panose="02020603050405020304" pitchFamily="18" charset="0"/>
                <a:cs typeface="Times New Roman" panose="02020603050405020304" pitchFamily="18" charset="0"/>
              </a:rPr>
              <a:t>’,’</a:t>
            </a:r>
            <a:r>
              <a:rPr lang="en-US" sz="3200" b="0" i="0" dirty="0">
                <a:solidFill>
                  <a:srgbClr val="00B050"/>
                </a:solidFill>
                <a:effectLst/>
                <a:latin typeface="Times New Roman" panose="02020603050405020304" pitchFamily="18" charset="0"/>
                <a:cs typeface="Times New Roman" panose="02020603050405020304" pitchFamily="18" charset="0"/>
              </a:rPr>
              <a:t>20</a:t>
            </a:r>
            <a:r>
              <a:rPr lang="en-US" sz="3200" b="0" i="0" dirty="0">
                <a:solidFill>
                  <a:srgbClr val="3B3835"/>
                </a:solidFill>
                <a:effectLst/>
                <a:latin typeface="Times New Roman" panose="02020603050405020304" pitchFamily="18" charset="0"/>
                <a:cs typeface="Times New Roman" panose="02020603050405020304" pitchFamily="18" charset="0"/>
              </a:rPr>
              <a:t>’,</a:t>
            </a:r>
            <a:r>
              <a:rPr lang="en-US" sz="3200" b="0" i="0" dirty="0">
                <a:solidFill>
                  <a:srgbClr val="C00000"/>
                </a:solidFill>
                <a:effectLst/>
                <a:latin typeface="Times New Roman" panose="02020603050405020304" pitchFamily="18" charset="0"/>
                <a:cs typeface="Times New Roman" panose="02020603050405020304" pitchFamily="18" charset="0"/>
              </a:rPr>
              <a:t>time</a:t>
            </a:r>
            <a:r>
              <a:rPr lang="en-US" sz="3200" b="0" i="0" dirty="0">
                <a:solidFill>
                  <a:srgbClr val="3B3835"/>
                </a:solidFill>
                <a:effectLst/>
                <a:latin typeface="Times New Roman" panose="02020603050405020304" pitchFamily="18" charset="0"/>
                <a:cs typeface="Times New Roman" panose="02020603050405020304" pitchFamily="18" charset="0"/>
              </a:rPr>
              <a:t>()+60*60*24*30) </a:t>
            </a:r>
          </a:p>
          <a:p>
            <a:pPr marL="0" indent="0" algn="just">
              <a:buNone/>
            </a:pPr>
            <a:endParaRPr lang="en-US" sz="3200" dirty="0">
              <a:solidFill>
                <a:srgbClr val="3B3835"/>
              </a:solidFill>
              <a:latin typeface="Times New Roman" panose="02020603050405020304" pitchFamily="18" charset="0"/>
              <a:cs typeface="Times New Roman" panose="02020603050405020304" pitchFamily="18" charset="0"/>
            </a:endParaRPr>
          </a:p>
          <a:p>
            <a:pPr marL="0" indent="0" algn="just">
              <a:buNone/>
            </a:pPr>
            <a:r>
              <a:rPr lang="en-US" sz="3200" b="0" i="0" dirty="0">
                <a:solidFill>
                  <a:srgbClr val="3B3835"/>
                </a:solidFill>
                <a:effectLst/>
                <a:latin typeface="Times New Roman" panose="02020603050405020304" pitchFamily="18" charset="0"/>
                <a:cs typeface="Times New Roman" panose="02020603050405020304" pitchFamily="18" charset="0"/>
              </a:rPr>
              <a:t>This command will set the cookie called age on the user’s PC containing the data 20. It will be available to all pages in the same directory or subdirectory of the page that set it (the default path and domain). It will expire and be deleted after 30 days.</a:t>
            </a:r>
            <a:endParaRPr lang="en-US" sz="32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977785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9467-3AF2-479F-92D0-8C50E2015BF4}"/>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Examples for </a:t>
            </a:r>
            <a:r>
              <a:rPr lang="en-US" sz="4000" b="1" dirty="0" err="1">
                <a:latin typeface="Times New Roman" panose="02020603050405020304" pitchFamily="18" charset="0"/>
                <a:cs typeface="Times New Roman" panose="02020603050405020304" pitchFamily="18" charset="0"/>
              </a:rPr>
              <a:t>setcookie</a:t>
            </a:r>
            <a:endParaRPr lang="en-US" sz="4000" b="1" dirty="0"/>
          </a:p>
        </p:txBody>
      </p:sp>
      <p:sp>
        <p:nvSpPr>
          <p:cNvPr id="3" name="Content Placeholder 2">
            <a:extLst>
              <a:ext uri="{FF2B5EF4-FFF2-40B4-BE49-F238E27FC236}">
                <a16:creationId xmlns:a16="http://schemas.microsoft.com/office/drawing/2014/main" id="{E7565371-4081-43AC-B1C5-E40EFA11DF23}"/>
              </a:ext>
            </a:extLst>
          </p:cNvPr>
          <p:cNvSpPr>
            <a:spLocks noGrp="1"/>
          </p:cNvSpPr>
          <p:nvPr>
            <p:ph idx="1"/>
          </p:nvPr>
        </p:nvSpPr>
        <p:spPr/>
        <p:txBody>
          <a:bodyPr/>
          <a:lstStyle/>
          <a:p>
            <a:pPr marL="0" indent="0" algn="just">
              <a:buNone/>
            </a:pPr>
            <a:r>
              <a:rPr lang="en-US" b="0" i="0" dirty="0" err="1">
                <a:solidFill>
                  <a:srgbClr val="C00000"/>
                </a:solidFill>
                <a:effectLst/>
                <a:latin typeface="Times New Roman" panose="02020603050405020304" pitchFamily="18" charset="0"/>
                <a:cs typeface="Times New Roman" panose="02020603050405020304" pitchFamily="18" charset="0"/>
              </a:rPr>
              <a:t>setcookie</a:t>
            </a:r>
            <a:r>
              <a:rPr lang="en-US" b="0" i="0" dirty="0">
                <a:solidFill>
                  <a:srgbClr val="3B3835"/>
                </a:solidFill>
                <a:effectLst/>
                <a:latin typeface="Times New Roman" panose="02020603050405020304" pitchFamily="18" charset="0"/>
                <a:cs typeface="Times New Roman" panose="02020603050405020304" pitchFamily="18" charset="0"/>
              </a:rPr>
              <a:t>(‘</a:t>
            </a:r>
            <a:r>
              <a:rPr lang="en-US" b="0" i="0" dirty="0">
                <a:solidFill>
                  <a:srgbClr val="00B050"/>
                </a:solidFill>
                <a:effectLst/>
                <a:latin typeface="Times New Roman" panose="02020603050405020304" pitchFamily="18" charset="0"/>
                <a:cs typeface="Times New Roman" panose="02020603050405020304" pitchFamily="18" charset="0"/>
              </a:rPr>
              <a:t>gender</a:t>
            </a:r>
            <a:r>
              <a:rPr lang="en-US" b="0" i="0" dirty="0">
                <a:solidFill>
                  <a:srgbClr val="3B3835"/>
                </a:solidFill>
                <a:effectLst/>
                <a:latin typeface="Times New Roman" panose="02020603050405020304" pitchFamily="18" charset="0"/>
                <a:cs typeface="Times New Roman" panose="02020603050405020304" pitchFamily="18" charset="0"/>
              </a:rPr>
              <a:t>’,’</a:t>
            </a:r>
            <a:r>
              <a:rPr lang="en-US" b="0" i="0" dirty="0">
                <a:solidFill>
                  <a:srgbClr val="00B050"/>
                </a:solidFill>
                <a:effectLst/>
                <a:latin typeface="Times New Roman" panose="02020603050405020304" pitchFamily="18" charset="0"/>
                <a:cs typeface="Times New Roman" panose="02020603050405020304" pitchFamily="18" charset="0"/>
              </a:rPr>
              <a:t>male</a:t>
            </a:r>
            <a:r>
              <a:rPr lang="en-US" b="0" i="0" dirty="0">
                <a:solidFill>
                  <a:srgbClr val="3B3835"/>
                </a:solidFill>
                <a:effectLst/>
                <a:latin typeface="Times New Roman" panose="02020603050405020304" pitchFamily="18" charset="0"/>
                <a:cs typeface="Times New Roman" panose="02020603050405020304" pitchFamily="18" charset="0"/>
              </a:rPr>
              <a:t>’,0,’</a:t>
            </a:r>
            <a:r>
              <a:rPr lang="en-US" b="0" i="0" dirty="0">
                <a:solidFill>
                  <a:srgbClr val="00B050"/>
                </a:solidFill>
                <a:effectLst/>
                <a:latin typeface="Times New Roman" panose="02020603050405020304" pitchFamily="18" charset="0"/>
                <a:cs typeface="Times New Roman" panose="02020603050405020304" pitchFamily="18" charset="0"/>
              </a:rPr>
              <a:t>/</a:t>
            </a:r>
            <a:r>
              <a:rPr lang="en-US" b="0" i="0" dirty="0">
                <a:solidFill>
                  <a:srgbClr val="3B3835"/>
                </a:solidFill>
                <a:effectLst/>
                <a:latin typeface="Times New Roman" panose="02020603050405020304" pitchFamily="18" charset="0"/>
                <a:cs typeface="Times New Roman" panose="02020603050405020304" pitchFamily="18" charset="0"/>
              </a:rPr>
              <a:t>’) </a:t>
            </a:r>
          </a:p>
          <a:p>
            <a:pPr marL="0" indent="0" algn="just">
              <a:buNone/>
            </a:pPr>
            <a:endParaRPr lang="en-US" dirty="0">
              <a:solidFill>
                <a:srgbClr val="3B3835"/>
              </a:solidFill>
              <a:latin typeface="Times New Roman" panose="02020603050405020304" pitchFamily="18" charset="0"/>
              <a:cs typeface="Times New Roman" panose="02020603050405020304" pitchFamily="18" charset="0"/>
            </a:endParaRPr>
          </a:p>
          <a:p>
            <a:pPr marL="0" indent="0" algn="just">
              <a:buNone/>
            </a:pPr>
            <a:r>
              <a:rPr lang="en-US" b="0" i="0" dirty="0">
                <a:solidFill>
                  <a:srgbClr val="3B3835"/>
                </a:solidFill>
                <a:effectLst/>
                <a:latin typeface="Times New Roman" panose="02020603050405020304" pitchFamily="18" charset="0"/>
                <a:cs typeface="Times New Roman" panose="02020603050405020304" pitchFamily="18" charset="0"/>
              </a:rPr>
              <a:t>This command will set the cookie called gender on the user’s PC containing the data male. It will be available within the entire domain that set it. It will expire and be deleted when the browser is closed.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2368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48D1-D47A-4838-AB08-092387E3CA40}"/>
              </a:ext>
            </a:extLst>
          </p:cNvPr>
          <p:cNvSpPr>
            <a:spLocks noGrp="1"/>
          </p:cNvSpPr>
          <p:nvPr>
            <p:ph type="title"/>
          </p:nvPr>
        </p:nvSpPr>
        <p:spPr>
          <a:xfrm>
            <a:off x="722789" y="160938"/>
            <a:ext cx="10515600" cy="1325563"/>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Read cookie data</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E06300-F844-4288-B110-74D197515A47}"/>
              </a:ext>
            </a:extLst>
          </p:cNvPr>
          <p:cNvSpPr>
            <a:spLocks noGrp="1"/>
          </p:cNvSpPr>
          <p:nvPr>
            <p:ph idx="1"/>
          </p:nvPr>
        </p:nvSpPr>
        <p:spPr>
          <a:xfrm>
            <a:off x="838200" y="1594806"/>
            <a:ext cx="10515600" cy="4351338"/>
          </a:xfrm>
        </p:spPr>
        <p:txBody>
          <a:bodyPr/>
          <a:lstStyle/>
          <a:p>
            <a:r>
              <a:rPr lang="en-US" b="0" i="0" dirty="0">
                <a:solidFill>
                  <a:srgbClr val="3B3835"/>
                </a:solidFill>
                <a:effectLst/>
                <a:latin typeface="Helvetica Neue"/>
              </a:rPr>
              <a:t>All cookie data is available through the </a:t>
            </a:r>
            <a:r>
              <a:rPr lang="en-US" b="0" i="0" dirty="0" err="1">
                <a:solidFill>
                  <a:srgbClr val="3B3835"/>
                </a:solidFill>
                <a:effectLst/>
                <a:latin typeface="Helvetica Neue"/>
              </a:rPr>
              <a:t>superglobal</a:t>
            </a:r>
            <a:r>
              <a:rPr lang="en-US" b="0" i="0" dirty="0">
                <a:solidFill>
                  <a:srgbClr val="3B3835"/>
                </a:solidFill>
                <a:effectLst/>
                <a:latin typeface="Helvetica Neue"/>
              </a:rPr>
              <a:t> </a:t>
            </a:r>
          </a:p>
          <a:p>
            <a:endParaRPr lang="en-US" b="0" i="0" dirty="0">
              <a:solidFill>
                <a:srgbClr val="3B3835"/>
              </a:solidFill>
              <a:effectLst/>
              <a:latin typeface="Helvetica Neue"/>
            </a:endParaRPr>
          </a:p>
          <a:p>
            <a:pPr marL="0" indent="0">
              <a:buNone/>
            </a:pPr>
            <a:r>
              <a:rPr lang="en-US" b="0" i="0" dirty="0">
                <a:solidFill>
                  <a:srgbClr val="00B050"/>
                </a:solidFill>
                <a:effectLst/>
                <a:latin typeface="Helvetica Neue"/>
              </a:rPr>
              <a:t>$_COOKIE: </a:t>
            </a:r>
          </a:p>
          <a:p>
            <a:pPr marL="0" indent="0">
              <a:buNone/>
            </a:pPr>
            <a:r>
              <a:rPr lang="en-US" b="0" i="0" dirty="0">
                <a:solidFill>
                  <a:srgbClr val="3B3835"/>
                </a:solidFill>
                <a:effectLst/>
                <a:latin typeface="Helvetica Neue"/>
              </a:rPr>
              <a:t>$variable = </a:t>
            </a:r>
            <a:r>
              <a:rPr lang="en-US" b="0" i="0" dirty="0">
                <a:solidFill>
                  <a:srgbClr val="00B050"/>
                </a:solidFill>
                <a:effectLst/>
                <a:latin typeface="Helvetica Neue"/>
              </a:rPr>
              <a:t>$_COOKIE</a:t>
            </a:r>
            <a:r>
              <a:rPr lang="en-US" b="0" i="0" dirty="0">
                <a:solidFill>
                  <a:srgbClr val="3B3835"/>
                </a:solidFill>
                <a:effectLst/>
                <a:latin typeface="Helvetica Neue"/>
              </a:rPr>
              <a:t>[‘</a:t>
            </a:r>
            <a:r>
              <a:rPr lang="en-US" b="0" i="0" dirty="0" err="1">
                <a:solidFill>
                  <a:srgbClr val="C00000"/>
                </a:solidFill>
                <a:effectLst/>
                <a:latin typeface="Helvetica Neue"/>
              </a:rPr>
              <a:t>cookie_name</a:t>
            </a:r>
            <a:r>
              <a:rPr lang="en-US" b="0" i="0" dirty="0">
                <a:solidFill>
                  <a:srgbClr val="3B3835"/>
                </a:solidFill>
                <a:effectLst/>
                <a:latin typeface="Helvetica Neue"/>
              </a:rPr>
              <a:t>’]  or </a:t>
            </a:r>
          </a:p>
          <a:p>
            <a:pPr marL="0" indent="0">
              <a:buNone/>
            </a:pPr>
            <a:endParaRPr lang="en-US" b="0" i="0" dirty="0">
              <a:solidFill>
                <a:srgbClr val="3B3835"/>
              </a:solidFill>
              <a:effectLst/>
              <a:latin typeface="Helvetica Neue"/>
            </a:endParaRPr>
          </a:p>
          <a:p>
            <a:pPr marL="0" indent="0">
              <a:buNone/>
            </a:pPr>
            <a:r>
              <a:rPr lang="en-US" b="0" i="0" dirty="0">
                <a:solidFill>
                  <a:srgbClr val="3B3835"/>
                </a:solidFill>
                <a:effectLst/>
                <a:latin typeface="Helvetica Neue"/>
              </a:rPr>
              <a:t>$variable = </a:t>
            </a:r>
            <a:r>
              <a:rPr lang="en-US" b="0" i="0" dirty="0">
                <a:solidFill>
                  <a:srgbClr val="00B050"/>
                </a:solidFill>
                <a:effectLst/>
                <a:latin typeface="Helvetica Neue"/>
              </a:rPr>
              <a:t>$HTTP_COOKIE_VARS</a:t>
            </a:r>
            <a:r>
              <a:rPr lang="en-US" b="0" i="0" dirty="0">
                <a:solidFill>
                  <a:srgbClr val="C00000"/>
                </a:solidFill>
                <a:effectLst/>
                <a:latin typeface="Helvetica Neue"/>
              </a:rPr>
              <a:t>[‘</a:t>
            </a:r>
            <a:r>
              <a:rPr lang="en-US" b="0" i="0" dirty="0" err="1">
                <a:solidFill>
                  <a:srgbClr val="C00000"/>
                </a:solidFill>
                <a:effectLst/>
                <a:latin typeface="Helvetica Neue"/>
              </a:rPr>
              <a:t>cookie_name</a:t>
            </a:r>
            <a:r>
              <a:rPr lang="en-US" b="0" i="0" dirty="0">
                <a:solidFill>
                  <a:srgbClr val="C00000"/>
                </a:solidFill>
                <a:effectLst/>
                <a:latin typeface="Helvetica Neue"/>
              </a:rPr>
              <a:t>’</a:t>
            </a:r>
            <a:r>
              <a:rPr lang="en-US" b="0" i="0" dirty="0">
                <a:solidFill>
                  <a:srgbClr val="3B3835"/>
                </a:solidFill>
                <a:effectLst/>
                <a:latin typeface="Helvetica Neue"/>
              </a:rPr>
              <a:t>]; </a:t>
            </a:r>
          </a:p>
          <a:p>
            <a:pPr marL="0" indent="0">
              <a:buNone/>
            </a:pPr>
            <a:endParaRPr lang="en-US" dirty="0">
              <a:solidFill>
                <a:srgbClr val="3B3835"/>
              </a:solidFill>
              <a:latin typeface="Helvetica Neue"/>
            </a:endParaRPr>
          </a:p>
          <a:p>
            <a:pPr marL="0" indent="0">
              <a:buNone/>
            </a:pPr>
            <a:r>
              <a:rPr lang="en-US" dirty="0">
                <a:solidFill>
                  <a:srgbClr val="3B3835"/>
                </a:solidFill>
                <a:latin typeface="Helvetica Neue"/>
              </a:rPr>
              <a:t>Example:</a:t>
            </a:r>
            <a:r>
              <a:rPr lang="en-US" b="0" i="0" dirty="0">
                <a:solidFill>
                  <a:srgbClr val="3B3835"/>
                </a:solidFill>
                <a:effectLst/>
                <a:latin typeface="Helvetica Neue"/>
              </a:rPr>
              <a:t> $age = </a:t>
            </a:r>
            <a:r>
              <a:rPr lang="en-US" b="0" i="0" dirty="0">
                <a:solidFill>
                  <a:srgbClr val="00B050"/>
                </a:solidFill>
                <a:effectLst/>
                <a:latin typeface="Helvetica Neue"/>
              </a:rPr>
              <a:t>$_COOKIE</a:t>
            </a:r>
            <a:r>
              <a:rPr lang="en-US" b="0" i="0" dirty="0">
                <a:solidFill>
                  <a:srgbClr val="3B3835"/>
                </a:solidFill>
                <a:effectLst/>
                <a:latin typeface="Helvetica Neue"/>
              </a:rPr>
              <a:t>[‘</a:t>
            </a:r>
            <a:r>
              <a:rPr lang="en-US" b="0" i="0" dirty="0">
                <a:solidFill>
                  <a:srgbClr val="C00000"/>
                </a:solidFill>
                <a:effectLst/>
                <a:latin typeface="Helvetica Neue"/>
              </a:rPr>
              <a:t>age</a:t>
            </a:r>
            <a:r>
              <a:rPr lang="en-US" b="0" i="0" dirty="0">
                <a:solidFill>
                  <a:srgbClr val="3B3835"/>
                </a:solidFill>
                <a:effectLst/>
                <a:latin typeface="Helvetica Neue"/>
              </a:rPr>
              <a:t>’]</a:t>
            </a:r>
            <a:endParaRPr lang="en-US" dirty="0"/>
          </a:p>
        </p:txBody>
      </p:sp>
    </p:spTree>
    <p:extLst>
      <p:ext uri="{BB962C8B-B14F-4D97-AF65-F5344CB8AC3E}">
        <p14:creationId xmlns:p14="http://schemas.microsoft.com/office/powerpoint/2010/main" val="3451903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6B97-55C0-4382-80FB-B008BE70FA54}"/>
              </a:ext>
            </a:extLst>
          </p:cNvPr>
          <p:cNvSpPr>
            <a:spLocks noGrp="1"/>
          </p:cNvSpPr>
          <p:nvPr>
            <p:ph type="title"/>
          </p:nvPr>
        </p:nvSpPr>
        <p:spPr>
          <a:xfrm>
            <a:off x="838200" y="365125"/>
            <a:ext cx="10515600" cy="753461"/>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Delete a cookie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B9267C-5E0F-4EC4-8FD1-53A544058E34}"/>
              </a:ext>
            </a:extLst>
          </p:cNvPr>
          <p:cNvSpPr>
            <a:spLocks noGrp="1"/>
          </p:cNvSpPr>
          <p:nvPr>
            <p:ph idx="1"/>
          </p:nvPr>
        </p:nvSpPr>
        <p:spPr>
          <a:xfrm>
            <a:off x="838200" y="1265823"/>
            <a:ext cx="10515600" cy="5227052"/>
          </a:xfrm>
        </p:spPr>
        <p:txBody>
          <a:bodyPr>
            <a:normAutofit/>
          </a:bodyPr>
          <a:lstStyle/>
          <a:p>
            <a:pPr algn="just"/>
            <a:r>
              <a:rPr lang="en-US" sz="3200" b="0" i="0" dirty="0">
                <a:solidFill>
                  <a:srgbClr val="3B3835"/>
                </a:solidFill>
                <a:effectLst/>
                <a:latin typeface="Times New Roman" panose="02020603050405020304" pitchFamily="18" charset="0"/>
                <a:cs typeface="Times New Roman" panose="02020603050405020304" pitchFamily="18" charset="0"/>
              </a:rPr>
              <a:t>To remove a cookie, simply overwrite the cookie with a new one with an expiry time in the past</a:t>
            </a:r>
          </a:p>
          <a:p>
            <a:pPr marL="0" indent="0" algn="just">
              <a:buNone/>
            </a:pPr>
            <a:endParaRPr lang="en-US" sz="3200" b="0" i="0" dirty="0">
              <a:solidFill>
                <a:srgbClr val="3B3835"/>
              </a:solidFill>
              <a:effectLst/>
              <a:latin typeface="Times New Roman" panose="02020603050405020304" pitchFamily="18" charset="0"/>
              <a:cs typeface="Times New Roman" panose="02020603050405020304" pitchFamily="18" charset="0"/>
            </a:endParaRPr>
          </a:p>
          <a:p>
            <a:pPr marL="0" indent="0" algn="just">
              <a:buNone/>
            </a:pPr>
            <a:r>
              <a:rPr lang="en-US" sz="3200" b="0" i="0" dirty="0">
                <a:solidFill>
                  <a:srgbClr val="3B3835"/>
                </a:solidFill>
                <a:effectLst/>
                <a:latin typeface="Times New Roman" panose="02020603050405020304" pitchFamily="18" charset="0"/>
                <a:cs typeface="Times New Roman" panose="02020603050405020304" pitchFamily="18" charset="0"/>
              </a:rPr>
              <a:t> </a:t>
            </a:r>
            <a:r>
              <a:rPr lang="en-US" sz="3200" b="0" i="0" dirty="0" err="1">
                <a:solidFill>
                  <a:srgbClr val="00B050"/>
                </a:solidFill>
                <a:effectLst/>
                <a:latin typeface="Times New Roman" panose="02020603050405020304" pitchFamily="18" charset="0"/>
                <a:cs typeface="Times New Roman" panose="02020603050405020304" pitchFamily="18" charset="0"/>
              </a:rPr>
              <a:t>setcookie</a:t>
            </a:r>
            <a:r>
              <a:rPr lang="en-US" sz="3200" b="0" i="0" dirty="0">
                <a:solidFill>
                  <a:srgbClr val="3B3835"/>
                </a:solidFill>
                <a:effectLst/>
                <a:latin typeface="Times New Roman" panose="02020603050405020304" pitchFamily="18" charset="0"/>
                <a:cs typeface="Times New Roman" panose="02020603050405020304" pitchFamily="18" charset="0"/>
              </a:rPr>
              <a:t>(‘</a:t>
            </a:r>
            <a:r>
              <a:rPr lang="en-US" sz="3200" b="0" i="0" dirty="0" err="1">
                <a:solidFill>
                  <a:srgbClr val="C00000"/>
                </a:solidFill>
                <a:effectLst/>
                <a:latin typeface="Times New Roman" panose="02020603050405020304" pitchFamily="18" charset="0"/>
                <a:cs typeface="Times New Roman" panose="02020603050405020304" pitchFamily="18" charset="0"/>
              </a:rPr>
              <a:t>cookie_name</a:t>
            </a:r>
            <a:r>
              <a:rPr lang="en-US" sz="3200" b="0" i="0" dirty="0" err="1">
                <a:solidFill>
                  <a:srgbClr val="3B3835"/>
                </a:solidFill>
                <a:effectLst/>
                <a:latin typeface="Times New Roman" panose="02020603050405020304" pitchFamily="18" charset="0"/>
                <a:cs typeface="Times New Roman" panose="02020603050405020304" pitchFamily="18" charset="0"/>
              </a:rPr>
              <a:t>’,’’,</a:t>
            </a:r>
            <a:r>
              <a:rPr lang="en-US" sz="3200" b="0" i="0" dirty="0" err="1">
                <a:solidFill>
                  <a:srgbClr val="00B050"/>
                </a:solidFill>
                <a:effectLst/>
                <a:latin typeface="Times New Roman" panose="02020603050405020304" pitchFamily="18" charset="0"/>
                <a:cs typeface="Times New Roman" panose="02020603050405020304" pitchFamily="18" charset="0"/>
              </a:rPr>
              <a:t>time</a:t>
            </a:r>
            <a:r>
              <a:rPr lang="en-US" sz="3200" b="0" i="0" dirty="0">
                <a:solidFill>
                  <a:srgbClr val="3B3835"/>
                </a:solidFill>
                <a:effectLst/>
                <a:latin typeface="Times New Roman" panose="02020603050405020304" pitchFamily="18" charset="0"/>
                <a:cs typeface="Times New Roman" panose="02020603050405020304" pitchFamily="18" charset="0"/>
              </a:rPr>
              <a:t>()-6000)</a:t>
            </a:r>
          </a:p>
          <a:p>
            <a:pPr marL="0" indent="0" algn="just">
              <a:buNone/>
            </a:pPr>
            <a:endParaRPr lang="en-US" sz="3200" b="0" i="0" dirty="0">
              <a:solidFill>
                <a:srgbClr val="3B3835"/>
              </a:solidFill>
              <a:effectLst/>
              <a:latin typeface="Times New Roman" panose="02020603050405020304" pitchFamily="18" charset="0"/>
              <a:cs typeface="Times New Roman" panose="02020603050405020304" pitchFamily="18" charset="0"/>
            </a:endParaRPr>
          </a:p>
          <a:p>
            <a:pPr marL="0" indent="0" algn="just">
              <a:buNone/>
            </a:pPr>
            <a:r>
              <a:rPr lang="en-US" sz="3200" b="0" i="0" dirty="0">
                <a:solidFill>
                  <a:srgbClr val="00B050"/>
                </a:solidFill>
                <a:effectLst/>
                <a:latin typeface="Times New Roman" panose="02020603050405020304" pitchFamily="18" charset="0"/>
                <a:cs typeface="Times New Roman" panose="02020603050405020304" pitchFamily="18" charset="0"/>
              </a:rPr>
              <a:t>Note</a:t>
            </a:r>
            <a:r>
              <a:rPr lang="en-US" sz="3200" b="0" i="0" dirty="0">
                <a:solidFill>
                  <a:srgbClr val="3B3835"/>
                </a:solidFill>
                <a:effectLst/>
                <a:latin typeface="Times New Roman" panose="02020603050405020304" pitchFamily="18" charset="0"/>
                <a:cs typeface="Times New Roman" panose="02020603050405020304" pitchFamily="18" charset="0"/>
              </a:rPr>
              <a:t> that theoretically any number taken away from the </a:t>
            </a:r>
            <a:r>
              <a:rPr lang="en-US" sz="3200" b="0" i="0" dirty="0">
                <a:solidFill>
                  <a:srgbClr val="C00000"/>
                </a:solidFill>
                <a:effectLst/>
                <a:latin typeface="Times New Roman" panose="02020603050405020304" pitchFamily="18" charset="0"/>
                <a:cs typeface="Times New Roman" panose="02020603050405020304" pitchFamily="18" charset="0"/>
              </a:rPr>
              <a:t>time() </a:t>
            </a:r>
            <a:r>
              <a:rPr lang="en-US" sz="3200" b="0" i="0" dirty="0">
                <a:solidFill>
                  <a:srgbClr val="3B3835"/>
                </a:solidFill>
                <a:effectLst/>
                <a:latin typeface="Times New Roman" panose="02020603050405020304" pitchFamily="18" charset="0"/>
                <a:cs typeface="Times New Roman" panose="02020603050405020304" pitchFamily="18" charset="0"/>
              </a:rPr>
              <a:t>function should do, but due to variations in local computer times, it is advisable to use a day or two.</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11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F909-60A5-4870-B933-F06880C211EF}"/>
              </a:ext>
            </a:extLst>
          </p:cNvPr>
          <p:cNvSpPr>
            <a:spLocks noGrp="1"/>
          </p:cNvSpPr>
          <p:nvPr>
            <p:ph type="title"/>
          </p:nvPr>
        </p:nvSpPr>
        <p:spPr/>
        <p:txBody>
          <a:bodyPr>
            <a:normAutofit fontScale="90000"/>
          </a:bodyPr>
          <a:lstStyle/>
          <a:p>
            <a:r>
              <a:rPr lang="en-IN" sz="4400" b="1" dirty="0">
                <a:solidFill>
                  <a:srgbClr val="000000"/>
                </a:solidFill>
                <a:effectLst/>
                <a:latin typeface="Verdana" panose="020B0604030504040204" pitchFamily="34" charset="0"/>
                <a:ea typeface="Times New Roman" panose="02020603050405020304" pitchFamily="18" charset="0"/>
              </a:rPr>
              <a:t>Example: -  </a:t>
            </a:r>
            <a:r>
              <a:rPr lang="en-IN" sz="4400" b="0" dirty="0">
                <a:effectLst/>
                <a:latin typeface="Arial" panose="020B0604020202020204" pitchFamily="34" charset="0"/>
                <a:ea typeface="Times New Roman" panose="02020603050405020304" pitchFamily="18" charset="0"/>
              </a:rPr>
              <a:t>"Hello World" Script in PHP</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F8AE965-D102-4634-A199-F6921D978CB0}"/>
              </a:ext>
            </a:extLst>
          </p:cNvPr>
          <p:cNvSpPr>
            <a:spLocks noGrp="1"/>
          </p:cNvSpPr>
          <p:nvPr>
            <p:ph idx="1"/>
          </p:nvPr>
        </p:nvSpPr>
        <p:spPr>
          <a:xfrm>
            <a:off x="1575047" y="1287385"/>
            <a:ext cx="8483353" cy="5205490"/>
          </a:xfrm>
        </p:spPr>
        <p:txBody>
          <a:bodyPr>
            <a:normAutofit fontScale="62500" lnSpcReduction="20000"/>
          </a:bodyPr>
          <a:lstStyle/>
          <a:p>
            <a:pPr marL="0" indent="0">
              <a:lnSpc>
                <a:spcPct val="107000"/>
              </a:lnSpc>
              <a:spcAft>
                <a:spcPts val="800"/>
              </a:spcAft>
              <a:buNone/>
            </a:pPr>
            <a:r>
              <a:rPr lang="en-IN"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&lt;html&gt;</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&lt;head&gt;</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&lt;title&gt;Hello World&lt;/title&gt;</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&lt;/head&gt;</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&lt;body&gt;</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&lt;?php echo "Hello, World!";?&gt;</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&lt;/body&gt;</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&lt;/html&gt;</a:t>
            </a:r>
          </a:p>
          <a:p>
            <a:pPr marL="0" indent="0">
              <a:lnSpc>
                <a:spcPct val="107000"/>
              </a:lnSpc>
              <a:spcAft>
                <a:spcPts val="800"/>
              </a:spcAft>
              <a:buNone/>
            </a:pPr>
            <a:endParaRPr lang="en-IN" sz="29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IN" sz="29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Hello, World!</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19946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155F-2F1B-4774-AE6F-A54B66F68660}"/>
              </a:ext>
            </a:extLst>
          </p:cNvPr>
          <p:cNvSpPr>
            <a:spLocks noGrp="1"/>
          </p:cNvSpPr>
          <p:nvPr>
            <p:ph type="title"/>
          </p:nvPr>
        </p:nvSpPr>
        <p:spPr>
          <a:xfrm>
            <a:off x="838200" y="169816"/>
            <a:ext cx="10515600" cy="877749"/>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Problems with Cookies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2C4CCB-4FE6-4BF9-BE2F-5E57775B5FBA}"/>
              </a:ext>
            </a:extLst>
          </p:cNvPr>
          <p:cNvSpPr>
            <a:spLocks noGrp="1"/>
          </p:cNvSpPr>
          <p:nvPr>
            <p:ph idx="1"/>
          </p:nvPr>
        </p:nvSpPr>
        <p:spPr>
          <a:xfrm>
            <a:off x="776056" y="1047565"/>
            <a:ext cx="10515600" cy="4809802"/>
          </a:xfrm>
        </p:spPr>
        <p:txBody>
          <a:bodyPr>
            <a:noAutofit/>
          </a:bodyPr>
          <a:lstStyle/>
          <a:p>
            <a:pPr algn="just"/>
            <a:r>
              <a:rPr lang="en-US" sz="3200" b="0" i="0" dirty="0">
                <a:solidFill>
                  <a:srgbClr val="3B3835"/>
                </a:solidFill>
                <a:effectLst/>
                <a:latin typeface="Helvetica Neue"/>
              </a:rPr>
              <a:t>Browsers can refuse to accept cookies</a:t>
            </a:r>
          </a:p>
          <a:p>
            <a:pPr algn="just"/>
            <a:endParaRPr lang="en-US" sz="3200" b="0" i="0" dirty="0">
              <a:solidFill>
                <a:srgbClr val="3B3835"/>
              </a:solidFill>
              <a:effectLst/>
              <a:latin typeface="Helvetica Neue"/>
            </a:endParaRPr>
          </a:p>
          <a:p>
            <a:pPr algn="just"/>
            <a:r>
              <a:rPr lang="en-US" sz="3200" b="0" i="0" dirty="0">
                <a:solidFill>
                  <a:srgbClr val="3B3835"/>
                </a:solidFill>
                <a:effectLst/>
                <a:latin typeface="Helvetica Neue"/>
              </a:rPr>
              <a:t>Additionally, it adds network overhead to send lots of information back and forth.</a:t>
            </a:r>
          </a:p>
          <a:p>
            <a:pPr algn="just"/>
            <a:endParaRPr lang="en-US" sz="3200" b="0" i="0" dirty="0">
              <a:solidFill>
                <a:srgbClr val="3B3835"/>
              </a:solidFill>
              <a:effectLst/>
              <a:latin typeface="Helvetica Neue"/>
            </a:endParaRPr>
          </a:p>
          <a:p>
            <a:pPr algn="just"/>
            <a:r>
              <a:rPr lang="en-US" sz="3200" b="0" i="0" dirty="0">
                <a:solidFill>
                  <a:srgbClr val="3B3835"/>
                </a:solidFill>
                <a:effectLst/>
                <a:latin typeface="Helvetica Neue"/>
              </a:rPr>
              <a:t>There are also limits to the amount of information that can be sent</a:t>
            </a:r>
          </a:p>
          <a:p>
            <a:pPr algn="just"/>
            <a:endParaRPr lang="en-US" sz="3200" dirty="0">
              <a:solidFill>
                <a:srgbClr val="3B3835"/>
              </a:solidFill>
              <a:latin typeface="Helvetica Neue"/>
            </a:endParaRPr>
          </a:p>
          <a:p>
            <a:pPr algn="just"/>
            <a:r>
              <a:rPr lang="en-US" sz="3200" b="0" i="0" dirty="0">
                <a:solidFill>
                  <a:srgbClr val="3B3835"/>
                </a:solidFill>
                <a:effectLst/>
                <a:latin typeface="Helvetica Neue"/>
              </a:rPr>
              <a:t>Some information you just don’t want to save on the client’s computer.</a:t>
            </a:r>
            <a:endParaRPr lang="en-US" sz="3200" dirty="0"/>
          </a:p>
        </p:txBody>
      </p:sp>
    </p:spTree>
    <p:extLst>
      <p:ext uri="{BB962C8B-B14F-4D97-AF65-F5344CB8AC3E}">
        <p14:creationId xmlns:p14="http://schemas.microsoft.com/office/powerpoint/2010/main" val="41592857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F511-3045-4ADE-9414-0A0EEFBB78BA}"/>
              </a:ext>
            </a:extLst>
          </p:cNvPr>
          <p:cNvSpPr>
            <a:spLocks noGrp="1"/>
          </p:cNvSpPr>
          <p:nvPr>
            <p:ph type="title"/>
          </p:nvPr>
        </p:nvSpPr>
        <p:spPr>
          <a:xfrm>
            <a:off x="838200" y="96251"/>
            <a:ext cx="10515600" cy="797850"/>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Sessions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58F897-57E8-4261-BAA7-325E8D03B227}"/>
              </a:ext>
            </a:extLst>
          </p:cNvPr>
          <p:cNvSpPr>
            <a:spLocks noGrp="1"/>
          </p:cNvSpPr>
          <p:nvPr>
            <p:ph idx="1"/>
          </p:nvPr>
        </p:nvSpPr>
        <p:spPr>
          <a:xfrm>
            <a:off x="776056" y="1253331"/>
            <a:ext cx="10515600" cy="4351338"/>
          </a:xfrm>
        </p:spPr>
        <p:txBody>
          <a:bodyPr>
            <a:noAutofit/>
          </a:bodyPr>
          <a:lstStyle/>
          <a:p>
            <a:pPr algn="just"/>
            <a:r>
              <a:rPr lang="en-US" sz="3200" b="0" i="0" dirty="0">
                <a:solidFill>
                  <a:srgbClr val="3B3835"/>
                </a:solidFill>
                <a:effectLst/>
                <a:latin typeface="Times New Roman" panose="02020603050405020304" pitchFamily="18" charset="0"/>
                <a:cs typeface="Times New Roman" panose="02020603050405020304" pitchFamily="18" charset="0"/>
              </a:rPr>
              <a:t>A Session allows to store user information on the server for later use (i.e. username, shopping cart items, </a:t>
            </a:r>
            <a:r>
              <a:rPr lang="en-US" sz="3200" b="0" i="0" dirty="0" err="1">
                <a:solidFill>
                  <a:srgbClr val="3B3835"/>
                </a:solidFill>
                <a:effectLst/>
                <a:latin typeface="Times New Roman" panose="02020603050405020304" pitchFamily="18" charset="0"/>
                <a:cs typeface="Times New Roman" panose="02020603050405020304" pitchFamily="18" charset="0"/>
              </a:rPr>
              <a:t>etc</a:t>
            </a:r>
            <a:r>
              <a:rPr lang="en-US" sz="3200" b="0" i="0" dirty="0">
                <a:solidFill>
                  <a:srgbClr val="3B3835"/>
                </a:solidFill>
                <a:effectLst/>
                <a:latin typeface="Times New Roman" panose="02020603050405020304" pitchFamily="18" charset="0"/>
                <a:cs typeface="Times New Roman" panose="02020603050405020304" pitchFamily="18" charset="0"/>
              </a:rPr>
              <a:t>)</a:t>
            </a:r>
          </a:p>
          <a:p>
            <a:pPr algn="just"/>
            <a:endParaRPr lang="en-US" sz="3200" b="0" i="0" dirty="0">
              <a:solidFill>
                <a:srgbClr val="3B3835"/>
              </a:solidFill>
              <a:effectLst/>
              <a:latin typeface="Times New Roman" panose="02020603050405020304" pitchFamily="18" charset="0"/>
              <a:cs typeface="Times New Roman" panose="02020603050405020304" pitchFamily="18" charset="0"/>
            </a:endParaRPr>
          </a:p>
          <a:p>
            <a:pPr algn="just"/>
            <a:r>
              <a:rPr lang="en-US" sz="3200" b="0" i="0" dirty="0">
                <a:solidFill>
                  <a:srgbClr val="3B3835"/>
                </a:solidFill>
                <a:effectLst/>
                <a:latin typeface="Times New Roman" panose="02020603050405020304" pitchFamily="18" charset="0"/>
                <a:cs typeface="Times New Roman" panose="02020603050405020304" pitchFamily="18" charset="0"/>
              </a:rPr>
              <a:t>However, this session information is temporary and is usually deleted very quickly after the user has left the website that uses sessions</a:t>
            </a:r>
          </a:p>
          <a:p>
            <a:pPr algn="just"/>
            <a:endParaRPr lang="en-US" sz="3200" dirty="0">
              <a:solidFill>
                <a:srgbClr val="3B3835"/>
              </a:solidFill>
              <a:latin typeface="Times New Roman" panose="02020603050405020304" pitchFamily="18" charset="0"/>
              <a:cs typeface="Times New Roman" panose="02020603050405020304" pitchFamily="18" charset="0"/>
            </a:endParaRPr>
          </a:p>
          <a:p>
            <a:pPr algn="just"/>
            <a:r>
              <a:rPr lang="en-US" sz="3200" b="0" i="0" dirty="0">
                <a:solidFill>
                  <a:srgbClr val="3B3835"/>
                </a:solidFill>
                <a:effectLst/>
                <a:latin typeface="Times New Roman" panose="02020603050405020304" pitchFamily="18" charset="0"/>
                <a:cs typeface="Times New Roman" panose="02020603050405020304" pitchFamily="18" charset="0"/>
              </a:rPr>
              <a:t>Session variables hold information about one single user, and are available to all pages in one application.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09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6F41-4D88-4088-BE83-DA709AE73462}"/>
              </a:ext>
            </a:extLst>
          </p:cNvPr>
          <p:cNvSpPr>
            <a:spLocks noGrp="1"/>
          </p:cNvSpPr>
          <p:nvPr>
            <p:ph type="title"/>
          </p:nvPr>
        </p:nvSpPr>
        <p:spPr>
          <a:xfrm>
            <a:off x="838200" y="134307"/>
            <a:ext cx="10515600" cy="842238"/>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Starting a PHP Session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863471-AE6A-4212-9080-507AD43A7645}"/>
              </a:ext>
            </a:extLst>
          </p:cNvPr>
          <p:cNvSpPr>
            <a:spLocks noGrp="1"/>
          </p:cNvSpPr>
          <p:nvPr>
            <p:ph idx="1"/>
          </p:nvPr>
        </p:nvSpPr>
        <p:spPr>
          <a:xfrm>
            <a:off x="838200" y="878890"/>
            <a:ext cx="10392052" cy="4545366"/>
          </a:xfrm>
        </p:spPr>
        <p:txBody>
          <a:bodyPr>
            <a:noAutofit/>
          </a:bodyPr>
          <a:lstStyle/>
          <a:p>
            <a:r>
              <a:rPr lang="en-US" sz="3000" b="0" i="0" dirty="0">
                <a:solidFill>
                  <a:srgbClr val="3B3835"/>
                </a:solidFill>
                <a:effectLst/>
                <a:latin typeface="Times New Roman" panose="02020603050405020304" pitchFamily="18" charset="0"/>
                <a:cs typeface="Times New Roman" panose="02020603050405020304" pitchFamily="18" charset="0"/>
              </a:rPr>
              <a:t>Before you can store user information in your PHP session, you must first start up the session</a:t>
            </a:r>
          </a:p>
          <a:p>
            <a:r>
              <a:rPr lang="en-US" sz="3000" b="0" i="0" dirty="0">
                <a:solidFill>
                  <a:srgbClr val="3B3835"/>
                </a:solidFill>
                <a:effectLst/>
                <a:latin typeface="Times New Roman" panose="02020603050405020304" pitchFamily="18" charset="0"/>
                <a:cs typeface="Times New Roman" panose="02020603050405020304" pitchFamily="18" charset="0"/>
              </a:rPr>
              <a:t>The </a:t>
            </a:r>
            <a:r>
              <a:rPr lang="en-US" sz="3000" b="0" i="0" dirty="0" err="1">
                <a:solidFill>
                  <a:srgbClr val="3B3835"/>
                </a:solidFill>
                <a:effectLst/>
                <a:latin typeface="Times New Roman" panose="02020603050405020304" pitchFamily="18" charset="0"/>
                <a:cs typeface="Times New Roman" panose="02020603050405020304" pitchFamily="18" charset="0"/>
              </a:rPr>
              <a:t>session_start</a:t>
            </a:r>
            <a:r>
              <a:rPr lang="en-US" sz="3000" b="0" i="0" dirty="0">
                <a:solidFill>
                  <a:srgbClr val="3B3835"/>
                </a:solidFill>
                <a:effectLst/>
                <a:latin typeface="Times New Roman" panose="02020603050405020304" pitchFamily="18" charset="0"/>
                <a:cs typeface="Times New Roman" panose="02020603050405020304" pitchFamily="18" charset="0"/>
              </a:rPr>
              <a:t>() function must appear BEFORE the &lt;html&gt; tag.</a:t>
            </a:r>
          </a:p>
          <a:p>
            <a:pPr marL="0" indent="0">
              <a:buNone/>
            </a:pPr>
            <a:r>
              <a:rPr lang="en-US" sz="3000" b="0" i="0" dirty="0">
                <a:solidFill>
                  <a:srgbClr val="3B3835"/>
                </a:solidFill>
                <a:effectLst/>
                <a:latin typeface="Times New Roman" panose="02020603050405020304" pitchFamily="18" charset="0"/>
                <a:cs typeface="Times New Roman" panose="02020603050405020304" pitchFamily="18" charset="0"/>
              </a:rPr>
              <a:t>                 </a:t>
            </a:r>
            <a:r>
              <a:rPr lang="en-US" sz="3000" b="0" i="0" dirty="0">
                <a:solidFill>
                  <a:srgbClr val="C00000"/>
                </a:solidFill>
                <a:effectLst/>
                <a:latin typeface="Times New Roman" panose="02020603050405020304" pitchFamily="18" charset="0"/>
                <a:cs typeface="Times New Roman" panose="02020603050405020304" pitchFamily="18" charset="0"/>
              </a:rPr>
              <a:t>&lt;?php </a:t>
            </a:r>
            <a:r>
              <a:rPr lang="en-US" sz="3000" b="0" i="0" dirty="0" err="1">
                <a:solidFill>
                  <a:srgbClr val="C00000"/>
                </a:solidFill>
                <a:effectLst/>
                <a:latin typeface="Times New Roman" panose="02020603050405020304" pitchFamily="18" charset="0"/>
                <a:cs typeface="Times New Roman" panose="02020603050405020304" pitchFamily="18" charset="0"/>
              </a:rPr>
              <a:t>session_start</a:t>
            </a:r>
            <a:r>
              <a:rPr lang="en-US" sz="3000" b="0" i="0" dirty="0">
                <a:solidFill>
                  <a:srgbClr val="C00000"/>
                </a:solidFill>
                <a:effectLst/>
                <a:latin typeface="Times New Roman" panose="02020603050405020304" pitchFamily="18" charset="0"/>
                <a:cs typeface="Times New Roman" panose="02020603050405020304" pitchFamily="18" charset="0"/>
              </a:rPr>
              <a:t>(); ?&gt; </a:t>
            </a:r>
          </a:p>
          <a:p>
            <a:pPr marL="0" indent="0">
              <a:buNone/>
            </a:pPr>
            <a:r>
              <a:rPr lang="en-US" sz="3000" b="0" i="0" dirty="0">
                <a:solidFill>
                  <a:srgbClr val="3B3835"/>
                </a:solidFill>
                <a:effectLst/>
                <a:latin typeface="Times New Roman" panose="02020603050405020304" pitchFamily="18" charset="0"/>
                <a:cs typeface="Times New Roman" panose="02020603050405020304" pitchFamily="18" charset="0"/>
              </a:rPr>
              <a:t>                               </a:t>
            </a:r>
            <a:r>
              <a:rPr lang="en-US" sz="3000" b="0" i="0" dirty="0">
                <a:solidFill>
                  <a:srgbClr val="00B050"/>
                </a:solidFill>
                <a:effectLst/>
                <a:latin typeface="Times New Roman" panose="02020603050405020304" pitchFamily="18" charset="0"/>
                <a:cs typeface="Times New Roman" panose="02020603050405020304" pitchFamily="18" charset="0"/>
              </a:rPr>
              <a:t>&lt;html&gt; </a:t>
            </a:r>
          </a:p>
          <a:p>
            <a:pPr marL="0" indent="0">
              <a:buNone/>
            </a:pPr>
            <a:r>
              <a:rPr lang="en-US" sz="3000" b="0" i="0" dirty="0">
                <a:solidFill>
                  <a:srgbClr val="00B050"/>
                </a:solidFill>
                <a:effectLst/>
                <a:latin typeface="Times New Roman" panose="02020603050405020304" pitchFamily="18" charset="0"/>
                <a:cs typeface="Times New Roman" panose="02020603050405020304" pitchFamily="18" charset="0"/>
              </a:rPr>
              <a:t>                              &lt;body&gt;</a:t>
            </a:r>
          </a:p>
          <a:p>
            <a:pPr marL="0" indent="0">
              <a:buNone/>
            </a:pPr>
            <a:r>
              <a:rPr lang="en-US" sz="3000" b="0" i="0" dirty="0">
                <a:solidFill>
                  <a:srgbClr val="3B3835"/>
                </a:solidFill>
                <a:effectLst/>
                <a:latin typeface="Times New Roman" panose="02020603050405020304" pitchFamily="18" charset="0"/>
                <a:cs typeface="Times New Roman" panose="02020603050405020304" pitchFamily="18" charset="0"/>
              </a:rPr>
              <a:t>                                  ..</a:t>
            </a:r>
          </a:p>
          <a:p>
            <a:pPr marL="0" indent="0">
              <a:buNone/>
            </a:pPr>
            <a:r>
              <a:rPr lang="en-US" sz="3000" b="0" i="0" dirty="0">
                <a:solidFill>
                  <a:srgbClr val="3B3835"/>
                </a:solidFill>
                <a:effectLst/>
                <a:latin typeface="Times New Roman" panose="02020603050405020304" pitchFamily="18" charset="0"/>
                <a:cs typeface="Times New Roman" panose="02020603050405020304" pitchFamily="18" charset="0"/>
              </a:rPr>
              <a:t>                                  ..</a:t>
            </a:r>
          </a:p>
          <a:p>
            <a:pPr marL="0" indent="0">
              <a:buNone/>
            </a:pPr>
            <a:r>
              <a:rPr lang="en-US" sz="3000" dirty="0">
                <a:solidFill>
                  <a:srgbClr val="3B3835"/>
                </a:solidFill>
                <a:latin typeface="Times New Roman" panose="02020603050405020304" pitchFamily="18" charset="0"/>
                <a:cs typeface="Times New Roman" panose="02020603050405020304" pitchFamily="18" charset="0"/>
              </a:rPr>
              <a:t>                              </a:t>
            </a:r>
            <a:r>
              <a:rPr lang="en-US" sz="3000" b="0" i="0" dirty="0">
                <a:solidFill>
                  <a:srgbClr val="00B050"/>
                </a:solidFill>
                <a:effectLst/>
                <a:latin typeface="Times New Roman" panose="02020603050405020304" pitchFamily="18" charset="0"/>
                <a:cs typeface="Times New Roman" panose="02020603050405020304" pitchFamily="18" charset="0"/>
              </a:rPr>
              <a:t>&lt;/body&gt; </a:t>
            </a:r>
          </a:p>
          <a:p>
            <a:pPr marL="0" indent="0">
              <a:buNone/>
            </a:pPr>
            <a:r>
              <a:rPr lang="en-US" sz="3000" b="0" i="0" dirty="0">
                <a:solidFill>
                  <a:srgbClr val="00B050"/>
                </a:solidFill>
                <a:effectLst/>
                <a:latin typeface="Times New Roman" panose="02020603050405020304" pitchFamily="18" charset="0"/>
                <a:cs typeface="Times New Roman" panose="02020603050405020304" pitchFamily="18" charset="0"/>
              </a:rPr>
              <a:t>                              &lt;/html&gt;</a:t>
            </a:r>
            <a:endParaRPr lang="en-US" sz="30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9478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0107-E8D8-49FA-B494-F656550F7FBD}"/>
              </a:ext>
            </a:extLst>
          </p:cNvPr>
          <p:cNvSpPr>
            <a:spLocks noGrp="1"/>
          </p:cNvSpPr>
          <p:nvPr>
            <p:ph type="title"/>
          </p:nvPr>
        </p:nvSpPr>
        <p:spPr>
          <a:xfrm>
            <a:off x="838200" y="98796"/>
            <a:ext cx="10515600" cy="682440"/>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Storing a Session Variable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7E6C2B-B0E9-4A5C-BBE4-B9452E7013D5}"/>
              </a:ext>
            </a:extLst>
          </p:cNvPr>
          <p:cNvSpPr>
            <a:spLocks noGrp="1"/>
          </p:cNvSpPr>
          <p:nvPr>
            <p:ph idx="1"/>
          </p:nvPr>
        </p:nvSpPr>
        <p:spPr>
          <a:xfrm>
            <a:off x="838200" y="1008879"/>
            <a:ext cx="10515600" cy="4351338"/>
          </a:xfrm>
        </p:spPr>
        <p:txBody>
          <a:bodyPr>
            <a:noAutofit/>
          </a:bodyPr>
          <a:lstStyle/>
          <a:p>
            <a:r>
              <a:rPr lang="en-US" sz="3200" b="0" i="0" dirty="0">
                <a:solidFill>
                  <a:srgbClr val="3B3835"/>
                </a:solidFill>
                <a:effectLst/>
                <a:latin typeface="Times New Roman" panose="02020603050405020304" pitchFamily="18" charset="0"/>
                <a:cs typeface="Times New Roman" panose="02020603050405020304" pitchFamily="18" charset="0"/>
              </a:rPr>
              <a:t>The $_SESSION variable can be store and retrieved in PHP</a:t>
            </a:r>
          </a:p>
          <a:p>
            <a:pPr marL="0" indent="0">
              <a:buNone/>
            </a:pPr>
            <a:r>
              <a:rPr lang="en-US" sz="3200" b="0" i="0" dirty="0">
                <a:solidFill>
                  <a:srgbClr val="3B3835"/>
                </a:solidFill>
                <a:effectLst/>
                <a:latin typeface="Helvetica Neue"/>
              </a:rPr>
              <a:t>                              </a:t>
            </a:r>
            <a:r>
              <a:rPr lang="en-US" sz="2500" b="0" i="0" dirty="0">
                <a:solidFill>
                  <a:srgbClr val="00B050"/>
                </a:solidFill>
                <a:effectLst/>
                <a:latin typeface="Helvetica Neue"/>
              </a:rPr>
              <a:t>&lt;?php </a:t>
            </a:r>
          </a:p>
          <a:p>
            <a:pPr marL="0" indent="0">
              <a:buNone/>
            </a:pPr>
            <a:r>
              <a:rPr lang="en-US" sz="2500" b="0" i="0" dirty="0">
                <a:solidFill>
                  <a:srgbClr val="3B3835"/>
                </a:solidFill>
                <a:effectLst/>
                <a:latin typeface="Helvetica Neue"/>
              </a:rPr>
              <a:t>                            </a:t>
            </a:r>
            <a:r>
              <a:rPr lang="en-US" sz="2500" b="0" i="0" dirty="0" err="1">
                <a:solidFill>
                  <a:srgbClr val="C00000"/>
                </a:solidFill>
                <a:effectLst/>
                <a:latin typeface="Helvetica Neue"/>
              </a:rPr>
              <a:t>session_start</a:t>
            </a:r>
            <a:r>
              <a:rPr lang="en-US" sz="2500" b="0" i="0" dirty="0">
                <a:solidFill>
                  <a:srgbClr val="C00000"/>
                </a:solidFill>
                <a:effectLst/>
                <a:latin typeface="Helvetica Neue"/>
              </a:rPr>
              <a:t>(); </a:t>
            </a:r>
          </a:p>
          <a:p>
            <a:pPr marL="0" indent="0">
              <a:buNone/>
            </a:pPr>
            <a:r>
              <a:rPr lang="en-US" sz="2500" b="0" i="0" dirty="0">
                <a:solidFill>
                  <a:srgbClr val="3B3835"/>
                </a:solidFill>
                <a:effectLst/>
                <a:latin typeface="Helvetica Neue"/>
              </a:rPr>
              <a:t>                           </a:t>
            </a:r>
            <a:r>
              <a:rPr lang="en-US" sz="2500" b="0" i="0" dirty="0">
                <a:solidFill>
                  <a:srgbClr val="0070C0"/>
                </a:solidFill>
                <a:effectLst/>
                <a:latin typeface="Helvetica Neue"/>
              </a:rPr>
              <a:t>// store session data </a:t>
            </a:r>
          </a:p>
          <a:p>
            <a:pPr marL="0" indent="0">
              <a:buNone/>
            </a:pPr>
            <a:r>
              <a:rPr lang="en-US" sz="2500" b="0" i="0" dirty="0">
                <a:solidFill>
                  <a:srgbClr val="3B3835"/>
                </a:solidFill>
                <a:effectLst/>
                <a:latin typeface="Helvetica Neue"/>
              </a:rPr>
              <a:t>                          </a:t>
            </a:r>
            <a:r>
              <a:rPr lang="en-US" sz="2500" b="0" i="0" dirty="0">
                <a:solidFill>
                  <a:srgbClr val="C00000"/>
                </a:solidFill>
                <a:effectLst/>
                <a:latin typeface="Helvetica Neue"/>
              </a:rPr>
              <a:t>$_SESSION[views]=1; </a:t>
            </a:r>
          </a:p>
          <a:p>
            <a:pPr marL="0" indent="0">
              <a:buNone/>
            </a:pPr>
            <a:r>
              <a:rPr lang="en-US" sz="2500" b="0" i="0" dirty="0">
                <a:solidFill>
                  <a:srgbClr val="3B3835"/>
                </a:solidFill>
                <a:effectLst/>
                <a:latin typeface="Helvetica Neue"/>
              </a:rPr>
              <a:t>                          </a:t>
            </a:r>
            <a:r>
              <a:rPr lang="en-US" sz="2500" b="0" i="0" dirty="0">
                <a:solidFill>
                  <a:srgbClr val="00B050"/>
                </a:solidFill>
                <a:effectLst/>
                <a:latin typeface="Helvetica Neue"/>
              </a:rPr>
              <a:t>?&gt; </a:t>
            </a:r>
          </a:p>
          <a:p>
            <a:pPr marL="0" indent="0">
              <a:buNone/>
            </a:pPr>
            <a:r>
              <a:rPr lang="en-US" sz="2500" b="0" i="0" dirty="0">
                <a:solidFill>
                  <a:srgbClr val="00B050"/>
                </a:solidFill>
                <a:effectLst/>
                <a:latin typeface="Helvetica Neue"/>
              </a:rPr>
              <a:t>                                &lt;html&gt; </a:t>
            </a:r>
          </a:p>
          <a:p>
            <a:pPr marL="0" indent="0">
              <a:buNone/>
            </a:pPr>
            <a:r>
              <a:rPr lang="en-US" sz="2500" b="0" i="0" dirty="0">
                <a:solidFill>
                  <a:srgbClr val="00B050"/>
                </a:solidFill>
                <a:effectLst/>
                <a:latin typeface="Helvetica Neue"/>
              </a:rPr>
              <a:t>                                &lt;body </a:t>
            </a:r>
          </a:p>
          <a:p>
            <a:pPr marL="0" indent="0">
              <a:buNone/>
            </a:pPr>
            <a:endParaRPr lang="en-US" sz="2500" b="0" i="0" dirty="0">
              <a:solidFill>
                <a:srgbClr val="00B050"/>
              </a:solidFill>
              <a:effectLst/>
              <a:latin typeface="Helvetica Neue"/>
            </a:endParaRPr>
          </a:p>
          <a:p>
            <a:pPr marL="0" indent="0">
              <a:buNone/>
            </a:pPr>
            <a:r>
              <a:rPr lang="en-US" sz="2500" b="0" i="0" dirty="0">
                <a:solidFill>
                  <a:srgbClr val="00B050"/>
                </a:solidFill>
                <a:effectLst/>
                <a:latin typeface="Helvetica Neue"/>
              </a:rPr>
              <a:t>                              &lt;/body&gt; </a:t>
            </a:r>
          </a:p>
          <a:p>
            <a:pPr marL="0" indent="0">
              <a:buNone/>
            </a:pPr>
            <a:r>
              <a:rPr lang="en-US" sz="2500" b="0" i="0" dirty="0">
                <a:solidFill>
                  <a:srgbClr val="00B050"/>
                </a:solidFill>
                <a:effectLst/>
                <a:latin typeface="Helvetica Neue"/>
              </a:rPr>
              <a:t>                              &lt;/html&gt;</a:t>
            </a:r>
            <a:endParaRPr lang="en-US" sz="2500" dirty="0">
              <a:solidFill>
                <a:srgbClr val="00B050"/>
              </a:solidFill>
            </a:endParaRPr>
          </a:p>
        </p:txBody>
      </p:sp>
    </p:spTree>
    <p:extLst>
      <p:ext uri="{BB962C8B-B14F-4D97-AF65-F5344CB8AC3E}">
        <p14:creationId xmlns:p14="http://schemas.microsoft.com/office/powerpoint/2010/main" val="8007870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4216-AD15-40AF-AD56-1847A3F3E260}"/>
              </a:ext>
            </a:extLst>
          </p:cNvPr>
          <p:cNvSpPr>
            <a:spLocks noGrp="1"/>
          </p:cNvSpPr>
          <p:nvPr>
            <p:ph type="title"/>
          </p:nvPr>
        </p:nvSpPr>
        <p:spPr>
          <a:xfrm>
            <a:off x="838200" y="0"/>
            <a:ext cx="10515600" cy="1325563"/>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Retrieving a Session Variable </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47A6CD-F2BB-4D73-9C5A-8DE8B5F1DFC8}"/>
              </a:ext>
            </a:extLst>
          </p:cNvPr>
          <p:cNvSpPr>
            <a:spLocks noGrp="1"/>
          </p:cNvSpPr>
          <p:nvPr>
            <p:ph idx="1"/>
          </p:nvPr>
        </p:nvSpPr>
        <p:spPr>
          <a:xfrm>
            <a:off x="838200" y="1253331"/>
            <a:ext cx="10515600" cy="4351338"/>
          </a:xfrm>
        </p:spPr>
        <p:txBody>
          <a:bodyPr>
            <a:normAutofit fontScale="92500" lnSpcReduction="20000"/>
          </a:bodyPr>
          <a:lstStyle/>
          <a:p>
            <a:pPr marL="0" indent="0">
              <a:buNone/>
            </a:pPr>
            <a:r>
              <a:rPr lang="en-US" b="0" i="0" dirty="0">
                <a:solidFill>
                  <a:srgbClr val="00B050"/>
                </a:solidFill>
                <a:effectLst/>
                <a:latin typeface="Helvetica Neue"/>
              </a:rPr>
              <a:t>                                              &lt;html&gt; </a:t>
            </a:r>
          </a:p>
          <a:p>
            <a:pPr marL="0" indent="0">
              <a:buNone/>
            </a:pPr>
            <a:r>
              <a:rPr lang="en-US" b="0" i="0" dirty="0">
                <a:solidFill>
                  <a:srgbClr val="00B050"/>
                </a:solidFill>
                <a:effectLst/>
                <a:latin typeface="Helvetica Neue"/>
              </a:rPr>
              <a:t>                                              &lt;body&gt; </a:t>
            </a:r>
          </a:p>
          <a:p>
            <a:pPr marL="0" indent="0">
              <a:buNone/>
            </a:pPr>
            <a:r>
              <a:rPr lang="en-US" b="0" i="0" dirty="0">
                <a:solidFill>
                  <a:srgbClr val="00B050"/>
                </a:solidFill>
                <a:effectLst/>
                <a:latin typeface="Helvetica Neue"/>
              </a:rPr>
              <a:t>                                              &lt;?php </a:t>
            </a:r>
          </a:p>
          <a:p>
            <a:pPr marL="0" indent="0">
              <a:buNone/>
            </a:pPr>
            <a:r>
              <a:rPr lang="en-US" b="0" i="0" dirty="0">
                <a:solidFill>
                  <a:srgbClr val="0070C0"/>
                </a:solidFill>
                <a:effectLst/>
                <a:latin typeface="Helvetica Neue"/>
              </a:rPr>
              <a:t>                                         //retrieve session data </a:t>
            </a:r>
          </a:p>
          <a:p>
            <a:pPr marL="0" indent="0">
              <a:buNone/>
            </a:pPr>
            <a:r>
              <a:rPr lang="en-US" b="0" i="0" dirty="0">
                <a:solidFill>
                  <a:srgbClr val="00B050"/>
                </a:solidFill>
                <a:effectLst/>
                <a:latin typeface="Helvetica Neue"/>
              </a:rPr>
              <a:t>                                echo "Pageviews=". </a:t>
            </a:r>
            <a:r>
              <a:rPr lang="en-US" b="0" i="0" dirty="0">
                <a:solidFill>
                  <a:srgbClr val="C00000"/>
                </a:solidFill>
                <a:effectLst/>
                <a:latin typeface="Helvetica Neue"/>
              </a:rPr>
              <a:t>$_SESSION[views]</a:t>
            </a:r>
            <a:r>
              <a:rPr lang="en-US" b="0" i="0" dirty="0">
                <a:solidFill>
                  <a:srgbClr val="00B050"/>
                </a:solidFill>
                <a:effectLst/>
                <a:latin typeface="Helvetica Neue"/>
              </a:rPr>
              <a:t>; </a:t>
            </a:r>
          </a:p>
          <a:p>
            <a:pPr marL="0" indent="0">
              <a:buNone/>
            </a:pPr>
            <a:r>
              <a:rPr lang="en-US" b="0" i="0" dirty="0">
                <a:solidFill>
                  <a:srgbClr val="00B050"/>
                </a:solidFill>
                <a:effectLst/>
                <a:latin typeface="Helvetica Neue"/>
              </a:rPr>
              <a:t>                                                ?&gt; </a:t>
            </a:r>
          </a:p>
          <a:p>
            <a:pPr marL="0" indent="0">
              <a:buNone/>
            </a:pPr>
            <a:r>
              <a:rPr lang="en-US" b="0" i="0" dirty="0">
                <a:solidFill>
                  <a:srgbClr val="00B050"/>
                </a:solidFill>
                <a:effectLst/>
                <a:latin typeface="Helvetica Neue"/>
              </a:rPr>
              <a:t>                                             &lt;/body&gt; </a:t>
            </a:r>
          </a:p>
          <a:p>
            <a:pPr marL="0" indent="0">
              <a:buNone/>
            </a:pPr>
            <a:r>
              <a:rPr lang="en-US" b="0" i="0" dirty="0">
                <a:solidFill>
                  <a:srgbClr val="00B050"/>
                </a:solidFill>
                <a:effectLst/>
                <a:latin typeface="Helvetica Neue"/>
              </a:rPr>
              <a:t>                                             &lt;/html&gt;</a:t>
            </a:r>
          </a:p>
          <a:p>
            <a:pPr marL="0" indent="0">
              <a:buNone/>
            </a:pPr>
            <a:r>
              <a:rPr lang="en-US" b="0" i="0" dirty="0">
                <a:effectLst/>
                <a:latin typeface="Helvetica Neue"/>
              </a:rPr>
              <a:t>Display: </a:t>
            </a:r>
          </a:p>
          <a:p>
            <a:pPr marL="0" indent="0">
              <a:buNone/>
            </a:pPr>
            <a:r>
              <a:rPr lang="en-US" b="0" i="0" dirty="0">
                <a:solidFill>
                  <a:srgbClr val="00B050"/>
                </a:solidFill>
                <a:effectLst/>
                <a:latin typeface="Helvetica Neue"/>
              </a:rPr>
              <a:t>Pageviews = 1</a:t>
            </a:r>
            <a:endParaRPr lang="en-US" dirty="0">
              <a:solidFill>
                <a:srgbClr val="00B050"/>
              </a:solidFill>
            </a:endParaRPr>
          </a:p>
        </p:txBody>
      </p:sp>
    </p:spTree>
    <p:extLst>
      <p:ext uri="{BB962C8B-B14F-4D97-AF65-F5344CB8AC3E}">
        <p14:creationId xmlns:p14="http://schemas.microsoft.com/office/powerpoint/2010/main" val="23879916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26BD-A5FE-4C15-8C11-BB6A18D44A26}"/>
              </a:ext>
            </a:extLst>
          </p:cNvPr>
          <p:cNvSpPr>
            <a:spLocks noGrp="1"/>
          </p:cNvSpPr>
          <p:nvPr>
            <p:ph type="title"/>
          </p:nvPr>
        </p:nvSpPr>
        <p:spPr>
          <a:xfrm>
            <a:off x="838200" y="365125"/>
            <a:ext cx="10515600" cy="700195"/>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Destroying a Session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22EBEF-84FC-43E5-BAB9-A0A5DF8DC9B7}"/>
              </a:ext>
            </a:extLst>
          </p:cNvPr>
          <p:cNvSpPr>
            <a:spLocks noGrp="1"/>
          </p:cNvSpPr>
          <p:nvPr>
            <p:ph idx="1"/>
          </p:nvPr>
        </p:nvSpPr>
        <p:spPr>
          <a:xfrm>
            <a:off x="838200" y="1296140"/>
            <a:ext cx="10515600" cy="4880823"/>
          </a:xfrm>
        </p:spPr>
        <p:txBody>
          <a:bodyPr>
            <a:normAutofit fontScale="92500" lnSpcReduction="20000"/>
          </a:bodyPr>
          <a:lstStyle/>
          <a:p>
            <a:r>
              <a:rPr lang="en-US" b="0" i="0" dirty="0">
                <a:solidFill>
                  <a:srgbClr val="3B3835"/>
                </a:solidFill>
                <a:effectLst/>
                <a:latin typeface="Times New Roman" panose="02020603050405020304" pitchFamily="18" charset="0"/>
                <a:cs typeface="Times New Roman" panose="02020603050405020304" pitchFamily="18" charset="0"/>
              </a:rPr>
              <a:t>The unset() function is used to free the specified session variable.</a:t>
            </a:r>
          </a:p>
          <a:p>
            <a:pPr marL="0" indent="0">
              <a:buNone/>
            </a:pPr>
            <a:r>
              <a:rPr lang="en-US" b="0" i="0" dirty="0">
                <a:solidFill>
                  <a:srgbClr val="00B050"/>
                </a:solidFill>
                <a:effectLst/>
                <a:latin typeface="Times New Roman" panose="02020603050405020304" pitchFamily="18" charset="0"/>
                <a:cs typeface="Times New Roman" panose="02020603050405020304" pitchFamily="18" charset="0"/>
              </a:rPr>
              <a:t>                  &lt;?php </a:t>
            </a:r>
          </a:p>
          <a:p>
            <a:pPr marL="0" indent="0">
              <a:buNone/>
            </a:pPr>
            <a:r>
              <a:rPr lang="en-US" b="0" i="0" dirty="0">
                <a:solidFill>
                  <a:srgbClr val="C00000"/>
                </a:solidFill>
                <a:effectLst/>
                <a:latin typeface="Times New Roman" panose="02020603050405020304" pitchFamily="18" charset="0"/>
                <a:cs typeface="Times New Roman" panose="02020603050405020304" pitchFamily="18" charset="0"/>
              </a:rPr>
              <a:t>               unset($_SESSION[views]); </a:t>
            </a:r>
          </a:p>
          <a:p>
            <a:pPr marL="0" indent="0">
              <a:buNone/>
            </a:pPr>
            <a:r>
              <a:rPr lang="en-US" b="0" i="0" dirty="0">
                <a:solidFill>
                  <a:srgbClr val="00B050"/>
                </a:solidFill>
                <a:effectLst/>
                <a:latin typeface="Times New Roman" panose="02020603050405020304" pitchFamily="18" charset="0"/>
                <a:cs typeface="Times New Roman" panose="02020603050405020304" pitchFamily="18" charset="0"/>
              </a:rPr>
              <a:t>                   ?&gt;</a:t>
            </a:r>
          </a:p>
          <a:p>
            <a:r>
              <a:rPr lang="en-US" b="0" i="0" dirty="0">
                <a:solidFill>
                  <a:srgbClr val="3B3835"/>
                </a:solidFill>
                <a:effectLst/>
                <a:latin typeface="Times New Roman" panose="02020603050405020304" pitchFamily="18" charset="0"/>
                <a:cs typeface="Times New Roman" panose="02020603050405020304" pitchFamily="18" charset="0"/>
              </a:rPr>
              <a:t>You can also completely destroy the session by calling the </a:t>
            </a:r>
            <a:r>
              <a:rPr lang="en-US" b="0" i="0" dirty="0" err="1">
                <a:solidFill>
                  <a:srgbClr val="3B3835"/>
                </a:solidFill>
                <a:effectLst/>
                <a:latin typeface="Times New Roman" panose="02020603050405020304" pitchFamily="18" charset="0"/>
                <a:cs typeface="Times New Roman" panose="02020603050405020304" pitchFamily="18" charset="0"/>
              </a:rPr>
              <a:t>session_destroy</a:t>
            </a:r>
            <a:r>
              <a:rPr lang="en-US" b="0" i="0" dirty="0">
                <a:solidFill>
                  <a:srgbClr val="3B3835"/>
                </a:solidFill>
                <a:effectLst/>
                <a:latin typeface="Times New Roman" panose="02020603050405020304" pitchFamily="18" charset="0"/>
                <a:cs typeface="Times New Roman" panose="02020603050405020304" pitchFamily="18" charset="0"/>
              </a:rPr>
              <a:t>() function: </a:t>
            </a:r>
          </a:p>
          <a:p>
            <a:endParaRPr lang="en-US" b="0" i="0" dirty="0">
              <a:solidFill>
                <a:srgbClr val="3B3835"/>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                </a:t>
            </a:r>
            <a:r>
              <a:rPr lang="en-US" b="0" i="0" dirty="0">
                <a:solidFill>
                  <a:srgbClr val="00B050"/>
                </a:solidFill>
                <a:effectLst/>
                <a:latin typeface="Times New Roman" panose="02020603050405020304" pitchFamily="18" charset="0"/>
                <a:cs typeface="Times New Roman" panose="02020603050405020304" pitchFamily="18" charset="0"/>
              </a:rPr>
              <a:t>&lt;?php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                </a:t>
            </a:r>
            <a:r>
              <a:rPr lang="en-US" b="0" i="0" dirty="0" err="1">
                <a:solidFill>
                  <a:srgbClr val="C00000"/>
                </a:solidFill>
                <a:effectLst/>
                <a:latin typeface="Times New Roman" panose="02020603050405020304" pitchFamily="18" charset="0"/>
                <a:cs typeface="Times New Roman" panose="02020603050405020304" pitchFamily="18" charset="0"/>
              </a:rPr>
              <a:t>session_destroy</a:t>
            </a:r>
            <a:r>
              <a:rPr lang="en-US" b="0" i="0" dirty="0">
                <a:solidFill>
                  <a:srgbClr val="C00000"/>
                </a:solidFill>
                <a:effectLst/>
                <a:latin typeface="Times New Roman" panose="02020603050405020304" pitchFamily="18" charset="0"/>
                <a:cs typeface="Times New Roman" panose="02020603050405020304" pitchFamily="18" charset="0"/>
              </a:rPr>
              <a:t>();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                  </a:t>
            </a:r>
            <a:r>
              <a:rPr lang="en-US" b="0" i="0" dirty="0">
                <a:solidFill>
                  <a:srgbClr val="00B050"/>
                </a:solidFill>
                <a:effectLst/>
                <a:latin typeface="Times New Roman" panose="02020603050405020304" pitchFamily="18" charset="0"/>
                <a:cs typeface="Times New Roman" panose="02020603050405020304" pitchFamily="18" charset="0"/>
              </a:rPr>
              <a:t>?&gt;</a:t>
            </a:r>
          </a:p>
          <a:p>
            <a:r>
              <a:rPr lang="en-US" b="0" i="0" dirty="0" err="1">
                <a:solidFill>
                  <a:srgbClr val="3B3835"/>
                </a:solidFill>
                <a:effectLst/>
                <a:latin typeface="Times New Roman" panose="02020603050405020304" pitchFamily="18" charset="0"/>
                <a:cs typeface="Times New Roman" panose="02020603050405020304" pitchFamily="18" charset="0"/>
              </a:rPr>
              <a:t>session_destroy</a:t>
            </a:r>
            <a:r>
              <a:rPr lang="en-US" b="0" i="0" dirty="0">
                <a:solidFill>
                  <a:srgbClr val="3B3835"/>
                </a:solidFill>
                <a:effectLst/>
                <a:latin typeface="Times New Roman" panose="02020603050405020304" pitchFamily="18" charset="0"/>
                <a:cs typeface="Times New Roman" panose="02020603050405020304" pitchFamily="18" charset="0"/>
              </a:rPr>
              <a:t>() will reset your session and you will lose all your stored session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7671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3993-7F7B-45FB-BAA5-42F6CE492B8F}"/>
              </a:ext>
            </a:extLst>
          </p:cNvPr>
          <p:cNvSpPr>
            <a:spLocks noGrp="1"/>
          </p:cNvSpPr>
          <p:nvPr>
            <p:ph type="title"/>
          </p:nvPr>
        </p:nvSpPr>
        <p:spPr>
          <a:xfrm>
            <a:off x="838200" y="108058"/>
            <a:ext cx="10515600" cy="1325563"/>
          </a:xfrm>
        </p:spPr>
        <p:txBody>
          <a:bodyPr>
            <a:normAutofit/>
          </a:bodyPr>
          <a:lstStyle/>
          <a:p>
            <a:pPr algn="ctr"/>
            <a:r>
              <a:rPr lang="en-US" sz="4000" b="1" i="0" dirty="0">
                <a:solidFill>
                  <a:srgbClr val="3B3835"/>
                </a:solidFill>
                <a:effectLst/>
                <a:latin typeface="Times New Roman" panose="02020603050405020304" pitchFamily="18" charset="0"/>
                <a:cs typeface="Times New Roman" panose="02020603050405020304" pitchFamily="18" charset="0"/>
              </a:rPr>
              <a:t>Cookies vs. Sessions</a:t>
            </a:r>
            <a:endParaRPr lang="en-US" sz="40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EA9861D-C9F4-4454-9F1C-2F7EACEA49BA}"/>
              </a:ext>
            </a:extLst>
          </p:cNvPr>
          <p:cNvSpPr>
            <a:spLocks noGrp="1"/>
          </p:cNvSpPr>
          <p:nvPr>
            <p:ph type="body" idx="1"/>
          </p:nvPr>
        </p:nvSpPr>
        <p:spPr>
          <a:xfrm>
            <a:off x="839788" y="1269207"/>
            <a:ext cx="5157787" cy="823912"/>
          </a:xfrm>
        </p:spPr>
        <p:txBody>
          <a:bodyPr>
            <a:normAutofit/>
          </a:bodyPr>
          <a:lstStyle/>
          <a:p>
            <a:pPr algn="ctr"/>
            <a:r>
              <a:rPr lang="en-US" sz="3200" b="0" i="0" dirty="0">
                <a:solidFill>
                  <a:srgbClr val="C00000"/>
                </a:solidFill>
                <a:effectLst/>
                <a:latin typeface="Times New Roman" panose="02020603050405020304" pitchFamily="18" charset="0"/>
                <a:cs typeface="Times New Roman" panose="02020603050405020304" pitchFamily="18" charset="0"/>
              </a:rPr>
              <a:t>Cookies</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153320-0B47-4CD8-8A56-4245D84CA39F}"/>
              </a:ext>
            </a:extLst>
          </p:cNvPr>
          <p:cNvSpPr>
            <a:spLocks noGrp="1"/>
          </p:cNvSpPr>
          <p:nvPr>
            <p:ph sz="half" idx="2"/>
          </p:nvPr>
        </p:nvSpPr>
        <p:spPr/>
        <p:txBody>
          <a:bodyPr/>
          <a:lstStyle/>
          <a:p>
            <a:pPr algn="just"/>
            <a:r>
              <a:rPr lang="en-US" b="0" i="0" dirty="0">
                <a:solidFill>
                  <a:srgbClr val="3B3835"/>
                </a:solidFill>
                <a:effectLst/>
                <a:latin typeface="Times New Roman" panose="02020603050405020304" pitchFamily="18" charset="0"/>
                <a:cs typeface="Times New Roman" panose="02020603050405020304" pitchFamily="18" charset="0"/>
              </a:rPr>
              <a:t>Cookies are stored on client side</a:t>
            </a:r>
          </a:p>
          <a:p>
            <a:pPr marL="0" indent="0" algn="just">
              <a:buNone/>
            </a:pPr>
            <a:endParaRPr lang="en-US" b="0" i="0" dirty="0">
              <a:solidFill>
                <a:srgbClr val="3B3835"/>
              </a:solidFill>
              <a:effectLst/>
              <a:latin typeface="Times New Roman" panose="02020603050405020304" pitchFamily="18" charset="0"/>
              <a:cs typeface="Times New Roman" panose="02020603050405020304" pitchFamily="18" charset="0"/>
            </a:endParaRPr>
          </a:p>
          <a:p>
            <a:pPr algn="just"/>
            <a:r>
              <a:rPr lang="en-US" b="0" i="0" dirty="0">
                <a:solidFill>
                  <a:srgbClr val="3B3835"/>
                </a:solidFill>
                <a:effectLst/>
                <a:latin typeface="Times New Roman" panose="02020603050405020304" pitchFamily="18" charset="0"/>
                <a:cs typeface="Times New Roman" panose="02020603050405020304" pitchFamily="18" charset="0"/>
              </a:rPr>
              <a:t>Cookies can only store strings</a:t>
            </a:r>
          </a:p>
          <a:p>
            <a:pPr algn="just"/>
            <a:endParaRPr lang="en-US" b="0" i="0" dirty="0">
              <a:solidFill>
                <a:srgbClr val="3B3835"/>
              </a:solidFill>
              <a:effectLst/>
              <a:latin typeface="Times New Roman" panose="02020603050405020304" pitchFamily="18" charset="0"/>
              <a:cs typeface="Times New Roman" panose="02020603050405020304" pitchFamily="18" charset="0"/>
            </a:endParaRPr>
          </a:p>
          <a:p>
            <a:pPr algn="just"/>
            <a:r>
              <a:rPr lang="en-US" b="0" i="0" dirty="0">
                <a:solidFill>
                  <a:srgbClr val="3B3835"/>
                </a:solidFill>
                <a:effectLst/>
                <a:latin typeface="Times New Roman" panose="02020603050405020304" pitchFamily="18" charset="0"/>
                <a:cs typeface="Times New Roman" panose="02020603050405020304" pitchFamily="18" charset="0"/>
              </a:rPr>
              <a:t>Cookies can be set to a lon</a:t>
            </a:r>
            <a:r>
              <a:rPr lang="en-US" dirty="0">
                <a:solidFill>
                  <a:srgbClr val="3B3835"/>
                </a:solidFill>
                <a:latin typeface="Times New Roman" panose="02020603050405020304" pitchFamily="18" charset="0"/>
                <a:cs typeface="Times New Roman" panose="02020603050405020304" pitchFamily="18" charset="0"/>
              </a:rPr>
              <a:t>g lifespan</a:t>
            </a: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AF86B54-37BA-4BC1-A0E2-DA046D861FC7}"/>
              </a:ext>
            </a:extLst>
          </p:cNvPr>
          <p:cNvSpPr>
            <a:spLocks noGrp="1"/>
          </p:cNvSpPr>
          <p:nvPr>
            <p:ph type="body" sz="quarter" idx="3"/>
          </p:nvPr>
        </p:nvSpPr>
        <p:spPr/>
        <p:txBody>
          <a:bodyPr/>
          <a:lstStyle/>
          <a:p>
            <a:pPr algn="ctr"/>
            <a:r>
              <a:rPr lang="en-US" sz="3200" b="0" i="0" dirty="0">
                <a:solidFill>
                  <a:srgbClr val="C00000"/>
                </a:solidFill>
                <a:effectLst/>
                <a:latin typeface="Times New Roman" panose="02020603050405020304" pitchFamily="18" charset="0"/>
                <a:cs typeface="Times New Roman" panose="02020603050405020304" pitchFamily="18" charset="0"/>
              </a:rPr>
              <a:t>Sessions </a:t>
            </a:r>
          </a:p>
          <a:p>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C3F4449A-2068-4573-90D0-45FBA41C5DFB}"/>
              </a:ext>
            </a:extLst>
          </p:cNvPr>
          <p:cNvSpPr>
            <a:spLocks noGrp="1"/>
          </p:cNvSpPr>
          <p:nvPr>
            <p:ph sz="quarter" idx="4"/>
          </p:nvPr>
        </p:nvSpPr>
        <p:spPr/>
        <p:txBody>
          <a:bodyPr/>
          <a:lstStyle/>
          <a:p>
            <a:pPr algn="just"/>
            <a:r>
              <a:rPr lang="en-US" b="0" i="0" dirty="0">
                <a:solidFill>
                  <a:srgbClr val="3B3835"/>
                </a:solidFill>
                <a:effectLst/>
                <a:latin typeface="Times New Roman" panose="02020603050405020304" pitchFamily="18" charset="0"/>
                <a:cs typeface="Times New Roman" panose="02020603050405020304" pitchFamily="18" charset="0"/>
              </a:rPr>
              <a:t>Sessions are stored on server</a:t>
            </a:r>
          </a:p>
          <a:p>
            <a:pPr algn="just"/>
            <a:endParaRPr lang="en-US" b="0" i="0" dirty="0">
              <a:solidFill>
                <a:srgbClr val="3B3835"/>
              </a:solidFill>
              <a:effectLst/>
              <a:latin typeface="Times New Roman" panose="02020603050405020304" pitchFamily="18" charset="0"/>
              <a:cs typeface="Times New Roman" panose="02020603050405020304" pitchFamily="18" charset="0"/>
            </a:endParaRPr>
          </a:p>
          <a:p>
            <a:pPr algn="just"/>
            <a:r>
              <a:rPr lang="en-US" b="0" i="0" dirty="0">
                <a:solidFill>
                  <a:srgbClr val="3B3835"/>
                </a:solidFill>
                <a:effectLst/>
                <a:latin typeface="Times New Roman" panose="02020603050405020304" pitchFamily="18" charset="0"/>
                <a:cs typeface="Times New Roman" panose="02020603050405020304" pitchFamily="18" charset="0"/>
              </a:rPr>
              <a:t>Sessions can store objects</a:t>
            </a:r>
          </a:p>
          <a:p>
            <a:pPr algn="just"/>
            <a:endParaRPr lang="en-US" dirty="0">
              <a:solidFill>
                <a:srgbClr val="3B3835"/>
              </a:solidFill>
              <a:latin typeface="Times New Roman" panose="02020603050405020304" pitchFamily="18" charset="0"/>
              <a:cs typeface="Times New Roman" panose="02020603050405020304" pitchFamily="18" charset="0"/>
            </a:endParaRPr>
          </a:p>
          <a:p>
            <a:pPr algn="just"/>
            <a:r>
              <a:rPr lang="en-US" b="0" i="0" dirty="0">
                <a:solidFill>
                  <a:srgbClr val="3B3835"/>
                </a:solidFill>
                <a:effectLst/>
                <a:latin typeface="Times New Roman" panose="02020603050405020304" pitchFamily="18" charset="0"/>
                <a:cs typeface="Times New Roman" panose="02020603050405020304" pitchFamily="18" charset="0"/>
              </a:rPr>
              <a:t>When users close their browser, lifespan. they also lost the session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7617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CA57-7B91-4874-B651-67CB9196CE25}"/>
              </a:ext>
            </a:extLst>
          </p:cNvPr>
          <p:cNvSpPr>
            <a:spLocks noGrp="1"/>
          </p:cNvSpPr>
          <p:nvPr>
            <p:ph type="title"/>
          </p:nvPr>
        </p:nvSpPr>
        <p:spPr>
          <a:xfrm>
            <a:off x="838200" y="160939"/>
            <a:ext cx="10515600" cy="913259"/>
          </a:xfrm>
        </p:spPr>
        <p:txBody>
          <a:bodyPr>
            <a:normAutofit/>
          </a:bodyPr>
          <a:lstStyle/>
          <a:p>
            <a:pPr algn="ctr"/>
            <a:r>
              <a:rPr lang="en-US" sz="4000" b="1" dirty="0">
                <a:latin typeface="Times New Roman" panose="02020603050405020304" pitchFamily="18" charset="0"/>
                <a:cs typeface="Times New Roman" panose="02020603050405020304" pitchFamily="18" charset="0"/>
              </a:rPr>
              <a:t>Filters- Introduction</a:t>
            </a:r>
          </a:p>
        </p:txBody>
      </p:sp>
      <p:sp>
        <p:nvSpPr>
          <p:cNvPr id="3" name="Content Placeholder 2">
            <a:extLst>
              <a:ext uri="{FF2B5EF4-FFF2-40B4-BE49-F238E27FC236}">
                <a16:creationId xmlns:a16="http://schemas.microsoft.com/office/drawing/2014/main" id="{20E0DD15-10A0-413A-954A-2C59A9967CB3}"/>
              </a:ext>
            </a:extLst>
          </p:cNvPr>
          <p:cNvSpPr>
            <a:spLocks noGrp="1"/>
          </p:cNvSpPr>
          <p:nvPr>
            <p:ph idx="1"/>
          </p:nvPr>
        </p:nvSpPr>
        <p:spPr>
          <a:xfrm>
            <a:off x="758301" y="1319598"/>
            <a:ext cx="10515600" cy="4351338"/>
          </a:xfrm>
        </p:spPr>
        <p:txBody>
          <a:bodyPr>
            <a:noAutofit/>
          </a:bodyPr>
          <a:lstStyle/>
          <a:p>
            <a:r>
              <a:rPr lang="en-US" sz="3200" b="0" i="0" dirty="0">
                <a:solidFill>
                  <a:srgbClr val="273239"/>
                </a:solidFill>
                <a:effectLst/>
                <a:latin typeface="Times New Roman" panose="02020603050405020304" pitchFamily="18" charset="0"/>
                <a:cs typeface="Times New Roman" panose="02020603050405020304" pitchFamily="18" charset="0"/>
              </a:rPr>
              <a:t>PHP Filter is an extension that filters the data by either sanitizing or validating it </a:t>
            </a:r>
          </a:p>
          <a:p>
            <a:r>
              <a:rPr lang="en-US" sz="3200" b="0" i="0" dirty="0">
                <a:solidFill>
                  <a:srgbClr val="273239"/>
                </a:solidFill>
                <a:effectLst/>
                <a:latin typeface="Times New Roman" panose="02020603050405020304" pitchFamily="18" charset="0"/>
                <a:cs typeface="Times New Roman" panose="02020603050405020304" pitchFamily="18" charset="0"/>
              </a:rPr>
              <a:t>It plays a crucial role in security of a website, especially useful when the data originates from unknown or foreign sources, like user supplied input </a:t>
            </a:r>
          </a:p>
          <a:p>
            <a:r>
              <a:rPr lang="en-US" sz="3200" b="0" i="0" dirty="0">
                <a:solidFill>
                  <a:srgbClr val="273239"/>
                </a:solidFill>
                <a:effectLst/>
                <a:latin typeface="Times New Roman" panose="02020603050405020304" pitchFamily="18" charset="0"/>
                <a:cs typeface="Times New Roman" panose="02020603050405020304" pitchFamily="18" charset="0"/>
              </a:rPr>
              <a:t>For example data from a TML form</a:t>
            </a:r>
          </a:p>
          <a:p>
            <a:endParaRPr lang="en-US" sz="3200" dirty="0">
              <a:solidFill>
                <a:srgbClr val="273239"/>
              </a:solidFill>
              <a:latin typeface="Times New Roman" panose="02020603050405020304" pitchFamily="18" charset="0"/>
              <a:cs typeface="Times New Roman" panose="02020603050405020304" pitchFamily="18" charset="0"/>
            </a:endParaRPr>
          </a:p>
          <a:p>
            <a:r>
              <a:rPr lang="en-US" sz="3200" b="0" i="0" dirty="0">
                <a:solidFill>
                  <a:srgbClr val="273239"/>
                </a:solidFill>
                <a:effectLst/>
                <a:latin typeface="Times New Roman" panose="02020603050405020304" pitchFamily="18" charset="0"/>
                <a:cs typeface="Times New Roman" panose="02020603050405020304" pitchFamily="18" charset="0"/>
              </a:rPr>
              <a:t>There are mainly two types of filters</a:t>
            </a:r>
          </a:p>
          <a:p>
            <a:pPr marL="0" indent="0">
              <a:buNone/>
            </a:pPr>
            <a:r>
              <a:rPr lang="en-US" sz="3200" dirty="0">
                <a:solidFill>
                  <a:srgbClr val="273239"/>
                </a:solidFill>
                <a:latin typeface="Times New Roman" panose="02020603050405020304" pitchFamily="18" charset="0"/>
                <a:cs typeface="Times New Roman" panose="02020603050405020304" pitchFamily="18" charset="0"/>
              </a:rPr>
              <a:t>                     1. </a:t>
            </a:r>
            <a:r>
              <a:rPr lang="en-US" sz="3200" b="1" i="0" dirty="0">
                <a:solidFill>
                  <a:srgbClr val="273239"/>
                </a:solidFill>
                <a:effectLst/>
                <a:latin typeface="Times New Roman" panose="02020603050405020304" pitchFamily="18" charset="0"/>
                <a:cs typeface="Times New Roman" panose="02020603050405020304" pitchFamily="18" charset="0"/>
              </a:rPr>
              <a:t>Validation</a:t>
            </a:r>
            <a:endParaRPr lang="en-US" sz="3200" dirty="0">
              <a:solidFill>
                <a:srgbClr val="273239"/>
              </a:solidFill>
              <a:latin typeface="Times New Roman" panose="02020603050405020304" pitchFamily="18" charset="0"/>
              <a:cs typeface="Times New Roman" panose="02020603050405020304" pitchFamily="18" charset="0"/>
            </a:endParaRPr>
          </a:p>
          <a:p>
            <a:pPr marL="0" indent="0">
              <a:buNone/>
            </a:pPr>
            <a:r>
              <a:rPr lang="en-US" sz="3200" dirty="0">
                <a:solidFill>
                  <a:srgbClr val="273239"/>
                </a:solidFill>
                <a:latin typeface="Times New Roman" panose="02020603050405020304" pitchFamily="18" charset="0"/>
                <a:cs typeface="Times New Roman" panose="02020603050405020304" pitchFamily="18" charset="0"/>
              </a:rPr>
              <a:t>                     2. </a:t>
            </a:r>
            <a:r>
              <a:rPr lang="en-US" sz="3200" b="1" i="0" dirty="0">
                <a:solidFill>
                  <a:srgbClr val="273239"/>
                </a:solidFill>
                <a:effectLst/>
                <a:latin typeface="Times New Roman" panose="02020603050405020304" pitchFamily="18" charset="0"/>
                <a:cs typeface="Times New Roman" panose="02020603050405020304" pitchFamily="18" charset="0"/>
              </a:rPr>
              <a:t>Sanitization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3843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DA54-4909-4FA9-A6E5-80AE612D6526}"/>
              </a:ext>
            </a:extLst>
          </p:cNvPr>
          <p:cNvSpPr>
            <a:spLocks noGrp="1"/>
          </p:cNvSpPr>
          <p:nvPr>
            <p:ph type="title"/>
          </p:nvPr>
        </p:nvSpPr>
        <p:spPr>
          <a:xfrm>
            <a:off x="838200" y="0"/>
            <a:ext cx="10515600" cy="744584"/>
          </a:xfrm>
        </p:spPr>
        <p:txBody>
          <a:bodyPr>
            <a:normAutofit/>
          </a:bodyPr>
          <a:lstStyle/>
          <a:p>
            <a:pPr algn="ctr"/>
            <a:r>
              <a:rPr lang="en-US" sz="4000" b="1" dirty="0">
                <a:solidFill>
                  <a:srgbClr val="273239"/>
                </a:solidFill>
                <a:latin typeface="Times New Roman" panose="02020603050405020304" pitchFamily="18" charset="0"/>
                <a:cs typeface="Times New Roman" panose="02020603050405020304" pitchFamily="18" charset="0"/>
              </a:rPr>
              <a:t>T</a:t>
            </a:r>
            <a:r>
              <a:rPr lang="en-US" sz="4000" b="1" i="0" dirty="0">
                <a:solidFill>
                  <a:srgbClr val="273239"/>
                </a:solidFill>
                <a:effectLst/>
                <a:latin typeface="Times New Roman" panose="02020603050405020304" pitchFamily="18" charset="0"/>
                <a:cs typeface="Times New Roman" panose="02020603050405020304" pitchFamily="18" charset="0"/>
              </a:rPr>
              <a:t>ypes of filters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711C97-A889-4FDD-BD36-DC33988FBC4D}"/>
              </a:ext>
            </a:extLst>
          </p:cNvPr>
          <p:cNvSpPr>
            <a:spLocks noGrp="1"/>
          </p:cNvSpPr>
          <p:nvPr>
            <p:ph idx="1"/>
          </p:nvPr>
        </p:nvSpPr>
        <p:spPr>
          <a:xfrm>
            <a:off x="838200" y="1017757"/>
            <a:ext cx="10515600" cy="4939160"/>
          </a:xfrm>
        </p:spPr>
        <p:txBody>
          <a:bodyPr>
            <a:noAutofit/>
          </a:bodyPr>
          <a:lstStyle/>
          <a:p>
            <a:pPr algn="just"/>
            <a:r>
              <a:rPr lang="en-US" b="1" i="0" dirty="0">
                <a:solidFill>
                  <a:srgbClr val="273239"/>
                </a:solidFill>
                <a:effectLst/>
                <a:latin typeface="Times New Roman" panose="02020603050405020304" pitchFamily="18" charset="0"/>
                <a:cs typeface="Times New Roman" panose="02020603050405020304" pitchFamily="18" charset="0"/>
              </a:rPr>
              <a:t>Validation</a:t>
            </a:r>
          </a:p>
          <a:p>
            <a:pPr marL="0" indent="0" algn="just">
              <a:buNone/>
            </a:pPr>
            <a:r>
              <a:rPr lang="en-US" b="1" dirty="0">
                <a:solidFill>
                  <a:srgbClr val="273239"/>
                </a:solidFill>
                <a:latin typeface="Times New Roman" panose="02020603050405020304" pitchFamily="18" charset="0"/>
                <a:cs typeface="Times New Roman" panose="02020603050405020304" pitchFamily="18" charset="0"/>
              </a:rPr>
              <a:t> </a:t>
            </a:r>
            <a:r>
              <a:rPr lang="en-US" dirty="0">
                <a:solidFill>
                  <a:srgbClr val="273239"/>
                </a:solidFill>
                <a:latin typeface="Times New Roman" panose="02020603050405020304" pitchFamily="18" charset="0"/>
                <a:cs typeface="Times New Roman" panose="02020603050405020304" pitchFamily="18" charset="0"/>
              </a:rPr>
              <a:t>U</a:t>
            </a:r>
            <a:r>
              <a:rPr lang="en-US" b="0" i="0" dirty="0">
                <a:solidFill>
                  <a:srgbClr val="273239"/>
                </a:solidFill>
                <a:effectLst/>
                <a:latin typeface="Times New Roman" panose="02020603050405020304" pitchFamily="18" charset="0"/>
                <a:cs typeface="Times New Roman" panose="02020603050405020304" pitchFamily="18" charset="0"/>
              </a:rPr>
              <a:t>sed to validate or check if the data meets certain qualifications or not</a:t>
            </a:r>
            <a:endParaRPr lang="en-US" dirty="0">
              <a:solidFill>
                <a:srgbClr val="273239"/>
              </a:solidFill>
              <a:latin typeface="Times New Roman" panose="02020603050405020304" pitchFamily="18" charset="0"/>
              <a:cs typeface="Times New Roman" panose="02020603050405020304" pitchFamily="18" charset="0"/>
            </a:endParaRPr>
          </a:p>
          <a:p>
            <a:pPr marL="0" indent="0" algn="just">
              <a:buNone/>
            </a:pPr>
            <a:r>
              <a:rPr lang="en-US" dirty="0">
                <a:solidFill>
                  <a:srgbClr val="273239"/>
                </a:solidFill>
                <a:latin typeface="Times New Roman" panose="02020603050405020304" pitchFamily="18" charset="0"/>
                <a:cs typeface="Times New Roman" panose="02020603050405020304" pitchFamily="18" charset="0"/>
              </a:rPr>
              <a:t>E</a:t>
            </a:r>
            <a:r>
              <a:rPr lang="en-US" b="0" i="0" dirty="0">
                <a:solidFill>
                  <a:srgbClr val="273239"/>
                </a:solidFill>
                <a:effectLst/>
                <a:latin typeface="Times New Roman" panose="02020603050405020304" pitchFamily="18" charset="0"/>
                <a:cs typeface="Times New Roman" panose="02020603050405020304" pitchFamily="18" charset="0"/>
              </a:rPr>
              <a:t>xample</a:t>
            </a:r>
            <a:r>
              <a:rPr lang="en-US" dirty="0">
                <a:solidFill>
                  <a:srgbClr val="273239"/>
                </a:solidFill>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 passing in FILTER_VALIDATE_URL will determine if the data is a valid </a:t>
            </a:r>
            <a:r>
              <a:rPr lang="en-US" b="0" i="0" dirty="0" err="1">
                <a:solidFill>
                  <a:srgbClr val="273239"/>
                </a:solidFill>
                <a:effectLst/>
                <a:latin typeface="Times New Roman" panose="02020603050405020304" pitchFamily="18" charset="0"/>
                <a:cs typeface="Times New Roman" panose="02020603050405020304" pitchFamily="18" charset="0"/>
              </a:rPr>
              <a:t>url</a:t>
            </a:r>
            <a:r>
              <a:rPr lang="en-US" b="0" i="0" dirty="0">
                <a:solidFill>
                  <a:srgbClr val="273239"/>
                </a:solidFill>
                <a:effectLst/>
                <a:latin typeface="Times New Roman" panose="02020603050405020304" pitchFamily="18" charset="0"/>
                <a:cs typeface="Times New Roman" panose="02020603050405020304" pitchFamily="18" charset="0"/>
              </a:rPr>
              <a:t>, but it will not change the existing data by itself</a:t>
            </a:r>
          </a:p>
          <a:p>
            <a:pPr marL="0" indent="0" algn="just">
              <a:buNone/>
            </a:pPr>
            <a:endParaRPr lang="en-US" b="0" i="0" dirty="0">
              <a:solidFill>
                <a:srgbClr val="273239"/>
              </a:solidFill>
              <a:effectLst/>
              <a:latin typeface="Times New Roman" panose="02020603050405020304" pitchFamily="18" charset="0"/>
              <a:cs typeface="Times New Roman" panose="02020603050405020304" pitchFamily="18" charset="0"/>
            </a:endParaRPr>
          </a:p>
          <a:p>
            <a:pPr algn="just"/>
            <a:r>
              <a:rPr lang="en-US" b="1" i="0" dirty="0">
                <a:solidFill>
                  <a:srgbClr val="273239"/>
                </a:solidFill>
                <a:effectLst/>
                <a:latin typeface="Times New Roman" panose="02020603050405020304" pitchFamily="18" charset="0"/>
                <a:cs typeface="Times New Roman" panose="02020603050405020304" pitchFamily="18" charset="0"/>
              </a:rPr>
              <a:t>Sanitization</a:t>
            </a:r>
            <a:endParaRPr lang="en-US"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r>
              <a:rPr lang="en-US" dirty="0">
                <a:solidFill>
                  <a:srgbClr val="273239"/>
                </a:solidFill>
                <a:latin typeface="Times New Roman" panose="02020603050405020304" pitchFamily="18" charset="0"/>
                <a:cs typeface="Times New Roman" panose="02020603050405020304" pitchFamily="18" charset="0"/>
              </a:rPr>
              <a:t>U</a:t>
            </a:r>
            <a:r>
              <a:rPr lang="en-US" b="0" i="0" dirty="0">
                <a:solidFill>
                  <a:srgbClr val="273239"/>
                </a:solidFill>
                <a:effectLst/>
                <a:latin typeface="Times New Roman" panose="02020603050405020304" pitchFamily="18" charset="0"/>
                <a:cs typeface="Times New Roman" panose="02020603050405020304" pitchFamily="18" charset="0"/>
              </a:rPr>
              <a:t>nlike validation, sanitization will sanitize data so as to ensure that no undesired characters by removing or altering the data </a:t>
            </a:r>
          </a:p>
          <a:p>
            <a:pPr marL="0" indent="0" algn="just">
              <a:buNone/>
            </a:pPr>
            <a:r>
              <a:rPr lang="en-US" dirty="0">
                <a:solidFill>
                  <a:srgbClr val="273239"/>
                </a:solidFill>
                <a:latin typeface="Times New Roman" panose="02020603050405020304" pitchFamily="18" charset="0"/>
                <a:cs typeface="Times New Roman" panose="02020603050405020304" pitchFamily="18" charset="0"/>
              </a:rPr>
              <a:t>E</a:t>
            </a:r>
            <a:r>
              <a:rPr lang="en-US" b="0" i="0" dirty="0">
                <a:solidFill>
                  <a:srgbClr val="273239"/>
                </a:solidFill>
                <a:effectLst/>
                <a:latin typeface="Times New Roman" panose="02020603050405020304" pitchFamily="18" charset="0"/>
                <a:cs typeface="Times New Roman" panose="02020603050405020304" pitchFamily="18" charset="0"/>
              </a:rPr>
              <a:t>xample passing in FILTER_SANITIZE_EMAIL will remove all the characters that are inappropriate for an email address to contain. That said, it does not validate the data</a:t>
            </a:r>
          </a:p>
          <a:p>
            <a:endParaRPr lang="en-US" dirty="0"/>
          </a:p>
        </p:txBody>
      </p:sp>
    </p:spTree>
    <p:extLst>
      <p:ext uri="{BB962C8B-B14F-4D97-AF65-F5344CB8AC3E}">
        <p14:creationId xmlns:p14="http://schemas.microsoft.com/office/powerpoint/2010/main" val="2898754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829D-C721-4A42-80DC-4E6529797DB7}"/>
              </a:ext>
            </a:extLst>
          </p:cNvPr>
          <p:cNvSpPr>
            <a:spLocks noGrp="1"/>
          </p:cNvSpPr>
          <p:nvPr>
            <p:ph type="title"/>
          </p:nvPr>
        </p:nvSpPr>
        <p:spPr>
          <a:xfrm>
            <a:off x="838200" y="19801"/>
            <a:ext cx="10515600" cy="1325563"/>
          </a:xfrm>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Example PHP program to validate</a:t>
            </a:r>
            <a:endParaRPr lang="en-US" sz="40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F175D2E-6180-4196-AA23-79CB2868CBFC}"/>
              </a:ext>
            </a:extLst>
          </p:cNvPr>
          <p:cNvSpPr>
            <a:spLocks noGrp="1"/>
          </p:cNvSpPr>
          <p:nvPr>
            <p:ph sz="half" idx="2"/>
          </p:nvPr>
        </p:nvSpPr>
        <p:spPr>
          <a:xfrm>
            <a:off x="6096000" y="1138242"/>
            <a:ext cx="5257800" cy="4677195"/>
          </a:xfrm>
        </p:spPr>
        <p:txBody>
          <a:bodyPr>
            <a:normAutofit fontScale="25000" lnSpcReduction="20000"/>
          </a:bodyPr>
          <a:lstStyle/>
          <a:p>
            <a:pPr marL="0" indent="0" algn="just">
              <a:buNone/>
            </a:pPr>
            <a:r>
              <a:rPr lang="en-US" sz="2200" b="0" i="0" dirty="0">
                <a:solidFill>
                  <a:srgbClr val="273239"/>
                </a:solidFill>
                <a:effectLst/>
                <a:latin typeface="Times New Roman" panose="02020603050405020304" pitchFamily="18" charset="0"/>
                <a:cs typeface="Times New Roman" panose="02020603050405020304" pitchFamily="18" charset="0"/>
              </a:rPr>
              <a:t> </a:t>
            </a:r>
            <a:r>
              <a:rPr lang="en-US" sz="6800" dirty="0">
                <a:solidFill>
                  <a:srgbClr val="273239"/>
                </a:solidFill>
                <a:latin typeface="Times New Roman" panose="02020603050405020304" pitchFamily="18" charset="0"/>
                <a:cs typeface="Times New Roman" panose="02020603050405020304" pitchFamily="18" charset="0"/>
              </a:rPr>
              <a:t>P</a:t>
            </a:r>
            <a:r>
              <a:rPr lang="en-US" sz="6800" b="0" i="0" dirty="0">
                <a:solidFill>
                  <a:srgbClr val="273239"/>
                </a:solidFill>
                <a:effectLst/>
                <a:latin typeface="Times New Roman" panose="02020603050405020304" pitchFamily="18" charset="0"/>
                <a:cs typeface="Times New Roman" panose="02020603050405020304" pitchFamily="18" charset="0"/>
              </a:rPr>
              <a:t>rogram to validate email using FILTER_VALIDATE_EMAIL filter</a:t>
            </a:r>
          </a:p>
          <a:p>
            <a:pPr marL="0" indent="0" algn="just">
              <a:buNone/>
            </a:pPr>
            <a:r>
              <a:rPr lang="en-US" sz="6200" b="0" i="0" dirty="0">
                <a:solidFill>
                  <a:srgbClr val="273239"/>
                </a:solidFill>
                <a:effectLst/>
                <a:latin typeface="Times New Roman" panose="02020603050405020304" pitchFamily="18" charset="0"/>
                <a:cs typeface="Times New Roman" panose="02020603050405020304" pitchFamily="18" charset="0"/>
              </a:rPr>
              <a:t>&lt;?php</a:t>
            </a:r>
          </a:p>
          <a:p>
            <a:pPr marL="0" indent="0" algn="just">
              <a:buNone/>
            </a:pPr>
            <a:r>
              <a:rPr lang="en-US" sz="6200" b="0" i="0" dirty="0">
                <a:solidFill>
                  <a:srgbClr val="273239"/>
                </a:solidFill>
                <a:effectLst/>
                <a:latin typeface="Times New Roman" panose="02020603050405020304" pitchFamily="18" charset="0"/>
                <a:cs typeface="Times New Roman" panose="02020603050405020304" pitchFamily="18" charset="0"/>
              </a:rPr>
              <a:t>// </a:t>
            </a:r>
            <a:r>
              <a:rPr lang="en-US" sz="8000" b="0" i="0" dirty="0">
                <a:solidFill>
                  <a:srgbClr val="273239"/>
                </a:solidFill>
                <a:effectLst/>
                <a:latin typeface="Times New Roman" panose="02020603050405020304" pitchFamily="18" charset="0"/>
                <a:cs typeface="Times New Roman" panose="02020603050405020304" pitchFamily="18" charset="0"/>
              </a:rPr>
              <a:t>PHP program to validate email</a:t>
            </a:r>
          </a:p>
          <a:p>
            <a:pPr marL="0" indent="0" algn="just">
              <a:buNone/>
            </a:pPr>
            <a:endParaRPr lang="en-US" sz="80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 Declare variable and initialize it to email</a:t>
            </a: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$email = "xyz@gmail.com";</a:t>
            </a:r>
          </a:p>
          <a:p>
            <a:pPr marL="0" indent="0" algn="just">
              <a:buNone/>
            </a:pPr>
            <a:endParaRPr lang="en-US" sz="80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 Use filter function to validate email</a:t>
            </a: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if (</a:t>
            </a:r>
            <a:r>
              <a:rPr lang="en-US" sz="8000" b="0" i="0" dirty="0" err="1">
                <a:solidFill>
                  <a:srgbClr val="273239"/>
                </a:solidFill>
                <a:effectLst/>
                <a:latin typeface="Times New Roman" panose="02020603050405020304" pitchFamily="18" charset="0"/>
                <a:cs typeface="Times New Roman" panose="02020603050405020304" pitchFamily="18" charset="0"/>
              </a:rPr>
              <a:t>filter_var</a:t>
            </a:r>
            <a:r>
              <a:rPr lang="en-US" sz="8000" b="0" i="0" dirty="0">
                <a:solidFill>
                  <a:srgbClr val="273239"/>
                </a:solidFill>
                <a:effectLst/>
                <a:latin typeface="Times New Roman" panose="02020603050405020304" pitchFamily="18" charset="0"/>
                <a:cs typeface="Times New Roman" panose="02020603050405020304" pitchFamily="18" charset="0"/>
              </a:rPr>
              <a:t>($email, FILTER_VALIDATE_EMAIL)) {</a:t>
            </a: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	echo "Valid Email";</a:t>
            </a: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a:t>
            </a: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else {</a:t>
            </a: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	echo "Invalid Email";</a:t>
            </a:r>
          </a:p>
          <a:p>
            <a:pPr marL="0" indent="0" algn="just">
              <a:buNone/>
            </a:pPr>
            <a:r>
              <a:rPr lang="en-US" sz="8000" b="0" i="0" dirty="0">
                <a:solidFill>
                  <a:srgbClr val="273239"/>
                </a:solidFill>
                <a:effectLst/>
                <a:latin typeface="Times New Roman" panose="02020603050405020304" pitchFamily="18" charset="0"/>
                <a:cs typeface="Times New Roman" panose="02020603050405020304" pitchFamily="18" charset="0"/>
              </a:rPr>
              <a:t>}</a:t>
            </a:r>
          </a:p>
          <a:p>
            <a:pPr marL="0" indent="0" algn="just">
              <a:buNone/>
            </a:pPr>
            <a:endParaRPr lang="en-US" sz="6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r>
              <a:rPr lang="en-US" sz="6200" b="0" i="0" dirty="0">
                <a:solidFill>
                  <a:srgbClr val="273239"/>
                </a:solidFill>
                <a:effectLst/>
                <a:latin typeface="Times New Roman" panose="02020603050405020304" pitchFamily="18" charset="0"/>
                <a:cs typeface="Times New Roman" panose="02020603050405020304" pitchFamily="18" charset="0"/>
              </a:rPr>
              <a:t>?&gt;</a:t>
            </a:r>
          </a:p>
          <a:p>
            <a:pPr marL="0" indent="0" algn="just">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US" sz="2200" dirty="0">
              <a:solidFill>
                <a:srgbClr val="273239"/>
              </a:solidFill>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US" sz="2200" dirty="0">
              <a:solidFill>
                <a:srgbClr val="273239"/>
              </a:solidFill>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US" sz="2200" dirty="0">
              <a:solidFill>
                <a:srgbClr val="273239"/>
              </a:solidFill>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418EC456-A4EB-4D5F-BCCD-548AD668E5B2}"/>
              </a:ext>
            </a:extLst>
          </p:cNvPr>
          <p:cNvSpPr>
            <a:spLocks noGrp="1" noChangeArrowheads="1"/>
          </p:cNvSpPr>
          <p:nvPr>
            <p:ph sz="half" idx="1"/>
          </p:nvPr>
        </p:nvSpPr>
        <p:spPr bwMode="auto">
          <a:xfrm>
            <a:off x="678401" y="1712290"/>
            <a:ext cx="5094280" cy="47859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&lt;?php</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PHP program to validate URL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Declare variable and initialize it to URL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A77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AA7700"/>
                </a:solidFill>
                <a:effectLst/>
                <a:latin typeface="Times New Roman" panose="02020603050405020304" pitchFamily="18" charset="0"/>
                <a:cs typeface="Times New Roman" panose="02020603050405020304" pitchFamily="18" charset="0"/>
              </a:rPr>
              <a:t>url</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a:t>
            </a:r>
            <a:r>
              <a:rPr kumimoji="0" lang="en-US" altLang="en-US" sz="2000" b="0" i="0" u="sng"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hlinkClick r:id="rId2"/>
              </a:rPr>
              <a:t>https://www.geeksforgeeks.org</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Times New Roman" panose="02020603050405020304" pitchFamily="18" charset="0"/>
                <a:cs typeface="Times New Roman" panose="02020603050405020304" pitchFamily="18" charset="0"/>
              </a:rPr>
              <a:t>// Use filter function to validate URL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if</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filter_var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AA77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AA7700"/>
                </a:solidFill>
                <a:effectLst/>
                <a:latin typeface="Times New Roman" panose="02020603050405020304" pitchFamily="18" charset="0"/>
                <a:cs typeface="Times New Roman" panose="02020603050405020304" pitchFamily="18" charset="0"/>
              </a:rPr>
              <a:t>url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FILTER_VALIDATE_URL))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FF1493"/>
                </a:solidFill>
                <a:effectLst/>
                <a:latin typeface="Times New Roman" panose="02020603050405020304" pitchFamily="18" charset="0"/>
                <a:cs typeface="Times New Roman" panose="02020603050405020304" pitchFamily="18" charset="0"/>
              </a:rPr>
              <a:t>echo</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"valid URL"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else</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FF1493"/>
                </a:solidFill>
                <a:effectLst/>
                <a:latin typeface="Times New Roman" panose="02020603050405020304" pitchFamily="18" charset="0"/>
                <a:cs typeface="Times New Roman" panose="02020603050405020304" pitchFamily="18" charset="0"/>
              </a:rPr>
              <a:t>echo</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"Invalid URL"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986592-14E4-4613-85B9-6507EEE9192E}"/>
              </a:ext>
            </a:extLst>
          </p:cNvPr>
          <p:cNvSpPr txBox="1"/>
          <p:nvPr/>
        </p:nvSpPr>
        <p:spPr>
          <a:xfrm>
            <a:off x="758301" y="1042563"/>
            <a:ext cx="6094520" cy="769441"/>
          </a:xfrm>
          <a:prstGeom prst="rect">
            <a:avLst/>
          </a:prstGeom>
          <a:noFill/>
        </p:spPr>
        <p:txBody>
          <a:bodyPr wrap="square">
            <a:spAutoFit/>
          </a:bodyPr>
          <a:lstStyle/>
          <a:p>
            <a:r>
              <a:rPr lang="en-US" sz="2200" dirty="0">
                <a:solidFill>
                  <a:srgbClr val="273239"/>
                </a:solidFill>
                <a:latin typeface="Times New Roman" panose="02020603050405020304" pitchFamily="18" charset="0"/>
                <a:cs typeface="Times New Roman" panose="02020603050405020304" pitchFamily="18" charset="0"/>
              </a:rPr>
              <a:t>P</a:t>
            </a:r>
            <a:r>
              <a:rPr lang="en-US" sz="2200" b="0" i="0" dirty="0">
                <a:solidFill>
                  <a:srgbClr val="273239"/>
                </a:solidFill>
                <a:effectLst/>
                <a:latin typeface="Times New Roman" panose="02020603050405020304" pitchFamily="18" charset="0"/>
                <a:cs typeface="Times New Roman" panose="02020603050405020304" pitchFamily="18" charset="0"/>
              </a:rPr>
              <a:t>rogram to validate URL using FILTER_VALIDATE_URL filter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721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2221</TotalTime>
  <Words>11995</Words>
  <Application>Microsoft Office PowerPoint</Application>
  <PresentationFormat>Widescreen</PresentationFormat>
  <Paragraphs>1387</Paragraphs>
  <Slides>119</Slides>
  <Notes>0</Notes>
  <HiddenSlides>0</HiddenSlides>
  <MMClips>0</MMClips>
  <ScaleCrop>false</ScaleCrop>
  <HeadingPairs>
    <vt:vector size="6" baseType="variant">
      <vt:variant>
        <vt:lpstr>Fonts Used</vt:lpstr>
      </vt:variant>
      <vt:variant>
        <vt:i4>21</vt:i4>
      </vt:variant>
      <vt:variant>
        <vt:lpstr>Theme</vt:lpstr>
      </vt:variant>
      <vt:variant>
        <vt:i4>2</vt:i4>
      </vt:variant>
      <vt:variant>
        <vt:lpstr>Slide Titles</vt:lpstr>
      </vt:variant>
      <vt:variant>
        <vt:i4>119</vt:i4>
      </vt:variant>
    </vt:vector>
  </HeadingPairs>
  <TitlesOfParts>
    <vt:vector size="142" baseType="lpstr">
      <vt:lpstr>Arial</vt:lpstr>
      <vt:lpstr>Arial-BoldMT</vt:lpstr>
      <vt:lpstr>ArialMT</vt:lpstr>
      <vt:lpstr>Calibri</vt:lpstr>
      <vt:lpstr>Calibri Light</vt:lpstr>
      <vt:lpstr>Consolas</vt:lpstr>
      <vt:lpstr>Courier New</vt:lpstr>
      <vt:lpstr>erdana</vt:lpstr>
      <vt:lpstr>Fira Mono</vt:lpstr>
      <vt:lpstr>Helvetica Neue</vt:lpstr>
      <vt:lpstr>inter-bold</vt:lpstr>
      <vt:lpstr>inter-regular</vt:lpstr>
      <vt:lpstr>Nunito Sans</vt:lpstr>
      <vt:lpstr>Open Sans</vt:lpstr>
      <vt:lpstr>Segoe UI</vt:lpstr>
      <vt:lpstr>Symbol</vt:lpstr>
      <vt:lpstr>Times</vt:lpstr>
      <vt:lpstr>Times New Roman</vt:lpstr>
      <vt:lpstr>urw-din</vt:lpstr>
      <vt:lpstr>Verdana</vt:lpstr>
      <vt:lpstr>Wingdings</vt:lpstr>
      <vt:lpstr>Office Theme</vt:lpstr>
      <vt:lpstr>Office Theme</vt:lpstr>
      <vt:lpstr>PowerPoint Presentation</vt:lpstr>
      <vt:lpstr>Unit – III Server Side Scripting</vt:lpstr>
      <vt:lpstr>Introduction to Scripting Languages</vt:lpstr>
      <vt:lpstr> Differences Between Programming vs Scripting</vt:lpstr>
      <vt:lpstr>Application of Scripting Languages</vt:lpstr>
      <vt:lpstr>PHP - Introduction</vt:lpstr>
      <vt:lpstr> What Can PHP Do? </vt:lpstr>
      <vt:lpstr> Why PHP?</vt:lpstr>
      <vt:lpstr>Example: -  "Hello World" Script in PHP </vt:lpstr>
      <vt:lpstr>Parser Recognised comments </vt:lpstr>
      <vt:lpstr>PHP echo and print Statements </vt:lpstr>
      <vt:lpstr>PowerPoint Presentation</vt:lpstr>
      <vt:lpstr>For Example (Check multiple arguments) </vt:lpstr>
      <vt:lpstr>For Example (Check Return Value) </vt:lpstr>
      <vt:lpstr>PHP Variables</vt:lpstr>
      <vt:lpstr> PHP Data Types</vt:lpstr>
      <vt:lpstr>1. Integers </vt:lpstr>
      <vt:lpstr>2. Boolean </vt:lpstr>
      <vt:lpstr>4. NULL </vt:lpstr>
      <vt:lpstr>5. String </vt:lpstr>
      <vt:lpstr>Example:</vt:lpstr>
      <vt:lpstr>6. Array </vt:lpstr>
      <vt:lpstr>7. Object </vt:lpstr>
      <vt:lpstr>Example: - </vt:lpstr>
      <vt:lpstr>8. Resource </vt:lpstr>
      <vt:lpstr>PHP Control Structures and Loops</vt:lpstr>
      <vt:lpstr>PowerPoint Presentation</vt:lpstr>
      <vt:lpstr>PowerPoint Presentation</vt:lpstr>
      <vt:lpstr>3. PHP Else If Statement </vt:lpstr>
      <vt:lpstr>4. PHP Switch Statement </vt:lpstr>
      <vt:lpstr>PowerPoint Presentation</vt:lpstr>
      <vt:lpstr>Loops in PHP </vt:lpstr>
      <vt:lpstr>2. Do-While Loop in PHP </vt:lpstr>
      <vt:lpstr>3. For Loop in PHP </vt:lpstr>
      <vt:lpstr>4. For Each in PHP </vt:lpstr>
      <vt:lpstr>PowerPoint Presentation</vt:lpstr>
      <vt:lpstr>PHP Arrays </vt:lpstr>
      <vt:lpstr>Count()</vt:lpstr>
      <vt:lpstr>Types of arrays </vt:lpstr>
      <vt:lpstr>1. PHP Indexed Arrays </vt:lpstr>
      <vt:lpstr>Loop Through an Indexed Array </vt:lpstr>
      <vt:lpstr>2. PHP Associative Arrays </vt:lpstr>
      <vt:lpstr>Loop Through an Associative Array </vt:lpstr>
      <vt:lpstr>3. PHP - Multidimensional Arrays </vt:lpstr>
      <vt:lpstr>PowerPoint Presentation</vt:lpstr>
      <vt:lpstr>PowerPoint Presentation</vt:lpstr>
      <vt:lpstr>PHP Functions </vt:lpstr>
      <vt:lpstr>PHP User Defined Functions </vt:lpstr>
      <vt:lpstr>PHP Function Arguments </vt:lpstr>
      <vt:lpstr>PHP is a Loosely Typed Language </vt:lpstr>
      <vt:lpstr>PowerPoint Presentation</vt:lpstr>
      <vt:lpstr>PHP Default Argument Value </vt:lpstr>
      <vt:lpstr>PHP Functions - Returning values </vt:lpstr>
      <vt:lpstr>HTML Form with PHP </vt:lpstr>
      <vt:lpstr>PowerPoint Presentation</vt:lpstr>
      <vt:lpstr>Form Validation </vt:lpstr>
      <vt:lpstr>HTML code for the form: </vt:lpstr>
      <vt:lpstr>The Form Element </vt:lpstr>
      <vt:lpstr>PowerPoint Presentation</vt:lpstr>
      <vt:lpstr>PowerPoint Presentation</vt:lpstr>
      <vt:lpstr>PowerPoint Presentation</vt:lpstr>
      <vt:lpstr>PHP - Display The Error Messages </vt:lpstr>
      <vt:lpstr>PowerPoint Presentation</vt:lpstr>
      <vt:lpstr>PHP Forms - Validate E-mail and URL </vt:lpstr>
      <vt:lpstr>PowerPoint Presentation</vt:lpstr>
      <vt:lpstr>PHP - Validate Name, E-mail, and URL </vt:lpstr>
      <vt:lpstr>PowerPoint Presentation</vt:lpstr>
      <vt:lpstr>PowerPoint Presentation</vt:lpstr>
      <vt:lpstr>Result: </vt:lpstr>
      <vt:lpstr>PHP File Handling </vt:lpstr>
      <vt:lpstr>PHP readfile() Function </vt:lpstr>
      <vt:lpstr>PowerPoint Presentation</vt:lpstr>
      <vt:lpstr>PHP File Open/Read/Close</vt:lpstr>
      <vt:lpstr>PHP Close File - fclose() </vt:lpstr>
      <vt:lpstr>PHP Read Single Line - fgets() </vt:lpstr>
      <vt:lpstr>PHP Check End-Of-File - feof() </vt:lpstr>
      <vt:lpstr>Cookies and Sessions </vt:lpstr>
      <vt:lpstr>Need for Cookies and Sessions</vt:lpstr>
      <vt:lpstr>Similarity between Cookies and Sessions</vt:lpstr>
      <vt:lpstr>What is a Cookie?</vt:lpstr>
      <vt:lpstr>What is a Cookie?</vt:lpstr>
      <vt:lpstr>When are Cookies Created?</vt:lpstr>
      <vt:lpstr>Parts of a Cookie</vt:lpstr>
      <vt:lpstr>Syntax for setting up a cookie</vt:lpstr>
      <vt:lpstr>Examples for setcookie</vt:lpstr>
      <vt:lpstr>Examples for setcookie</vt:lpstr>
      <vt:lpstr>Examples for setcookie</vt:lpstr>
      <vt:lpstr>Read cookie data</vt:lpstr>
      <vt:lpstr>Delete a cookie</vt:lpstr>
      <vt:lpstr>Problems with Cookies</vt:lpstr>
      <vt:lpstr>Sessions</vt:lpstr>
      <vt:lpstr>Starting a PHP Session</vt:lpstr>
      <vt:lpstr>Storing a Session Variable</vt:lpstr>
      <vt:lpstr>Retrieving a Session Variable </vt:lpstr>
      <vt:lpstr>Destroying a Session</vt:lpstr>
      <vt:lpstr>Cookies vs. Sessions</vt:lpstr>
      <vt:lpstr>Filters- Introduction</vt:lpstr>
      <vt:lpstr>Types of filters</vt:lpstr>
      <vt:lpstr>Example PHP program to validate</vt:lpstr>
      <vt:lpstr>Filter Functions</vt:lpstr>
      <vt:lpstr>Predefined Filter Constants</vt:lpstr>
      <vt:lpstr>Predefined Filter Constants</vt:lpstr>
      <vt:lpstr>Predefined Filter Constants</vt:lpstr>
      <vt:lpstr>Exception Handling in PHP</vt:lpstr>
      <vt:lpstr>Need for Exception Handling in PHP </vt:lpstr>
      <vt:lpstr>Exception handling in PHP</vt:lpstr>
      <vt:lpstr>Using Custom Exception Class</vt:lpstr>
      <vt:lpstr>Set a Top Level Exception Handler</vt:lpstr>
      <vt:lpstr>Database Connectivity With MySQL</vt:lpstr>
      <vt:lpstr>BASIC DATABASE SERVER CONCEPTSBASIC DATABASE SERVER CONCEPTS   </vt:lpstr>
      <vt:lpstr>BASIC DATABASE SERVER CONCEPTSBASIC</vt:lpstr>
      <vt:lpstr>MY SQL</vt:lpstr>
      <vt:lpstr>CONNECTING to MY SQL</vt:lpstr>
      <vt:lpstr>CONNECTING to MY SQL DBMS</vt:lpstr>
      <vt:lpstr>SELECTING A DATABASE</vt:lpstr>
      <vt:lpstr>Create HTML form for connecting to database </vt:lpstr>
      <vt:lpstr>Code create HTML form for connecting to database</vt:lpstr>
      <vt:lpstr>Create a PHP page to save data from HTML form to your MySQL database </vt:lpstr>
      <vt:lpstr>Local Host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Differences Between Programming vs Scripting</dc:title>
  <dc:creator>Gomathi R M</dc:creator>
  <cp:lastModifiedBy>Gomathi R M</cp:lastModifiedBy>
  <cp:revision>122</cp:revision>
  <dcterms:created xsi:type="dcterms:W3CDTF">2021-06-25T08:05:23Z</dcterms:created>
  <dcterms:modified xsi:type="dcterms:W3CDTF">2021-08-19T04:12:30Z</dcterms:modified>
</cp:coreProperties>
</file>