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1" r:id="rId56"/>
    <p:sldId id="312" r:id="rId57"/>
    <p:sldId id="313" r:id="rId58"/>
    <p:sldId id="315" r:id="rId59"/>
    <p:sldId id="316" r:id="rId60"/>
    <p:sldId id="317" r:id="rId61"/>
    <p:sldId id="308" r:id="rId62"/>
  </p:sldIdLst>
  <p:sldSz cx="12192000" cy="6858000"/>
  <p:notesSz cx="6858000" cy="9144000"/>
  <p:embeddedFontLst>
    <p:embeddedFont>
      <p:font typeface="Calibri" panose="020F0502020204030204" pitchFamily="34" charset="0"/>
      <p:regular r:id="rId64"/>
      <p:bold r:id="rId65"/>
      <p:italic r:id="rId66"/>
      <p:boldItalic r:id="rId67"/>
    </p:embeddedFont>
    <p:embeddedFont>
      <p:font typeface="Nunito Sans" panose="020B0604020202020204" charset="0"/>
      <p:regular r:id="rId68"/>
      <p:bold r:id="rId69"/>
      <p:italic r:id="rId70"/>
      <p:boldItalic r:id="rId71"/>
    </p:embeddedFont>
    <p:embeddedFont>
      <p:font typeface="Open Sans" panose="020B0606030504020204" pitchFamily="34" charset="0"/>
      <p:regular r:id="rId72"/>
      <p:bold r:id="rId73"/>
      <p:italic r:id="rId74"/>
      <p:boldItalic r:id="rId75"/>
    </p:embeddedFont>
    <p:embeddedFont>
      <p:font typeface="Play" panose="020B0604020202020204" charset="0"/>
      <p:regular r:id="rId76"/>
      <p:bold r:id="rId77"/>
    </p:embeddedFont>
    <p:embeddedFont>
      <p:font typeface="Proxima Nova" panose="020B0604020202020204" charset="0"/>
      <p:regular r:id="rId78"/>
      <p:bold r:id="rId79"/>
      <p:italic r:id="rId80"/>
      <p:boldItalic r:id="rId81"/>
    </p:embeddedFont>
    <p:embeddedFont>
      <p:font typeface="Roboto" panose="02000000000000000000" pitchFamily="2"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6" roundtripDataSignature="AMtx7mjDQKKBtwGUzX0lHsjFSUo6TsIA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font" Target="fonts/font21.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85"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font" Target="fonts/font20.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font" Target="fonts/font18.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19.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ae29f381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ae29f38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9f2487a9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e9f2487a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9f2487a96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e9f2487a9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9f2487a96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e9f2487a9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9f2487a96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e9f2487a9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9f2487a96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e9f2487a96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9d1ace78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e9d1ace7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6" name="Google Shape;34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2" name="Google Shape;352;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4" name="Google Shape;36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 name="Google Shape;370;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6" name="Google Shape;37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6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6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6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itrix.com/en-in/glossary/what-is-virtualization.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www.citrix.com/en-in/glossary/what-is-a-virtual-machine.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citrix.com/en-in/glossary/what-is-virtualization.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Local_area_network"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phoenixnap.com/kb/containers-vs-vm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vmware.com/go/tryplaye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8686800" cy="144938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Arial"/>
              <a:buNone/>
            </a:pPr>
            <a:r>
              <a:rPr lang="en-US" sz="2800" b="1">
                <a:latin typeface="Arial"/>
                <a:ea typeface="Arial"/>
                <a:cs typeface="Arial"/>
                <a:sym typeface="Arial"/>
              </a:rPr>
              <a:t> </a:t>
            </a:r>
            <a:br>
              <a:rPr lang="en-US" sz="2800" b="1">
                <a:latin typeface="Arial"/>
                <a:ea typeface="Arial"/>
                <a:cs typeface="Arial"/>
                <a:sym typeface="Arial"/>
              </a:rPr>
            </a:br>
            <a:r>
              <a:rPr lang="en-US" sz="2800" b="1">
                <a:latin typeface="Arial"/>
                <a:ea typeface="Arial"/>
                <a:cs typeface="Arial"/>
                <a:sym typeface="Arial"/>
              </a:rPr>
              <a:t>  VIRTUALIZATION TECHNIQUES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494949"/>
              </a:buClr>
              <a:buSzPts val="4400"/>
              <a:buFont typeface="Proxima Nova"/>
              <a:buNone/>
            </a:pPr>
            <a:r>
              <a:rPr lang="en-US" b="1" i="0">
                <a:solidFill>
                  <a:srgbClr val="494949"/>
                </a:solidFill>
                <a:latin typeface="Proxima Nova"/>
                <a:ea typeface="Proxima Nova"/>
                <a:cs typeface="Proxima Nova"/>
                <a:sym typeface="Proxima Nova"/>
              </a:rPr>
              <a:t>Virtual</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Machine</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Monitor</a:t>
            </a:r>
            <a:endParaRPr/>
          </a:p>
        </p:txBody>
      </p:sp>
      <p:sp>
        <p:nvSpPr>
          <p:cNvPr id="137" name="Google Shape;13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94949"/>
              </a:buClr>
              <a:buSzPts val="2800"/>
              <a:buChar char="•"/>
            </a:pPr>
            <a:r>
              <a:rPr lang="en-US" b="0" i="0">
                <a:solidFill>
                  <a:srgbClr val="494949"/>
                </a:solidFill>
                <a:latin typeface="Proxima Nova"/>
                <a:ea typeface="Proxima Nova"/>
                <a:cs typeface="Proxima Nova"/>
                <a:sym typeface="Proxima Nova"/>
              </a:rPr>
              <a:t>A </a:t>
            </a:r>
            <a:r>
              <a:rPr lang="en-US" b="1" i="0">
                <a:solidFill>
                  <a:srgbClr val="494949"/>
                </a:solidFill>
                <a:latin typeface="Proxima Nova"/>
                <a:ea typeface="Proxima Nova"/>
                <a:cs typeface="Proxima Nova"/>
                <a:sym typeface="Proxima Nova"/>
              </a:rPr>
              <a:t>Virtual</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Machine</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Monitor</a:t>
            </a:r>
            <a:r>
              <a:rPr lang="en-US" b="0" i="0">
                <a:solidFill>
                  <a:srgbClr val="494949"/>
                </a:solidFill>
                <a:latin typeface="Proxima Nova"/>
                <a:ea typeface="Proxima Nova"/>
                <a:cs typeface="Proxima Nova"/>
                <a:sym typeface="Proxima Nova"/>
              </a:rPr>
              <a:t> (VMM) is a software program </a:t>
            </a:r>
            <a:endParaRPr/>
          </a:p>
          <a:p>
            <a:pPr marL="228600" lvl="0" indent="-228600" algn="just" rtl="0">
              <a:lnSpc>
                <a:spcPct val="90000"/>
              </a:lnSpc>
              <a:spcBef>
                <a:spcPts val="1000"/>
              </a:spcBef>
              <a:spcAft>
                <a:spcPts val="0"/>
              </a:spcAft>
              <a:buClr>
                <a:srgbClr val="494949"/>
              </a:buClr>
              <a:buSzPts val="2800"/>
              <a:buChar char="•"/>
            </a:pPr>
            <a:r>
              <a:rPr lang="en-US">
                <a:solidFill>
                  <a:srgbClr val="494949"/>
                </a:solidFill>
                <a:latin typeface="Proxima Nova"/>
                <a:ea typeface="Proxima Nova"/>
                <a:cs typeface="Proxima Nova"/>
                <a:sym typeface="Proxima Nova"/>
              </a:rPr>
              <a:t>T</a:t>
            </a:r>
            <a:r>
              <a:rPr lang="en-US" b="0" i="0">
                <a:solidFill>
                  <a:srgbClr val="494949"/>
                </a:solidFill>
                <a:latin typeface="Proxima Nova"/>
                <a:ea typeface="Proxima Nova"/>
                <a:cs typeface="Proxima Nova"/>
                <a:sym typeface="Proxima Nova"/>
              </a:rPr>
              <a:t>hat enables the creation, management and governance of </a:t>
            </a:r>
            <a:r>
              <a:rPr lang="en-US" b="1" i="0">
                <a:solidFill>
                  <a:srgbClr val="494949"/>
                </a:solidFill>
                <a:latin typeface="Proxima Nova"/>
                <a:ea typeface="Proxima Nova"/>
                <a:cs typeface="Proxima Nova"/>
                <a:sym typeface="Proxima Nova"/>
              </a:rPr>
              <a:t>virtual</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machines</a:t>
            </a:r>
            <a:r>
              <a:rPr lang="en-US" b="0" i="0">
                <a:solidFill>
                  <a:srgbClr val="494949"/>
                </a:solidFill>
                <a:latin typeface="Proxima Nova"/>
                <a:ea typeface="Proxima Nova"/>
                <a:cs typeface="Proxima Nova"/>
                <a:sym typeface="Proxima Nova"/>
              </a:rPr>
              <a:t> (VM) and manages the operation of a virtualized environment on top of a physical host </a:t>
            </a:r>
            <a:r>
              <a:rPr lang="en-US" b="1" i="0">
                <a:solidFill>
                  <a:srgbClr val="494949"/>
                </a:solidFill>
                <a:latin typeface="Proxima Nova"/>
                <a:ea typeface="Proxima Nova"/>
                <a:cs typeface="Proxima Nova"/>
                <a:sym typeface="Proxima Nova"/>
              </a:rPr>
              <a:t>machine</a:t>
            </a:r>
            <a:r>
              <a:rPr lang="en-US" b="0" i="0">
                <a:solidFill>
                  <a:srgbClr val="494949"/>
                </a:solidFill>
                <a:latin typeface="Proxima Nova"/>
                <a:ea typeface="Proxima Nova"/>
                <a:cs typeface="Proxima Nova"/>
                <a:sym typeface="Proxima Nova"/>
              </a:rPr>
              <a:t>. VMM is also known as </a:t>
            </a:r>
            <a:r>
              <a:rPr lang="en-US" b="1" i="0">
                <a:solidFill>
                  <a:srgbClr val="494949"/>
                </a:solidFill>
                <a:latin typeface="Proxima Nova"/>
                <a:ea typeface="Proxima Nova"/>
                <a:cs typeface="Proxima Nova"/>
                <a:sym typeface="Proxima Nova"/>
              </a:rPr>
              <a:t>Virtual</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Machine</a:t>
            </a:r>
            <a:r>
              <a:rPr lang="en-US" b="0" i="0">
                <a:solidFill>
                  <a:srgbClr val="494949"/>
                </a:solidFill>
                <a:latin typeface="Proxima Nova"/>
                <a:ea typeface="Proxima Nova"/>
                <a:cs typeface="Proxima Nova"/>
                <a:sym typeface="Proxima Nova"/>
              </a:rPr>
              <a:t> Manager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Virtual Machine</a:t>
            </a:r>
            <a:endParaRPr/>
          </a:p>
        </p:txBody>
      </p:sp>
      <p:sp>
        <p:nvSpPr>
          <p:cNvPr id="143" name="Google Shape;14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D5968"/>
              </a:buClr>
              <a:buSzPts val="2800"/>
              <a:buChar char="•"/>
            </a:pPr>
            <a:r>
              <a:rPr lang="en-US" b="0" i="0">
                <a:solidFill>
                  <a:srgbClr val="4D5968"/>
                </a:solidFill>
                <a:latin typeface="Nunito Sans"/>
                <a:ea typeface="Nunito Sans"/>
                <a:cs typeface="Nunito Sans"/>
                <a:sym typeface="Nunito Sans"/>
              </a:rPr>
              <a:t>Virtual Machine is defined as software of a computer which provides the functionality similar to the physical computers</a:t>
            </a:r>
            <a:endParaRPr/>
          </a:p>
          <a:p>
            <a:pPr marL="228600" lvl="0" indent="-228600" algn="l" rtl="0">
              <a:lnSpc>
                <a:spcPct val="90000"/>
              </a:lnSpc>
              <a:spcBef>
                <a:spcPts val="1000"/>
              </a:spcBef>
              <a:spcAft>
                <a:spcPts val="0"/>
              </a:spcAft>
              <a:buClr>
                <a:srgbClr val="4D5968"/>
              </a:buClr>
              <a:buSzPts val="2800"/>
              <a:buChar char="•"/>
            </a:pPr>
            <a:r>
              <a:rPr lang="en-US" b="0" i="0">
                <a:solidFill>
                  <a:srgbClr val="4D5968"/>
                </a:solidFill>
                <a:latin typeface="Nunito Sans"/>
                <a:ea typeface="Nunito Sans"/>
                <a:cs typeface="Nunito Sans"/>
                <a:sym typeface="Nunito Sans"/>
              </a:rPr>
              <a:t> They run operating system and applications on top of it but they differ from the physical computer </a:t>
            </a:r>
            <a:endParaRPr/>
          </a:p>
          <a:p>
            <a:pPr marL="228600" lvl="0" indent="-228600" algn="l" rtl="0">
              <a:lnSpc>
                <a:spcPct val="90000"/>
              </a:lnSpc>
              <a:spcBef>
                <a:spcPts val="1000"/>
              </a:spcBef>
              <a:spcAft>
                <a:spcPts val="0"/>
              </a:spcAft>
              <a:buClr>
                <a:srgbClr val="4D5968"/>
              </a:buClr>
              <a:buSzPts val="2800"/>
              <a:buChar char="•"/>
            </a:pPr>
            <a:r>
              <a:rPr lang="en-US">
                <a:solidFill>
                  <a:srgbClr val="4D5968"/>
                </a:solidFill>
                <a:latin typeface="Nunito Sans"/>
                <a:ea typeface="Nunito Sans"/>
                <a:cs typeface="Nunito Sans"/>
                <a:sym typeface="Nunito Sans"/>
              </a:rPr>
              <a:t>T</a:t>
            </a:r>
            <a:r>
              <a:rPr lang="en-US" b="0" i="0">
                <a:solidFill>
                  <a:srgbClr val="4D5968"/>
                </a:solidFill>
                <a:latin typeface="Nunito Sans"/>
                <a:ea typeface="Nunito Sans"/>
                <a:cs typeface="Nunito Sans"/>
                <a:sym typeface="Nunito Sans"/>
              </a:rPr>
              <a:t>he fact that they are computer files, known as an image which runs on top of physical computers using the hypervisor.</a:t>
            </a:r>
            <a:endParaRPr/>
          </a:p>
          <a:p>
            <a:pPr marL="228600" lvl="0" indent="-228600" algn="l" rtl="0">
              <a:lnSpc>
                <a:spcPct val="90000"/>
              </a:lnSpc>
              <a:spcBef>
                <a:spcPts val="1000"/>
              </a:spcBef>
              <a:spcAft>
                <a:spcPts val="0"/>
              </a:spcAft>
              <a:buClr>
                <a:srgbClr val="4D5968"/>
              </a:buClr>
              <a:buSzPts val="2800"/>
              <a:buChar char="•"/>
            </a:pPr>
            <a:r>
              <a:rPr lang="en-US" b="0" i="0">
                <a:solidFill>
                  <a:srgbClr val="4D5968"/>
                </a:solidFill>
                <a:latin typeface="Nunito Sans"/>
                <a:ea typeface="Nunito Sans"/>
                <a:cs typeface="Nunito Sans"/>
                <a:sym typeface="Nunito Sans"/>
              </a:rPr>
              <a:t> Due to this the user has the liberty of running multiple operating systems on top of the main operating system without the need of buying additional physical resource.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Virtual Machine</a:t>
            </a:r>
            <a:endParaRPr/>
          </a:p>
        </p:txBody>
      </p:sp>
      <p:pic>
        <p:nvPicPr>
          <p:cNvPr id="149" name="Google Shape;149;p16"/>
          <p:cNvPicPr preferRelativeResize="0">
            <a:picLocks noGrp="1"/>
          </p:cNvPicPr>
          <p:nvPr>
            <p:ph type="body" idx="1"/>
          </p:nvPr>
        </p:nvPicPr>
        <p:blipFill rotWithShape="1">
          <a:blip r:embed="rId3">
            <a:alphaModFix/>
          </a:blip>
          <a:srcRect/>
          <a:stretch/>
        </p:blipFill>
        <p:spPr>
          <a:xfrm>
            <a:off x="1801090" y="1825625"/>
            <a:ext cx="8589819" cy="46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Virtual Machine</a:t>
            </a:r>
            <a:endParaRPr/>
          </a:p>
        </p:txBody>
      </p:sp>
      <p:sp>
        <p:nvSpPr>
          <p:cNvPr id="155" name="Google Shape;15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4D5968"/>
              </a:buClr>
              <a:buSzPct val="100000"/>
              <a:buChar char="•"/>
            </a:pPr>
            <a:r>
              <a:rPr lang="en-US" b="0" i="0">
                <a:solidFill>
                  <a:srgbClr val="4D5968"/>
                </a:solidFill>
                <a:latin typeface="Nunito Sans"/>
                <a:ea typeface="Nunito Sans"/>
                <a:cs typeface="Nunito Sans"/>
                <a:sym typeface="Nunito Sans"/>
              </a:rPr>
              <a:t>This means that a computer is created inside a computer. It works in a window, like any program, providing the end-user with the same virtual system </a:t>
            </a:r>
            <a:endParaRPr/>
          </a:p>
          <a:p>
            <a:pPr marL="228600" lvl="0" indent="-228600" algn="l" rtl="0">
              <a:lnSpc>
                <a:spcPct val="90000"/>
              </a:lnSpc>
              <a:spcBef>
                <a:spcPts val="1000"/>
              </a:spcBef>
              <a:spcAft>
                <a:spcPts val="0"/>
              </a:spcAft>
              <a:buClr>
                <a:srgbClr val="4D5968"/>
              </a:buClr>
              <a:buSzPct val="100000"/>
              <a:buChar char="•"/>
            </a:pPr>
            <a:r>
              <a:rPr lang="en-US" b="0" i="0">
                <a:solidFill>
                  <a:srgbClr val="4D5968"/>
                </a:solidFill>
                <a:latin typeface="Nunito Sans"/>
                <a:ea typeface="Nunito Sans"/>
                <a:cs typeface="Nunito Sans"/>
                <a:sym typeface="Nunito Sans"/>
              </a:rPr>
              <a:t>Many virtual machines can run on the same physical computer simultaneously. For servers, several operating systems run side-by-side with the software known to be managed as a hypervisor,</a:t>
            </a:r>
            <a:endParaRPr/>
          </a:p>
          <a:p>
            <a:pPr marL="228600" lvl="0" indent="-228600" algn="l" rtl="0">
              <a:lnSpc>
                <a:spcPct val="90000"/>
              </a:lnSpc>
              <a:spcBef>
                <a:spcPts val="1000"/>
              </a:spcBef>
              <a:spcAft>
                <a:spcPts val="0"/>
              </a:spcAft>
              <a:buClr>
                <a:srgbClr val="4D5968"/>
              </a:buClr>
              <a:buSzPct val="100000"/>
              <a:buChar char="•"/>
            </a:pPr>
            <a:r>
              <a:rPr lang="en-US">
                <a:solidFill>
                  <a:srgbClr val="4D5968"/>
                </a:solidFill>
                <a:latin typeface="Nunito Sans"/>
                <a:ea typeface="Nunito Sans"/>
                <a:cs typeface="Nunito Sans"/>
                <a:sym typeface="Nunito Sans"/>
              </a:rPr>
              <a:t>.</a:t>
            </a:r>
            <a:r>
              <a:rPr lang="en-US" b="1" i="0">
                <a:solidFill>
                  <a:srgbClr val="494949"/>
                </a:solidFill>
                <a:latin typeface="Proxima Nova"/>
                <a:ea typeface="Proxima Nova"/>
                <a:cs typeface="Proxima Nova"/>
                <a:sym typeface="Proxima Nova"/>
              </a:rPr>
              <a:t> A</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hypervisor</a:t>
            </a:r>
            <a:r>
              <a:rPr lang="en-US" b="0" i="0">
                <a:solidFill>
                  <a:srgbClr val="494949"/>
                </a:solidFill>
                <a:latin typeface="Proxima Nova"/>
                <a:ea typeface="Proxima Nova"/>
                <a:cs typeface="Proxima Nova"/>
                <a:sym typeface="Proxima Nova"/>
              </a:rPr>
              <a:t>, also known as a virtual machine monitor or VMM, is software that creates and runs virtual machines (VMs). A </a:t>
            </a:r>
            <a:r>
              <a:rPr lang="en-US" b="1" i="0">
                <a:solidFill>
                  <a:srgbClr val="494949"/>
                </a:solidFill>
                <a:latin typeface="Proxima Nova"/>
                <a:ea typeface="Proxima Nova"/>
                <a:cs typeface="Proxima Nova"/>
                <a:sym typeface="Proxima Nova"/>
              </a:rPr>
              <a:t>hypervisor</a:t>
            </a:r>
            <a:r>
              <a:rPr lang="en-US" b="0" i="0">
                <a:solidFill>
                  <a:srgbClr val="494949"/>
                </a:solidFill>
                <a:latin typeface="Proxima Nova"/>
                <a:ea typeface="Proxima Nova"/>
                <a:cs typeface="Proxima Nova"/>
                <a:sym typeface="Proxima Nova"/>
              </a:rPr>
              <a:t> allows one host computer to support multiple guest VMs by virtually sharing its resources, such as memory and processing.</a:t>
            </a:r>
            <a:endParaRPr b="0" i="0">
              <a:solidFill>
                <a:srgbClr val="4D5968"/>
              </a:solidFill>
              <a:latin typeface="Nunito Sans"/>
              <a:ea typeface="Nunito Sans"/>
              <a:cs typeface="Nunito Sans"/>
              <a:sym typeface="Nunito Sans"/>
            </a:endParaRPr>
          </a:p>
          <a:p>
            <a:pPr marL="228600" lvl="0" indent="-228600" algn="l" rtl="0">
              <a:lnSpc>
                <a:spcPct val="90000"/>
              </a:lnSpc>
              <a:spcBef>
                <a:spcPts val="1000"/>
              </a:spcBef>
              <a:spcAft>
                <a:spcPts val="0"/>
              </a:spcAft>
              <a:buClr>
                <a:srgbClr val="4D5968"/>
              </a:buClr>
              <a:buSzPct val="100000"/>
              <a:buChar char="•"/>
            </a:pPr>
            <a:r>
              <a:rPr lang="en-US" b="0" i="0">
                <a:solidFill>
                  <a:srgbClr val="4D5968"/>
                </a:solidFill>
                <a:latin typeface="Nunito Sans"/>
                <a:ea typeface="Nunito Sans"/>
                <a:cs typeface="Nunito Sans"/>
                <a:sym typeface="Nunito Sans"/>
              </a:rPr>
              <a: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Virtual Machine</a:t>
            </a:r>
            <a:endParaRPr/>
          </a:p>
        </p:txBody>
      </p:sp>
      <p:sp>
        <p:nvSpPr>
          <p:cNvPr id="161" name="Google Shape;16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4D5968"/>
              </a:buClr>
              <a:buSzPts val="2800"/>
              <a:buChar char="•"/>
            </a:pPr>
            <a:r>
              <a:rPr lang="en-US" b="0" i="0">
                <a:solidFill>
                  <a:srgbClr val="4D5968"/>
                </a:solidFill>
                <a:latin typeface="Nunito Sans"/>
                <a:ea typeface="Nunito Sans"/>
                <a:cs typeface="Nunito Sans"/>
                <a:sym typeface="Nunito Sans"/>
              </a:rPr>
              <a:t>whereas desktop computers normally run other operating systems in their program windows by using one operating system.Experience on the host operating system. </a:t>
            </a:r>
            <a:endParaRPr/>
          </a:p>
          <a:p>
            <a:pPr marL="228600" lvl="0" indent="-50800" algn="l" rtl="0">
              <a:lnSpc>
                <a:spcPct val="90000"/>
              </a:lnSpc>
              <a:spcBef>
                <a:spcPts val="1000"/>
              </a:spcBef>
              <a:spcAft>
                <a:spcPts val="0"/>
              </a:spcAft>
              <a:buClr>
                <a:schemeClr val="dk1"/>
              </a:buClr>
              <a:buSzPts val="2800"/>
              <a:buNone/>
            </a:pPr>
            <a:endParaRPr b="0" i="0">
              <a:solidFill>
                <a:srgbClr val="4D5968"/>
              </a:solidFill>
              <a:latin typeface="Nunito Sans"/>
              <a:ea typeface="Nunito Sans"/>
              <a:cs typeface="Nunito Sans"/>
              <a:sym typeface="Nunito Sans"/>
            </a:endParaRPr>
          </a:p>
          <a:p>
            <a:pPr marL="228600" lvl="0" indent="-228600" algn="l" rtl="0">
              <a:lnSpc>
                <a:spcPct val="90000"/>
              </a:lnSpc>
              <a:spcBef>
                <a:spcPts val="1000"/>
              </a:spcBef>
              <a:spcAft>
                <a:spcPts val="0"/>
              </a:spcAft>
              <a:buClr>
                <a:srgbClr val="494949"/>
              </a:buClr>
              <a:buSzPts val="2800"/>
              <a:buChar char="•"/>
            </a:pPr>
            <a:r>
              <a:rPr lang="en-US" b="1" i="0">
                <a:solidFill>
                  <a:srgbClr val="494949"/>
                </a:solidFill>
                <a:latin typeface="Proxima Nova"/>
                <a:ea typeface="Proxima Nova"/>
                <a:cs typeface="Proxima Nova"/>
                <a:sym typeface="Proxima Nova"/>
              </a:rPr>
              <a:t>A</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hypervisor</a:t>
            </a:r>
            <a:r>
              <a:rPr lang="en-US" b="0" i="0">
                <a:solidFill>
                  <a:srgbClr val="494949"/>
                </a:solidFill>
                <a:latin typeface="Proxima Nova"/>
                <a:ea typeface="Proxima Nova"/>
                <a:cs typeface="Proxima Nova"/>
                <a:sym typeface="Proxima Nova"/>
              </a:rPr>
              <a:t>, sometimes called a virtual machine monitor (VMM),</a:t>
            </a:r>
            <a:endParaRPr>
              <a:solidFill>
                <a:srgbClr val="4D5968"/>
              </a:solidFill>
              <a:latin typeface="Nunito Sans"/>
              <a:ea typeface="Nunito Sans"/>
              <a:cs typeface="Nunito Sans"/>
              <a:sym typeface="Nunito Sans"/>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1351721"/>
            <a:ext cx="10204174" cy="49596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Virtual Machine Advantages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Cost-Effective Software</a:t>
            </a:r>
            <a:br>
              <a:rPr lang="en-US" b="1" i="0">
                <a:solidFill>
                  <a:srgbClr val="111111"/>
                </a:solidFill>
                <a:latin typeface="Roboto"/>
                <a:ea typeface="Roboto"/>
                <a:cs typeface="Roboto"/>
                <a:sym typeface="Roboto"/>
              </a:rPr>
            </a:br>
            <a:endParaRPr/>
          </a:p>
        </p:txBody>
      </p:sp>
      <p:sp>
        <p:nvSpPr>
          <p:cNvPr id="172" name="Google Shape;17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VMware software is an affordable software that most large scale business can easily afford. Cost-effective does not mean that anyone can afford it but used as other parts that help in business growth.</a:t>
            </a:r>
            <a:endParaRPr/>
          </a:p>
          <a:p>
            <a:pPr marL="228600" lvl="0" indent="-50800" algn="just" rtl="0">
              <a:lnSpc>
                <a:spcPct val="90000"/>
              </a:lnSpc>
              <a:spcBef>
                <a:spcPts val="1000"/>
              </a:spcBef>
              <a:spcAft>
                <a:spcPts val="0"/>
              </a:spcAft>
              <a:buClr>
                <a:schemeClr val="dk1"/>
              </a:buClr>
              <a:buSzPts val="2800"/>
              <a:buNone/>
            </a:pPr>
            <a:endParaRPr b="0" i="0">
              <a:solidFill>
                <a:srgbClr val="333333"/>
              </a:solidFill>
              <a:latin typeface="Roboto"/>
              <a:ea typeface="Roboto"/>
              <a:cs typeface="Roboto"/>
              <a:sym typeface="Roboto"/>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It improves your business virtualization at affordable rates that have an outstanding track record. So, if you are looking for any type of software for cloud computing then you must give VMware a try.</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111111"/>
              </a:buClr>
              <a:buSzPct val="100000"/>
              <a:buFont typeface="Arial"/>
              <a:buNone/>
            </a:pPr>
            <a:r>
              <a:rPr lang="en-US" b="1" i="0">
                <a:solidFill>
                  <a:srgbClr val="111111"/>
                </a:solidFill>
                <a:latin typeface="Arial"/>
                <a:ea typeface="Arial"/>
                <a:cs typeface="Arial"/>
                <a:sym typeface="Arial"/>
              </a:rPr>
              <a:t>Entire Test Environment is Low Budget</a:t>
            </a:r>
            <a:br>
              <a:rPr lang="en-US" b="1" i="0">
                <a:solidFill>
                  <a:srgbClr val="111111"/>
                </a:solidFill>
                <a:latin typeface="Roboto"/>
                <a:ea typeface="Roboto"/>
                <a:cs typeface="Roboto"/>
                <a:sym typeface="Roboto"/>
              </a:rPr>
            </a:br>
            <a:endParaRPr/>
          </a:p>
        </p:txBody>
      </p:sp>
      <p:sp>
        <p:nvSpPr>
          <p:cNvPr id="178" name="Google Shape;17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While testing multiple applications in multiple environments can cost you very high.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But the availability of VMware made things easy and low budget. With the existing function of multiple handling environments.</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you can do the entire software test at a reasonable price.</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Fast Rollback Feature</a:t>
            </a:r>
            <a:br>
              <a:rPr lang="en-US" b="1" i="0">
                <a:solidFill>
                  <a:srgbClr val="111111"/>
                </a:solidFill>
                <a:latin typeface="Roboto"/>
                <a:ea typeface="Roboto"/>
                <a:cs typeface="Roboto"/>
                <a:sym typeface="Roboto"/>
              </a:rPr>
            </a:br>
            <a:endParaRPr/>
          </a:p>
        </p:txBody>
      </p:sp>
      <p:sp>
        <p:nvSpPr>
          <p:cNvPr id="184" name="Google Shape;18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VMware software is totally an environment based software for testing and cloud computing. </a:t>
            </a:r>
            <a:endParaRPr/>
          </a:p>
          <a:p>
            <a:pPr marL="228600" lvl="0" indent="-50800" algn="just" rtl="0">
              <a:lnSpc>
                <a:spcPct val="90000"/>
              </a:lnSpc>
              <a:spcBef>
                <a:spcPts val="1000"/>
              </a:spcBef>
              <a:spcAft>
                <a:spcPts val="0"/>
              </a:spcAft>
              <a:buClr>
                <a:schemeClr val="dk1"/>
              </a:buClr>
              <a:buSzPts val="2800"/>
              <a:buNone/>
            </a:pPr>
            <a:endParaRPr b="0" i="0">
              <a:solidFill>
                <a:srgbClr val="333333"/>
              </a:solidFill>
              <a:latin typeface="Arial"/>
              <a:ea typeface="Arial"/>
              <a:cs typeface="Arial"/>
              <a:sym typeface="Arial"/>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At the time of adding or creating a new virtual machine, if you face any type of error then you can easily rollback all the things like before.</a:t>
            </a:r>
            <a:endParaRPr/>
          </a:p>
          <a:p>
            <a:pPr marL="228600" lvl="0" indent="-50800" algn="just" rtl="0">
              <a:lnSpc>
                <a:spcPct val="90000"/>
              </a:lnSpc>
              <a:spcBef>
                <a:spcPts val="1000"/>
              </a:spcBef>
              <a:spcAft>
                <a:spcPts val="0"/>
              </a:spcAft>
              <a:buClr>
                <a:schemeClr val="dk1"/>
              </a:buClr>
              <a:buSzPts val="2800"/>
              <a:buNone/>
            </a:pPr>
            <a:endParaRPr b="0" i="0">
              <a:solidFill>
                <a:srgbClr val="333333"/>
              </a:solidFill>
              <a:latin typeface="Arial"/>
              <a:ea typeface="Arial"/>
              <a:cs typeface="Arial"/>
              <a:sym typeface="Arial"/>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Using fast rollback features is very beneficial if you suddenly faced a major or minor error and want to end the process.</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Adding New Virtual Machine is Easy</a:t>
            </a:r>
            <a:br>
              <a:rPr lang="en-US" b="1" i="0">
                <a:solidFill>
                  <a:srgbClr val="111111"/>
                </a:solidFill>
                <a:latin typeface="Roboto"/>
                <a:ea typeface="Roboto"/>
                <a:cs typeface="Roboto"/>
                <a:sym typeface="Roboto"/>
              </a:rPr>
            </a:br>
            <a:endParaRPr/>
          </a:p>
        </p:txBody>
      </p:sp>
      <p:sp>
        <p:nvSpPr>
          <p:cNvPr id="190" name="Google Shape;190;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One of the best features or advantages of VMware, you can easily add a new virtual machine in plenty of time.</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Even the newcomers with basic knowledge can implement a virtual machine which is quite impressive.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Anyone can create an OS (Operating System) or environment with a few simple steps.</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eae29f3811_0_0"/>
          <p:cNvSpPr txBox="1">
            <a:spLocks noGrp="1"/>
          </p:cNvSpPr>
          <p:nvPr>
            <p:ph type="ctrTitle"/>
          </p:nvPr>
        </p:nvSpPr>
        <p:spPr>
          <a:xfrm>
            <a:off x="1524000" y="563672"/>
            <a:ext cx="9144000" cy="6294300"/>
          </a:xfrm>
          <a:prstGeom prst="rect">
            <a:avLst/>
          </a:prstGeom>
        </p:spPr>
        <p:txBody>
          <a:bodyPr spcFirstLastPara="1" wrap="square" lIns="91425" tIns="45700" rIns="91425" bIns="45700" anchor="b" anchorCtr="0">
            <a:noAutofit/>
          </a:bodyPr>
          <a:lstStyle/>
          <a:p>
            <a:pPr marL="1397000" marR="1689100" lvl="0" indent="0" algn="ctr" rtl="0">
              <a:lnSpc>
                <a:spcPct val="115000"/>
              </a:lnSpc>
              <a:spcBef>
                <a:spcPts val="0"/>
              </a:spcBef>
              <a:spcAft>
                <a:spcPts val="0"/>
              </a:spcAft>
              <a:buClr>
                <a:schemeClr val="dk1"/>
              </a:buClr>
              <a:buSzPts val="1100"/>
              <a:buFont typeface="Arial"/>
              <a:buNone/>
            </a:pPr>
            <a:r>
              <a:rPr lang="en-US" sz="2600" b="1">
                <a:latin typeface="Arial"/>
                <a:ea typeface="Arial"/>
                <a:cs typeface="Arial"/>
                <a:sym typeface="Arial"/>
              </a:rPr>
              <a:t>Cloud Deployment Models and Virtualization</a:t>
            </a:r>
            <a:endParaRPr sz="2600" b="1">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200" b="1">
                <a:latin typeface="Arial"/>
                <a:ea typeface="Arial"/>
                <a:cs typeface="Arial"/>
                <a:sym typeface="Arial"/>
              </a:rPr>
              <a:t> </a:t>
            </a:r>
            <a:r>
              <a:rPr lang="en-US" sz="2550" b="1">
                <a:latin typeface="Arial"/>
                <a:ea typeface="Arial"/>
                <a:cs typeface="Arial"/>
                <a:sym typeface="Arial"/>
              </a:rPr>
              <a:t> </a:t>
            </a:r>
            <a:endParaRPr sz="2550" b="1">
              <a:latin typeface="Arial"/>
              <a:ea typeface="Arial"/>
              <a:cs typeface="Arial"/>
              <a:sym typeface="Arial"/>
            </a:endParaRPr>
          </a:p>
          <a:p>
            <a:pPr marL="571500" marR="584200" lvl="0" indent="0" algn="just" rtl="0">
              <a:lnSpc>
                <a:spcPct val="150000"/>
              </a:lnSpc>
              <a:spcBef>
                <a:spcPts val="1200"/>
              </a:spcBef>
              <a:spcAft>
                <a:spcPts val="0"/>
              </a:spcAft>
              <a:buClr>
                <a:schemeClr val="dk1"/>
              </a:buClr>
              <a:buSzPts val="1100"/>
              <a:buFont typeface="Arial"/>
              <a:buNone/>
            </a:pPr>
            <a:r>
              <a:rPr lang="en-US" sz="2300">
                <a:latin typeface="Arial"/>
                <a:ea typeface="Arial"/>
                <a:cs typeface="Arial"/>
                <a:sym typeface="Arial"/>
              </a:rPr>
              <a:t>Deployment models: Public cloud – Private Cloud –Hybrid cloud – Community cloud - Need for virtualization – Types of Virtualization – Virtualization OS – VMware, KVM – System VM – Process VM - Virtual Machine Monitor – Properties - Xen, Hyper V, Virtual Box, Eucalyptus </a:t>
            </a:r>
            <a:endParaRPr sz="2300">
              <a:latin typeface="Arial"/>
              <a:ea typeface="Arial"/>
              <a:cs typeface="Arial"/>
              <a:sym typeface="Arial"/>
            </a:endParaRPr>
          </a:p>
          <a:p>
            <a:pPr marL="0" lvl="0" indent="0" algn="ctr" rtl="0">
              <a:spcBef>
                <a:spcPts val="0"/>
              </a:spcBef>
              <a:spcAft>
                <a:spcPts val="0"/>
              </a:spcAft>
              <a:buNone/>
            </a:pPr>
            <a:endParaRPr sz="7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Multiple OS Allowed</a:t>
            </a:r>
            <a:br>
              <a:rPr lang="en-US" b="1" i="0">
                <a:solidFill>
                  <a:srgbClr val="111111"/>
                </a:solidFill>
                <a:latin typeface="Roboto"/>
                <a:ea typeface="Roboto"/>
                <a:cs typeface="Roboto"/>
                <a:sym typeface="Roboto"/>
              </a:rPr>
            </a:br>
            <a:endParaRPr/>
          </a:p>
        </p:txBody>
      </p:sp>
      <p:sp>
        <p:nvSpPr>
          <p:cNvPr id="196" name="Google Shape;19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VMware allows a user to install or create multiple virtual machines so they can relatively works on it.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Not only create but also you </a:t>
            </a:r>
            <a:r>
              <a:rPr lang="en-US" b="1" i="0">
                <a:solidFill>
                  <a:srgbClr val="333333"/>
                </a:solidFill>
                <a:latin typeface="Arial"/>
                <a:ea typeface="Arial"/>
                <a:cs typeface="Arial"/>
                <a:sym typeface="Arial"/>
              </a:rPr>
              <a:t>can easily access them at the same time </a:t>
            </a:r>
            <a:r>
              <a:rPr lang="en-US" b="0" i="0">
                <a:solidFill>
                  <a:srgbClr val="333333"/>
                </a:solidFill>
                <a:latin typeface="Arial"/>
                <a:ea typeface="Arial"/>
                <a:cs typeface="Arial"/>
                <a:sym typeface="Arial"/>
              </a:rPr>
              <a:t>which is totally impressive.</a:t>
            </a:r>
            <a:endParaRPr b="0" i="0">
              <a:solidFill>
                <a:srgbClr val="333333"/>
              </a:solidFill>
              <a:latin typeface="Roboto"/>
              <a:ea typeface="Roboto"/>
              <a:cs typeface="Roboto"/>
              <a:sym typeface="Roboto"/>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For example, you can create a virtual machine with the environment Linux based.  After that, you can add some more operating systems like Windows 7, XP, 10, and some others at the same time.</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And by launching all these virtual machines at the same time you can easily </a:t>
            </a:r>
            <a:r>
              <a:rPr lang="en-US" b="1" i="0">
                <a:solidFill>
                  <a:srgbClr val="333333"/>
                </a:solidFill>
                <a:latin typeface="Arial"/>
                <a:ea typeface="Arial"/>
                <a:cs typeface="Arial"/>
                <a:sym typeface="Arial"/>
              </a:rPr>
              <a:t>teleport yourself from one environment to another one.</a:t>
            </a:r>
            <a:endParaRPr b="1"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Easy to Delete Virtual Machine </a:t>
            </a:r>
            <a:br>
              <a:rPr lang="en-US" b="1" i="0">
                <a:solidFill>
                  <a:srgbClr val="111111"/>
                </a:solidFill>
                <a:latin typeface="Roboto"/>
                <a:ea typeface="Roboto"/>
                <a:cs typeface="Roboto"/>
                <a:sym typeface="Roboto"/>
              </a:rPr>
            </a:br>
            <a:endParaRPr/>
          </a:p>
        </p:txBody>
      </p:sp>
      <p:sp>
        <p:nvSpPr>
          <p:cNvPr id="202" name="Google Shape;20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Just like adding virtual machine features of VMware, you can also delete the entire or specific virtual machine as per need.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It takes a few minutes to perform that task and clean the storage of your device.</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After deleting the virtual memory, you have the storage space, in which you can create another virtual machine. Fulfilling such user requirements is one of the advantages of VMware.</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Wide Number of Users</a:t>
            </a:r>
            <a:br>
              <a:rPr lang="en-US" b="1" i="0">
                <a:solidFill>
                  <a:srgbClr val="111111"/>
                </a:solidFill>
                <a:latin typeface="Roboto"/>
                <a:ea typeface="Roboto"/>
                <a:cs typeface="Roboto"/>
                <a:sym typeface="Roboto"/>
              </a:rPr>
            </a:br>
            <a:endParaRPr/>
          </a:p>
        </p:txBody>
      </p:sp>
      <p:sp>
        <p:nvSpPr>
          <p:cNvPr id="208" name="Google Shape;208;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Many users make use of VMware for different purposes.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Some users use it for testing software or program in different environments. On the other hand, some users use VMware as a virtual machine and perform ethical hacking practices over it.</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7"/>
          <p:cNvSpPr txBox="1">
            <a:spLocks noGrp="1"/>
          </p:cNvSpPr>
          <p:nvPr>
            <p:ph type="title"/>
          </p:nvPr>
        </p:nvSpPr>
        <p:spPr>
          <a:xfrm>
            <a:off x="838200" y="1351721"/>
            <a:ext cx="10204174" cy="49596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a:t>Virtual Machine Disadvantages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Low Performance</a:t>
            </a:r>
            <a:br>
              <a:rPr lang="en-US" b="1" i="0">
                <a:solidFill>
                  <a:srgbClr val="111111"/>
                </a:solidFill>
                <a:latin typeface="Roboto"/>
                <a:ea typeface="Roboto"/>
                <a:cs typeface="Roboto"/>
                <a:sym typeface="Roboto"/>
              </a:rPr>
            </a:br>
            <a:endParaRPr/>
          </a:p>
        </p:txBody>
      </p:sp>
      <p:sp>
        <p:nvSpPr>
          <p:cNvPr id="219" name="Google Shape;2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VMware software is designed to work on high-class devices. So, as per this condition, if your business doesn’t have the best system then you will get low performance.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The same rule applies to personal users too who use VMware for multipurpose use. VMware helps to create a different OS environment that runs on your system resources.</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Lack of Reliability</a:t>
            </a:r>
            <a:br>
              <a:rPr lang="en-US" b="1" i="0">
                <a:solidFill>
                  <a:srgbClr val="111111"/>
                </a:solidFill>
                <a:latin typeface="Roboto"/>
                <a:ea typeface="Roboto"/>
                <a:cs typeface="Roboto"/>
                <a:sym typeface="Roboto"/>
              </a:rPr>
            </a:br>
            <a:endParaRPr/>
          </a:p>
        </p:txBody>
      </p:sp>
      <p:sp>
        <p:nvSpPr>
          <p:cNvPr id="225" name="Google Shape;225;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33333"/>
              </a:buClr>
              <a:buSzPts val="2800"/>
              <a:buChar char="•"/>
            </a:pPr>
            <a:r>
              <a:rPr lang="en-US">
                <a:solidFill>
                  <a:srgbClr val="333333"/>
                </a:solidFill>
                <a:latin typeface="Roboto"/>
                <a:ea typeface="Roboto"/>
                <a:cs typeface="Roboto"/>
                <a:sym typeface="Roboto"/>
              </a:rPr>
              <a:t>T</a:t>
            </a:r>
            <a:r>
              <a:rPr lang="en-US" b="0" i="0">
                <a:solidFill>
                  <a:srgbClr val="333333"/>
                </a:solidFill>
                <a:latin typeface="Roboto"/>
                <a:ea typeface="Roboto"/>
                <a:cs typeface="Roboto"/>
                <a:sym typeface="Roboto"/>
              </a:rPr>
              <a:t>he physical devices play an important role. </a:t>
            </a:r>
            <a:endParaRPr/>
          </a:p>
          <a:p>
            <a:pPr marL="228600" lvl="0" indent="-228600" algn="l" rtl="0">
              <a:lnSpc>
                <a:spcPct val="90000"/>
              </a:lnSpc>
              <a:spcBef>
                <a:spcPts val="1000"/>
              </a:spcBef>
              <a:spcAft>
                <a:spcPts val="0"/>
              </a:spcAft>
              <a:buClr>
                <a:srgbClr val="333333"/>
              </a:buClr>
              <a:buSzPts val="2800"/>
              <a:buChar char="•"/>
            </a:pPr>
            <a:r>
              <a:rPr lang="en-US" b="0" i="0">
                <a:solidFill>
                  <a:srgbClr val="333333"/>
                </a:solidFill>
                <a:latin typeface="Roboto"/>
                <a:ea typeface="Roboto"/>
                <a:cs typeface="Roboto"/>
                <a:sym typeface="Roboto"/>
              </a:rPr>
              <a:t>Because of this problem lack of reliability occurs. You can’t measure how reliable VMware software can be which is quite depressing.</a:t>
            </a:r>
            <a:endParaRPr/>
          </a:p>
          <a:p>
            <a:pPr marL="228600" lvl="0" indent="-228600" algn="l" rtl="0">
              <a:lnSpc>
                <a:spcPct val="90000"/>
              </a:lnSpc>
              <a:spcBef>
                <a:spcPts val="1000"/>
              </a:spcBef>
              <a:spcAft>
                <a:spcPts val="0"/>
              </a:spcAft>
              <a:buClr>
                <a:srgbClr val="333333"/>
              </a:buClr>
              <a:buSzPts val="2800"/>
              <a:buChar char="•"/>
            </a:pPr>
            <a:r>
              <a:rPr lang="en-US" b="0" i="0">
                <a:solidFill>
                  <a:srgbClr val="333333"/>
                </a:solidFill>
                <a:latin typeface="Roboto"/>
                <a:ea typeface="Roboto"/>
                <a:cs typeface="Roboto"/>
                <a:sym typeface="Roboto"/>
              </a:rPr>
              <a:t> If your device is not super fast then you will face a lot of problems for sure.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11111"/>
              </a:buClr>
              <a:buSzPts val="4400"/>
              <a:buFont typeface="Arial"/>
              <a:buNone/>
            </a:pPr>
            <a:r>
              <a:rPr lang="en-US" b="1" i="0">
                <a:solidFill>
                  <a:srgbClr val="111111"/>
                </a:solidFill>
                <a:latin typeface="Arial"/>
                <a:ea typeface="Arial"/>
                <a:cs typeface="Arial"/>
                <a:sym typeface="Arial"/>
              </a:rPr>
              <a:t>Need Handling Skills</a:t>
            </a:r>
            <a:br>
              <a:rPr lang="en-US" b="1" i="0">
                <a:solidFill>
                  <a:srgbClr val="111111"/>
                </a:solidFill>
                <a:latin typeface="Roboto"/>
                <a:ea typeface="Roboto"/>
                <a:cs typeface="Roboto"/>
                <a:sym typeface="Roboto"/>
              </a:rPr>
            </a:br>
            <a:endParaRPr/>
          </a:p>
        </p:txBody>
      </p:sp>
      <p:sp>
        <p:nvSpPr>
          <p:cNvPr id="231" name="Google Shape;23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Using VMware is not just too easy for anyone who does not have any technical background.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Also, there’s a chance you probably corrupt your storage device, which is the worst case. So, either you read the basics from the official site or online tutorial after that use the VMware.</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111111"/>
              </a:buClr>
              <a:buSzPct val="100000"/>
              <a:buFont typeface="Arial"/>
              <a:buNone/>
            </a:pPr>
            <a:r>
              <a:rPr lang="en-US" b="1" i="0">
                <a:solidFill>
                  <a:srgbClr val="111111"/>
                </a:solidFill>
                <a:latin typeface="Arial"/>
                <a:ea typeface="Arial"/>
                <a:cs typeface="Arial"/>
                <a:sym typeface="Arial"/>
              </a:rPr>
              <a:t>Not Best For Complete Physical Product Testing</a:t>
            </a:r>
            <a:br>
              <a:rPr lang="en-US" b="1" i="0">
                <a:solidFill>
                  <a:srgbClr val="111111"/>
                </a:solidFill>
                <a:latin typeface="Roboto"/>
                <a:ea typeface="Roboto"/>
                <a:cs typeface="Roboto"/>
                <a:sym typeface="Roboto"/>
              </a:rPr>
            </a:br>
            <a:endParaRPr/>
          </a:p>
        </p:txBody>
      </p:sp>
      <p:sp>
        <p:nvSpPr>
          <p:cNvPr id="237" name="Google Shape;23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33333"/>
              </a:buClr>
              <a:buSzPts val="2800"/>
              <a:buChar char="•"/>
            </a:pPr>
            <a:r>
              <a:rPr lang="en-US" b="0" i="0">
                <a:solidFill>
                  <a:srgbClr val="333333"/>
                </a:solidFill>
                <a:latin typeface="Arial"/>
                <a:ea typeface="Arial"/>
                <a:cs typeface="Arial"/>
                <a:sym typeface="Arial"/>
              </a:rPr>
              <a:t>VMware is designed to test the software or program in a different environment. </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But this advanced technology is not best for that software that relies on complete physical testing.</a:t>
            </a:r>
            <a:endParaRPr b="0" i="0">
              <a:solidFill>
                <a:srgbClr val="333333"/>
              </a:solidFill>
              <a:latin typeface="Roboto"/>
              <a:ea typeface="Roboto"/>
              <a:cs typeface="Roboto"/>
              <a:sym typeface="Roboto"/>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For example, if you are testing a program’s functionalities like Storage, Speed, Reliability and more then you won’t get accurate results at all.</a:t>
            </a:r>
            <a:endParaRPr/>
          </a:p>
          <a:p>
            <a:pPr marL="228600" lvl="0" indent="-228600" algn="just" rtl="0">
              <a:lnSpc>
                <a:spcPct val="90000"/>
              </a:lnSpc>
              <a:spcBef>
                <a:spcPts val="1000"/>
              </a:spcBef>
              <a:spcAft>
                <a:spcPts val="0"/>
              </a:spcAft>
              <a:buClr>
                <a:srgbClr val="333333"/>
              </a:buClr>
              <a:buSzPts val="2800"/>
              <a:buChar char="•"/>
            </a:pPr>
            <a:r>
              <a:rPr lang="en-US" b="0" i="0">
                <a:solidFill>
                  <a:srgbClr val="333333"/>
                </a:solidFill>
                <a:latin typeface="Arial"/>
                <a:ea typeface="Arial"/>
                <a:cs typeface="Arial"/>
                <a:sym typeface="Arial"/>
              </a:rPr>
              <a:t> Because reliability and speed are totally depending on your physical testing rather than the environment.</a:t>
            </a:r>
            <a:endParaRPr b="0" i="0">
              <a:solidFill>
                <a:srgbClr val="333333"/>
              </a:solidFill>
              <a:latin typeface="Roboto"/>
              <a:ea typeface="Roboto"/>
              <a:cs typeface="Roboto"/>
              <a:sym typeface="Roboto"/>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e9f2487a96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243" name="Google Shape;243;ge9f2487a96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44" name="Google Shape;244;ge9f2487a96_0_0"/>
          <p:cNvPicPr preferRelativeResize="0"/>
          <p:nvPr/>
        </p:nvPicPr>
        <p:blipFill rotWithShape="1">
          <a:blip r:embed="rId3">
            <a:alphaModFix/>
          </a:blip>
          <a:srcRect/>
          <a:stretch/>
        </p:blipFill>
        <p:spPr>
          <a:xfrm>
            <a:off x="2438400" y="1438275"/>
            <a:ext cx="7620000" cy="4286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e9f2487a96_0_7"/>
          <p:cNvSpPr txBox="1">
            <a:spLocks noGrp="1"/>
          </p:cNvSpPr>
          <p:nvPr>
            <p:ph type="body" idx="1"/>
          </p:nvPr>
        </p:nvSpPr>
        <p:spPr>
          <a:xfrm>
            <a:off x="838200" y="393000"/>
            <a:ext cx="10515600" cy="5783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50" name="Google Shape;250;ge9f2487a96_0_7"/>
          <p:cNvPicPr preferRelativeResize="0"/>
          <p:nvPr/>
        </p:nvPicPr>
        <p:blipFill rotWithShape="1">
          <a:blip r:embed="rId3">
            <a:alphaModFix/>
          </a:blip>
          <a:srcRect/>
          <a:stretch/>
        </p:blipFill>
        <p:spPr>
          <a:xfrm>
            <a:off x="1552375" y="255450"/>
            <a:ext cx="10282115" cy="578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body" idx="1"/>
          </p:nvPr>
        </p:nvSpPr>
        <p:spPr>
          <a:xfrm>
            <a:off x="838200" y="1854200"/>
            <a:ext cx="10515600" cy="4351200"/>
          </a:xfrm>
          <a:prstGeom prst="rect">
            <a:avLst/>
          </a:prstGeom>
          <a:noFill/>
          <a:ln>
            <a:noFill/>
          </a:ln>
        </p:spPr>
        <p:txBody>
          <a:bodyPr spcFirstLastPara="1" wrap="square" lIns="91425" tIns="45700" rIns="91425" bIns="45700" anchor="t" anchorCtr="0">
            <a:normAutofit/>
          </a:bodyPr>
          <a:lstStyle/>
          <a:p>
            <a:pPr marL="457200" marR="0" lvl="0" indent="0" algn="l" rtl="0">
              <a:lnSpc>
                <a:spcPct val="90000"/>
              </a:lnSpc>
              <a:spcBef>
                <a:spcPts val="0"/>
              </a:spcBef>
              <a:spcAft>
                <a:spcPts val="0"/>
              </a:spcAft>
              <a:buNone/>
            </a:pPr>
            <a:endParaRPr/>
          </a:p>
          <a:p>
            <a:pPr marL="250190" marR="0" lvl="0" indent="-114300" algn="l" rtl="0">
              <a:lnSpc>
                <a:spcPct val="90000"/>
              </a:lnSpc>
              <a:spcBef>
                <a:spcPts val="5"/>
              </a:spcBef>
              <a:spcAft>
                <a:spcPts val="0"/>
              </a:spcAft>
              <a:buClr>
                <a:schemeClr val="dk1"/>
              </a:buClr>
              <a:buSzPts val="1800"/>
              <a:buNone/>
            </a:pPr>
            <a:endParaRPr sz="1800" b="1">
              <a:latin typeface="Arial"/>
              <a:ea typeface="Arial"/>
              <a:cs typeface="Arial"/>
              <a:sym typeface="Arial"/>
            </a:endParaRPr>
          </a:p>
          <a:p>
            <a:pPr marL="67310" marR="0" lvl="0" indent="-114300" algn="l" rtl="0">
              <a:lnSpc>
                <a:spcPct val="90000"/>
              </a:lnSpc>
              <a:spcBef>
                <a:spcPts val="720"/>
              </a:spcBef>
              <a:spcAft>
                <a:spcPts val="0"/>
              </a:spcAft>
              <a:buClr>
                <a:schemeClr val="dk1"/>
              </a:buClr>
              <a:buSzPts val="1800"/>
              <a:buChar char="•"/>
            </a:pPr>
            <a:r>
              <a:rPr lang="en-US" sz="1800" b="1">
                <a:latin typeface="Arial"/>
                <a:ea typeface="Arial"/>
                <a:cs typeface="Arial"/>
                <a:sym typeface="Arial"/>
              </a:rPr>
              <a:t>TEXT / REFERENCE BOOKS</a:t>
            </a:r>
            <a:endParaRPr/>
          </a:p>
          <a:p>
            <a:pPr marL="342900" marR="0" lvl="0" indent="-342900" algn="l" rtl="0">
              <a:lnSpc>
                <a:spcPct val="90000"/>
              </a:lnSpc>
              <a:spcBef>
                <a:spcPts val="25"/>
              </a:spcBef>
              <a:spcAft>
                <a:spcPts val="0"/>
              </a:spcAft>
              <a:buClr>
                <a:schemeClr val="dk1"/>
              </a:buClr>
              <a:buSzPts val="900"/>
              <a:buFont typeface="Arial"/>
              <a:buAutoNum type="arabicPeriod"/>
            </a:pPr>
            <a:r>
              <a:rPr lang="en-US" sz="1800" b="1">
                <a:latin typeface="Arial"/>
                <a:ea typeface="Arial"/>
                <a:cs typeface="Arial"/>
                <a:sym typeface="Arial"/>
              </a:rPr>
              <a:t>William von Hagen, Professional Xen Virtualization, Wrox Publications, January, 2008.</a:t>
            </a:r>
            <a:endParaRPr sz="1800">
              <a:latin typeface="Arial"/>
              <a:ea typeface="Arial"/>
              <a:cs typeface="Arial"/>
              <a:sym typeface="Arial"/>
            </a:endParaRPr>
          </a:p>
          <a:p>
            <a:pPr marL="342900" marR="0" lvl="0" indent="-342900" algn="l" rtl="0">
              <a:lnSpc>
                <a:spcPct val="90000"/>
              </a:lnSpc>
              <a:spcBef>
                <a:spcPts val="515"/>
              </a:spcBef>
              <a:spcAft>
                <a:spcPts val="0"/>
              </a:spcAft>
              <a:buClr>
                <a:schemeClr val="dk1"/>
              </a:buClr>
              <a:buSzPts val="900"/>
              <a:buFont typeface="Arial"/>
              <a:buAutoNum type="arabicPeriod"/>
            </a:pPr>
            <a:r>
              <a:rPr lang="en-US" sz="1800" b="1">
                <a:latin typeface="Arial"/>
                <a:ea typeface="Arial"/>
                <a:cs typeface="Arial"/>
                <a:sym typeface="Arial"/>
              </a:rPr>
              <a:t>Chris Wolf, Erick M. Halter, Virtualization: From the Desktop to the Enterprise, APress 2005</a:t>
            </a:r>
            <a:endParaRPr sz="1800">
              <a:latin typeface="Arial"/>
              <a:ea typeface="Arial"/>
              <a:cs typeface="Arial"/>
              <a:sym typeface="Arial"/>
            </a:endParaRPr>
          </a:p>
          <a:p>
            <a:pPr marL="342900" marR="0" lvl="0" indent="-342900" algn="l" rtl="0">
              <a:lnSpc>
                <a:spcPct val="90000"/>
              </a:lnSpc>
              <a:spcBef>
                <a:spcPts val="180"/>
              </a:spcBef>
              <a:spcAft>
                <a:spcPts val="0"/>
              </a:spcAft>
              <a:buClr>
                <a:schemeClr val="dk1"/>
              </a:buClr>
              <a:buSzPts val="900"/>
              <a:buFont typeface="Arial"/>
              <a:buAutoNum type="arabicPeriod"/>
            </a:pPr>
            <a:r>
              <a:rPr lang="en-US" sz="1800" b="1">
                <a:latin typeface="Arial"/>
                <a:ea typeface="Arial"/>
                <a:cs typeface="Arial"/>
                <a:sym typeface="Arial"/>
              </a:rPr>
              <a:t>Kumar Reddy, Victor Moreno, Network virtualization, Cisco Press, July, 2006.</a:t>
            </a:r>
            <a:endParaRPr sz="1800">
              <a:latin typeface="Arial"/>
              <a:ea typeface="Arial"/>
              <a:cs typeface="Arial"/>
              <a:sym typeface="Arial"/>
            </a:endParaRPr>
          </a:p>
          <a:p>
            <a:pPr marL="342900" marR="0" lvl="0" indent="-342900" algn="l" rtl="0">
              <a:lnSpc>
                <a:spcPct val="90000"/>
              </a:lnSpc>
              <a:spcBef>
                <a:spcPts val="355"/>
              </a:spcBef>
              <a:spcAft>
                <a:spcPts val="0"/>
              </a:spcAft>
              <a:buClr>
                <a:schemeClr val="dk1"/>
              </a:buClr>
              <a:buSzPts val="900"/>
              <a:buFont typeface="Arial"/>
              <a:buAutoNum type="arabicPeriod"/>
            </a:pPr>
            <a:r>
              <a:rPr lang="en-US" sz="1800" b="1">
                <a:latin typeface="Arial"/>
                <a:ea typeface="Arial"/>
                <a:cs typeface="Arial"/>
                <a:sym typeface="Arial"/>
              </a:rPr>
              <a:t>James E. Smith, Ravi Nair, Virtual Machines: Versatile Platforms for Systems and Processes, Elsevier/Morgan Kaufmann, 2005.</a:t>
            </a:r>
            <a:endParaRPr sz="1800">
              <a:latin typeface="Arial"/>
              <a:ea typeface="Arial"/>
              <a:cs typeface="Arial"/>
              <a:sym typeface="Arial"/>
            </a:endParaRPr>
          </a:p>
          <a:p>
            <a:pPr marL="342900" marR="181610" lvl="0" indent="-342900" algn="l" rtl="0">
              <a:lnSpc>
                <a:spcPct val="90000"/>
              </a:lnSpc>
              <a:spcBef>
                <a:spcPts val="540"/>
              </a:spcBef>
              <a:spcAft>
                <a:spcPts val="0"/>
              </a:spcAft>
              <a:buClr>
                <a:schemeClr val="dk1"/>
              </a:buClr>
              <a:buSzPts val="900"/>
              <a:buFont typeface="Arial"/>
              <a:buAutoNum type="arabicPeriod"/>
            </a:pPr>
            <a:r>
              <a:rPr lang="en-US" sz="1800" b="1">
                <a:latin typeface="Arial"/>
                <a:ea typeface="Arial"/>
                <a:cs typeface="Arial"/>
                <a:sym typeface="Arial"/>
              </a:rPr>
              <a:t>David Marshall, Wade A. Reynolds, Advanced Server Virtualization: VMware and Microsoft Platform in the Virtual Data Center, Auerbach Publications, 2006.</a:t>
            </a:r>
            <a:endParaRPr sz="18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e9f2487a96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256" name="Google Shape;256;ge9f2487a96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57" name="Google Shape;257;ge9f2487a96_0_13"/>
          <p:cNvPicPr preferRelativeResize="0"/>
          <p:nvPr/>
        </p:nvPicPr>
        <p:blipFill rotWithShape="1">
          <a:blip r:embed="rId3">
            <a:alphaModFix/>
          </a:blip>
          <a:srcRect/>
          <a:stretch/>
        </p:blipFill>
        <p:spPr>
          <a:xfrm>
            <a:off x="838200" y="609175"/>
            <a:ext cx="10270826" cy="4962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e9f2487a96_0_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263" name="Google Shape;263;ge9f2487a96_0_1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64" name="Google Shape;264;ge9f2487a96_0_19"/>
          <p:cNvPicPr preferRelativeResize="0"/>
          <p:nvPr/>
        </p:nvPicPr>
        <p:blipFill rotWithShape="1">
          <a:blip r:embed="rId3">
            <a:alphaModFix/>
          </a:blip>
          <a:srcRect/>
          <a:stretch/>
        </p:blipFill>
        <p:spPr>
          <a:xfrm>
            <a:off x="707425" y="117900"/>
            <a:ext cx="11082825" cy="60162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e9f2487a96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sp>
        <p:nvSpPr>
          <p:cNvPr id="270" name="Google Shape;270;ge9f2487a96_0_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p:txBody>
      </p:sp>
      <p:pic>
        <p:nvPicPr>
          <p:cNvPr id="271" name="Google Shape;271;ge9f2487a96_0_25"/>
          <p:cNvPicPr preferRelativeResize="0"/>
          <p:nvPr/>
        </p:nvPicPr>
        <p:blipFill rotWithShape="1">
          <a:blip r:embed="rId3">
            <a:alphaModFix/>
          </a:blip>
          <a:srcRect/>
          <a:stretch/>
        </p:blipFill>
        <p:spPr>
          <a:xfrm>
            <a:off x="838200" y="157201"/>
            <a:ext cx="9851626" cy="6229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Types of Virtualization in Cloud Computing</a:t>
            </a:r>
            <a:endParaRPr/>
          </a:p>
        </p:txBody>
      </p:sp>
      <p:sp>
        <p:nvSpPr>
          <p:cNvPr id="277" name="Google Shape;27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Here are six methodologies to look at when talking about virtualization techniques in cloud computing:</a:t>
            </a:r>
            <a:endParaRPr/>
          </a:p>
          <a:p>
            <a:pPr marL="0" lvl="0" indent="0" algn="l" rtl="0">
              <a:lnSpc>
                <a:spcPct val="90000"/>
              </a:lnSpc>
              <a:spcBef>
                <a:spcPts val="1000"/>
              </a:spcBef>
              <a:spcAft>
                <a:spcPts val="0"/>
              </a:spcAft>
              <a:buClr>
                <a:schemeClr val="dk1"/>
              </a:buClr>
              <a:buSzPts val="2800"/>
              <a:buNone/>
            </a:pPr>
            <a:endParaRPr/>
          </a:p>
          <a:p>
            <a:pPr marL="685800" lvl="1" indent="-228600" algn="l" rtl="0">
              <a:lnSpc>
                <a:spcPct val="90000"/>
              </a:lnSpc>
              <a:spcBef>
                <a:spcPts val="500"/>
              </a:spcBef>
              <a:spcAft>
                <a:spcPts val="0"/>
              </a:spcAft>
              <a:buClr>
                <a:schemeClr val="dk1"/>
              </a:buClr>
              <a:buSzPts val="2000"/>
              <a:buChar char="•"/>
            </a:pPr>
            <a:r>
              <a:rPr lang="en-US" sz="2000"/>
              <a:t>Network Virtualization</a:t>
            </a:r>
            <a:endParaRPr/>
          </a:p>
          <a:p>
            <a:pPr marL="685800" lvl="1" indent="-228600" algn="l" rtl="0">
              <a:lnSpc>
                <a:spcPct val="90000"/>
              </a:lnSpc>
              <a:spcBef>
                <a:spcPts val="500"/>
              </a:spcBef>
              <a:spcAft>
                <a:spcPts val="0"/>
              </a:spcAft>
              <a:buClr>
                <a:schemeClr val="dk1"/>
              </a:buClr>
              <a:buSzPts val="2000"/>
              <a:buChar char="•"/>
            </a:pPr>
            <a:r>
              <a:rPr lang="en-US" sz="2000"/>
              <a:t>Storage Virtualizing</a:t>
            </a:r>
            <a:endParaRPr/>
          </a:p>
          <a:p>
            <a:pPr marL="685800" lvl="1" indent="-228600" algn="l" rtl="0">
              <a:lnSpc>
                <a:spcPct val="90000"/>
              </a:lnSpc>
              <a:spcBef>
                <a:spcPts val="500"/>
              </a:spcBef>
              <a:spcAft>
                <a:spcPts val="0"/>
              </a:spcAft>
              <a:buClr>
                <a:schemeClr val="dk1"/>
              </a:buClr>
              <a:buSzPts val="2000"/>
              <a:buChar char="•"/>
            </a:pPr>
            <a:r>
              <a:rPr lang="en-US" sz="2000"/>
              <a:t>Server Virtualization - Machine Virtualization</a:t>
            </a:r>
            <a:endParaRPr/>
          </a:p>
          <a:p>
            <a:pPr marL="685800" lvl="1" indent="-228600" algn="l" rtl="0">
              <a:lnSpc>
                <a:spcPct val="90000"/>
              </a:lnSpc>
              <a:spcBef>
                <a:spcPts val="500"/>
              </a:spcBef>
              <a:spcAft>
                <a:spcPts val="0"/>
              </a:spcAft>
              <a:buClr>
                <a:schemeClr val="dk1"/>
              </a:buClr>
              <a:buSzPts val="2000"/>
              <a:buChar char="•"/>
            </a:pPr>
            <a:r>
              <a:rPr lang="en-US" sz="2000"/>
              <a:t>Data Virtualization</a:t>
            </a:r>
            <a:endParaRPr/>
          </a:p>
          <a:p>
            <a:pPr marL="685800" lvl="1" indent="-228600" algn="l" rtl="0">
              <a:lnSpc>
                <a:spcPct val="90000"/>
              </a:lnSpc>
              <a:spcBef>
                <a:spcPts val="500"/>
              </a:spcBef>
              <a:spcAft>
                <a:spcPts val="0"/>
              </a:spcAft>
              <a:buClr>
                <a:schemeClr val="dk1"/>
              </a:buClr>
              <a:buSzPts val="2000"/>
              <a:buChar char="•"/>
            </a:pPr>
            <a:r>
              <a:rPr lang="en-US" sz="2000"/>
              <a:t>Desktop Virtualizing</a:t>
            </a:r>
            <a:endParaRPr/>
          </a:p>
          <a:p>
            <a:pPr marL="685800" lvl="1" indent="-228600" algn="l" rtl="0">
              <a:lnSpc>
                <a:spcPct val="90000"/>
              </a:lnSpc>
              <a:spcBef>
                <a:spcPts val="500"/>
              </a:spcBef>
              <a:spcAft>
                <a:spcPts val="0"/>
              </a:spcAft>
              <a:buClr>
                <a:schemeClr val="dk1"/>
              </a:buClr>
              <a:buSzPts val="2000"/>
              <a:buChar char="•"/>
            </a:pPr>
            <a:r>
              <a:rPr lang="en-US" sz="2000"/>
              <a:t>Application Virtualization</a:t>
            </a:r>
            <a:endParaRPr/>
          </a:p>
          <a:p>
            <a:pPr marL="685800" lvl="1" indent="-228600" algn="l" rtl="0">
              <a:lnSpc>
                <a:spcPct val="90000"/>
              </a:lnSpc>
              <a:spcBef>
                <a:spcPts val="500"/>
              </a:spcBef>
              <a:spcAft>
                <a:spcPts val="0"/>
              </a:spcAft>
              <a:buClr>
                <a:schemeClr val="dk1"/>
              </a:buClr>
              <a:buSzPts val="2000"/>
              <a:buChar char="•"/>
            </a:pPr>
            <a:r>
              <a:rPr lang="en-US" sz="2000"/>
              <a:t>System-level or Operating Virtualization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title"/>
          </p:nvPr>
        </p:nvSpPr>
        <p:spPr>
          <a:xfrm>
            <a:off x="838200" y="365125"/>
            <a:ext cx="10515600" cy="11257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610B4B"/>
              </a:buClr>
              <a:buSzPct val="100000"/>
              <a:buFont typeface="Arial"/>
              <a:buNone/>
            </a:pPr>
            <a:r>
              <a:rPr lang="en-US" b="0" i="0">
                <a:solidFill>
                  <a:srgbClr val="610B4B"/>
                </a:solidFill>
                <a:latin typeface="Arial"/>
                <a:ea typeface="Arial"/>
                <a:cs typeface="Arial"/>
                <a:sym typeface="Arial"/>
              </a:rPr>
              <a:t>Hardware Virtualization:</a:t>
            </a:r>
            <a:br>
              <a:rPr lang="en-US" b="0" i="0">
                <a:solidFill>
                  <a:srgbClr val="610B4B"/>
                </a:solidFill>
                <a:latin typeface="Arial"/>
                <a:ea typeface="Arial"/>
                <a:cs typeface="Arial"/>
                <a:sym typeface="Arial"/>
              </a:rPr>
            </a:br>
            <a:endParaRPr/>
          </a:p>
        </p:txBody>
      </p:sp>
      <p:sp>
        <p:nvSpPr>
          <p:cNvPr id="283" name="Google Shape;28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00000"/>
              </a:buClr>
              <a:buSzPts val="2600"/>
              <a:buChar char="•"/>
            </a:pPr>
            <a:r>
              <a:rPr lang="en-US" sz="2600" b="0" i="0">
                <a:solidFill>
                  <a:srgbClr val="000000"/>
                </a:solidFill>
                <a:latin typeface="Arial"/>
                <a:ea typeface="Arial"/>
                <a:cs typeface="Arial"/>
                <a:sym typeface="Arial"/>
              </a:rPr>
              <a:t>When the virtual machine software or virtual machine manager </a:t>
            </a:r>
            <a:r>
              <a:rPr lang="en-US" sz="2600" b="0" i="1">
                <a:solidFill>
                  <a:srgbClr val="000000"/>
                </a:solidFill>
                <a:latin typeface="Arial"/>
                <a:ea typeface="Arial"/>
                <a:cs typeface="Arial"/>
                <a:sym typeface="Arial"/>
              </a:rPr>
              <a:t>(VMM) is directly installed on the hardware system</a:t>
            </a:r>
            <a:r>
              <a:rPr lang="en-US" sz="2600" b="0" i="0">
                <a:solidFill>
                  <a:srgbClr val="000000"/>
                </a:solidFill>
                <a:latin typeface="Arial"/>
                <a:ea typeface="Arial"/>
                <a:cs typeface="Arial"/>
                <a:sym typeface="Arial"/>
              </a:rPr>
              <a:t> is known as hardware virtualization.</a:t>
            </a:r>
            <a:endParaRPr/>
          </a:p>
          <a:p>
            <a:pPr marL="228600" lvl="0" indent="-228600" algn="l" rtl="0">
              <a:lnSpc>
                <a:spcPct val="90000"/>
              </a:lnSpc>
              <a:spcBef>
                <a:spcPts val="1000"/>
              </a:spcBef>
              <a:spcAft>
                <a:spcPts val="0"/>
              </a:spcAft>
              <a:buClr>
                <a:srgbClr val="000000"/>
              </a:buClr>
              <a:buSzPts val="2600"/>
              <a:buChar char="•"/>
            </a:pPr>
            <a:r>
              <a:rPr lang="en-US" sz="2600" b="0" i="0">
                <a:solidFill>
                  <a:srgbClr val="000000"/>
                </a:solidFill>
                <a:latin typeface="Arial"/>
                <a:ea typeface="Arial"/>
                <a:cs typeface="Arial"/>
                <a:sym typeface="Arial"/>
              </a:rPr>
              <a:t>The main job of hypervisor is to control and monitoring the processor, memory and other hardware resources.</a:t>
            </a:r>
            <a:endParaRPr/>
          </a:p>
          <a:p>
            <a:pPr marL="228600" lvl="0" indent="-228600" algn="l" rtl="0">
              <a:lnSpc>
                <a:spcPct val="90000"/>
              </a:lnSpc>
              <a:spcBef>
                <a:spcPts val="1000"/>
              </a:spcBef>
              <a:spcAft>
                <a:spcPts val="0"/>
              </a:spcAft>
              <a:buClr>
                <a:srgbClr val="000000"/>
              </a:buClr>
              <a:buSzPts val="2600"/>
              <a:buChar char="•"/>
            </a:pPr>
            <a:r>
              <a:rPr lang="en-US" sz="2600" b="0" i="0">
                <a:solidFill>
                  <a:srgbClr val="000000"/>
                </a:solidFill>
                <a:latin typeface="Arial"/>
                <a:ea typeface="Arial"/>
                <a:cs typeface="Arial"/>
                <a:sym typeface="Arial"/>
              </a:rPr>
              <a:t>After virtualization of hardware system we can install different operating system on it and run different applications on those OS.</a:t>
            </a:r>
            <a:endParaRPr/>
          </a:p>
          <a:p>
            <a:pPr marL="228600" lvl="0" indent="-228600" algn="l" rtl="0">
              <a:lnSpc>
                <a:spcPct val="90000"/>
              </a:lnSpc>
              <a:spcBef>
                <a:spcPts val="1000"/>
              </a:spcBef>
              <a:spcAft>
                <a:spcPts val="0"/>
              </a:spcAft>
              <a:buClr>
                <a:srgbClr val="000000"/>
              </a:buClr>
              <a:buSzPts val="2600"/>
              <a:buChar char="•"/>
            </a:pPr>
            <a:r>
              <a:rPr lang="en-US" sz="2600" b="1" i="0">
                <a:solidFill>
                  <a:srgbClr val="000000"/>
                </a:solidFill>
                <a:latin typeface="Arial"/>
                <a:ea typeface="Arial"/>
                <a:cs typeface="Arial"/>
                <a:sym typeface="Arial"/>
              </a:rPr>
              <a:t>Usage:</a:t>
            </a:r>
            <a:endParaRPr sz="2600" b="0" i="0">
              <a:solidFill>
                <a:srgbClr val="000000"/>
              </a:solidFill>
              <a:latin typeface="Arial"/>
              <a:ea typeface="Arial"/>
              <a:cs typeface="Arial"/>
              <a:sym typeface="Arial"/>
            </a:endParaRPr>
          </a:p>
          <a:p>
            <a:pPr marL="228600" lvl="0" indent="-228600" algn="l" rtl="0">
              <a:lnSpc>
                <a:spcPct val="90000"/>
              </a:lnSpc>
              <a:spcBef>
                <a:spcPts val="1000"/>
              </a:spcBef>
              <a:spcAft>
                <a:spcPts val="0"/>
              </a:spcAft>
              <a:buClr>
                <a:srgbClr val="000000"/>
              </a:buClr>
              <a:buSzPts val="2600"/>
              <a:buChar char="•"/>
            </a:pPr>
            <a:r>
              <a:rPr lang="en-US" sz="2600" b="0" i="0">
                <a:solidFill>
                  <a:srgbClr val="000000"/>
                </a:solidFill>
                <a:latin typeface="Arial"/>
                <a:ea typeface="Arial"/>
                <a:cs typeface="Arial"/>
                <a:sym typeface="Arial"/>
              </a:rPr>
              <a:t>Hardware virtualization is mainly done for the server platforms, because controlling virtual machines is much easier than controlling a physical server.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10B38"/>
              </a:buClr>
              <a:buSzPts val="4400"/>
              <a:buFont typeface="Arial"/>
              <a:buNone/>
            </a:pPr>
            <a:r>
              <a:rPr lang="en-US" b="0" i="0">
                <a:solidFill>
                  <a:srgbClr val="610B38"/>
                </a:solidFill>
                <a:latin typeface="Arial"/>
                <a:ea typeface="Arial"/>
                <a:cs typeface="Arial"/>
                <a:sym typeface="Arial"/>
              </a:rPr>
              <a:t>Virtualization in Cloud Computing</a:t>
            </a:r>
            <a:br>
              <a:rPr lang="en-US" b="0" i="0">
                <a:solidFill>
                  <a:srgbClr val="610B38"/>
                </a:solidFill>
                <a:latin typeface="Arial"/>
                <a:ea typeface="Arial"/>
                <a:cs typeface="Arial"/>
                <a:sym typeface="Arial"/>
              </a:rPr>
            </a:br>
            <a:endParaRPr/>
          </a:p>
        </p:txBody>
      </p:sp>
      <p:sp>
        <p:nvSpPr>
          <p:cNvPr id="289" name="Google Shape;28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494949"/>
              </a:buClr>
              <a:buSzPts val="2800"/>
              <a:buChar char="•"/>
            </a:pPr>
            <a:r>
              <a:rPr lang="en-US" b="1" i="0">
                <a:solidFill>
                  <a:srgbClr val="494949"/>
                </a:solidFill>
                <a:latin typeface="Proxima Nova"/>
                <a:ea typeface="Proxima Nova"/>
                <a:cs typeface="Proxima Nova"/>
                <a:sym typeface="Proxima Nova"/>
              </a:rPr>
              <a:t>Virtualization</a:t>
            </a:r>
            <a:r>
              <a:rPr lang="en-US" b="0" i="0">
                <a:solidFill>
                  <a:srgbClr val="494949"/>
                </a:solidFill>
                <a:latin typeface="Proxima Nova"/>
                <a:ea typeface="Proxima Nova"/>
                <a:cs typeface="Proxima Nova"/>
                <a:sym typeface="Proxima Nova"/>
              </a:rPr>
              <a:t> is the "creation of a virtual (rather than actual) version of something, such as a server, a desktop, a storage device, an operating system or network resources".. </a:t>
            </a:r>
            <a:endParaRPr/>
          </a:p>
          <a:p>
            <a:pPr marL="228600" lvl="0" indent="-50800" algn="just" rtl="0">
              <a:lnSpc>
                <a:spcPct val="90000"/>
              </a:lnSpc>
              <a:spcBef>
                <a:spcPts val="1000"/>
              </a:spcBef>
              <a:spcAft>
                <a:spcPts val="0"/>
              </a:spcAft>
              <a:buClr>
                <a:schemeClr val="dk1"/>
              </a:buClr>
              <a:buSzPts val="2800"/>
              <a:buNone/>
            </a:pPr>
            <a:endParaRPr>
              <a:solidFill>
                <a:srgbClr val="494949"/>
              </a:solidFill>
              <a:latin typeface="Proxima Nova"/>
              <a:ea typeface="Proxima Nova"/>
              <a:cs typeface="Proxima Nova"/>
              <a:sym typeface="Proxima Nova"/>
            </a:endParaRPr>
          </a:p>
          <a:p>
            <a:pPr marL="228600" lvl="0" indent="-228600" algn="just" rtl="0">
              <a:lnSpc>
                <a:spcPct val="90000"/>
              </a:lnSpc>
              <a:spcBef>
                <a:spcPts val="1000"/>
              </a:spcBef>
              <a:spcAft>
                <a:spcPts val="0"/>
              </a:spcAft>
              <a:buClr>
                <a:srgbClr val="494949"/>
              </a:buClr>
              <a:buSzPts val="2800"/>
              <a:buChar char="•"/>
            </a:pPr>
            <a:r>
              <a:rPr lang="en-US" b="0" i="0">
                <a:solidFill>
                  <a:srgbClr val="494949"/>
                </a:solidFill>
                <a:latin typeface="Proxima Nova"/>
                <a:ea typeface="Proxima Nova"/>
                <a:cs typeface="Proxima Nova"/>
                <a:sym typeface="Proxima Nova"/>
              </a:rPr>
              <a:t>In other words, </a:t>
            </a:r>
            <a:r>
              <a:rPr lang="en-US" b="1" i="0">
                <a:solidFill>
                  <a:srgbClr val="494949"/>
                </a:solidFill>
                <a:latin typeface="Proxima Nova"/>
                <a:ea typeface="Proxima Nova"/>
                <a:cs typeface="Proxima Nova"/>
                <a:sym typeface="Proxima Nova"/>
              </a:rPr>
              <a:t>Virtualization</a:t>
            </a:r>
            <a:r>
              <a:rPr lang="en-US" b="0" i="0">
                <a:solidFill>
                  <a:srgbClr val="494949"/>
                </a:solidFill>
                <a:latin typeface="Proxima Nova"/>
                <a:ea typeface="Proxima Nova"/>
                <a:cs typeface="Proxima Nova"/>
                <a:sym typeface="Proxima Nova"/>
              </a:rPr>
              <a:t> is a technique, which allows to share a single physical instance of a resource or an application among multiple customers and organizations.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Desktop virtualization</a:t>
            </a:r>
            <a:endParaRPr/>
          </a:p>
        </p:txBody>
      </p:sp>
      <p:sp>
        <p:nvSpPr>
          <p:cNvPr id="295" name="Google Shape;295;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Desktop virtualization</a:t>
            </a:r>
            <a:r>
              <a:rPr lang="en-US"/>
              <a:t> is technology that lets users simulate a workstation load to access a </a:t>
            </a:r>
            <a:r>
              <a:rPr lang="en-US" b="1"/>
              <a:t>desktop</a:t>
            </a:r>
            <a:r>
              <a:rPr lang="en-US"/>
              <a:t> from a connected device remotely or locally. </a:t>
            </a:r>
            <a:endParaRPr/>
          </a:p>
          <a:p>
            <a:pPr marL="228600" lvl="0" indent="-228600" algn="l" rtl="0">
              <a:lnSpc>
                <a:spcPct val="90000"/>
              </a:lnSpc>
              <a:spcBef>
                <a:spcPts val="1000"/>
              </a:spcBef>
              <a:spcAft>
                <a:spcPts val="0"/>
              </a:spcAft>
              <a:buClr>
                <a:schemeClr val="dk1"/>
              </a:buClr>
              <a:buSzPts val="2800"/>
              <a:buChar char="•"/>
            </a:pPr>
            <a:r>
              <a:rPr lang="en-US"/>
              <a:t>This separates the </a:t>
            </a:r>
            <a:r>
              <a:rPr lang="en-US" b="1"/>
              <a:t>desktop</a:t>
            </a:r>
            <a:r>
              <a:rPr lang="en-US"/>
              <a:t> environment and its applications from the physical client device used to access it.</a:t>
            </a:r>
            <a:endParaRPr/>
          </a:p>
          <a:p>
            <a:pPr marL="228600" lvl="0" indent="-228600" algn="l" rtl="0">
              <a:lnSpc>
                <a:spcPct val="90000"/>
              </a:lnSpc>
              <a:spcBef>
                <a:spcPts val="1000"/>
              </a:spcBef>
              <a:spcAft>
                <a:spcPts val="0"/>
              </a:spcAft>
              <a:buClr>
                <a:schemeClr val="dk1"/>
              </a:buClr>
              <a:buSzPts val="2800"/>
              <a:buChar char="•"/>
            </a:pPr>
            <a:r>
              <a:rPr lang="en-US"/>
              <a:t>Desktop virtualization can be achieved in a variety of ways, but the most important two types of desktop virtualization are based on whether the operating system instance is local or remote.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Local Desktop Virtualization</a:t>
            </a:r>
            <a:br>
              <a:rPr lang="en-US"/>
            </a:br>
            <a:endParaRPr/>
          </a:p>
        </p:txBody>
      </p:sp>
      <p:sp>
        <p:nvSpPr>
          <p:cNvPr id="301" name="Google Shape;30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Local desktop virtualization means the operating system runs on a client device using hardware </a:t>
            </a:r>
            <a:r>
              <a:rPr lang="en-US" u="sng">
                <a:solidFill>
                  <a:schemeClr val="hlink"/>
                </a:solidFill>
                <a:hlinkClick r:id="rId3"/>
              </a:rPr>
              <a:t>virtualization</a:t>
            </a:r>
            <a:r>
              <a:rPr lang="en-US"/>
              <a:t>, and all processing and workloads occur on local hardware. </a:t>
            </a:r>
            <a:endParaRPr/>
          </a:p>
          <a:p>
            <a:pPr marL="228600" lvl="0" indent="-228600" algn="l" rtl="0">
              <a:lnSpc>
                <a:spcPct val="90000"/>
              </a:lnSpc>
              <a:spcBef>
                <a:spcPts val="1000"/>
              </a:spcBef>
              <a:spcAft>
                <a:spcPts val="0"/>
              </a:spcAft>
              <a:buClr>
                <a:schemeClr val="dk1"/>
              </a:buClr>
              <a:buSzPts val="2800"/>
              <a:buChar char="•"/>
            </a:pPr>
            <a:r>
              <a:rPr lang="en-US"/>
              <a:t>This type of desktop virtualization works well when users do not need a continuous network connection and can meet application computing requirements with local system resources.</a:t>
            </a:r>
            <a:endParaRPr/>
          </a:p>
          <a:p>
            <a:pPr marL="228600" lvl="0" indent="-228600" algn="l" rtl="0">
              <a:lnSpc>
                <a:spcPct val="90000"/>
              </a:lnSpc>
              <a:spcBef>
                <a:spcPts val="1000"/>
              </a:spcBef>
              <a:spcAft>
                <a:spcPts val="0"/>
              </a:spcAft>
              <a:buClr>
                <a:schemeClr val="dk1"/>
              </a:buClr>
              <a:buSzPts val="2800"/>
              <a:buChar char="•"/>
            </a:pPr>
            <a:r>
              <a:rPr lang="en-US"/>
              <a:t> However, because this requires processing to be done locally you cannot use local desktop virtualization to share </a:t>
            </a:r>
            <a:r>
              <a:rPr lang="en-US" u="sng">
                <a:solidFill>
                  <a:schemeClr val="hlink"/>
                </a:solidFill>
                <a:hlinkClick r:id="rId4"/>
              </a:rPr>
              <a:t>VMs</a:t>
            </a:r>
            <a:r>
              <a:rPr lang="en-US"/>
              <a:t> or resources across a network to thin clients or mobile devices.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Remote Desktop Virtualization</a:t>
            </a:r>
            <a:br>
              <a:rPr lang="en-US"/>
            </a:br>
            <a:endParaRPr/>
          </a:p>
        </p:txBody>
      </p:sp>
      <p:sp>
        <p:nvSpPr>
          <p:cNvPr id="307" name="Google Shape;30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Remote desktop virtualization is a common use of </a:t>
            </a:r>
            <a:r>
              <a:rPr lang="en-US" u="sng">
                <a:solidFill>
                  <a:schemeClr val="hlink"/>
                </a:solidFill>
                <a:hlinkClick r:id="rId3"/>
              </a:rPr>
              <a:t>virtualization</a:t>
            </a:r>
            <a:r>
              <a:rPr lang="en-US"/>
              <a:t> that operates in a client/server computing environment.</a:t>
            </a:r>
            <a:endParaRPr/>
          </a:p>
          <a:p>
            <a:pPr marL="228600" lvl="0" indent="-228600" algn="l" rtl="0">
              <a:lnSpc>
                <a:spcPct val="90000"/>
              </a:lnSpc>
              <a:spcBef>
                <a:spcPts val="1000"/>
              </a:spcBef>
              <a:spcAft>
                <a:spcPts val="0"/>
              </a:spcAft>
              <a:buClr>
                <a:schemeClr val="dk1"/>
              </a:buClr>
              <a:buSzPts val="2800"/>
              <a:buChar char="•"/>
            </a:pPr>
            <a:r>
              <a:rPr lang="en-US"/>
              <a:t> This allows users to run operating systems and applications from a server inside a data center while all user interactions take place on a client device.</a:t>
            </a:r>
            <a:endParaRPr/>
          </a:p>
          <a:p>
            <a:pPr marL="228600" lvl="0" indent="-228600" algn="l" rtl="0">
              <a:lnSpc>
                <a:spcPct val="90000"/>
              </a:lnSpc>
              <a:spcBef>
                <a:spcPts val="1000"/>
              </a:spcBef>
              <a:spcAft>
                <a:spcPts val="0"/>
              </a:spcAft>
              <a:buClr>
                <a:schemeClr val="dk1"/>
              </a:buClr>
              <a:buSzPts val="2800"/>
              <a:buChar char="•"/>
            </a:pPr>
            <a:r>
              <a:rPr lang="en-US"/>
              <a:t> This client device could be a laptop, thin client device, or a smartphone. The result is IT departments have more centralized control over applications and desktops, and can maximize the organization’s investment in IT hardware through remote access to shared computing resources.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benefits of desktop virtualization?</a:t>
            </a:r>
            <a:br>
              <a:rPr lang="en-US"/>
            </a:br>
            <a:endParaRPr/>
          </a:p>
        </p:txBody>
      </p:sp>
      <p:sp>
        <p:nvSpPr>
          <p:cNvPr id="313" name="Google Shape;313;p38"/>
          <p:cNvSpPr txBox="1">
            <a:spLocks noGrp="1"/>
          </p:cNvSpPr>
          <p:nvPr>
            <p:ph type="body" idx="1"/>
          </p:nvPr>
        </p:nvSpPr>
        <p:spPr>
          <a:xfrm>
            <a:off x="943225" y="1296925"/>
            <a:ext cx="10650600" cy="55611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Resource Management:</a:t>
            </a:r>
            <a:br>
              <a:rPr lang="en-US"/>
            </a:br>
            <a:r>
              <a:rPr lang="en-US" sz="3100">
                <a:latin typeface="Arial"/>
                <a:ea typeface="Arial"/>
                <a:cs typeface="Arial"/>
                <a:sym typeface="Arial"/>
              </a:rPr>
              <a:t>Desktop virtualization helps IT departments get the most out of their hardware investments by consolidating most of their computing in a data center. </a:t>
            </a:r>
            <a:endParaRPr sz="3100">
              <a:latin typeface="Arial"/>
              <a:ea typeface="Arial"/>
              <a:cs typeface="Arial"/>
              <a:sym typeface="Arial"/>
            </a:endParaRPr>
          </a:p>
          <a:p>
            <a:pPr marL="0" lvl="0" indent="0" algn="l" rtl="0">
              <a:lnSpc>
                <a:spcPct val="90000"/>
              </a:lnSpc>
              <a:spcBef>
                <a:spcPts val="0"/>
              </a:spcBef>
              <a:spcAft>
                <a:spcPts val="0"/>
              </a:spcAft>
              <a:buSzPts val="1800"/>
              <a:buNone/>
            </a:pPr>
            <a:endParaRPr sz="3100">
              <a:latin typeface="Arial"/>
              <a:ea typeface="Arial"/>
              <a:cs typeface="Arial"/>
              <a:sym typeface="Arial"/>
            </a:endParaRPr>
          </a:p>
          <a:p>
            <a:pPr marL="228600" lvl="0" indent="-228600" algn="l" rtl="0">
              <a:lnSpc>
                <a:spcPct val="90000"/>
              </a:lnSpc>
              <a:spcBef>
                <a:spcPts val="0"/>
              </a:spcBef>
              <a:spcAft>
                <a:spcPts val="0"/>
              </a:spcAft>
              <a:buClr>
                <a:schemeClr val="dk1"/>
              </a:buClr>
              <a:buSzPts val="3100"/>
              <a:buChar char="•"/>
            </a:pPr>
            <a:r>
              <a:rPr lang="en-US" sz="3100">
                <a:latin typeface="Arial"/>
                <a:ea typeface="Arial"/>
                <a:cs typeface="Arial"/>
                <a:sym typeface="Arial"/>
              </a:rPr>
              <a:t>Desktop virtualization then allows organizations to issue lower-cost computers and devices to end users because most of the intensive computing work takes place in the data center.</a:t>
            </a:r>
            <a:endParaRPr sz="3100">
              <a:latin typeface="Arial"/>
              <a:ea typeface="Arial"/>
              <a:cs typeface="Arial"/>
              <a:sym typeface="Arial"/>
            </a:endParaRPr>
          </a:p>
          <a:p>
            <a:pPr marL="0" lvl="0" indent="0" algn="l" rtl="0">
              <a:lnSpc>
                <a:spcPct val="90000"/>
              </a:lnSpc>
              <a:spcBef>
                <a:spcPts val="0"/>
              </a:spcBef>
              <a:spcAft>
                <a:spcPts val="0"/>
              </a:spcAft>
              <a:buSzPts val="1800"/>
              <a:buNone/>
            </a:pPr>
            <a:endParaRPr sz="3100">
              <a:latin typeface="Arial"/>
              <a:ea typeface="Arial"/>
              <a:cs typeface="Arial"/>
              <a:sym typeface="Arial"/>
            </a:endParaRPr>
          </a:p>
          <a:p>
            <a:pPr marL="228600" lvl="0" indent="-228600" algn="l" rtl="0">
              <a:lnSpc>
                <a:spcPct val="90000"/>
              </a:lnSpc>
              <a:spcBef>
                <a:spcPts val="0"/>
              </a:spcBef>
              <a:spcAft>
                <a:spcPts val="0"/>
              </a:spcAft>
              <a:buClr>
                <a:schemeClr val="dk1"/>
              </a:buClr>
              <a:buSzPts val="3100"/>
              <a:buChar char="•"/>
            </a:pPr>
            <a:r>
              <a:rPr lang="en-US" sz="3100">
                <a:latin typeface="Arial"/>
                <a:ea typeface="Arial"/>
                <a:cs typeface="Arial"/>
                <a:sym typeface="Arial"/>
              </a:rPr>
              <a:t>By minimizing how much computing is needed at the endpoint devices for end users, IT departments can save money by buying less costly machines.</a:t>
            </a:r>
            <a:endParaRPr sz="31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sz="3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94949"/>
              </a:buClr>
              <a:buSzPts val="4400"/>
              <a:buFont typeface="Proxima Nova"/>
              <a:buNone/>
            </a:pPr>
            <a:r>
              <a:rPr lang="en-US" b="1" i="0">
                <a:solidFill>
                  <a:srgbClr val="494949"/>
                </a:solidFill>
                <a:latin typeface="Proxima Nova"/>
                <a:ea typeface="Proxima Nova"/>
                <a:cs typeface="Proxima Nova"/>
                <a:sym typeface="Proxima Nova"/>
              </a:rPr>
              <a:t>Virtualization</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in</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Cloud</a:t>
            </a:r>
            <a:r>
              <a:rPr lang="en-US" b="0" i="0">
                <a:solidFill>
                  <a:srgbClr val="494949"/>
                </a:solidFill>
                <a:latin typeface="Proxima Nova"/>
                <a:ea typeface="Proxima Nova"/>
                <a:cs typeface="Proxima Nova"/>
                <a:sym typeface="Proxima Nova"/>
              </a:rPr>
              <a:t> </a:t>
            </a:r>
            <a:r>
              <a:rPr lang="en-US" b="1" i="0">
                <a:solidFill>
                  <a:srgbClr val="494949"/>
                </a:solidFill>
                <a:latin typeface="Proxima Nova"/>
                <a:ea typeface="Proxima Nova"/>
                <a:cs typeface="Proxima Nova"/>
                <a:sym typeface="Proxima Nova"/>
              </a:rPr>
              <a:t>Computing</a:t>
            </a:r>
            <a:endParaRPr/>
          </a:p>
        </p:txBody>
      </p:sp>
      <p:sp>
        <p:nvSpPr>
          <p:cNvPr id="101" name="Google Shape;10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494949"/>
              </a:buClr>
              <a:buSzPts val="2800"/>
              <a:buNone/>
            </a:pPr>
            <a:r>
              <a:rPr lang="en-US" b="0" i="0">
                <a:solidFill>
                  <a:srgbClr val="494949"/>
                </a:solidFill>
                <a:latin typeface="Proxima Nova"/>
                <a:ea typeface="Proxima Nova"/>
                <a:cs typeface="Proxima Nova"/>
                <a:sym typeface="Proxima Nova"/>
              </a:rPr>
              <a:t> </a:t>
            </a:r>
            <a:endParaRPr/>
          </a:p>
          <a:p>
            <a:pPr marL="228600" lvl="0" indent="-228600" algn="just" rtl="0">
              <a:lnSpc>
                <a:spcPct val="90000"/>
              </a:lnSpc>
              <a:spcBef>
                <a:spcPts val="1000"/>
              </a:spcBef>
              <a:spcAft>
                <a:spcPts val="0"/>
              </a:spcAft>
              <a:buClr>
                <a:srgbClr val="494949"/>
              </a:buClr>
              <a:buSzPts val="2800"/>
              <a:buChar char="•"/>
            </a:pPr>
            <a:r>
              <a:rPr lang="en-US" b="1" i="0">
                <a:solidFill>
                  <a:srgbClr val="494949"/>
                </a:solidFill>
                <a:latin typeface="Proxima Nova"/>
                <a:ea typeface="Proxima Nova"/>
                <a:cs typeface="Proxima Nova"/>
                <a:sym typeface="Proxima Nova"/>
              </a:rPr>
              <a:t>Virtualization</a:t>
            </a:r>
            <a:r>
              <a:rPr lang="en-US" b="0" i="0">
                <a:solidFill>
                  <a:srgbClr val="494949"/>
                </a:solidFill>
                <a:latin typeface="Proxima Nova"/>
                <a:ea typeface="Proxima Nova"/>
                <a:cs typeface="Proxima Nova"/>
                <a:sym typeface="Proxima Nova"/>
              </a:rPr>
              <a:t> is the "creation of a virtual (rather than actual) version of something, such as a server, a desktop, a storage device, an operating system or network resources".. </a:t>
            </a:r>
            <a:endParaRPr/>
          </a:p>
          <a:p>
            <a:pPr marL="228600" lvl="0" indent="-50800" algn="just" rtl="0">
              <a:lnSpc>
                <a:spcPct val="90000"/>
              </a:lnSpc>
              <a:spcBef>
                <a:spcPts val="1000"/>
              </a:spcBef>
              <a:spcAft>
                <a:spcPts val="0"/>
              </a:spcAft>
              <a:buClr>
                <a:schemeClr val="dk1"/>
              </a:buClr>
              <a:buSzPts val="2800"/>
              <a:buNone/>
            </a:pPr>
            <a:endParaRPr>
              <a:solidFill>
                <a:srgbClr val="494949"/>
              </a:solidFill>
              <a:latin typeface="Proxima Nova"/>
              <a:ea typeface="Proxima Nova"/>
              <a:cs typeface="Proxima Nova"/>
              <a:sym typeface="Proxima Nova"/>
            </a:endParaRPr>
          </a:p>
          <a:p>
            <a:pPr marL="228600" lvl="0" indent="-228600" algn="just" rtl="0">
              <a:lnSpc>
                <a:spcPct val="90000"/>
              </a:lnSpc>
              <a:spcBef>
                <a:spcPts val="1000"/>
              </a:spcBef>
              <a:spcAft>
                <a:spcPts val="0"/>
              </a:spcAft>
              <a:buClr>
                <a:srgbClr val="494949"/>
              </a:buClr>
              <a:buSzPts val="2800"/>
              <a:buChar char="•"/>
            </a:pPr>
            <a:r>
              <a:rPr lang="en-US" b="0" i="0">
                <a:solidFill>
                  <a:srgbClr val="494949"/>
                </a:solidFill>
                <a:latin typeface="Proxima Nova"/>
                <a:ea typeface="Proxima Nova"/>
                <a:cs typeface="Proxima Nova"/>
                <a:sym typeface="Proxima Nova"/>
              </a:rPr>
              <a:t>In other words, </a:t>
            </a:r>
            <a:r>
              <a:rPr lang="en-US" b="1" i="0">
                <a:solidFill>
                  <a:srgbClr val="494949"/>
                </a:solidFill>
                <a:latin typeface="Proxima Nova"/>
                <a:ea typeface="Proxima Nova"/>
                <a:cs typeface="Proxima Nova"/>
                <a:sym typeface="Proxima Nova"/>
              </a:rPr>
              <a:t>Virtualization</a:t>
            </a:r>
            <a:r>
              <a:rPr lang="en-US" b="0" i="0">
                <a:solidFill>
                  <a:srgbClr val="494949"/>
                </a:solidFill>
                <a:latin typeface="Proxima Nova"/>
                <a:ea typeface="Proxima Nova"/>
                <a:cs typeface="Proxima Nova"/>
                <a:sym typeface="Proxima Nova"/>
              </a:rPr>
              <a:t> is a technique, which allows to share a single physical instance of a resource or an application among multiple customers and organizations.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e9d1ace785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Security</a:t>
            </a:r>
            <a:endParaRPr/>
          </a:p>
        </p:txBody>
      </p:sp>
      <p:sp>
        <p:nvSpPr>
          <p:cNvPr id="319" name="Google Shape;319;ge9d1ace785_0_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Desktop virtualization software provides IT admins centralized security control over which users can access which data and which applications. If a user’s permissions change because they leave the company, desktop virtualization makes it easy for IT to quickly remove that user’s access to their persistent virtual desktop and all its data—instead of having to manually uninstall everything from that user’s devices.</a:t>
            </a:r>
            <a:endParaRPr/>
          </a:p>
          <a:p>
            <a:pPr marL="228600" lvl="0" indent="-228600" algn="l" rtl="0">
              <a:lnSpc>
                <a:spcPct val="90000"/>
              </a:lnSpc>
              <a:spcBef>
                <a:spcPts val="1000"/>
              </a:spcBef>
              <a:spcAft>
                <a:spcPts val="0"/>
              </a:spcAft>
              <a:buClr>
                <a:schemeClr val="dk1"/>
              </a:buClr>
              <a:buSzPts val="2800"/>
              <a:buChar char="•"/>
            </a:pPr>
            <a:r>
              <a:rPr lang="en-US"/>
              <a:t> And because all company data lives inside the data center rather than on each machine, a lost or stolen device does not post the same data risk. If someone steals a laptop using desktop virtualization, there is no company data on the actual machine and hence less risk of a breach.</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Network virtualization</a:t>
            </a:r>
            <a:endParaRPr/>
          </a:p>
        </p:txBody>
      </p:sp>
      <p:sp>
        <p:nvSpPr>
          <p:cNvPr id="325" name="Google Shape;325;p39"/>
          <p:cNvSpPr txBox="1">
            <a:spLocks noGrp="1"/>
          </p:cNvSpPr>
          <p:nvPr>
            <p:ph type="body" idx="1"/>
          </p:nvPr>
        </p:nvSpPr>
        <p:spPr>
          <a:xfrm>
            <a:off x="838200" y="1375526"/>
            <a:ext cx="10515600" cy="4801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a:t>
            </a:r>
            <a:r>
              <a:rPr lang="en-US" sz="3200"/>
              <a:t>n computing, </a:t>
            </a:r>
            <a:r>
              <a:rPr lang="en-US" sz="3200" b="1"/>
              <a:t>network virtualization</a:t>
            </a:r>
            <a:r>
              <a:rPr lang="en-US" sz="3200"/>
              <a:t> is the process of combining hardware and software </a:t>
            </a:r>
            <a:r>
              <a:rPr lang="en-US" sz="3200" b="1"/>
              <a:t>network</a:t>
            </a:r>
            <a:r>
              <a:rPr lang="en-US" sz="3200"/>
              <a:t> resources and </a:t>
            </a:r>
            <a:r>
              <a:rPr lang="en-US" sz="3200" b="1"/>
              <a:t>network</a:t>
            </a:r>
            <a:r>
              <a:rPr lang="en-US" sz="3200"/>
              <a:t> functionality into a single, software-based administrative entity, a virtual </a:t>
            </a:r>
            <a:r>
              <a:rPr lang="en-US" sz="3200" b="1"/>
              <a:t>network</a:t>
            </a:r>
            <a:r>
              <a:rPr lang="en-US" sz="3200"/>
              <a:t>.</a:t>
            </a:r>
            <a:endParaRPr sz="3200"/>
          </a:p>
          <a:p>
            <a:pPr marL="228600" lvl="0" indent="-228600" algn="l" rtl="0">
              <a:lnSpc>
                <a:spcPct val="90000"/>
              </a:lnSpc>
              <a:spcBef>
                <a:spcPts val="1000"/>
              </a:spcBef>
              <a:spcAft>
                <a:spcPts val="0"/>
              </a:spcAft>
              <a:buClr>
                <a:schemeClr val="dk1"/>
              </a:buClr>
              <a:buSzPts val="2800"/>
              <a:buNone/>
            </a:pPr>
            <a:br>
              <a:rPr lang="en-US" sz="3200"/>
            </a:br>
            <a:r>
              <a:rPr lang="en-US" sz="3200"/>
              <a:t> External network virtualization combines or subdivides one or more </a:t>
            </a:r>
            <a:r>
              <a:rPr lang="en-US" sz="3200" u="sng">
                <a:solidFill>
                  <a:schemeClr val="hlink"/>
                </a:solidFill>
                <a:hlinkClick r:id="rId3"/>
              </a:rPr>
              <a:t>local area networks</a:t>
            </a:r>
            <a:r>
              <a:rPr lang="en-US" sz="3200"/>
              <a:t> (LANs) into virtual networks to improve a large network's or data center's efficiency.</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55555"/>
              </a:buClr>
              <a:buSzPts val="4400"/>
              <a:buFont typeface="Roboto"/>
              <a:buNone/>
            </a:pPr>
            <a:r>
              <a:rPr lang="en-US" b="0" i="0">
                <a:solidFill>
                  <a:srgbClr val="555555"/>
                </a:solidFill>
                <a:latin typeface="Roboto"/>
                <a:ea typeface="Roboto"/>
                <a:cs typeface="Roboto"/>
                <a:sym typeface="Roboto"/>
              </a:rPr>
              <a:t>Storage Virtualization</a:t>
            </a:r>
            <a:endParaRPr/>
          </a:p>
        </p:txBody>
      </p:sp>
      <p:pic>
        <p:nvPicPr>
          <p:cNvPr id="331" name="Google Shape;331;p44" descr="Diagram of Storage Virtualization"/>
          <p:cNvPicPr preferRelativeResize="0">
            <a:picLocks noGrp="1"/>
          </p:cNvPicPr>
          <p:nvPr>
            <p:ph type="body" idx="1"/>
          </p:nvPr>
        </p:nvPicPr>
        <p:blipFill rotWithShape="1">
          <a:blip r:embed="rId3">
            <a:alphaModFix/>
          </a:blip>
          <a:srcRect/>
          <a:stretch/>
        </p:blipFill>
        <p:spPr>
          <a:xfrm>
            <a:off x="3924500" y="1690700"/>
            <a:ext cx="5754900" cy="4990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555555"/>
              </a:buClr>
              <a:buSzPct val="100000"/>
              <a:buFont typeface="Roboto"/>
              <a:buNone/>
            </a:pPr>
            <a:r>
              <a:rPr lang="en-US" b="0" i="0">
                <a:solidFill>
                  <a:srgbClr val="555555"/>
                </a:solidFill>
                <a:latin typeface="Roboto"/>
                <a:ea typeface="Roboto"/>
                <a:cs typeface="Roboto"/>
                <a:sym typeface="Roboto"/>
              </a:rPr>
              <a:t>Storage Virtualization</a:t>
            </a:r>
            <a:br>
              <a:rPr lang="en-US" b="0" i="0">
                <a:solidFill>
                  <a:srgbClr val="555555"/>
                </a:solidFill>
                <a:latin typeface="Roboto"/>
                <a:ea typeface="Roboto"/>
                <a:cs typeface="Roboto"/>
                <a:sym typeface="Roboto"/>
              </a:rPr>
            </a:br>
            <a:r>
              <a:rPr lang="en-US" b="0" i="0">
                <a:solidFill>
                  <a:srgbClr val="707070"/>
                </a:solidFill>
                <a:latin typeface="Roboto"/>
                <a:ea typeface="Roboto"/>
                <a:cs typeface="Roboto"/>
                <a:sym typeface="Roboto"/>
              </a:rPr>
              <a:t> </a:t>
            </a:r>
            <a:br>
              <a:rPr lang="en-US" b="0" i="0">
                <a:solidFill>
                  <a:srgbClr val="707070"/>
                </a:solidFill>
                <a:latin typeface="Roboto"/>
                <a:ea typeface="Roboto"/>
                <a:cs typeface="Roboto"/>
                <a:sym typeface="Roboto"/>
              </a:rPr>
            </a:br>
            <a:endParaRPr/>
          </a:p>
        </p:txBody>
      </p:sp>
      <p:sp>
        <p:nvSpPr>
          <p:cNvPr id="337" name="Google Shape;337;p45"/>
          <p:cNvSpPr txBox="1">
            <a:spLocks noGrp="1"/>
          </p:cNvSpPr>
          <p:nvPr>
            <p:ph type="body" idx="1"/>
          </p:nvPr>
        </p:nvSpPr>
        <p:spPr>
          <a:xfrm>
            <a:off x="838200" y="884278"/>
            <a:ext cx="10515600" cy="5292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07070"/>
              </a:buClr>
              <a:buSzPts val="2800"/>
              <a:buChar char="•"/>
            </a:pPr>
            <a:r>
              <a:rPr lang="en-US" b="0" i="0">
                <a:solidFill>
                  <a:srgbClr val="707070"/>
                </a:solidFill>
                <a:latin typeface="Roboto"/>
                <a:ea typeface="Roboto"/>
                <a:cs typeface="Roboto"/>
                <a:sym typeface="Roboto"/>
              </a:rPr>
              <a:t>. There are 2 servers with the virtual volumes.</a:t>
            </a:r>
            <a:endParaRPr/>
          </a:p>
          <a:p>
            <a:pPr marL="228600" lvl="0" indent="-228600" algn="l" rtl="0">
              <a:lnSpc>
                <a:spcPct val="90000"/>
              </a:lnSpc>
              <a:spcBef>
                <a:spcPts val="1000"/>
              </a:spcBef>
              <a:spcAft>
                <a:spcPts val="0"/>
              </a:spcAft>
              <a:buClr>
                <a:srgbClr val="707070"/>
              </a:buClr>
              <a:buSzPts val="2800"/>
              <a:buChar char="•"/>
            </a:pPr>
            <a:r>
              <a:rPr lang="en-US" b="0" i="0">
                <a:solidFill>
                  <a:srgbClr val="707070"/>
                </a:solidFill>
                <a:latin typeface="Roboto"/>
                <a:ea typeface="Roboto"/>
                <a:cs typeface="Roboto"/>
                <a:sym typeface="Roboto"/>
              </a:rPr>
              <a:t> These virtual volumes may be mapped to different applications.</a:t>
            </a:r>
            <a:endParaRPr/>
          </a:p>
          <a:p>
            <a:pPr marL="228600" lvl="0" indent="-228600" algn="l" rtl="0">
              <a:lnSpc>
                <a:spcPct val="90000"/>
              </a:lnSpc>
              <a:spcBef>
                <a:spcPts val="1000"/>
              </a:spcBef>
              <a:spcAft>
                <a:spcPts val="0"/>
              </a:spcAft>
              <a:buClr>
                <a:srgbClr val="707070"/>
              </a:buClr>
              <a:buSzPts val="2800"/>
              <a:buChar char="•"/>
            </a:pPr>
            <a:r>
              <a:rPr lang="en-US" b="0" i="0">
                <a:solidFill>
                  <a:srgbClr val="707070"/>
                </a:solidFill>
                <a:latin typeface="Roboto"/>
                <a:ea typeface="Roboto"/>
                <a:cs typeface="Roboto"/>
                <a:sym typeface="Roboto"/>
              </a:rPr>
              <a:t>Between the actual storage and the virtual volume there is virtualization layer which helps in redirecting the I/O.</a:t>
            </a:r>
            <a:endParaRPr/>
          </a:p>
          <a:p>
            <a:pPr marL="228600" lvl="0" indent="-228600" algn="l" rtl="0">
              <a:lnSpc>
                <a:spcPct val="90000"/>
              </a:lnSpc>
              <a:spcBef>
                <a:spcPts val="1000"/>
              </a:spcBef>
              <a:spcAft>
                <a:spcPts val="0"/>
              </a:spcAft>
              <a:buClr>
                <a:srgbClr val="707070"/>
              </a:buClr>
              <a:buSzPts val="2800"/>
              <a:buChar char="•"/>
            </a:pPr>
            <a:r>
              <a:rPr lang="en-US" b="0" i="0">
                <a:solidFill>
                  <a:srgbClr val="707070"/>
                </a:solidFill>
                <a:latin typeface="Roboto"/>
                <a:ea typeface="Roboto"/>
                <a:cs typeface="Roboto"/>
                <a:sym typeface="Roboto"/>
              </a:rPr>
              <a:t>Understand that the physical storage or hard disks are combined or grouped together and then with the help of virtualization software this physical disks are divided into small blocks of data as per the requirements,</a:t>
            </a:r>
            <a:endParaRPr/>
          </a:p>
          <a:p>
            <a:pPr marL="228600" lvl="0" indent="-228600" algn="l" rtl="0">
              <a:lnSpc>
                <a:spcPct val="90000"/>
              </a:lnSpc>
              <a:spcBef>
                <a:spcPts val="1000"/>
              </a:spcBef>
              <a:spcAft>
                <a:spcPts val="0"/>
              </a:spcAft>
              <a:buClr>
                <a:srgbClr val="707070"/>
              </a:buClr>
              <a:buSzPts val="2800"/>
              <a:buChar char="•"/>
            </a:pPr>
            <a:r>
              <a:rPr lang="en-US" b="0" i="0">
                <a:solidFill>
                  <a:srgbClr val="707070"/>
                </a:solidFill>
                <a:latin typeface="Roboto"/>
                <a:ea typeface="Roboto"/>
                <a:cs typeface="Roboto"/>
                <a:sym typeface="Roboto"/>
              </a:rPr>
              <a:t> which is presented to remote servers as a virtual disk. These virtual blocks of data look as the physical disk to the server.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555555"/>
              </a:buClr>
              <a:buSzPct val="100000"/>
              <a:buFont typeface="Roboto"/>
              <a:buNone/>
            </a:pPr>
            <a:r>
              <a:rPr lang="en-US" b="0" i="0">
                <a:solidFill>
                  <a:srgbClr val="555555"/>
                </a:solidFill>
                <a:latin typeface="Roboto"/>
                <a:ea typeface="Roboto"/>
                <a:cs typeface="Roboto"/>
                <a:sym typeface="Roboto"/>
              </a:rPr>
              <a:t>Benefits of Storage Virtualization</a:t>
            </a:r>
            <a:br>
              <a:rPr lang="en-US" b="0" i="0">
                <a:solidFill>
                  <a:srgbClr val="555555"/>
                </a:solidFill>
                <a:latin typeface="Roboto"/>
                <a:ea typeface="Roboto"/>
                <a:cs typeface="Roboto"/>
                <a:sym typeface="Roboto"/>
              </a:rPr>
            </a:br>
            <a:r>
              <a:rPr lang="en-US" b="0" i="0">
                <a:solidFill>
                  <a:srgbClr val="707070"/>
                </a:solidFill>
                <a:latin typeface="Roboto"/>
                <a:ea typeface="Roboto"/>
                <a:cs typeface="Roboto"/>
                <a:sym typeface="Roboto"/>
              </a:rPr>
              <a:t> </a:t>
            </a:r>
            <a:br>
              <a:rPr lang="en-US" b="0" i="0">
                <a:solidFill>
                  <a:srgbClr val="707070"/>
                </a:solidFill>
                <a:latin typeface="Roboto"/>
                <a:ea typeface="Roboto"/>
                <a:cs typeface="Roboto"/>
                <a:sym typeface="Roboto"/>
              </a:rPr>
            </a:br>
            <a:endParaRPr/>
          </a:p>
        </p:txBody>
      </p:sp>
      <p:sp>
        <p:nvSpPr>
          <p:cNvPr id="343" name="Google Shape;34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55555"/>
              </a:buClr>
              <a:buSzPts val="2800"/>
              <a:buFont typeface="Arial"/>
              <a:buChar char="•"/>
            </a:pPr>
            <a:r>
              <a:rPr lang="en-US" b="0" i="0">
                <a:solidFill>
                  <a:srgbClr val="555555"/>
                </a:solidFill>
                <a:latin typeface="Arial"/>
                <a:ea typeface="Arial"/>
                <a:cs typeface="Arial"/>
                <a:sym typeface="Arial"/>
              </a:rPr>
              <a:t>It is highly scalable.</a:t>
            </a:r>
            <a:endParaRPr/>
          </a:p>
          <a:p>
            <a:pPr marL="228600" lvl="0" indent="-228600" algn="l" rtl="0">
              <a:lnSpc>
                <a:spcPct val="90000"/>
              </a:lnSpc>
              <a:spcBef>
                <a:spcPts val="1000"/>
              </a:spcBef>
              <a:spcAft>
                <a:spcPts val="0"/>
              </a:spcAft>
              <a:buClr>
                <a:srgbClr val="555555"/>
              </a:buClr>
              <a:buSzPts val="2800"/>
              <a:buFont typeface="Arial"/>
              <a:buChar char="•"/>
            </a:pPr>
            <a:r>
              <a:rPr lang="en-US" b="0" i="0">
                <a:solidFill>
                  <a:srgbClr val="555555"/>
                </a:solidFill>
                <a:latin typeface="Arial"/>
                <a:ea typeface="Arial"/>
                <a:cs typeface="Arial"/>
                <a:sym typeface="Arial"/>
              </a:rPr>
              <a:t>It allows easy addition and deletion of storage without affecting any application.</a:t>
            </a:r>
            <a:endParaRPr/>
          </a:p>
          <a:p>
            <a:pPr marL="228600" lvl="0" indent="-228600" algn="l" rtl="0">
              <a:lnSpc>
                <a:spcPct val="90000"/>
              </a:lnSpc>
              <a:spcBef>
                <a:spcPts val="1000"/>
              </a:spcBef>
              <a:spcAft>
                <a:spcPts val="0"/>
              </a:spcAft>
              <a:buClr>
                <a:srgbClr val="555555"/>
              </a:buClr>
              <a:buSzPts val="2800"/>
              <a:buFont typeface="Arial"/>
              <a:buChar char="•"/>
            </a:pPr>
            <a:r>
              <a:rPr lang="en-US" b="0" i="0">
                <a:solidFill>
                  <a:srgbClr val="555555"/>
                </a:solidFill>
                <a:latin typeface="Arial"/>
                <a:ea typeface="Arial"/>
                <a:cs typeface="Arial"/>
                <a:sym typeface="Arial"/>
              </a:rPr>
              <a:t>Easy data migration.</a:t>
            </a:r>
            <a:endParaRPr/>
          </a:p>
          <a:p>
            <a:pPr marL="228600" lvl="0" indent="-228600" algn="l" rtl="0">
              <a:lnSpc>
                <a:spcPct val="90000"/>
              </a:lnSpc>
              <a:spcBef>
                <a:spcPts val="1000"/>
              </a:spcBef>
              <a:spcAft>
                <a:spcPts val="0"/>
              </a:spcAft>
              <a:buClr>
                <a:srgbClr val="555555"/>
              </a:buClr>
              <a:buSzPts val="2800"/>
              <a:buFont typeface="Arial"/>
              <a:buChar char="•"/>
            </a:pPr>
            <a:r>
              <a:rPr lang="en-US" b="0" i="0">
                <a:solidFill>
                  <a:srgbClr val="555555"/>
                </a:solidFill>
                <a:latin typeface="Arial"/>
                <a:ea typeface="Arial"/>
                <a:cs typeface="Arial"/>
                <a:sym typeface="Arial"/>
              </a:rPr>
              <a:t>Easy storage management.</a:t>
            </a:r>
            <a:endParaRPr/>
          </a:p>
          <a:p>
            <a:pPr marL="228600" lvl="0" indent="-228600" algn="l" rtl="0">
              <a:lnSpc>
                <a:spcPct val="90000"/>
              </a:lnSpc>
              <a:spcBef>
                <a:spcPts val="1000"/>
              </a:spcBef>
              <a:spcAft>
                <a:spcPts val="0"/>
              </a:spcAft>
              <a:buClr>
                <a:srgbClr val="707070"/>
              </a:buClr>
              <a:buSzPts val="2800"/>
              <a:buChar char="•"/>
            </a:pPr>
            <a:r>
              <a:rPr lang="en-US" b="0" i="0">
                <a:solidFill>
                  <a:srgbClr val="707070"/>
                </a:solidFill>
                <a:latin typeface="Roboto"/>
                <a:ea typeface="Roboto"/>
                <a:cs typeface="Roboto"/>
                <a:sym typeface="Roboto"/>
              </a:rPr>
              <a: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0" i="0">
                <a:solidFill>
                  <a:srgbClr val="000000"/>
                </a:solidFill>
              </a:rPr>
              <a:t>Server virtualization</a:t>
            </a:r>
            <a:endParaRPr/>
          </a:p>
        </p:txBody>
      </p:sp>
      <p:sp>
        <p:nvSpPr>
          <p:cNvPr id="349" name="Google Shape;349;p47"/>
          <p:cNvSpPr txBox="1">
            <a:spLocks noGrp="1"/>
          </p:cNvSpPr>
          <p:nvPr>
            <p:ph type="body" idx="1"/>
          </p:nvPr>
        </p:nvSpPr>
        <p:spPr>
          <a:xfrm>
            <a:off x="589525" y="1434476"/>
            <a:ext cx="10764300" cy="47424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400"/>
              <a:buChar char="•"/>
            </a:pPr>
            <a:r>
              <a:rPr lang="en-US" sz="3400" b="0" i="0">
                <a:solidFill>
                  <a:srgbClr val="000000"/>
                </a:solidFill>
              </a:rPr>
              <a:t>Server virtualization is the process of creating multiple server instances from one physical server. Each server instance represents an isolated virtual environment. Within each virtual environment, you </a:t>
            </a:r>
            <a:r>
              <a:rPr lang="en-US" sz="3400" b="1" i="0">
                <a:solidFill>
                  <a:srgbClr val="000000"/>
                </a:solidFill>
              </a:rPr>
              <a:t>can run a separate operating system.</a:t>
            </a:r>
            <a:endParaRPr sz="3400" b="1"/>
          </a:p>
          <a:p>
            <a:pPr marL="228600" lvl="0" indent="-228600" algn="just" rtl="0">
              <a:lnSpc>
                <a:spcPct val="90000"/>
              </a:lnSpc>
              <a:spcBef>
                <a:spcPts val="1000"/>
              </a:spcBef>
              <a:spcAft>
                <a:spcPts val="0"/>
              </a:spcAft>
              <a:buClr>
                <a:srgbClr val="000000"/>
              </a:buClr>
              <a:buSzPts val="3400"/>
              <a:buChar char="•"/>
            </a:pPr>
            <a:r>
              <a:rPr lang="en-US" sz="3400" b="0" i="0">
                <a:solidFill>
                  <a:srgbClr val="000000"/>
                </a:solidFill>
              </a:rPr>
              <a:t> A virtualization software allowed you to “break up” your physical server into multiple virtual ones. By doing so, you can utilize your physical resources to the fullest, without investing in more hardware</a:t>
            </a:r>
            <a:r>
              <a:rPr lang="en-US" sz="3400" b="0" i="0">
                <a:solidFill>
                  <a:srgbClr val="000000"/>
                </a:solidFill>
                <a:latin typeface="Play"/>
                <a:ea typeface="Play"/>
                <a:cs typeface="Play"/>
                <a:sym typeface="Play"/>
              </a:rPr>
              <a:t>.</a:t>
            </a:r>
            <a:endParaRPr sz="3400"/>
          </a:p>
          <a:p>
            <a:pPr marL="228600" lvl="0" indent="-50800" algn="l" rtl="0">
              <a:lnSpc>
                <a:spcPct val="90000"/>
              </a:lnSpc>
              <a:spcBef>
                <a:spcPts val="1000"/>
              </a:spcBef>
              <a:spcAft>
                <a:spcPts val="0"/>
              </a:spcAft>
              <a:buClr>
                <a:schemeClr val="dk1"/>
              </a:buClr>
              <a:buSzPts val="2800"/>
              <a:buNone/>
            </a:pPr>
            <a:endParaRPr sz="3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latin typeface="Calibri"/>
                <a:ea typeface="Calibri"/>
                <a:cs typeface="Calibri"/>
                <a:sym typeface="Calibri"/>
              </a:rPr>
              <a:t>T</a:t>
            </a:r>
            <a:r>
              <a:rPr lang="en-US" sz="4400" b="1" i="0">
                <a:solidFill>
                  <a:srgbClr val="000000"/>
                </a:solidFill>
                <a:latin typeface="Calibri"/>
                <a:ea typeface="Calibri"/>
                <a:cs typeface="Calibri"/>
                <a:sym typeface="Calibri"/>
              </a:rPr>
              <a:t>ypes of Server Virtualization</a:t>
            </a:r>
            <a:endParaRPr/>
          </a:p>
        </p:txBody>
      </p:sp>
      <p:sp>
        <p:nvSpPr>
          <p:cNvPr id="355" name="Google Shape;355;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Play"/>
                <a:ea typeface="Play"/>
                <a:cs typeface="Play"/>
                <a:sym typeface="Play"/>
              </a:rPr>
              <a:t>There are three (3) approaches to server virtualization based on the isolation they provide:</a:t>
            </a:r>
            <a:endParaRPr/>
          </a:p>
          <a:p>
            <a:pPr marL="228600" lvl="0" indent="-228600" algn="l" rtl="0">
              <a:lnSpc>
                <a:spcPct val="90000"/>
              </a:lnSpc>
              <a:spcBef>
                <a:spcPts val="1000"/>
              </a:spcBef>
              <a:spcAft>
                <a:spcPts val="0"/>
              </a:spcAft>
              <a:buClr>
                <a:srgbClr val="000000"/>
              </a:buClr>
              <a:buSzPts val="2800"/>
              <a:buFont typeface="Calibri"/>
              <a:buAutoNum type="arabicPeriod"/>
            </a:pPr>
            <a:r>
              <a:rPr lang="en-US" b="0" i="0">
                <a:solidFill>
                  <a:srgbClr val="000000"/>
                </a:solidFill>
                <a:latin typeface="Play"/>
                <a:ea typeface="Play"/>
                <a:cs typeface="Play"/>
                <a:sym typeface="Play"/>
              </a:rPr>
              <a:t>Full virtualization or virtual machine model</a:t>
            </a:r>
            <a:endParaRPr/>
          </a:p>
          <a:p>
            <a:pPr marL="228600" lvl="0" indent="-228600" algn="l" rtl="0">
              <a:lnSpc>
                <a:spcPct val="90000"/>
              </a:lnSpc>
              <a:spcBef>
                <a:spcPts val="1000"/>
              </a:spcBef>
              <a:spcAft>
                <a:spcPts val="0"/>
              </a:spcAft>
              <a:buClr>
                <a:srgbClr val="000000"/>
              </a:buClr>
              <a:buSzPts val="2800"/>
              <a:buFont typeface="Calibri"/>
              <a:buAutoNum type="arabicPeriod"/>
            </a:pPr>
            <a:r>
              <a:rPr lang="en-US" b="0" i="0">
                <a:solidFill>
                  <a:srgbClr val="000000"/>
                </a:solidFill>
                <a:latin typeface="Play"/>
                <a:ea typeface="Play"/>
                <a:cs typeface="Play"/>
                <a:sym typeface="Play"/>
              </a:rPr>
              <a:t>Paravirtual machine model</a:t>
            </a:r>
            <a:endParaRPr/>
          </a:p>
          <a:p>
            <a:pPr marL="228600" lvl="0" indent="-228600" algn="l" rtl="0">
              <a:lnSpc>
                <a:spcPct val="90000"/>
              </a:lnSpc>
              <a:spcBef>
                <a:spcPts val="1000"/>
              </a:spcBef>
              <a:spcAft>
                <a:spcPts val="0"/>
              </a:spcAft>
              <a:buClr>
                <a:srgbClr val="000000"/>
              </a:buClr>
              <a:buSzPts val="2800"/>
              <a:buFont typeface="Calibri"/>
              <a:buAutoNum type="arabicPeriod"/>
            </a:pPr>
            <a:r>
              <a:rPr lang="en-US" b="0" i="0">
                <a:solidFill>
                  <a:srgbClr val="000000"/>
                </a:solidFill>
                <a:latin typeface="Play"/>
                <a:ea typeface="Play"/>
                <a:cs typeface="Play"/>
                <a:sym typeface="Play"/>
              </a:rPr>
              <a:t>Virtualization at the OS level</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sz="4400" b="0" i="0">
                <a:solidFill>
                  <a:srgbClr val="000000"/>
                </a:solidFill>
                <a:latin typeface="Calibri"/>
                <a:ea typeface="Calibri"/>
                <a:cs typeface="Calibri"/>
                <a:sym typeface="Calibri"/>
              </a:rPr>
              <a:t>Full virtualization or virtual machine model</a:t>
            </a:r>
            <a:br>
              <a:rPr lang="en-US" b="0" i="0">
                <a:solidFill>
                  <a:srgbClr val="000000"/>
                </a:solidFill>
                <a:latin typeface="Play"/>
                <a:ea typeface="Play"/>
                <a:cs typeface="Play"/>
                <a:sym typeface="Play"/>
              </a:rPr>
            </a:br>
            <a:endParaRPr/>
          </a:p>
        </p:txBody>
      </p:sp>
      <p:sp>
        <p:nvSpPr>
          <p:cNvPr id="361" name="Google Shape;361;p49"/>
          <p:cNvSpPr txBox="1">
            <a:spLocks noGrp="1"/>
          </p:cNvSpPr>
          <p:nvPr>
            <p:ph type="body" idx="1"/>
          </p:nvPr>
        </p:nvSpPr>
        <p:spPr>
          <a:xfrm>
            <a:off x="838200" y="1257627"/>
            <a:ext cx="10515600" cy="49194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600"/>
              <a:buChar char="•"/>
            </a:pPr>
            <a:r>
              <a:rPr lang="en-US" sz="3600" b="0" i="0">
                <a:solidFill>
                  <a:srgbClr val="000000"/>
                </a:solidFill>
              </a:rPr>
              <a:t>In a full virtual machine model, the hypervisor completely isolates guest machines.</a:t>
            </a:r>
            <a:endParaRPr sz="3600"/>
          </a:p>
          <a:p>
            <a:pPr marL="228600" lvl="0" indent="-228600" algn="just" rtl="0">
              <a:lnSpc>
                <a:spcPct val="90000"/>
              </a:lnSpc>
              <a:spcBef>
                <a:spcPts val="1000"/>
              </a:spcBef>
              <a:spcAft>
                <a:spcPts val="0"/>
              </a:spcAft>
              <a:buClr>
                <a:srgbClr val="000000"/>
              </a:buClr>
              <a:buSzPts val="3600"/>
              <a:buChar char="•"/>
            </a:pPr>
            <a:r>
              <a:rPr lang="en-US" sz="3600" b="0" i="0">
                <a:solidFill>
                  <a:srgbClr val="000000"/>
                </a:solidFill>
              </a:rPr>
              <a:t> It shares the hardware of the host machine but runs as if being on a completely autonomous computer, unaware of the hypervisor and its role. </a:t>
            </a:r>
            <a:endParaRPr sz="3600"/>
          </a:p>
          <a:p>
            <a:pPr marL="228600" lvl="0" indent="-228600" algn="just" rtl="0">
              <a:lnSpc>
                <a:spcPct val="90000"/>
              </a:lnSpc>
              <a:spcBef>
                <a:spcPts val="1000"/>
              </a:spcBef>
              <a:spcAft>
                <a:spcPts val="0"/>
              </a:spcAft>
              <a:buClr>
                <a:srgbClr val="000000"/>
              </a:buClr>
              <a:buSzPts val="3600"/>
              <a:buChar char="•"/>
            </a:pPr>
            <a:r>
              <a:rPr lang="en-US" sz="3600" b="0" i="0">
                <a:solidFill>
                  <a:srgbClr val="000000"/>
                </a:solidFill>
              </a:rPr>
              <a:t>These VMs see themselves as self-reliant and efficient. Therefore you do not need to adapt or specially modify their instances of operating systems.</a:t>
            </a:r>
            <a:endParaRPr sz="3600"/>
          </a:p>
          <a:p>
            <a:pPr marL="228600" lvl="0" indent="-50800" algn="l" rtl="0">
              <a:lnSpc>
                <a:spcPct val="90000"/>
              </a:lnSpc>
              <a:spcBef>
                <a:spcPts val="1000"/>
              </a:spcBef>
              <a:spcAft>
                <a:spcPts val="0"/>
              </a:spcAft>
              <a:buClr>
                <a:schemeClr val="dk1"/>
              </a:buClr>
              <a:buSzPts val="2800"/>
              <a:buNone/>
            </a:pPr>
            <a:endParaRPr sz="3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sz="4400" b="1" i="0">
                <a:solidFill>
                  <a:srgbClr val="000000"/>
                </a:solidFill>
                <a:latin typeface="Calibri"/>
                <a:ea typeface="Calibri"/>
                <a:cs typeface="Calibri"/>
                <a:sym typeface="Calibri"/>
              </a:rPr>
              <a:t>Paravirtual Machine</a:t>
            </a:r>
            <a:endParaRPr/>
          </a:p>
        </p:txBody>
      </p:sp>
      <p:sp>
        <p:nvSpPr>
          <p:cNvPr id="367" name="Google Shape;367;p50"/>
          <p:cNvSpPr txBox="1">
            <a:spLocks noGrp="1"/>
          </p:cNvSpPr>
          <p:nvPr>
            <p:ph type="body" idx="1"/>
          </p:nvPr>
        </p:nvSpPr>
        <p:spPr>
          <a:xfrm>
            <a:off x="838200" y="1296926"/>
            <a:ext cx="10515600" cy="48801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000"/>
              <a:buChar char="•"/>
            </a:pPr>
            <a:r>
              <a:rPr lang="en-US" sz="3000" b="0" i="0">
                <a:latin typeface="Play"/>
                <a:ea typeface="Play"/>
                <a:cs typeface="Play"/>
                <a:sym typeface="Play"/>
              </a:rPr>
              <a:t>When you need multiple virtual machines and have flexible resource sharing, a fully virtualized environment may not be necessary. In this case, a para virtualized environment may better suit the situation. </a:t>
            </a:r>
            <a:endParaRPr sz="3000" b="0" i="0">
              <a:latin typeface="Play"/>
              <a:ea typeface="Play"/>
              <a:cs typeface="Play"/>
              <a:sym typeface="Play"/>
            </a:endParaRPr>
          </a:p>
          <a:p>
            <a:pPr marL="0" lvl="0" indent="0" algn="just" rtl="0">
              <a:lnSpc>
                <a:spcPct val="90000"/>
              </a:lnSpc>
              <a:spcBef>
                <a:spcPts val="0"/>
              </a:spcBef>
              <a:spcAft>
                <a:spcPts val="0"/>
              </a:spcAft>
              <a:buSzPts val="1800"/>
              <a:buNone/>
            </a:pPr>
            <a:endParaRPr sz="3000">
              <a:latin typeface="Play"/>
              <a:ea typeface="Play"/>
              <a:cs typeface="Play"/>
              <a:sym typeface="Play"/>
            </a:endParaRPr>
          </a:p>
          <a:p>
            <a:pPr marL="228600" lvl="0" indent="-228600" algn="just" rtl="0">
              <a:lnSpc>
                <a:spcPct val="90000"/>
              </a:lnSpc>
              <a:spcBef>
                <a:spcPts val="1000"/>
              </a:spcBef>
              <a:spcAft>
                <a:spcPts val="0"/>
              </a:spcAft>
              <a:buClr>
                <a:schemeClr val="dk1"/>
              </a:buClr>
              <a:buSzPts val="3000"/>
              <a:buChar char="•"/>
            </a:pPr>
            <a:r>
              <a:rPr lang="en-US" sz="3000">
                <a:latin typeface="Arial"/>
                <a:ea typeface="Arial"/>
                <a:cs typeface="Arial"/>
                <a:sym typeface="Arial"/>
              </a:rPr>
              <a:t>P</a:t>
            </a:r>
            <a:r>
              <a:rPr lang="en-US" sz="3000" b="0" i="0">
                <a:latin typeface="Arial"/>
                <a:ea typeface="Arial"/>
                <a:cs typeface="Arial"/>
                <a:sym typeface="Arial"/>
              </a:rPr>
              <a:t>ara-virtualization involves the entire network working together as a cohesive unit. Since each operating system on the virtual servers is aware of one another in para-virtualization, the hypervisor does not need to use as much processing power to manage the operating systems.</a:t>
            </a:r>
            <a:endParaRPr sz="30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sz="4400" b="1" i="0">
                <a:solidFill>
                  <a:srgbClr val="000000"/>
                </a:solidFill>
                <a:latin typeface="Calibri"/>
                <a:ea typeface="Calibri"/>
                <a:cs typeface="Calibri"/>
                <a:sym typeface="Calibri"/>
              </a:rPr>
              <a:t>Operating System Layer</a:t>
            </a:r>
            <a:endParaRPr/>
          </a:p>
        </p:txBody>
      </p:sp>
      <p:sp>
        <p:nvSpPr>
          <p:cNvPr id="373" name="Google Shape;373;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rgbClr val="000000"/>
              </a:buClr>
              <a:buSzPct val="100000"/>
              <a:buChar char="•"/>
            </a:pPr>
            <a:r>
              <a:rPr lang="en-US" b="0" i="0">
                <a:solidFill>
                  <a:srgbClr val="000000"/>
                </a:solidFill>
              </a:rPr>
              <a:t>Virtualization at the OS level is a feature of an operating system which has a kernel that allows the existence of multiple user-space instances. We call this type of virtualization </a:t>
            </a:r>
            <a:r>
              <a:rPr lang="en-US" b="0" i="1" u="sng" strike="noStrike">
                <a:solidFill>
                  <a:srgbClr val="006CA8"/>
                </a:solidFill>
                <a:hlinkClick r:id="rId3">
                  <a:extLst>
                    <a:ext uri="{A12FA001-AC4F-418D-AE19-62706E023703}">
                      <ahyp:hlinkClr xmlns:ahyp="http://schemas.microsoft.com/office/drawing/2018/hyperlinkcolor" val="tx"/>
                    </a:ext>
                  </a:extLst>
                </a:hlinkClick>
              </a:rPr>
              <a:t>containerization</a:t>
            </a:r>
            <a:r>
              <a:rPr lang="en-US" b="0" i="0">
                <a:solidFill>
                  <a:srgbClr val="000000"/>
                </a:solidFill>
              </a:rPr>
              <a:t> and these user-space instances containers .</a:t>
            </a:r>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rPr>
              <a:t>Programs can run inside the container but are restricted only to the content of the container and devices assigned to that container. Unlike the primary OS, these user-space instances believe they have all available resources but are limited to the resources allocated to the container.</a:t>
            </a:r>
            <a:endParaRPr/>
          </a:p>
          <a:p>
            <a:pPr marL="228600" lvl="0" indent="-228600" algn="just" rtl="0">
              <a:lnSpc>
                <a:spcPct val="90000"/>
              </a:lnSpc>
              <a:spcBef>
                <a:spcPts val="1000"/>
              </a:spcBef>
              <a:spcAft>
                <a:spcPts val="0"/>
              </a:spcAft>
              <a:buClr>
                <a:srgbClr val="000000"/>
              </a:buClr>
              <a:buSzPct val="100000"/>
              <a:buChar char="•"/>
            </a:pPr>
            <a:r>
              <a:rPr lang="en-US" b="0" i="0">
                <a:solidFill>
                  <a:srgbClr val="000000"/>
                </a:solidFill>
              </a:rPr>
              <a:t>As this level of virtualization uses the same OS and kernel as the host, it can only differ from its host by the version of OS. Therefore it is limited as it can’t have a different OS than its host.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2800"/>
              <a:buFont typeface="Arial"/>
              <a:buNone/>
            </a:pPr>
            <a:r>
              <a:rPr lang="en-US" sz="2800" b="1">
                <a:solidFill>
                  <a:srgbClr val="231F20"/>
                </a:solidFill>
                <a:latin typeface="Arial"/>
                <a:ea typeface="Arial"/>
                <a:cs typeface="Arial"/>
                <a:sym typeface="Arial"/>
              </a:rPr>
              <a:t>What Is Virtualization</a:t>
            </a:r>
            <a:r>
              <a:rPr lang="en-US" sz="1800" b="1">
                <a:solidFill>
                  <a:srgbClr val="231F20"/>
                </a:solidFill>
                <a:latin typeface="Arial"/>
                <a:ea typeface="Arial"/>
                <a:cs typeface="Arial"/>
                <a:sym typeface="Arial"/>
              </a:rPr>
              <a:t>?</a:t>
            </a:r>
            <a:br>
              <a:rPr lang="en-US" sz="1800" b="1">
                <a:latin typeface="Arial"/>
                <a:ea typeface="Arial"/>
                <a:cs typeface="Arial"/>
                <a:sym typeface="Arial"/>
              </a:rPr>
            </a:br>
            <a:endParaRPr/>
          </a:p>
        </p:txBody>
      </p:sp>
      <p:sp>
        <p:nvSpPr>
          <p:cNvPr id="107" name="Google Shape;107;p9"/>
          <p:cNvSpPr txBox="1">
            <a:spLocks noGrp="1"/>
          </p:cNvSpPr>
          <p:nvPr>
            <p:ph type="body" idx="1"/>
          </p:nvPr>
        </p:nvSpPr>
        <p:spPr>
          <a:xfrm>
            <a:off x="838199" y="1457325"/>
            <a:ext cx="10620375" cy="47196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2400"/>
              <a:buChar char="•"/>
            </a:pPr>
            <a:r>
              <a:rPr lang="en-US" sz="2400">
                <a:solidFill>
                  <a:srgbClr val="231F20"/>
                </a:solidFill>
                <a:latin typeface="Arial"/>
                <a:ea typeface="Arial"/>
                <a:cs typeface="Arial"/>
                <a:sym typeface="Arial"/>
              </a:rPr>
              <a:t>Virtualization is simply the logical separation of the request for some service from the physical resources that actually provide that service.</a:t>
            </a:r>
            <a:endParaRPr/>
          </a:p>
          <a:p>
            <a:pPr marL="228600" lvl="0" indent="-76200" algn="l" rtl="0">
              <a:lnSpc>
                <a:spcPct val="90000"/>
              </a:lnSpc>
              <a:spcBef>
                <a:spcPts val="1000"/>
              </a:spcBef>
              <a:spcAft>
                <a:spcPts val="0"/>
              </a:spcAft>
              <a:buClr>
                <a:schemeClr val="dk1"/>
              </a:buClr>
              <a:buSzPts val="2400"/>
              <a:buNone/>
            </a:pPr>
            <a:endParaRPr sz="2400">
              <a:solidFill>
                <a:srgbClr val="231F20"/>
              </a:solidFill>
              <a:latin typeface="Arial"/>
              <a:ea typeface="Arial"/>
              <a:cs typeface="Arial"/>
              <a:sym typeface="Arial"/>
            </a:endParaRPr>
          </a:p>
          <a:p>
            <a:pPr marL="228600" lvl="0" indent="-228600" algn="l" rtl="0">
              <a:lnSpc>
                <a:spcPct val="90000"/>
              </a:lnSpc>
              <a:spcBef>
                <a:spcPts val="1000"/>
              </a:spcBef>
              <a:spcAft>
                <a:spcPts val="0"/>
              </a:spcAft>
              <a:buClr>
                <a:srgbClr val="231F20"/>
              </a:buClr>
              <a:buSzPts val="2400"/>
              <a:buChar char="•"/>
            </a:pPr>
            <a:r>
              <a:rPr lang="en-US" sz="2400">
                <a:solidFill>
                  <a:srgbClr val="231F20"/>
                </a:solidFill>
                <a:latin typeface="Arial"/>
                <a:ea typeface="Arial"/>
                <a:cs typeface="Arial"/>
                <a:sym typeface="Arial"/>
              </a:rPr>
              <a:t> In practical terms, virtualization provides the ability to run applications, operating systems, or system services in a logically distinct system environment that is independent of a specific physical computer system. </a:t>
            </a:r>
            <a:endParaRPr/>
          </a:p>
          <a:p>
            <a:pPr marL="228600" lvl="0" indent="-76200" algn="l" rtl="0">
              <a:lnSpc>
                <a:spcPct val="90000"/>
              </a:lnSpc>
              <a:spcBef>
                <a:spcPts val="1000"/>
              </a:spcBef>
              <a:spcAft>
                <a:spcPts val="0"/>
              </a:spcAft>
              <a:buClr>
                <a:schemeClr val="dk1"/>
              </a:buClr>
              <a:buSzPts val="2400"/>
              <a:buNone/>
            </a:pPr>
            <a:endParaRPr sz="2400">
              <a:solidFill>
                <a:srgbClr val="231F20"/>
              </a:solidFill>
              <a:latin typeface="Arial"/>
              <a:ea typeface="Arial"/>
              <a:cs typeface="Arial"/>
              <a:sym typeface="Arial"/>
            </a:endParaRPr>
          </a:p>
          <a:p>
            <a:pPr marL="228600" lvl="0" indent="-228600" algn="l" rtl="0">
              <a:lnSpc>
                <a:spcPct val="90000"/>
              </a:lnSpc>
              <a:spcBef>
                <a:spcPts val="1000"/>
              </a:spcBef>
              <a:spcAft>
                <a:spcPts val="0"/>
              </a:spcAft>
              <a:buClr>
                <a:srgbClr val="231F20"/>
              </a:buClr>
              <a:buSzPts val="2400"/>
              <a:buChar char="•"/>
            </a:pPr>
            <a:r>
              <a:rPr lang="en-US" sz="2400">
                <a:solidFill>
                  <a:srgbClr val="231F20"/>
                </a:solidFill>
                <a:latin typeface="Arial"/>
                <a:ea typeface="Arial"/>
                <a:cs typeface="Arial"/>
                <a:sym typeface="Arial"/>
              </a:rPr>
              <a:t>. Virtualization’s focus on logical operating environments rather than physical ones makes applications, services, and instances of an operating system portable across different physical computer systems.</a:t>
            </a:r>
            <a:endParaRPr sz="24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OS Virtualization</a:t>
            </a:r>
            <a:br>
              <a:rPr lang="en-US" b="1"/>
            </a:br>
            <a:endParaRPr/>
          </a:p>
        </p:txBody>
      </p:sp>
      <p:sp>
        <p:nvSpPr>
          <p:cNvPr id="379" name="Google Shape;379;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As in cloud technology, virtualization plays an important role to make things easy and efficiently done, virtualization also need to be done at the OS level also. </a:t>
            </a:r>
            <a:endParaRPr/>
          </a:p>
          <a:p>
            <a:pPr marL="228600" lvl="0" indent="-228600" algn="l" rtl="0">
              <a:lnSpc>
                <a:spcPct val="90000"/>
              </a:lnSpc>
              <a:spcBef>
                <a:spcPts val="1000"/>
              </a:spcBef>
              <a:spcAft>
                <a:spcPts val="0"/>
              </a:spcAft>
              <a:buClr>
                <a:schemeClr val="dk1"/>
              </a:buClr>
              <a:buSzPct val="100000"/>
              <a:buChar char="•"/>
            </a:pPr>
            <a:r>
              <a:rPr lang="en-US"/>
              <a:t>More commonly called OS-</a:t>
            </a:r>
            <a:r>
              <a:rPr lang="en-US" b="1"/>
              <a:t>level virtualization</a:t>
            </a:r>
            <a:r>
              <a:rPr lang="en-US"/>
              <a:t>. A type of server </a:t>
            </a:r>
            <a:r>
              <a:rPr lang="en-US" b="1"/>
              <a:t>virtualization</a:t>
            </a:r>
            <a:r>
              <a:rPr lang="en-US"/>
              <a:t> technology which works at the OS layer. </a:t>
            </a:r>
            <a:endParaRPr/>
          </a:p>
          <a:p>
            <a:pPr marL="228600" lvl="0" indent="-228600" algn="l" rtl="0">
              <a:lnSpc>
                <a:spcPct val="90000"/>
              </a:lnSpc>
              <a:spcBef>
                <a:spcPts val="1000"/>
              </a:spcBef>
              <a:spcAft>
                <a:spcPts val="0"/>
              </a:spcAft>
              <a:buClr>
                <a:schemeClr val="dk1"/>
              </a:buClr>
              <a:buSzPct val="100000"/>
              <a:buChar char="•"/>
            </a:pPr>
            <a:r>
              <a:rPr lang="en-US"/>
              <a:t>The physical server and single instance of the </a:t>
            </a:r>
            <a:r>
              <a:rPr lang="en-US" b="1"/>
              <a:t>operating system</a:t>
            </a:r>
            <a:r>
              <a:rPr lang="en-US"/>
              <a:t> is </a:t>
            </a:r>
            <a:r>
              <a:rPr lang="en-US" b="1"/>
              <a:t>virtualized</a:t>
            </a:r>
            <a:r>
              <a:rPr lang="en-US"/>
              <a:t> into multiple isolated partitions, where each partition replicates a real server.</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With the technique of virtualized OS, nothing is required to be pre-installed or permanently loaded on the local storage device.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OS-</a:t>
            </a:r>
            <a:r>
              <a:rPr lang="en-US" b="1"/>
              <a:t>level virtualization</a:t>
            </a:r>
            <a:endParaRPr/>
          </a:p>
        </p:txBody>
      </p:sp>
      <p:sp>
        <p:nvSpPr>
          <p:cNvPr id="385" name="Google Shape;385;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Here the kernel of an OS allows more than one isolated user-space instances to exist. Such instances are called containers/software containers or virtualization engines.</a:t>
            </a:r>
            <a:endParaRPr/>
          </a:p>
          <a:p>
            <a:pPr marL="228600" lvl="0" indent="-228600" algn="l" rtl="0">
              <a:lnSpc>
                <a:spcPct val="90000"/>
              </a:lnSpc>
              <a:spcBef>
                <a:spcPts val="1000"/>
              </a:spcBef>
              <a:spcAft>
                <a:spcPts val="0"/>
              </a:spcAft>
              <a:buClr>
                <a:schemeClr val="dk1"/>
              </a:buClr>
              <a:buSzPts val="2800"/>
              <a:buChar char="•"/>
            </a:pPr>
            <a:r>
              <a:rPr lang="en-US"/>
              <a:t> In other words, OS kernel will run a single operating system &amp; provide that operating system's functionality to replicate on each of the isolated partitions.</a:t>
            </a:r>
            <a:endParaRPr/>
          </a:p>
          <a:p>
            <a:pPr marL="228600" lvl="0" indent="-228600" algn="l" rtl="0">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838200" y="365125"/>
            <a:ext cx="9716589" cy="10064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b="1"/>
            </a:br>
            <a:r>
              <a:rPr lang="en-US" b="1"/>
              <a:t>Uses of OS Virtualization</a:t>
            </a:r>
            <a:br>
              <a:rPr lang="en-US" b="1"/>
            </a:br>
            <a:endParaRPr/>
          </a:p>
        </p:txBody>
      </p:sp>
      <p:sp>
        <p:nvSpPr>
          <p:cNvPr id="391" name="Google Shape;39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19" algn="l" rtl="0">
              <a:lnSpc>
                <a:spcPct val="90000"/>
              </a:lnSpc>
              <a:spcBef>
                <a:spcPts val="0"/>
              </a:spcBef>
              <a:spcAft>
                <a:spcPts val="0"/>
              </a:spcAft>
              <a:buClr>
                <a:schemeClr val="dk1"/>
              </a:buClr>
              <a:buSzPct val="100000"/>
              <a:buChar char="•"/>
            </a:pPr>
            <a:r>
              <a:rPr lang="en-US" sz="3316"/>
              <a:t>Used for virtual hosting environment.</a:t>
            </a:r>
            <a:endParaRPr sz="3316"/>
          </a:p>
          <a:p>
            <a:pPr marL="228600" lvl="0" indent="-228619" algn="l" rtl="0">
              <a:lnSpc>
                <a:spcPct val="90000"/>
              </a:lnSpc>
              <a:spcBef>
                <a:spcPts val="1000"/>
              </a:spcBef>
              <a:spcAft>
                <a:spcPts val="0"/>
              </a:spcAft>
              <a:buClr>
                <a:schemeClr val="dk1"/>
              </a:buClr>
              <a:buSzPct val="100000"/>
              <a:buChar char="•"/>
            </a:pPr>
            <a:r>
              <a:rPr lang="en-US" sz="3316"/>
              <a:t>Used for securely allocation of finite hardware resources among a large number of distrusting users.</a:t>
            </a:r>
            <a:endParaRPr sz="3316"/>
          </a:p>
          <a:p>
            <a:pPr marL="228600" lvl="0" indent="-228619" algn="l" rtl="0">
              <a:lnSpc>
                <a:spcPct val="90000"/>
              </a:lnSpc>
              <a:spcBef>
                <a:spcPts val="1000"/>
              </a:spcBef>
              <a:spcAft>
                <a:spcPts val="0"/>
              </a:spcAft>
              <a:buClr>
                <a:schemeClr val="dk1"/>
              </a:buClr>
              <a:buSzPct val="100000"/>
              <a:buChar char="•"/>
            </a:pPr>
            <a:r>
              <a:rPr lang="en-US" sz="3316"/>
              <a:t>To improvised security by separating several applications to several containers.</a:t>
            </a:r>
            <a:endParaRPr sz="3316"/>
          </a:p>
          <a:p>
            <a:pPr marL="228600" lvl="0" indent="-228619" algn="l" rtl="0">
              <a:lnSpc>
                <a:spcPct val="90000"/>
              </a:lnSpc>
              <a:spcBef>
                <a:spcPts val="1000"/>
              </a:spcBef>
              <a:spcAft>
                <a:spcPts val="0"/>
              </a:spcAft>
              <a:buClr>
                <a:schemeClr val="dk1"/>
              </a:buClr>
              <a:buSzPct val="100000"/>
              <a:buChar char="•"/>
            </a:pPr>
            <a:r>
              <a:rPr lang="en-US" sz="3316"/>
              <a:t>These forms of virtualization don't require hardware to work efficiently.</a:t>
            </a:r>
            <a:endParaRPr sz="3316"/>
          </a:p>
          <a:p>
            <a:pPr marL="228600" lvl="0" indent="-64135" algn="l" rtl="0">
              <a:lnSpc>
                <a:spcPct val="90000"/>
              </a:lnSpc>
              <a:spcBef>
                <a:spcPts val="1000"/>
              </a:spcBef>
              <a:spcAft>
                <a:spcPts val="0"/>
              </a:spcAft>
              <a:buClr>
                <a:schemeClr val="dk1"/>
              </a:buClr>
              <a:buSzPct val="84432"/>
              <a:buNone/>
            </a:pPr>
            <a:endParaRPr sz="3316" b="1"/>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D346-C12E-4B38-B664-4A19741AC3CC}"/>
              </a:ext>
            </a:extLst>
          </p:cNvPr>
          <p:cNvSpPr>
            <a:spLocks noGrp="1"/>
          </p:cNvSpPr>
          <p:nvPr>
            <p:ph type="title"/>
          </p:nvPr>
        </p:nvSpPr>
        <p:spPr>
          <a:xfrm>
            <a:off x="838200" y="889347"/>
            <a:ext cx="10515600" cy="5248405"/>
          </a:xfrm>
        </p:spPr>
        <p:txBody>
          <a:bodyPr>
            <a:normAutofit/>
          </a:bodyPr>
          <a:lstStyle/>
          <a:p>
            <a:br>
              <a:rPr lang="en-US" b="1" i="0" dirty="0">
                <a:solidFill>
                  <a:srgbClr val="333333"/>
                </a:solidFill>
                <a:effectLst/>
                <a:latin typeface="Open Sans" panose="020B0606030504020204" pitchFamily="34" charset="0"/>
              </a:rPr>
            </a:br>
            <a:br>
              <a:rPr lang="en-US" b="1" i="0" dirty="0">
                <a:solidFill>
                  <a:srgbClr val="333333"/>
                </a:solidFill>
                <a:effectLst/>
                <a:latin typeface="Open Sans" panose="020B0606030504020204" pitchFamily="34" charset="0"/>
              </a:rPr>
            </a:br>
            <a:r>
              <a:rPr lang="en-US" b="1" i="0" dirty="0">
                <a:solidFill>
                  <a:srgbClr val="333333"/>
                </a:solidFill>
                <a:effectLst/>
                <a:latin typeface="Open Sans" panose="020B0606030504020204" pitchFamily="34" charset="0"/>
              </a:rPr>
              <a:t> How to install Linux on Windows    With a VMware Virtual Machine</a:t>
            </a:r>
            <a:br>
              <a:rPr lang="en-US" b="1" i="0" dirty="0">
                <a:solidFill>
                  <a:srgbClr val="333333"/>
                </a:solidFill>
                <a:effectLst/>
                <a:latin typeface="Open Sans" panose="020B0606030504020204" pitchFamily="34" charset="0"/>
              </a:rPr>
            </a:br>
            <a:endParaRPr lang="en-US" dirty="0"/>
          </a:p>
        </p:txBody>
      </p:sp>
    </p:spTree>
    <p:extLst>
      <p:ext uri="{BB962C8B-B14F-4D97-AF65-F5344CB8AC3E}">
        <p14:creationId xmlns:p14="http://schemas.microsoft.com/office/powerpoint/2010/main" val="1076150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749A-AE32-498B-B468-F6C616E225C9}"/>
              </a:ext>
            </a:extLst>
          </p:cNvPr>
          <p:cNvSpPr>
            <a:spLocks noGrp="1"/>
          </p:cNvSpPr>
          <p:nvPr>
            <p:ph type="title"/>
          </p:nvPr>
        </p:nvSpPr>
        <p:spPr/>
        <p:txBody>
          <a:bodyPr/>
          <a:lstStyle/>
          <a:p>
            <a:r>
              <a:rPr lang="en-US" b="1" i="0" dirty="0">
                <a:solidFill>
                  <a:srgbClr val="333333"/>
                </a:solidFill>
                <a:effectLst/>
                <a:latin typeface="inherit"/>
              </a:rPr>
              <a:t>Installation of VMware Workstation Player</a:t>
            </a:r>
            <a:br>
              <a:rPr lang="en-US" b="1" i="0" dirty="0">
                <a:solidFill>
                  <a:srgbClr val="333333"/>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60DFD215-3701-4289-A919-CB5DAC9E0147}"/>
              </a:ext>
            </a:extLst>
          </p:cNvPr>
          <p:cNvSpPr>
            <a:spLocks noGrp="1"/>
          </p:cNvSpPr>
          <p:nvPr>
            <p:ph type="body" idx="1"/>
          </p:nvPr>
        </p:nvSpPr>
        <p:spPr/>
        <p:txBody>
          <a:bodyPr/>
          <a:lstStyle/>
          <a:p>
            <a:r>
              <a:rPr lang="en-US" b="0" i="0" dirty="0">
                <a:solidFill>
                  <a:srgbClr val="929292"/>
                </a:solidFill>
                <a:effectLst/>
                <a:latin typeface="Times New Roman" panose="02020603050405020304" pitchFamily="18" charset="0"/>
                <a:cs typeface="Times New Roman" panose="02020603050405020304" pitchFamily="18" charset="0"/>
              </a:rPr>
              <a:t>Now head over to </a:t>
            </a:r>
            <a:r>
              <a:rPr lang="en-US" b="0" i="0" u="none" strike="noStrike" dirty="0">
                <a:solidFill>
                  <a:srgbClr val="333333"/>
                </a:solidFill>
                <a:effectLst/>
                <a:latin typeface="Times New Roman" panose="02020603050405020304" pitchFamily="18" charset="0"/>
                <a:cs typeface="Times New Roman" panose="02020603050405020304" pitchFamily="18" charset="0"/>
                <a:hlinkClick r:id="rId2"/>
              </a:rPr>
              <a:t>official VMware site</a:t>
            </a:r>
            <a:r>
              <a:rPr lang="en-US" b="0" i="0" dirty="0">
                <a:solidFill>
                  <a:srgbClr val="929292"/>
                </a:solidFill>
                <a:effectLst/>
                <a:latin typeface="Times New Roman" panose="02020603050405020304" pitchFamily="18" charset="0"/>
                <a:cs typeface="Times New Roman" panose="02020603050405020304" pitchFamily="18" charset="0"/>
              </a:rPr>
              <a:t>, download the VMware Workstation Player and install the application with the help of installation wizard. After the installation, open up the player which should look something like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662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079E0C7-D0D5-43DB-A293-C14582AF3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928108"/>
            <a:ext cx="8847667" cy="580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01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AD9D-7FDC-420F-A0F7-EBE6648E4322}"/>
              </a:ext>
            </a:extLst>
          </p:cNvPr>
          <p:cNvSpPr>
            <a:spLocks noGrp="1"/>
          </p:cNvSpPr>
          <p:nvPr>
            <p:ph type="title"/>
          </p:nvPr>
        </p:nvSpPr>
        <p:spPr/>
        <p:txBody>
          <a:bodyPr>
            <a:normAutofit fontScale="90000"/>
          </a:bodyPr>
          <a:lstStyle/>
          <a:p>
            <a:br>
              <a:rPr lang="en-US" b="1" i="0" dirty="0">
                <a:solidFill>
                  <a:srgbClr val="333333"/>
                </a:solidFill>
                <a:effectLst/>
                <a:latin typeface="inherit"/>
              </a:rPr>
            </a:br>
            <a:r>
              <a:rPr lang="en-US" b="1" i="0" dirty="0">
                <a:solidFill>
                  <a:srgbClr val="333333"/>
                </a:solidFill>
                <a:effectLst/>
                <a:latin typeface="inherit"/>
              </a:rPr>
              <a:t>Setting up VMware Workstation Player for Ubuntu</a:t>
            </a:r>
            <a:br>
              <a:rPr lang="en-US" b="1" i="0" dirty="0">
                <a:solidFill>
                  <a:srgbClr val="333333"/>
                </a:solidFill>
                <a:effectLst/>
                <a:latin typeface="Open Sans" panose="020B0606030504020204" pitchFamily="34" charset="0"/>
              </a:rPr>
            </a:br>
            <a:endParaRPr lang="en-US" dirty="0"/>
          </a:p>
        </p:txBody>
      </p:sp>
      <p:pic>
        <p:nvPicPr>
          <p:cNvPr id="2050" name="Picture 2">
            <a:extLst>
              <a:ext uri="{FF2B5EF4-FFF2-40B4-BE49-F238E27FC236}">
                <a16:creationId xmlns:a16="http://schemas.microsoft.com/office/drawing/2014/main" id="{8A9DE7F2-2072-4B22-AE85-D76B03583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163" y="1989667"/>
            <a:ext cx="8574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00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751F-83D3-4515-A4E8-D3C23FE52633}"/>
              </a:ext>
            </a:extLst>
          </p:cNvPr>
          <p:cNvSpPr>
            <a:spLocks noGrp="1"/>
          </p:cNvSpPr>
          <p:nvPr>
            <p:ph type="title"/>
          </p:nvPr>
        </p:nvSpPr>
        <p:spPr/>
        <p:txBody>
          <a:bodyPr/>
          <a:lstStyle/>
          <a:p>
            <a:endParaRPr lang="en-US" dirty="0"/>
          </a:p>
        </p:txBody>
      </p:sp>
      <p:pic>
        <p:nvPicPr>
          <p:cNvPr id="3074" name="Picture 2">
            <a:extLst>
              <a:ext uri="{FF2B5EF4-FFF2-40B4-BE49-F238E27FC236}">
                <a16:creationId xmlns:a16="http://schemas.microsoft.com/office/drawing/2014/main" id="{0DBBA05C-471F-40E6-95F4-98C46BC8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1367772"/>
            <a:ext cx="6831013" cy="5490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66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D78F-BB86-4417-AF4A-945956D4E291}"/>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F5F3C8C8-3ED3-4EDD-84E3-7AE32A4FB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900" y="0"/>
            <a:ext cx="8712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85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0D16-1D1D-4F81-A40F-9B3EE88F9267}"/>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A00A93E9-B712-4DD6-9E8E-030D5FD9A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1" y="1436973"/>
            <a:ext cx="6845300" cy="542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4400"/>
              <a:buFont typeface="Arial"/>
              <a:buNone/>
            </a:pPr>
            <a:r>
              <a:rPr lang="en-US">
                <a:solidFill>
                  <a:srgbClr val="231F20"/>
                </a:solidFill>
                <a:latin typeface="Arial"/>
                <a:ea typeface="Arial"/>
                <a:cs typeface="Arial"/>
                <a:sym typeface="Arial"/>
              </a:rPr>
              <a:t>E</a:t>
            </a:r>
            <a:r>
              <a:rPr lang="en-US" sz="4400">
                <a:solidFill>
                  <a:srgbClr val="231F20"/>
                </a:solidFill>
                <a:latin typeface="Arial"/>
                <a:ea typeface="Arial"/>
                <a:cs typeface="Arial"/>
                <a:sym typeface="Arial"/>
              </a:rPr>
              <a:t>xample of virtualization</a:t>
            </a:r>
            <a:endParaRPr/>
          </a:p>
        </p:txBody>
      </p:sp>
      <p:sp>
        <p:nvSpPr>
          <p:cNvPr id="113" name="Google Shape;11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31F20"/>
              </a:buClr>
              <a:buSzPts val="2400"/>
              <a:buChar char="•"/>
            </a:pPr>
            <a:r>
              <a:rPr lang="en-US" sz="2400">
                <a:solidFill>
                  <a:srgbClr val="231F20"/>
                </a:solidFill>
                <a:latin typeface="Arial"/>
                <a:ea typeface="Arial"/>
                <a:cs typeface="Arial"/>
                <a:sym typeface="Arial"/>
              </a:rPr>
              <a:t>People are already familiar with is </a:t>
            </a:r>
            <a:r>
              <a:rPr lang="en-US" sz="2400" b="1">
                <a:solidFill>
                  <a:srgbClr val="231F20"/>
                </a:solidFill>
                <a:latin typeface="Arial"/>
                <a:ea typeface="Arial"/>
                <a:cs typeface="Arial"/>
                <a:sym typeface="Arial"/>
              </a:rPr>
              <a:t>virtual memory</a:t>
            </a:r>
            <a:r>
              <a:rPr lang="en-US" sz="2400">
                <a:solidFill>
                  <a:srgbClr val="231F20"/>
                </a:solidFill>
                <a:latin typeface="Arial"/>
                <a:ea typeface="Arial"/>
                <a:cs typeface="Arial"/>
                <a:sym typeface="Arial"/>
              </a:rPr>
              <a:t>, which enables a computer system to appear to have more memory than is physically installed on that system. </a:t>
            </a:r>
            <a:endParaRPr/>
          </a:p>
          <a:p>
            <a:pPr marL="228600" lvl="0" indent="-76200" algn="l" rtl="0">
              <a:lnSpc>
                <a:spcPct val="90000"/>
              </a:lnSpc>
              <a:spcBef>
                <a:spcPts val="1000"/>
              </a:spcBef>
              <a:spcAft>
                <a:spcPts val="0"/>
              </a:spcAft>
              <a:buClr>
                <a:schemeClr val="dk1"/>
              </a:buClr>
              <a:buSzPts val="2400"/>
              <a:buNone/>
            </a:pPr>
            <a:endParaRPr sz="2400">
              <a:solidFill>
                <a:srgbClr val="231F20"/>
              </a:solidFill>
              <a:latin typeface="Arial"/>
              <a:ea typeface="Arial"/>
              <a:cs typeface="Arial"/>
              <a:sym typeface="Arial"/>
            </a:endParaRPr>
          </a:p>
          <a:p>
            <a:pPr marL="228600" lvl="0" indent="-228600" algn="l" rtl="0">
              <a:lnSpc>
                <a:spcPct val="90000"/>
              </a:lnSpc>
              <a:spcBef>
                <a:spcPts val="1000"/>
              </a:spcBef>
              <a:spcAft>
                <a:spcPts val="0"/>
              </a:spcAft>
              <a:buClr>
                <a:srgbClr val="231F20"/>
              </a:buClr>
              <a:buSzPts val="2400"/>
              <a:buChar char="•"/>
            </a:pPr>
            <a:r>
              <a:rPr lang="en-US" sz="2400">
                <a:solidFill>
                  <a:srgbClr val="231F20"/>
                </a:solidFill>
                <a:latin typeface="Arial"/>
                <a:ea typeface="Arial"/>
                <a:cs typeface="Arial"/>
                <a:sym typeface="Arial"/>
              </a:rPr>
              <a:t>Virtual memory is a memory-management technique that enables an operating system to see and use </a:t>
            </a:r>
            <a:r>
              <a:rPr lang="en-US" sz="2400" b="1">
                <a:solidFill>
                  <a:srgbClr val="231F20"/>
                </a:solidFill>
                <a:latin typeface="Arial"/>
                <a:ea typeface="Arial"/>
                <a:cs typeface="Arial"/>
                <a:sym typeface="Arial"/>
              </a:rPr>
              <a:t>noncontiguous segments of memory</a:t>
            </a:r>
            <a:r>
              <a:rPr lang="en-US" sz="2400">
                <a:solidFill>
                  <a:srgbClr val="231F20"/>
                </a:solidFill>
                <a:latin typeface="Arial"/>
                <a:ea typeface="Arial"/>
                <a:cs typeface="Arial"/>
                <a:sym typeface="Arial"/>
              </a:rPr>
              <a:t> as a single, contiguous memory space. Virtual memory is traditionally implemented in an operating system by </a:t>
            </a:r>
            <a:r>
              <a:rPr lang="en-US" sz="2400" b="1">
                <a:solidFill>
                  <a:srgbClr val="231F20"/>
                </a:solidFill>
                <a:latin typeface="Arial"/>
                <a:ea typeface="Arial"/>
                <a:cs typeface="Arial"/>
                <a:sym typeface="Arial"/>
              </a:rPr>
              <a:t>paging,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0B91-67AB-4638-B42C-A863F696D5C5}"/>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D43A49FE-E22E-479E-9251-FDBF6DDB8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0"/>
            <a:ext cx="8659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236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Advantages of OS virtualization</a:t>
            </a:r>
            <a:endParaRPr/>
          </a:p>
        </p:txBody>
      </p:sp>
      <p:sp>
        <p:nvSpPr>
          <p:cNvPr id="397" name="Google Shape;397;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OS virtualization usually imposes little or no overhead.</a:t>
            </a:r>
            <a:endParaRPr/>
          </a:p>
          <a:p>
            <a:pPr marL="228600" lvl="0" indent="-228600" algn="l" rtl="0">
              <a:lnSpc>
                <a:spcPct val="90000"/>
              </a:lnSpc>
              <a:spcBef>
                <a:spcPts val="1000"/>
              </a:spcBef>
              <a:spcAft>
                <a:spcPts val="0"/>
              </a:spcAft>
              <a:buClr>
                <a:schemeClr val="dk1"/>
              </a:buClr>
              <a:buSzPts val="2800"/>
              <a:buChar char="•"/>
            </a:pPr>
            <a:r>
              <a:rPr lang="en-US"/>
              <a:t>OS Virtualization is capable of live migration</a:t>
            </a:r>
            <a:endParaRPr/>
          </a:p>
          <a:p>
            <a:pPr marL="228600" lvl="0" indent="-228600" algn="l" rtl="0">
              <a:lnSpc>
                <a:spcPct val="90000"/>
              </a:lnSpc>
              <a:spcBef>
                <a:spcPts val="1000"/>
              </a:spcBef>
              <a:spcAft>
                <a:spcPts val="0"/>
              </a:spcAft>
              <a:buClr>
                <a:schemeClr val="dk1"/>
              </a:buClr>
              <a:buSzPts val="2800"/>
              <a:buChar char="•"/>
            </a:pPr>
            <a:r>
              <a:rPr lang="en-US"/>
              <a:t>It can also use dynamic load balancing of containers between nodes and a cluster.</a:t>
            </a:r>
            <a:endParaRPr/>
          </a:p>
          <a:p>
            <a:pPr marL="228600" lvl="0" indent="-228600" algn="l" rtl="0">
              <a:lnSpc>
                <a:spcPct val="90000"/>
              </a:lnSpc>
              <a:spcBef>
                <a:spcPts val="1000"/>
              </a:spcBef>
              <a:spcAft>
                <a:spcPts val="0"/>
              </a:spcAft>
              <a:buClr>
                <a:schemeClr val="dk1"/>
              </a:buClr>
              <a:buSzPts val="2800"/>
              <a:buChar char="•"/>
            </a:pPr>
            <a:r>
              <a:rPr lang="en-US"/>
              <a:t>The file level copy-on-write (CoW) mechanism is possible on OS virtualization which makes easier to back up files, more space-efficient and simpler to cache than the block-level copy-on-write schemes.</a:t>
            </a:r>
            <a:endParaRPr/>
          </a:p>
          <a:p>
            <a:pPr marL="228600" lvl="0" indent="-228600" algn="l" rtl="0">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31F20"/>
              </a:buClr>
              <a:buSzPts val="4400"/>
              <a:buFont typeface="Arial"/>
              <a:buNone/>
            </a:pPr>
            <a:r>
              <a:rPr lang="en-US" sz="4400">
                <a:solidFill>
                  <a:srgbClr val="231F20"/>
                </a:solidFill>
                <a:latin typeface="Arial"/>
                <a:ea typeface="Arial"/>
                <a:cs typeface="Arial"/>
                <a:sym typeface="Arial"/>
              </a:rPr>
              <a:t> virtualization</a:t>
            </a:r>
            <a:endParaRPr/>
          </a:p>
        </p:txBody>
      </p:sp>
      <p:sp>
        <p:nvSpPr>
          <p:cNvPr id="119" name="Google Shape;1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47650" marR="782955" lvl="0" indent="-228600" algn="l" rtl="0">
              <a:lnSpc>
                <a:spcPct val="101000"/>
              </a:lnSpc>
              <a:spcBef>
                <a:spcPts val="0"/>
              </a:spcBef>
              <a:spcAft>
                <a:spcPts val="0"/>
              </a:spcAft>
              <a:buClr>
                <a:srgbClr val="231F20"/>
              </a:buClr>
              <a:buSzPts val="2400"/>
              <a:buChar char="•"/>
            </a:pPr>
            <a:r>
              <a:rPr lang="en-US" sz="2400">
                <a:solidFill>
                  <a:srgbClr val="231F20"/>
                </a:solidFill>
                <a:latin typeface="Arial"/>
                <a:ea typeface="Arial"/>
                <a:cs typeface="Arial"/>
                <a:sym typeface="Arial"/>
              </a:rPr>
              <a:t>Modern operating systems such as UNIX-like operating systems (including Linux, the *BSD operating systems, and Mac OS X) and Microsoft Windows all use some form of virtual memory to enable the operating system and applications to access more data than would fit into physical memory.</a:t>
            </a:r>
            <a:endParaRPr sz="2400">
              <a:latin typeface="Arial"/>
              <a:ea typeface="Arial"/>
              <a:cs typeface="Arial"/>
              <a:sym typeface="Arial"/>
            </a:endParaRPr>
          </a:p>
          <a:p>
            <a:pPr marL="0" marR="0" lvl="0" indent="152400" algn="l" rtl="0">
              <a:lnSpc>
                <a:spcPct val="90000"/>
              </a:lnSpc>
              <a:spcBef>
                <a:spcPts val="20"/>
              </a:spcBef>
              <a:spcAft>
                <a:spcPts val="0"/>
              </a:spcAft>
              <a:buClr>
                <a:schemeClr val="dk1"/>
              </a:buClr>
              <a:buSzPts val="2400"/>
              <a:buNone/>
            </a:pPr>
            <a:endParaRPr sz="2400">
              <a:latin typeface="Arial"/>
              <a:ea typeface="Arial"/>
              <a:cs typeface="Arial"/>
              <a:sym typeface="Arial"/>
            </a:endParaRPr>
          </a:p>
          <a:p>
            <a:pPr marL="0" marR="0" lvl="0" indent="-152400" algn="l" rtl="0">
              <a:lnSpc>
                <a:spcPct val="90000"/>
              </a:lnSpc>
              <a:spcBef>
                <a:spcPts val="20"/>
              </a:spcBef>
              <a:spcAft>
                <a:spcPts val="0"/>
              </a:spcAft>
              <a:buClr>
                <a:srgbClr val="231F20"/>
              </a:buClr>
              <a:buSzPts val="2400"/>
              <a:buChar char="•"/>
            </a:pPr>
            <a:r>
              <a:rPr lang="en-US" sz="2400">
                <a:solidFill>
                  <a:srgbClr val="231F20"/>
                </a:solidFill>
                <a:latin typeface="Arial"/>
                <a:ea typeface="Arial"/>
                <a:cs typeface="Arial"/>
                <a:sym typeface="Arial"/>
              </a:rPr>
              <a:t>there are many different types of virtualization, all rooted around the core idea of providing logical access to physical resources. Today, virtualization is commonly encountered in networking, storage systems, and server processes, at the operating system level and at the machine level.</a:t>
            </a:r>
            <a:endParaRPr/>
          </a:p>
          <a:p>
            <a:pPr marL="0" marR="0" lvl="0" indent="152400" algn="l" rtl="0">
              <a:lnSpc>
                <a:spcPct val="90000"/>
              </a:lnSpc>
              <a:spcBef>
                <a:spcPts val="20"/>
              </a:spcBef>
              <a:spcAft>
                <a:spcPts val="0"/>
              </a:spcAft>
              <a:buClr>
                <a:schemeClr val="dk1"/>
              </a:buClr>
              <a:buSzPts val="2400"/>
              <a:buNone/>
            </a:pPr>
            <a:endParaRPr sz="2400">
              <a:solidFill>
                <a:srgbClr val="231F20"/>
              </a:solidFill>
              <a:latin typeface="Arial"/>
              <a:ea typeface="Arial"/>
              <a:cs typeface="Arial"/>
              <a:sym typeface="Arial"/>
            </a:endParaRPr>
          </a:p>
          <a:p>
            <a:pPr marL="0" marR="0" lvl="0" indent="-152400" algn="l" rtl="0">
              <a:lnSpc>
                <a:spcPct val="90000"/>
              </a:lnSpc>
              <a:spcBef>
                <a:spcPts val="20"/>
              </a:spcBef>
              <a:spcAft>
                <a:spcPts val="0"/>
              </a:spcAft>
              <a:buClr>
                <a:srgbClr val="231F20"/>
              </a:buClr>
              <a:buSzPts val="2400"/>
              <a:buChar char="•"/>
            </a:pPr>
            <a:r>
              <a:rPr lang="en-US" sz="2400">
                <a:solidFill>
                  <a:srgbClr val="231F20"/>
                </a:solidFill>
                <a:latin typeface="Arial"/>
                <a:ea typeface="Arial"/>
                <a:cs typeface="Arial"/>
                <a:sym typeface="Arial"/>
              </a:rPr>
              <a:t>. Xen, the subject of this book, supports machine-level virtualization using a variety of clever and powerful techniques</a:t>
            </a:r>
            <a:endParaRPr sz="240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63DC"/>
              </a:buClr>
              <a:buSzPts val="4400"/>
              <a:buFont typeface="Open Sans"/>
              <a:buNone/>
            </a:pPr>
            <a:r>
              <a:rPr lang="en-US" b="1" i="1">
                <a:solidFill>
                  <a:srgbClr val="0063DC"/>
                </a:solidFill>
                <a:latin typeface="Open Sans"/>
                <a:ea typeface="Open Sans"/>
                <a:cs typeface="Open Sans"/>
                <a:sym typeface="Open Sans"/>
              </a:rPr>
              <a:t>Server Consolidation</a:t>
            </a:r>
            <a:r>
              <a:rPr lang="en-US" b="1" i="0">
                <a:solidFill>
                  <a:srgbClr val="333333"/>
                </a:solidFill>
                <a:latin typeface="Open Sans"/>
                <a:ea typeface="Open Sans"/>
                <a:cs typeface="Open Sans"/>
                <a:sym typeface="Open Sans"/>
              </a:rPr>
              <a:t> </a:t>
            </a:r>
            <a:endParaRPr/>
          </a:p>
        </p:txBody>
      </p:sp>
      <p:sp>
        <p:nvSpPr>
          <p:cNvPr id="125" name="Google Shape;12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b="1" i="0">
              <a:solidFill>
                <a:srgbClr val="333333"/>
              </a:solidFill>
              <a:latin typeface="Open Sans"/>
              <a:ea typeface="Open Sans"/>
              <a:cs typeface="Open Sans"/>
              <a:sym typeface="Open Sans"/>
            </a:endParaRPr>
          </a:p>
          <a:p>
            <a:pPr marL="228600" lvl="0" indent="-228600" algn="l" rtl="0">
              <a:lnSpc>
                <a:spcPct val="90000"/>
              </a:lnSpc>
              <a:spcBef>
                <a:spcPts val="1000"/>
              </a:spcBef>
              <a:spcAft>
                <a:spcPts val="0"/>
              </a:spcAft>
              <a:buClr>
                <a:srgbClr val="333333"/>
              </a:buClr>
              <a:buSzPts val="2800"/>
              <a:buChar char="•"/>
            </a:pPr>
            <a:br>
              <a:rPr lang="en-US" b="1" i="0">
                <a:solidFill>
                  <a:srgbClr val="333333"/>
                </a:solidFill>
                <a:latin typeface="Open Sans"/>
                <a:ea typeface="Open Sans"/>
                <a:cs typeface="Open Sans"/>
                <a:sym typeface="Open Sans"/>
              </a:rPr>
            </a:br>
            <a:r>
              <a:rPr lang="en-US" sz="2400" b="1" i="0">
                <a:solidFill>
                  <a:srgbClr val="333333"/>
                </a:solidFill>
                <a:latin typeface="Open Sans"/>
                <a:ea typeface="Open Sans"/>
                <a:cs typeface="Open Sans"/>
                <a:sym typeface="Open Sans"/>
              </a:rPr>
              <a:t>Definition - </a:t>
            </a:r>
            <a:r>
              <a:rPr lang="en-US" sz="2400" b="0" i="0">
                <a:solidFill>
                  <a:srgbClr val="333333"/>
                </a:solidFill>
                <a:latin typeface="Open Sans"/>
                <a:ea typeface="Open Sans"/>
                <a:cs typeface="Open Sans"/>
                <a:sym typeface="Open Sans"/>
              </a:rPr>
              <a:t>Server consolidation refers to th</a:t>
            </a:r>
            <a:r>
              <a:rPr lang="en-US" sz="2400" b="1" i="1">
                <a:solidFill>
                  <a:srgbClr val="0063DC"/>
                </a:solidFill>
                <a:latin typeface="Open Sans"/>
                <a:ea typeface="Open Sans"/>
                <a:cs typeface="Open Sans"/>
                <a:sym typeface="Open Sans"/>
              </a:rPr>
              <a:t>Server Consolidation</a:t>
            </a:r>
            <a:r>
              <a:rPr lang="en-US" sz="2400" b="1">
                <a:solidFill>
                  <a:srgbClr val="333333"/>
                </a:solidFill>
                <a:latin typeface="Open Sans"/>
                <a:ea typeface="Open Sans"/>
                <a:cs typeface="Open Sans"/>
                <a:sym typeface="Open Sans"/>
              </a:rPr>
              <a:t> </a:t>
            </a:r>
            <a:r>
              <a:rPr lang="en-US" sz="2400" b="0" i="0">
                <a:solidFill>
                  <a:srgbClr val="333333"/>
                </a:solidFill>
                <a:latin typeface="Open Sans"/>
                <a:ea typeface="Open Sans"/>
                <a:cs typeface="Open Sans"/>
                <a:sym typeface="Open Sans"/>
              </a:rPr>
              <a:t>e use of a physical server to accommodate one or more server applications or user instances. Server consolidation makes it possible to share a server’s compute resources among multiple applications and services simultaneously. It is mainly used to reduce the number of servers required in an organization.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The Basics of Virtualization</a:t>
            </a:r>
            <a:endParaRPr/>
          </a:p>
        </p:txBody>
      </p:sp>
      <p:sp>
        <p:nvSpPr>
          <p:cNvPr id="131" name="Google Shape;13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800"/>
              <a:buFont typeface="Arial"/>
              <a:buChar char="•"/>
            </a:pPr>
            <a:r>
              <a:rPr lang="en-US" sz="2800"/>
              <a:t>A great example of how virtualization works in your daily life is the separation of your hard drive into different parts.</a:t>
            </a:r>
            <a:endParaRPr/>
          </a:p>
          <a:p>
            <a:pPr marL="0" lvl="0" indent="0" algn="just" rtl="0">
              <a:lnSpc>
                <a:spcPct val="90000"/>
              </a:lnSpc>
              <a:spcBef>
                <a:spcPts val="1000"/>
              </a:spcBef>
              <a:spcAft>
                <a:spcPts val="0"/>
              </a:spcAft>
              <a:buClr>
                <a:schemeClr val="dk1"/>
              </a:buClr>
              <a:buSzPts val="2800"/>
              <a:buNone/>
            </a:pPr>
            <a:endParaRPr sz="2800"/>
          </a:p>
          <a:p>
            <a:pPr marL="342900" lvl="0" indent="-342900" algn="just" rtl="0">
              <a:lnSpc>
                <a:spcPct val="90000"/>
              </a:lnSpc>
              <a:spcBef>
                <a:spcPts val="1000"/>
              </a:spcBef>
              <a:spcAft>
                <a:spcPts val="0"/>
              </a:spcAft>
              <a:buClr>
                <a:schemeClr val="dk1"/>
              </a:buClr>
              <a:buSzPts val="2800"/>
              <a:buFont typeface="Arial"/>
              <a:buChar char="•"/>
            </a:pPr>
            <a:r>
              <a:rPr lang="en-US" sz="2800"/>
              <a:t>While you may have only one hard drive, your system sees it as two, three or more different and separate segments.</a:t>
            </a:r>
            <a:endParaRPr/>
          </a:p>
          <a:p>
            <a:pPr marL="342900" lvl="0" indent="-165100" algn="just" rtl="0">
              <a:lnSpc>
                <a:spcPct val="90000"/>
              </a:lnSpc>
              <a:spcBef>
                <a:spcPts val="1000"/>
              </a:spcBef>
              <a:spcAft>
                <a:spcPts val="0"/>
              </a:spcAft>
              <a:buClr>
                <a:schemeClr val="dk1"/>
              </a:buClr>
              <a:buSzPts val="2800"/>
              <a:buFont typeface="Arial"/>
              <a:buNone/>
            </a:pPr>
            <a:endParaRPr sz="2800"/>
          </a:p>
          <a:p>
            <a:pPr marL="342900" lvl="0" indent="-342900" algn="just" rtl="0">
              <a:lnSpc>
                <a:spcPct val="90000"/>
              </a:lnSpc>
              <a:spcBef>
                <a:spcPts val="1000"/>
              </a:spcBef>
              <a:spcAft>
                <a:spcPts val="0"/>
              </a:spcAft>
              <a:buClr>
                <a:schemeClr val="dk1"/>
              </a:buClr>
              <a:buSzPts val="2800"/>
              <a:buFont typeface="Arial"/>
              <a:buChar char="•"/>
            </a:pPr>
            <a:r>
              <a:rPr lang="en-US" sz="2800"/>
              <a:t>Similarly, this technology has been used for a long time.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3341</Words>
  <Application>Microsoft Office PowerPoint</Application>
  <PresentationFormat>Widescreen</PresentationFormat>
  <Paragraphs>212</Paragraphs>
  <Slides>61</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Nunito Sans</vt:lpstr>
      <vt:lpstr>Times New Roman</vt:lpstr>
      <vt:lpstr>Play</vt:lpstr>
      <vt:lpstr>Open Sans</vt:lpstr>
      <vt:lpstr>Roboto</vt:lpstr>
      <vt:lpstr>inherit</vt:lpstr>
      <vt:lpstr>Calibri</vt:lpstr>
      <vt:lpstr>Proxima Nova</vt:lpstr>
      <vt:lpstr>Office Theme</vt:lpstr>
      <vt:lpstr>    VIRTUALIZATION TECHNIQUES</vt:lpstr>
      <vt:lpstr>Cloud Deployment Models and Virtualization    Deployment models: Public cloud – Private Cloud –Hybrid cloud – Community cloud - Need for virtualization – Types of Virtualization – Virtualization OS – VMware, KVM – System VM – Process VM - Virtual Machine Monitor – Properties - Xen, Hyper V, Virtual Box, Eucalyptus  </vt:lpstr>
      <vt:lpstr>PowerPoint Presentation</vt:lpstr>
      <vt:lpstr>Virtualization in Cloud Computing</vt:lpstr>
      <vt:lpstr>What Is Virtualization? </vt:lpstr>
      <vt:lpstr>Example of virtualization</vt:lpstr>
      <vt:lpstr> virtualization</vt:lpstr>
      <vt:lpstr>Server Consolidation </vt:lpstr>
      <vt:lpstr>The Basics of Virtualization</vt:lpstr>
      <vt:lpstr>Virtual Machine Monitor</vt:lpstr>
      <vt:lpstr>Virtual Machine</vt:lpstr>
      <vt:lpstr>Virtual Machine</vt:lpstr>
      <vt:lpstr>Virtual Machine</vt:lpstr>
      <vt:lpstr>Virtual Machine</vt:lpstr>
      <vt:lpstr>Virtual Machine Advantages</vt:lpstr>
      <vt:lpstr>Cost-Effective Software </vt:lpstr>
      <vt:lpstr>Entire Test Environment is Low Budget </vt:lpstr>
      <vt:lpstr>Fast Rollback Feature </vt:lpstr>
      <vt:lpstr>Adding New Virtual Machine is Easy </vt:lpstr>
      <vt:lpstr>Multiple OS Allowed </vt:lpstr>
      <vt:lpstr>Easy to Delete Virtual Machine  </vt:lpstr>
      <vt:lpstr>Wide Number of Users </vt:lpstr>
      <vt:lpstr>Virtual Machine Disadvantages</vt:lpstr>
      <vt:lpstr>Low Performance </vt:lpstr>
      <vt:lpstr>Lack of Reliability </vt:lpstr>
      <vt:lpstr>Need Handling Skills </vt:lpstr>
      <vt:lpstr>Not Best For Complete Physical Product Testing </vt:lpstr>
      <vt:lpstr>PowerPoint Presentation</vt:lpstr>
      <vt:lpstr>PowerPoint Presentation</vt:lpstr>
      <vt:lpstr>PowerPoint Presentation</vt:lpstr>
      <vt:lpstr>PowerPoint Presentation</vt:lpstr>
      <vt:lpstr>PowerPoint Presentation</vt:lpstr>
      <vt:lpstr>Types of Virtualization in Cloud Computing</vt:lpstr>
      <vt:lpstr>Hardware Virtualization: </vt:lpstr>
      <vt:lpstr>Virtualization in Cloud Computing </vt:lpstr>
      <vt:lpstr>Desktop virtualization</vt:lpstr>
      <vt:lpstr>Local Desktop Virtualization </vt:lpstr>
      <vt:lpstr>Remote Desktop Virtualization </vt:lpstr>
      <vt:lpstr>The benefits of desktop virtualization? </vt:lpstr>
      <vt:lpstr>Security</vt:lpstr>
      <vt:lpstr>Network virtualization</vt:lpstr>
      <vt:lpstr>Storage Virtualization</vt:lpstr>
      <vt:lpstr>Storage Virtualization   </vt:lpstr>
      <vt:lpstr>Benefits of Storage Virtualization   </vt:lpstr>
      <vt:lpstr>Server virtualization</vt:lpstr>
      <vt:lpstr>Types of Server Virtualization</vt:lpstr>
      <vt:lpstr>Full virtualization or virtual machine model </vt:lpstr>
      <vt:lpstr>Paravirtual Machine</vt:lpstr>
      <vt:lpstr>Operating System Layer</vt:lpstr>
      <vt:lpstr>OS Virtualization </vt:lpstr>
      <vt:lpstr>OS-level virtualization</vt:lpstr>
      <vt:lpstr> Uses of OS Virtualization </vt:lpstr>
      <vt:lpstr>   How to install Linux on Windows    With a VMware Virtual Machine </vt:lpstr>
      <vt:lpstr>Installation of VMware Workstation Player </vt:lpstr>
      <vt:lpstr>PowerPoint Presentation</vt:lpstr>
      <vt:lpstr> Setting up VMware Workstation Player for Ubuntu </vt:lpstr>
      <vt:lpstr>PowerPoint Presentation</vt:lpstr>
      <vt:lpstr>PowerPoint Presentation</vt:lpstr>
      <vt:lpstr>PowerPoint Presentation</vt:lpstr>
      <vt:lpstr>PowerPoint Presentation</vt:lpstr>
      <vt:lpstr>Advantages of OS virtualization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VIRTUALIZATION TECHNIQUES</dc:title>
  <dc:creator>AjinHari's PC</dc:creator>
  <cp:lastModifiedBy>AjinHari's PC</cp:lastModifiedBy>
  <cp:revision>3</cp:revision>
  <dcterms:created xsi:type="dcterms:W3CDTF">2021-02-22T04:35:12Z</dcterms:created>
  <dcterms:modified xsi:type="dcterms:W3CDTF">2021-09-09T14:33:22Z</dcterms:modified>
</cp:coreProperties>
</file>