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3AA60C-B10D-4E5B-8D5C-E3B56D8C6C11}">
  <a:tblStyle styleId="{033AA60C-B10D-4E5B-8D5C-E3B56D8C6C1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theme" Target="theme/theme1.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viewProps" Target="view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963225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b93f5558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b93f5558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02a14126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02a14126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02a141261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02a1412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02a14126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a02a14126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02a141261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02a14126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02a141261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2a14126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02a14126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02a14126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a02a141261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a02a14126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02a141261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02a14126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02a141261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02a14126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02a141261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02a14126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a03b41e65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a03b41e65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02a14126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02a14126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02a141261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02a14126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02a141261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02a14126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02a141261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02a14126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02a141261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02a14126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a02a141261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a02a14126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02a141261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02a14126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03b41e65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03b41e6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a03b41e65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a03b41e65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03b41e65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03b41e65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03b41e65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03b41e65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03b41e65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03b41e65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03b41e65d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03b41e65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03b41e65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03b41e65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a025a7947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a025a794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a025a7947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a025a7947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a025a7947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a025a7947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025a7947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a025a7947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a025a7947a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a025a7947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025a7947a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a025a7947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00af3159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00af3159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a025a7947a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a025a7947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025a7947a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025a7947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c4608a5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9bc4608a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bc4608a59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bc4608a5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9bc4608a59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9bc4608a5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9bc4608a59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9bc4608a5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9bc4608a59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9bc4608a5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9bc4608a59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9bc4608a5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9bc4608a59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9bc4608a5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bc4608a59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9bc4608a5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00af3159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00af3159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9bc4608a59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9bc4608a5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9bc4608a59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9bc4608a59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9bc4608a59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9bc4608a59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9bc4608a59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9bc4608a5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9bc4608a59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9bc4608a5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9bc4608a59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9bc4608a59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9bc4608a59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9bc4608a59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9bc4608a59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9bc4608a59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9bc4608a59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9bc4608a59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bc4608a59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bc4608a5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a00af3159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a00af3159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9bc4608a59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9bc4608a59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9bc4608a59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9bc4608a59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bc4608a59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9bc4608a59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9bc4608a59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9bc4608a59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00af31590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00af3159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02a14126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02a1412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02a14126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02a14126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3.xml"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9.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30.xml" /><Relationship Id="rId1" Type="http://schemas.openxmlformats.org/officeDocument/2006/relationships/slideLayout" Target="../slideLayouts/slideLayout3.xml" /><Relationship Id="rId4" Type="http://schemas.openxmlformats.org/officeDocument/2006/relationships/image" Target="../media/image8.png" /></Relationships>
</file>

<file path=ppt/slides/_rels/slide3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31.xml"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3.xml"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4.xml"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35.xml"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36.xml"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37.xml"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8.xml"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39.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40.xml"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41.xml"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43.xml" /><Relationship Id="rId1" Type="http://schemas.openxmlformats.org/officeDocument/2006/relationships/slideLayout" Target="../slideLayouts/slideLayout3.xml" /><Relationship Id="rId4" Type="http://schemas.openxmlformats.org/officeDocument/2006/relationships/image" Target="../media/image20.png" /></Relationships>
</file>

<file path=ppt/slides/_rels/slide44.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44.xml"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45.xml" /><Relationship Id="rId1" Type="http://schemas.openxmlformats.org/officeDocument/2006/relationships/slideLayout" Target="../slideLayouts/slideLayout3.xml" /><Relationship Id="rId5" Type="http://schemas.openxmlformats.org/officeDocument/2006/relationships/image" Target="../media/image24.png" /><Relationship Id="rId4" Type="http://schemas.openxmlformats.org/officeDocument/2006/relationships/image" Target="../media/image23.png" /></Relationships>
</file>

<file path=ppt/slides/_rels/slide46.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46.xml"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notesSlide" Target="../notesSlides/notesSlide47.xml"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notesSlide" Target="../notesSlides/notesSlide48.xml"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notesSlide" Target="../notesSlides/notesSlide49.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50.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notesSlide" Target="../notesSlides/notesSlide50.xml"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notesSlide" Target="../notesSlides/notesSlide51.xml"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notesSlide" Target="../notesSlides/notesSlide52.xml"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notesSlide" Target="../notesSlides/notesSlide53.xml"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notesSlide" Target="../notesSlides/notesSlide54.xml"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notesSlide" Target="../notesSlides/notesSlide55.xml"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notesSlide" Target="../notesSlides/notesSlide56.xml"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notesSlide" Target="../notesSlides/notesSlide57.xml"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notesSlide" Target="../notesSlides/notesSlide58.xml"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notesSlide" Target="../notesSlides/notesSlide59.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notesSlide" Target="../notesSlides/notesSlide60.xml"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notesSlide" Target="../notesSlides/notesSlide61.xml"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UNIT-2 </a:t>
            </a:r>
            <a:endParaRPr dirty="0"/>
          </a:p>
          <a:p>
            <a:pPr marL="0" lvl="0" indent="0" algn="ctr" rtl="0">
              <a:spcBef>
                <a:spcPts val="0"/>
              </a:spcBef>
              <a:spcAft>
                <a:spcPts val="0"/>
              </a:spcAft>
              <a:buNone/>
            </a:pPr>
            <a:r>
              <a:rPr lang="en" dirty="0"/>
              <a:t>HBASE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200"/>
              </a:spcBef>
              <a:spcAft>
                <a:spcPts val="400"/>
              </a:spcAft>
              <a:buClr>
                <a:schemeClr val="dk1"/>
              </a:buClr>
              <a:buSzPts val="1100"/>
              <a:buFont typeface="Arial"/>
              <a:buNone/>
            </a:pPr>
            <a:r>
              <a:rPr lang="en" sz="2400" b="1">
                <a:solidFill>
                  <a:srgbClr val="121213"/>
                </a:solidFill>
              </a:rPr>
              <a:t>Column Oriented and Row Oriented</a:t>
            </a:r>
            <a:endParaRPr sz="2400"/>
          </a:p>
        </p:txBody>
      </p:sp>
      <p:sp>
        <p:nvSpPr>
          <p:cNvPr id="110" name="Google Shape;110;p22"/>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just" rtl="0">
              <a:spcBef>
                <a:spcPts val="200"/>
              </a:spcBef>
              <a:spcAft>
                <a:spcPts val="0"/>
              </a:spcAft>
              <a:buClr>
                <a:schemeClr val="dk1"/>
              </a:buClr>
              <a:buSzPts val="1100"/>
              <a:buFont typeface="Arial"/>
              <a:buNone/>
            </a:pPr>
            <a:endParaRPr sz="1700" b="1">
              <a:solidFill>
                <a:srgbClr val="121213"/>
              </a:solidFill>
            </a:endParaRPr>
          </a:p>
          <a:p>
            <a:pPr marL="254000" marR="939800" lvl="0" indent="0" algn="just" rtl="0">
              <a:lnSpc>
                <a:spcPct val="122000"/>
              </a:lnSpc>
              <a:spcBef>
                <a:spcPts val="600"/>
              </a:spcBef>
              <a:spcAft>
                <a:spcPts val="0"/>
              </a:spcAft>
              <a:buClr>
                <a:schemeClr val="dk1"/>
              </a:buClr>
              <a:buSzPts val="1100"/>
              <a:buFont typeface="Arial"/>
              <a:buNone/>
            </a:pPr>
            <a:r>
              <a:rPr lang="en" sz="2400">
                <a:solidFill>
                  <a:schemeClr val="dk1"/>
                </a:solidFill>
              </a:rPr>
              <a:t>Column-oriented databases are those that store data tables as sections of columns of data, rather than as rows of data. Shortly, they will have column families.</a:t>
            </a:r>
            <a:endParaRPr sz="2400">
              <a:solidFill>
                <a:schemeClr val="dk1"/>
              </a:solidFill>
            </a:endParaRPr>
          </a:p>
          <a:p>
            <a:pPr marL="0" lvl="0" indent="0" algn="l" rtl="0">
              <a:spcBef>
                <a:spcPts val="0"/>
              </a:spcBef>
              <a:spcAft>
                <a:spcPts val="1600"/>
              </a:spcAft>
              <a:buNone/>
            </a:pP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body" idx="1"/>
          </p:nvPr>
        </p:nvSpPr>
        <p:spPr>
          <a:xfrm>
            <a:off x="311700" y="-121325"/>
            <a:ext cx="8520600" cy="514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2400" b="1">
                <a:solidFill>
                  <a:srgbClr val="303030"/>
                </a:solidFill>
              </a:rPr>
              <a:t>Row-Oriented Database</a:t>
            </a:r>
            <a:endParaRPr sz="2400" b="1">
              <a:solidFill>
                <a:srgbClr val="303030"/>
              </a:solidFill>
            </a:endParaRPr>
          </a:p>
          <a:p>
            <a:pPr marL="0" marR="101600" lvl="0" indent="0" algn="l" rtl="0">
              <a:lnSpc>
                <a:spcPct val="115000"/>
              </a:lnSpc>
              <a:spcBef>
                <a:spcPts val="1200"/>
              </a:spcBef>
              <a:spcAft>
                <a:spcPts val="0"/>
              </a:spcAft>
              <a:buNone/>
            </a:pPr>
            <a:r>
              <a:rPr lang="en" sz="2400">
                <a:solidFill>
                  <a:srgbClr val="303030"/>
                </a:solidFill>
              </a:rPr>
              <a:t>It is suitable for Online Transaction Process (OLTP).</a:t>
            </a:r>
            <a:endParaRPr sz="2400">
              <a:solidFill>
                <a:srgbClr val="303030"/>
              </a:solidFill>
            </a:endParaRPr>
          </a:p>
          <a:p>
            <a:pPr marL="76200" marR="419100" lvl="0" indent="0" algn="l" rtl="0">
              <a:lnSpc>
                <a:spcPct val="115000"/>
              </a:lnSpc>
              <a:spcBef>
                <a:spcPts val="1200"/>
              </a:spcBef>
              <a:spcAft>
                <a:spcPts val="0"/>
              </a:spcAft>
              <a:buClr>
                <a:schemeClr val="dk1"/>
              </a:buClr>
              <a:buSzPts val="1100"/>
              <a:buFont typeface="Arial"/>
              <a:buNone/>
            </a:pPr>
            <a:r>
              <a:rPr lang="en" sz="2400">
                <a:solidFill>
                  <a:srgbClr val="303030"/>
                </a:solidFill>
              </a:rPr>
              <a:t>Such databases are designed for small number of rows and columns.</a:t>
            </a:r>
            <a:endParaRPr sz="2400">
              <a:solidFill>
                <a:srgbClr val="303030"/>
              </a:solidFill>
            </a:endParaRPr>
          </a:p>
          <a:p>
            <a:pPr marL="76200" lvl="0" indent="0" algn="l" rtl="0">
              <a:spcBef>
                <a:spcPts val="1200"/>
              </a:spcBef>
              <a:spcAft>
                <a:spcPts val="0"/>
              </a:spcAft>
              <a:buClr>
                <a:schemeClr val="dk1"/>
              </a:buClr>
              <a:buSzPts val="1100"/>
              <a:buFont typeface="Arial"/>
              <a:buNone/>
            </a:pPr>
            <a:r>
              <a:rPr lang="en" sz="2400" b="1">
                <a:solidFill>
                  <a:srgbClr val="303030"/>
                </a:solidFill>
              </a:rPr>
              <a:t>Column-Oriented Database</a:t>
            </a:r>
            <a:endParaRPr sz="2400">
              <a:solidFill>
                <a:srgbClr val="303030"/>
              </a:solidFill>
            </a:endParaRPr>
          </a:p>
          <a:p>
            <a:pPr marL="76200" marR="317500" lvl="0" indent="0" algn="l" rtl="0">
              <a:lnSpc>
                <a:spcPct val="115000"/>
              </a:lnSpc>
              <a:spcBef>
                <a:spcPts val="1200"/>
              </a:spcBef>
              <a:spcAft>
                <a:spcPts val="0"/>
              </a:spcAft>
              <a:buNone/>
            </a:pPr>
            <a:r>
              <a:rPr lang="en" sz="2400">
                <a:solidFill>
                  <a:srgbClr val="303030"/>
                </a:solidFill>
              </a:rPr>
              <a:t>It is suitable for Online Analytical Processing (OLAP).</a:t>
            </a:r>
            <a:endParaRPr sz="2400">
              <a:solidFill>
                <a:srgbClr val="303030"/>
              </a:solidFill>
            </a:endParaRPr>
          </a:p>
          <a:p>
            <a:pPr marL="76200" lvl="0" indent="0" algn="l" rtl="0">
              <a:spcBef>
                <a:spcPts val="1200"/>
              </a:spcBef>
              <a:spcAft>
                <a:spcPts val="0"/>
              </a:spcAft>
              <a:buClr>
                <a:schemeClr val="dk1"/>
              </a:buClr>
              <a:buSzPts val="1100"/>
              <a:buFont typeface="Arial"/>
              <a:buNone/>
            </a:pPr>
            <a:endParaRPr sz="2400">
              <a:solidFill>
                <a:srgbClr val="303030"/>
              </a:solidFill>
            </a:endParaRPr>
          </a:p>
          <a:p>
            <a:pPr marL="76200" marR="431800" lvl="0" indent="0" algn="l" rtl="0">
              <a:lnSpc>
                <a:spcPct val="115000"/>
              </a:lnSpc>
              <a:spcBef>
                <a:spcPts val="1200"/>
              </a:spcBef>
              <a:spcAft>
                <a:spcPts val="0"/>
              </a:spcAft>
              <a:buNone/>
            </a:pPr>
            <a:r>
              <a:rPr lang="en" sz="2400">
                <a:solidFill>
                  <a:srgbClr val="303030"/>
                </a:solidFill>
              </a:rPr>
              <a:t>Column-oriented databases are designed for huge tables.</a:t>
            </a:r>
            <a:endParaRPr sz="2400">
              <a:solidFill>
                <a:srgbClr val="303030"/>
              </a:solidFill>
            </a:endParaRPr>
          </a:p>
          <a:p>
            <a:pPr marL="0" lvl="0" indent="0" algn="l" rtl="0">
              <a:spcBef>
                <a:spcPts val="0"/>
              </a:spcBef>
              <a:spcAft>
                <a:spcPts val="1600"/>
              </a:spcAft>
              <a:buNone/>
            </a:pP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Verdana"/>
                <a:ea typeface="Verdana"/>
                <a:cs typeface="Verdana"/>
                <a:sym typeface="Verdana"/>
              </a:rPr>
              <a:t>column families in a column-oriented database</a:t>
            </a:r>
            <a:endParaRPr sz="2400"/>
          </a:p>
        </p:txBody>
      </p:sp>
      <p:sp>
        <p:nvSpPr>
          <p:cNvPr id="121" name="Google Shape;121;p24"/>
          <p:cNvSpPr txBox="1">
            <a:spLocks noGrp="1"/>
          </p:cNvSpPr>
          <p:nvPr>
            <p:ph type="body" idx="1"/>
          </p:nvPr>
        </p:nvSpPr>
        <p:spPr>
          <a:xfrm>
            <a:off x="311700" y="1152475"/>
            <a:ext cx="8619600" cy="379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2" name="Google Shape;122;p24"/>
          <p:cNvPicPr preferRelativeResize="0"/>
          <p:nvPr/>
        </p:nvPicPr>
        <p:blipFill>
          <a:blip r:embed="rId3">
            <a:alphaModFix/>
          </a:blip>
          <a:stretch>
            <a:fillRect/>
          </a:stretch>
        </p:blipFill>
        <p:spPr>
          <a:xfrm>
            <a:off x="1157275" y="1898975"/>
            <a:ext cx="6829425" cy="27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523875"/>
            <a:ext cx="8520600" cy="572700"/>
          </a:xfrm>
          <a:prstGeom prst="rect">
            <a:avLst/>
          </a:prstGeom>
        </p:spPr>
        <p:txBody>
          <a:bodyPr spcFirstLastPara="1" wrap="square" lIns="91425" tIns="91425" rIns="91425" bIns="91425" anchor="t" anchorCtr="0">
            <a:noAutofit/>
          </a:bodyPr>
          <a:lstStyle/>
          <a:p>
            <a:pPr marL="228600" lvl="0" indent="0" algn="l" rtl="0">
              <a:lnSpc>
                <a:spcPct val="115000"/>
              </a:lnSpc>
              <a:spcBef>
                <a:spcPts val="300"/>
              </a:spcBef>
              <a:spcAft>
                <a:spcPts val="0"/>
              </a:spcAft>
              <a:buClr>
                <a:schemeClr val="dk1"/>
              </a:buClr>
              <a:buSzPts val="1100"/>
              <a:buFont typeface="Arial"/>
              <a:buNone/>
            </a:pPr>
            <a:r>
              <a:rPr lang="en" sz="2400">
                <a:solidFill>
                  <a:srgbClr val="121213"/>
                </a:solidFill>
              </a:rPr>
              <a:t>Features of HBase</a:t>
            </a:r>
            <a:endParaRPr sz="2400"/>
          </a:p>
        </p:txBody>
      </p:sp>
      <p:sp>
        <p:nvSpPr>
          <p:cNvPr id="128" name="Google Shape;128;p25"/>
          <p:cNvSpPr txBox="1">
            <a:spLocks noGrp="1"/>
          </p:cNvSpPr>
          <p:nvPr>
            <p:ph type="body" idx="1"/>
          </p:nvPr>
        </p:nvSpPr>
        <p:spPr>
          <a:xfrm>
            <a:off x="311700" y="1096575"/>
            <a:ext cx="8605500" cy="4047000"/>
          </a:xfrm>
          <a:prstGeom prst="rect">
            <a:avLst/>
          </a:prstGeom>
        </p:spPr>
        <p:txBody>
          <a:bodyPr spcFirstLastPara="1" wrap="square" lIns="91425" tIns="91425" rIns="91425" bIns="91425" anchor="t" anchorCtr="0">
            <a:noAutofit/>
          </a:bodyPr>
          <a:lstStyle/>
          <a:p>
            <a:pPr marL="0" lvl="0" indent="0" algn="l" rtl="0">
              <a:spcBef>
                <a:spcPts val="1900"/>
              </a:spcBef>
              <a:spcAft>
                <a:spcPts val="0"/>
              </a:spcAft>
              <a:buClr>
                <a:schemeClr val="dk1"/>
              </a:buClr>
              <a:buSzPts val="1100"/>
              <a:buFont typeface="Arial"/>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2400">
                <a:solidFill>
                  <a:schemeClr val="dk1"/>
                </a:solidFill>
              </a:rPr>
              <a:t>HBase is linearly scalable.</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a:t>
            </a:r>
            <a:r>
              <a:rPr lang="en" sz="2400">
                <a:solidFill>
                  <a:schemeClr val="dk1"/>
                </a:solidFill>
                <a:latin typeface="Times New Roman"/>
                <a:ea typeface="Times New Roman"/>
                <a:cs typeface="Times New Roman"/>
                <a:sym typeface="Times New Roman"/>
              </a:rPr>
              <a:t>       </a:t>
            </a:r>
            <a:r>
              <a:rPr lang="en" sz="2400">
                <a:solidFill>
                  <a:schemeClr val="dk1"/>
                </a:solidFill>
              </a:rPr>
              <a:t>It has automatic failure support.</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a:t>
            </a:r>
            <a:r>
              <a:rPr lang="en" sz="2400">
                <a:solidFill>
                  <a:schemeClr val="dk1"/>
                </a:solidFill>
                <a:latin typeface="Times New Roman"/>
                <a:ea typeface="Times New Roman"/>
                <a:cs typeface="Times New Roman"/>
                <a:sym typeface="Times New Roman"/>
              </a:rPr>
              <a:t>       </a:t>
            </a:r>
            <a:r>
              <a:rPr lang="en" sz="2400">
                <a:solidFill>
                  <a:schemeClr val="dk1"/>
                </a:solidFill>
              </a:rPr>
              <a:t>It provides consistent read and writes.</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a:t>
            </a:r>
            <a:r>
              <a:rPr lang="en" sz="2400">
                <a:solidFill>
                  <a:schemeClr val="dk1"/>
                </a:solidFill>
                <a:latin typeface="Times New Roman"/>
                <a:ea typeface="Times New Roman"/>
                <a:cs typeface="Times New Roman"/>
                <a:sym typeface="Times New Roman"/>
              </a:rPr>
              <a:t>       </a:t>
            </a:r>
            <a:r>
              <a:rPr lang="en" sz="2400">
                <a:solidFill>
                  <a:schemeClr val="dk1"/>
                </a:solidFill>
              </a:rPr>
              <a:t>It integrates with Hadoop, both as a source and a    destination.</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a:t>
            </a:r>
            <a:r>
              <a:rPr lang="en" sz="2400">
                <a:solidFill>
                  <a:schemeClr val="dk1"/>
                </a:solidFill>
                <a:latin typeface="Times New Roman"/>
                <a:ea typeface="Times New Roman"/>
                <a:cs typeface="Times New Roman"/>
                <a:sym typeface="Times New Roman"/>
              </a:rPr>
              <a:t>       </a:t>
            </a:r>
            <a:r>
              <a:rPr lang="en" sz="2400">
                <a:solidFill>
                  <a:schemeClr val="dk1"/>
                </a:solidFill>
              </a:rPr>
              <a:t>It has easy java API for client.</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a:t>
            </a:r>
            <a:r>
              <a:rPr lang="en" sz="2400">
                <a:solidFill>
                  <a:schemeClr val="dk1"/>
                </a:solidFill>
                <a:latin typeface="Times New Roman"/>
                <a:ea typeface="Times New Roman"/>
                <a:cs typeface="Times New Roman"/>
                <a:sym typeface="Times New Roman"/>
              </a:rPr>
              <a:t>       </a:t>
            </a:r>
            <a:r>
              <a:rPr lang="en" sz="2400">
                <a:solidFill>
                  <a:schemeClr val="dk1"/>
                </a:solidFill>
              </a:rPr>
              <a:t>It provides data replication across clusters.</a:t>
            </a:r>
            <a:endParaRPr sz="2400">
              <a:solidFill>
                <a:schemeClr val="dk1"/>
              </a:solidFill>
            </a:endParaRPr>
          </a:p>
          <a:p>
            <a:pPr marL="0" lvl="0" indent="0" algn="l" rtl="0">
              <a:spcBef>
                <a:spcPts val="1200"/>
              </a:spcBef>
              <a:spcAft>
                <a:spcPts val="1600"/>
              </a:spcAft>
              <a:buNone/>
            </a:pP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 sz="2400" b="1">
                <a:solidFill>
                  <a:srgbClr val="121213"/>
                </a:solidFill>
              </a:rPr>
              <a:t>Where to Use HBase</a:t>
            </a:r>
            <a:endParaRPr sz="2400" b="1">
              <a:solidFill>
                <a:srgbClr val="121213"/>
              </a:solidFill>
            </a:endParaRPr>
          </a:p>
          <a:p>
            <a:pPr marL="0" lvl="0" indent="0" algn="l" rtl="0">
              <a:spcBef>
                <a:spcPts val="400"/>
              </a:spcBef>
              <a:spcAft>
                <a:spcPts val="0"/>
              </a:spcAft>
              <a:buNone/>
            </a:pPr>
            <a:endParaRPr sz="1700" b="1">
              <a:solidFill>
                <a:srgbClr val="121213"/>
              </a:solidFill>
            </a:endParaRPr>
          </a:p>
        </p:txBody>
      </p:sp>
      <p:sp>
        <p:nvSpPr>
          <p:cNvPr id="134" name="Google Shape;134;p26"/>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203200" algn="l" rtl="0">
              <a:spcBef>
                <a:spcPts val="800"/>
              </a:spcBef>
              <a:spcAft>
                <a:spcPts val="0"/>
              </a:spcAft>
              <a:buClr>
                <a:schemeClr val="dk1"/>
              </a:buClr>
              <a:buSzPts val="1100"/>
              <a:buFont typeface="Arial"/>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2400">
                <a:solidFill>
                  <a:schemeClr val="dk1"/>
                </a:solidFill>
              </a:rPr>
              <a:t>Apache HBase is used to have random, real-time read/write access to Big Data.</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 ·</a:t>
            </a:r>
            <a:r>
              <a:rPr lang="en" sz="2400">
                <a:solidFill>
                  <a:schemeClr val="dk1"/>
                </a:solidFill>
                <a:latin typeface="Times New Roman"/>
                <a:ea typeface="Times New Roman"/>
                <a:cs typeface="Times New Roman"/>
                <a:sym typeface="Times New Roman"/>
              </a:rPr>
              <a:t>      </a:t>
            </a:r>
            <a:r>
              <a:rPr lang="en" sz="2400">
                <a:solidFill>
                  <a:schemeClr val="dk1"/>
                </a:solidFill>
              </a:rPr>
              <a:t>It hosts very large tables on top of clusters of commodity hardware.</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 ·</a:t>
            </a:r>
            <a:r>
              <a:rPr lang="en" sz="2400">
                <a:solidFill>
                  <a:schemeClr val="dk1"/>
                </a:solidFill>
                <a:latin typeface="Times New Roman"/>
                <a:ea typeface="Times New Roman"/>
                <a:cs typeface="Times New Roman"/>
                <a:sym typeface="Times New Roman"/>
              </a:rPr>
              <a:t>      </a:t>
            </a:r>
            <a:r>
              <a:rPr lang="en" sz="2400">
                <a:solidFill>
                  <a:schemeClr val="dk1"/>
                </a:solidFill>
              </a:rPr>
              <a:t>Apache HBase is a non-relational database modeled after Google's Bigtable. Bigtable acts up on Google File System, likewise Apache HBase works on top of Hadoop and HDFS.</a:t>
            </a:r>
            <a:endParaRPr sz="2400">
              <a:solidFill>
                <a:schemeClr val="dk1"/>
              </a:solidFill>
            </a:endParaRPr>
          </a:p>
          <a:p>
            <a:pPr marL="0" lvl="0" indent="0" algn="l" rtl="0">
              <a:spcBef>
                <a:spcPts val="1200"/>
              </a:spcBef>
              <a:spcAft>
                <a:spcPts val="1600"/>
              </a:spcAft>
              <a:buNone/>
            </a:pP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700"/>
              </a:spcBef>
              <a:spcAft>
                <a:spcPts val="400"/>
              </a:spcAft>
              <a:buClr>
                <a:schemeClr val="dk1"/>
              </a:buClr>
              <a:buSzPts val="1100"/>
              <a:buFont typeface="Arial"/>
              <a:buNone/>
            </a:pPr>
            <a:r>
              <a:rPr lang="en" sz="2400" b="1">
                <a:solidFill>
                  <a:srgbClr val="121213"/>
                </a:solidFill>
              </a:rPr>
              <a:t>Applications of HBase</a:t>
            </a:r>
            <a:endParaRPr sz="2400"/>
          </a:p>
        </p:txBody>
      </p:sp>
      <p:sp>
        <p:nvSpPr>
          <p:cNvPr id="140" name="Google Shape;140;p27"/>
          <p:cNvSpPr txBox="1">
            <a:spLocks noGrp="1"/>
          </p:cNvSpPr>
          <p:nvPr>
            <p:ph type="body" idx="1"/>
          </p:nvPr>
        </p:nvSpPr>
        <p:spPr>
          <a:xfrm>
            <a:off x="311700" y="1152475"/>
            <a:ext cx="8520600" cy="3781500"/>
          </a:xfrm>
          <a:prstGeom prst="rect">
            <a:avLst/>
          </a:prstGeom>
        </p:spPr>
        <p:txBody>
          <a:bodyPr spcFirstLastPara="1" wrap="square" lIns="91425" tIns="91425" rIns="91425" bIns="91425" anchor="t" anchorCtr="0">
            <a:noAutofit/>
          </a:bodyPr>
          <a:lstStyle/>
          <a:p>
            <a:pPr marL="0" lvl="0" indent="0" algn="l" rtl="0">
              <a:spcBef>
                <a:spcPts val="1900"/>
              </a:spcBef>
              <a:spcAft>
                <a:spcPts val="0"/>
              </a:spcAft>
              <a:buClr>
                <a:schemeClr val="dk1"/>
              </a:buClr>
              <a:buSzPts val="1100"/>
              <a:buFont typeface="Arial"/>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2400">
                <a:solidFill>
                  <a:schemeClr val="dk1"/>
                </a:solidFill>
                <a:latin typeface="Times New Roman"/>
                <a:ea typeface="Times New Roman"/>
                <a:cs typeface="Times New Roman"/>
                <a:sym typeface="Times New Roman"/>
              </a:rPr>
              <a:t>   </a:t>
            </a:r>
            <a:r>
              <a:rPr lang="en" sz="2400">
                <a:solidFill>
                  <a:schemeClr val="dk1"/>
                </a:solidFill>
              </a:rPr>
              <a:t>It is used whenever there is a need to write heavy applications.</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 ·</a:t>
            </a:r>
            <a:r>
              <a:rPr lang="en" sz="2400">
                <a:solidFill>
                  <a:schemeClr val="dk1"/>
                </a:solidFill>
                <a:latin typeface="Times New Roman"/>
                <a:ea typeface="Times New Roman"/>
                <a:cs typeface="Times New Roman"/>
                <a:sym typeface="Times New Roman"/>
              </a:rPr>
              <a:t>       </a:t>
            </a:r>
            <a:r>
              <a:rPr lang="en" sz="2400">
                <a:solidFill>
                  <a:schemeClr val="dk1"/>
                </a:solidFill>
              </a:rPr>
              <a:t>HBase is used whenever we need to provide fast random access to available data.</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a:t>
            </a:r>
            <a:r>
              <a:rPr lang="en" sz="2400">
                <a:solidFill>
                  <a:schemeClr val="dk1"/>
                </a:solidFill>
                <a:latin typeface="Times New Roman"/>
                <a:ea typeface="Times New Roman"/>
                <a:cs typeface="Times New Roman"/>
                <a:sym typeface="Times New Roman"/>
              </a:rPr>
              <a:t>       </a:t>
            </a:r>
            <a:r>
              <a:rPr lang="en" sz="2400">
                <a:solidFill>
                  <a:schemeClr val="dk1"/>
                </a:solidFill>
              </a:rPr>
              <a:t>Companies such as Facebook, Twitter, Yahoo, and Adobe use HBase internally.</a:t>
            </a:r>
            <a:endParaRPr sz="2400">
              <a:solidFill>
                <a:schemeClr val="dk1"/>
              </a:solidFill>
            </a:endParaRPr>
          </a:p>
          <a:p>
            <a:pPr marL="0" lvl="0" indent="0" algn="l" rtl="0">
              <a:spcBef>
                <a:spcPts val="1200"/>
              </a:spcBef>
              <a:spcAft>
                <a:spcPts val="1600"/>
              </a:spcAft>
              <a:buNone/>
            </a:pP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HBASE ,RDBMS DIFFERENCE</a:t>
            </a:r>
            <a:endParaRPr/>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7" name="Google Shape;147;p28"/>
          <p:cNvPicPr preferRelativeResize="0"/>
          <p:nvPr/>
        </p:nvPicPr>
        <p:blipFill>
          <a:blip r:embed="rId3">
            <a:alphaModFix/>
          </a:blip>
          <a:stretch>
            <a:fillRect/>
          </a:stretch>
        </p:blipFill>
        <p:spPr>
          <a:xfrm>
            <a:off x="0" y="1525012"/>
            <a:ext cx="9144001" cy="2093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3" name="Google Shape;153;p29"/>
          <p:cNvPicPr preferRelativeResize="0"/>
          <p:nvPr/>
        </p:nvPicPr>
        <p:blipFill>
          <a:blip r:embed="rId3">
            <a:alphaModFix/>
          </a:blip>
          <a:stretch>
            <a:fillRect/>
          </a:stretch>
        </p:blipFill>
        <p:spPr>
          <a:xfrm>
            <a:off x="0" y="829680"/>
            <a:ext cx="9144001" cy="34841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HBASE ARCHITECTURE</a:t>
            </a:r>
            <a:endParaRPr/>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0" name="Google Shape;160;p30"/>
          <p:cNvPicPr preferRelativeResize="0"/>
          <p:nvPr/>
        </p:nvPicPr>
        <p:blipFill>
          <a:blip r:embed="rId3">
            <a:alphaModFix/>
          </a:blip>
          <a:stretch>
            <a:fillRect/>
          </a:stretch>
        </p:blipFill>
        <p:spPr>
          <a:xfrm>
            <a:off x="681050" y="1185879"/>
            <a:ext cx="7781925" cy="3552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54000" marR="939800" lvl="0" indent="0" algn="just" rtl="0">
              <a:lnSpc>
                <a:spcPct val="122000"/>
              </a:lnSpc>
              <a:spcBef>
                <a:spcPts val="500"/>
              </a:spcBef>
              <a:spcAft>
                <a:spcPts val="0"/>
              </a:spcAft>
              <a:buClr>
                <a:schemeClr val="dk1"/>
              </a:buClr>
              <a:buSzPts val="1100"/>
              <a:buFont typeface="Arial"/>
              <a:buNone/>
            </a:pPr>
            <a:r>
              <a:rPr lang="en" sz="2400"/>
              <a:t>HBase has three major components: the client library, a master server, and region servers. Region servers can be added or removed as per requirement.</a:t>
            </a:r>
            <a:endParaRPr sz="2400"/>
          </a:p>
          <a:p>
            <a:pPr marL="0" lvl="0" indent="0" algn="l" rtl="0">
              <a:spcBef>
                <a:spcPts val="0"/>
              </a:spcBef>
              <a:spcAft>
                <a:spcPts val="1600"/>
              </a:spcAft>
              <a:buNone/>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93659" y="217037"/>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60" name="Google Shape;6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61" name="Google Shape;61;p14"/>
          <p:cNvPicPr preferRelativeResize="0"/>
          <p:nvPr/>
        </p:nvPicPr>
        <p:blipFill rotWithShape="1">
          <a:blip r:embed="rId3">
            <a:alphaModFix/>
          </a:blip>
          <a:srcRect/>
          <a:stretch/>
        </p:blipFill>
        <p:spPr>
          <a:xfrm>
            <a:off x="0" y="82503"/>
            <a:ext cx="8937744" cy="482184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400"/>
              </a:spcAft>
              <a:buClr>
                <a:schemeClr val="dk1"/>
              </a:buClr>
              <a:buSzPts val="1100"/>
              <a:buFont typeface="Arial"/>
              <a:buNone/>
            </a:pPr>
            <a:r>
              <a:rPr lang="en" sz="2400" b="1">
                <a:solidFill>
                  <a:srgbClr val="121213"/>
                </a:solidFill>
              </a:rPr>
              <a:t>MasterServer</a:t>
            </a:r>
            <a:endParaRPr sz="2400"/>
          </a:p>
        </p:txBody>
      </p:sp>
      <p:sp>
        <p:nvSpPr>
          <p:cNvPr id="171" name="Google Shape;17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54000" lvl="0" indent="0" algn="just" rtl="0">
              <a:spcBef>
                <a:spcPts val="600"/>
              </a:spcBef>
              <a:spcAft>
                <a:spcPts val="0"/>
              </a:spcAft>
              <a:buClr>
                <a:schemeClr val="dk1"/>
              </a:buClr>
              <a:buSzPts val="1100"/>
              <a:buFont typeface="Arial"/>
              <a:buNone/>
            </a:pPr>
            <a:r>
              <a:rPr lang="en" sz="2400">
                <a:solidFill>
                  <a:schemeClr val="dk1"/>
                </a:solidFill>
              </a:rPr>
              <a:t>The master server -</a:t>
            </a:r>
            <a:r>
              <a:rPr lang="en" sz="2400">
                <a:solidFill>
                  <a:schemeClr val="dk1"/>
                </a:solidFill>
                <a:latin typeface="Times New Roman"/>
                <a:ea typeface="Times New Roman"/>
                <a:cs typeface="Times New Roman"/>
                <a:sym typeface="Times New Roman"/>
              </a:rPr>
              <a:t>  </a:t>
            </a:r>
            <a:r>
              <a:rPr lang="en" sz="2400">
                <a:solidFill>
                  <a:schemeClr val="dk1"/>
                </a:solidFill>
              </a:rPr>
              <a:t>Assigns regions to the region servers and takes the help of Apache ZooKeeper for this task.</a:t>
            </a:r>
            <a:endParaRPr sz="2400">
              <a:solidFill>
                <a:schemeClr val="dk1"/>
              </a:solidFill>
            </a:endParaRPr>
          </a:p>
          <a:p>
            <a:pPr marL="0" lvl="0" indent="0" algn="l" rtl="0">
              <a:spcBef>
                <a:spcPts val="0"/>
              </a:spcBef>
              <a:spcAft>
                <a:spcPts val="0"/>
              </a:spcAft>
              <a:buClr>
                <a:schemeClr val="dk1"/>
              </a:buClr>
              <a:buSzPts val="1100"/>
              <a:buFont typeface="Arial"/>
              <a:buNone/>
            </a:pPr>
            <a:r>
              <a:rPr lang="en" sz="2400">
                <a:solidFill>
                  <a:schemeClr val="dk1"/>
                </a:solidFill>
              </a:rPr>
              <a:t> </a:t>
            </a:r>
            <a:r>
              <a:rPr lang="en" sz="2400">
                <a:solidFill>
                  <a:schemeClr val="dk1"/>
                </a:solidFill>
                <a:latin typeface="Times New Roman"/>
                <a:ea typeface="Times New Roman"/>
                <a:cs typeface="Times New Roman"/>
                <a:sym typeface="Times New Roman"/>
              </a:rPr>
              <a:t>  </a:t>
            </a:r>
            <a:r>
              <a:rPr lang="en" sz="2400">
                <a:solidFill>
                  <a:schemeClr val="dk1"/>
                </a:solidFill>
              </a:rPr>
              <a:t>Handles load balancing of the regions across region servers. It unloads the busy servers and shifts the regions to less occupied servers.</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 </a:t>
            </a:r>
            <a:r>
              <a:rPr lang="en" sz="2400">
                <a:solidFill>
                  <a:schemeClr val="dk1"/>
                </a:solidFill>
                <a:latin typeface="Times New Roman"/>
                <a:ea typeface="Times New Roman"/>
                <a:cs typeface="Times New Roman"/>
                <a:sym typeface="Times New Roman"/>
              </a:rPr>
              <a:t> </a:t>
            </a:r>
            <a:r>
              <a:rPr lang="en" sz="2400">
                <a:solidFill>
                  <a:schemeClr val="dk1"/>
                </a:solidFill>
              </a:rPr>
              <a:t>Maintains the state of the cluster by negotiating the load balancing.</a:t>
            </a:r>
            <a:endParaRPr sz="2400">
              <a:solidFill>
                <a:schemeClr val="dk1"/>
              </a:solidFill>
            </a:endParaRPr>
          </a:p>
          <a:p>
            <a:pPr marL="0" lvl="0" indent="0" algn="l" rtl="0">
              <a:spcBef>
                <a:spcPts val="1200"/>
              </a:spcBef>
              <a:spcAft>
                <a:spcPts val="1200"/>
              </a:spcAft>
              <a:buNone/>
            </a:pPr>
            <a:r>
              <a:rPr lang="en" sz="2400">
                <a:solidFill>
                  <a:schemeClr val="dk1"/>
                </a:solidFill>
                <a:latin typeface="Times New Roman"/>
                <a:ea typeface="Times New Roman"/>
                <a:cs typeface="Times New Roman"/>
                <a:sym typeface="Times New Roman"/>
              </a:rPr>
              <a:t> </a:t>
            </a:r>
            <a:r>
              <a:rPr lang="en" sz="2400">
                <a:solidFill>
                  <a:schemeClr val="dk1"/>
                </a:solidFill>
              </a:rPr>
              <a:t>I</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rPr>
              <a:t>it Is responsible for schema changes and other metadata operations such as creation of tables and column families.</a:t>
            </a:r>
            <a:endParaRPr sz="2400">
              <a:solidFill>
                <a:schemeClr val="dk1"/>
              </a:solidFill>
            </a:endParaRPr>
          </a:p>
          <a:p>
            <a:pPr marL="0" lvl="0" indent="0" algn="l" rtl="0">
              <a:spcBef>
                <a:spcPts val="1200"/>
              </a:spcBef>
              <a:spcAft>
                <a:spcPts val="0"/>
              </a:spcAft>
              <a:buNone/>
            </a:pPr>
            <a:r>
              <a:rPr lang="en" sz="2400" b="1">
                <a:solidFill>
                  <a:srgbClr val="121213"/>
                </a:solidFill>
              </a:rPr>
              <a:t>Regions</a:t>
            </a:r>
            <a:endParaRPr sz="2400" b="1">
              <a:solidFill>
                <a:srgbClr val="121213"/>
              </a:solidFill>
            </a:endParaRPr>
          </a:p>
          <a:p>
            <a:pPr marL="254000" marR="939800" lvl="0" indent="0" algn="just" rtl="0">
              <a:lnSpc>
                <a:spcPct val="122000"/>
              </a:lnSpc>
              <a:spcBef>
                <a:spcPts val="600"/>
              </a:spcBef>
              <a:spcAft>
                <a:spcPts val="0"/>
              </a:spcAft>
              <a:buNone/>
            </a:pPr>
            <a:r>
              <a:rPr lang="en" sz="2400">
                <a:solidFill>
                  <a:schemeClr val="dk1"/>
                </a:solidFill>
              </a:rPr>
              <a:t>Regions are nothing but tables that are split up and spread across the region servers.</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p>
          <a:p>
            <a:pPr marL="0" lvl="0" indent="0" algn="l" rtl="0">
              <a:spcBef>
                <a:spcPts val="1600"/>
              </a:spcBef>
              <a:spcAft>
                <a:spcPts val="1600"/>
              </a:spcAft>
              <a:buNone/>
            </a:pP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500"/>
              </a:spcBef>
              <a:spcAft>
                <a:spcPts val="400"/>
              </a:spcAft>
              <a:buClr>
                <a:schemeClr val="dk1"/>
              </a:buClr>
              <a:buSzPts val="1100"/>
              <a:buFont typeface="Arial"/>
              <a:buNone/>
            </a:pPr>
            <a:r>
              <a:rPr lang="en" sz="2400" b="1"/>
              <a:t>Region server</a:t>
            </a:r>
            <a:endParaRPr/>
          </a:p>
        </p:txBody>
      </p:sp>
      <p:sp>
        <p:nvSpPr>
          <p:cNvPr id="182" name="Google Shape;182;p34"/>
          <p:cNvSpPr txBox="1">
            <a:spLocks noGrp="1"/>
          </p:cNvSpPr>
          <p:nvPr>
            <p:ph type="body" idx="1"/>
          </p:nvPr>
        </p:nvSpPr>
        <p:spPr>
          <a:xfrm>
            <a:off x="311700" y="1152475"/>
            <a:ext cx="8520600" cy="4172700"/>
          </a:xfrm>
          <a:prstGeom prst="rect">
            <a:avLst/>
          </a:prstGeom>
        </p:spPr>
        <p:txBody>
          <a:bodyPr spcFirstLastPara="1" wrap="square" lIns="91425" tIns="91425" rIns="91425" bIns="91425" anchor="t" anchorCtr="0">
            <a:noAutofit/>
          </a:bodyPr>
          <a:lstStyle/>
          <a:p>
            <a:pPr marL="254000" lvl="0" indent="0" algn="just" rtl="0">
              <a:spcBef>
                <a:spcPts val="600"/>
              </a:spcBef>
              <a:spcAft>
                <a:spcPts val="0"/>
              </a:spcAft>
              <a:buClr>
                <a:schemeClr val="dk1"/>
              </a:buClr>
              <a:buSzPts val="1100"/>
              <a:buFont typeface="Arial"/>
              <a:buNone/>
            </a:pPr>
            <a:r>
              <a:rPr lang="en" sz="2400">
                <a:solidFill>
                  <a:schemeClr val="dk1"/>
                </a:solidFill>
              </a:rPr>
              <a:t>The region servers have regions that -</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a:t>
            </a:r>
            <a:r>
              <a:rPr lang="en" sz="2400">
                <a:solidFill>
                  <a:schemeClr val="dk1"/>
                </a:solidFill>
                <a:latin typeface="Times New Roman"/>
                <a:ea typeface="Times New Roman"/>
                <a:cs typeface="Times New Roman"/>
                <a:sym typeface="Times New Roman"/>
              </a:rPr>
              <a:t>   	</a:t>
            </a:r>
            <a:r>
              <a:rPr lang="en" sz="2400">
                <a:solidFill>
                  <a:schemeClr val="dk1"/>
                </a:solidFill>
              </a:rPr>
              <a:t>Communicate with the client and handle data-related operations.</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a:t>
            </a:r>
            <a:r>
              <a:rPr lang="en" sz="2400">
                <a:solidFill>
                  <a:schemeClr val="dk1"/>
                </a:solidFill>
                <a:latin typeface="Times New Roman"/>
                <a:ea typeface="Times New Roman"/>
                <a:cs typeface="Times New Roman"/>
                <a:sym typeface="Times New Roman"/>
              </a:rPr>
              <a:t>       </a:t>
            </a:r>
            <a:r>
              <a:rPr lang="en" sz="2400">
                <a:solidFill>
                  <a:schemeClr val="dk1"/>
                </a:solidFill>
              </a:rPr>
              <a:t>Handle read and write requests for all the regions under it.</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a:t>
            </a:r>
            <a:r>
              <a:rPr lang="en" sz="2400">
                <a:solidFill>
                  <a:schemeClr val="dk1"/>
                </a:solidFill>
                <a:latin typeface="Times New Roman"/>
                <a:ea typeface="Times New Roman"/>
                <a:cs typeface="Times New Roman"/>
                <a:sym typeface="Times New Roman"/>
              </a:rPr>
              <a:t>       </a:t>
            </a:r>
            <a:r>
              <a:rPr lang="en" sz="2400">
                <a:solidFill>
                  <a:schemeClr val="dk1"/>
                </a:solidFill>
              </a:rPr>
              <a:t>Decide the size of the region by following the region size thresholds.</a:t>
            </a:r>
            <a:endParaRPr sz="2400">
              <a:solidFill>
                <a:schemeClr val="dk1"/>
              </a:solidFill>
            </a:endParaRPr>
          </a:p>
          <a:p>
            <a:pPr marL="0" lvl="0" indent="0" algn="l" rtl="0">
              <a:spcBef>
                <a:spcPts val="12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311700" y="441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Verdana"/>
                <a:ea typeface="Verdana"/>
                <a:cs typeface="Verdana"/>
                <a:sym typeface="Verdana"/>
              </a:rPr>
              <a:t> Region server-regions and stores </a:t>
            </a:r>
            <a:endParaRPr sz="2400"/>
          </a:p>
        </p:txBody>
      </p:sp>
      <p:pic>
        <p:nvPicPr>
          <p:cNvPr id="188" name="Google Shape;188;p35"/>
          <p:cNvPicPr preferRelativeResize="0"/>
          <p:nvPr/>
        </p:nvPicPr>
        <p:blipFill>
          <a:blip r:embed="rId3">
            <a:alphaModFix/>
          </a:blip>
          <a:stretch>
            <a:fillRect/>
          </a:stretch>
        </p:blipFill>
        <p:spPr>
          <a:xfrm>
            <a:off x="670900" y="1014425"/>
            <a:ext cx="6736850" cy="3919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54000" marR="939800" lvl="0" indent="0" algn="just" rtl="0">
              <a:lnSpc>
                <a:spcPct val="122000"/>
              </a:lnSpc>
              <a:spcBef>
                <a:spcPts val="0"/>
              </a:spcBef>
              <a:spcAft>
                <a:spcPts val="0"/>
              </a:spcAft>
              <a:buClr>
                <a:schemeClr val="dk1"/>
              </a:buClr>
              <a:buSzPts val="1100"/>
              <a:buFont typeface="Arial"/>
              <a:buNone/>
            </a:pPr>
            <a:r>
              <a:rPr lang="en" sz="2400"/>
              <a:t>The store contains memory store and HFiles. Memstore is just like a cache memory. </a:t>
            </a:r>
            <a:endParaRPr sz="2400"/>
          </a:p>
          <a:p>
            <a:pPr marL="254000" marR="939800" lvl="0" indent="0" algn="just" rtl="0">
              <a:lnSpc>
                <a:spcPct val="122000"/>
              </a:lnSpc>
              <a:spcBef>
                <a:spcPts val="0"/>
              </a:spcBef>
              <a:spcAft>
                <a:spcPts val="0"/>
              </a:spcAft>
              <a:buClr>
                <a:schemeClr val="dk1"/>
              </a:buClr>
              <a:buSzPts val="1100"/>
              <a:buFont typeface="Arial"/>
              <a:buNone/>
            </a:pPr>
            <a:endParaRPr sz="2400"/>
          </a:p>
          <a:p>
            <a:pPr marL="254000" marR="939800" lvl="0" indent="0" algn="just" rtl="0">
              <a:lnSpc>
                <a:spcPct val="122000"/>
              </a:lnSpc>
              <a:spcBef>
                <a:spcPts val="0"/>
              </a:spcBef>
              <a:spcAft>
                <a:spcPts val="0"/>
              </a:spcAft>
              <a:buClr>
                <a:schemeClr val="dk1"/>
              </a:buClr>
              <a:buSzPts val="1100"/>
              <a:buFont typeface="Arial"/>
              <a:buNone/>
            </a:pPr>
            <a:r>
              <a:rPr lang="en" sz="2400"/>
              <a:t>Anything that is entered into the HBase is stored here initially. Later, the data is transferred and saved in Hfiles as blocks and the memstore is flushed.</a:t>
            </a:r>
            <a:endParaRPr sz="2400"/>
          </a:p>
          <a:p>
            <a:pPr marL="0" lvl="0" indent="0" algn="l" rtl="0">
              <a:spcBef>
                <a:spcPts val="0"/>
              </a:spcBef>
              <a:spcAft>
                <a:spcPts val="1600"/>
              </a:spcAft>
              <a:buNone/>
            </a:pP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title"/>
          </p:nvPr>
        </p:nvSpPr>
        <p:spPr>
          <a:xfrm>
            <a:off x="2472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400"/>
              </a:spcAft>
              <a:buClr>
                <a:schemeClr val="dk1"/>
              </a:buClr>
              <a:buSzPts val="1100"/>
              <a:buFont typeface="Arial"/>
              <a:buNone/>
            </a:pPr>
            <a:r>
              <a:rPr lang="en" sz="1800" b="1">
                <a:solidFill>
                  <a:srgbClr val="121213"/>
                </a:solidFill>
              </a:rPr>
              <a:t>Zookeeper</a:t>
            </a:r>
            <a:endParaRPr/>
          </a:p>
        </p:txBody>
      </p:sp>
      <p:sp>
        <p:nvSpPr>
          <p:cNvPr id="199" name="Google Shape;199;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a:t>
            </a:r>
            <a:r>
              <a:rPr lang="en" sz="2400">
                <a:solidFill>
                  <a:schemeClr val="dk1"/>
                </a:solidFill>
              </a:rPr>
              <a:t>Zookeeper is an open-source project that provides services like maintaining configuration information, naming, providing distributed synchronization, etc.</a:t>
            </a:r>
            <a:endParaRPr sz="2400">
              <a:solidFill>
                <a:schemeClr val="dk1"/>
              </a:solidFill>
            </a:endParaRPr>
          </a:p>
          <a:p>
            <a:pPr marL="711200" marR="939800" lvl="0" indent="0" algn="l" rtl="0">
              <a:lnSpc>
                <a:spcPct val="140000"/>
              </a:lnSpc>
              <a:spcBef>
                <a:spcPts val="500"/>
              </a:spcBef>
              <a:spcAft>
                <a:spcPts val="0"/>
              </a:spcAft>
              <a:buClr>
                <a:schemeClr val="dk1"/>
              </a:buClr>
              <a:buSzPts val="1100"/>
              <a:buFont typeface="Arial"/>
              <a:buNone/>
            </a:pPr>
            <a:r>
              <a:rPr lang="en" sz="2400">
                <a:solidFill>
                  <a:schemeClr val="dk1"/>
                </a:solidFill>
              </a:rPr>
              <a:t>·</a:t>
            </a:r>
            <a:r>
              <a:rPr lang="en" sz="2400">
                <a:solidFill>
                  <a:schemeClr val="dk1"/>
                </a:solidFill>
                <a:latin typeface="Times New Roman"/>
                <a:ea typeface="Times New Roman"/>
                <a:cs typeface="Times New Roman"/>
                <a:sym typeface="Times New Roman"/>
              </a:rPr>
              <a:t>      </a:t>
            </a:r>
            <a:r>
              <a:rPr lang="en" sz="2400">
                <a:solidFill>
                  <a:schemeClr val="dk1"/>
                </a:solidFill>
              </a:rPr>
              <a:t> Master servers use these nodes to discover available servers.</a:t>
            </a:r>
            <a:endParaRPr sz="2400">
              <a:solidFill>
                <a:schemeClr val="dk1"/>
              </a:solidFill>
            </a:endParaRPr>
          </a:p>
          <a:p>
            <a:pPr marL="0" lvl="0" indent="0" algn="l" rtl="0">
              <a:spcBef>
                <a:spcPts val="0"/>
              </a:spcBef>
              <a:spcAft>
                <a:spcPts val="1200"/>
              </a:spcAft>
              <a:buNone/>
            </a:pPr>
            <a:r>
              <a:rPr lang="en" sz="2400">
                <a:solidFill>
                  <a:schemeClr val="dk1"/>
                </a:solidFill>
              </a:rPr>
              <a:t> ·</a:t>
            </a:r>
            <a:r>
              <a:rPr lang="en" sz="2400">
                <a:solidFill>
                  <a:schemeClr val="dk1"/>
                </a:solidFill>
                <a:latin typeface="Times New Roman"/>
                <a:ea typeface="Times New Roman"/>
                <a:cs typeface="Times New Roman"/>
                <a:sym typeface="Times New Roman"/>
              </a:rPr>
              <a:t>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400"/>
              </a:spcAft>
              <a:buClr>
                <a:schemeClr val="dk1"/>
              </a:buClr>
              <a:buSzPts val="1100"/>
              <a:buFont typeface="Arial"/>
              <a:buNone/>
            </a:pPr>
            <a:r>
              <a:rPr lang="en" sz="1800" b="1">
                <a:solidFill>
                  <a:srgbClr val="121213"/>
                </a:solidFill>
              </a:rPr>
              <a:t>Zookeeper</a:t>
            </a:r>
            <a:r>
              <a:rPr lang="en" sz="1800"/>
              <a:t>·</a:t>
            </a:r>
            <a:endParaRPr/>
          </a:p>
        </p:txBody>
      </p:sp>
      <p:sp>
        <p:nvSpPr>
          <p:cNvPr id="205" name="Google Shape;20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a:t>
            </a:r>
            <a:r>
              <a:rPr lang="en">
                <a:solidFill>
                  <a:schemeClr val="dk1"/>
                </a:solidFill>
              </a:rPr>
              <a:t>I</a:t>
            </a:r>
            <a:r>
              <a:rPr lang="en" sz="2400">
                <a:solidFill>
                  <a:schemeClr val="dk1"/>
                </a:solidFill>
              </a:rPr>
              <a:t>n addition to availability, the nodes are also used to track server failures or network partitions.</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 ·</a:t>
            </a:r>
            <a:r>
              <a:rPr lang="en" sz="2400">
                <a:solidFill>
                  <a:schemeClr val="dk1"/>
                </a:solidFill>
                <a:latin typeface="Times New Roman"/>
                <a:ea typeface="Times New Roman"/>
                <a:cs typeface="Times New Roman"/>
                <a:sym typeface="Times New Roman"/>
              </a:rPr>
              <a:t>      </a:t>
            </a:r>
            <a:r>
              <a:rPr lang="en" sz="2400">
                <a:solidFill>
                  <a:schemeClr val="dk1"/>
                </a:solidFill>
              </a:rPr>
              <a:t>Clients communicate with region servers via zookeeper.</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 ·</a:t>
            </a:r>
            <a:r>
              <a:rPr lang="en" sz="2400">
                <a:solidFill>
                  <a:schemeClr val="dk1"/>
                </a:solidFill>
                <a:latin typeface="Times New Roman"/>
                <a:ea typeface="Times New Roman"/>
                <a:cs typeface="Times New Roman"/>
                <a:sym typeface="Times New Roman"/>
              </a:rPr>
              <a:t>      </a:t>
            </a:r>
            <a:r>
              <a:rPr lang="en" sz="2400">
                <a:solidFill>
                  <a:schemeClr val="dk1"/>
                </a:solidFill>
              </a:rPr>
              <a:t>In pseudo and standalone modes, HBase itself will take care of zookeeper.</a:t>
            </a:r>
            <a:endParaRPr sz="2400">
              <a:solidFill>
                <a:schemeClr val="dk1"/>
              </a:solidFill>
            </a:endParaRPr>
          </a:p>
          <a:p>
            <a:pPr marL="0" lvl="0" indent="0" algn="l" rtl="0">
              <a:spcBef>
                <a:spcPts val="1200"/>
              </a:spcBef>
              <a:spcAft>
                <a:spcPts val="0"/>
              </a:spcAft>
              <a:buClr>
                <a:schemeClr val="dk1"/>
              </a:buClr>
              <a:buSzPts val="1100"/>
              <a:buFont typeface="Arial"/>
              <a:buNone/>
            </a:pPr>
            <a:endParaRPr sz="2400"/>
          </a:p>
          <a:p>
            <a:pPr marL="0" lvl="0" indent="0" algn="l" rtl="0">
              <a:spcBef>
                <a:spcPts val="160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9"/>
          <p:cNvSpPr txBox="1">
            <a:spLocks noGrp="1"/>
          </p:cNvSpPr>
          <p:nvPr>
            <p:ph type="title"/>
          </p:nvPr>
        </p:nvSpPr>
        <p:spPr>
          <a:xfrm>
            <a:off x="311700" y="445025"/>
            <a:ext cx="8437800" cy="826800"/>
          </a:xfrm>
          <a:prstGeom prst="rect">
            <a:avLst/>
          </a:prstGeom>
        </p:spPr>
        <p:txBody>
          <a:bodyPr spcFirstLastPara="1" wrap="square" lIns="91425" tIns="91425" rIns="91425" bIns="91425" anchor="t" anchorCtr="0">
            <a:noAutofit/>
          </a:bodyPr>
          <a:lstStyle/>
          <a:p>
            <a:pPr marL="2514600" marR="1003300" lvl="0" indent="-2209800" algn="l" rtl="0">
              <a:lnSpc>
                <a:spcPct val="115000"/>
              </a:lnSpc>
              <a:spcBef>
                <a:spcPts val="2400"/>
              </a:spcBef>
              <a:spcAft>
                <a:spcPts val="0"/>
              </a:spcAft>
              <a:buClr>
                <a:schemeClr val="dk1"/>
              </a:buClr>
              <a:buSzPts val="1100"/>
              <a:buFont typeface="Arial"/>
              <a:buNone/>
            </a:pPr>
            <a:r>
              <a:rPr lang="en" sz="2300" b="1">
                <a:solidFill>
                  <a:srgbClr val="121213"/>
                </a:solidFill>
              </a:rPr>
              <a:t>Loading Data in HBase &amp; Querying Data in Hbase.</a:t>
            </a:r>
            <a:endParaRPr sz="2300" b="1">
              <a:solidFill>
                <a:srgbClr val="121213"/>
              </a:solidFill>
            </a:endParaRPr>
          </a:p>
          <a:p>
            <a:pPr marL="0" lvl="0" indent="0" algn="l" rtl="0">
              <a:spcBef>
                <a:spcPts val="0"/>
              </a:spcBef>
              <a:spcAft>
                <a:spcPts val="0"/>
              </a:spcAft>
              <a:buNone/>
            </a:pPr>
            <a:endParaRPr/>
          </a:p>
        </p:txBody>
      </p:sp>
      <p:sp>
        <p:nvSpPr>
          <p:cNvPr id="211" name="Google Shape;211;p39"/>
          <p:cNvSpPr txBox="1">
            <a:spLocks noGrp="1"/>
          </p:cNvSpPr>
          <p:nvPr>
            <p:ph type="body" idx="1"/>
          </p:nvPr>
        </p:nvSpPr>
        <p:spPr>
          <a:xfrm>
            <a:off x="270300" y="1355750"/>
            <a:ext cx="8520600" cy="3227100"/>
          </a:xfrm>
          <a:prstGeom prst="rect">
            <a:avLst/>
          </a:prstGeom>
        </p:spPr>
        <p:txBody>
          <a:bodyPr spcFirstLastPara="1" wrap="square" lIns="91425" tIns="91425" rIns="91425" bIns="91425" anchor="t" anchorCtr="0">
            <a:noAutofit/>
          </a:bodyPr>
          <a:lstStyle/>
          <a:p>
            <a:pPr marL="0" lvl="0" indent="0" algn="l" rtl="0">
              <a:spcBef>
                <a:spcPts val="100"/>
              </a:spcBef>
              <a:spcAft>
                <a:spcPts val="0"/>
              </a:spcAft>
              <a:buNone/>
            </a:pPr>
            <a:r>
              <a:rPr lang="en" sz="2750">
                <a:solidFill>
                  <a:schemeClr val="dk1"/>
                </a:solidFill>
              </a:rPr>
              <a:t> </a:t>
            </a:r>
            <a:r>
              <a:rPr lang="en" sz="2400">
                <a:solidFill>
                  <a:srgbClr val="121213"/>
                </a:solidFill>
              </a:rPr>
              <a:t>HBase - Create Data:</a:t>
            </a:r>
            <a:endParaRPr sz="2400">
              <a:solidFill>
                <a:srgbClr val="121213"/>
              </a:solidFill>
            </a:endParaRPr>
          </a:p>
          <a:p>
            <a:pPr marL="0" lvl="0" indent="0" algn="l" rtl="0">
              <a:spcBef>
                <a:spcPts val="1200"/>
              </a:spcBef>
              <a:spcAft>
                <a:spcPts val="0"/>
              </a:spcAft>
              <a:buNone/>
            </a:pPr>
            <a:r>
              <a:rPr lang="en" sz="1700" b="1">
                <a:solidFill>
                  <a:srgbClr val="121213"/>
                </a:solidFill>
              </a:rPr>
              <a:t>Inserting Data using HBase Shell</a:t>
            </a:r>
            <a:endParaRPr sz="1700" b="1">
              <a:solidFill>
                <a:srgbClr val="121213"/>
              </a:solidFill>
            </a:endParaRPr>
          </a:p>
          <a:p>
            <a:pPr marL="254000" marR="977900" lvl="0" indent="0" algn="l" rtl="0">
              <a:lnSpc>
                <a:spcPct val="122000"/>
              </a:lnSpc>
              <a:spcBef>
                <a:spcPts val="600"/>
              </a:spcBef>
              <a:spcAft>
                <a:spcPts val="0"/>
              </a:spcAft>
              <a:buNone/>
            </a:pPr>
            <a:r>
              <a:rPr lang="en" sz="2400">
                <a:solidFill>
                  <a:schemeClr val="dk1"/>
                </a:solidFill>
              </a:rPr>
              <a:t>This topic demonstrates how to create data in an HBase table. To create data in an HBase table, the following commands and methods are used:</a:t>
            </a:r>
            <a:endParaRPr sz="2400">
              <a:solidFill>
                <a:schemeClr val="dk1"/>
              </a:solidFill>
            </a:endParaRPr>
          </a:p>
          <a:p>
            <a:pPr marL="0" lvl="0" indent="0" algn="l" rtl="0">
              <a:spcBef>
                <a:spcPts val="1200"/>
              </a:spcBef>
              <a:spcAft>
                <a:spcPts val="0"/>
              </a:spcAft>
              <a:buNone/>
            </a:pPr>
            <a:r>
              <a:rPr lang="en" sz="2400">
                <a:solidFill>
                  <a:schemeClr val="dk1"/>
                </a:solidFill>
              </a:rPr>
              <a:t> </a:t>
            </a:r>
            <a:endParaRPr sz="2400">
              <a:solidFill>
                <a:schemeClr val="dk1"/>
              </a:solidFill>
            </a:endParaRPr>
          </a:p>
          <a:p>
            <a:pPr marL="0" lvl="0" indent="0" algn="l" rtl="0">
              <a:spcBef>
                <a:spcPts val="1200"/>
              </a:spcBef>
              <a:spcAft>
                <a:spcPts val="0"/>
              </a:spcAft>
              <a:buClr>
                <a:schemeClr val="dk1"/>
              </a:buClr>
              <a:buSzPts val="1100"/>
              <a:buFont typeface="Arial"/>
              <a:buNone/>
            </a:pPr>
            <a:endParaRPr sz="2750">
              <a:solidFill>
                <a:schemeClr val="dk1"/>
              </a:solidFill>
            </a:endParaRPr>
          </a:p>
          <a:p>
            <a:pPr marL="0" lvl="0" indent="0" algn="l" rtl="0">
              <a:spcBef>
                <a:spcPts val="120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203200" algn="l" rtl="0">
              <a:spcBef>
                <a:spcPts val="1200"/>
              </a:spcBef>
              <a:spcAft>
                <a:spcPts val="0"/>
              </a:spcAft>
              <a:buClr>
                <a:schemeClr val="dk1"/>
              </a:buClr>
              <a:buSzPts val="1100"/>
              <a:buFont typeface="Arial"/>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2400" b="1">
                <a:solidFill>
                  <a:schemeClr val="dk1"/>
                </a:solidFill>
              </a:rPr>
              <a:t>P</a:t>
            </a:r>
            <a:r>
              <a:rPr lang="en" sz="700">
                <a:solidFill>
                  <a:schemeClr val="dk1"/>
                </a:solidFill>
                <a:latin typeface="Times New Roman"/>
                <a:ea typeface="Times New Roman"/>
                <a:cs typeface="Times New Roman"/>
                <a:sym typeface="Times New Roman"/>
              </a:rPr>
              <a:t> </a:t>
            </a:r>
            <a:r>
              <a:rPr lang="en" sz="2400" b="1">
                <a:solidFill>
                  <a:schemeClr val="dk1"/>
                </a:solidFill>
              </a:rPr>
              <a:t>ut </a:t>
            </a:r>
            <a:r>
              <a:rPr lang="en" sz="2400">
                <a:solidFill>
                  <a:schemeClr val="dk1"/>
                </a:solidFill>
              </a:rPr>
              <a:t>command,</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 ·</a:t>
            </a:r>
            <a:r>
              <a:rPr lang="en" sz="2400">
                <a:solidFill>
                  <a:schemeClr val="dk1"/>
                </a:solidFill>
                <a:latin typeface="Times New Roman"/>
                <a:ea typeface="Times New Roman"/>
                <a:cs typeface="Times New Roman"/>
                <a:sym typeface="Times New Roman"/>
              </a:rPr>
              <a:t>      </a:t>
            </a:r>
            <a:r>
              <a:rPr lang="en" sz="2400" b="1">
                <a:solidFill>
                  <a:schemeClr val="dk1"/>
                </a:solidFill>
              </a:rPr>
              <a:t>add() </a:t>
            </a:r>
            <a:r>
              <a:rPr lang="en" sz="2400">
                <a:solidFill>
                  <a:schemeClr val="dk1"/>
                </a:solidFill>
              </a:rPr>
              <a:t>method of </a:t>
            </a:r>
            <a:r>
              <a:rPr lang="en" sz="2400" b="1">
                <a:solidFill>
                  <a:schemeClr val="dk1"/>
                </a:solidFill>
              </a:rPr>
              <a:t>Put </a:t>
            </a:r>
            <a:r>
              <a:rPr lang="en" sz="2400">
                <a:solidFill>
                  <a:schemeClr val="dk1"/>
                </a:solidFill>
              </a:rPr>
              <a:t>class, and</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 ·</a:t>
            </a:r>
            <a:r>
              <a:rPr lang="en" sz="2400">
                <a:solidFill>
                  <a:schemeClr val="dk1"/>
                </a:solidFill>
                <a:latin typeface="Times New Roman"/>
                <a:ea typeface="Times New Roman"/>
                <a:cs typeface="Times New Roman"/>
                <a:sym typeface="Times New Roman"/>
              </a:rPr>
              <a:t>      </a:t>
            </a:r>
            <a:r>
              <a:rPr lang="en" sz="2400" b="1">
                <a:solidFill>
                  <a:schemeClr val="dk1"/>
                </a:solidFill>
              </a:rPr>
              <a:t>put() </a:t>
            </a:r>
            <a:r>
              <a:rPr lang="en" sz="2400">
                <a:solidFill>
                  <a:schemeClr val="dk1"/>
                </a:solidFill>
              </a:rPr>
              <a:t>method of </a:t>
            </a:r>
            <a:r>
              <a:rPr lang="en" sz="2400" b="1">
                <a:solidFill>
                  <a:schemeClr val="dk1"/>
                </a:solidFill>
              </a:rPr>
              <a:t>HTable </a:t>
            </a:r>
            <a:r>
              <a:rPr lang="en" sz="2400">
                <a:solidFill>
                  <a:schemeClr val="dk1"/>
                </a:solidFill>
              </a:rPr>
              <a:t>class.</a:t>
            </a:r>
            <a:endParaRPr sz="2400">
              <a:solidFill>
                <a:schemeClr val="dk1"/>
              </a:solidFill>
            </a:endParaRPr>
          </a:p>
          <a:p>
            <a:pPr marL="0" lvl="0" indent="0" algn="l" rtl="0">
              <a:spcBef>
                <a:spcPts val="1200"/>
              </a:spcBef>
              <a:spcAft>
                <a:spcPts val="1200"/>
              </a:spcAft>
              <a:buNone/>
            </a:pPr>
            <a:r>
              <a:rPr lang="en" sz="2400">
                <a:solidFill>
                  <a:schemeClr val="dk1"/>
                </a:solidFill>
              </a:rPr>
              <a:t>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a:t>As an example, we are going to create the following table in HBase.</a:t>
            </a:r>
            <a:endParaRPr sz="2400"/>
          </a:p>
          <a:p>
            <a:pPr marL="0" lvl="0" indent="0" algn="l" rtl="0">
              <a:spcBef>
                <a:spcPts val="1200"/>
              </a:spcBef>
              <a:spcAft>
                <a:spcPts val="0"/>
              </a:spcAft>
              <a:buNone/>
            </a:pPr>
            <a:endParaRPr/>
          </a:p>
        </p:txBody>
      </p:sp>
      <p:sp>
        <p:nvSpPr>
          <p:cNvPr id="223" name="Google Shape;223;p41"/>
          <p:cNvSpPr txBox="1">
            <a:spLocks noGrp="1"/>
          </p:cNvSpPr>
          <p:nvPr>
            <p:ph type="body" idx="1"/>
          </p:nvPr>
        </p:nvSpPr>
        <p:spPr>
          <a:xfrm>
            <a:off x="311700" y="1411675"/>
            <a:ext cx="8520600" cy="315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4" name="Google Shape;224;p41"/>
          <p:cNvPicPr preferRelativeResize="0"/>
          <p:nvPr/>
        </p:nvPicPr>
        <p:blipFill>
          <a:blip r:embed="rId3">
            <a:alphaModFix/>
          </a:blip>
          <a:stretch>
            <a:fillRect/>
          </a:stretch>
        </p:blipFill>
        <p:spPr>
          <a:xfrm>
            <a:off x="835813" y="1825675"/>
            <a:ext cx="6829425" cy="274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1080299"/>
            <a:ext cx="8520600" cy="3179973"/>
          </a:xfrm>
          <a:prstGeom prst="rect">
            <a:avLst/>
          </a:prstGeom>
        </p:spPr>
        <p:txBody>
          <a:bodyPr spcFirstLastPara="1" wrap="square" lIns="91425" tIns="91425" rIns="91425" bIns="91425" anchor="b" anchorCtr="0">
            <a:noAutofit/>
          </a:bodyPr>
          <a:lstStyle/>
          <a:p>
            <a:pPr marL="0" lvl="0" indent="0" algn="l" rtl="0">
              <a:lnSpc>
                <a:spcPct val="115000"/>
              </a:lnSpc>
              <a:spcBef>
                <a:spcPts val="800"/>
              </a:spcBef>
              <a:spcAft>
                <a:spcPts val="0"/>
              </a:spcAft>
              <a:buClr>
                <a:schemeClr val="dk1"/>
              </a:buClr>
              <a:buSzPts val="1100"/>
              <a:buFont typeface="Arial"/>
              <a:buNone/>
            </a:pPr>
            <a:endParaRPr sz="1700" b="1" dirty="0">
              <a:solidFill>
                <a:srgbClr val="121213"/>
              </a:solidFill>
            </a:endParaRPr>
          </a:p>
          <a:p>
            <a:pPr marL="254000" marR="939800" lvl="0" indent="0" algn="just" rtl="0">
              <a:lnSpc>
                <a:spcPct val="122000"/>
              </a:lnSpc>
              <a:spcBef>
                <a:spcPts val="600"/>
              </a:spcBef>
              <a:spcAft>
                <a:spcPts val="0"/>
              </a:spcAft>
              <a:buClr>
                <a:schemeClr val="dk1"/>
              </a:buClr>
              <a:buSzPts val="1100"/>
              <a:buFont typeface="Arial"/>
              <a:buNone/>
            </a:pPr>
            <a:r>
              <a:rPr lang="en" sz="2400" dirty="0"/>
              <a:t>Applications such as HBase, Cassandra, couchDB, Dynamo, and MongoDB are some of the databases that store huge amounts of data and access the data in a random manner.</a:t>
            </a:r>
            <a:br>
              <a:rPr lang="en" sz="2400" dirty="0"/>
            </a:br>
            <a:br>
              <a:rPr lang="en" sz="2400" dirty="0"/>
            </a:br>
            <a:r>
              <a:rPr lang="en" sz="2400" dirty="0"/>
              <a:t>DATABASE- BASED ON DATA</a:t>
            </a:r>
            <a:br>
              <a:rPr lang="en" sz="2400" dirty="0"/>
            </a:br>
            <a:r>
              <a:rPr lang="en" sz="2400" dirty="0"/>
              <a:t>HBASE- BASED ON HADOOP </a:t>
            </a:r>
            <a:endParaRPr sz="2400" dirty="0"/>
          </a:p>
          <a:p>
            <a:pPr marL="0" lvl="0" indent="0" algn="ctr" rtl="0">
              <a:spcBef>
                <a:spcPts val="0"/>
              </a:spcBef>
              <a:spcAft>
                <a:spcPts val="0"/>
              </a:spcAft>
              <a:buNone/>
            </a:pPr>
            <a:endParaRPr sz="2400" dirty="0"/>
          </a:p>
        </p:txBody>
      </p:sp>
      <p:sp>
        <p:nvSpPr>
          <p:cNvPr id="67" name="Google Shape;67;p15"/>
          <p:cNvSpPr txBox="1">
            <a:spLocks noGrp="1"/>
          </p:cNvSpPr>
          <p:nvPr>
            <p:ph type="subTitle" idx="1"/>
          </p:nvPr>
        </p:nvSpPr>
        <p:spPr>
          <a:xfrm>
            <a:off x="134325" y="0"/>
            <a:ext cx="8266200" cy="5967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400"/>
              </a:spcAft>
              <a:buClr>
                <a:schemeClr val="dk1"/>
              </a:buClr>
              <a:buSzPts val="1100"/>
              <a:buFont typeface="Arial"/>
              <a:buNone/>
            </a:pPr>
            <a:r>
              <a:rPr lang="en" sz="1700" b="1" dirty="0">
                <a:solidFill>
                  <a:srgbClr val="121213"/>
                </a:solidFill>
              </a:rPr>
              <a:t>Hadoop Random Access Databases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2"/>
          <p:cNvSpPr txBox="1">
            <a:spLocks noGrp="1"/>
          </p:cNvSpPr>
          <p:nvPr>
            <p:ph type="body" idx="1"/>
          </p:nvPr>
        </p:nvSpPr>
        <p:spPr>
          <a:xfrm>
            <a:off x="213850" y="1049300"/>
            <a:ext cx="8520600" cy="3416400"/>
          </a:xfrm>
          <a:prstGeom prst="rect">
            <a:avLst/>
          </a:prstGeom>
        </p:spPr>
        <p:txBody>
          <a:bodyPr spcFirstLastPara="1" wrap="square" lIns="91425" tIns="91425" rIns="91425" bIns="91425" anchor="t" anchorCtr="0">
            <a:noAutofit/>
          </a:bodyPr>
          <a:lstStyle/>
          <a:p>
            <a:pPr marL="63500" lvl="0" indent="0" algn="l" rtl="0">
              <a:spcBef>
                <a:spcPts val="1200"/>
              </a:spcBef>
              <a:spcAft>
                <a:spcPts val="1200"/>
              </a:spcAft>
              <a:buNone/>
            </a:pPr>
            <a:r>
              <a:rPr lang="en" sz="2400">
                <a:solidFill>
                  <a:srgbClr val="303030"/>
                </a:solidFill>
              </a:rPr>
              <a:t>put  ’&lt;table  name&gt;’,’row1’,’&lt;colfamily:colname&gt;’,’&lt;value&gt;’</a:t>
            </a:r>
            <a:endParaRPr sz="2400"/>
          </a:p>
        </p:txBody>
      </p:sp>
      <p:pic>
        <p:nvPicPr>
          <p:cNvPr id="230" name="Google Shape;230;p42"/>
          <p:cNvPicPr preferRelativeResize="0"/>
          <p:nvPr/>
        </p:nvPicPr>
        <p:blipFill>
          <a:blip r:embed="rId3">
            <a:alphaModFix/>
          </a:blip>
          <a:stretch>
            <a:fillRect/>
          </a:stretch>
        </p:blipFill>
        <p:spPr>
          <a:xfrm>
            <a:off x="640225" y="667975"/>
            <a:ext cx="13679674" cy="324375"/>
          </a:xfrm>
          <a:prstGeom prst="rect">
            <a:avLst/>
          </a:prstGeom>
          <a:noFill/>
          <a:ln>
            <a:noFill/>
          </a:ln>
        </p:spPr>
      </p:pic>
      <p:pic>
        <p:nvPicPr>
          <p:cNvPr id="231" name="Google Shape;231;p42"/>
          <p:cNvPicPr preferRelativeResize="0"/>
          <p:nvPr/>
        </p:nvPicPr>
        <p:blipFill>
          <a:blip r:embed="rId4">
            <a:alphaModFix/>
          </a:blip>
          <a:stretch>
            <a:fillRect/>
          </a:stretch>
        </p:blipFill>
        <p:spPr>
          <a:xfrm>
            <a:off x="152400" y="4721275"/>
            <a:ext cx="419100" cy="180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38" name="Google Shape;238;p43"/>
          <p:cNvPicPr preferRelativeResize="0"/>
          <p:nvPr/>
        </p:nvPicPr>
        <p:blipFill>
          <a:blip r:embed="rId3">
            <a:alphaModFix/>
          </a:blip>
          <a:stretch>
            <a:fillRect/>
          </a:stretch>
        </p:blipFill>
        <p:spPr>
          <a:xfrm>
            <a:off x="311700" y="445025"/>
            <a:ext cx="8451826" cy="4050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54000" marR="977900" lvl="0" indent="0" algn="l" rtl="0">
              <a:lnSpc>
                <a:spcPct val="122000"/>
              </a:lnSpc>
              <a:spcBef>
                <a:spcPts val="200"/>
              </a:spcBef>
              <a:spcAft>
                <a:spcPts val="0"/>
              </a:spcAft>
              <a:buClr>
                <a:schemeClr val="dk1"/>
              </a:buClr>
              <a:buSzPts val="1100"/>
              <a:buFont typeface="Arial"/>
              <a:buNone/>
            </a:pPr>
            <a:r>
              <a:rPr lang="en" sz="2400"/>
              <a:t>Insert the remaining rows using the put command in the same way. If you insert the whole table, you will get the following output.</a:t>
            </a:r>
            <a:endParaRPr sz="2400"/>
          </a:p>
          <a:p>
            <a:pPr marL="0" lvl="0" indent="0" algn="l" rtl="0">
              <a:spcBef>
                <a:spcPts val="0"/>
              </a:spcBef>
              <a:spcAft>
                <a:spcPts val="1600"/>
              </a:spcAft>
              <a:buNone/>
            </a:pP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0" name="Google Shape;250;p45"/>
          <p:cNvPicPr preferRelativeResize="0"/>
          <p:nvPr/>
        </p:nvPicPr>
        <p:blipFill>
          <a:blip r:embed="rId3">
            <a:alphaModFix/>
          </a:blip>
          <a:stretch>
            <a:fillRect/>
          </a:stretch>
        </p:blipFill>
        <p:spPr>
          <a:xfrm>
            <a:off x="311701" y="0"/>
            <a:ext cx="8158300" cy="51434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6" name="Google Shape;256;p46"/>
          <p:cNvPicPr preferRelativeResize="0"/>
          <p:nvPr/>
        </p:nvPicPr>
        <p:blipFill>
          <a:blip r:embed="rId3">
            <a:alphaModFix/>
          </a:blip>
          <a:stretch>
            <a:fillRect/>
          </a:stretch>
        </p:blipFill>
        <p:spPr>
          <a:xfrm>
            <a:off x="0" y="237600"/>
            <a:ext cx="9144001" cy="47661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3" name="Google Shape;263;p47"/>
          <p:cNvPicPr preferRelativeResize="0"/>
          <p:nvPr/>
        </p:nvPicPr>
        <p:blipFill>
          <a:blip r:embed="rId3">
            <a:alphaModFix/>
          </a:blip>
          <a:stretch>
            <a:fillRect/>
          </a:stretch>
        </p:blipFill>
        <p:spPr>
          <a:xfrm>
            <a:off x="0" y="307501"/>
            <a:ext cx="9144001" cy="4604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70" name="Google Shape;270;p48"/>
          <p:cNvPicPr preferRelativeResize="0"/>
          <p:nvPr/>
        </p:nvPicPr>
        <p:blipFill>
          <a:blip r:embed="rId3">
            <a:alphaModFix/>
          </a:blip>
          <a:stretch>
            <a:fillRect/>
          </a:stretch>
        </p:blipFill>
        <p:spPr>
          <a:xfrm>
            <a:off x="0" y="578924"/>
            <a:ext cx="9144001" cy="3985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9"/>
          <p:cNvSpPr txBox="1">
            <a:spLocks noGrp="1"/>
          </p:cNvSpPr>
          <p:nvPr>
            <p:ph type="title"/>
          </p:nvPr>
        </p:nvSpPr>
        <p:spPr>
          <a:xfrm>
            <a:off x="311700" y="486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77" name="Google Shape;277;p49"/>
          <p:cNvPicPr preferRelativeResize="0"/>
          <p:nvPr/>
        </p:nvPicPr>
        <p:blipFill>
          <a:blip r:embed="rId3">
            <a:alphaModFix/>
          </a:blip>
          <a:stretch>
            <a:fillRect/>
          </a:stretch>
        </p:blipFill>
        <p:spPr>
          <a:xfrm>
            <a:off x="167700" y="216000"/>
            <a:ext cx="8520601" cy="2551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84" name="Google Shape;284;p50"/>
          <p:cNvPicPr preferRelativeResize="0"/>
          <p:nvPr/>
        </p:nvPicPr>
        <p:blipFill>
          <a:blip r:embed="rId3">
            <a:alphaModFix/>
          </a:blip>
          <a:stretch>
            <a:fillRect/>
          </a:stretch>
        </p:blipFill>
        <p:spPr>
          <a:xfrm>
            <a:off x="0" y="445027"/>
            <a:ext cx="9144001" cy="2833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90" name="Google Shape;290;p51"/>
          <p:cNvPicPr preferRelativeResize="0"/>
          <p:nvPr/>
        </p:nvPicPr>
        <p:blipFill>
          <a:blip r:embed="rId3">
            <a:alphaModFix/>
          </a:blip>
          <a:stretch>
            <a:fillRect/>
          </a:stretch>
        </p:blipFill>
        <p:spPr>
          <a:xfrm>
            <a:off x="0" y="1648378"/>
            <a:ext cx="9144001" cy="18467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1277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Clr>
                <a:schemeClr val="dk1"/>
              </a:buClr>
              <a:buSzPts val="1100"/>
              <a:buFont typeface="Arial"/>
              <a:buNone/>
            </a:pPr>
            <a:r>
              <a:rPr lang="en" sz="1700" b="1" dirty="0">
                <a:solidFill>
                  <a:srgbClr val="121213"/>
                </a:solidFill>
              </a:rPr>
              <a:t>What is HBase?</a:t>
            </a:r>
            <a:endParaRPr sz="1700" b="1" dirty="0">
              <a:solidFill>
                <a:srgbClr val="121213"/>
              </a:solidFill>
            </a:endParaRPr>
          </a:p>
          <a:p>
            <a:pPr marL="0" lvl="0" indent="0" algn="l" rtl="0">
              <a:spcBef>
                <a:spcPts val="400"/>
              </a:spcBef>
              <a:spcAft>
                <a:spcPts val="0"/>
              </a:spcAft>
              <a:buNone/>
            </a:pPr>
            <a:endParaRPr dirty="0"/>
          </a:p>
        </p:txBody>
      </p:sp>
      <p:sp>
        <p:nvSpPr>
          <p:cNvPr id="73" name="Google Shape;73;p16"/>
          <p:cNvSpPr txBox="1">
            <a:spLocks noGrp="1"/>
          </p:cNvSpPr>
          <p:nvPr>
            <p:ph type="body" idx="1"/>
          </p:nvPr>
        </p:nvSpPr>
        <p:spPr>
          <a:xfrm>
            <a:off x="311700" y="1152475"/>
            <a:ext cx="8520600" cy="3926400"/>
          </a:xfrm>
          <a:prstGeom prst="rect">
            <a:avLst/>
          </a:prstGeom>
        </p:spPr>
        <p:txBody>
          <a:bodyPr spcFirstLastPara="1" wrap="square" lIns="91425" tIns="91425" rIns="91425" bIns="91425" anchor="t" anchorCtr="0">
            <a:noAutofit/>
          </a:bodyPr>
          <a:lstStyle/>
          <a:p>
            <a:pPr marL="254000" marR="939800" lvl="0" indent="0" algn="just" rtl="0">
              <a:lnSpc>
                <a:spcPct val="122000"/>
              </a:lnSpc>
              <a:spcBef>
                <a:spcPts val="600"/>
              </a:spcBef>
              <a:spcAft>
                <a:spcPts val="0"/>
              </a:spcAft>
              <a:buNone/>
            </a:pPr>
            <a:r>
              <a:rPr lang="en" sz="2400"/>
              <a:t>HBase is a distributed column-oriented database built on top of the Hadoop file system. It is an open-source project and is horizontally scalable.</a:t>
            </a:r>
            <a:endParaRPr sz="2400"/>
          </a:p>
          <a:p>
            <a:pPr marL="254000" marR="939800" lvl="0" indent="0" algn="just" rtl="0">
              <a:lnSpc>
                <a:spcPct val="122000"/>
              </a:lnSpc>
              <a:spcBef>
                <a:spcPts val="1200"/>
              </a:spcBef>
              <a:spcAft>
                <a:spcPts val="0"/>
              </a:spcAft>
              <a:buNone/>
            </a:pPr>
            <a:r>
              <a:rPr lang="en" sz="2400"/>
              <a:t>HBase is a data model that is similar to Google’s big table designed to provide quick random access to huge amounts of structured data. It leverages the fault tolerance provided by the Hadoop File System (HDFS).</a:t>
            </a:r>
            <a:endParaRPr sz="2400"/>
          </a:p>
          <a:p>
            <a:pPr marL="254000" marR="939800" lvl="0" indent="0" algn="just" rtl="0">
              <a:lnSpc>
                <a:spcPct val="122000"/>
              </a:lnSpc>
              <a:spcBef>
                <a:spcPts val="600"/>
              </a:spcBef>
              <a:spcAft>
                <a:spcPts val="0"/>
              </a:spcAft>
              <a:buClr>
                <a:schemeClr val="dk1"/>
              </a:buClr>
              <a:buSzPts val="1100"/>
              <a:buFont typeface="Arial"/>
              <a:buNone/>
            </a:pPr>
            <a:endParaRPr sz="2400"/>
          </a:p>
          <a:p>
            <a:pPr marL="0" lvl="0" indent="0" algn="l" rtl="0">
              <a:spcBef>
                <a:spcPts val="0"/>
              </a:spcBef>
              <a:spcAft>
                <a:spcPts val="1600"/>
              </a:spcAft>
              <a:buNone/>
            </a:pP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97" name="Google Shape;297;p52"/>
          <p:cNvPicPr preferRelativeResize="0"/>
          <p:nvPr/>
        </p:nvPicPr>
        <p:blipFill>
          <a:blip r:embed="rId3">
            <a:alphaModFix/>
          </a:blip>
          <a:stretch>
            <a:fillRect/>
          </a:stretch>
        </p:blipFill>
        <p:spPr>
          <a:xfrm>
            <a:off x="251575" y="559075"/>
            <a:ext cx="8580726" cy="4109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03" name="Google Shape;303;p53"/>
          <p:cNvPicPr preferRelativeResize="0"/>
          <p:nvPr/>
        </p:nvPicPr>
        <p:blipFill>
          <a:blip r:embed="rId3">
            <a:alphaModFix/>
          </a:blip>
          <a:stretch>
            <a:fillRect/>
          </a:stretch>
        </p:blipFill>
        <p:spPr>
          <a:xfrm>
            <a:off x="0" y="1521274"/>
            <a:ext cx="9144001" cy="210095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200"/>
              </a:spcBef>
              <a:spcAft>
                <a:spcPts val="0"/>
              </a:spcAft>
              <a:buClr>
                <a:schemeClr val="dk1"/>
              </a:buClr>
              <a:buSzPts val="1100"/>
              <a:buFont typeface="Arial"/>
              <a:buNone/>
            </a:pPr>
            <a:r>
              <a:rPr lang="en" sz="2400" b="1">
                <a:solidFill>
                  <a:srgbClr val="121213"/>
                </a:solidFill>
              </a:rPr>
              <a:t>Reading Data using HBase Shell</a:t>
            </a:r>
            <a:endParaRPr sz="2400" b="1">
              <a:solidFill>
                <a:srgbClr val="121213"/>
              </a:solidFill>
            </a:endParaRPr>
          </a:p>
          <a:p>
            <a:pPr marL="0" lvl="0" indent="0" algn="l" rtl="0">
              <a:spcBef>
                <a:spcPts val="400"/>
              </a:spcBef>
              <a:spcAft>
                <a:spcPts val="0"/>
              </a:spcAft>
              <a:buNone/>
            </a:pPr>
            <a:endParaRPr/>
          </a:p>
        </p:txBody>
      </p:sp>
      <p:sp>
        <p:nvSpPr>
          <p:cNvPr id="309" name="Google Shape;309;p54"/>
          <p:cNvSpPr txBox="1">
            <a:spLocks noGrp="1"/>
          </p:cNvSpPr>
          <p:nvPr>
            <p:ph type="body" idx="1"/>
          </p:nvPr>
        </p:nvSpPr>
        <p:spPr>
          <a:xfrm>
            <a:off x="311700" y="1146100"/>
            <a:ext cx="8832300" cy="3787800"/>
          </a:xfrm>
          <a:prstGeom prst="rect">
            <a:avLst/>
          </a:prstGeom>
        </p:spPr>
        <p:txBody>
          <a:bodyPr spcFirstLastPara="1" wrap="square" lIns="91425" tIns="91425" rIns="91425" bIns="91425" anchor="t" anchorCtr="0">
            <a:noAutofit/>
          </a:bodyPr>
          <a:lstStyle/>
          <a:p>
            <a:pPr marL="254000" marR="939800" lvl="0" indent="0" algn="just" rtl="0">
              <a:lnSpc>
                <a:spcPct val="122000"/>
              </a:lnSpc>
              <a:spcBef>
                <a:spcPts val="600"/>
              </a:spcBef>
              <a:spcAft>
                <a:spcPts val="0"/>
              </a:spcAft>
              <a:buClr>
                <a:schemeClr val="dk1"/>
              </a:buClr>
              <a:buSzPts val="1100"/>
              <a:buFont typeface="Arial"/>
              <a:buNone/>
            </a:pPr>
            <a:r>
              <a:rPr lang="en" sz="2400">
                <a:solidFill>
                  <a:schemeClr val="dk1"/>
                </a:solidFill>
              </a:rPr>
              <a:t>The </a:t>
            </a:r>
            <a:r>
              <a:rPr lang="en" sz="2400" b="1">
                <a:solidFill>
                  <a:schemeClr val="dk1"/>
                </a:solidFill>
              </a:rPr>
              <a:t>get </a:t>
            </a:r>
            <a:r>
              <a:rPr lang="en" sz="2400">
                <a:solidFill>
                  <a:schemeClr val="dk1"/>
                </a:solidFill>
              </a:rPr>
              <a:t>command and the </a:t>
            </a:r>
            <a:r>
              <a:rPr lang="en" sz="2400" b="1">
                <a:solidFill>
                  <a:schemeClr val="dk1"/>
                </a:solidFill>
              </a:rPr>
              <a:t>get() </a:t>
            </a:r>
            <a:r>
              <a:rPr lang="en" sz="2400">
                <a:solidFill>
                  <a:schemeClr val="dk1"/>
                </a:solidFill>
              </a:rPr>
              <a:t>method of </a:t>
            </a:r>
            <a:r>
              <a:rPr lang="en" sz="2400" b="1">
                <a:solidFill>
                  <a:schemeClr val="dk1"/>
                </a:solidFill>
              </a:rPr>
              <a:t>HTable </a:t>
            </a:r>
            <a:r>
              <a:rPr lang="en" sz="2400">
                <a:solidFill>
                  <a:schemeClr val="dk1"/>
                </a:solidFill>
              </a:rPr>
              <a:t>class are used to read data from a table in HBase. Using </a:t>
            </a:r>
            <a:r>
              <a:rPr lang="en" sz="2400" b="1">
                <a:solidFill>
                  <a:schemeClr val="dk1"/>
                </a:solidFill>
              </a:rPr>
              <a:t>get </a:t>
            </a:r>
            <a:r>
              <a:rPr lang="en" sz="2400">
                <a:solidFill>
                  <a:schemeClr val="dk1"/>
                </a:solidFill>
              </a:rPr>
              <a:t>command, you can get a single row of data at a time. Its syntax is as follows:</a:t>
            </a:r>
            <a:endParaRPr sz="2400">
              <a:solidFill>
                <a:schemeClr val="dk1"/>
              </a:solidFill>
            </a:endParaRPr>
          </a:p>
          <a:p>
            <a:pPr marL="63500" lvl="0" indent="0" algn="l" rtl="0">
              <a:spcBef>
                <a:spcPts val="1200"/>
              </a:spcBef>
              <a:spcAft>
                <a:spcPts val="0"/>
              </a:spcAft>
              <a:buClr>
                <a:schemeClr val="dk1"/>
              </a:buClr>
              <a:buSzPts val="1100"/>
              <a:buFont typeface="Arial"/>
              <a:buNone/>
            </a:pPr>
            <a:r>
              <a:rPr lang="en" sz="2400">
                <a:solidFill>
                  <a:srgbClr val="303030"/>
                </a:solidFill>
              </a:rPr>
              <a:t>get  ’&lt;table  name&gt;’,’row1’</a:t>
            </a:r>
            <a:endParaRPr sz="2400">
              <a:solidFill>
                <a:srgbClr val="303030"/>
              </a:solidFill>
            </a:endParaRPr>
          </a:p>
          <a:p>
            <a:pPr marL="0" lvl="0" indent="0" algn="l" rtl="0">
              <a:spcBef>
                <a:spcPts val="1200"/>
              </a:spcBef>
              <a:spcAft>
                <a:spcPts val="1600"/>
              </a:spcAft>
              <a:buNone/>
            </a:pP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200"/>
              </a:spcBef>
              <a:spcAft>
                <a:spcPts val="400"/>
              </a:spcAft>
              <a:buClr>
                <a:schemeClr val="dk1"/>
              </a:buClr>
              <a:buSzPts val="1100"/>
              <a:buFont typeface="Arial"/>
              <a:buNone/>
            </a:pPr>
            <a:r>
              <a:rPr lang="en" sz="2400" b="1">
                <a:solidFill>
                  <a:srgbClr val="121213"/>
                </a:solidFill>
              </a:rPr>
              <a:t>Reading a Specific Column</a:t>
            </a:r>
            <a:endParaRPr sz="2400"/>
          </a:p>
        </p:txBody>
      </p:sp>
      <p:sp>
        <p:nvSpPr>
          <p:cNvPr id="315" name="Google Shape;315;p55"/>
          <p:cNvSpPr txBox="1">
            <a:spLocks noGrp="1"/>
          </p:cNvSpPr>
          <p:nvPr>
            <p:ph type="body" idx="1"/>
          </p:nvPr>
        </p:nvSpPr>
        <p:spPr>
          <a:xfrm>
            <a:off x="311700" y="1082600"/>
            <a:ext cx="8520600" cy="3865200"/>
          </a:xfrm>
          <a:prstGeom prst="rect">
            <a:avLst/>
          </a:prstGeom>
        </p:spPr>
        <p:txBody>
          <a:bodyPr spcFirstLastPara="1" wrap="square" lIns="91425" tIns="91425" rIns="91425" bIns="91425" anchor="t" anchorCtr="0">
            <a:noAutofit/>
          </a:bodyPr>
          <a:lstStyle/>
          <a:p>
            <a:pPr marL="0" lvl="0" indent="0" algn="l" rtl="0">
              <a:spcBef>
                <a:spcPts val="200"/>
              </a:spcBef>
              <a:spcAft>
                <a:spcPts val="0"/>
              </a:spcAft>
              <a:buClr>
                <a:schemeClr val="dk1"/>
              </a:buClr>
              <a:buSzPts val="1100"/>
              <a:buFont typeface="Arial"/>
              <a:buNone/>
            </a:pPr>
            <a:endParaRPr sz="2400" b="1">
              <a:solidFill>
                <a:srgbClr val="121213"/>
              </a:solidFill>
            </a:endParaRPr>
          </a:p>
          <a:p>
            <a:pPr marL="254000" lvl="0" indent="0" algn="l" rtl="0">
              <a:spcBef>
                <a:spcPts val="600"/>
              </a:spcBef>
              <a:spcAft>
                <a:spcPts val="0"/>
              </a:spcAft>
              <a:buClr>
                <a:schemeClr val="dk1"/>
              </a:buClr>
              <a:buSzPts val="1100"/>
              <a:buFont typeface="Arial"/>
              <a:buNone/>
            </a:pPr>
            <a:r>
              <a:rPr lang="en" sz="1400">
                <a:solidFill>
                  <a:schemeClr val="dk1"/>
                </a:solidFill>
              </a:rPr>
              <a:t>Given below is the syntax to read a specific column using the </a:t>
            </a:r>
            <a:r>
              <a:rPr lang="en" sz="1400" b="1">
                <a:solidFill>
                  <a:schemeClr val="dk1"/>
                </a:solidFill>
              </a:rPr>
              <a:t>get </a:t>
            </a:r>
            <a:r>
              <a:rPr lang="en" sz="1400">
                <a:solidFill>
                  <a:schemeClr val="dk1"/>
                </a:solidFill>
              </a:rPr>
              <a:t>method.</a:t>
            </a:r>
            <a:endParaRPr sz="1400">
              <a:solidFill>
                <a:schemeClr val="dk1"/>
              </a:solidFill>
            </a:endParaRPr>
          </a:p>
          <a:p>
            <a:pPr marL="0" lvl="0" indent="0" algn="l" rtl="0">
              <a:spcBef>
                <a:spcPts val="0"/>
              </a:spcBef>
              <a:spcAft>
                <a:spcPts val="1600"/>
              </a:spcAft>
              <a:buNone/>
            </a:pPr>
            <a:endParaRPr/>
          </a:p>
        </p:txBody>
      </p:sp>
      <p:pic>
        <p:nvPicPr>
          <p:cNvPr id="316" name="Google Shape;316;p55"/>
          <p:cNvPicPr preferRelativeResize="0"/>
          <p:nvPr/>
        </p:nvPicPr>
        <p:blipFill>
          <a:blip r:embed="rId3">
            <a:alphaModFix/>
          </a:blip>
          <a:stretch>
            <a:fillRect/>
          </a:stretch>
        </p:blipFill>
        <p:spPr>
          <a:xfrm>
            <a:off x="711475" y="2107600"/>
            <a:ext cx="4689121" cy="269825"/>
          </a:xfrm>
          <a:prstGeom prst="rect">
            <a:avLst/>
          </a:prstGeom>
          <a:noFill/>
          <a:ln>
            <a:noFill/>
          </a:ln>
        </p:spPr>
      </p:pic>
      <p:pic>
        <p:nvPicPr>
          <p:cNvPr id="317" name="Google Shape;317;p55"/>
          <p:cNvPicPr preferRelativeResize="0"/>
          <p:nvPr/>
        </p:nvPicPr>
        <p:blipFill>
          <a:blip r:embed="rId4">
            <a:alphaModFix/>
          </a:blip>
          <a:stretch>
            <a:fillRect/>
          </a:stretch>
        </p:blipFill>
        <p:spPr>
          <a:xfrm>
            <a:off x="311700" y="2691239"/>
            <a:ext cx="9144001" cy="207852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24" name="Google Shape;324;p56"/>
          <p:cNvPicPr preferRelativeResize="0"/>
          <p:nvPr/>
        </p:nvPicPr>
        <p:blipFill>
          <a:blip r:embed="rId3">
            <a:alphaModFix/>
          </a:blip>
          <a:stretch>
            <a:fillRect/>
          </a:stretch>
        </p:blipFill>
        <p:spPr>
          <a:xfrm>
            <a:off x="0" y="363400"/>
            <a:ext cx="8623749" cy="4472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7"/>
          <p:cNvSpPr txBox="1">
            <a:spLocks noGrp="1"/>
          </p:cNvSpPr>
          <p:nvPr>
            <p:ph type="body" idx="1"/>
          </p:nvPr>
        </p:nvSpPr>
        <p:spPr>
          <a:xfrm>
            <a:off x="311700" y="694175"/>
            <a:ext cx="8520600" cy="387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30" name="Google Shape;330;p57"/>
          <p:cNvPicPr preferRelativeResize="0"/>
          <p:nvPr/>
        </p:nvPicPr>
        <p:blipFill>
          <a:blip r:embed="rId3">
            <a:alphaModFix/>
          </a:blip>
          <a:stretch>
            <a:fillRect/>
          </a:stretch>
        </p:blipFill>
        <p:spPr>
          <a:xfrm>
            <a:off x="152400" y="4721275"/>
            <a:ext cx="28575" cy="19050"/>
          </a:xfrm>
          <a:prstGeom prst="rect">
            <a:avLst/>
          </a:prstGeom>
          <a:noFill/>
          <a:ln>
            <a:noFill/>
          </a:ln>
        </p:spPr>
      </p:pic>
      <p:pic>
        <p:nvPicPr>
          <p:cNvPr id="331" name="Google Shape;331;p57"/>
          <p:cNvPicPr preferRelativeResize="0"/>
          <p:nvPr/>
        </p:nvPicPr>
        <p:blipFill>
          <a:blip r:embed="rId4">
            <a:alphaModFix/>
          </a:blip>
          <a:stretch>
            <a:fillRect/>
          </a:stretch>
        </p:blipFill>
        <p:spPr>
          <a:xfrm>
            <a:off x="311700" y="1407175"/>
            <a:ext cx="8143226" cy="1386425"/>
          </a:xfrm>
          <a:prstGeom prst="rect">
            <a:avLst/>
          </a:prstGeom>
          <a:noFill/>
          <a:ln>
            <a:noFill/>
          </a:ln>
        </p:spPr>
      </p:pic>
      <p:pic>
        <p:nvPicPr>
          <p:cNvPr id="332" name="Google Shape;332;p57"/>
          <p:cNvPicPr preferRelativeResize="0"/>
          <p:nvPr/>
        </p:nvPicPr>
        <p:blipFill>
          <a:blip r:embed="rId5">
            <a:alphaModFix/>
          </a:blip>
          <a:stretch>
            <a:fillRect/>
          </a:stretch>
        </p:blipFill>
        <p:spPr>
          <a:xfrm>
            <a:off x="349463" y="3045163"/>
            <a:ext cx="8067675" cy="1152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8"/>
          <p:cNvSpPr txBox="1">
            <a:spLocks noGrp="1"/>
          </p:cNvSpPr>
          <p:nvPr>
            <p:ph type="body" idx="1"/>
          </p:nvPr>
        </p:nvSpPr>
        <p:spPr>
          <a:xfrm>
            <a:off x="311700" y="712825"/>
            <a:ext cx="8520600" cy="385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38" name="Google Shape;338;p58"/>
          <p:cNvPicPr preferRelativeResize="0"/>
          <p:nvPr/>
        </p:nvPicPr>
        <p:blipFill>
          <a:blip r:embed="rId3">
            <a:alphaModFix/>
          </a:blip>
          <a:stretch>
            <a:fillRect/>
          </a:stretch>
        </p:blipFill>
        <p:spPr>
          <a:xfrm>
            <a:off x="125800" y="1285450"/>
            <a:ext cx="8520601" cy="2879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45" name="Google Shape;345;p59"/>
          <p:cNvPicPr preferRelativeResize="0"/>
          <p:nvPr/>
        </p:nvPicPr>
        <p:blipFill>
          <a:blip r:embed="rId3">
            <a:alphaModFix/>
          </a:blip>
          <a:stretch>
            <a:fillRect/>
          </a:stretch>
        </p:blipFill>
        <p:spPr>
          <a:xfrm>
            <a:off x="0" y="545100"/>
            <a:ext cx="9144001" cy="41791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52" name="Google Shape;352;p60"/>
          <p:cNvPicPr preferRelativeResize="0"/>
          <p:nvPr/>
        </p:nvPicPr>
        <p:blipFill>
          <a:blip r:embed="rId3">
            <a:alphaModFix/>
          </a:blip>
          <a:stretch>
            <a:fillRect/>
          </a:stretch>
        </p:blipFill>
        <p:spPr>
          <a:xfrm>
            <a:off x="0" y="445025"/>
            <a:ext cx="8749550" cy="4377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59" name="Google Shape;359;p61"/>
          <p:cNvPicPr preferRelativeResize="0"/>
          <p:nvPr/>
        </p:nvPicPr>
        <p:blipFill>
          <a:blip r:embed="rId3">
            <a:alphaModFix/>
          </a:blip>
          <a:stretch>
            <a:fillRect/>
          </a:stretch>
        </p:blipFill>
        <p:spPr>
          <a:xfrm>
            <a:off x="0" y="321475"/>
            <a:ext cx="8832300" cy="433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11700" y="1152475"/>
            <a:ext cx="8520600" cy="4055400"/>
          </a:xfrm>
          <a:prstGeom prst="rect">
            <a:avLst/>
          </a:prstGeom>
        </p:spPr>
        <p:txBody>
          <a:bodyPr spcFirstLastPara="1" wrap="square" lIns="91425" tIns="91425" rIns="91425" bIns="91425" anchor="t" anchorCtr="0">
            <a:noAutofit/>
          </a:bodyPr>
          <a:lstStyle/>
          <a:p>
            <a:pPr marL="254000" marR="939800" lvl="0" indent="0" algn="just" rtl="0">
              <a:lnSpc>
                <a:spcPct val="122000"/>
              </a:lnSpc>
              <a:spcBef>
                <a:spcPts val="1200"/>
              </a:spcBef>
              <a:spcAft>
                <a:spcPts val="0"/>
              </a:spcAft>
              <a:buClr>
                <a:schemeClr val="dk1"/>
              </a:buClr>
              <a:buSzPts val="1100"/>
              <a:buFont typeface="Arial"/>
              <a:buNone/>
            </a:pPr>
            <a:r>
              <a:rPr lang="en"/>
              <a:t>I</a:t>
            </a:r>
            <a:r>
              <a:rPr lang="en" sz="2400"/>
              <a:t>t is a part of the Hadoop ecosystem that provides random real-time read/write access to data in the Hadoop File System.</a:t>
            </a:r>
            <a:endParaRPr sz="2400"/>
          </a:p>
          <a:p>
            <a:pPr marL="254000" marR="939800" lvl="0" indent="0" algn="just" rtl="0">
              <a:lnSpc>
                <a:spcPct val="122000"/>
              </a:lnSpc>
              <a:spcBef>
                <a:spcPts val="1200"/>
              </a:spcBef>
              <a:spcAft>
                <a:spcPts val="0"/>
              </a:spcAft>
              <a:buClr>
                <a:schemeClr val="dk1"/>
              </a:buClr>
              <a:buSzPts val="1100"/>
              <a:buFont typeface="Arial"/>
              <a:buNone/>
            </a:pPr>
            <a:r>
              <a:rPr lang="en" sz="2400"/>
              <a:t>One can store the data in HDFS either directly or through HBase. Data consumer reads/accesses the data in HDFS randomly using HBase. HBase sits on top of the Hadoop File System and provides read and write access.</a:t>
            </a:r>
            <a:endParaRPr sz="2400"/>
          </a:p>
          <a:p>
            <a:pPr marL="0" lvl="0" indent="0" algn="l" rtl="0">
              <a:spcBef>
                <a:spcPts val="0"/>
              </a:spcBef>
              <a:spcAft>
                <a:spcPts val="0"/>
              </a:spcAft>
              <a:buClr>
                <a:schemeClr val="dk1"/>
              </a:buClr>
              <a:buSzPts val="1100"/>
              <a:buFont typeface="Arial"/>
              <a:buNone/>
            </a:pPr>
            <a:endParaRPr sz="2400"/>
          </a:p>
          <a:p>
            <a:pPr marL="0" lvl="0" indent="0" algn="l" rtl="0">
              <a:spcBef>
                <a:spcPts val="1600"/>
              </a:spcBef>
              <a:spcAft>
                <a:spcPts val="1600"/>
              </a:spcAft>
              <a:buNone/>
            </a:pP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66" name="Google Shape;366;p62"/>
          <p:cNvPicPr preferRelativeResize="0"/>
          <p:nvPr/>
        </p:nvPicPr>
        <p:blipFill>
          <a:blip r:embed="rId3">
            <a:alphaModFix/>
          </a:blip>
          <a:stretch>
            <a:fillRect/>
          </a:stretch>
        </p:blipFill>
        <p:spPr>
          <a:xfrm>
            <a:off x="0" y="445024"/>
            <a:ext cx="9144001" cy="41238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73" name="Google Shape;373;p63"/>
          <p:cNvPicPr preferRelativeResize="0"/>
          <p:nvPr/>
        </p:nvPicPr>
        <p:blipFill>
          <a:blip r:embed="rId3">
            <a:alphaModFix/>
          </a:blip>
          <a:stretch>
            <a:fillRect/>
          </a:stretch>
        </p:blipFill>
        <p:spPr>
          <a:xfrm>
            <a:off x="0" y="445025"/>
            <a:ext cx="8274326" cy="35663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80" name="Google Shape;380;p64"/>
          <p:cNvPicPr preferRelativeResize="0"/>
          <p:nvPr/>
        </p:nvPicPr>
        <p:blipFill>
          <a:blip r:embed="rId3">
            <a:alphaModFix/>
          </a:blip>
          <a:stretch>
            <a:fillRect/>
          </a:stretch>
        </p:blipFill>
        <p:spPr>
          <a:xfrm>
            <a:off x="0" y="349425"/>
            <a:ext cx="8386151" cy="45005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87" name="Google Shape;387;p65"/>
          <p:cNvPicPr preferRelativeResize="0"/>
          <p:nvPr/>
        </p:nvPicPr>
        <p:blipFill>
          <a:blip r:embed="rId3">
            <a:alphaModFix/>
          </a:blip>
          <a:stretch>
            <a:fillRect/>
          </a:stretch>
        </p:blipFill>
        <p:spPr>
          <a:xfrm>
            <a:off x="0" y="321475"/>
            <a:ext cx="9144001" cy="47241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94" name="Google Shape;394;p66"/>
          <p:cNvPicPr preferRelativeResize="0"/>
          <p:nvPr/>
        </p:nvPicPr>
        <p:blipFill>
          <a:blip r:embed="rId3">
            <a:alphaModFix/>
          </a:blip>
          <a:stretch>
            <a:fillRect/>
          </a:stretch>
        </p:blipFill>
        <p:spPr>
          <a:xfrm>
            <a:off x="0" y="445025"/>
            <a:ext cx="8581825" cy="43350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00" name="Google Shape;400;p67"/>
          <p:cNvPicPr preferRelativeResize="0"/>
          <p:nvPr/>
        </p:nvPicPr>
        <p:blipFill>
          <a:blip r:embed="rId3">
            <a:alphaModFix/>
          </a:blip>
          <a:stretch>
            <a:fillRect/>
          </a:stretch>
        </p:blipFill>
        <p:spPr>
          <a:xfrm>
            <a:off x="152400" y="445025"/>
            <a:ext cx="8839200" cy="38598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07" name="Google Shape;407;p68"/>
          <p:cNvPicPr preferRelativeResize="0"/>
          <p:nvPr/>
        </p:nvPicPr>
        <p:blipFill>
          <a:blip r:embed="rId3">
            <a:alphaModFix/>
          </a:blip>
          <a:stretch>
            <a:fillRect/>
          </a:stretch>
        </p:blipFill>
        <p:spPr>
          <a:xfrm>
            <a:off x="0" y="445025"/>
            <a:ext cx="9144001" cy="42372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13" name="Google Shape;413;p69"/>
          <p:cNvPicPr preferRelativeResize="0"/>
          <p:nvPr/>
        </p:nvPicPr>
        <p:blipFill>
          <a:blip r:embed="rId3">
            <a:alphaModFix/>
          </a:blip>
          <a:stretch>
            <a:fillRect/>
          </a:stretch>
        </p:blipFill>
        <p:spPr>
          <a:xfrm>
            <a:off x="311700" y="2012675"/>
            <a:ext cx="8520601" cy="25562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0"/>
          <p:cNvSpPr txBox="1">
            <a:spLocks noGrp="1"/>
          </p:cNvSpPr>
          <p:nvPr>
            <p:ph type="body" idx="1"/>
          </p:nvPr>
        </p:nvSpPr>
        <p:spPr>
          <a:xfrm>
            <a:off x="227825" y="6073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19" name="Google Shape;419;p70"/>
          <p:cNvPicPr preferRelativeResize="0"/>
          <p:nvPr/>
        </p:nvPicPr>
        <p:blipFill>
          <a:blip r:embed="rId3">
            <a:alphaModFix/>
          </a:blip>
          <a:stretch>
            <a:fillRect/>
          </a:stretch>
        </p:blipFill>
        <p:spPr>
          <a:xfrm>
            <a:off x="0" y="125800"/>
            <a:ext cx="9144001" cy="501770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26" name="Google Shape;426;p71"/>
          <p:cNvPicPr preferRelativeResize="0"/>
          <p:nvPr/>
        </p:nvPicPr>
        <p:blipFill>
          <a:blip r:embed="rId3">
            <a:alphaModFix/>
          </a:blip>
          <a:stretch>
            <a:fillRect/>
          </a:stretch>
        </p:blipFill>
        <p:spPr>
          <a:xfrm>
            <a:off x="0" y="545076"/>
            <a:ext cx="9144001" cy="4347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aphicFrame>
        <p:nvGraphicFramePr>
          <p:cNvPr id="5" name="Google Shape;85;p18"/>
          <p:cNvGraphicFramePr/>
          <p:nvPr/>
        </p:nvGraphicFramePr>
        <p:xfrm>
          <a:off x="152400" y="152400"/>
          <a:ext cx="8909700" cy="4171509"/>
        </p:xfrm>
        <a:graphic>
          <a:graphicData uri="http://schemas.openxmlformats.org/drawingml/2006/table">
            <a:tbl>
              <a:tblPr>
                <a:noFill/>
                <a:tableStyleId>{033AA60C-B10D-4E5B-8D5C-E3B56D8C6C11}</a:tableStyleId>
              </a:tblPr>
              <a:tblGrid>
                <a:gridCol w="2352675">
                  <a:extLst>
                    <a:ext uri="{9D8B030D-6E8A-4147-A177-3AD203B41FA5}">
                      <a16:colId xmlns:a16="http://schemas.microsoft.com/office/drawing/2014/main" val="20000"/>
                    </a:ext>
                  </a:extLst>
                </a:gridCol>
                <a:gridCol w="6557025">
                  <a:extLst>
                    <a:ext uri="{9D8B030D-6E8A-4147-A177-3AD203B41FA5}">
                      <a16:colId xmlns:a16="http://schemas.microsoft.com/office/drawing/2014/main" val="20001"/>
                    </a:ext>
                  </a:extLst>
                </a:gridCol>
              </a:tblGrid>
              <a:tr h="523875">
                <a:tc>
                  <a:txBody>
                    <a:bodyPr/>
                    <a:lstStyle/>
                    <a:p>
                      <a:pPr marL="0" lvl="0" indent="0" algn="l" rtl="0">
                        <a:lnSpc>
                          <a:spcPct val="115000"/>
                        </a:lnSpc>
                        <a:spcBef>
                          <a:spcPts val="600"/>
                        </a:spcBef>
                        <a:spcAft>
                          <a:spcPts val="1200"/>
                        </a:spcAft>
                        <a:buNone/>
                      </a:pPr>
                      <a:r>
                        <a:rPr lang="en" sz="1050" b="1" dirty="0">
                          <a:solidFill>
                            <a:srgbClr val="303030"/>
                          </a:solidFill>
                        </a:rPr>
                        <a:t>HDFS</a:t>
                      </a:r>
                      <a:endParaRPr sz="1050" b="1" dirty="0">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a:txBody>
                    <a:bodyPr/>
                    <a:lstStyle/>
                    <a:p>
                      <a:pPr marL="0" lvl="0" indent="0" algn="l" rtl="0">
                        <a:lnSpc>
                          <a:spcPct val="115000"/>
                        </a:lnSpc>
                        <a:spcBef>
                          <a:spcPts val="600"/>
                        </a:spcBef>
                        <a:spcAft>
                          <a:spcPts val="1200"/>
                        </a:spcAft>
                        <a:buNone/>
                      </a:pPr>
                      <a:r>
                        <a:rPr lang="en" sz="1050" b="1">
                          <a:solidFill>
                            <a:srgbClr val="303030"/>
                          </a:solidFill>
                        </a:rPr>
                        <a:t>HBase</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extLst>
                  <a:ext uri="{0D108BD9-81ED-4DB2-BD59-A6C34878D82A}">
                    <a16:rowId xmlns:a16="http://schemas.microsoft.com/office/drawing/2014/main" val="10000"/>
                  </a:ext>
                </a:extLst>
              </a:tr>
              <a:tr h="904875">
                <a:tc>
                  <a:txBody>
                    <a:bodyPr/>
                    <a:lstStyle/>
                    <a:p>
                      <a:pPr marL="0" marR="76200" lvl="0" indent="0" algn="l" rtl="0">
                        <a:lnSpc>
                          <a:spcPct val="115000"/>
                        </a:lnSpc>
                        <a:spcBef>
                          <a:spcPts val="1200"/>
                        </a:spcBef>
                        <a:spcAft>
                          <a:spcPts val="1200"/>
                        </a:spcAft>
                        <a:buNone/>
                      </a:pPr>
                      <a:r>
                        <a:rPr lang="en" sz="1200" b="1" dirty="0">
                          <a:solidFill>
                            <a:srgbClr val="303030"/>
                          </a:solidFill>
                        </a:rPr>
                        <a:t>HDFS is a distributed file system suitable for storing large files.</a:t>
                      </a:r>
                      <a:endParaRPr sz="1200" b="1" dirty="0">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b="1" dirty="0">
                          <a:solidFill>
                            <a:srgbClr val="303030"/>
                          </a:solidFill>
                        </a:rPr>
                        <a:t>HBase is a database built on top of the HDFS.</a:t>
                      </a:r>
                      <a:endParaRPr sz="1200" b="1" dirty="0">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714375">
                <a:tc>
                  <a:txBody>
                    <a:bodyPr/>
                    <a:lstStyle/>
                    <a:p>
                      <a:pPr marL="0" marR="393700" lvl="0" indent="0" algn="l" rtl="0">
                        <a:lnSpc>
                          <a:spcPct val="115000"/>
                        </a:lnSpc>
                        <a:spcBef>
                          <a:spcPts val="1200"/>
                        </a:spcBef>
                        <a:spcAft>
                          <a:spcPts val="1200"/>
                        </a:spcAft>
                        <a:buNone/>
                      </a:pPr>
                      <a:r>
                        <a:rPr lang="en" sz="1200" b="1">
                          <a:solidFill>
                            <a:srgbClr val="303030"/>
                          </a:solidFill>
                        </a:rPr>
                        <a:t>HDFS does not support fast individual record lookups.</a:t>
                      </a:r>
                      <a:endParaRPr sz="120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b="1">
                          <a:solidFill>
                            <a:srgbClr val="303030"/>
                          </a:solidFill>
                        </a:rPr>
                        <a:t>HBase provides fast lookups for larger tables.</a:t>
                      </a:r>
                      <a:endParaRPr sz="120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904875">
                <a:tc>
                  <a:txBody>
                    <a:bodyPr/>
                    <a:lstStyle/>
                    <a:p>
                      <a:pPr marL="0" marR="101600" lvl="0" indent="0" algn="l" rtl="0">
                        <a:lnSpc>
                          <a:spcPct val="115000"/>
                        </a:lnSpc>
                        <a:spcBef>
                          <a:spcPts val="1200"/>
                        </a:spcBef>
                        <a:spcAft>
                          <a:spcPts val="1200"/>
                        </a:spcAft>
                        <a:buNone/>
                      </a:pPr>
                      <a:r>
                        <a:rPr lang="en" sz="1200" b="1">
                          <a:solidFill>
                            <a:srgbClr val="303030"/>
                          </a:solidFill>
                        </a:rPr>
                        <a:t>It provides high latency batch processing; no concept of batch processing.</a:t>
                      </a:r>
                      <a:endParaRPr sz="120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marR="317500" lvl="0" indent="0" algn="l" rtl="0">
                        <a:lnSpc>
                          <a:spcPct val="115000"/>
                        </a:lnSpc>
                        <a:spcBef>
                          <a:spcPts val="1200"/>
                        </a:spcBef>
                        <a:spcAft>
                          <a:spcPts val="1200"/>
                        </a:spcAft>
                        <a:buNone/>
                      </a:pPr>
                      <a:r>
                        <a:rPr lang="en" sz="1200" b="1">
                          <a:solidFill>
                            <a:srgbClr val="303030"/>
                          </a:solidFill>
                        </a:rPr>
                        <a:t>It provides low latency access to single rows from billions of records (Random access).</a:t>
                      </a:r>
                      <a:endParaRPr sz="120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904875">
                <a:tc>
                  <a:txBody>
                    <a:bodyPr/>
                    <a:lstStyle/>
                    <a:p>
                      <a:pPr marL="0" marR="457200" lvl="0" indent="0" algn="l" rtl="0">
                        <a:lnSpc>
                          <a:spcPct val="115000"/>
                        </a:lnSpc>
                        <a:spcBef>
                          <a:spcPts val="1200"/>
                        </a:spcBef>
                        <a:spcAft>
                          <a:spcPts val="1200"/>
                        </a:spcAft>
                        <a:buNone/>
                      </a:pPr>
                      <a:r>
                        <a:rPr lang="en" sz="1200" b="1">
                          <a:solidFill>
                            <a:srgbClr val="303030"/>
                          </a:solidFill>
                        </a:rPr>
                        <a:t>It provides only sequential access of data.</a:t>
                      </a:r>
                      <a:endParaRPr sz="120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marR="127000" lvl="0" indent="0" algn="l" rtl="0">
                        <a:lnSpc>
                          <a:spcPct val="115000"/>
                        </a:lnSpc>
                        <a:spcBef>
                          <a:spcPts val="1200"/>
                        </a:spcBef>
                        <a:spcAft>
                          <a:spcPts val="1200"/>
                        </a:spcAft>
                        <a:buNone/>
                      </a:pPr>
                      <a:r>
                        <a:rPr lang="en" sz="1200" b="1" dirty="0">
                          <a:solidFill>
                            <a:srgbClr val="303030"/>
                          </a:solidFill>
                        </a:rPr>
                        <a:t>HBase internally uses Hash tables and provides random access, and it stores the data in indexed HDFS files for faster lookups.</a:t>
                      </a:r>
                      <a:endParaRPr sz="1200" b="1" dirty="0">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33" name="Google Shape;433;p72"/>
          <p:cNvPicPr preferRelativeResize="0"/>
          <p:nvPr/>
        </p:nvPicPr>
        <p:blipFill>
          <a:blip r:embed="rId3">
            <a:alphaModFix/>
          </a:blip>
          <a:stretch>
            <a:fillRect/>
          </a:stretch>
        </p:blipFill>
        <p:spPr>
          <a:xfrm>
            <a:off x="212425" y="0"/>
            <a:ext cx="8520601" cy="51435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city</a:t>
            </a:r>
            <a:endParaRPr/>
          </a:p>
        </p:txBody>
      </p:sp>
      <p:pic>
        <p:nvPicPr>
          <p:cNvPr id="440" name="Google Shape;440;p73"/>
          <p:cNvPicPr preferRelativeResize="0"/>
          <p:nvPr/>
        </p:nvPicPr>
        <p:blipFill>
          <a:blip r:embed="rId3">
            <a:alphaModFix/>
          </a:blip>
          <a:stretch>
            <a:fillRect/>
          </a:stretch>
        </p:blipFill>
        <p:spPr>
          <a:xfrm>
            <a:off x="155850" y="1017725"/>
            <a:ext cx="8832301" cy="3077500"/>
          </a:xfrm>
          <a:prstGeom prst="rect">
            <a:avLst/>
          </a:prstGeom>
          <a:noFill/>
          <a:ln>
            <a:noFill/>
          </a:ln>
        </p:spPr>
      </p:pic>
      <p:pic>
        <p:nvPicPr>
          <p:cNvPr id="441" name="Google Shape;441;p73"/>
          <p:cNvPicPr preferRelativeResize="0"/>
          <p:nvPr/>
        </p:nvPicPr>
        <p:blipFill>
          <a:blip r:embed="rId3">
            <a:alphaModFix/>
          </a:blip>
          <a:stretch>
            <a:fillRect/>
          </a:stretch>
        </p:blipFill>
        <p:spPr>
          <a:xfrm>
            <a:off x="152400" y="1890498"/>
            <a:ext cx="9144001" cy="166730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63500" lvl="0" indent="0" algn="l" rtl="0">
              <a:spcBef>
                <a:spcPts val="1200"/>
              </a:spcBef>
              <a:spcAft>
                <a:spcPts val="0"/>
              </a:spcAft>
              <a:buClr>
                <a:schemeClr val="dk1"/>
              </a:buClr>
              <a:buSzPts val="1100"/>
              <a:buFont typeface="Arial"/>
              <a:buNone/>
            </a:pPr>
            <a:r>
              <a:rPr lang="en" sz="2400">
                <a:solidFill>
                  <a:srgbClr val="303030"/>
                </a:solidFill>
              </a:rPr>
              <a:t>                          city:  Delhi</a:t>
            </a:r>
            <a:endParaRPr sz="2400">
              <a:solidFill>
                <a:srgbClr val="303030"/>
              </a:solidFill>
            </a:endParaRPr>
          </a:p>
          <a:p>
            <a:pPr marL="0" lvl="0" indent="0" algn="l" rtl="0">
              <a:spcBef>
                <a:spcPts val="1200"/>
              </a:spcBef>
              <a:spcAft>
                <a:spcPts val="1600"/>
              </a:spcAft>
              <a:buNone/>
            </a:pPr>
            <a:endParaRPr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4800"/>
          </a:p>
          <a:p>
            <a:pPr marL="0" lvl="0" indent="0" algn="ctr" rtl="0">
              <a:spcBef>
                <a:spcPts val="1600"/>
              </a:spcBef>
              <a:spcAft>
                <a:spcPts val="1600"/>
              </a:spcAft>
              <a:buNone/>
            </a:pPr>
            <a:r>
              <a:rPr lang="en" sz="4800"/>
              <a:t>Thank you</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389125"/>
            <a:ext cx="8520600" cy="572700"/>
          </a:xfrm>
          <a:prstGeom prst="rect">
            <a:avLst/>
          </a:prstGeom>
        </p:spPr>
        <p:txBody>
          <a:bodyPr spcFirstLastPara="1" wrap="square" lIns="91425" tIns="91425" rIns="91425" bIns="91425" anchor="t" anchorCtr="0">
            <a:noAutofit/>
          </a:bodyPr>
          <a:lstStyle/>
          <a:p>
            <a:pPr marL="228600" lvl="0" indent="0" algn="just" rtl="0">
              <a:lnSpc>
                <a:spcPct val="115000"/>
              </a:lnSpc>
              <a:spcBef>
                <a:spcPts val="500"/>
              </a:spcBef>
              <a:spcAft>
                <a:spcPts val="0"/>
              </a:spcAft>
              <a:buClr>
                <a:schemeClr val="dk1"/>
              </a:buClr>
              <a:buSzPts val="1100"/>
              <a:buFont typeface="Arial"/>
              <a:buNone/>
            </a:pPr>
            <a:r>
              <a:rPr lang="en" sz="2400" dirty="0">
                <a:solidFill>
                  <a:srgbClr val="121213"/>
                </a:solidFill>
              </a:rPr>
              <a:t>Storage Mechanism in HBase</a:t>
            </a:r>
            <a:endParaRPr sz="2400" dirty="0"/>
          </a:p>
        </p:txBody>
      </p:sp>
      <p:sp>
        <p:nvSpPr>
          <p:cNvPr id="91" name="Google Shape;91;p19"/>
          <p:cNvSpPr txBox="1">
            <a:spLocks noGrp="1"/>
          </p:cNvSpPr>
          <p:nvPr>
            <p:ph type="body" idx="1"/>
          </p:nvPr>
        </p:nvSpPr>
        <p:spPr>
          <a:xfrm>
            <a:off x="311700" y="1152475"/>
            <a:ext cx="8409900" cy="4144800"/>
          </a:xfrm>
          <a:prstGeom prst="rect">
            <a:avLst/>
          </a:prstGeom>
        </p:spPr>
        <p:txBody>
          <a:bodyPr spcFirstLastPara="1" wrap="square" lIns="91425" tIns="91425" rIns="91425" bIns="91425" anchor="t" anchorCtr="0">
            <a:noAutofit/>
          </a:bodyPr>
          <a:lstStyle/>
          <a:p>
            <a:pPr marL="254000" marR="939800" lvl="0" indent="0" algn="just" rtl="0">
              <a:lnSpc>
                <a:spcPct val="122000"/>
              </a:lnSpc>
              <a:spcBef>
                <a:spcPts val="600"/>
              </a:spcBef>
              <a:spcAft>
                <a:spcPts val="0"/>
              </a:spcAft>
              <a:buNone/>
            </a:pPr>
            <a:r>
              <a:rPr lang="en" sz="2400" dirty="0">
                <a:solidFill>
                  <a:schemeClr val="dk1"/>
                </a:solidFill>
              </a:rPr>
              <a:t>HBase is a </a:t>
            </a:r>
            <a:r>
              <a:rPr lang="en" sz="2400" b="1" dirty="0">
                <a:solidFill>
                  <a:schemeClr val="dk1"/>
                </a:solidFill>
              </a:rPr>
              <a:t>column-oriented database </a:t>
            </a:r>
            <a:r>
              <a:rPr lang="en" sz="2400" dirty="0">
                <a:solidFill>
                  <a:schemeClr val="dk1"/>
                </a:solidFill>
              </a:rPr>
              <a:t>and the tables in it are sorted by row. </a:t>
            </a:r>
            <a:endParaRPr sz="2400" dirty="0">
              <a:solidFill>
                <a:schemeClr val="dk1"/>
              </a:solidFill>
            </a:endParaRPr>
          </a:p>
          <a:p>
            <a:pPr marL="254000" marR="939800" lvl="0" indent="0" algn="just" rtl="0">
              <a:lnSpc>
                <a:spcPct val="122000"/>
              </a:lnSpc>
              <a:spcBef>
                <a:spcPts val="600"/>
              </a:spcBef>
              <a:spcAft>
                <a:spcPts val="0"/>
              </a:spcAft>
              <a:buNone/>
            </a:pPr>
            <a:r>
              <a:rPr lang="en" sz="2400" dirty="0">
                <a:solidFill>
                  <a:schemeClr val="dk1"/>
                </a:solidFill>
              </a:rPr>
              <a:t>The table schema defines only column families, which are the key value pairs. </a:t>
            </a:r>
            <a:endParaRPr sz="2400" dirty="0">
              <a:solidFill>
                <a:schemeClr val="dk1"/>
              </a:solidFill>
            </a:endParaRPr>
          </a:p>
          <a:p>
            <a:pPr marL="254000" marR="939800" lvl="0" indent="0" algn="just" rtl="0">
              <a:lnSpc>
                <a:spcPct val="122000"/>
              </a:lnSpc>
              <a:spcBef>
                <a:spcPts val="600"/>
              </a:spcBef>
              <a:spcAft>
                <a:spcPts val="0"/>
              </a:spcAft>
              <a:buNone/>
            </a:pPr>
            <a:r>
              <a:rPr lang="en" sz="2400" dirty="0">
                <a:solidFill>
                  <a:schemeClr val="dk1"/>
                </a:solidFill>
              </a:rPr>
              <a:t>A table have multiple column families and each column family can have any number of columns. </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HBASE</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2400">
                <a:solidFill>
                  <a:schemeClr val="dk1"/>
                </a:solidFill>
                <a:latin typeface="Times New Roman"/>
                <a:ea typeface="Times New Roman"/>
                <a:cs typeface="Times New Roman"/>
                <a:sym typeface="Times New Roman"/>
              </a:rPr>
              <a:t>T</a:t>
            </a:r>
            <a:r>
              <a:rPr lang="en" sz="2400">
                <a:solidFill>
                  <a:schemeClr val="dk1"/>
                </a:solidFill>
              </a:rPr>
              <a:t>able is a collection of rows.</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a:t>
            </a:r>
            <a:r>
              <a:rPr lang="en" sz="2400">
                <a:solidFill>
                  <a:schemeClr val="dk1"/>
                </a:solidFill>
                <a:latin typeface="Times New Roman"/>
                <a:ea typeface="Times New Roman"/>
                <a:cs typeface="Times New Roman"/>
                <a:sym typeface="Times New Roman"/>
              </a:rPr>
              <a:t>       </a:t>
            </a:r>
            <a:r>
              <a:rPr lang="en" sz="2400">
                <a:solidFill>
                  <a:schemeClr val="dk1"/>
                </a:solidFill>
              </a:rPr>
              <a:t>Row is a collection of column families.</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a:t>
            </a:r>
            <a:r>
              <a:rPr lang="en" sz="2400">
                <a:solidFill>
                  <a:schemeClr val="dk1"/>
                </a:solidFill>
                <a:latin typeface="Times New Roman"/>
                <a:ea typeface="Times New Roman"/>
                <a:cs typeface="Times New Roman"/>
                <a:sym typeface="Times New Roman"/>
              </a:rPr>
              <a:t>       </a:t>
            </a:r>
            <a:r>
              <a:rPr lang="en" sz="2400">
                <a:solidFill>
                  <a:schemeClr val="dk1"/>
                </a:solidFill>
              </a:rPr>
              <a:t>Column family is a collection of columns.</a:t>
            </a:r>
            <a:endParaRPr sz="2400">
              <a:solidFill>
                <a:schemeClr val="dk1"/>
              </a:solidFill>
            </a:endParaRPr>
          </a:p>
          <a:p>
            <a:pPr marL="0" lvl="0" indent="0" algn="l" rtl="0">
              <a:spcBef>
                <a:spcPts val="1200"/>
              </a:spcBef>
              <a:spcAft>
                <a:spcPts val="0"/>
              </a:spcAft>
              <a:buClr>
                <a:schemeClr val="dk1"/>
              </a:buClr>
              <a:buSzPts val="1100"/>
              <a:buFont typeface="Arial"/>
              <a:buNone/>
            </a:pPr>
            <a:r>
              <a:rPr lang="en" sz="2400">
                <a:solidFill>
                  <a:schemeClr val="dk1"/>
                </a:solidFill>
              </a:rPr>
              <a:t>·</a:t>
            </a:r>
            <a:r>
              <a:rPr lang="en" sz="2400">
                <a:solidFill>
                  <a:schemeClr val="dk1"/>
                </a:solidFill>
                <a:latin typeface="Times New Roman"/>
                <a:ea typeface="Times New Roman"/>
                <a:cs typeface="Times New Roman"/>
                <a:sym typeface="Times New Roman"/>
              </a:rPr>
              <a:t>       </a:t>
            </a:r>
            <a:r>
              <a:rPr lang="en" sz="2400">
                <a:solidFill>
                  <a:schemeClr val="dk1"/>
                </a:solidFill>
              </a:rPr>
              <a:t>Column is a collection of key value pairs.</a:t>
            </a:r>
            <a:endParaRPr sz="2400">
              <a:solidFill>
                <a:schemeClr val="dk1"/>
              </a:solidFill>
            </a:endParaRPr>
          </a:p>
          <a:p>
            <a:pPr marL="0" lvl="0" indent="0" algn="l" rtl="0">
              <a:spcBef>
                <a:spcPts val="1200"/>
              </a:spcBef>
              <a:spcAft>
                <a:spcPts val="1600"/>
              </a:spcAft>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graphicFrame>
        <p:nvGraphicFramePr>
          <p:cNvPr id="104" name="Google Shape;104;p21"/>
          <p:cNvGraphicFramePr/>
          <p:nvPr/>
        </p:nvGraphicFramePr>
        <p:xfrm>
          <a:off x="232063" y="1152475"/>
          <a:ext cx="8679875" cy="3740650"/>
        </p:xfrm>
        <a:graphic>
          <a:graphicData uri="http://schemas.openxmlformats.org/drawingml/2006/table">
            <a:tbl>
              <a:tblPr>
                <a:noFill/>
                <a:tableStyleId>{033AA60C-B10D-4E5B-8D5C-E3B56D8C6C11}</a:tableStyleId>
              </a:tblPr>
              <a:tblGrid>
                <a:gridCol w="938375">
                  <a:extLst>
                    <a:ext uri="{9D8B030D-6E8A-4147-A177-3AD203B41FA5}">
                      <a16:colId xmlns:a16="http://schemas.microsoft.com/office/drawing/2014/main" val="20000"/>
                    </a:ext>
                  </a:extLst>
                </a:gridCol>
                <a:gridCol w="634775">
                  <a:extLst>
                    <a:ext uri="{9D8B030D-6E8A-4147-A177-3AD203B41FA5}">
                      <a16:colId xmlns:a16="http://schemas.microsoft.com/office/drawing/2014/main" val="20001"/>
                    </a:ext>
                  </a:extLst>
                </a:gridCol>
                <a:gridCol w="634775">
                  <a:extLst>
                    <a:ext uri="{9D8B030D-6E8A-4147-A177-3AD203B41FA5}">
                      <a16:colId xmlns:a16="http://schemas.microsoft.com/office/drawing/2014/main" val="20002"/>
                    </a:ext>
                  </a:extLst>
                </a:gridCol>
                <a:gridCol w="648575">
                  <a:extLst>
                    <a:ext uri="{9D8B030D-6E8A-4147-A177-3AD203B41FA5}">
                      <a16:colId xmlns:a16="http://schemas.microsoft.com/office/drawing/2014/main" val="20003"/>
                    </a:ext>
                  </a:extLst>
                </a:gridCol>
                <a:gridCol w="648575">
                  <a:extLst>
                    <a:ext uri="{9D8B030D-6E8A-4147-A177-3AD203B41FA5}">
                      <a16:colId xmlns:a16="http://schemas.microsoft.com/office/drawing/2014/main" val="20004"/>
                    </a:ext>
                  </a:extLst>
                </a:gridCol>
                <a:gridCol w="648575">
                  <a:extLst>
                    <a:ext uri="{9D8B030D-6E8A-4147-A177-3AD203B41FA5}">
                      <a16:colId xmlns:a16="http://schemas.microsoft.com/office/drawing/2014/main" val="20005"/>
                    </a:ext>
                  </a:extLst>
                </a:gridCol>
                <a:gridCol w="648575">
                  <a:extLst>
                    <a:ext uri="{9D8B030D-6E8A-4147-A177-3AD203B41FA5}">
                      <a16:colId xmlns:a16="http://schemas.microsoft.com/office/drawing/2014/main" val="20006"/>
                    </a:ext>
                  </a:extLst>
                </a:gridCol>
                <a:gridCol w="648575">
                  <a:extLst>
                    <a:ext uri="{9D8B030D-6E8A-4147-A177-3AD203B41FA5}">
                      <a16:colId xmlns:a16="http://schemas.microsoft.com/office/drawing/2014/main" val="20007"/>
                    </a:ext>
                  </a:extLst>
                </a:gridCol>
                <a:gridCol w="634775">
                  <a:extLst>
                    <a:ext uri="{9D8B030D-6E8A-4147-A177-3AD203B41FA5}">
                      <a16:colId xmlns:a16="http://schemas.microsoft.com/office/drawing/2014/main" val="20008"/>
                    </a:ext>
                  </a:extLst>
                </a:gridCol>
                <a:gridCol w="648575">
                  <a:extLst>
                    <a:ext uri="{9D8B030D-6E8A-4147-A177-3AD203B41FA5}">
                      <a16:colId xmlns:a16="http://schemas.microsoft.com/office/drawing/2014/main" val="20009"/>
                    </a:ext>
                  </a:extLst>
                </a:gridCol>
                <a:gridCol w="648575">
                  <a:extLst>
                    <a:ext uri="{9D8B030D-6E8A-4147-A177-3AD203B41FA5}">
                      <a16:colId xmlns:a16="http://schemas.microsoft.com/office/drawing/2014/main" val="20010"/>
                    </a:ext>
                  </a:extLst>
                </a:gridCol>
                <a:gridCol w="648575">
                  <a:extLst>
                    <a:ext uri="{9D8B030D-6E8A-4147-A177-3AD203B41FA5}">
                      <a16:colId xmlns:a16="http://schemas.microsoft.com/office/drawing/2014/main" val="20011"/>
                    </a:ext>
                  </a:extLst>
                </a:gridCol>
                <a:gridCol w="648575">
                  <a:extLst>
                    <a:ext uri="{9D8B030D-6E8A-4147-A177-3AD203B41FA5}">
                      <a16:colId xmlns:a16="http://schemas.microsoft.com/office/drawing/2014/main" val="20012"/>
                    </a:ext>
                  </a:extLst>
                </a:gridCol>
              </a:tblGrid>
              <a:tr h="502350">
                <a:tc rowSpan="2">
                  <a:txBody>
                    <a:bodyPr/>
                    <a:lstStyle/>
                    <a:p>
                      <a:pPr marL="0" lvl="0" indent="0" algn="l" rtl="0">
                        <a:lnSpc>
                          <a:spcPct val="115000"/>
                        </a:lnSpc>
                        <a:spcBef>
                          <a:spcPts val="600"/>
                        </a:spcBef>
                        <a:spcAft>
                          <a:spcPts val="1200"/>
                        </a:spcAft>
                        <a:buNone/>
                      </a:pPr>
                      <a:r>
                        <a:rPr lang="en" sz="1050" b="1">
                          <a:solidFill>
                            <a:srgbClr val="303030"/>
                          </a:solidFill>
                        </a:rPr>
                        <a:t>Rowid</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gridSpan="3">
                  <a:txBody>
                    <a:bodyPr/>
                    <a:lstStyle/>
                    <a:p>
                      <a:pPr marL="0" lvl="0" indent="0" algn="l" rtl="0">
                        <a:lnSpc>
                          <a:spcPct val="115000"/>
                        </a:lnSpc>
                        <a:spcBef>
                          <a:spcPts val="600"/>
                        </a:spcBef>
                        <a:spcAft>
                          <a:spcPts val="1200"/>
                        </a:spcAft>
                        <a:buNone/>
                      </a:pPr>
                      <a:r>
                        <a:rPr lang="en" sz="1050" b="1">
                          <a:solidFill>
                            <a:srgbClr val="303030"/>
                          </a:solidFill>
                        </a:rPr>
                        <a:t>Column Family</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hMerge="1">
                  <a:txBody>
                    <a:bodyPr/>
                    <a:lstStyle/>
                    <a:p>
                      <a:endParaRPr lang="en-US"/>
                    </a:p>
                  </a:txBody>
                  <a:tcPr/>
                </a:tc>
                <a:tc hMerge="1">
                  <a:txBody>
                    <a:bodyPr/>
                    <a:lstStyle/>
                    <a:p>
                      <a:endParaRPr lang="en-US"/>
                    </a:p>
                  </a:txBody>
                  <a:tcPr/>
                </a:tc>
                <a:tc gridSpan="3">
                  <a:txBody>
                    <a:bodyPr/>
                    <a:lstStyle/>
                    <a:p>
                      <a:pPr marL="0" lvl="0" indent="0" algn="l" rtl="0">
                        <a:lnSpc>
                          <a:spcPct val="115000"/>
                        </a:lnSpc>
                        <a:spcBef>
                          <a:spcPts val="600"/>
                        </a:spcBef>
                        <a:spcAft>
                          <a:spcPts val="1200"/>
                        </a:spcAft>
                        <a:buNone/>
                      </a:pPr>
                      <a:r>
                        <a:rPr lang="en" sz="1050" b="1">
                          <a:solidFill>
                            <a:srgbClr val="303030"/>
                          </a:solidFill>
                        </a:rPr>
                        <a:t>Column Family</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hMerge="1">
                  <a:txBody>
                    <a:bodyPr/>
                    <a:lstStyle/>
                    <a:p>
                      <a:endParaRPr lang="en-US"/>
                    </a:p>
                  </a:txBody>
                  <a:tcPr/>
                </a:tc>
                <a:tc hMerge="1">
                  <a:txBody>
                    <a:bodyPr/>
                    <a:lstStyle/>
                    <a:p>
                      <a:endParaRPr lang="en-US"/>
                    </a:p>
                  </a:txBody>
                  <a:tcPr/>
                </a:tc>
                <a:tc gridSpan="3">
                  <a:txBody>
                    <a:bodyPr/>
                    <a:lstStyle/>
                    <a:p>
                      <a:pPr marL="0" lvl="0" indent="0" algn="l" rtl="0">
                        <a:lnSpc>
                          <a:spcPct val="115000"/>
                        </a:lnSpc>
                        <a:spcBef>
                          <a:spcPts val="600"/>
                        </a:spcBef>
                        <a:spcAft>
                          <a:spcPts val="1200"/>
                        </a:spcAft>
                        <a:buNone/>
                      </a:pPr>
                      <a:r>
                        <a:rPr lang="en" sz="1050" b="1">
                          <a:solidFill>
                            <a:srgbClr val="303030"/>
                          </a:solidFill>
                        </a:rPr>
                        <a:t>Column Family</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hMerge="1">
                  <a:txBody>
                    <a:bodyPr/>
                    <a:lstStyle/>
                    <a:p>
                      <a:endParaRPr lang="en-US"/>
                    </a:p>
                  </a:txBody>
                  <a:tcPr/>
                </a:tc>
                <a:tc hMerge="1">
                  <a:txBody>
                    <a:bodyPr/>
                    <a:lstStyle/>
                    <a:p>
                      <a:endParaRPr lang="en-US"/>
                    </a:p>
                  </a:txBody>
                  <a:tcPr/>
                </a:tc>
                <a:tc gridSpan="3">
                  <a:txBody>
                    <a:bodyPr/>
                    <a:lstStyle/>
                    <a:p>
                      <a:pPr marL="0" lvl="0" indent="0" algn="l" rtl="0">
                        <a:lnSpc>
                          <a:spcPct val="115000"/>
                        </a:lnSpc>
                        <a:spcBef>
                          <a:spcPts val="600"/>
                        </a:spcBef>
                        <a:spcAft>
                          <a:spcPts val="1200"/>
                        </a:spcAft>
                        <a:buNone/>
                      </a:pPr>
                      <a:r>
                        <a:rPr lang="en" sz="1050" b="1">
                          <a:solidFill>
                            <a:srgbClr val="303030"/>
                          </a:solidFill>
                        </a:rPr>
                        <a:t>Column Family</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38275">
                <a:tc vMerge="1">
                  <a:txBody>
                    <a:bodyPr/>
                    <a:lstStyle/>
                    <a:p>
                      <a:endParaRPr lang="en-US"/>
                    </a:p>
                  </a:txBody>
                  <a:tcPr/>
                </a:tc>
                <a:tc>
                  <a:txBody>
                    <a:bodyPr/>
                    <a:lstStyle/>
                    <a:p>
                      <a:pPr marL="25400" lvl="0" indent="0" algn="l" rtl="0">
                        <a:lnSpc>
                          <a:spcPct val="115000"/>
                        </a:lnSpc>
                        <a:spcBef>
                          <a:spcPts val="200"/>
                        </a:spcBef>
                        <a:spcAft>
                          <a:spcPts val="0"/>
                        </a:spcAft>
                        <a:buNone/>
                      </a:pPr>
                      <a:r>
                        <a:rPr lang="en" sz="1050" b="1">
                          <a:solidFill>
                            <a:srgbClr val="303030"/>
                          </a:solidFill>
                        </a:rPr>
                        <a:t>col1</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a:txBody>
                    <a:bodyPr/>
                    <a:lstStyle/>
                    <a:p>
                      <a:pPr marL="25400" lvl="0" indent="0" algn="l" rtl="0">
                        <a:lnSpc>
                          <a:spcPct val="115000"/>
                        </a:lnSpc>
                        <a:spcBef>
                          <a:spcPts val="200"/>
                        </a:spcBef>
                        <a:spcAft>
                          <a:spcPts val="0"/>
                        </a:spcAft>
                        <a:buNone/>
                      </a:pPr>
                      <a:r>
                        <a:rPr lang="en" sz="1050" b="1">
                          <a:solidFill>
                            <a:srgbClr val="303030"/>
                          </a:solidFill>
                        </a:rPr>
                        <a:t>col2</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a:txBody>
                    <a:bodyPr/>
                    <a:lstStyle/>
                    <a:p>
                      <a:pPr marL="25400" lvl="0" indent="0" algn="l" rtl="0">
                        <a:lnSpc>
                          <a:spcPct val="115000"/>
                        </a:lnSpc>
                        <a:spcBef>
                          <a:spcPts val="200"/>
                        </a:spcBef>
                        <a:spcAft>
                          <a:spcPts val="0"/>
                        </a:spcAft>
                        <a:buNone/>
                      </a:pPr>
                      <a:r>
                        <a:rPr lang="en" sz="1050" b="1">
                          <a:solidFill>
                            <a:srgbClr val="303030"/>
                          </a:solidFill>
                        </a:rPr>
                        <a:t>col3</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a:txBody>
                    <a:bodyPr/>
                    <a:lstStyle/>
                    <a:p>
                      <a:pPr marL="25400" lvl="0" indent="0" algn="l" rtl="0">
                        <a:lnSpc>
                          <a:spcPct val="115000"/>
                        </a:lnSpc>
                        <a:spcBef>
                          <a:spcPts val="200"/>
                        </a:spcBef>
                        <a:spcAft>
                          <a:spcPts val="0"/>
                        </a:spcAft>
                        <a:buNone/>
                      </a:pPr>
                      <a:r>
                        <a:rPr lang="en" sz="1050" b="1">
                          <a:solidFill>
                            <a:srgbClr val="303030"/>
                          </a:solidFill>
                        </a:rPr>
                        <a:t>col1</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a:txBody>
                    <a:bodyPr/>
                    <a:lstStyle/>
                    <a:p>
                      <a:pPr marL="25400" lvl="0" indent="0" algn="l" rtl="0">
                        <a:lnSpc>
                          <a:spcPct val="115000"/>
                        </a:lnSpc>
                        <a:spcBef>
                          <a:spcPts val="200"/>
                        </a:spcBef>
                        <a:spcAft>
                          <a:spcPts val="0"/>
                        </a:spcAft>
                        <a:buNone/>
                      </a:pPr>
                      <a:r>
                        <a:rPr lang="en" sz="1050" b="1">
                          <a:solidFill>
                            <a:srgbClr val="303030"/>
                          </a:solidFill>
                        </a:rPr>
                        <a:t>col2</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a:txBody>
                    <a:bodyPr/>
                    <a:lstStyle/>
                    <a:p>
                      <a:pPr marL="25400" lvl="0" indent="0" algn="l" rtl="0">
                        <a:lnSpc>
                          <a:spcPct val="115000"/>
                        </a:lnSpc>
                        <a:spcBef>
                          <a:spcPts val="200"/>
                        </a:spcBef>
                        <a:spcAft>
                          <a:spcPts val="0"/>
                        </a:spcAft>
                        <a:buNone/>
                      </a:pPr>
                      <a:r>
                        <a:rPr lang="en" sz="1050" b="1">
                          <a:solidFill>
                            <a:srgbClr val="303030"/>
                          </a:solidFill>
                        </a:rPr>
                        <a:t>col3</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a:txBody>
                    <a:bodyPr/>
                    <a:lstStyle/>
                    <a:p>
                      <a:pPr marL="25400" lvl="0" indent="0" algn="l" rtl="0">
                        <a:lnSpc>
                          <a:spcPct val="115000"/>
                        </a:lnSpc>
                        <a:spcBef>
                          <a:spcPts val="200"/>
                        </a:spcBef>
                        <a:spcAft>
                          <a:spcPts val="0"/>
                        </a:spcAft>
                        <a:buNone/>
                      </a:pPr>
                      <a:r>
                        <a:rPr lang="en" sz="1050" b="1">
                          <a:solidFill>
                            <a:srgbClr val="303030"/>
                          </a:solidFill>
                        </a:rPr>
                        <a:t>col1</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a:txBody>
                    <a:bodyPr/>
                    <a:lstStyle/>
                    <a:p>
                      <a:pPr marL="25400" lvl="0" indent="0" algn="l" rtl="0">
                        <a:lnSpc>
                          <a:spcPct val="115000"/>
                        </a:lnSpc>
                        <a:spcBef>
                          <a:spcPts val="200"/>
                        </a:spcBef>
                        <a:spcAft>
                          <a:spcPts val="0"/>
                        </a:spcAft>
                        <a:buNone/>
                      </a:pPr>
                      <a:r>
                        <a:rPr lang="en" sz="1050" b="1">
                          <a:solidFill>
                            <a:srgbClr val="303030"/>
                          </a:solidFill>
                        </a:rPr>
                        <a:t>col2</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a:txBody>
                    <a:bodyPr/>
                    <a:lstStyle/>
                    <a:p>
                      <a:pPr marL="25400" lvl="0" indent="0" algn="l" rtl="0">
                        <a:lnSpc>
                          <a:spcPct val="115000"/>
                        </a:lnSpc>
                        <a:spcBef>
                          <a:spcPts val="200"/>
                        </a:spcBef>
                        <a:spcAft>
                          <a:spcPts val="0"/>
                        </a:spcAft>
                        <a:buNone/>
                      </a:pPr>
                      <a:r>
                        <a:rPr lang="en" sz="1050" b="1">
                          <a:solidFill>
                            <a:srgbClr val="303030"/>
                          </a:solidFill>
                        </a:rPr>
                        <a:t>col3</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a:txBody>
                    <a:bodyPr/>
                    <a:lstStyle/>
                    <a:p>
                      <a:pPr marL="25400" lvl="0" indent="0" algn="l" rtl="0">
                        <a:lnSpc>
                          <a:spcPct val="115000"/>
                        </a:lnSpc>
                        <a:spcBef>
                          <a:spcPts val="200"/>
                        </a:spcBef>
                        <a:spcAft>
                          <a:spcPts val="0"/>
                        </a:spcAft>
                        <a:buNone/>
                      </a:pPr>
                      <a:r>
                        <a:rPr lang="en" sz="1050" b="1">
                          <a:solidFill>
                            <a:srgbClr val="303030"/>
                          </a:solidFill>
                        </a:rPr>
                        <a:t>col1</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a:txBody>
                    <a:bodyPr/>
                    <a:lstStyle/>
                    <a:p>
                      <a:pPr marL="25400" lvl="0" indent="0" algn="l" rtl="0">
                        <a:lnSpc>
                          <a:spcPct val="115000"/>
                        </a:lnSpc>
                        <a:spcBef>
                          <a:spcPts val="200"/>
                        </a:spcBef>
                        <a:spcAft>
                          <a:spcPts val="0"/>
                        </a:spcAft>
                        <a:buNone/>
                      </a:pPr>
                      <a:r>
                        <a:rPr lang="en" sz="1050" b="1">
                          <a:solidFill>
                            <a:srgbClr val="303030"/>
                          </a:solidFill>
                        </a:rPr>
                        <a:t>col2</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tc>
                  <a:txBody>
                    <a:bodyPr/>
                    <a:lstStyle/>
                    <a:p>
                      <a:pPr marL="25400" lvl="0" indent="0" algn="l" rtl="0">
                        <a:lnSpc>
                          <a:spcPct val="115000"/>
                        </a:lnSpc>
                        <a:spcBef>
                          <a:spcPts val="200"/>
                        </a:spcBef>
                        <a:spcAft>
                          <a:spcPts val="0"/>
                        </a:spcAft>
                        <a:buNone/>
                      </a:pPr>
                      <a:r>
                        <a:rPr lang="en" sz="1050" b="1">
                          <a:solidFill>
                            <a:srgbClr val="303030"/>
                          </a:solidFill>
                        </a:rPr>
                        <a:t>col3</a:t>
                      </a:r>
                      <a:endParaRPr sz="1050" b="1">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DEDED"/>
                    </a:solidFill>
                  </a:tcPr>
                </a:tc>
                <a:extLst>
                  <a:ext uri="{0D108BD9-81ED-4DB2-BD59-A6C34878D82A}">
                    <a16:rowId xmlns:a16="http://schemas.microsoft.com/office/drawing/2014/main" val="10001"/>
                  </a:ext>
                </a:extLst>
              </a:tr>
              <a:tr h="866675">
                <a:tc>
                  <a:txBody>
                    <a:bodyPr/>
                    <a:lstStyle/>
                    <a:p>
                      <a:pPr marL="0" lvl="0" indent="0" algn="l" rtl="0">
                        <a:lnSpc>
                          <a:spcPct val="115000"/>
                        </a:lnSpc>
                        <a:spcBef>
                          <a:spcPts val="1200"/>
                        </a:spcBef>
                        <a:spcAft>
                          <a:spcPts val="1200"/>
                        </a:spcAft>
                        <a:buNone/>
                      </a:pPr>
                      <a:r>
                        <a:rPr lang="en" sz="1050">
                          <a:solidFill>
                            <a:srgbClr val="303030"/>
                          </a:solidFill>
                        </a:rPr>
                        <a:t>1</a:t>
                      </a:r>
                      <a:endParaRPr sz="1050">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866675">
                <a:tc>
                  <a:txBody>
                    <a:bodyPr/>
                    <a:lstStyle/>
                    <a:p>
                      <a:pPr marL="0" lvl="0" indent="0" algn="l" rtl="0">
                        <a:lnSpc>
                          <a:spcPct val="115000"/>
                        </a:lnSpc>
                        <a:spcBef>
                          <a:spcPts val="1200"/>
                        </a:spcBef>
                        <a:spcAft>
                          <a:spcPts val="1200"/>
                        </a:spcAft>
                        <a:buNone/>
                      </a:pPr>
                      <a:r>
                        <a:rPr lang="en" sz="1050">
                          <a:solidFill>
                            <a:srgbClr val="303030"/>
                          </a:solidFill>
                        </a:rPr>
                        <a:t>2</a:t>
                      </a:r>
                      <a:endParaRPr sz="1050">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866675">
                <a:tc>
                  <a:txBody>
                    <a:bodyPr/>
                    <a:lstStyle/>
                    <a:p>
                      <a:pPr marL="0" lvl="0" indent="0" algn="l" rtl="0">
                        <a:lnSpc>
                          <a:spcPct val="115000"/>
                        </a:lnSpc>
                        <a:spcBef>
                          <a:spcPts val="1200"/>
                        </a:spcBef>
                        <a:spcAft>
                          <a:spcPts val="1200"/>
                        </a:spcAft>
                        <a:buNone/>
                      </a:pPr>
                      <a:r>
                        <a:rPr lang="en" sz="1050">
                          <a:solidFill>
                            <a:srgbClr val="303030"/>
                          </a:solidFill>
                        </a:rPr>
                        <a:t>3</a:t>
                      </a:r>
                      <a:endParaRPr sz="1050">
                        <a:solidFill>
                          <a:srgbClr val="303030"/>
                        </a:solidFill>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L="91425" marR="91425" marT="91425" marB="9142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1102</Words>
  <Application>Microsoft Office PowerPoint</Application>
  <PresentationFormat>On-screen Show (16:9)</PresentationFormat>
  <Paragraphs>162</Paragraphs>
  <Slides>63</Slides>
  <Notes>63</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Simple Light</vt:lpstr>
      <vt:lpstr>UNIT-2  HBASE</vt:lpstr>
      <vt:lpstr>PowerPoint Presentation</vt:lpstr>
      <vt:lpstr> Applications such as HBase, Cassandra, couchDB, Dynamo, and MongoDB are some of the databases that store huge amounts of data and access the data in a random manner.  DATABASE- BASED ON DATA HBASE- BASED ON HADOOP  </vt:lpstr>
      <vt:lpstr>What is HBase? </vt:lpstr>
      <vt:lpstr>PowerPoint Presentation</vt:lpstr>
      <vt:lpstr>PowerPoint Presentation</vt:lpstr>
      <vt:lpstr>Storage Mechanism in HBase</vt:lpstr>
      <vt:lpstr>HBASE</vt:lpstr>
      <vt:lpstr>EXample</vt:lpstr>
      <vt:lpstr>Column Oriented and Row Oriented</vt:lpstr>
      <vt:lpstr>PowerPoint Presentation</vt:lpstr>
      <vt:lpstr>column families in a column-oriented database</vt:lpstr>
      <vt:lpstr>Features of HBase</vt:lpstr>
      <vt:lpstr>Where to Use HBase </vt:lpstr>
      <vt:lpstr>Applications of HBase</vt:lpstr>
      <vt:lpstr>HBASE ,RDBMS DIFFERENCE</vt:lpstr>
      <vt:lpstr>PowerPoint Presentation</vt:lpstr>
      <vt:lpstr>HBASE ARCHITECTURE</vt:lpstr>
      <vt:lpstr>PowerPoint Presentation</vt:lpstr>
      <vt:lpstr>MasterServer</vt:lpstr>
      <vt:lpstr>PowerPoint Presentation</vt:lpstr>
      <vt:lpstr>Region server</vt:lpstr>
      <vt:lpstr> Region server-regions and stores </vt:lpstr>
      <vt:lpstr>PowerPoint Presentation</vt:lpstr>
      <vt:lpstr>Zookeeper</vt:lpstr>
      <vt:lpstr>Zookeeper·</vt:lpstr>
      <vt:lpstr>Loading Data in HBase &amp; Querying Data in Hbase. </vt:lpstr>
      <vt:lpstr>PowerPoint Presentation</vt:lpstr>
      <vt:lpstr>As an example, we are going to create the following table in HBase.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Reading Data using HBase Shell </vt:lpstr>
      <vt:lpstr>Reading a Specific Column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  HBASE</dc:title>
  <cp:lastModifiedBy>39110374 haripriyanka</cp:lastModifiedBy>
  <cp:revision>7</cp:revision>
  <dcterms:modified xsi:type="dcterms:W3CDTF">2022-02-01T10:12:21Z</dcterms:modified>
</cp:coreProperties>
</file>