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02"/>
  </p:notesMasterIdLst>
  <p:sldIdLst>
    <p:sldId id="256" r:id="rId2"/>
    <p:sldId id="347" r:id="rId3"/>
    <p:sldId id="344" r:id="rId4"/>
    <p:sldId id="348" r:id="rId5"/>
    <p:sldId id="349" r:id="rId6"/>
    <p:sldId id="350" r:id="rId7"/>
    <p:sldId id="351" r:id="rId8"/>
    <p:sldId id="352" r:id="rId9"/>
    <p:sldId id="353" r:id="rId10"/>
    <p:sldId id="354" r:id="rId11"/>
    <p:sldId id="363" r:id="rId12"/>
    <p:sldId id="364" r:id="rId13"/>
    <p:sldId id="365" r:id="rId14"/>
    <p:sldId id="366" r:id="rId15"/>
    <p:sldId id="367" r:id="rId16"/>
    <p:sldId id="368" r:id="rId17"/>
    <p:sldId id="357" r:id="rId18"/>
    <p:sldId id="358" r:id="rId19"/>
    <p:sldId id="369" r:id="rId20"/>
    <p:sldId id="360" r:id="rId21"/>
    <p:sldId id="361" r:id="rId22"/>
    <p:sldId id="362" r:id="rId23"/>
    <p:sldId id="372" r:id="rId24"/>
    <p:sldId id="373" r:id="rId25"/>
    <p:sldId id="374" r:id="rId26"/>
    <p:sldId id="375" r:id="rId27"/>
    <p:sldId id="376" r:id="rId28"/>
    <p:sldId id="377" r:id="rId29"/>
    <p:sldId id="378" r:id="rId30"/>
    <p:sldId id="379" r:id="rId31"/>
    <p:sldId id="380" r:id="rId32"/>
    <p:sldId id="381" r:id="rId33"/>
    <p:sldId id="382" r:id="rId34"/>
    <p:sldId id="383"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0" r:id="rId62"/>
    <p:sldId id="411" r:id="rId63"/>
    <p:sldId id="412" r:id="rId64"/>
    <p:sldId id="413" r:id="rId65"/>
    <p:sldId id="422" r:id="rId66"/>
    <p:sldId id="414" r:id="rId67"/>
    <p:sldId id="415" r:id="rId68"/>
    <p:sldId id="416" r:id="rId69"/>
    <p:sldId id="418" r:id="rId70"/>
    <p:sldId id="419" r:id="rId71"/>
    <p:sldId id="420" r:id="rId72"/>
    <p:sldId id="431" r:id="rId73"/>
    <p:sldId id="423" r:id="rId74"/>
    <p:sldId id="424" r:id="rId75"/>
    <p:sldId id="425" r:id="rId76"/>
    <p:sldId id="426" r:id="rId77"/>
    <p:sldId id="427" r:id="rId78"/>
    <p:sldId id="428" r:id="rId79"/>
    <p:sldId id="429" r:id="rId80"/>
    <p:sldId id="430" r:id="rId81"/>
    <p:sldId id="421" r:id="rId82"/>
    <p:sldId id="432" r:id="rId83"/>
    <p:sldId id="443" r:id="rId84"/>
    <p:sldId id="433" r:id="rId85"/>
    <p:sldId id="434" r:id="rId86"/>
    <p:sldId id="435" r:id="rId87"/>
    <p:sldId id="436" r:id="rId88"/>
    <p:sldId id="437" r:id="rId89"/>
    <p:sldId id="438" r:id="rId90"/>
    <p:sldId id="439" r:id="rId91"/>
    <p:sldId id="440" r:id="rId92"/>
    <p:sldId id="441" r:id="rId93"/>
    <p:sldId id="442" r:id="rId94"/>
    <p:sldId id="444" r:id="rId95"/>
    <p:sldId id="445" r:id="rId96"/>
    <p:sldId id="446" r:id="rId97"/>
    <p:sldId id="447" r:id="rId98"/>
    <p:sldId id="448" r:id="rId99"/>
    <p:sldId id="449" r:id="rId100"/>
    <p:sldId id="450"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033"/>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69" autoAdjust="0"/>
  </p:normalViewPr>
  <p:slideViewPr>
    <p:cSldViewPr>
      <p:cViewPr>
        <p:scale>
          <a:sx n="69" d="100"/>
          <a:sy n="69" d="100"/>
        </p:scale>
        <p:origin x="-1416" y="-102"/>
      </p:cViewPr>
      <p:guideLst>
        <p:guide orient="horz" pos="2160"/>
        <p:guide pos="2880"/>
      </p:guideLst>
    </p:cSldViewPr>
  </p:slideViewPr>
  <p:outlineViewPr>
    <p:cViewPr>
      <p:scale>
        <a:sx n="33" d="100"/>
        <a:sy n="33" d="100"/>
      </p:scale>
      <p:origin x="0" y="2124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61B07-87FB-4431-BDF0-7B9914CCBF02}" type="datetimeFigureOut">
              <a:rPr lang="en-US" smtClean="0"/>
              <a:pPr/>
              <a:t>1/5/2022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E50E5-D86C-4755-853A-340C8B131812}" type="slidenum">
              <a:rPr lang="en-IN" smtClean="0"/>
              <a:pPr/>
              <a:t>‹#›</a:t>
            </a:fld>
            <a:endParaRPr lang="en-IN" dirty="0"/>
          </a:p>
        </p:txBody>
      </p:sp>
    </p:spTree>
    <p:extLst>
      <p:ext uri="{BB962C8B-B14F-4D97-AF65-F5344CB8AC3E}">
        <p14:creationId xmlns:p14="http://schemas.microsoft.com/office/powerpoint/2010/main" xmlns="" val="26739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2E50E5-D86C-4755-853A-340C8B131812}" type="slidenum">
              <a:rPr lang="en-IN" smtClean="0"/>
              <a:pPr/>
              <a:t>1</a:t>
            </a:fld>
            <a:endParaRPr lang="en-IN" dirty="0"/>
          </a:p>
        </p:txBody>
      </p:sp>
    </p:spTree>
    <p:extLst>
      <p:ext uri="{BB962C8B-B14F-4D97-AF65-F5344CB8AC3E}">
        <p14:creationId xmlns:p14="http://schemas.microsoft.com/office/powerpoint/2010/main" xmlns="" val="171911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E50E5-D86C-4755-853A-340C8B131812}" type="slidenum">
              <a:rPr lang="en-IN" smtClean="0"/>
              <a:pPr/>
              <a:t>37</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35496" y="9111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46EAECC-3256-4ECE-8B43-4B35133DBF7F}" type="datetime1">
              <a:rPr lang="en-US" smtClean="0"/>
              <a:pPr/>
              <a:t>1/5/2022</a:t>
            </a:fld>
            <a:endParaRPr lang="en-IN" dirty="0"/>
          </a:p>
        </p:txBody>
      </p:sp>
      <p:sp>
        <p:nvSpPr>
          <p:cNvPr id="17" name="Footer Placeholder 16"/>
          <p:cNvSpPr>
            <a:spLocks noGrp="1"/>
          </p:cNvSpPr>
          <p:nvPr>
            <p:ph type="ftr" sz="quarter" idx="11"/>
          </p:nvPr>
        </p:nvSpPr>
        <p:spPr/>
        <p:txBody>
          <a:bodyPr/>
          <a:lstStyle/>
          <a:p>
            <a:r>
              <a:rPr lang="en-IN" smtClean="0"/>
              <a:t>UNIT-II</a:t>
            </a:r>
            <a:endParaRPr lang="en-IN"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E2B90DE-CA9C-452B-80F9-35262CC2B070}" type="slidenum">
              <a:rPr lang="en-IN" smtClean="0"/>
              <a:pPr/>
              <a:t>‹#›</a:t>
            </a:fld>
            <a:endParaRPr lang="en-IN"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2B4C32-1D03-4FE9-9920-ED1168E5001D}" type="datetime1">
              <a:rPr lang="en-US" smtClean="0"/>
              <a:pPr/>
              <a:t>1/5/2022</a:t>
            </a:fld>
            <a:endParaRPr lang="en-IN" dirty="0"/>
          </a:p>
        </p:txBody>
      </p:sp>
      <p:sp>
        <p:nvSpPr>
          <p:cNvPr id="5" name="Footer Placeholder 4"/>
          <p:cNvSpPr>
            <a:spLocks noGrp="1"/>
          </p:cNvSpPr>
          <p:nvPr>
            <p:ph type="ftr" sz="quarter" idx="11"/>
          </p:nvPr>
        </p:nvSpPr>
        <p:spPr/>
        <p:txBody>
          <a:bodyPr/>
          <a:lstStyle/>
          <a:p>
            <a:r>
              <a:rPr lang="en-IN" smtClean="0"/>
              <a:t>UNIT-II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CAF52E-7375-4F9F-8D8B-A20CFA640079}" type="datetime1">
              <a:rPr lang="en-US" smtClean="0"/>
              <a:pPr/>
              <a:t>1/5/2022</a:t>
            </a:fld>
            <a:endParaRPr lang="en-IN" dirty="0"/>
          </a:p>
        </p:txBody>
      </p:sp>
      <p:sp>
        <p:nvSpPr>
          <p:cNvPr id="5" name="Footer Placeholder 4"/>
          <p:cNvSpPr>
            <a:spLocks noGrp="1"/>
          </p:cNvSpPr>
          <p:nvPr>
            <p:ph type="ftr" sz="quarter" idx="11"/>
          </p:nvPr>
        </p:nvSpPr>
        <p:spPr/>
        <p:txBody>
          <a:bodyPr/>
          <a:lstStyle/>
          <a:p>
            <a:r>
              <a:rPr lang="en-IN" smtClean="0"/>
              <a:t>UNIT-II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09600140-55EB-49EA-9C02-20CE585967B9}" type="datetime1">
              <a:rPr lang="en-US" smtClean="0"/>
              <a:pPr/>
              <a:t>1/5/2022</a:t>
            </a:fld>
            <a:endParaRPr lang="en-IN" dirty="0"/>
          </a:p>
        </p:txBody>
      </p:sp>
      <p:sp>
        <p:nvSpPr>
          <p:cNvPr id="5" name="Footer Placeholder 4"/>
          <p:cNvSpPr>
            <a:spLocks noGrp="1"/>
          </p:cNvSpPr>
          <p:nvPr>
            <p:ph type="ftr" sz="quarter" idx="11"/>
          </p:nvPr>
        </p:nvSpPr>
        <p:spPr/>
        <p:txBody>
          <a:bodyPr/>
          <a:lstStyle/>
          <a:p>
            <a:r>
              <a:rPr lang="en-IN" smtClean="0"/>
              <a:t>UNIT-II</a:t>
            </a:r>
            <a:endParaRPr lang="en-IN" dirty="0"/>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dirty="0"/>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E2F5AB8-6C26-4917-91DE-EC68BB93EE52}" type="datetime1">
              <a:rPr lang="en-US" smtClean="0"/>
              <a:pPr/>
              <a:t>1/5/2022</a:t>
            </a:fld>
            <a:endParaRPr lang="en-IN" dirty="0"/>
          </a:p>
        </p:txBody>
      </p:sp>
      <p:sp>
        <p:nvSpPr>
          <p:cNvPr id="5" name="Footer Placeholder 4"/>
          <p:cNvSpPr>
            <a:spLocks noGrp="1"/>
          </p:cNvSpPr>
          <p:nvPr>
            <p:ph type="ftr" sz="quarter" idx="11"/>
          </p:nvPr>
        </p:nvSpPr>
        <p:spPr>
          <a:xfrm>
            <a:off x="800100" y="6172200"/>
            <a:ext cx="4000500" cy="457200"/>
          </a:xfrm>
        </p:spPr>
        <p:txBody>
          <a:bodyPr/>
          <a:lstStyle/>
          <a:p>
            <a:r>
              <a:rPr lang="en-IN" smtClean="0"/>
              <a:t>UNIT-II</a:t>
            </a:r>
            <a:endParaRPr lang="en-IN"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263B6BF-516A-4709-BAF3-C1A17897D8E2}" type="datetime1">
              <a:rPr lang="en-US" smtClean="0"/>
              <a:pPr/>
              <a:t>1/5/2022</a:t>
            </a:fld>
            <a:endParaRPr lang="en-IN" dirty="0"/>
          </a:p>
        </p:txBody>
      </p:sp>
      <p:sp>
        <p:nvSpPr>
          <p:cNvPr id="6" name="Footer Placeholder 5"/>
          <p:cNvSpPr>
            <a:spLocks noGrp="1"/>
          </p:cNvSpPr>
          <p:nvPr>
            <p:ph type="ftr" sz="quarter" idx="11"/>
          </p:nvPr>
        </p:nvSpPr>
        <p:spPr/>
        <p:txBody>
          <a:bodyPr/>
          <a:lstStyle/>
          <a:p>
            <a:r>
              <a:rPr lang="en-IN" smtClean="0"/>
              <a:t>UNIT-II</a:t>
            </a:r>
            <a:endParaRPr lang="en-IN" dirty="0"/>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8698559-3635-41E2-8948-7116CA860CB1}" type="datetime1">
              <a:rPr lang="en-US" smtClean="0"/>
              <a:pPr/>
              <a:t>1/5/2022</a:t>
            </a:fld>
            <a:endParaRPr lang="en-IN" dirty="0"/>
          </a:p>
        </p:txBody>
      </p:sp>
      <p:sp>
        <p:nvSpPr>
          <p:cNvPr id="8" name="Footer Placeholder 7"/>
          <p:cNvSpPr>
            <a:spLocks noGrp="1"/>
          </p:cNvSpPr>
          <p:nvPr>
            <p:ph type="ftr" sz="quarter" idx="11"/>
          </p:nvPr>
        </p:nvSpPr>
        <p:spPr/>
        <p:txBody>
          <a:bodyPr/>
          <a:lstStyle/>
          <a:p>
            <a:r>
              <a:rPr lang="en-IN" smtClean="0"/>
              <a:t>UNIT-II</a:t>
            </a:r>
            <a:endParaRPr lang="en-IN" dirty="0"/>
          </a:p>
        </p:txBody>
      </p:sp>
      <p:sp>
        <p:nvSpPr>
          <p:cNvPr id="9" name="Slide Number Placeholder 8"/>
          <p:cNvSpPr>
            <a:spLocks noGrp="1"/>
          </p:cNvSpPr>
          <p:nvPr>
            <p:ph type="sldNum" sz="quarter" idx="12"/>
          </p:nvPr>
        </p:nvSpPr>
        <p:spPr/>
        <p:txBody>
          <a:bodyPr/>
          <a:lstStyle/>
          <a:p>
            <a:fld id="{0E2B90DE-CA9C-452B-80F9-35262CC2B070}" type="slidenum">
              <a:rPr lang="en-IN" smtClean="0"/>
              <a:pPr/>
              <a:t>‹#›</a:t>
            </a:fld>
            <a:endParaRPr lang="en-IN"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2B336AC-F50A-4785-9183-CAE140B20955}"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968A3-4DE6-4707-8D7C-EE96D3E858BB}" type="datetime1">
              <a:rPr lang="en-US" smtClean="0"/>
              <a:pPr/>
              <a:t>1/5/2022</a:t>
            </a:fld>
            <a:endParaRPr lang="en-IN" dirty="0"/>
          </a:p>
        </p:txBody>
      </p:sp>
      <p:sp>
        <p:nvSpPr>
          <p:cNvPr id="3" name="Footer Placeholder 2"/>
          <p:cNvSpPr>
            <a:spLocks noGrp="1"/>
          </p:cNvSpPr>
          <p:nvPr>
            <p:ph type="ftr" sz="quarter" idx="11"/>
          </p:nvPr>
        </p:nvSpPr>
        <p:spPr/>
        <p:txBody>
          <a:bodyPr/>
          <a:lstStyle/>
          <a:p>
            <a:r>
              <a:rPr lang="en-IN" smtClean="0"/>
              <a:t>UNIT-II</a:t>
            </a:r>
            <a:endParaRPr lang="en-IN" dirty="0"/>
          </a:p>
        </p:txBody>
      </p:sp>
      <p:sp>
        <p:nvSpPr>
          <p:cNvPr id="4" name="Slide Number Placeholder 3"/>
          <p:cNvSpPr>
            <a:spLocks noGrp="1"/>
          </p:cNvSpPr>
          <p:nvPr>
            <p:ph type="sldNum" sz="quarter" idx="12"/>
          </p:nvPr>
        </p:nvSpPr>
        <p:spPr/>
        <p:txBody>
          <a:bodyPr/>
          <a:lstStyle/>
          <a:p>
            <a:fld id="{0E2B90DE-CA9C-452B-80F9-35262CC2B070}" type="slidenum">
              <a:rPr lang="en-IN" smtClean="0"/>
              <a:pPr/>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94DA29F-383C-4DA0-9842-09342D77AA3A}" type="datetime1">
              <a:rPr lang="en-US" smtClean="0"/>
              <a:pPr/>
              <a:t>1/5/2022</a:t>
            </a:fld>
            <a:endParaRPr lang="en-IN" dirty="0"/>
          </a:p>
        </p:txBody>
      </p:sp>
      <p:sp>
        <p:nvSpPr>
          <p:cNvPr id="6" name="Footer Placeholder 5"/>
          <p:cNvSpPr>
            <a:spLocks noGrp="1"/>
          </p:cNvSpPr>
          <p:nvPr>
            <p:ph type="ftr" sz="quarter" idx="11"/>
          </p:nvPr>
        </p:nvSpPr>
        <p:spPr/>
        <p:txBody>
          <a:bodyPr/>
          <a:lstStyle/>
          <a:p>
            <a:r>
              <a:rPr lang="en-IN" smtClean="0"/>
              <a:t>UNIT-II</a:t>
            </a:r>
            <a:endParaRPr lang="en-IN" dirty="0"/>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62BEEA-A90C-40E1-866A-E2CF531B910C}" type="datetime1">
              <a:rPr lang="en-US" smtClean="0"/>
              <a:pPr/>
              <a:t>1/5/2022</a:t>
            </a:fld>
            <a:endParaRPr lang="en-IN" dirty="0"/>
          </a:p>
        </p:txBody>
      </p:sp>
      <p:sp>
        <p:nvSpPr>
          <p:cNvPr id="6" name="Footer Placeholder 5"/>
          <p:cNvSpPr>
            <a:spLocks noGrp="1"/>
          </p:cNvSpPr>
          <p:nvPr>
            <p:ph type="ftr" sz="quarter" idx="11"/>
          </p:nvPr>
        </p:nvSpPr>
        <p:spPr>
          <a:xfrm>
            <a:off x="914400" y="6172200"/>
            <a:ext cx="3886200" cy="457200"/>
          </a:xfrm>
        </p:spPr>
        <p:txBody>
          <a:bodyPr/>
          <a:lstStyle/>
          <a:p>
            <a:r>
              <a:rPr lang="en-IN" smtClean="0"/>
              <a:t>UNIT-II</a:t>
            </a:r>
            <a:endParaRPr lang="en-IN" dirty="0"/>
          </a:p>
        </p:txBody>
      </p:sp>
      <p:sp>
        <p:nvSpPr>
          <p:cNvPr id="7" name="Slide Number Placeholder 6"/>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F3E6BB7-5085-43FB-98D1-054079129248}" type="datetime1">
              <a:rPr lang="en-US" smtClean="0"/>
              <a:pPr/>
              <a:t>1/5/2022</a:t>
            </a:fld>
            <a:endParaRPr lang="en-IN"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smtClean="0"/>
              <a:t>UNIT-II</a:t>
            </a:r>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E2B90DE-CA9C-452B-80F9-35262CC2B070}" type="slidenum">
              <a:rPr lang="en-IN" smtClean="0"/>
              <a:pPr/>
              <a:t>‹#›</a:t>
            </a:fld>
            <a:endParaRPr lang="en-IN" dirty="0"/>
          </a:p>
        </p:txBody>
      </p:sp>
      <p:pic>
        <p:nvPicPr>
          <p:cNvPr id="10" name="Picture 40"/>
          <p:cNvPicPr>
            <a:picLocks noChangeAspect="1" noChangeArrowheads="1"/>
          </p:cNvPicPr>
          <p:nvPr userDrawn="1"/>
        </p:nvPicPr>
        <p:blipFill>
          <a:blip r:embed="rId13" cstate="print"/>
          <a:srcRect/>
          <a:stretch>
            <a:fillRect/>
          </a:stretch>
        </p:blipFill>
        <p:spPr bwMode="auto">
          <a:xfrm>
            <a:off x="179512" y="188640"/>
            <a:ext cx="1000132" cy="8572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200400"/>
            <a:ext cx="6400800" cy="1600200"/>
          </a:xfrm>
        </p:spPr>
        <p:txBody>
          <a:bodyPr/>
          <a:lstStyle/>
          <a:p>
            <a:r>
              <a:rPr lang="en-US" sz="3200" b="1" dirty="0" smtClean="0">
                <a:solidFill>
                  <a:srgbClr val="FF0000"/>
                </a:solidFill>
              </a:rPr>
              <a:t>UNIT-II</a:t>
            </a:r>
          </a:p>
          <a:p>
            <a:endParaRPr lang="en-IN" dirty="0"/>
          </a:p>
        </p:txBody>
      </p:sp>
      <p:sp>
        <p:nvSpPr>
          <p:cNvPr id="4" name="Date Placeholder 3"/>
          <p:cNvSpPr>
            <a:spLocks noGrp="1"/>
          </p:cNvSpPr>
          <p:nvPr>
            <p:ph type="dt" sz="half" idx="10"/>
          </p:nvPr>
        </p:nvSpPr>
        <p:spPr/>
        <p:txBody>
          <a:bodyPr/>
          <a:lstStyle/>
          <a:p>
            <a:fld id="{00F3570C-1A8C-4FAC-B265-CB6F001A3F2A}" type="datetime1">
              <a:rPr lang="en-US" smtClean="0"/>
              <a:pPr/>
              <a:t>1/5/2022</a:t>
            </a:fld>
            <a:endParaRPr lang="en-IN" dirty="0"/>
          </a:p>
        </p:txBody>
      </p:sp>
      <p:sp>
        <p:nvSpPr>
          <p:cNvPr id="6" name="Footer Placeholder 5"/>
          <p:cNvSpPr>
            <a:spLocks noGrp="1"/>
          </p:cNvSpPr>
          <p:nvPr>
            <p:ph type="ftr" sz="quarter" idx="11"/>
          </p:nvPr>
        </p:nvSpPr>
        <p:spPr>
          <a:xfrm>
            <a:off x="914400" y="6172200"/>
            <a:ext cx="1785392" cy="457200"/>
          </a:xfrm>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a:t>
            </a:fld>
            <a:endParaRPr lang="en-IN" dirty="0"/>
          </a:p>
        </p:txBody>
      </p:sp>
      <p:sp>
        <p:nvSpPr>
          <p:cNvPr id="2" name="Title 1"/>
          <p:cNvSpPr>
            <a:spLocks noGrp="1"/>
          </p:cNvSpPr>
          <p:nvPr>
            <p:ph type="ctrTitle"/>
          </p:nvPr>
        </p:nvSpPr>
        <p:spPr>
          <a:xfrm>
            <a:off x="457200" y="1828800"/>
            <a:ext cx="8415366" cy="762000"/>
          </a:xfrm>
        </p:spPr>
        <p:txBody>
          <a:bodyPr>
            <a:noAutofit/>
          </a:bodyPr>
          <a:lstStyle/>
          <a:p>
            <a:r>
              <a:rPr lang="en-IN" sz="2800" b="1" dirty="0" smtClean="0">
                <a:latin typeface="Times New Roman" pitchFamily="18" charset="0"/>
                <a:cs typeface="Times New Roman" pitchFamily="18" charset="0"/>
              </a:rPr>
              <a:t>SCSA1603</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Subject Name: Big Data Analytics</a:t>
            </a:r>
            <a:br>
              <a:rPr lang="en-IN" sz="2800" b="1" dirty="0" smtClean="0">
                <a:latin typeface="Times New Roman" pitchFamily="18" charset="0"/>
                <a:cs typeface="Times New Roman" pitchFamily="18" charset="0"/>
              </a:rPr>
            </a:br>
            <a:r>
              <a:rPr lang="en-IN" sz="2800" b="1" dirty="0" smtClean="0">
                <a:latin typeface="Times New Roman" pitchFamily="18" charset="0"/>
                <a:cs typeface="Times New Roman" pitchFamily="18" charset="0"/>
              </a:rPr>
              <a:t>Faculty Name: K.Babu</a:t>
            </a:r>
            <a:endParaRPr lang="en-IN" sz="2800" dirty="0"/>
          </a:p>
        </p:txBody>
      </p:sp>
      <p:pic>
        <p:nvPicPr>
          <p:cNvPr id="1026" name="Picture 40"/>
          <p:cNvPicPr>
            <a:picLocks noChangeAspect="1" noChangeArrowheads="1"/>
          </p:cNvPicPr>
          <p:nvPr/>
        </p:nvPicPr>
        <p:blipFill>
          <a:blip r:embed="rId3" cstate="print"/>
          <a:srcRect/>
          <a:stretch>
            <a:fillRect/>
          </a:stretch>
        </p:blipFill>
        <p:spPr bwMode="auto">
          <a:xfrm>
            <a:off x="357158" y="142852"/>
            <a:ext cx="1020763" cy="1143008"/>
          </a:xfrm>
          <a:prstGeom prst="rect">
            <a:avLst/>
          </a:prstGeom>
          <a:noFill/>
          <a:ln w="9525">
            <a:noFill/>
            <a:miter lim="800000"/>
            <a:headEnd/>
            <a:tailEnd/>
          </a:ln>
        </p:spPr>
      </p:pic>
      <p:sp>
        <p:nvSpPr>
          <p:cNvPr id="10" name="TextBox 9"/>
          <p:cNvSpPr txBox="1"/>
          <p:nvPr/>
        </p:nvSpPr>
        <p:spPr>
          <a:xfrm>
            <a:off x="1066800" y="3810000"/>
            <a:ext cx="7286676" cy="496931"/>
          </a:xfrm>
          <a:prstGeom prst="rect">
            <a:avLst/>
          </a:prstGeom>
          <a:noFill/>
        </p:spPr>
        <p:txBody>
          <a:bodyPr wrap="square" rtlCol="0">
            <a:spAutoFit/>
          </a:bodyPr>
          <a:lstStyle/>
          <a:p>
            <a:pPr algn="ctr">
              <a:lnSpc>
                <a:spcPct val="150000"/>
              </a:lnSpc>
            </a:pPr>
            <a:r>
              <a:rPr lang="en-US" sz="2000" b="1" dirty="0" smtClean="0">
                <a:latin typeface="Cambria" pitchFamily="18" charset="0"/>
              </a:rPr>
              <a:t>DEPARTMENT OF COMPUTER SCIENCE AND ENGINEERING</a:t>
            </a:r>
            <a:endParaRPr lang="en-IN" sz="2000" b="1" dirty="0">
              <a:latin typeface="Cambria" pitchFamily="18" charset="0"/>
            </a:endParaRPr>
          </a:p>
        </p:txBody>
      </p:sp>
      <p:pic>
        <p:nvPicPr>
          <p:cNvPr id="7" name="Picture 1" descr="HEADER New copy"/>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57158" y="177876"/>
            <a:ext cx="8391306" cy="12699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CFA25A3-C3C8-4813-9D5D-7D10843774AF}"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a:t>
            </a:fld>
            <a:endParaRPr lang="en-IN" dirty="0"/>
          </a:p>
        </p:txBody>
      </p:sp>
      <p:sp>
        <p:nvSpPr>
          <p:cNvPr id="6" name="Rectangle 5"/>
          <p:cNvSpPr/>
          <p:nvPr/>
        </p:nvSpPr>
        <p:spPr>
          <a:xfrm>
            <a:off x="609600" y="1043873"/>
            <a:ext cx="8001000" cy="5128327"/>
          </a:xfrm>
          <a:prstGeom prst="rect">
            <a:avLst/>
          </a:prstGeom>
        </p:spPr>
        <p:txBody>
          <a:bodyPr wrap="square">
            <a:spAutoFit/>
          </a:bodyPr>
          <a:lstStyle/>
          <a:p>
            <a:pPr algn="just" fontAlgn="base">
              <a:lnSpc>
                <a:spcPct val="150000"/>
              </a:lnSpc>
            </a:pPr>
            <a:r>
              <a:rPr lang="en-US" sz="2200" b="1" dirty="0" smtClean="0">
                <a:latin typeface="Cambria" pitchFamily="18" charset="0"/>
                <a:ea typeface="Cambria" pitchFamily="18" charset="0"/>
              </a:rPr>
              <a:t>Name nodes:</a:t>
            </a:r>
            <a:r>
              <a:rPr lang="en-US" sz="2200" dirty="0" smtClean="0">
                <a:latin typeface="Cambria" pitchFamily="18" charset="0"/>
                <a:ea typeface="Cambria" pitchFamily="18" charset="0"/>
              </a:rPr>
              <a:t> </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Run on the master node.</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Store metadata (data about data) like file path, the number of blocks, block Ids. etc.</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Require high amount of RAM.</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Store meta-data in RAM for fast retrieval </a:t>
            </a:r>
            <a:r>
              <a:rPr lang="en-US" sz="2200" dirty="0" err="1" smtClean="0">
                <a:latin typeface="Cambria" pitchFamily="18" charset="0"/>
                <a:ea typeface="Cambria" pitchFamily="18" charset="0"/>
              </a:rPr>
              <a:t>i.e</a:t>
            </a:r>
            <a:r>
              <a:rPr lang="en-US" sz="2200" dirty="0" smtClean="0">
                <a:latin typeface="Cambria" pitchFamily="18" charset="0"/>
                <a:ea typeface="Cambria" pitchFamily="18" charset="0"/>
              </a:rPr>
              <a:t> to reduce seek time. Though a persistent copy of it is kept on disk.</a:t>
            </a:r>
          </a:p>
          <a:p>
            <a:pPr algn="just" fontAlgn="base">
              <a:lnSpc>
                <a:spcPct val="150000"/>
              </a:lnSpc>
            </a:pPr>
            <a:r>
              <a:rPr lang="en-US" sz="2200" b="1" dirty="0" smtClean="0">
                <a:latin typeface="Cambria" pitchFamily="18" charset="0"/>
                <a:ea typeface="Cambria" pitchFamily="18" charset="0"/>
              </a:rPr>
              <a:t>Data Nodes:</a:t>
            </a:r>
            <a:r>
              <a:rPr lang="en-US" sz="2200" dirty="0" smtClean="0">
                <a:latin typeface="Cambria" pitchFamily="18" charset="0"/>
                <a:ea typeface="Cambria" pitchFamily="18" charset="0"/>
              </a:rPr>
              <a:t> </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Run on slave nodes.</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Require high memory as data is actually stored here</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100</a:t>
            </a:fld>
            <a:endParaRPr lang="en-IN" dirty="0"/>
          </a:p>
        </p:txBody>
      </p:sp>
      <p:sp>
        <p:nvSpPr>
          <p:cNvPr id="6" name="Rectangle 5"/>
          <p:cNvSpPr/>
          <p:nvPr/>
        </p:nvSpPr>
        <p:spPr>
          <a:xfrm>
            <a:off x="533400" y="1143000"/>
            <a:ext cx="8077200" cy="3076548"/>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Consumers</a:t>
            </a:r>
            <a:endParaRPr lang="en-US" sz="2200" dirty="0" smtClean="0">
              <a:latin typeface="Cambria" pitchFamily="18" charset="0"/>
              <a:ea typeface="Cambria" pitchFamily="18" charset="0"/>
            </a:endParaRPr>
          </a:p>
          <a:p>
            <a:pPr algn="just">
              <a:lnSpc>
                <a:spcPct val="150000"/>
              </a:lnSpc>
            </a:pPr>
            <a:r>
              <a:rPr lang="en-US" sz="2200" dirty="0" smtClean="0">
                <a:latin typeface="Cambria" pitchFamily="18" charset="0"/>
                <a:ea typeface="Cambria" pitchFamily="18" charset="0"/>
              </a:rPr>
              <a:t>Since Kafka brokers are stateless, which means that the consumer has to maintain how many messages have been consumed by using partition offset. If the consumer acknowledges a particular message offset, it implies that the consumer has consumed all prior messages. </a:t>
            </a:r>
            <a:endParaRPr lang="en-US" sz="2200" dirty="0">
              <a:latin typeface="Cambria" pitchFamily="18" charset="0"/>
              <a:ea typeface="Cambria" pitchFamily="18"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9C8F87E-579A-44FB-9139-B2138C34A2D2}"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a:t>
            </a:fld>
            <a:endParaRPr lang="en-IN" dirty="0"/>
          </a:p>
        </p:txBody>
      </p:sp>
      <p:sp>
        <p:nvSpPr>
          <p:cNvPr id="6" name="Rectangle 5"/>
          <p:cNvSpPr/>
          <p:nvPr/>
        </p:nvSpPr>
        <p:spPr>
          <a:xfrm>
            <a:off x="2971800" y="914400"/>
            <a:ext cx="2626104" cy="430887"/>
          </a:xfrm>
          <a:prstGeom prst="rect">
            <a:avLst/>
          </a:prstGeom>
        </p:spPr>
        <p:txBody>
          <a:bodyPr wrap="none">
            <a:spAutoFit/>
          </a:bodyPr>
          <a:lstStyle/>
          <a:p>
            <a:pPr fontAlgn="base"/>
            <a:r>
              <a:rPr lang="en-US" sz="2200" b="1" dirty="0" smtClean="0">
                <a:latin typeface="Cambria" pitchFamily="18" charset="0"/>
                <a:ea typeface="Cambria" pitchFamily="18" charset="0"/>
              </a:rPr>
              <a:t>Introduction to Pig</a:t>
            </a:r>
            <a:endParaRPr lang="en-US" sz="2200" b="1" dirty="0">
              <a:latin typeface="Cambria" pitchFamily="18" charset="0"/>
              <a:ea typeface="Cambria" pitchFamily="18" charset="0"/>
            </a:endParaRPr>
          </a:p>
        </p:txBody>
      </p:sp>
      <p:sp>
        <p:nvSpPr>
          <p:cNvPr id="7" name="Rectangle 6"/>
          <p:cNvSpPr/>
          <p:nvPr/>
        </p:nvSpPr>
        <p:spPr>
          <a:xfrm>
            <a:off x="533400" y="1600200"/>
            <a:ext cx="8153400" cy="4247317"/>
          </a:xfrm>
          <a:prstGeom prst="rect">
            <a:avLst/>
          </a:prstGeom>
        </p:spPr>
        <p:txBody>
          <a:bodyPr wrap="square">
            <a:spAutoFit/>
          </a:bodyPr>
          <a:lstStyle/>
          <a:p>
            <a:pPr algn="just">
              <a:lnSpc>
                <a:spcPct val="150000"/>
              </a:lnSpc>
              <a:buFont typeface="Wingdings" pitchFamily="2" charset="2"/>
              <a:buChar char="ü"/>
            </a:pPr>
            <a:r>
              <a:rPr lang="en-US" sz="2200" dirty="0" smtClean="0">
                <a:latin typeface="Cambria" pitchFamily="18" charset="0"/>
                <a:ea typeface="Cambria" pitchFamily="18" charset="0"/>
              </a:rPr>
              <a:t>Pig is a high-level platform or tool which is used to process the large datasets. </a:t>
            </a:r>
          </a:p>
          <a:p>
            <a:pPr algn="just">
              <a:lnSpc>
                <a:spcPct val="150000"/>
              </a:lnSpc>
              <a:buFont typeface="Wingdings" pitchFamily="2" charset="2"/>
              <a:buChar char="ü"/>
            </a:pPr>
            <a:r>
              <a:rPr lang="en-US" sz="2200" dirty="0" smtClean="0">
                <a:latin typeface="Cambria" pitchFamily="18" charset="0"/>
                <a:ea typeface="Cambria" pitchFamily="18" charset="0"/>
              </a:rPr>
              <a:t>It provides a high-level of abstraction for processing over the Map Reduce. </a:t>
            </a:r>
          </a:p>
          <a:p>
            <a:pPr algn="just">
              <a:lnSpc>
                <a:spcPct val="150000"/>
              </a:lnSpc>
              <a:buFont typeface="Wingdings" pitchFamily="2" charset="2"/>
              <a:buChar char="ü"/>
            </a:pPr>
            <a:r>
              <a:rPr lang="en-US" sz="2200" dirty="0" smtClean="0">
                <a:latin typeface="Cambria" pitchFamily="18" charset="0"/>
                <a:ea typeface="Cambria" pitchFamily="18" charset="0"/>
              </a:rPr>
              <a:t>It provides a high-level scripting language, known as </a:t>
            </a:r>
            <a:r>
              <a:rPr lang="en-US" sz="2200" i="1" dirty="0" smtClean="0">
                <a:latin typeface="Cambria" pitchFamily="18" charset="0"/>
                <a:ea typeface="Cambria" pitchFamily="18" charset="0"/>
              </a:rPr>
              <a:t>Pig Latin</a:t>
            </a:r>
            <a:r>
              <a:rPr lang="en-US" sz="2200" dirty="0" smtClean="0">
                <a:latin typeface="Cambria" pitchFamily="18" charset="0"/>
                <a:ea typeface="Cambria" pitchFamily="18" charset="0"/>
              </a:rPr>
              <a:t> which is used to develop the data analysis codes. </a:t>
            </a:r>
          </a:p>
          <a:p>
            <a:pPr algn="just">
              <a:lnSpc>
                <a:spcPct val="150000"/>
              </a:lnSpc>
              <a:buFont typeface="Wingdings" pitchFamily="2" charset="2"/>
              <a:buChar char="ü"/>
            </a:pPr>
            <a:r>
              <a:rPr lang="en-US" sz="2200" dirty="0" smtClean="0">
                <a:latin typeface="Cambria" pitchFamily="18" charset="0"/>
                <a:ea typeface="Cambria" pitchFamily="18" charset="0"/>
              </a:rPr>
              <a:t>First, to process the data which is stored in the HDFS, the programmers will write the scripts using the Pig Latin Language.</a:t>
            </a: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1FA371-35E7-4C37-A3B2-430C33B816C4}"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12</a:t>
            </a:fld>
            <a:endParaRPr lang="en-IN" dirty="0"/>
          </a:p>
        </p:txBody>
      </p:sp>
      <p:sp>
        <p:nvSpPr>
          <p:cNvPr id="6" name="Rectangle 5"/>
          <p:cNvSpPr/>
          <p:nvPr/>
        </p:nvSpPr>
        <p:spPr>
          <a:xfrm>
            <a:off x="533400" y="1066800"/>
            <a:ext cx="8077200" cy="3076548"/>
          </a:xfrm>
          <a:prstGeom prst="rect">
            <a:avLst/>
          </a:prstGeom>
        </p:spPr>
        <p:txBody>
          <a:bodyPr wrap="square">
            <a:spAutoFit/>
          </a:bodyPr>
          <a:lstStyle/>
          <a:p>
            <a:pPr algn="just">
              <a:lnSpc>
                <a:spcPct val="150000"/>
              </a:lnSpc>
              <a:buFont typeface="Wingdings" pitchFamily="2" charset="2"/>
              <a:buChar char="ü"/>
            </a:pPr>
            <a:r>
              <a:rPr lang="en-US" sz="2200" dirty="0" smtClean="0">
                <a:latin typeface="Cambria" pitchFamily="18" charset="0"/>
                <a:ea typeface="Cambria" pitchFamily="18" charset="0"/>
              </a:rPr>
              <a:t>Internally </a:t>
            </a:r>
            <a:r>
              <a:rPr lang="en-US" sz="2200" i="1" dirty="0" smtClean="0">
                <a:latin typeface="Cambria" pitchFamily="18" charset="0"/>
                <a:ea typeface="Cambria" pitchFamily="18" charset="0"/>
              </a:rPr>
              <a:t>Pig Engine</a:t>
            </a:r>
            <a:r>
              <a:rPr lang="en-US" sz="2200" dirty="0" smtClean="0">
                <a:latin typeface="Cambria" pitchFamily="18" charset="0"/>
                <a:ea typeface="Cambria" pitchFamily="18" charset="0"/>
              </a:rPr>
              <a:t>(a component of Apache Pig) converted all these scripts into a specific map and reduce task. </a:t>
            </a:r>
          </a:p>
          <a:p>
            <a:pPr algn="just">
              <a:lnSpc>
                <a:spcPct val="150000"/>
              </a:lnSpc>
              <a:buFont typeface="Wingdings" pitchFamily="2" charset="2"/>
              <a:buChar char="ü"/>
            </a:pPr>
            <a:r>
              <a:rPr lang="en-US" sz="2200" dirty="0" smtClean="0">
                <a:latin typeface="Cambria" pitchFamily="18" charset="0"/>
                <a:ea typeface="Cambria" pitchFamily="18" charset="0"/>
              </a:rPr>
              <a:t>But these are not visible to the programmers in order to provide a high-level of abstraction. </a:t>
            </a:r>
          </a:p>
          <a:p>
            <a:pPr algn="just">
              <a:lnSpc>
                <a:spcPct val="150000"/>
              </a:lnSpc>
              <a:buFont typeface="Wingdings" pitchFamily="2" charset="2"/>
              <a:buChar char="ü"/>
            </a:pPr>
            <a:r>
              <a:rPr lang="en-US" sz="2200" dirty="0" smtClean="0">
                <a:latin typeface="Cambria" pitchFamily="18" charset="0"/>
                <a:ea typeface="Cambria" pitchFamily="18" charset="0"/>
              </a:rPr>
              <a:t>Pig Latin and Pig Engine are the two main components of the Apache Pig tool. The result of Pig always stored in the HDFS. </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9EDC6B0-8D1D-4CF1-B577-5F0309DEA3C2}"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13</a:t>
            </a:fld>
            <a:endParaRPr lang="en-IN" dirty="0"/>
          </a:p>
        </p:txBody>
      </p:sp>
      <p:sp>
        <p:nvSpPr>
          <p:cNvPr id="6" name="Rectangle 5"/>
          <p:cNvSpPr/>
          <p:nvPr/>
        </p:nvSpPr>
        <p:spPr>
          <a:xfrm>
            <a:off x="533400" y="990600"/>
            <a:ext cx="8077200" cy="5107873"/>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Need of Pig:</a:t>
            </a:r>
            <a:r>
              <a:rPr lang="en-US" sz="2200" dirty="0" smtClean="0">
                <a:latin typeface="Cambria" pitchFamily="18" charset="0"/>
                <a:ea typeface="Cambria" pitchFamily="18" charset="0"/>
              </a:rPr>
              <a:t> One limitation of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is that the development cycle is very long. Writing the reducer and </a:t>
            </a:r>
            <a:r>
              <a:rPr lang="en-US" sz="2200" dirty="0" err="1" smtClean="0">
                <a:latin typeface="Cambria" pitchFamily="18" charset="0"/>
                <a:ea typeface="Cambria" pitchFamily="18" charset="0"/>
              </a:rPr>
              <a:t>mapper</a:t>
            </a:r>
            <a:r>
              <a:rPr lang="en-US" sz="2200" dirty="0" smtClean="0">
                <a:latin typeface="Cambria" pitchFamily="18" charset="0"/>
                <a:ea typeface="Cambria" pitchFamily="18" charset="0"/>
              </a:rPr>
              <a:t>, compiling packaging the code, submitting the job and retrieving the output is a time-consuming task. </a:t>
            </a:r>
          </a:p>
          <a:p>
            <a:pPr algn="just">
              <a:lnSpc>
                <a:spcPct val="150000"/>
              </a:lnSpc>
            </a:pPr>
            <a:r>
              <a:rPr lang="en-US" sz="2200" dirty="0" smtClean="0">
                <a:latin typeface="Cambria" pitchFamily="18" charset="0"/>
                <a:ea typeface="Cambria" pitchFamily="18" charset="0"/>
              </a:rPr>
              <a:t>Apache Pig reduces the time of development using the multi-query approach. Also, Pig is beneficial for the programmers who are not from </a:t>
            </a:r>
            <a:r>
              <a:rPr lang="en-US" sz="2200" u="sng" dirty="0" smtClean="0">
                <a:latin typeface="Cambria" pitchFamily="18" charset="0"/>
                <a:ea typeface="Cambria" pitchFamily="18" charset="0"/>
                <a:hlinkClick r:id="rId2"/>
              </a:rPr>
              <a:t>Java </a:t>
            </a:r>
            <a:r>
              <a:rPr lang="en-US" sz="2200" dirty="0" smtClean="0">
                <a:latin typeface="Cambria" pitchFamily="18" charset="0"/>
                <a:ea typeface="Cambria" pitchFamily="18" charset="0"/>
              </a:rPr>
              <a:t>background. </a:t>
            </a:r>
          </a:p>
          <a:p>
            <a:pPr algn="just">
              <a:lnSpc>
                <a:spcPct val="150000"/>
              </a:lnSpc>
            </a:pPr>
            <a:r>
              <a:rPr lang="en-US" sz="2200" dirty="0" smtClean="0">
                <a:latin typeface="Cambria" pitchFamily="18" charset="0"/>
                <a:ea typeface="Cambria" pitchFamily="18" charset="0"/>
              </a:rPr>
              <a:t>200 lines of Java code can be written in only 10 lines using the Pig Latin language. Programmers who have SQL knowledge needed less effort to learn Pig Latin. </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637FB46-9EE0-4DBE-B5EE-6D4BA269B11A}"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14</a:t>
            </a:fld>
            <a:endParaRPr lang="en-IN" dirty="0"/>
          </a:p>
        </p:txBody>
      </p:sp>
      <p:sp>
        <p:nvSpPr>
          <p:cNvPr id="7" name="Rectangle 6"/>
          <p:cNvSpPr/>
          <p:nvPr/>
        </p:nvSpPr>
        <p:spPr>
          <a:xfrm>
            <a:off x="457200" y="1066800"/>
            <a:ext cx="8153400" cy="3647152"/>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Evolution of Pig: </a:t>
            </a:r>
            <a:r>
              <a:rPr lang="en-US" sz="2200" dirty="0" smtClean="0">
                <a:latin typeface="Cambria" pitchFamily="18" charset="0"/>
                <a:ea typeface="Cambria" pitchFamily="18" charset="0"/>
              </a:rPr>
              <a:t>Earlier in 2006, Apache Pig was developed by Yahoo’s researchers. At that time, the main idea to develop Pig was to execute the Map-Reduce jobs on extremely large datasets. In the year 2007, it moved to Apache Software Foundation(ASF) which makes it an open source project. The first version(</a:t>
            </a:r>
            <a:r>
              <a:rPr lang="en-US" sz="2200" i="1" dirty="0" smtClean="0">
                <a:latin typeface="Cambria" pitchFamily="18" charset="0"/>
                <a:ea typeface="Cambria" pitchFamily="18" charset="0"/>
              </a:rPr>
              <a:t>0.1</a:t>
            </a:r>
            <a:r>
              <a:rPr lang="en-US" sz="2200" dirty="0" smtClean="0">
                <a:latin typeface="Cambria" pitchFamily="18" charset="0"/>
                <a:ea typeface="Cambria" pitchFamily="18" charset="0"/>
              </a:rPr>
              <a:t>) of Pig came in the year 2008. The latest version of Apache Pig is </a:t>
            </a:r>
            <a:r>
              <a:rPr lang="en-US" sz="2200" i="1" dirty="0" smtClean="0">
                <a:latin typeface="Cambria" pitchFamily="18" charset="0"/>
                <a:ea typeface="Cambria" pitchFamily="18" charset="0"/>
              </a:rPr>
              <a:t>0.18</a:t>
            </a:r>
            <a:r>
              <a:rPr lang="en-US" sz="2200" dirty="0" smtClean="0">
                <a:latin typeface="Cambria" pitchFamily="18" charset="0"/>
                <a:ea typeface="Cambria" pitchFamily="18" charset="0"/>
              </a:rPr>
              <a:t> which came in the year 2017.</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FFD2CB3-C24D-4FC1-9A6A-4BAFEA91CBC4}"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15</a:t>
            </a:fld>
            <a:endParaRPr lang="en-IN" dirty="0"/>
          </a:p>
        </p:txBody>
      </p:sp>
      <p:sp>
        <p:nvSpPr>
          <p:cNvPr id="6" name="Rectangle 5"/>
          <p:cNvSpPr/>
          <p:nvPr/>
        </p:nvSpPr>
        <p:spPr>
          <a:xfrm>
            <a:off x="685800" y="990600"/>
            <a:ext cx="3102131" cy="430887"/>
          </a:xfrm>
          <a:prstGeom prst="rect">
            <a:avLst/>
          </a:prstGeom>
        </p:spPr>
        <p:txBody>
          <a:bodyPr wrap="none">
            <a:spAutoFit/>
          </a:bodyPr>
          <a:lstStyle/>
          <a:p>
            <a:r>
              <a:rPr lang="en-US" sz="2200" b="1" dirty="0" smtClean="0">
                <a:latin typeface="Cambria" pitchFamily="18" charset="0"/>
                <a:ea typeface="Cambria" pitchFamily="18" charset="0"/>
              </a:rPr>
              <a:t>Features of Apache Pig</a:t>
            </a:r>
            <a:endParaRPr lang="en-US" sz="2200" dirty="0">
              <a:latin typeface="Cambria" pitchFamily="18" charset="0"/>
              <a:ea typeface="Cambria" pitchFamily="18" charset="0"/>
            </a:endParaRPr>
          </a:p>
        </p:txBody>
      </p:sp>
      <p:sp>
        <p:nvSpPr>
          <p:cNvPr id="8" name="Rectangle 7"/>
          <p:cNvSpPr/>
          <p:nvPr/>
        </p:nvSpPr>
        <p:spPr>
          <a:xfrm>
            <a:off x="609600" y="1524000"/>
            <a:ext cx="8001000" cy="4154984"/>
          </a:xfrm>
          <a:prstGeom prst="rect">
            <a:avLst/>
          </a:prstGeom>
        </p:spPr>
        <p:txBody>
          <a:bodyPr wrap="square">
            <a:spAutoFit/>
          </a:bodyPr>
          <a:lstStyle/>
          <a:p>
            <a:pPr algn="just" fontAlgn="base">
              <a:lnSpc>
                <a:spcPct val="150000"/>
              </a:lnSpc>
              <a:buFont typeface="Wingdings" pitchFamily="2" charset="2"/>
              <a:buChar char="ü"/>
            </a:pPr>
            <a:r>
              <a:rPr lang="en-US" sz="2200" dirty="0" smtClean="0">
                <a:latin typeface="Cambria" pitchFamily="18" charset="0"/>
                <a:ea typeface="Cambria" pitchFamily="18" charset="0"/>
              </a:rPr>
              <a:t>For performing several operations Apache Pig provides rich sets of operators like the filters, join, sort, etc.</a:t>
            </a:r>
          </a:p>
          <a:p>
            <a:pPr algn="just" fontAlgn="base">
              <a:lnSpc>
                <a:spcPct val="150000"/>
              </a:lnSpc>
              <a:buFont typeface="Wingdings" pitchFamily="2" charset="2"/>
              <a:buChar char="ü"/>
            </a:pPr>
            <a:r>
              <a:rPr lang="en-US" sz="2200" dirty="0" smtClean="0">
                <a:latin typeface="Cambria" pitchFamily="18" charset="0"/>
                <a:ea typeface="Cambria" pitchFamily="18" charset="0"/>
              </a:rPr>
              <a:t>Easy to learn, read and write. </a:t>
            </a:r>
          </a:p>
          <a:p>
            <a:pPr algn="just" fontAlgn="base">
              <a:lnSpc>
                <a:spcPct val="150000"/>
              </a:lnSpc>
              <a:buFont typeface="Wingdings" pitchFamily="2" charset="2"/>
              <a:buChar char="ü"/>
            </a:pPr>
            <a:r>
              <a:rPr lang="en-US" sz="2200" dirty="0" smtClean="0">
                <a:latin typeface="Cambria" pitchFamily="18" charset="0"/>
                <a:ea typeface="Cambria" pitchFamily="18" charset="0"/>
              </a:rPr>
              <a:t>Join operation is easy in Apache Pig.</a:t>
            </a:r>
          </a:p>
          <a:p>
            <a:pPr algn="just" fontAlgn="base">
              <a:lnSpc>
                <a:spcPct val="150000"/>
              </a:lnSpc>
              <a:buFont typeface="Wingdings" pitchFamily="2" charset="2"/>
              <a:buChar char="ü"/>
            </a:pPr>
            <a:r>
              <a:rPr lang="en-US" sz="2200" dirty="0" smtClean="0">
                <a:latin typeface="Cambria" pitchFamily="18" charset="0"/>
                <a:ea typeface="Cambria" pitchFamily="18" charset="0"/>
              </a:rPr>
              <a:t>Fewer lines of code.</a:t>
            </a:r>
          </a:p>
          <a:p>
            <a:pPr algn="just" fontAlgn="base">
              <a:lnSpc>
                <a:spcPct val="150000"/>
              </a:lnSpc>
              <a:buFont typeface="Wingdings" pitchFamily="2" charset="2"/>
              <a:buChar char="ü"/>
            </a:pPr>
            <a:r>
              <a:rPr lang="en-US" sz="2200" dirty="0" smtClean="0">
                <a:latin typeface="Cambria" pitchFamily="18" charset="0"/>
                <a:ea typeface="Cambria" pitchFamily="18" charset="0"/>
              </a:rPr>
              <a:t>Apache Pig allows splits in the pipeline.</a:t>
            </a:r>
          </a:p>
          <a:p>
            <a:pPr algn="just" fontAlgn="base">
              <a:lnSpc>
                <a:spcPct val="150000"/>
              </a:lnSpc>
              <a:buFont typeface="Wingdings" pitchFamily="2" charset="2"/>
              <a:buChar char="ü"/>
            </a:pPr>
            <a:r>
              <a:rPr lang="en-US" sz="2200" dirty="0" smtClean="0">
                <a:latin typeface="Cambria" pitchFamily="18" charset="0"/>
                <a:ea typeface="Cambria" pitchFamily="18" charset="0"/>
              </a:rPr>
              <a:t>Pig can handle the analysis of both structured and unstructured data.</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B5D048-405E-4F1C-A043-CC874DF64618}"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16</a:t>
            </a:fld>
            <a:endParaRPr lang="en-IN" dirty="0"/>
          </a:p>
        </p:txBody>
      </p:sp>
      <p:pic>
        <p:nvPicPr>
          <p:cNvPr id="17410" name="Picture 2" descr="Apache Pig - Architecture"/>
          <p:cNvPicPr>
            <a:picLocks noChangeAspect="1" noChangeArrowheads="1"/>
          </p:cNvPicPr>
          <p:nvPr/>
        </p:nvPicPr>
        <p:blipFill>
          <a:blip r:embed="rId2"/>
          <a:srcRect/>
          <a:stretch>
            <a:fillRect/>
          </a:stretch>
        </p:blipFill>
        <p:spPr bwMode="auto">
          <a:xfrm>
            <a:off x="2362200" y="990600"/>
            <a:ext cx="4343400" cy="5334000"/>
          </a:xfrm>
          <a:prstGeom prst="rect">
            <a:avLst/>
          </a:prstGeom>
          <a:noFill/>
        </p:spPr>
      </p:pic>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EE9AF8-1B1C-4AC9-8555-AAE1818AF877}"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17</a:t>
            </a:fld>
            <a:endParaRPr lang="en-IN" dirty="0"/>
          </a:p>
        </p:txBody>
      </p:sp>
      <p:sp>
        <p:nvSpPr>
          <p:cNvPr id="6" name="Rectangle 5"/>
          <p:cNvSpPr/>
          <p:nvPr/>
        </p:nvSpPr>
        <p:spPr>
          <a:xfrm>
            <a:off x="533400" y="990600"/>
            <a:ext cx="8001000" cy="4154984"/>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Parser</a:t>
            </a:r>
          </a:p>
          <a:p>
            <a:pPr algn="just">
              <a:lnSpc>
                <a:spcPct val="150000"/>
              </a:lnSpc>
              <a:buFont typeface="Wingdings" pitchFamily="2" charset="2"/>
              <a:buChar char="ü"/>
            </a:pPr>
            <a:r>
              <a:rPr lang="en-US" sz="2200" dirty="0" smtClean="0">
                <a:latin typeface="Cambria" pitchFamily="18" charset="0"/>
                <a:ea typeface="Cambria" pitchFamily="18" charset="0"/>
              </a:rPr>
              <a:t>Initially the Pig Scripts are handled by the Parser. It checks the syntax of the script, does type checking, and other miscellaneous checks. </a:t>
            </a:r>
          </a:p>
          <a:p>
            <a:pPr algn="just">
              <a:lnSpc>
                <a:spcPct val="150000"/>
              </a:lnSpc>
              <a:buFont typeface="Wingdings" pitchFamily="2" charset="2"/>
              <a:buChar char="ü"/>
            </a:pPr>
            <a:r>
              <a:rPr lang="en-US" sz="2200" dirty="0" smtClean="0">
                <a:latin typeface="Cambria" pitchFamily="18" charset="0"/>
                <a:ea typeface="Cambria" pitchFamily="18" charset="0"/>
              </a:rPr>
              <a:t>The output of the parser will be a DAG (directed acyclic graph), which represents the Pig Latin statements and logical operators.</a:t>
            </a:r>
          </a:p>
          <a:p>
            <a:pPr algn="just">
              <a:lnSpc>
                <a:spcPct val="150000"/>
              </a:lnSpc>
              <a:buFont typeface="Wingdings" pitchFamily="2" charset="2"/>
              <a:buChar char="ü"/>
            </a:pPr>
            <a:r>
              <a:rPr lang="en-US" sz="2200" dirty="0" smtClean="0">
                <a:latin typeface="Cambria" pitchFamily="18" charset="0"/>
                <a:ea typeface="Cambria" pitchFamily="18" charset="0"/>
              </a:rPr>
              <a:t>In the DAG, the logical operators of the script are represented as the nodes and the data flows are represented as edges.</a:t>
            </a: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234FC0-31F8-4394-A37B-0637DF5B22A6}"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18</a:t>
            </a:fld>
            <a:endParaRPr lang="en-IN" dirty="0"/>
          </a:p>
        </p:txBody>
      </p:sp>
      <p:sp>
        <p:nvSpPr>
          <p:cNvPr id="6" name="Rectangle 5"/>
          <p:cNvSpPr/>
          <p:nvPr/>
        </p:nvSpPr>
        <p:spPr>
          <a:xfrm>
            <a:off x="457200" y="838200"/>
            <a:ext cx="8229600" cy="5170646"/>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Optimizer</a:t>
            </a:r>
          </a:p>
          <a:p>
            <a:pPr algn="just">
              <a:lnSpc>
                <a:spcPct val="150000"/>
              </a:lnSpc>
            </a:pPr>
            <a:r>
              <a:rPr lang="en-US" sz="2200" dirty="0" smtClean="0">
                <a:latin typeface="Cambria" pitchFamily="18" charset="0"/>
                <a:ea typeface="Cambria" pitchFamily="18" charset="0"/>
              </a:rPr>
              <a:t>The logical plan (DAG) is passed to the logical optimizer, which carries out the logical optimizations such as projection and pushdown.</a:t>
            </a:r>
          </a:p>
          <a:p>
            <a:pPr algn="just">
              <a:lnSpc>
                <a:spcPct val="150000"/>
              </a:lnSpc>
            </a:pPr>
            <a:r>
              <a:rPr lang="en-US" sz="2200" b="1" dirty="0" smtClean="0">
                <a:latin typeface="Cambria" pitchFamily="18" charset="0"/>
                <a:ea typeface="Cambria" pitchFamily="18" charset="0"/>
              </a:rPr>
              <a:t>Compiler</a:t>
            </a:r>
          </a:p>
          <a:p>
            <a:pPr algn="just">
              <a:lnSpc>
                <a:spcPct val="150000"/>
              </a:lnSpc>
            </a:pPr>
            <a:r>
              <a:rPr lang="en-US" sz="2200" dirty="0" smtClean="0">
                <a:latin typeface="Cambria" pitchFamily="18" charset="0"/>
                <a:ea typeface="Cambria" pitchFamily="18" charset="0"/>
              </a:rPr>
              <a:t>The compiler compiles the optimized logical plan into a series of Map-Reduce jobs.</a:t>
            </a:r>
          </a:p>
          <a:p>
            <a:pPr algn="just">
              <a:lnSpc>
                <a:spcPct val="150000"/>
              </a:lnSpc>
            </a:pPr>
            <a:r>
              <a:rPr lang="en-US" sz="2200" b="1" dirty="0" smtClean="0">
                <a:latin typeface="Cambria" pitchFamily="18" charset="0"/>
                <a:ea typeface="Cambria" pitchFamily="18" charset="0"/>
              </a:rPr>
              <a:t>Execution engine</a:t>
            </a:r>
          </a:p>
          <a:p>
            <a:pPr algn="just">
              <a:lnSpc>
                <a:spcPct val="150000"/>
              </a:lnSpc>
            </a:pPr>
            <a:r>
              <a:rPr lang="en-US" sz="2200" dirty="0" smtClean="0">
                <a:latin typeface="Cambria" pitchFamily="18" charset="0"/>
                <a:ea typeface="Cambria" pitchFamily="18" charset="0"/>
              </a:rPr>
              <a:t>Finally the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jobs are submitted to Hadoop in a sorted order. </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521BDE-43E2-464F-BC3E-9DBC3270B79A}"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19</a:t>
            </a:fld>
            <a:endParaRPr lang="en-IN" dirty="0"/>
          </a:p>
        </p:txBody>
      </p:sp>
      <p:sp>
        <p:nvSpPr>
          <p:cNvPr id="6" name="Rectangle 5"/>
          <p:cNvSpPr/>
          <p:nvPr/>
        </p:nvSpPr>
        <p:spPr>
          <a:xfrm>
            <a:off x="685800" y="1143000"/>
            <a:ext cx="7772400" cy="4600042"/>
          </a:xfrm>
          <a:prstGeom prst="rect">
            <a:avLst/>
          </a:prstGeom>
        </p:spPr>
        <p:txBody>
          <a:bodyPr wrap="square">
            <a:spAutoFit/>
          </a:bodyPr>
          <a:lstStyle/>
          <a:p>
            <a:pPr algn="just" fontAlgn="base">
              <a:lnSpc>
                <a:spcPct val="150000"/>
              </a:lnSpc>
            </a:pPr>
            <a:r>
              <a:rPr lang="en-US" sz="2200" b="1" dirty="0" smtClean="0">
                <a:latin typeface="Cambria" pitchFamily="18" charset="0"/>
                <a:ea typeface="Cambria" pitchFamily="18" charset="0"/>
              </a:rPr>
              <a:t>Types of Data Models in Apache Pig:</a:t>
            </a:r>
            <a:r>
              <a:rPr lang="en-US" sz="2200" dirty="0" smtClean="0">
                <a:latin typeface="Cambria" pitchFamily="18" charset="0"/>
                <a:ea typeface="Cambria" pitchFamily="18" charset="0"/>
              </a:rPr>
              <a:t> It consist of the 4 types of data models as follows:  </a:t>
            </a:r>
          </a:p>
          <a:p>
            <a:pPr algn="just" fontAlgn="base">
              <a:lnSpc>
                <a:spcPct val="150000"/>
              </a:lnSpc>
            </a:pPr>
            <a:r>
              <a:rPr lang="en-US" sz="2200" b="1" dirty="0" smtClean="0">
                <a:latin typeface="Cambria" pitchFamily="18" charset="0"/>
                <a:ea typeface="Cambria" pitchFamily="18" charset="0"/>
              </a:rPr>
              <a:t>Atom</a:t>
            </a:r>
            <a:r>
              <a:rPr lang="en-US" sz="2200" dirty="0" smtClean="0">
                <a:latin typeface="Cambria" pitchFamily="18" charset="0"/>
                <a:ea typeface="Cambria" pitchFamily="18" charset="0"/>
              </a:rPr>
              <a:t>: It is a atomic data value which is used to store as a string. The main use of this model is that it can be used as a number and as well as a string.</a:t>
            </a:r>
          </a:p>
          <a:p>
            <a:pPr algn="just" fontAlgn="base">
              <a:lnSpc>
                <a:spcPct val="150000"/>
              </a:lnSpc>
            </a:pPr>
            <a:r>
              <a:rPr lang="en-US" sz="2200" b="1" dirty="0" smtClean="0">
                <a:latin typeface="Cambria" pitchFamily="18" charset="0"/>
                <a:ea typeface="Cambria" pitchFamily="18" charset="0"/>
              </a:rPr>
              <a:t>Tuple</a:t>
            </a:r>
            <a:r>
              <a:rPr lang="en-US" sz="2200" dirty="0" smtClean="0">
                <a:latin typeface="Cambria" pitchFamily="18" charset="0"/>
                <a:ea typeface="Cambria" pitchFamily="18" charset="0"/>
              </a:rPr>
              <a:t>: It is an ordered set of the fields.</a:t>
            </a:r>
          </a:p>
          <a:p>
            <a:pPr algn="just" fontAlgn="base">
              <a:lnSpc>
                <a:spcPct val="150000"/>
              </a:lnSpc>
            </a:pPr>
            <a:r>
              <a:rPr lang="en-US" sz="2200" b="1" dirty="0" smtClean="0">
                <a:latin typeface="Cambria" pitchFamily="18" charset="0"/>
                <a:ea typeface="Cambria" pitchFamily="18" charset="0"/>
              </a:rPr>
              <a:t>Bag</a:t>
            </a:r>
            <a:r>
              <a:rPr lang="en-US" sz="2200" dirty="0" smtClean="0">
                <a:latin typeface="Cambria" pitchFamily="18" charset="0"/>
                <a:ea typeface="Cambria" pitchFamily="18" charset="0"/>
              </a:rPr>
              <a:t>: It is a collection of the tuples.</a:t>
            </a:r>
          </a:p>
          <a:p>
            <a:pPr algn="just" fontAlgn="base">
              <a:lnSpc>
                <a:spcPct val="150000"/>
              </a:lnSpc>
            </a:pPr>
            <a:r>
              <a:rPr lang="en-US" sz="2200" b="1" dirty="0" smtClean="0">
                <a:latin typeface="Cambria" pitchFamily="18" charset="0"/>
                <a:ea typeface="Cambria" pitchFamily="18" charset="0"/>
              </a:rPr>
              <a:t>Map</a:t>
            </a:r>
            <a:r>
              <a:rPr lang="en-US" sz="2200" dirty="0" smtClean="0">
                <a:latin typeface="Cambria" pitchFamily="18" charset="0"/>
                <a:ea typeface="Cambria" pitchFamily="18" charset="0"/>
              </a:rPr>
              <a:t>: It is a set of key/value pairs.</a:t>
            </a:r>
          </a:p>
          <a:p>
            <a:pPr algn="just" fontAlgn="base">
              <a:lnSpc>
                <a:spcPct val="150000"/>
              </a:lnSpc>
            </a:pPr>
            <a:r>
              <a:rPr lang="en-US" sz="2200" dirty="0" smtClean="0">
                <a:latin typeface="Cambria" pitchFamily="18" charset="0"/>
                <a:ea typeface="Cambria" pitchFamily="18" charset="0"/>
              </a:rPr>
              <a:t> </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4E3C82-8E11-452D-A2B8-835DF1FAF542}"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a:t>
            </a:fld>
            <a:endParaRPr lang="en-IN" dirty="0"/>
          </a:p>
        </p:txBody>
      </p:sp>
      <p:sp>
        <p:nvSpPr>
          <p:cNvPr id="6" name="Rectangle 5"/>
          <p:cNvSpPr/>
          <p:nvPr/>
        </p:nvSpPr>
        <p:spPr>
          <a:xfrm>
            <a:off x="2971800" y="914400"/>
            <a:ext cx="3472746" cy="430887"/>
          </a:xfrm>
          <a:prstGeom prst="rect">
            <a:avLst/>
          </a:prstGeom>
        </p:spPr>
        <p:txBody>
          <a:bodyPr wrap="none">
            <a:spAutoFit/>
          </a:bodyPr>
          <a:lstStyle/>
          <a:p>
            <a:pPr fontAlgn="base"/>
            <a:r>
              <a:rPr lang="en-US" sz="2200" b="1" dirty="0" smtClean="0">
                <a:latin typeface="Cambria" pitchFamily="18" charset="0"/>
                <a:ea typeface="Cambria" pitchFamily="18" charset="0"/>
              </a:rPr>
              <a:t>Map-Reduce Architecture</a:t>
            </a:r>
            <a:endParaRPr lang="en-US" sz="2200" b="1" dirty="0">
              <a:latin typeface="Cambria" pitchFamily="18" charset="0"/>
              <a:ea typeface="Cambria" pitchFamily="18" charset="0"/>
            </a:endParaRPr>
          </a:p>
        </p:txBody>
      </p:sp>
      <p:sp>
        <p:nvSpPr>
          <p:cNvPr id="7" name="Rectangle 6"/>
          <p:cNvSpPr/>
          <p:nvPr/>
        </p:nvSpPr>
        <p:spPr>
          <a:xfrm>
            <a:off x="533400" y="1447800"/>
            <a:ext cx="8153400" cy="4662815"/>
          </a:xfrm>
          <a:prstGeom prst="rect">
            <a:avLst/>
          </a:prstGeom>
        </p:spPr>
        <p:txBody>
          <a:bodyPr wrap="square">
            <a:spAutoFit/>
          </a:bodyPr>
          <a:lstStyle/>
          <a:p>
            <a:pPr algn="just">
              <a:lnSpc>
                <a:spcPct val="150000"/>
              </a:lnSpc>
              <a:buFont typeface="Wingdings" pitchFamily="2" charset="2"/>
              <a:buChar char="ü"/>
            </a:pPr>
            <a:r>
              <a:rPr lang="en-US" sz="2200" u="sng" dirty="0" smtClean="0">
                <a:latin typeface="Cambria" pitchFamily="18" charset="0"/>
                <a:ea typeface="Cambria" pitchFamily="18" charset="0"/>
              </a:rPr>
              <a:t>Map-Reduce</a:t>
            </a:r>
            <a:r>
              <a:rPr lang="en-US" sz="2200" dirty="0" smtClean="0">
                <a:latin typeface="Cambria" pitchFamily="18" charset="0"/>
                <a:ea typeface="Cambria" pitchFamily="18" charset="0"/>
              </a:rPr>
              <a:t> and </a:t>
            </a:r>
            <a:r>
              <a:rPr lang="en-US" sz="2200" u="sng" dirty="0" smtClean="0">
                <a:latin typeface="Cambria" pitchFamily="18" charset="0"/>
                <a:ea typeface="Cambria" pitchFamily="18" charset="0"/>
              </a:rPr>
              <a:t>HDFS</a:t>
            </a:r>
            <a:r>
              <a:rPr lang="en-US" sz="2200" dirty="0" smtClean="0">
                <a:latin typeface="Cambria" pitchFamily="18" charset="0"/>
                <a:ea typeface="Cambria" pitchFamily="18" charset="0"/>
              </a:rPr>
              <a:t> are the two major components of </a:t>
            </a:r>
            <a:r>
              <a:rPr lang="en-US" sz="2200" u="sng" dirty="0" smtClean="0">
                <a:latin typeface="Cambria" pitchFamily="18" charset="0"/>
                <a:ea typeface="Cambria" pitchFamily="18" charset="0"/>
              </a:rPr>
              <a:t>Hadoop</a:t>
            </a:r>
            <a:r>
              <a:rPr lang="en-US" sz="2200" dirty="0" smtClean="0">
                <a:latin typeface="Cambria" pitchFamily="18" charset="0"/>
                <a:ea typeface="Cambria" pitchFamily="18" charset="0"/>
              </a:rPr>
              <a:t> which makes it so powerful and efficient to use. </a:t>
            </a:r>
          </a:p>
          <a:p>
            <a:pPr algn="just">
              <a:lnSpc>
                <a:spcPct val="150000"/>
              </a:lnSpc>
              <a:buFont typeface="Wingdings" pitchFamily="2" charset="2"/>
              <a:buChar char="ü"/>
            </a:pPr>
            <a:r>
              <a:rPr lang="en-US" sz="2200" dirty="0" smtClean="0">
                <a:latin typeface="Cambria" pitchFamily="18" charset="0"/>
                <a:ea typeface="Cambria" pitchFamily="18" charset="0"/>
              </a:rPr>
              <a:t>Map-Reduce is a programming model used for efficient processing in parallel over large data-sets in a distributed manner. </a:t>
            </a:r>
          </a:p>
          <a:p>
            <a:pPr algn="just">
              <a:lnSpc>
                <a:spcPct val="150000"/>
              </a:lnSpc>
              <a:buFont typeface="Wingdings" pitchFamily="2" charset="2"/>
              <a:buChar char="ü"/>
            </a:pPr>
            <a:r>
              <a:rPr lang="en-US" sz="2200" dirty="0" smtClean="0">
                <a:latin typeface="Cambria" pitchFamily="18" charset="0"/>
                <a:ea typeface="Cambria" pitchFamily="18" charset="0"/>
              </a:rPr>
              <a:t>The data is first split and then combined to produce the final result. </a:t>
            </a:r>
          </a:p>
          <a:p>
            <a:pPr algn="just">
              <a:lnSpc>
                <a:spcPct val="150000"/>
              </a:lnSpc>
              <a:buFont typeface="Wingdings" pitchFamily="2" charset="2"/>
              <a:buChar char="ü"/>
            </a:pPr>
            <a:r>
              <a:rPr lang="en-US" sz="2200" dirty="0" smtClean="0">
                <a:latin typeface="Cambria" pitchFamily="18" charset="0"/>
                <a:ea typeface="Cambria" pitchFamily="18" charset="0"/>
              </a:rPr>
              <a:t>The libraries for Map-Reduce is written in so many programming languages with various different-different optimizations. </a:t>
            </a:r>
          </a:p>
          <a:p>
            <a:pPr algn="just">
              <a:lnSpc>
                <a:spcPct val="150000"/>
              </a:lnSpc>
            </a:pP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75693DE-B119-47F2-BD8F-E1E8A0B05095}"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20</a:t>
            </a:fld>
            <a:endParaRPr lang="en-IN" dirty="0"/>
          </a:p>
        </p:txBody>
      </p:sp>
      <p:sp>
        <p:nvSpPr>
          <p:cNvPr id="6" name="Rectangle 5"/>
          <p:cNvSpPr/>
          <p:nvPr/>
        </p:nvSpPr>
        <p:spPr>
          <a:xfrm>
            <a:off x="533400" y="990600"/>
            <a:ext cx="8077200" cy="4662815"/>
          </a:xfrm>
          <a:prstGeom prst="rect">
            <a:avLst/>
          </a:prstGeom>
        </p:spPr>
        <p:txBody>
          <a:bodyPr wrap="square">
            <a:spAutoFit/>
          </a:bodyPr>
          <a:lstStyle/>
          <a:p>
            <a:pPr algn="just" fontAlgn="base">
              <a:lnSpc>
                <a:spcPct val="150000"/>
              </a:lnSpc>
            </a:pPr>
            <a:r>
              <a:rPr lang="en-US" sz="2200" b="1" dirty="0" smtClean="0">
                <a:latin typeface="Cambria" pitchFamily="18" charset="0"/>
                <a:ea typeface="Cambria" pitchFamily="18" charset="0"/>
              </a:rPr>
              <a:t>Applications of Apache Pig: </a:t>
            </a:r>
            <a:r>
              <a:rPr lang="en-US" sz="2200" dirty="0" smtClean="0">
                <a:latin typeface="Cambria" pitchFamily="18" charset="0"/>
                <a:ea typeface="Cambria" pitchFamily="18" charset="0"/>
              </a:rPr>
              <a:t> </a:t>
            </a:r>
          </a:p>
          <a:p>
            <a:pPr algn="just" fontAlgn="base">
              <a:lnSpc>
                <a:spcPct val="150000"/>
              </a:lnSpc>
              <a:buFont typeface="Wingdings" pitchFamily="2" charset="2"/>
              <a:buChar char="Ø"/>
            </a:pPr>
            <a:r>
              <a:rPr lang="en-US" sz="2200" dirty="0" smtClean="0">
                <a:latin typeface="Cambria" pitchFamily="18" charset="0"/>
                <a:ea typeface="Cambria" pitchFamily="18" charset="0"/>
              </a:rPr>
              <a:t>For exploring large datasets Pig Scripting is used.</a:t>
            </a:r>
          </a:p>
          <a:p>
            <a:pPr algn="just" fontAlgn="base">
              <a:lnSpc>
                <a:spcPct val="150000"/>
              </a:lnSpc>
              <a:buFont typeface="Wingdings" pitchFamily="2" charset="2"/>
              <a:buChar char="Ø"/>
            </a:pPr>
            <a:r>
              <a:rPr lang="en-US" sz="2200" dirty="0" smtClean="0">
                <a:latin typeface="Cambria" pitchFamily="18" charset="0"/>
                <a:ea typeface="Cambria" pitchFamily="18" charset="0"/>
              </a:rPr>
              <a:t>Provides the supports across large data-sets for Ad-hoc queries.</a:t>
            </a:r>
          </a:p>
          <a:p>
            <a:pPr algn="just" fontAlgn="base">
              <a:lnSpc>
                <a:spcPct val="150000"/>
              </a:lnSpc>
              <a:buFont typeface="Wingdings" pitchFamily="2" charset="2"/>
              <a:buChar char="Ø"/>
            </a:pPr>
            <a:r>
              <a:rPr lang="en-US" sz="2200" dirty="0" smtClean="0">
                <a:latin typeface="Cambria" pitchFamily="18" charset="0"/>
                <a:ea typeface="Cambria" pitchFamily="18" charset="0"/>
              </a:rPr>
              <a:t>In the prototyping of large data-sets processing algorithms.</a:t>
            </a:r>
          </a:p>
          <a:p>
            <a:pPr algn="just" fontAlgn="base">
              <a:lnSpc>
                <a:spcPct val="150000"/>
              </a:lnSpc>
              <a:buFont typeface="Wingdings" pitchFamily="2" charset="2"/>
              <a:buChar char="Ø"/>
            </a:pPr>
            <a:r>
              <a:rPr lang="en-US" sz="2200" dirty="0" smtClean="0">
                <a:latin typeface="Cambria" pitchFamily="18" charset="0"/>
                <a:ea typeface="Cambria" pitchFamily="18" charset="0"/>
              </a:rPr>
              <a:t>Required to process the time sensitive data loads.</a:t>
            </a:r>
          </a:p>
          <a:p>
            <a:pPr algn="just" fontAlgn="base">
              <a:lnSpc>
                <a:spcPct val="150000"/>
              </a:lnSpc>
              <a:buFont typeface="Wingdings" pitchFamily="2" charset="2"/>
              <a:buChar char="Ø"/>
            </a:pPr>
            <a:r>
              <a:rPr lang="en-US" sz="2200" dirty="0" smtClean="0">
                <a:latin typeface="Cambria" pitchFamily="18" charset="0"/>
                <a:ea typeface="Cambria" pitchFamily="18" charset="0"/>
              </a:rPr>
              <a:t>For collecting large amounts of datasets in form of search logs and web crawls.</a:t>
            </a:r>
          </a:p>
          <a:p>
            <a:pPr algn="just" fontAlgn="base">
              <a:lnSpc>
                <a:spcPct val="150000"/>
              </a:lnSpc>
              <a:buFont typeface="Wingdings" pitchFamily="2" charset="2"/>
              <a:buChar char="Ø"/>
            </a:pPr>
            <a:r>
              <a:rPr lang="en-US" sz="2200" dirty="0" smtClean="0">
                <a:latin typeface="Cambria" pitchFamily="18" charset="0"/>
                <a:ea typeface="Cambria" pitchFamily="18" charset="0"/>
              </a:rPr>
              <a:t>Used where the analytical insights are needed using the sampling.</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7738D9-6F62-43D6-B6B5-DDA5532C94D7}"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21</a:t>
            </a:fld>
            <a:endParaRPr lang="en-IN" dirty="0"/>
          </a:p>
        </p:txBody>
      </p:sp>
      <p:sp>
        <p:nvSpPr>
          <p:cNvPr id="6" name="Rectangle 5"/>
          <p:cNvSpPr/>
          <p:nvPr/>
        </p:nvSpPr>
        <p:spPr>
          <a:xfrm>
            <a:off x="3581400" y="914400"/>
            <a:ext cx="2447850" cy="430887"/>
          </a:xfrm>
          <a:prstGeom prst="rect">
            <a:avLst/>
          </a:prstGeom>
        </p:spPr>
        <p:txBody>
          <a:bodyPr wrap="none">
            <a:spAutoFit/>
          </a:bodyPr>
          <a:lstStyle/>
          <a:p>
            <a:pPr fontAlgn="base"/>
            <a:r>
              <a:rPr lang="en-US" sz="2200" b="1" dirty="0" smtClean="0">
                <a:latin typeface="Cambria" pitchFamily="18" charset="0"/>
                <a:ea typeface="Cambria" pitchFamily="18" charset="0"/>
              </a:rPr>
              <a:t>Hive Architecture</a:t>
            </a:r>
            <a:endParaRPr lang="en-US" sz="2200" b="1" dirty="0">
              <a:latin typeface="Cambria" pitchFamily="18" charset="0"/>
              <a:ea typeface="Cambria" pitchFamily="18" charset="0"/>
            </a:endParaRPr>
          </a:p>
        </p:txBody>
      </p:sp>
      <p:sp>
        <p:nvSpPr>
          <p:cNvPr id="7" name="Rectangle 6"/>
          <p:cNvSpPr/>
          <p:nvPr/>
        </p:nvSpPr>
        <p:spPr>
          <a:xfrm>
            <a:off x="609600" y="1295400"/>
            <a:ext cx="8077200" cy="2060885"/>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Apache Hive</a:t>
            </a:r>
            <a:r>
              <a:rPr lang="en-US" sz="2200" dirty="0" smtClean="0">
                <a:latin typeface="Cambria" pitchFamily="18" charset="0"/>
                <a:ea typeface="Cambria" pitchFamily="18" charset="0"/>
              </a:rPr>
              <a:t> is an open source data warehouse system built on top of </a:t>
            </a:r>
            <a:r>
              <a:rPr lang="en-US" sz="2200" b="1" dirty="0" smtClean="0">
                <a:latin typeface="Cambria" pitchFamily="18" charset="0"/>
                <a:ea typeface="Cambria" pitchFamily="18" charset="0"/>
              </a:rPr>
              <a:t>Hadoop</a:t>
            </a:r>
            <a:r>
              <a:rPr lang="en-US" sz="2200" dirty="0" smtClean="0">
                <a:latin typeface="Cambria" pitchFamily="18" charset="0"/>
                <a:ea typeface="Cambria" pitchFamily="18" charset="0"/>
              </a:rPr>
              <a:t> for querying and analyzing large datasets stored in Hadoop files. It process structured and semi-structured data in Hadoop.</a:t>
            </a:r>
            <a:endParaRPr lang="en-US" sz="2200" dirty="0">
              <a:latin typeface="Cambria" pitchFamily="18" charset="0"/>
              <a:ea typeface="Cambria" pitchFamily="18" charset="0"/>
            </a:endParaRPr>
          </a:p>
        </p:txBody>
      </p:sp>
      <p:sp>
        <p:nvSpPr>
          <p:cNvPr id="8" name="Rectangle 7"/>
          <p:cNvSpPr/>
          <p:nvPr/>
        </p:nvSpPr>
        <p:spPr>
          <a:xfrm>
            <a:off x="685800" y="3429000"/>
            <a:ext cx="7848600" cy="1553054"/>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Hive use language called </a:t>
            </a:r>
            <a:r>
              <a:rPr lang="en-US" sz="2200" b="1" dirty="0" err="1" smtClean="0">
                <a:latin typeface="Cambria" pitchFamily="18" charset="0"/>
                <a:ea typeface="Cambria" pitchFamily="18" charset="0"/>
              </a:rPr>
              <a:t>HiveQL</a:t>
            </a:r>
            <a:r>
              <a:rPr lang="en-US" sz="2200" dirty="0" smtClean="0">
                <a:latin typeface="Cambria" pitchFamily="18" charset="0"/>
                <a:ea typeface="Cambria" pitchFamily="18" charset="0"/>
              </a:rPr>
              <a:t> (HQL), which is similar to SQL. </a:t>
            </a:r>
            <a:r>
              <a:rPr lang="en-US" sz="2200" dirty="0" err="1" smtClean="0">
                <a:latin typeface="Cambria" pitchFamily="18" charset="0"/>
                <a:ea typeface="Cambria" pitchFamily="18" charset="0"/>
              </a:rPr>
              <a:t>HiveQL</a:t>
            </a:r>
            <a:r>
              <a:rPr lang="en-US" sz="2200" dirty="0" smtClean="0">
                <a:latin typeface="Cambria" pitchFamily="18" charset="0"/>
                <a:ea typeface="Cambria" pitchFamily="18" charset="0"/>
              </a:rPr>
              <a:t> automatically translates SQL-like queries into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jobs.</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22</a:t>
            </a:fld>
            <a:endParaRPr lang="en-IN" dirty="0"/>
          </a:p>
        </p:txBody>
      </p:sp>
      <p:sp>
        <p:nvSpPr>
          <p:cNvPr id="7" name="Rectangle 6"/>
          <p:cNvSpPr/>
          <p:nvPr/>
        </p:nvSpPr>
        <p:spPr>
          <a:xfrm>
            <a:off x="533400" y="1077754"/>
            <a:ext cx="8001000" cy="5170646"/>
          </a:xfrm>
          <a:prstGeom prst="rect">
            <a:avLst/>
          </a:prstGeom>
        </p:spPr>
        <p:txBody>
          <a:bodyPr wrap="square">
            <a:spAutoFit/>
          </a:bodyPr>
          <a:lstStyle/>
          <a:p>
            <a:pPr algn="just">
              <a:lnSpc>
                <a:spcPct val="150000"/>
              </a:lnSpc>
            </a:pPr>
            <a:r>
              <a:rPr lang="en-US" sz="2200" b="1" dirty="0" err="1" smtClean="0">
                <a:latin typeface="Cambria" pitchFamily="18" charset="0"/>
                <a:ea typeface="Cambria" pitchFamily="18" charset="0"/>
              </a:rPr>
              <a:t>Metastore</a:t>
            </a:r>
            <a:r>
              <a:rPr lang="en-US" sz="2200" b="1" dirty="0" smtClean="0">
                <a:latin typeface="Cambria" pitchFamily="18" charset="0"/>
                <a:ea typeface="Cambria" pitchFamily="18" charset="0"/>
              </a:rPr>
              <a:t> –</a:t>
            </a:r>
            <a:r>
              <a:rPr lang="en-US" sz="2200" dirty="0" smtClean="0">
                <a:latin typeface="Cambria" pitchFamily="18" charset="0"/>
                <a:ea typeface="Cambria" pitchFamily="18" charset="0"/>
              </a:rPr>
              <a:t> It stores metadata for each of the tables like their schema and location.</a:t>
            </a:r>
          </a:p>
          <a:p>
            <a:pPr algn="just">
              <a:lnSpc>
                <a:spcPct val="150000"/>
              </a:lnSpc>
            </a:pPr>
            <a:r>
              <a:rPr lang="en-US" sz="2200" b="1" dirty="0" smtClean="0">
                <a:latin typeface="Cambria" pitchFamily="18" charset="0"/>
                <a:ea typeface="Cambria" pitchFamily="18" charset="0"/>
              </a:rPr>
              <a:t>Driver –</a:t>
            </a:r>
            <a:r>
              <a:rPr lang="en-US" sz="2200" dirty="0" smtClean="0">
                <a:latin typeface="Cambria" pitchFamily="18" charset="0"/>
                <a:ea typeface="Cambria" pitchFamily="18" charset="0"/>
              </a:rPr>
              <a:t> It acts like a controller which receives the </a:t>
            </a:r>
            <a:r>
              <a:rPr lang="en-US" sz="2200" dirty="0" err="1" smtClean="0">
                <a:latin typeface="Cambria" pitchFamily="18" charset="0"/>
                <a:ea typeface="Cambria" pitchFamily="18" charset="0"/>
              </a:rPr>
              <a:t>HiveQL</a:t>
            </a:r>
            <a:r>
              <a:rPr lang="en-US" sz="2200" dirty="0" smtClean="0">
                <a:latin typeface="Cambria" pitchFamily="18" charset="0"/>
                <a:ea typeface="Cambria" pitchFamily="18" charset="0"/>
              </a:rPr>
              <a:t> statements.</a:t>
            </a:r>
          </a:p>
          <a:p>
            <a:pPr algn="just">
              <a:lnSpc>
                <a:spcPct val="150000"/>
              </a:lnSpc>
            </a:pPr>
            <a:r>
              <a:rPr lang="en-US" sz="2200" b="1" dirty="0" smtClean="0">
                <a:latin typeface="Cambria" pitchFamily="18" charset="0"/>
                <a:ea typeface="Cambria" pitchFamily="18" charset="0"/>
              </a:rPr>
              <a:t>Compiler –</a:t>
            </a:r>
            <a:r>
              <a:rPr lang="en-US" sz="2200" dirty="0" smtClean="0">
                <a:latin typeface="Cambria" pitchFamily="18" charset="0"/>
                <a:ea typeface="Cambria" pitchFamily="18" charset="0"/>
              </a:rPr>
              <a:t> It performs the compilation of the </a:t>
            </a:r>
            <a:r>
              <a:rPr lang="en-US" sz="2200" dirty="0" err="1" smtClean="0">
                <a:latin typeface="Cambria" pitchFamily="18" charset="0"/>
                <a:ea typeface="Cambria" pitchFamily="18" charset="0"/>
              </a:rPr>
              <a:t>HiveQL</a:t>
            </a:r>
            <a:r>
              <a:rPr lang="en-US" sz="2200" dirty="0" smtClean="0">
                <a:latin typeface="Cambria" pitchFamily="18" charset="0"/>
                <a:ea typeface="Cambria" pitchFamily="18" charset="0"/>
              </a:rPr>
              <a:t> query. </a:t>
            </a:r>
          </a:p>
          <a:p>
            <a:pPr algn="just">
              <a:lnSpc>
                <a:spcPct val="150000"/>
              </a:lnSpc>
            </a:pPr>
            <a:r>
              <a:rPr lang="en-US" sz="2200" b="1" dirty="0" smtClean="0">
                <a:latin typeface="Cambria" pitchFamily="18" charset="0"/>
                <a:ea typeface="Cambria" pitchFamily="18" charset="0"/>
              </a:rPr>
              <a:t>Optimizer –</a:t>
            </a:r>
            <a:r>
              <a:rPr lang="en-US" sz="2200" dirty="0" smtClean="0">
                <a:latin typeface="Cambria" pitchFamily="18" charset="0"/>
                <a:ea typeface="Cambria" pitchFamily="18" charset="0"/>
              </a:rPr>
              <a:t> It performs various transformations on the execution plan to provide optimized DAG. </a:t>
            </a:r>
          </a:p>
          <a:p>
            <a:pPr algn="just">
              <a:lnSpc>
                <a:spcPct val="150000"/>
              </a:lnSpc>
            </a:pPr>
            <a:r>
              <a:rPr lang="en-US" sz="2200" b="1" dirty="0" smtClean="0">
                <a:latin typeface="Cambria" pitchFamily="18" charset="0"/>
                <a:ea typeface="Cambria" pitchFamily="18" charset="0"/>
              </a:rPr>
              <a:t>Executor </a:t>
            </a:r>
            <a:r>
              <a:rPr lang="en-US" sz="2200" dirty="0" smtClean="0">
                <a:latin typeface="Cambria" pitchFamily="18" charset="0"/>
                <a:ea typeface="Cambria" pitchFamily="18" charset="0"/>
              </a:rPr>
              <a:t>– Once compilation and optimization complete, the executor executes the tasks. Executor takes care of pipelining the tasks.</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23</a:t>
            </a:fld>
            <a:endParaRPr lang="en-IN" dirty="0"/>
          </a:p>
        </p:txBody>
      </p:sp>
      <p:sp>
        <p:nvSpPr>
          <p:cNvPr id="6" name="Rectangle 5"/>
          <p:cNvSpPr/>
          <p:nvPr/>
        </p:nvSpPr>
        <p:spPr>
          <a:xfrm>
            <a:off x="609600" y="914400"/>
            <a:ext cx="8001000" cy="2568717"/>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Initially Hive was developed by </a:t>
            </a:r>
            <a:r>
              <a:rPr lang="en-US" sz="2200" dirty="0" err="1" smtClean="0">
                <a:latin typeface="Cambria" pitchFamily="18" charset="0"/>
                <a:ea typeface="Cambria" pitchFamily="18" charset="0"/>
              </a:rPr>
              <a:t>Facebook</a:t>
            </a:r>
            <a:r>
              <a:rPr lang="en-US" sz="2200" dirty="0" smtClean="0">
                <a:latin typeface="Cambria" pitchFamily="18" charset="0"/>
                <a:ea typeface="Cambria" pitchFamily="18" charset="0"/>
              </a:rPr>
              <a:t>, later the Apache Software Foundation took it up and developed it further as an open source under the name Apache Hive. It is used by different companies. For example, Amazon uses it in Amazon Elastic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a:t>
            </a:r>
            <a:endParaRPr lang="en-US" sz="2200" dirty="0">
              <a:latin typeface="Cambria" pitchFamily="18" charset="0"/>
              <a:ea typeface="Cambria" pitchFamily="18" charset="0"/>
            </a:endParaRPr>
          </a:p>
        </p:txBody>
      </p:sp>
      <p:sp>
        <p:nvSpPr>
          <p:cNvPr id="8" name="Rectangle 7"/>
          <p:cNvSpPr/>
          <p:nvPr/>
        </p:nvSpPr>
        <p:spPr>
          <a:xfrm>
            <a:off x="685800" y="3429000"/>
            <a:ext cx="7848600" cy="2631490"/>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Features of Hive </a:t>
            </a:r>
          </a:p>
          <a:p>
            <a:pPr algn="just">
              <a:lnSpc>
                <a:spcPct val="150000"/>
              </a:lnSpc>
            </a:pPr>
            <a:r>
              <a:rPr lang="en-US" sz="2200" dirty="0" smtClean="0">
                <a:latin typeface="Cambria" pitchFamily="18" charset="0"/>
                <a:ea typeface="Cambria" pitchFamily="18" charset="0"/>
              </a:rPr>
              <a:t>• It stores schema in a database and processed data into HDFS. </a:t>
            </a:r>
          </a:p>
          <a:p>
            <a:pPr algn="just">
              <a:lnSpc>
                <a:spcPct val="150000"/>
              </a:lnSpc>
            </a:pPr>
            <a:r>
              <a:rPr lang="en-US" sz="2200" dirty="0" smtClean="0">
                <a:latin typeface="Cambria" pitchFamily="18" charset="0"/>
                <a:ea typeface="Cambria" pitchFamily="18" charset="0"/>
              </a:rPr>
              <a:t>• It is designed for OLAP. </a:t>
            </a:r>
          </a:p>
          <a:p>
            <a:pPr algn="just">
              <a:lnSpc>
                <a:spcPct val="150000"/>
              </a:lnSpc>
            </a:pPr>
            <a:r>
              <a:rPr lang="en-US" sz="2200" dirty="0" smtClean="0">
                <a:latin typeface="Cambria" pitchFamily="18" charset="0"/>
                <a:ea typeface="Cambria" pitchFamily="18" charset="0"/>
              </a:rPr>
              <a:t>• It provides SQL type language for querying called </a:t>
            </a:r>
            <a:r>
              <a:rPr lang="en-US" sz="2200" dirty="0" err="1" smtClean="0">
                <a:latin typeface="Cambria" pitchFamily="18" charset="0"/>
                <a:ea typeface="Cambria" pitchFamily="18" charset="0"/>
              </a:rPr>
              <a:t>HiveQL</a:t>
            </a:r>
            <a:endParaRPr lang="en-US" sz="2200" dirty="0" smtClean="0">
              <a:latin typeface="Cambria" pitchFamily="18" charset="0"/>
              <a:ea typeface="Cambria" pitchFamily="18" charset="0"/>
            </a:endParaRPr>
          </a:p>
          <a:p>
            <a:pPr algn="just">
              <a:lnSpc>
                <a:spcPct val="150000"/>
              </a:lnSpc>
            </a:pPr>
            <a:r>
              <a:rPr lang="en-US" sz="2200" dirty="0" smtClean="0">
                <a:latin typeface="Cambria" pitchFamily="18" charset="0"/>
                <a:ea typeface="Cambria" pitchFamily="18" charset="0"/>
              </a:rPr>
              <a:t>• It is familiar, fast, scalable, and extensible</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24</a:t>
            </a:fld>
            <a:endParaRPr lang="en-IN" dirty="0"/>
          </a:p>
        </p:txBody>
      </p:sp>
      <p:pic>
        <p:nvPicPr>
          <p:cNvPr id="3074" name="Picture 2" descr="Hive - Introduction"/>
          <p:cNvPicPr>
            <a:picLocks noChangeAspect="1" noChangeArrowheads="1"/>
          </p:cNvPicPr>
          <p:nvPr/>
        </p:nvPicPr>
        <p:blipFill>
          <a:blip r:embed="rId2"/>
          <a:srcRect/>
          <a:stretch>
            <a:fillRect/>
          </a:stretch>
        </p:blipFill>
        <p:spPr bwMode="auto">
          <a:xfrm>
            <a:off x="1219200" y="1524000"/>
            <a:ext cx="6927273" cy="3810000"/>
          </a:xfrm>
          <a:prstGeom prst="rect">
            <a:avLst/>
          </a:prstGeom>
          <a:noFill/>
        </p:spPr>
      </p:pic>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25</a:t>
            </a:fld>
            <a:endParaRPr lang="en-IN" dirty="0"/>
          </a:p>
        </p:txBody>
      </p:sp>
      <p:sp>
        <p:nvSpPr>
          <p:cNvPr id="6" name="Rectangle 5"/>
          <p:cNvSpPr/>
          <p:nvPr/>
        </p:nvSpPr>
        <p:spPr>
          <a:xfrm>
            <a:off x="609600" y="1066800"/>
            <a:ext cx="8001000" cy="4662815"/>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User Interface </a:t>
            </a:r>
          </a:p>
          <a:p>
            <a:pPr algn="just">
              <a:lnSpc>
                <a:spcPct val="150000"/>
              </a:lnSpc>
            </a:pPr>
            <a:r>
              <a:rPr lang="en-US" sz="2200" dirty="0" smtClean="0">
                <a:latin typeface="Cambria" pitchFamily="18" charset="0"/>
                <a:ea typeface="Cambria" pitchFamily="18" charset="0"/>
              </a:rPr>
              <a:t>Hive is a data warehouse infrastructure software that can create interaction between user and HDFS. The user interfaces that Hive supports are Hive Web UI, Hive command line, and Hive HD Insight (In Windows server). </a:t>
            </a:r>
          </a:p>
          <a:p>
            <a:pPr algn="just">
              <a:lnSpc>
                <a:spcPct val="150000"/>
              </a:lnSpc>
            </a:pPr>
            <a:r>
              <a:rPr lang="en-US" sz="2200" b="1" dirty="0" smtClean="0">
                <a:latin typeface="Cambria" pitchFamily="18" charset="0"/>
                <a:ea typeface="Cambria" pitchFamily="18" charset="0"/>
              </a:rPr>
              <a:t>Meta Store </a:t>
            </a:r>
          </a:p>
          <a:p>
            <a:pPr algn="just">
              <a:lnSpc>
                <a:spcPct val="150000"/>
              </a:lnSpc>
            </a:pPr>
            <a:r>
              <a:rPr lang="en-US" sz="2200" dirty="0" smtClean="0">
                <a:latin typeface="Cambria" pitchFamily="18" charset="0"/>
                <a:ea typeface="Cambria" pitchFamily="18" charset="0"/>
              </a:rPr>
              <a:t>Hive chooses respective database servers to store the schema or Metadata of tables, databases, columns in a table, their data types, and HDFS mapping.</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26</a:t>
            </a:fld>
            <a:endParaRPr lang="en-IN" dirty="0"/>
          </a:p>
        </p:txBody>
      </p:sp>
      <p:sp>
        <p:nvSpPr>
          <p:cNvPr id="6" name="Rectangle 5"/>
          <p:cNvSpPr/>
          <p:nvPr/>
        </p:nvSpPr>
        <p:spPr>
          <a:xfrm>
            <a:off x="457200" y="1001554"/>
            <a:ext cx="8153400" cy="5170646"/>
          </a:xfrm>
          <a:prstGeom prst="rect">
            <a:avLst/>
          </a:prstGeom>
        </p:spPr>
        <p:txBody>
          <a:bodyPr wrap="square">
            <a:spAutoFit/>
          </a:bodyPr>
          <a:lstStyle/>
          <a:p>
            <a:pPr algn="just">
              <a:lnSpc>
                <a:spcPct val="150000"/>
              </a:lnSpc>
            </a:pPr>
            <a:r>
              <a:rPr lang="en-US" sz="2200" b="1" dirty="0" err="1" smtClean="0">
                <a:latin typeface="Cambria" pitchFamily="18" charset="0"/>
                <a:ea typeface="Cambria" pitchFamily="18" charset="0"/>
              </a:rPr>
              <a:t>HiveQL</a:t>
            </a:r>
            <a:r>
              <a:rPr lang="en-US" sz="2200" b="1" dirty="0" smtClean="0">
                <a:latin typeface="Cambria" pitchFamily="18" charset="0"/>
                <a:ea typeface="Cambria" pitchFamily="18" charset="0"/>
              </a:rPr>
              <a:t> Process Engine </a:t>
            </a:r>
          </a:p>
          <a:p>
            <a:pPr algn="just">
              <a:lnSpc>
                <a:spcPct val="150000"/>
              </a:lnSpc>
            </a:pPr>
            <a:r>
              <a:rPr lang="en-US" sz="2200" dirty="0" err="1" smtClean="0">
                <a:latin typeface="Cambria" pitchFamily="18" charset="0"/>
                <a:ea typeface="Cambria" pitchFamily="18" charset="0"/>
              </a:rPr>
              <a:t>HiveQL</a:t>
            </a:r>
            <a:r>
              <a:rPr lang="en-US" sz="2200" dirty="0" smtClean="0">
                <a:latin typeface="Cambria" pitchFamily="18" charset="0"/>
                <a:ea typeface="Cambria" pitchFamily="18" charset="0"/>
              </a:rPr>
              <a:t> is similar to SQL for querying on schema info on the </a:t>
            </a:r>
            <a:r>
              <a:rPr lang="en-US" sz="2200" dirty="0" err="1" smtClean="0">
                <a:latin typeface="Cambria" pitchFamily="18" charset="0"/>
                <a:ea typeface="Cambria" pitchFamily="18" charset="0"/>
              </a:rPr>
              <a:t>Metastore</a:t>
            </a:r>
            <a:r>
              <a:rPr lang="en-US" sz="2200" dirty="0" smtClean="0">
                <a:latin typeface="Cambria" pitchFamily="18" charset="0"/>
                <a:ea typeface="Cambria" pitchFamily="18" charset="0"/>
              </a:rPr>
              <a:t>. It is one of the replacements of traditional approach for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program. Instead of writing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program in Java, we can write a query for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job and process it</a:t>
            </a:r>
          </a:p>
          <a:p>
            <a:pPr algn="just">
              <a:lnSpc>
                <a:spcPct val="150000"/>
              </a:lnSpc>
            </a:pPr>
            <a:r>
              <a:rPr lang="en-US" sz="2200" b="1" dirty="0" smtClean="0">
                <a:latin typeface="Cambria" pitchFamily="18" charset="0"/>
                <a:ea typeface="Cambria" pitchFamily="18" charset="0"/>
              </a:rPr>
              <a:t>Execution Engine </a:t>
            </a:r>
          </a:p>
          <a:p>
            <a:pPr algn="just">
              <a:lnSpc>
                <a:spcPct val="150000"/>
              </a:lnSpc>
            </a:pPr>
            <a:r>
              <a:rPr lang="en-US" sz="2200" dirty="0" smtClean="0">
                <a:latin typeface="Cambria" pitchFamily="18" charset="0"/>
                <a:ea typeface="Cambria" pitchFamily="18" charset="0"/>
              </a:rPr>
              <a:t>The conjunction part of </a:t>
            </a:r>
            <a:r>
              <a:rPr lang="en-US" sz="2200" dirty="0" err="1" smtClean="0">
                <a:latin typeface="Cambria" pitchFamily="18" charset="0"/>
                <a:ea typeface="Cambria" pitchFamily="18" charset="0"/>
              </a:rPr>
              <a:t>HiveQL</a:t>
            </a:r>
            <a:r>
              <a:rPr lang="en-US" sz="2200" dirty="0" smtClean="0">
                <a:latin typeface="Cambria" pitchFamily="18" charset="0"/>
                <a:ea typeface="Cambria" pitchFamily="18" charset="0"/>
              </a:rPr>
              <a:t> process Engine and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is Hive Execution Engine. Execution engine processes the query and generates results as same as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results. It uses the flavor of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27</a:t>
            </a:fld>
            <a:endParaRPr lang="en-IN" dirty="0"/>
          </a:p>
        </p:txBody>
      </p:sp>
      <p:sp>
        <p:nvSpPr>
          <p:cNvPr id="6" name="Rectangle 5"/>
          <p:cNvSpPr/>
          <p:nvPr/>
        </p:nvSpPr>
        <p:spPr>
          <a:xfrm>
            <a:off x="609600" y="1143000"/>
            <a:ext cx="8001000" cy="1065676"/>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HDFS or HBASE Hadoop distributed file system or HBASE are the data storage techniques to store data into file system</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28</a:t>
            </a:fld>
            <a:endParaRPr lang="en-IN" dirty="0"/>
          </a:p>
        </p:txBody>
      </p:sp>
      <p:sp>
        <p:nvSpPr>
          <p:cNvPr id="6" name="Rectangle 5"/>
          <p:cNvSpPr/>
          <p:nvPr/>
        </p:nvSpPr>
        <p:spPr>
          <a:xfrm>
            <a:off x="3429000" y="838200"/>
            <a:ext cx="2690929" cy="430887"/>
          </a:xfrm>
          <a:prstGeom prst="rect">
            <a:avLst/>
          </a:prstGeom>
        </p:spPr>
        <p:txBody>
          <a:bodyPr wrap="none">
            <a:spAutoFit/>
          </a:bodyPr>
          <a:lstStyle/>
          <a:p>
            <a:r>
              <a:rPr lang="en-US" sz="2200" b="1" dirty="0" smtClean="0">
                <a:latin typeface="Cambria" pitchFamily="18" charset="0"/>
                <a:ea typeface="Cambria" pitchFamily="18" charset="0"/>
              </a:rPr>
              <a:t>HBase Architecture</a:t>
            </a:r>
            <a:endParaRPr lang="en-US" sz="2200" b="1" dirty="0">
              <a:latin typeface="Cambria" pitchFamily="18" charset="0"/>
              <a:ea typeface="Cambria" pitchFamily="18" charset="0"/>
            </a:endParaRPr>
          </a:p>
        </p:txBody>
      </p:sp>
      <p:pic>
        <p:nvPicPr>
          <p:cNvPr id="44034" name="Picture 2"/>
          <p:cNvPicPr>
            <a:picLocks noChangeAspect="1" noChangeArrowheads="1"/>
          </p:cNvPicPr>
          <p:nvPr/>
        </p:nvPicPr>
        <p:blipFill>
          <a:blip r:embed="rId2"/>
          <a:srcRect/>
          <a:stretch>
            <a:fillRect/>
          </a:stretch>
        </p:blipFill>
        <p:spPr bwMode="auto">
          <a:xfrm>
            <a:off x="838200" y="1524000"/>
            <a:ext cx="7547028" cy="4400491"/>
          </a:xfrm>
          <a:prstGeom prst="rect">
            <a:avLst/>
          </a:prstGeom>
          <a:noFill/>
          <a:ln w="9525">
            <a:noFill/>
            <a:miter lim="800000"/>
            <a:headEnd/>
            <a:tailEnd/>
          </a:ln>
          <a:effectLst/>
        </p:spPr>
      </p:pic>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29</a:t>
            </a:fld>
            <a:endParaRPr lang="en-IN" dirty="0"/>
          </a:p>
        </p:txBody>
      </p:sp>
      <p:sp>
        <p:nvSpPr>
          <p:cNvPr id="6" name="Rectangle 5"/>
          <p:cNvSpPr/>
          <p:nvPr/>
        </p:nvSpPr>
        <p:spPr>
          <a:xfrm>
            <a:off x="609600" y="1143000"/>
            <a:ext cx="7924800" cy="4662815"/>
          </a:xfrm>
          <a:prstGeom prst="rect">
            <a:avLst/>
          </a:prstGeom>
        </p:spPr>
        <p:txBody>
          <a:bodyPr wrap="square">
            <a:spAutoFit/>
          </a:bodyPr>
          <a:lstStyle/>
          <a:p>
            <a:pPr algn="just" fontAlgn="base">
              <a:lnSpc>
                <a:spcPct val="150000"/>
              </a:lnSpc>
            </a:pPr>
            <a:r>
              <a:rPr lang="en-US" sz="2200" dirty="0" smtClean="0">
                <a:latin typeface="Cambria" pitchFamily="18" charset="0"/>
                <a:ea typeface="Cambria" pitchFamily="18" charset="0"/>
              </a:rPr>
              <a:t>HBase is a Hadoop project which is Open Source, distributed </a:t>
            </a:r>
            <a:r>
              <a:rPr lang="en-US" sz="2200" b="1" dirty="0" smtClean="0">
                <a:latin typeface="Cambria" pitchFamily="18" charset="0"/>
                <a:ea typeface="Cambria" pitchFamily="18" charset="0"/>
              </a:rPr>
              <a:t>Hadoop</a:t>
            </a:r>
            <a:r>
              <a:rPr lang="en-US" sz="2200" dirty="0" smtClean="0">
                <a:latin typeface="Cambria" pitchFamily="18" charset="0"/>
                <a:ea typeface="Cambria" pitchFamily="18" charset="0"/>
              </a:rPr>
              <a:t> database which has its genesis in the Google’s </a:t>
            </a:r>
            <a:r>
              <a:rPr lang="en-US" sz="2200" dirty="0" err="1" smtClean="0">
                <a:latin typeface="Cambria" pitchFamily="18" charset="0"/>
                <a:ea typeface="Cambria" pitchFamily="18" charset="0"/>
              </a:rPr>
              <a:t>Bigtable</a:t>
            </a:r>
            <a:r>
              <a:rPr lang="en-US" sz="2200" dirty="0" smtClean="0">
                <a:latin typeface="Cambria" pitchFamily="18" charset="0"/>
                <a:ea typeface="Cambria" pitchFamily="18" charset="0"/>
              </a:rPr>
              <a:t>.</a:t>
            </a:r>
          </a:p>
          <a:p>
            <a:pPr algn="just" fontAlgn="base">
              <a:lnSpc>
                <a:spcPct val="150000"/>
              </a:lnSpc>
            </a:pPr>
            <a:r>
              <a:rPr lang="en-US" sz="2200" dirty="0" smtClean="0">
                <a:latin typeface="Cambria" pitchFamily="18" charset="0"/>
                <a:ea typeface="Cambria" pitchFamily="18" charset="0"/>
              </a:rPr>
              <a:t>Its programming language is </a:t>
            </a:r>
            <a:r>
              <a:rPr lang="en-US" sz="2200" b="1" dirty="0" smtClean="0">
                <a:latin typeface="Cambria" pitchFamily="18" charset="0"/>
                <a:ea typeface="Cambria" pitchFamily="18" charset="0"/>
              </a:rPr>
              <a:t>Java</a:t>
            </a:r>
            <a:r>
              <a:rPr lang="en-US" sz="2200" dirty="0" smtClean="0">
                <a:latin typeface="Cambria" pitchFamily="18" charset="0"/>
                <a:ea typeface="Cambria" pitchFamily="18" charset="0"/>
              </a:rPr>
              <a:t>.</a:t>
            </a:r>
          </a:p>
          <a:p>
            <a:pPr algn="just" fontAlgn="base">
              <a:lnSpc>
                <a:spcPct val="150000"/>
              </a:lnSpc>
            </a:pPr>
            <a:r>
              <a:rPr lang="en-US" sz="2200" dirty="0" smtClean="0">
                <a:latin typeface="Cambria" pitchFamily="18" charset="0"/>
                <a:ea typeface="Cambria" pitchFamily="18" charset="0"/>
              </a:rPr>
              <a:t>Now, it is an integral part of the Apache Software Foundation and the </a:t>
            </a:r>
            <a:r>
              <a:rPr lang="en-US" sz="2200" b="1" dirty="0" smtClean="0">
                <a:latin typeface="Cambria" pitchFamily="18" charset="0"/>
                <a:ea typeface="Cambria" pitchFamily="18" charset="0"/>
              </a:rPr>
              <a:t>Hadoop ecosystem</a:t>
            </a:r>
            <a:r>
              <a:rPr lang="en-US" sz="2200" dirty="0" smtClean="0">
                <a:latin typeface="Cambria" pitchFamily="18" charset="0"/>
                <a:ea typeface="Cambria" pitchFamily="18" charset="0"/>
              </a:rPr>
              <a:t>.</a:t>
            </a:r>
          </a:p>
          <a:p>
            <a:pPr algn="just" fontAlgn="base">
              <a:lnSpc>
                <a:spcPct val="150000"/>
              </a:lnSpc>
            </a:pPr>
            <a:r>
              <a:rPr lang="en-US" sz="2200" dirty="0" smtClean="0">
                <a:latin typeface="Cambria" pitchFamily="18" charset="0"/>
                <a:ea typeface="Cambria" pitchFamily="18" charset="0"/>
              </a:rPr>
              <a:t>Also, it is a high availability database which exclusively runs on top of the</a:t>
            </a:r>
            <a:r>
              <a:rPr lang="en-US" sz="2200" b="1" dirty="0" smtClean="0">
                <a:latin typeface="Cambria" pitchFamily="18" charset="0"/>
                <a:ea typeface="Cambria" pitchFamily="18" charset="0"/>
              </a:rPr>
              <a:t> HDFS</a:t>
            </a:r>
            <a:r>
              <a:rPr lang="en-US" sz="2200" dirty="0" smtClean="0">
                <a:latin typeface="Cambria" pitchFamily="18" charset="0"/>
                <a:ea typeface="Cambria" pitchFamily="18" charset="0"/>
              </a:rPr>
              <a:t>.</a:t>
            </a:r>
          </a:p>
          <a:p>
            <a:pPr algn="just" fontAlgn="base">
              <a:lnSpc>
                <a:spcPct val="150000"/>
              </a:lnSpc>
            </a:pPr>
            <a:r>
              <a:rPr lang="en-US" sz="2200" dirty="0" smtClean="0">
                <a:latin typeface="Cambria" pitchFamily="18" charset="0"/>
                <a:ea typeface="Cambria" pitchFamily="18" charset="0"/>
              </a:rPr>
              <a:t>It is a column-oriented database built on top of HDFS.</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9FD5AA-9183-40B7-9FCD-89312A96E513}"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a:t>
            </a:fld>
            <a:endParaRPr lang="en-IN" dirty="0"/>
          </a:p>
        </p:txBody>
      </p:sp>
      <p:pic>
        <p:nvPicPr>
          <p:cNvPr id="19458" name="Picture 2" descr="Big Data &amp;amp; Hadoop: MapReduce Framework | EduPristine"/>
          <p:cNvPicPr>
            <a:picLocks noChangeAspect="1" noChangeArrowheads="1"/>
          </p:cNvPicPr>
          <p:nvPr/>
        </p:nvPicPr>
        <p:blipFill>
          <a:blip r:embed="rId2"/>
          <a:srcRect/>
          <a:stretch>
            <a:fillRect/>
          </a:stretch>
        </p:blipFill>
        <p:spPr bwMode="auto">
          <a:xfrm>
            <a:off x="533400" y="1219200"/>
            <a:ext cx="8199718" cy="4267200"/>
          </a:xfrm>
          <a:prstGeom prst="rect">
            <a:avLst/>
          </a:prstGeom>
          <a:noFill/>
        </p:spPr>
      </p:pic>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30</a:t>
            </a:fld>
            <a:endParaRPr lang="en-IN" dirty="0"/>
          </a:p>
        </p:txBody>
      </p:sp>
      <p:sp>
        <p:nvSpPr>
          <p:cNvPr id="6" name="Rectangle 5"/>
          <p:cNvSpPr/>
          <p:nvPr/>
        </p:nvSpPr>
        <p:spPr>
          <a:xfrm>
            <a:off x="609600" y="1219200"/>
            <a:ext cx="7467600" cy="3139321"/>
          </a:xfrm>
          <a:prstGeom prst="rect">
            <a:avLst/>
          </a:prstGeom>
        </p:spPr>
        <p:txBody>
          <a:bodyPr wrap="square">
            <a:spAutoFit/>
          </a:bodyPr>
          <a:lstStyle/>
          <a:p>
            <a:pPr>
              <a:lnSpc>
                <a:spcPct val="150000"/>
              </a:lnSpc>
            </a:pPr>
            <a:r>
              <a:rPr lang="en-US" sz="2200" dirty="0" smtClean="0">
                <a:latin typeface="Cambria" pitchFamily="18" charset="0"/>
                <a:ea typeface="Cambria" pitchFamily="18" charset="0"/>
              </a:rPr>
              <a:t>HBase architecture consists mainly of four components</a:t>
            </a:r>
          </a:p>
          <a:p>
            <a:pPr>
              <a:lnSpc>
                <a:spcPct val="150000"/>
              </a:lnSpc>
              <a:buFont typeface="Wingdings" pitchFamily="2" charset="2"/>
              <a:buChar char="ü"/>
            </a:pPr>
            <a:r>
              <a:rPr lang="en-US" sz="2200" dirty="0" err="1" smtClean="0">
                <a:latin typeface="Cambria" pitchFamily="18" charset="0"/>
                <a:ea typeface="Cambria" pitchFamily="18" charset="0"/>
              </a:rPr>
              <a:t>HMaster</a:t>
            </a:r>
            <a:endParaRPr lang="en-US" sz="2200" dirty="0" smtClean="0">
              <a:latin typeface="Cambria" pitchFamily="18" charset="0"/>
              <a:ea typeface="Cambria" pitchFamily="18" charset="0"/>
            </a:endParaRPr>
          </a:p>
          <a:p>
            <a:pPr>
              <a:lnSpc>
                <a:spcPct val="150000"/>
              </a:lnSpc>
              <a:buFont typeface="Wingdings" pitchFamily="2" charset="2"/>
              <a:buChar char="ü"/>
            </a:pPr>
            <a:r>
              <a:rPr lang="en-US" sz="2200" dirty="0" err="1" smtClean="0">
                <a:latin typeface="Cambria" pitchFamily="18" charset="0"/>
                <a:ea typeface="Cambria" pitchFamily="18" charset="0"/>
              </a:rPr>
              <a:t>HRegionserver</a:t>
            </a:r>
            <a:endParaRPr lang="en-US" sz="2200" dirty="0" smtClean="0">
              <a:latin typeface="Cambria" pitchFamily="18" charset="0"/>
              <a:ea typeface="Cambria" pitchFamily="18" charset="0"/>
            </a:endParaRPr>
          </a:p>
          <a:p>
            <a:pPr>
              <a:lnSpc>
                <a:spcPct val="150000"/>
              </a:lnSpc>
              <a:buFont typeface="Wingdings" pitchFamily="2" charset="2"/>
              <a:buChar char="ü"/>
            </a:pPr>
            <a:r>
              <a:rPr lang="en-US" sz="2200" dirty="0" err="1" smtClean="0">
                <a:latin typeface="Cambria" pitchFamily="18" charset="0"/>
                <a:ea typeface="Cambria" pitchFamily="18" charset="0"/>
              </a:rPr>
              <a:t>HRegions</a:t>
            </a:r>
            <a:endParaRPr lang="en-US" sz="2200" dirty="0" smtClean="0">
              <a:latin typeface="Cambria" pitchFamily="18" charset="0"/>
              <a:ea typeface="Cambria" pitchFamily="18" charset="0"/>
            </a:endParaRPr>
          </a:p>
          <a:p>
            <a:pPr>
              <a:lnSpc>
                <a:spcPct val="150000"/>
              </a:lnSpc>
              <a:buFont typeface="Wingdings" pitchFamily="2" charset="2"/>
              <a:buChar char="ü"/>
            </a:pPr>
            <a:r>
              <a:rPr lang="en-US" sz="2200" dirty="0" smtClean="0">
                <a:latin typeface="Cambria" pitchFamily="18" charset="0"/>
                <a:ea typeface="Cambria" pitchFamily="18" charset="0"/>
              </a:rPr>
              <a:t>Zookeeper</a:t>
            </a:r>
          </a:p>
          <a:p>
            <a:pPr>
              <a:lnSpc>
                <a:spcPct val="150000"/>
              </a:lnSpc>
              <a:buFont typeface="Wingdings" pitchFamily="2" charset="2"/>
              <a:buChar char="ü"/>
            </a:pPr>
            <a:r>
              <a:rPr lang="en-US" sz="2200" dirty="0" smtClean="0">
                <a:latin typeface="Cambria" pitchFamily="18" charset="0"/>
                <a:ea typeface="Cambria" pitchFamily="18" charset="0"/>
              </a:rPr>
              <a:t>HDFS</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31</a:t>
            </a:fld>
            <a:endParaRPr lang="en-IN" dirty="0"/>
          </a:p>
        </p:txBody>
      </p:sp>
      <p:sp>
        <p:nvSpPr>
          <p:cNvPr id="7" name="Rectangle 6"/>
          <p:cNvSpPr/>
          <p:nvPr/>
        </p:nvSpPr>
        <p:spPr>
          <a:xfrm>
            <a:off x="685800" y="1143000"/>
            <a:ext cx="7924800" cy="2589170"/>
          </a:xfrm>
          <a:prstGeom prst="rect">
            <a:avLst/>
          </a:prstGeom>
        </p:spPr>
        <p:txBody>
          <a:bodyPr wrap="square">
            <a:spAutoFit/>
          </a:bodyPr>
          <a:lstStyle/>
          <a:p>
            <a:pPr algn="just">
              <a:lnSpc>
                <a:spcPct val="150000"/>
              </a:lnSpc>
            </a:pPr>
            <a:r>
              <a:rPr lang="en-US" sz="2200" b="1" dirty="0" err="1" smtClean="0">
                <a:latin typeface="Cambria" pitchFamily="18" charset="0"/>
                <a:ea typeface="Cambria" pitchFamily="18" charset="0"/>
              </a:rPr>
              <a:t>HMaster</a:t>
            </a:r>
            <a:endParaRPr lang="en-US" sz="2200" b="1" dirty="0" smtClean="0">
              <a:latin typeface="Cambria" pitchFamily="18" charset="0"/>
              <a:ea typeface="Cambria" pitchFamily="18" charset="0"/>
            </a:endParaRPr>
          </a:p>
          <a:p>
            <a:pPr algn="just">
              <a:lnSpc>
                <a:spcPct val="150000"/>
              </a:lnSpc>
            </a:pPr>
            <a:r>
              <a:rPr lang="en-US" sz="2200" b="1" dirty="0" err="1" smtClean="0">
                <a:latin typeface="Cambria" pitchFamily="18" charset="0"/>
                <a:ea typeface="Cambria" pitchFamily="18" charset="0"/>
              </a:rPr>
              <a:t>HMaster</a:t>
            </a:r>
            <a:r>
              <a:rPr lang="en-US" sz="2200" dirty="0" smtClean="0">
                <a:latin typeface="Cambria" pitchFamily="18" charset="0"/>
                <a:ea typeface="Cambria" pitchFamily="18" charset="0"/>
              </a:rPr>
              <a:t> in HBase is the implementation of a Master server in HBase architecture. It acts as a monitoring agent to monitor all Region Server instances present in the cluster and acts as an interface for all the metadata changes.</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32</a:t>
            </a:fld>
            <a:endParaRPr lang="en-IN" dirty="0"/>
          </a:p>
        </p:txBody>
      </p:sp>
      <p:sp>
        <p:nvSpPr>
          <p:cNvPr id="6" name="Rectangle 5"/>
          <p:cNvSpPr/>
          <p:nvPr/>
        </p:nvSpPr>
        <p:spPr>
          <a:xfrm>
            <a:off x="609600" y="1219201"/>
            <a:ext cx="7924800" cy="4662815"/>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The following are important roles performed by </a:t>
            </a:r>
            <a:r>
              <a:rPr lang="en-US" sz="2200" dirty="0" err="1" smtClean="0">
                <a:latin typeface="Cambria" pitchFamily="18" charset="0"/>
                <a:ea typeface="Cambria" pitchFamily="18" charset="0"/>
              </a:rPr>
              <a:t>HMaster</a:t>
            </a:r>
            <a:r>
              <a:rPr lang="en-US" sz="2200" dirty="0" smtClean="0">
                <a:latin typeface="Cambria" pitchFamily="18" charset="0"/>
                <a:ea typeface="Cambria" pitchFamily="18" charset="0"/>
              </a:rPr>
              <a:t> in HBase.</a:t>
            </a:r>
          </a:p>
          <a:p>
            <a:pPr algn="just">
              <a:lnSpc>
                <a:spcPct val="150000"/>
              </a:lnSpc>
              <a:buFont typeface="Wingdings" pitchFamily="2" charset="2"/>
              <a:buChar char="ü"/>
            </a:pPr>
            <a:r>
              <a:rPr lang="en-US" sz="2200" dirty="0" smtClean="0">
                <a:latin typeface="Cambria" pitchFamily="18" charset="0"/>
                <a:ea typeface="Cambria" pitchFamily="18" charset="0"/>
              </a:rPr>
              <a:t>Plays a vital role in terms of performance and maintaining nodes in the cluster.</a:t>
            </a:r>
          </a:p>
          <a:p>
            <a:pPr algn="just">
              <a:lnSpc>
                <a:spcPct val="150000"/>
              </a:lnSpc>
              <a:buFont typeface="Wingdings" pitchFamily="2" charset="2"/>
              <a:buChar char="ü"/>
            </a:pPr>
            <a:r>
              <a:rPr lang="en-US" sz="2200" dirty="0" err="1" smtClean="0">
                <a:latin typeface="Cambria" pitchFamily="18" charset="0"/>
                <a:ea typeface="Cambria" pitchFamily="18" charset="0"/>
              </a:rPr>
              <a:t>HMaster</a:t>
            </a:r>
            <a:r>
              <a:rPr lang="en-US" sz="2200" dirty="0" smtClean="0">
                <a:latin typeface="Cambria" pitchFamily="18" charset="0"/>
                <a:ea typeface="Cambria" pitchFamily="18" charset="0"/>
              </a:rPr>
              <a:t> provides admin performance and distributes services to different region servers.</a:t>
            </a:r>
          </a:p>
          <a:p>
            <a:pPr algn="just">
              <a:lnSpc>
                <a:spcPct val="150000"/>
              </a:lnSpc>
              <a:buFont typeface="Wingdings" pitchFamily="2" charset="2"/>
              <a:buChar char="ü"/>
            </a:pPr>
            <a:r>
              <a:rPr lang="en-US" sz="2200" dirty="0" err="1" smtClean="0">
                <a:latin typeface="Cambria" pitchFamily="18" charset="0"/>
                <a:ea typeface="Cambria" pitchFamily="18" charset="0"/>
              </a:rPr>
              <a:t>HMaster</a:t>
            </a:r>
            <a:r>
              <a:rPr lang="en-US" sz="2200" dirty="0" smtClean="0">
                <a:latin typeface="Cambria" pitchFamily="18" charset="0"/>
                <a:ea typeface="Cambria" pitchFamily="18" charset="0"/>
              </a:rPr>
              <a:t> assigns regions to region servers.</a:t>
            </a:r>
          </a:p>
          <a:p>
            <a:pPr algn="just">
              <a:lnSpc>
                <a:spcPct val="150000"/>
              </a:lnSpc>
              <a:buFont typeface="Wingdings" pitchFamily="2" charset="2"/>
              <a:buChar char="ü"/>
            </a:pPr>
            <a:r>
              <a:rPr lang="en-US" sz="2200" dirty="0" err="1" smtClean="0">
                <a:latin typeface="Cambria" pitchFamily="18" charset="0"/>
                <a:ea typeface="Cambria" pitchFamily="18" charset="0"/>
              </a:rPr>
              <a:t>HMaster</a:t>
            </a:r>
            <a:r>
              <a:rPr lang="en-US" sz="2200" dirty="0" smtClean="0">
                <a:latin typeface="Cambria" pitchFamily="18" charset="0"/>
                <a:ea typeface="Cambria" pitchFamily="18" charset="0"/>
              </a:rPr>
              <a:t> has the features like controlling load balancing and failover to handle the load over nodes present in the cluster.</a:t>
            </a: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33</a:t>
            </a:fld>
            <a:endParaRPr lang="en-IN" dirty="0"/>
          </a:p>
        </p:txBody>
      </p:sp>
      <p:sp>
        <p:nvSpPr>
          <p:cNvPr id="7" name="Rectangle 6"/>
          <p:cNvSpPr/>
          <p:nvPr/>
        </p:nvSpPr>
        <p:spPr>
          <a:xfrm>
            <a:off x="609600" y="1143000"/>
            <a:ext cx="7924800" cy="2631490"/>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Some of the methods exposed by </a:t>
            </a:r>
            <a:r>
              <a:rPr lang="en-US" sz="2200" dirty="0" err="1" smtClean="0">
                <a:latin typeface="Cambria" pitchFamily="18" charset="0"/>
                <a:ea typeface="Cambria" pitchFamily="18" charset="0"/>
              </a:rPr>
              <a:t>HMaster</a:t>
            </a:r>
            <a:r>
              <a:rPr lang="en-US" sz="2200" dirty="0" smtClean="0">
                <a:latin typeface="Cambria" pitchFamily="18" charset="0"/>
                <a:ea typeface="Cambria" pitchFamily="18" charset="0"/>
              </a:rPr>
              <a:t> Interface are primarily Metadata oriented methods.</a:t>
            </a:r>
          </a:p>
          <a:p>
            <a:pPr algn="just">
              <a:lnSpc>
                <a:spcPct val="150000"/>
              </a:lnSpc>
              <a:buFont typeface="Wingdings" pitchFamily="2" charset="2"/>
              <a:buChar char="Ø"/>
            </a:pPr>
            <a:r>
              <a:rPr lang="en-US" sz="2200" dirty="0" smtClean="0">
                <a:latin typeface="Cambria" pitchFamily="18" charset="0"/>
                <a:ea typeface="Cambria" pitchFamily="18" charset="0"/>
              </a:rPr>
              <a:t>Table (</a:t>
            </a:r>
            <a:r>
              <a:rPr lang="en-US" sz="2200" dirty="0" err="1" smtClean="0">
                <a:latin typeface="Cambria" pitchFamily="18" charset="0"/>
                <a:ea typeface="Cambria" pitchFamily="18" charset="0"/>
              </a:rPr>
              <a:t>createTable</a:t>
            </a:r>
            <a:r>
              <a:rPr lang="en-US" sz="2200" dirty="0" smtClean="0">
                <a:latin typeface="Cambria" pitchFamily="18" charset="0"/>
                <a:ea typeface="Cambria" pitchFamily="18" charset="0"/>
              </a:rPr>
              <a:t>, </a:t>
            </a:r>
            <a:r>
              <a:rPr lang="en-US" sz="2200" dirty="0" err="1" smtClean="0">
                <a:latin typeface="Cambria" pitchFamily="18" charset="0"/>
                <a:ea typeface="Cambria" pitchFamily="18" charset="0"/>
              </a:rPr>
              <a:t>removeTable</a:t>
            </a:r>
            <a:r>
              <a:rPr lang="en-US" sz="2200" dirty="0" smtClean="0">
                <a:latin typeface="Cambria" pitchFamily="18" charset="0"/>
                <a:ea typeface="Cambria" pitchFamily="18" charset="0"/>
              </a:rPr>
              <a:t>, enable, disable)</a:t>
            </a:r>
          </a:p>
          <a:p>
            <a:pPr algn="just">
              <a:lnSpc>
                <a:spcPct val="150000"/>
              </a:lnSpc>
              <a:buFont typeface="Wingdings" pitchFamily="2" charset="2"/>
              <a:buChar char="Ø"/>
            </a:pPr>
            <a:r>
              <a:rPr lang="en-US" sz="2200" smtClean="0">
                <a:latin typeface="Cambria" pitchFamily="18" charset="0"/>
                <a:ea typeface="Cambria" pitchFamily="18" charset="0"/>
              </a:rPr>
              <a:t>Column Family </a:t>
            </a:r>
            <a:r>
              <a:rPr lang="en-US" sz="2200" dirty="0" smtClean="0">
                <a:latin typeface="Cambria" pitchFamily="18" charset="0"/>
                <a:ea typeface="Cambria" pitchFamily="18" charset="0"/>
              </a:rPr>
              <a:t>(add Column, modify Column)</a:t>
            </a:r>
          </a:p>
          <a:p>
            <a:pPr algn="just">
              <a:lnSpc>
                <a:spcPct val="150000"/>
              </a:lnSpc>
              <a:buFont typeface="Wingdings" pitchFamily="2" charset="2"/>
              <a:buChar char="Ø"/>
            </a:pPr>
            <a:r>
              <a:rPr lang="en-US" sz="2200" dirty="0" smtClean="0">
                <a:latin typeface="Cambria" pitchFamily="18" charset="0"/>
                <a:ea typeface="Cambria" pitchFamily="18" charset="0"/>
              </a:rPr>
              <a:t>Region (move, assign)</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34</a:t>
            </a:fld>
            <a:endParaRPr lang="en-IN" dirty="0"/>
          </a:p>
        </p:txBody>
      </p:sp>
      <p:sp>
        <p:nvSpPr>
          <p:cNvPr id="6" name="Rectangle 5"/>
          <p:cNvSpPr/>
          <p:nvPr/>
        </p:nvSpPr>
        <p:spPr>
          <a:xfrm>
            <a:off x="609600" y="1066800"/>
            <a:ext cx="8001000" cy="5128327"/>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HBase Region Servers</a:t>
            </a:r>
          </a:p>
          <a:p>
            <a:pPr algn="just">
              <a:lnSpc>
                <a:spcPct val="150000"/>
              </a:lnSpc>
            </a:pPr>
            <a:r>
              <a:rPr lang="en-US" sz="2200" dirty="0" smtClean="0">
                <a:latin typeface="Cambria" pitchFamily="18" charset="0"/>
                <a:ea typeface="Cambria" pitchFamily="18" charset="0"/>
              </a:rPr>
              <a:t>When HBase Region Server receives writes and read requests from the client, it assigns the request to a specific region, where the actual column family resides. </a:t>
            </a:r>
          </a:p>
          <a:p>
            <a:pPr algn="just">
              <a:lnSpc>
                <a:spcPct val="150000"/>
              </a:lnSpc>
            </a:pPr>
            <a:r>
              <a:rPr lang="en-US" sz="2200" dirty="0" err="1" smtClean="0">
                <a:latin typeface="Cambria" pitchFamily="18" charset="0"/>
                <a:ea typeface="Cambria" pitchFamily="18" charset="0"/>
              </a:rPr>
              <a:t>HMaster</a:t>
            </a:r>
            <a:r>
              <a:rPr lang="en-US" sz="2200" dirty="0" smtClean="0">
                <a:latin typeface="Cambria" pitchFamily="18" charset="0"/>
                <a:ea typeface="Cambria" pitchFamily="18" charset="0"/>
              </a:rPr>
              <a:t> can get into contact with multiple </a:t>
            </a:r>
            <a:r>
              <a:rPr lang="en-US" sz="2200" dirty="0" err="1" smtClean="0">
                <a:latin typeface="Cambria" pitchFamily="18" charset="0"/>
                <a:ea typeface="Cambria" pitchFamily="18" charset="0"/>
              </a:rPr>
              <a:t>HRegion</a:t>
            </a:r>
            <a:r>
              <a:rPr lang="en-US" sz="2200" dirty="0" smtClean="0">
                <a:latin typeface="Cambria" pitchFamily="18" charset="0"/>
                <a:ea typeface="Cambria" pitchFamily="18" charset="0"/>
              </a:rPr>
              <a:t> servers and performs the following functions.</a:t>
            </a:r>
          </a:p>
          <a:p>
            <a:pPr algn="just">
              <a:lnSpc>
                <a:spcPct val="150000"/>
              </a:lnSpc>
              <a:buFont typeface="Wingdings" pitchFamily="2" charset="2"/>
              <a:buChar char="ü"/>
            </a:pPr>
            <a:r>
              <a:rPr lang="en-US" sz="2200" dirty="0" smtClean="0">
                <a:latin typeface="Cambria" pitchFamily="18" charset="0"/>
                <a:ea typeface="Cambria" pitchFamily="18" charset="0"/>
              </a:rPr>
              <a:t>Hosting and managing regions</a:t>
            </a:r>
          </a:p>
          <a:p>
            <a:pPr algn="just">
              <a:lnSpc>
                <a:spcPct val="150000"/>
              </a:lnSpc>
              <a:buFont typeface="Wingdings" pitchFamily="2" charset="2"/>
              <a:buChar char="ü"/>
            </a:pPr>
            <a:r>
              <a:rPr lang="en-US" sz="2200" dirty="0" smtClean="0">
                <a:latin typeface="Cambria" pitchFamily="18" charset="0"/>
                <a:ea typeface="Cambria" pitchFamily="18" charset="0"/>
              </a:rPr>
              <a:t>Splitting regions automatically</a:t>
            </a:r>
          </a:p>
          <a:p>
            <a:pPr algn="just">
              <a:lnSpc>
                <a:spcPct val="150000"/>
              </a:lnSpc>
              <a:buFont typeface="Wingdings" pitchFamily="2" charset="2"/>
              <a:buChar char="ü"/>
            </a:pPr>
            <a:r>
              <a:rPr lang="en-US" sz="2200" dirty="0" smtClean="0">
                <a:latin typeface="Cambria" pitchFamily="18" charset="0"/>
                <a:ea typeface="Cambria" pitchFamily="18" charset="0"/>
              </a:rPr>
              <a:t>Handling read and writes requests</a:t>
            </a:r>
          </a:p>
          <a:p>
            <a:pPr algn="just">
              <a:lnSpc>
                <a:spcPct val="150000"/>
              </a:lnSpc>
              <a:buFont typeface="Wingdings" pitchFamily="2" charset="2"/>
              <a:buChar char="ü"/>
            </a:pPr>
            <a:r>
              <a:rPr lang="en-US" sz="2200" dirty="0" smtClean="0">
                <a:latin typeface="Cambria" pitchFamily="18" charset="0"/>
                <a:ea typeface="Cambria" pitchFamily="18" charset="0"/>
              </a:rPr>
              <a:t>Communicating with the client directly</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35</a:t>
            </a:fld>
            <a:endParaRPr lang="en-IN" dirty="0"/>
          </a:p>
        </p:txBody>
      </p:sp>
      <p:sp>
        <p:nvSpPr>
          <p:cNvPr id="6" name="Rectangle 5"/>
          <p:cNvSpPr/>
          <p:nvPr/>
        </p:nvSpPr>
        <p:spPr>
          <a:xfrm>
            <a:off x="685800" y="1219200"/>
            <a:ext cx="7848600" cy="3139321"/>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HBase Regions</a:t>
            </a:r>
          </a:p>
          <a:p>
            <a:pPr algn="just">
              <a:lnSpc>
                <a:spcPct val="150000"/>
              </a:lnSpc>
            </a:pPr>
            <a:r>
              <a:rPr lang="en-US" sz="2200" dirty="0" err="1" smtClean="0">
                <a:latin typeface="Cambria" pitchFamily="18" charset="0"/>
                <a:ea typeface="Cambria" pitchFamily="18" charset="0"/>
              </a:rPr>
              <a:t>HRegions</a:t>
            </a:r>
            <a:r>
              <a:rPr lang="en-US" sz="2200" dirty="0" smtClean="0">
                <a:latin typeface="Cambria" pitchFamily="18" charset="0"/>
                <a:ea typeface="Cambria" pitchFamily="18" charset="0"/>
              </a:rPr>
              <a:t> are the basic building elements of HBase cluster that consists of the distribution of tables and are comprised of Column families. It contains multiple stores, one for each column family. It consists of mainly two components, which are </a:t>
            </a:r>
            <a:r>
              <a:rPr lang="en-US" sz="2200" dirty="0" err="1" smtClean="0">
                <a:latin typeface="Cambria" pitchFamily="18" charset="0"/>
                <a:ea typeface="Cambria" pitchFamily="18" charset="0"/>
              </a:rPr>
              <a:t>Memstore</a:t>
            </a:r>
            <a:r>
              <a:rPr lang="en-US" sz="2200" dirty="0" smtClean="0">
                <a:latin typeface="Cambria" pitchFamily="18" charset="0"/>
                <a:ea typeface="Cambria" pitchFamily="18" charset="0"/>
              </a:rPr>
              <a:t> and </a:t>
            </a:r>
            <a:r>
              <a:rPr lang="en-US" sz="2200" dirty="0" err="1" smtClean="0">
                <a:latin typeface="Cambria" pitchFamily="18" charset="0"/>
                <a:ea typeface="Cambria" pitchFamily="18" charset="0"/>
              </a:rPr>
              <a:t>Hfile</a:t>
            </a:r>
            <a:r>
              <a:rPr lang="en-US" sz="2200" dirty="0" smtClean="0">
                <a:latin typeface="Cambria" pitchFamily="18" charset="0"/>
                <a:ea typeface="Cambria" pitchFamily="18" charset="0"/>
              </a:rPr>
              <a:t>.</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36</a:t>
            </a:fld>
            <a:endParaRPr lang="en-IN" dirty="0"/>
          </a:p>
        </p:txBody>
      </p:sp>
      <p:sp>
        <p:nvSpPr>
          <p:cNvPr id="6" name="Rectangle 5"/>
          <p:cNvSpPr/>
          <p:nvPr/>
        </p:nvSpPr>
        <p:spPr>
          <a:xfrm>
            <a:off x="609600" y="914400"/>
            <a:ext cx="2533066" cy="430887"/>
          </a:xfrm>
          <a:prstGeom prst="rect">
            <a:avLst/>
          </a:prstGeom>
        </p:spPr>
        <p:txBody>
          <a:bodyPr wrap="none">
            <a:spAutoFit/>
          </a:bodyPr>
          <a:lstStyle/>
          <a:p>
            <a:r>
              <a:rPr lang="en-US" sz="2200" b="1" dirty="0" smtClean="0">
                <a:latin typeface="Cambria" pitchFamily="18" charset="0"/>
                <a:ea typeface="Cambria" pitchFamily="18" charset="0"/>
              </a:rPr>
              <a:t>HBase Data Model</a:t>
            </a:r>
            <a:endParaRPr lang="en-US" sz="2200" dirty="0">
              <a:latin typeface="Cambria" pitchFamily="18" charset="0"/>
              <a:ea typeface="Cambria" pitchFamily="18" charset="0"/>
            </a:endParaRPr>
          </a:p>
        </p:txBody>
      </p:sp>
      <p:sp>
        <p:nvSpPr>
          <p:cNvPr id="7" name="Rectangle 6"/>
          <p:cNvSpPr/>
          <p:nvPr/>
        </p:nvSpPr>
        <p:spPr>
          <a:xfrm>
            <a:off x="609600" y="1371600"/>
            <a:ext cx="8001000" cy="4154984"/>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HBase Tables – </a:t>
            </a:r>
            <a:r>
              <a:rPr lang="en-US" sz="2200" dirty="0" smtClean="0">
                <a:latin typeface="Cambria" pitchFamily="18" charset="0"/>
                <a:ea typeface="Cambria" pitchFamily="18" charset="0"/>
              </a:rPr>
              <a:t>Logical collection of rows stored in individual partitions known as Regions.</a:t>
            </a:r>
          </a:p>
          <a:p>
            <a:pPr algn="just">
              <a:lnSpc>
                <a:spcPct val="150000"/>
              </a:lnSpc>
            </a:pPr>
            <a:r>
              <a:rPr lang="en-US" sz="2200" b="1" dirty="0" smtClean="0">
                <a:latin typeface="Cambria" pitchFamily="18" charset="0"/>
                <a:ea typeface="Cambria" pitchFamily="18" charset="0"/>
              </a:rPr>
              <a:t>HBase Row – </a:t>
            </a:r>
            <a:r>
              <a:rPr lang="en-US" sz="2200" dirty="0" smtClean="0">
                <a:latin typeface="Cambria" pitchFamily="18" charset="0"/>
                <a:ea typeface="Cambria" pitchFamily="18" charset="0"/>
              </a:rPr>
              <a:t>Instance of data in a table.</a:t>
            </a:r>
          </a:p>
          <a:p>
            <a:pPr algn="just">
              <a:lnSpc>
                <a:spcPct val="150000"/>
              </a:lnSpc>
            </a:pPr>
            <a:r>
              <a:rPr lang="en-US" sz="2200" b="1" dirty="0" smtClean="0">
                <a:latin typeface="Cambria" pitchFamily="18" charset="0"/>
                <a:ea typeface="Cambria" pitchFamily="18" charset="0"/>
              </a:rPr>
              <a:t>Row Key - </a:t>
            </a:r>
            <a:r>
              <a:rPr lang="en-US" sz="2200" dirty="0" smtClean="0">
                <a:latin typeface="Cambria" pitchFamily="18" charset="0"/>
                <a:ea typeface="Cambria" pitchFamily="18" charset="0"/>
              </a:rPr>
              <a:t>HBase table is identified and indexed by a Row Key.</a:t>
            </a:r>
          </a:p>
          <a:p>
            <a:pPr algn="just">
              <a:lnSpc>
                <a:spcPct val="150000"/>
              </a:lnSpc>
            </a:pPr>
            <a:r>
              <a:rPr lang="en-US" sz="2200" b="1" dirty="0" smtClean="0">
                <a:latin typeface="Cambria" pitchFamily="18" charset="0"/>
                <a:ea typeface="Cambria" pitchFamily="18" charset="0"/>
              </a:rPr>
              <a:t>Columns -</a:t>
            </a:r>
            <a:r>
              <a:rPr lang="en-US" sz="2200" dirty="0" smtClean="0">
                <a:latin typeface="Cambria" pitchFamily="18" charset="0"/>
                <a:ea typeface="Cambria" pitchFamily="18" charset="0"/>
              </a:rPr>
              <a:t> Number of attributes can be stored.</a:t>
            </a:r>
          </a:p>
          <a:p>
            <a:pPr algn="just">
              <a:lnSpc>
                <a:spcPct val="150000"/>
              </a:lnSpc>
            </a:pPr>
            <a:r>
              <a:rPr lang="en-US" sz="2200" b="1" dirty="0" smtClean="0">
                <a:latin typeface="Cambria" pitchFamily="18" charset="0"/>
                <a:ea typeface="Cambria" pitchFamily="18" charset="0"/>
              </a:rPr>
              <a:t>Column Family –</a:t>
            </a:r>
            <a:r>
              <a:rPr lang="en-US" sz="2200" dirty="0" smtClean="0">
                <a:latin typeface="Cambria" pitchFamily="18" charset="0"/>
                <a:ea typeface="Cambria" pitchFamily="18" charset="0"/>
              </a:rPr>
              <a:t> Data in rows is grouped together as column families and all columns are stored together in a low level storage file known as </a:t>
            </a:r>
            <a:r>
              <a:rPr lang="en-US" sz="2200" dirty="0" err="1" smtClean="0">
                <a:latin typeface="Cambria" pitchFamily="18" charset="0"/>
                <a:ea typeface="Cambria" pitchFamily="18" charset="0"/>
              </a:rPr>
              <a:t>HFile</a:t>
            </a:r>
            <a:r>
              <a:rPr lang="en-US" sz="2200" dirty="0" smtClean="0">
                <a:latin typeface="Cambria" pitchFamily="18" charset="0"/>
                <a:ea typeface="Cambria" pitchFamily="18" charset="0"/>
              </a:rPr>
              <a:t>.</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37</a:t>
            </a:fld>
            <a:endParaRPr lang="en-IN" dirty="0"/>
          </a:p>
        </p:txBody>
      </p:sp>
      <p:sp>
        <p:nvSpPr>
          <p:cNvPr id="6" name="Rectangle 5"/>
          <p:cNvSpPr/>
          <p:nvPr/>
        </p:nvSpPr>
        <p:spPr>
          <a:xfrm>
            <a:off x="533400" y="990600"/>
            <a:ext cx="8001000" cy="5170646"/>
          </a:xfrm>
          <a:prstGeom prst="rect">
            <a:avLst/>
          </a:prstGeom>
        </p:spPr>
        <p:txBody>
          <a:bodyPr wrap="square">
            <a:spAutoFit/>
          </a:bodyPr>
          <a:lstStyle/>
          <a:p>
            <a:pPr algn="ctr">
              <a:lnSpc>
                <a:spcPct val="150000"/>
              </a:lnSpc>
            </a:pPr>
            <a:r>
              <a:rPr lang="en-US" sz="2200" b="1" u="sng" dirty="0" err="1" smtClean="0">
                <a:latin typeface="Cambria" pitchFamily="18" charset="0"/>
                <a:ea typeface="Cambria" pitchFamily="18" charset="0"/>
              </a:rPr>
              <a:t>ZooKeeper</a:t>
            </a:r>
            <a:endParaRPr lang="en-US" sz="2200" b="1" u="sng" dirty="0" smtClean="0">
              <a:latin typeface="Cambria" pitchFamily="18" charset="0"/>
              <a:ea typeface="Cambria" pitchFamily="18" charset="0"/>
            </a:endParaRPr>
          </a:p>
          <a:p>
            <a:pPr algn="just">
              <a:lnSpc>
                <a:spcPct val="150000"/>
              </a:lnSpc>
            </a:pPr>
            <a:r>
              <a:rPr lang="en-US" sz="2200" dirty="0" err="1" smtClean="0">
                <a:latin typeface="Cambria" pitchFamily="18" charset="0"/>
                <a:ea typeface="Cambria" pitchFamily="18" charset="0"/>
              </a:rPr>
              <a:t>ZooKeeper</a:t>
            </a:r>
            <a:r>
              <a:rPr lang="en-US" sz="2200" dirty="0" smtClean="0">
                <a:latin typeface="Cambria" pitchFamily="18" charset="0"/>
                <a:ea typeface="Cambria" pitchFamily="18" charset="0"/>
              </a:rPr>
              <a:t> is a distributed co-ordination service to manage large set of hosts. Co-</a:t>
            </a:r>
            <a:r>
              <a:rPr lang="en-US" sz="2200" dirty="0" err="1" smtClean="0">
                <a:latin typeface="Cambria" pitchFamily="18" charset="0"/>
                <a:ea typeface="Cambria" pitchFamily="18" charset="0"/>
              </a:rPr>
              <a:t>ordinating</a:t>
            </a:r>
            <a:r>
              <a:rPr lang="en-US" sz="2200" dirty="0" smtClean="0">
                <a:latin typeface="Cambria" pitchFamily="18" charset="0"/>
                <a:ea typeface="Cambria" pitchFamily="18" charset="0"/>
              </a:rPr>
              <a:t> and managing a service in a distributed environment is a complicated process. </a:t>
            </a:r>
            <a:r>
              <a:rPr lang="en-US" sz="2200" dirty="0" err="1" smtClean="0">
                <a:latin typeface="Cambria" pitchFamily="18" charset="0"/>
                <a:ea typeface="Cambria" pitchFamily="18" charset="0"/>
              </a:rPr>
              <a:t>ZooKeeper</a:t>
            </a:r>
            <a:r>
              <a:rPr lang="en-US" sz="2200" dirty="0" smtClean="0">
                <a:latin typeface="Cambria" pitchFamily="18" charset="0"/>
                <a:ea typeface="Cambria" pitchFamily="18" charset="0"/>
              </a:rPr>
              <a:t> solves this issue with its simple architecture and API.</a:t>
            </a:r>
          </a:p>
          <a:p>
            <a:pPr algn="just">
              <a:lnSpc>
                <a:spcPct val="150000"/>
              </a:lnSpc>
            </a:pPr>
            <a:r>
              <a:rPr lang="en-US" sz="2200" b="1" dirty="0" smtClean="0">
                <a:latin typeface="Cambria" pitchFamily="18" charset="0"/>
                <a:ea typeface="Cambria" pitchFamily="18" charset="0"/>
              </a:rPr>
              <a:t>Distributed Application</a:t>
            </a:r>
          </a:p>
          <a:p>
            <a:pPr algn="just">
              <a:lnSpc>
                <a:spcPct val="150000"/>
              </a:lnSpc>
            </a:pPr>
            <a:r>
              <a:rPr lang="en-US" sz="2200" dirty="0" smtClean="0">
                <a:latin typeface="Cambria" pitchFamily="18" charset="0"/>
                <a:ea typeface="Cambria" pitchFamily="18" charset="0"/>
              </a:rPr>
              <a:t>A distributed application can run on multiple systems in a network at a given time (simultaneously) by coordinating among themselves to complete a particular task in a fast and efficient manner. </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C0C0BF-DDFA-4F0E-A897-837071D21301}"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38</a:t>
            </a:fld>
            <a:endParaRPr lang="en-IN" dirty="0"/>
          </a:p>
        </p:txBody>
      </p:sp>
      <p:sp>
        <p:nvSpPr>
          <p:cNvPr id="6" name="Rectangle 5"/>
          <p:cNvSpPr/>
          <p:nvPr/>
        </p:nvSpPr>
        <p:spPr>
          <a:xfrm>
            <a:off x="457200" y="961546"/>
            <a:ext cx="8229600" cy="1553054"/>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Normally, complex and time-consuming tasks, which will take hours to complete by a non-distributed application (running in a single system) can be done in minutes by a distributed application</a:t>
            </a:r>
          </a:p>
        </p:txBody>
      </p:sp>
      <p:sp>
        <p:nvSpPr>
          <p:cNvPr id="7" name="Rectangle 6"/>
          <p:cNvSpPr/>
          <p:nvPr/>
        </p:nvSpPr>
        <p:spPr>
          <a:xfrm>
            <a:off x="533400" y="2590800"/>
            <a:ext cx="8001000" cy="2060885"/>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A distributed application has two parts, </a:t>
            </a:r>
            <a:r>
              <a:rPr lang="en-US" sz="2200" b="1" dirty="0" smtClean="0">
                <a:latin typeface="Cambria" pitchFamily="18" charset="0"/>
                <a:ea typeface="Cambria" pitchFamily="18" charset="0"/>
              </a:rPr>
              <a:t>Server</a:t>
            </a:r>
            <a:r>
              <a:rPr lang="en-US" sz="2200" dirty="0" smtClean="0">
                <a:latin typeface="Cambria" pitchFamily="18" charset="0"/>
                <a:ea typeface="Cambria" pitchFamily="18" charset="0"/>
              </a:rPr>
              <a:t> and </a:t>
            </a:r>
            <a:r>
              <a:rPr lang="en-US" sz="2200" b="1" dirty="0" smtClean="0">
                <a:latin typeface="Cambria" pitchFamily="18" charset="0"/>
                <a:ea typeface="Cambria" pitchFamily="18" charset="0"/>
              </a:rPr>
              <a:t>Client</a:t>
            </a:r>
            <a:r>
              <a:rPr lang="en-US" sz="2200" dirty="0" smtClean="0">
                <a:latin typeface="Cambria" pitchFamily="18" charset="0"/>
                <a:ea typeface="Cambria" pitchFamily="18" charset="0"/>
              </a:rPr>
              <a:t> application. Server applications are actually distributed and have a common interface so that clients can connect to any server in the cluster and get the same result. </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39</a:t>
            </a:fld>
            <a:endParaRPr lang="en-IN" dirty="0"/>
          </a:p>
        </p:txBody>
      </p:sp>
      <p:pic>
        <p:nvPicPr>
          <p:cNvPr id="1026" name="Picture 2"/>
          <p:cNvPicPr>
            <a:picLocks noChangeAspect="1" noChangeArrowheads="1"/>
          </p:cNvPicPr>
          <p:nvPr/>
        </p:nvPicPr>
        <p:blipFill>
          <a:blip r:embed="rId2"/>
          <a:srcRect/>
          <a:stretch>
            <a:fillRect/>
          </a:stretch>
        </p:blipFill>
        <p:spPr bwMode="auto">
          <a:xfrm>
            <a:off x="609600" y="1371600"/>
            <a:ext cx="7850134" cy="3810000"/>
          </a:xfrm>
          <a:prstGeom prst="rect">
            <a:avLst/>
          </a:prstGeom>
          <a:noFill/>
          <a:ln w="9525">
            <a:noFill/>
            <a:miter lim="800000"/>
            <a:headEnd/>
            <a:tailEnd/>
          </a:ln>
          <a:effectLst/>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8CDB500-ADC0-402B-8453-4386EF099D06}"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a:t>
            </a:fld>
            <a:endParaRPr lang="en-IN" dirty="0"/>
          </a:p>
        </p:txBody>
      </p:sp>
      <p:sp>
        <p:nvSpPr>
          <p:cNvPr id="7" name="Rectangle 6"/>
          <p:cNvSpPr/>
          <p:nvPr/>
        </p:nvSpPr>
        <p:spPr>
          <a:xfrm>
            <a:off x="457200" y="1066800"/>
            <a:ext cx="8229600" cy="4092211"/>
          </a:xfrm>
          <a:prstGeom prst="rect">
            <a:avLst/>
          </a:prstGeom>
        </p:spPr>
        <p:txBody>
          <a:bodyPr wrap="square">
            <a:spAutoFit/>
          </a:bodyPr>
          <a:lstStyle/>
          <a:p>
            <a:pPr algn="just" fontAlgn="base">
              <a:lnSpc>
                <a:spcPct val="150000"/>
              </a:lnSpc>
            </a:pPr>
            <a:r>
              <a:rPr lang="en-US" sz="2200" b="1" dirty="0" smtClean="0">
                <a:latin typeface="Cambria" pitchFamily="18" charset="0"/>
                <a:ea typeface="Cambria" pitchFamily="18" charset="0"/>
              </a:rPr>
              <a:t>Components of </a:t>
            </a:r>
            <a:r>
              <a:rPr lang="en-US" sz="2200" b="1" dirty="0" err="1" smtClean="0">
                <a:latin typeface="Cambria" pitchFamily="18" charset="0"/>
                <a:ea typeface="Cambria" pitchFamily="18" charset="0"/>
              </a:rPr>
              <a:t>MapReduce</a:t>
            </a:r>
            <a:r>
              <a:rPr lang="en-US" sz="2200" b="1" dirty="0" smtClean="0">
                <a:latin typeface="Cambria" pitchFamily="18" charset="0"/>
                <a:ea typeface="Cambria" pitchFamily="18" charset="0"/>
              </a:rPr>
              <a:t> Architecture:</a:t>
            </a:r>
          </a:p>
          <a:p>
            <a:pPr algn="just" fontAlgn="base">
              <a:lnSpc>
                <a:spcPct val="150000"/>
              </a:lnSpc>
            </a:pPr>
            <a:r>
              <a:rPr lang="en-US" sz="2200" b="1" dirty="0" smtClean="0">
                <a:latin typeface="Cambria" pitchFamily="18" charset="0"/>
                <a:ea typeface="Cambria" pitchFamily="18" charset="0"/>
              </a:rPr>
              <a:t>Client:</a:t>
            </a:r>
            <a:r>
              <a:rPr lang="en-US" sz="2200" dirty="0" smtClean="0">
                <a:latin typeface="Cambria" pitchFamily="18" charset="0"/>
                <a:ea typeface="Cambria" pitchFamily="18" charset="0"/>
              </a:rPr>
              <a:t> The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client is the one who brings the Job to the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for processing. There can be multiple clients available that continuously send jobs for processing to the Hadoop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Manager.</a:t>
            </a:r>
          </a:p>
          <a:p>
            <a:pPr algn="just" fontAlgn="base">
              <a:lnSpc>
                <a:spcPct val="150000"/>
              </a:lnSpc>
            </a:pPr>
            <a:r>
              <a:rPr lang="en-US" sz="2200" b="1" dirty="0" smtClean="0">
                <a:latin typeface="Cambria" pitchFamily="18" charset="0"/>
                <a:ea typeface="Cambria" pitchFamily="18" charset="0"/>
              </a:rPr>
              <a:t>Job:</a:t>
            </a:r>
            <a:r>
              <a:rPr lang="en-US" sz="2200" dirty="0" smtClean="0">
                <a:latin typeface="Cambria" pitchFamily="18" charset="0"/>
                <a:ea typeface="Cambria" pitchFamily="18" charset="0"/>
              </a:rPr>
              <a:t> The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Job is the actual work that the client wanted to do which is comprised of so many smaller tasks that the client wants to process or execute.</a:t>
            </a: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40</a:t>
            </a:fld>
            <a:endParaRPr lang="en-IN" dirty="0"/>
          </a:p>
        </p:txBody>
      </p:sp>
      <p:sp>
        <p:nvSpPr>
          <p:cNvPr id="6" name="Rectangle 5"/>
          <p:cNvSpPr/>
          <p:nvPr/>
        </p:nvSpPr>
        <p:spPr>
          <a:xfrm>
            <a:off x="533400" y="1143000"/>
            <a:ext cx="8001000" cy="4092211"/>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Benefits of Distributed Applications</a:t>
            </a:r>
          </a:p>
          <a:p>
            <a:pPr algn="just">
              <a:lnSpc>
                <a:spcPct val="150000"/>
              </a:lnSpc>
            </a:pPr>
            <a:r>
              <a:rPr lang="en-US" sz="2200" b="1" dirty="0" smtClean="0">
                <a:latin typeface="Cambria" pitchFamily="18" charset="0"/>
                <a:ea typeface="Cambria" pitchFamily="18" charset="0"/>
              </a:rPr>
              <a:t>Reliability</a:t>
            </a:r>
            <a:r>
              <a:rPr lang="en-US" sz="2200" dirty="0" smtClean="0">
                <a:latin typeface="Cambria" pitchFamily="18" charset="0"/>
                <a:ea typeface="Cambria" pitchFamily="18" charset="0"/>
              </a:rPr>
              <a:t> − Failure of a single or a few systems does not make the whole system to fail.</a:t>
            </a:r>
          </a:p>
          <a:p>
            <a:pPr algn="just">
              <a:lnSpc>
                <a:spcPct val="150000"/>
              </a:lnSpc>
            </a:pPr>
            <a:r>
              <a:rPr lang="en-US" sz="2200" b="1" dirty="0" smtClean="0">
                <a:latin typeface="Cambria" pitchFamily="18" charset="0"/>
                <a:ea typeface="Cambria" pitchFamily="18" charset="0"/>
              </a:rPr>
              <a:t>Scalability</a:t>
            </a:r>
            <a:r>
              <a:rPr lang="en-US" sz="2200" dirty="0" smtClean="0">
                <a:latin typeface="Cambria" pitchFamily="18" charset="0"/>
                <a:ea typeface="Cambria" pitchFamily="18" charset="0"/>
              </a:rPr>
              <a:t> − Performance can be increased as and when needed by adding more machines with minor change in the configuration of the application with no downtime.</a:t>
            </a:r>
          </a:p>
          <a:p>
            <a:pPr algn="just">
              <a:lnSpc>
                <a:spcPct val="150000"/>
              </a:lnSpc>
            </a:pPr>
            <a:r>
              <a:rPr lang="en-US" sz="2200" b="1" dirty="0" smtClean="0">
                <a:latin typeface="Cambria" pitchFamily="18" charset="0"/>
                <a:ea typeface="Cambria" pitchFamily="18" charset="0"/>
              </a:rPr>
              <a:t>Transparency</a:t>
            </a:r>
            <a:r>
              <a:rPr lang="en-US" sz="2200" dirty="0" smtClean="0">
                <a:latin typeface="Cambria" pitchFamily="18" charset="0"/>
                <a:ea typeface="Cambria" pitchFamily="18" charset="0"/>
              </a:rPr>
              <a:t> − Hides the complexity of the system and shows itself as a single entity / application.</a:t>
            </a:r>
            <a:endParaRPr lang="en-US" sz="2200" dirty="0">
              <a:latin typeface="Cambria" pitchFamily="18" charset="0"/>
              <a:ea typeface="Cambria" pitchFamily="18" charset="0"/>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41</a:t>
            </a:fld>
            <a:endParaRPr lang="en-IN" dirty="0"/>
          </a:p>
        </p:txBody>
      </p:sp>
      <p:sp>
        <p:nvSpPr>
          <p:cNvPr id="6" name="Rectangle 5"/>
          <p:cNvSpPr/>
          <p:nvPr/>
        </p:nvSpPr>
        <p:spPr>
          <a:xfrm>
            <a:off x="609600" y="1143000"/>
            <a:ext cx="7848600" cy="4112664"/>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Challenges of Distributed Applications</a:t>
            </a:r>
          </a:p>
          <a:p>
            <a:pPr algn="just">
              <a:lnSpc>
                <a:spcPct val="150000"/>
              </a:lnSpc>
            </a:pPr>
            <a:r>
              <a:rPr lang="en-US" sz="2200" b="1" dirty="0" smtClean="0">
                <a:latin typeface="Cambria" pitchFamily="18" charset="0"/>
                <a:ea typeface="Cambria" pitchFamily="18" charset="0"/>
              </a:rPr>
              <a:t>Race condition</a:t>
            </a:r>
            <a:r>
              <a:rPr lang="en-US" sz="2200" dirty="0" smtClean="0">
                <a:latin typeface="Cambria" pitchFamily="18" charset="0"/>
                <a:ea typeface="Cambria" pitchFamily="18" charset="0"/>
              </a:rPr>
              <a:t> − Two or more machines trying to perform a particular task, which actually needs to be done only by a single machine at any given time. For example, shared resources should only be modified by a single machine at any given time.</a:t>
            </a:r>
          </a:p>
          <a:p>
            <a:pPr algn="just">
              <a:lnSpc>
                <a:spcPct val="150000"/>
              </a:lnSpc>
            </a:pPr>
            <a:r>
              <a:rPr lang="en-US" sz="2200" b="1" dirty="0" smtClean="0">
                <a:latin typeface="Cambria" pitchFamily="18" charset="0"/>
                <a:ea typeface="Cambria" pitchFamily="18" charset="0"/>
              </a:rPr>
              <a:t>Deadlock</a:t>
            </a:r>
            <a:r>
              <a:rPr lang="en-US" sz="2200" dirty="0" smtClean="0">
                <a:latin typeface="Cambria" pitchFamily="18" charset="0"/>
                <a:ea typeface="Cambria" pitchFamily="18" charset="0"/>
              </a:rPr>
              <a:t> − Two or more operations waiting for each other to complete indefinitely.</a:t>
            </a:r>
          </a:p>
          <a:p>
            <a:pPr algn="just">
              <a:lnSpc>
                <a:spcPct val="150000"/>
              </a:lnSpc>
            </a:pPr>
            <a:r>
              <a:rPr lang="en-US" sz="2200" b="1" dirty="0" smtClean="0">
                <a:latin typeface="Cambria" pitchFamily="18" charset="0"/>
                <a:ea typeface="Cambria" pitchFamily="18" charset="0"/>
              </a:rPr>
              <a:t>Inconsistency</a:t>
            </a:r>
            <a:r>
              <a:rPr lang="en-US" sz="2200" dirty="0" smtClean="0">
                <a:latin typeface="Cambria" pitchFamily="18" charset="0"/>
                <a:ea typeface="Cambria" pitchFamily="18" charset="0"/>
              </a:rPr>
              <a:t> − Partial failure of data.</a:t>
            </a:r>
            <a:endParaRPr lang="en-US" sz="2200" dirty="0">
              <a:latin typeface="Cambria" pitchFamily="18" charset="0"/>
              <a:ea typeface="Cambria" pitchFamily="18"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42</a:t>
            </a:fld>
            <a:endParaRPr lang="en-IN" dirty="0"/>
          </a:p>
        </p:txBody>
      </p:sp>
      <p:sp>
        <p:nvSpPr>
          <p:cNvPr id="6" name="Rectangle 5"/>
          <p:cNvSpPr/>
          <p:nvPr/>
        </p:nvSpPr>
        <p:spPr>
          <a:xfrm>
            <a:off x="457200" y="990601"/>
            <a:ext cx="8153400" cy="3647152"/>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Benefits of Zookeeper</a:t>
            </a:r>
          </a:p>
          <a:p>
            <a:pPr algn="just">
              <a:lnSpc>
                <a:spcPct val="150000"/>
              </a:lnSpc>
            </a:pPr>
            <a:r>
              <a:rPr lang="en-US" sz="2200" b="1" dirty="0" smtClean="0">
                <a:latin typeface="Cambria" pitchFamily="18" charset="0"/>
                <a:ea typeface="Cambria" pitchFamily="18" charset="0"/>
              </a:rPr>
              <a:t>Simple distributed coordination process</a:t>
            </a:r>
            <a:endParaRPr lang="en-US" sz="2200" dirty="0" smtClean="0">
              <a:latin typeface="Cambria" pitchFamily="18" charset="0"/>
              <a:ea typeface="Cambria" pitchFamily="18" charset="0"/>
            </a:endParaRPr>
          </a:p>
          <a:p>
            <a:pPr algn="just">
              <a:lnSpc>
                <a:spcPct val="150000"/>
              </a:lnSpc>
            </a:pPr>
            <a:r>
              <a:rPr lang="en-US" sz="2200" b="1" dirty="0" smtClean="0">
                <a:latin typeface="Cambria" pitchFamily="18" charset="0"/>
                <a:ea typeface="Cambria" pitchFamily="18" charset="0"/>
              </a:rPr>
              <a:t>Synchronization</a:t>
            </a:r>
            <a:r>
              <a:rPr lang="en-US" sz="2200" dirty="0" smtClean="0">
                <a:latin typeface="Cambria" pitchFamily="18" charset="0"/>
                <a:ea typeface="Cambria" pitchFamily="18" charset="0"/>
              </a:rPr>
              <a:t> − Mutual exclusion and co-operation between server processes. </a:t>
            </a:r>
          </a:p>
          <a:p>
            <a:pPr algn="just">
              <a:lnSpc>
                <a:spcPct val="150000"/>
              </a:lnSpc>
            </a:pPr>
            <a:r>
              <a:rPr lang="en-US" sz="2200" b="1" dirty="0" smtClean="0">
                <a:latin typeface="Cambria" pitchFamily="18" charset="0"/>
                <a:ea typeface="Cambria" pitchFamily="18" charset="0"/>
              </a:rPr>
              <a:t>Serialization</a:t>
            </a:r>
            <a:r>
              <a:rPr lang="en-US" sz="2200" dirty="0" smtClean="0">
                <a:latin typeface="Cambria" pitchFamily="18" charset="0"/>
                <a:ea typeface="Cambria" pitchFamily="18" charset="0"/>
              </a:rPr>
              <a:t> − Encode the data according to specific rules. </a:t>
            </a:r>
          </a:p>
          <a:p>
            <a:pPr algn="just">
              <a:lnSpc>
                <a:spcPct val="150000"/>
              </a:lnSpc>
            </a:pPr>
            <a:r>
              <a:rPr lang="en-US" sz="2200" b="1" dirty="0" smtClean="0">
                <a:latin typeface="Cambria" pitchFamily="18" charset="0"/>
                <a:ea typeface="Cambria" pitchFamily="18" charset="0"/>
              </a:rPr>
              <a:t>Atomicity</a:t>
            </a:r>
            <a:r>
              <a:rPr lang="en-US" sz="2200" dirty="0" smtClean="0">
                <a:latin typeface="Cambria" pitchFamily="18" charset="0"/>
                <a:ea typeface="Cambria" pitchFamily="18" charset="0"/>
              </a:rPr>
              <a:t> − Data transfer either succeed or fail completely, but no transaction is partial.</a:t>
            </a:r>
            <a:endParaRPr lang="en-US" sz="2200" dirty="0">
              <a:latin typeface="Cambria" pitchFamily="18" charset="0"/>
              <a:ea typeface="Cambria" pitchFamily="18" charset="0"/>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43</a:t>
            </a:fld>
            <a:endParaRPr lang="en-IN" dirty="0"/>
          </a:p>
        </p:txBody>
      </p:sp>
      <p:sp>
        <p:nvSpPr>
          <p:cNvPr id="6" name="Rectangle 5"/>
          <p:cNvSpPr/>
          <p:nvPr/>
        </p:nvSpPr>
        <p:spPr>
          <a:xfrm>
            <a:off x="2590800" y="838200"/>
            <a:ext cx="3575787" cy="430887"/>
          </a:xfrm>
          <a:prstGeom prst="rect">
            <a:avLst/>
          </a:prstGeom>
        </p:spPr>
        <p:txBody>
          <a:bodyPr wrap="none">
            <a:spAutoFit/>
          </a:bodyPr>
          <a:lstStyle/>
          <a:p>
            <a:r>
              <a:rPr lang="en-US" sz="2200" b="1" dirty="0" smtClean="0">
                <a:latin typeface="Cambria" pitchFamily="18" charset="0"/>
                <a:ea typeface="Cambria" pitchFamily="18" charset="0"/>
              </a:rPr>
              <a:t>Architecture of Zookeeper</a:t>
            </a:r>
            <a:endParaRPr lang="en-US" sz="2200" b="1" dirty="0">
              <a:latin typeface="Cambria" pitchFamily="18" charset="0"/>
              <a:ea typeface="Cambria" pitchFamily="18" charset="0"/>
            </a:endParaRPr>
          </a:p>
        </p:txBody>
      </p:sp>
      <p:pic>
        <p:nvPicPr>
          <p:cNvPr id="2050" name="Picture 2"/>
          <p:cNvPicPr>
            <a:picLocks noChangeAspect="1" noChangeArrowheads="1"/>
          </p:cNvPicPr>
          <p:nvPr/>
        </p:nvPicPr>
        <p:blipFill>
          <a:blip r:embed="rId2"/>
          <a:srcRect/>
          <a:stretch>
            <a:fillRect/>
          </a:stretch>
        </p:blipFill>
        <p:spPr bwMode="auto">
          <a:xfrm>
            <a:off x="1015725" y="1219200"/>
            <a:ext cx="7290075" cy="5121879"/>
          </a:xfrm>
          <a:prstGeom prst="rect">
            <a:avLst/>
          </a:prstGeom>
          <a:noFill/>
          <a:ln w="9525">
            <a:noFill/>
            <a:miter lim="800000"/>
            <a:headEnd/>
            <a:tailEnd/>
          </a:ln>
          <a:effectLst/>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44</a:t>
            </a:fld>
            <a:endParaRPr lang="en-IN" dirty="0"/>
          </a:p>
        </p:txBody>
      </p:sp>
      <p:graphicFrame>
        <p:nvGraphicFramePr>
          <p:cNvPr id="7" name="Table 6"/>
          <p:cNvGraphicFramePr>
            <a:graphicFrameLocks noGrp="1"/>
          </p:cNvGraphicFramePr>
          <p:nvPr/>
        </p:nvGraphicFramePr>
        <p:xfrm>
          <a:off x="762000" y="1143000"/>
          <a:ext cx="7848600" cy="4671422"/>
        </p:xfrm>
        <a:graphic>
          <a:graphicData uri="http://schemas.openxmlformats.org/drawingml/2006/table">
            <a:tbl>
              <a:tblPr/>
              <a:tblGrid>
                <a:gridCol w="1447800"/>
                <a:gridCol w="6400800"/>
              </a:tblGrid>
              <a:tr h="4064000">
                <a:tc>
                  <a:txBody>
                    <a:bodyPr/>
                    <a:lstStyle/>
                    <a:p>
                      <a:pPr algn="ctr" fontAlgn="t">
                        <a:lnSpc>
                          <a:spcPct val="150000"/>
                        </a:lnSpc>
                      </a:pPr>
                      <a:r>
                        <a:rPr lang="en-US" sz="2200" dirty="0">
                          <a:latin typeface="Cambria" pitchFamily="18" charset="0"/>
                          <a:ea typeface="Cambria" pitchFamily="18" charset="0"/>
                        </a:rPr>
                        <a:t>Client</a:t>
                      </a:r>
                    </a:p>
                  </a:txBody>
                  <a:tcPr marL="72571" marR="72571" marT="72571" marB="725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dirty="0">
                          <a:solidFill>
                            <a:srgbClr val="000000"/>
                          </a:solidFill>
                          <a:latin typeface="Cambria" pitchFamily="18" charset="0"/>
                          <a:ea typeface="Cambria" pitchFamily="18" charset="0"/>
                        </a:rPr>
                        <a:t>Clients, one of the nodes in our distributed application cluster, access information from the server. For a particular time interval, every client sends a message to the server to let the sever know that the client is alive.</a:t>
                      </a:r>
                    </a:p>
                    <a:p>
                      <a:pPr algn="just" fontAlgn="t">
                        <a:lnSpc>
                          <a:spcPct val="150000"/>
                        </a:lnSpc>
                      </a:pPr>
                      <a:r>
                        <a:rPr lang="en-US" sz="2200" dirty="0">
                          <a:solidFill>
                            <a:srgbClr val="000000"/>
                          </a:solidFill>
                          <a:latin typeface="Cambria" pitchFamily="18" charset="0"/>
                          <a:ea typeface="Cambria" pitchFamily="18" charset="0"/>
                        </a:rPr>
                        <a:t>Similarly, the server sends an acknowledgement when a client connects. If there is no response from the connected server, the client automatically redirects the message to another server.</a:t>
                      </a:r>
                    </a:p>
                  </a:txBody>
                  <a:tcPr marL="72571" marR="72571" marT="72571" marB="7257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45</a:t>
            </a:fld>
            <a:endParaRPr lang="en-IN" dirty="0"/>
          </a:p>
        </p:txBody>
      </p:sp>
      <p:graphicFrame>
        <p:nvGraphicFramePr>
          <p:cNvPr id="6" name="Table 5"/>
          <p:cNvGraphicFramePr>
            <a:graphicFrameLocks noGrp="1"/>
          </p:cNvGraphicFramePr>
          <p:nvPr/>
        </p:nvGraphicFramePr>
        <p:xfrm>
          <a:off x="609600" y="1143000"/>
          <a:ext cx="7924800" cy="2809064"/>
        </p:xfrm>
        <a:graphic>
          <a:graphicData uri="http://schemas.openxmlformats.org/drawingml/2006/table">
            <a:tbl>
              <a:tblPr/>
              <a:tblGrid>
                <a:gridCol w="1524000"/>
                <a:gridCol w="6400800"/>
              </a:tblGrid>
              <a:tr h="762000">
                <a:tc>
                  <a:txBody>
                    <a:bodyPr/>
                    <a:lstStyle/>
                    <a:p>
                      <a:pPr algn="just" fontAlgn="t">
                        <a:lnSpc>
                          <a:spcPct val="150000"/>
                        </a:lnSpc>
                      </a:pPr>
                      <a:r>
                        <a:rPr lang="en-US" sz="2200" dirty="0">
                          <a:latin typeface="Cambria" pitchFamily="18" charset="0"/>
                          <a:ea typeface="Cambria" pitchFamily="18" charset="0"/>
                        </a:rPr>
                        <a:t>Server</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dirty="0" smtClean="0">
                          <a:latin typeface="Cambria" pitchFamily="18" charset="0"/>
                          <a:ea typeface="Cambria" pitchFamily="18" charset="0"/>
                        </a:rPr>
                        <a:t>Provides </a:t>
                      </a:r>
                      <a:r>
                        <a:rPr lang="en-US" sz="2200" dirty="0">
                          <a:latin typeface="Cambria" pitchFamily="18" charset="0"/>
                          <a:ea typeface="Cambria" pitchFamily="18" charset="0"/>
                        </a:rPr>
                        <a:t>all the services to clients. Gives acknowledgement to client to inform that the server is alive.</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2279">
                <a:tc>
                  <a:txBody>
                    <a:bodyPr/>
                    <a:lstStyle/>
                    <a:p>
                      <a:pPr algn="just" fontAlgn="t">
                        <a:lnSpc>
                          <a:spcPct val="150000"/>
                        </a:lnSpc>
                      </a:pPr>
                      <a:r>
                        <a:rPr lang="en-US" sz="2200" dirty="0">
                          <a:latin typeface="Cambria" pitchFamily="18" charset="0"/>
                          <a:ea typeface="Cambria" pitchFamily="18" charset="0"/>
                        </a:rPr>
                        <a:t>Ensemble</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dirty="0">
                          <a:latin typeface="Cambria" pitchFamily="18" charset="0"/>
                          <a:ea typeface="Cambria" pitchFamily="18" charset="0"/>
                        </a:rPr>
                        <a:t>Group of </a:t>
                      </a:r>
                      <a:r>
                        <a:rPr lang="en-US" sz="2200" dirty="0" smtClean="0">
                          <a:latin typeface="Cambria" pitchFamily="18" charset="0"/>
                          <a:ea typeface="Cambria" pitchFamily="18" charset="0"/>
                        </a:rPr>
                        <a:t>Zookeeper </a:t>
                      </a:r>
                      <a:r>
                        <a:rPr lang="en-US" sz="2200" dirty="0">
                          <a:latin typeface="Cambria" pitchFamily="18" charset="0"/>
                          <a:ea typeface="Cambria" pitchFamily="18" charset="0"/>
                        </a:rPr>
                        <a:t>servers. The minimum number of nodes that is required to form an ensemble is 3.</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609600" y="3962400"/>
          <a:ext cx="7924800" cy="2333255"/>
        </p:xfrm>
        <a:graphic>
          <a:graphicData uri="http://schemas.openxmlformats.org/drawingml/2006/table">
            <a:tbl>
              <a:tblPr/>
              <a:tblGrid>
                <a:gridCol w="1524000"/>
                <a:gridCol w="6400800"/>
              </a:tblGrid>
              <a:tr h="762000">
                <a:tc>
                  <a:txBody>
                    <a:bodyPr/>
                    <a:lstStyle/>
                    <a:p>
                      <a:pPr marL="0" algn="just" rtl="0" eaLnBrk="1" fontAlgn="t" latinLnBrk="0" hangingPunct="1">
                        <a:lnSpc>
                          <a:spcPct val="150000"/>
                        </a:lnSpc>
                      </a:pPr>
                      <a:r>
                        <a:rPr kumimoji="0" lang="en-US" sz="2200" kern="1200" dirty="0">
                          <a:solidFill>
                            <a:schemeClr val="tx1"/>
                          </a:solidFill>
                          <a:latin typeface="Cambria" pitchFamily="18" charset="0"/>
                          <a:ea typeface="Cambria" pitchFamily="18" charset="0"/>
                          <a:cs typeface="+mn-cs"/>
                        </a:rPr>
                        <a:t>Leader</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just" rtl="0" eaLnBrk="1" fontAlgn="t" latinLnBrk="0" hangingPunct="1">
                        <a:lnSpc>
                          <a:spcPct val="150000"/>
                        </a:lnSpc>
                      </a:pPr>
                      <a:r>
                        <a:rPr kumimoji="0" lang="en-US" sz="2200" kern="1200" dirty="0">
                          <a:solidFill>
                            <a:schemeClr val="tx1"/>
                          </a:solidFill>
                          <a:latin typeface="Cambria" pitchFamily="18" charset="0"/>
                          <a:ea typeface="Cambria" pitchFamily="18" charset="0"/>
                          <a:cs typeface="+mn-cs"/>
                        </a:rPr>
                        <a:t>Server node which performs automatic recovery if any of the connected node failed. Leaders are elected on service startup.</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77263">
                <a:tc>
                  <a:txBody>
                    <a:bodyPr/>
                    <a:lstStyle/>
                    <a:p>
                      <a:pPr marL="0" algn="just" rtl="0" eaLnBrk="1" fontAlgn="t" latinLnBrk="0" hangingPunct="1">
                        <a:lnSpc>
                          <a:spcPct val="150000"/>
                        </a:lnSpc>
                      </a:pPr>
                      <a:r>
                        <a:rPr kumimoji="0" lang="en-US" sz="2200" kern="1200" dirty="0">
                          <a:solidFill>
                            <a:schemeClr val="tx1"/>
                          </a:solidFill>
                          <a:latin typeface="Cambria" pitchFamily="18" charset="0"/>
                          <a:ea typeface="Cambria" pitchFamily="18" charset="0"/>
                          <a:cs typeface="+mn-cs"/>
                        </a:rPr>
                        <a:t>Follower</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algn="just" rtl="0" eaLnBrk="1" fontAlgn="t" latinLnBrk="0" hangingPunct="1">
                        <a:lnSpc>
                          <a:spcPct val="150000"/>
                        </a:lnSpc>
                      </a:pPr>
                      <a:r>
                        <a:rPr kumimoji="0" lang="en-US" sz="2200" kern="1200" dirty="0">
                          <a:solidFill>
                            <a:schemeClr val="tx1"/>
                          </a:solidFill>
                          <a:latin typeface="Cambria" pitchFamily="18" charset="0"/>
                          <a:ea typeface="Cambria" pitchFamily="18" charset="0"/>
                          <a:cs typeface="+mn-cs"/>
                        </a:rPr>
                        <a:t>Server node which follows leader instruction.</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46</a:t>
            </a:fld>
            <a:endParaRPr lang="en-IN" dirty="0"/>
          </a:p>
        </p:txBody>
      </p:sp>
      <p:sp>
        <p:nvSpPr>
          <p:cNvPr id="6" name="Rectangle 5"/>
          <p:cNvSpPr/>
          <p:nvPr/>
        </p:nvSpPr>
        <p:spPr>
          <a:xfrm>
            <a:off x="533400" y="1143000"/>
            <a:ext cx="3322256" cy="430887"/>
          </a:xfrm>
          <a:prstGeom prst="rect">
            <a:avLst/>
          </a:prstGeom>
        </p:spPr>
        <p:txBody>
          <a:bodyPr wrap="none">
            <a:spAutoFit/>
          </a:bodyPr>
          <a:lstStyle/>
          <a:p>
            <a:r>
              <a:rPr lang="en-US" sz="2200" b="1" dirty="0" smtClean="0">
                <a:latin typeface="Cambria" pitchFamily="18" charset="0"/>
                <a:ea typeface="Cambria" pitchFamily="18" charset="0"/>
              </a:rPr>
              <a:t>Hierarchical Namespace</a:t>
            </a:r>
            <a:endParaRPr lang="en-US" sz="2200" b="1" dirty="0">
              <a:latin typeface="Cambria" pitchFamily="18" charset="0"/>
              <a:ea typeface="Cambria" pitchFamily="18" charset="0"/>
            </a:endParaRPr>
          </a:p>
        </p:txBody>
      </p:sp>
      <p:pic>
        <p:nvPicPr>
          <p:cNvPr id="9217" name="Picture 1"/>
          <p:cNvPicPr>
            <a:picLocks noChangeAspect="1" noChangeArrowheads="1"/>
          </p:cNvPicPr>
          <p:nvPr/>
        </p:nvPicPr>
        <p:blipFill>
          <a:blip r:embed="rId2"/>
          <a:srcRect/>
          <a:stretch>
            <a:fillRect/>
          </a:stretch>
        </p:blipFill>
        <p:spPr bwMode="auto">
          <a:xfrm>
            <a:off x="1600200" y="1600200"/>
            <a:ext cx="5902985" cy="4648200"/>
          </a:xfrm>
          <a:prstGeom prst="rect">
            <a:avLst/>
          </a:prstGeom>
          <a:noFill/>
          <a:ln w="9525">
            <a:noFill/>
            <a:miter lim="800000"/>
            <a:headEnd/>
            <a:tailEnd/>
          </a:ln>
          <a:effectLst/>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47</a:t>
            </a:fld>
            <a:endParaRPr lang="en-IN" dirty="0"/>
          </a:p>
        </p:txBody>
      </p:sp>
      <p:sp>
        <p:nvSpPr>
          <p:cNvPr id="6" name="Rectangle 5"/>
          <p:cNvSpPr/>
          <p:nvPr/>
        </p:nvSpPr>
        <p:spPr>
          <a:xfrm>
            <a:off x="533400" y="1066801"/>
            <a:ext cx="8001000" cy="4662815"/>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In the diagram, first you have a root </a:t>
            </a:r>
            <a:r>
              <a:rPr lang="en-US" sz="2200" b="1" dirty="0" err="1" smtClean="0">
                <a:latin typeface="Cambria" pitchFamily="18" charset="0"/>
                <a:ea typeface="Cambria" pitchFamily="18" charset="0"/>
              </a:rPr>
              <a:t>znode</a:t>
            </a:r>
            <a:r>
              <a:rPr lang="en-US" sz="2200" dirty="0" smtClean="0">
                <a:latin typeface="Cambria" pitchFamily="18" charset="0"/>
                <a:ea typeface="Cambria" pitchFamily="18" charset="0"/>
              </a:rPr>
              <a:t> separated by “/”. Under root, you have two logical namespaces </a:t>
            </a:r>
            <a:r>
              <a:rPr lang="en-US" sz="2200" b="1" dirty="0" err="1" smtClean="0">
                <a:latin typeface="Cambria" pitchFamily="18" charset="0"/>
                <a:ea typeface="Cambria" pitchFamily="18" charset="0"/>
              </a:rPr>
              <a:t>config</a:t>
            </a:r>
            <a:r>
              <a:rPr lang="en-US" sz="2200" dirty="0" smtClean="0">
                <a:latin typeface="Cambria" pitchFamily="18" charset="0"/>
                <a:ea typeface="Cambria" pitchFamily="18" charset="0"/>
              </a:rPr>
              <a:t> and </a:t>
            </a:r>
            <a:r>
              <a:rPr lang="en-US" sz="2200" b="1" dirty="0" smtClean="0">
                <a:latin typeface="Cambria" pitchFamily="18" charset="0"/>
                <a:ea typeface="Cambria" pitchFamily="18" charset="0"/>
              </a:rPr>
              <a:t>workers</a:t>
            </a:r>
            <a:r>
              <a:rPr lang="en-US" sz="2200" dirty="0" smtClean="0">
                <a:latin typeface="Cambria" pitchFamily="18" charset="0"/>
                <a:ea typeface="Cambria" pitchFamily="18" charset="0"/>
              </a:rPr>
              <a:t>.</a:t>
            </a:r>
          </a:p>
          <a:p>
            <a:pPr algn="just">
              <a:lnSpc>
                <a:spcPct val="150000"/>
              </a:lnSpc>
            </a:pPr>
            <a:r>
              <a:rPr lang="en-US" sz="2200" dirty="0" smtClean="0">
                <a:latin typeface="Cambria" pitchFamily="18" charset="0"/>
                <a:ea typeface="Cambria" pitchFamily="18" charset="0"/>
              </a:rPr>
              <a:t>The </a:t>
            </a:r>
            <a:r>
              <a:rPr lang="en-US" sz="2200" b="1" dirty="0" err="1" smtClean="0">
                <a:latin typeface="Cambria" pitchFamily="18" charset="0"/>
                <a:ea typeface="Cambria" pitchFamily="18" charset="0"/>
              </a:rPr>
              <a:t>config</a:t>
            </a:r>
            <a:r>
              <a:rPr lang="en-US" sz="2200" dirty="0" smtClean="0">
                <a:latin typeface="Cambria" pitchFamily="18" charset="0"/>
                <a:ea typeface="Cambria" pitchFamily="18" charset="0"/>
              </a:rPr>
              <a:t> namespace is used for centralized configuration management and the </a:t>
            </a:r>
            <a:r>
              <a:rPr lang="en-US" sz="2200" b="1" dirty="0" smtClean="0">
                <a:latin typeface="Cambria" pitchFamily="18" charset="0"/>
                <a:ea typeface="Cambria" pitchFamily="18" charset="0"/>
              </a:rPr>
              <a:t>workers</a:t>
            </a:r>
            <a:r>
              <a:rPr lang="en-US" sz="2200" dirty="0" smtClean="0">
                <a:latin typeface="Cambria" pitchFamily="18" charset="0"/>
                <a:ea typeface="Cambria" pitchFamily="18" charset="0"/>
              </a:rPr>
              <a:t> namespace is used for naming.</a:t>
            </a:r>
          </a:p>
          <a:p>
            <a:pPr algn="just">
              <a:lnSpc>
                <a:spcPct val="150000"/>
              </a:lnSpc>
            </a:pPr>
            <a:r>
              <a:rPr lang="en-US" sz="2200" dirty="0" smtClean="0">
                <a:latin typeface="Cambria" pitchFamily="18" charset="0"/>
                <a:ea typeface="Cambria" pitchFamily="18" charset="0"/>
              </a:rPr>
              <a:t>Under </a:t>
            </a:r>
            <a:r>
              <a:rPr lang="en-US" sz="2200" b="1" dirty="0" err="1" smtClean="0">
                <a:latin typeface="Cambria" pitchFamily="18" charset="0"/>
                <a:ea typeface="Cambria" pitchFamily="18" charset="0"/>
              </a:rPr>
              <a:t>config</a:t>
            </a:r>
            <a:r>
              <a:rPr lang="en-US" sz="2200" dirty="0" smtClean="0">
                <a:latin typeface="Cambria" pitchFamily="18" charset="0"/>
                <a:ea typeface="Cambria" pitchFamily="18" charset="0"/>
              </a:rPr>
              <a:t> namespace, each </a:t>
            </a:r>
            <a:r>
              <a:rPr lang="en-US" sz="2200" dirty="0" err="1" smtClean="0">
                <a:latin typeface="Cambria" pitchFamily="18" charset="0"/>
                <a:ea typeface="Cambria" pitchFamily="18" charset="0"/>
              </a:rPr>
              <a:t>znode</a:t>
            </a:r>
            <a:r>
              <a:rPr lang="en-US" sz="2200" dirty="0" smtClean="0">
                <a:latin typeface="Cambria" pitchFamily="18" charset="0"/>
                <a:ea typeface="Cambria" pitchFamily="18" charset="0"/>
              </a:rPr>
              <a:t> can store </a:t>
            </a:r>
            <a:r>
              <a:rPr lang="en-US" sz="2200" dirty="0" err="1" smtClean="0">
                <a:latin typeface="Cambria" pitchFamily="18" charset="0"/>
                <a:ea typeface="Cambria" pitchFamily="18" charset="0"/>
              </a:rPr>
              <a:t>upto</a:t>
            </a:r>
            <a:r>
              <a:rPr lang="en-US" sz="2200" dirty="0" smtClean="0">
                <a:latin typeface="Cambria" pitchFamily="18" charset="0"/>
                <a:ea typeface="Cambria" pitchFamily="18" charset="0"/>
              </a:rPr>
              <a:t> 1MB of data.</a:t>
            </a:r>
          </a:p>
          <a:p>
            <a:pPr algn="just">
              <a:lnSpc>
                <a:spcPct val="150000"/>
              </a:lnSpc>
            </a:pPr>
            <a:r>
              <a:rPr lang="en-US" sz="2200" dirty="0" smtClean="0">
                <a:latin typeface="Cambria" pitchFamily="18" charset="0"/>
                <a:ea typeface="Cambria" pitchFamily="18" charset="0"/>
              </a:rPr>
              <a:t>The main purpose of this structure is to store synchronized data and describe the metadata of the </a:t>
            </a:r>
            <a:r>
              <a:rPr lang="en-US" sz="2200" dirty="0" err="1" smtClean="0">
                <a:latin typeface="Cambria" pitchFamily="18" charset="0"/>
                <a:ea typeface="Cambria" pitchFamily="18" charset="0"/>
              </a:rPr>
              <a:t>znode</a:t>
            </a:r>
            <a:r>
              <a:rPr lang="en-US" sz="2200" dirty="0" smtClean="0">
                <a:latin typeface="Cambria" pitchFamily="18" charset="0"/>
                <a:ea typeface="Cambria" pitchFamily="18" charset="0"/>
              </a:rPr>
              <a:t>. This structure is called as </a:t>
            </a:r>
            <a:r>
              <a:rPr lang="en-US" sz="2200" b="1" dirty="0" err="1" smtClean="0">
                <a:latin typeface="Cambria" pitchFamily="18" charset="0"/>
                <a:ea typeface="Cambria" pitchFamily="18" charset="0"/>
              </a:rPr>
              <a:t>ZooKeeper</a:t>
            </a:r>
            <a:r>
              <a:rPr lang="en-US" sz="2200" b="1" dirty="0" smtClean="0">
                <a:latin typeface="Cambria" pitchFamily="18" charset="0"/>
                <a:ea typeface="Cambria" pitchFamily="18" charset="0"/>
              </a:rPr>
              <a:t> Data Model</a:t>
            </a:r>
            <a:r>
              <a:rPr lang="en-US" sz="2200" dirty="0" smtClean="0">
                <a:latin typeface="Cambria" pitchFamily="18" charset="0"/>
                <a:ea typeface="Cambria" pitchFamily="18" charset="0"/>
              </a:rPr>
              <a:t>.</a:t>
            </a:r>
            <a:endParaRPr lang="en-US" sz="2200" dirty="0">
              <a:latin typeface="Cambria" pitchFamily="18" charset="0"/>
              <a:ea typeface="Cambria" pitchFamily="18" charset="0"/>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48</a:t>
            </a:fld>
            <a:endParaRPr lang="en-IN" dirty="0"/>
          </a:p>
        </p:txBody>
      </p:sp>
      <p:sp>
        <p:nvSpPr>
          <p:cNvPr id="6" name="Rectangle 5"/>
          <p:cNvSpPr/>
          <p:nvPr/>
        </p:nvSpPr>
        <p:spPr>
          <a:xfrm>
            <a:off x="533400" y="1143000"/>
            <a:ext cx="8001000" cy="4154984"/>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Action Control List (ACL)</a:t>
            </a:r>
            <a:r>
              <a:rPr lang="en-US" sz="2200" dirty="0" smtClean="0">
                <a:latin typeface="Cambria" pitchFamily="18" charset="0"/>
                <a:ea typeface="Cambria" pitchFamily="18" charset="0"/>
              </a:rPr>
              <a:t> − ACL is basically an authentication mechanism for accessing the </a:t>
            </a:r>
            <a:r>
              <a:rPr lang="en-US" sz="2200" dirty="0" err="1" smtClean="0">
                <a:latin typeface="Cambria" pitchFamily="18" charset="0"/>
                <a:ea typeface="Cambria" pitchFamily="18" charset="0"/>
              </a:rPr>
              <a:t>znode</a:t>
            </a:r>
            <a:r>
              <a:rPr lang="en-US" sz="2200" dirty="0" smtClean="0">
                <a:latin typeface="Cambria" pitchFamily="18" charset="0"/>
                <a:ea typeface="Cambria" pitchFamily="18" charset="0"/>
              </a:rPr>
              <a:t>. It governs all the </a:t>
            </a:r>
            <a:r>
              <a:rPr lang="en-US" sz="2200" dirty="0" err="1" smtClean="0">
                <a:latin typeface="Cambria" pitchFamily="18" charset="0"/>
                <a:ea typeface="Cambria" pitchFamily="18" charset="0"/>
              </a:rPr>
              <a:t>znode</a:t>
            </a:r>
            <a:r>
              <a:rPr lang="en-US" sz="2200" dirty="0" smtClean="0">
                <a:latin typeface="Cambria" pitchFamily="18" charset="0"/>
                <a:ea typeface="Cambria" pitchFamily="18" charset="0"/>
              </a:rPr>
              <a:t> read and write operations.</a:t>
            </a:r>
          </a:p>
          <a:p>
            <a:pPr algn="just">
              <a:lnSpc>
                <a:spcPct val="150000"/>
              </a:lnSpc>
            </a:pPr>
            <a:r>
              <a:rPr lang="en-US" sz="2200" b="1" dirty="0" smtClean="0">
                <a:latin typeface="Cambria" pitchFamily="18" charset="0"/>
                <a:ea typeface="Cambria" pitchFamily="18" charset="0"/>
              </a:rPr>
              <a:t>Timestamp</a:t>
            </a:r>
            <a:r>
              <a:rPr lang="en-US" sz="2200" dirty="0" smtClean="0">
                <a:latin typeface="Cambria" pitchFamily="18" charset="0"/>
                <a:ea typeface="Cambria" pitchFamily="18" charset="0"/>
              </a:rPr>
              <a:t> − Timestamp represents time elapsed from </a:t>
            </a:r>
            <a:r>
              <a:rPr lang="en-US" sz="2200" dirty="0" err="1" smtClean="0">
                <a:latin typeface="Cambria" pitchFamily="18" charset="0"/>
                <a:ea typeface="Cambria" pitchFamily="18" charset="0"/>
              </a:rPr>
              <a:t>znode</a:t>
            </a:r>
            <a:r>
              <a:rPr lang="en-US" sz="2200" dirty="0" smtClean="0">
                <a:latin typeface="Cambria" pitchFamily="18" charset="0"/>
                <a:ea typeface="Cambria" pitchFamily="18" charset="0"/>
              </a:rPr>
              <a:t> creation and modification. </a:t>
            </a:r>
          </a:p>
          <a:p>
            <a:pPr algn="just">
              <a:lnSpc>
                <a:spcPct val="150000"/>
              </a:lnSpc>
            </a:pPr>
            <a:r>
              <a:rPr lang="en-US" sz="2200" b="1" dirty="0" err="1" smtClean="0">
                <a:latin typeface="Cambria" pitchFamily="18" charset="0"/>
                <a:ea typeface="Cambria" pitchFamily="18" charset="0"/>
              </a:rPr>
              <a:t>Zxid</a:t>
            </a:r>
            <a:r>
              <a:rPr lang="en-US" sz="2200" dirty="0" smtClean="0">
                <a:latin typeface="Cambria" pitchFamily="18" charset="0"/>
                <a:ea typeface="Cambria" pitchFamily="18" charset="0"/>
              </a:rPr>
              <a:t> is unique and maintains time for each transaction so that you can easily identify the time elapsed from one request to another request.</a:t>
            </a:r>
            <a:endParaRPr lang="en-US" sz="2200" dirty="0">
              <a:latin typeface="Cambria" pitchFamily="18" charset="0"/>
              <a:ea typeface="Cambria" pitchFamily="18" charset="0"/>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49</a:t>
            </a:fld>
            <a:endParaRPr lang="en-IN" dirty="0"/>
          </a:p>
        </p:txBody>
      </p:sp>
      <p:sp>
        <p:nvSpPr>
          <p:cNvPr id="6" name="Rectangle 5"/>
          <p:cNvSpPr/>
          <p:nvPr/>
        </p:nvSpPr>
        <p:spPr>
          <a:xfrm>
            <a:off x="533400" y="1066800"/>
            <a:ext cx="8153400" cy="1065676"/>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Data length</a:t>
            </a:r>
            <a:r>
              <a:rPr lang="en-US" sz="2200" dirty="0" smtClean="0">
                <a:latin typeface="Cambria" pitchFamily="18" charset="0"/>
                <a:ea typeface="Cambria" pitchFamily="18" charset="0"/>
              </a:rPr>
              <a:t> − Total amount of the data stored in a </a:t>
            </a:r>
            <a:r>
              <a:rPr lang="en-US" sz="2200" dirty="0" err="1" smtClean="0">
                <a:latin typeface="Cambria" pitchFamily="18" charset="0"/>
                <a:ea typeface="Cambria" pitchFamily="18" charset="0"/>
              </a:rPr>
              <a:t>znode</a:t>
            </a:r>
            <a:r>
              <a:rPr lang="en-US" sz="2200" dirty="0" smtClean="0">
                <a:latin typeface="Cambria" pitchFamily="18" charset="0"/>
                <a:ea typeface="Cambria" pitchFamily="18" charset="0"/>
              </a:rPr>
              <a:t> is the data length. You can store a maximum of 1MB of data.</a:t>
            </a:r>
            <a:endParaRPr lang="en-US" sz="2200" dirty="0">
              <a:latin typeface="Cambria" pitchFamily="18" charset="0"/>
              <a:ea typeface="Cambria" pitchFamily="18" charset="0"/>
            </a:endParaRPr>
          </a:p>
        </p:txBody>
      </p:sp>
      <p:sp>
        <p:nvSpPr>
          <p:cNvPr id="7" name="Rectangle 6"/>
          <p:cNvSpPr/>
          <p:nvPr/>
        </p:nvSpPr>
        <p:spPr>
          <a:xfrm>
            <a:off x="609600" y="2286000"/>
            <a:ext cx="8001000" cy="2631490"/>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Sessions</a:t>
            </a:r>
          </a:p>
          <a:p>
            <a:pPr algn="just">
              <a:lnSpc>
                <a:spcPct val="150000"/>
              </a:lnSpc>
            </a:pPr>
            <a:r>
              <a:rPr lang="en-US" sz="2200" dirty="0" smtClean="0">
                <a:latin typeface="Cambria" pitchFamily="18" charset="0"/>
                <a:ea typeface="Cambria" pitchFamily="18" charset="0"/>
              </a:rPr>
              <a:t>Sessions are very important for the operation of </a:t>
            </a:r>
            <a:r>
              <a:rPr lang="en-US" sz="2200" dirty="0" err="1" smtClean="0">
                <a:latin typeface="Cambria" pitchFamily="18" charset="0"/>
                <a:ea typeface="Cambria" pitchFamily="18" charset="0"/>
              </a:rPr>
              <a:t>ZooKeeper</a:t>
            </a:r>
            <a:r>
              <a:rPr lang="en-US" sz="2200" dirty="0" smtClean="0">
                <a:latin typeface="Cambria" pitchFamily="18" charset="0"/>
                <a:ea typeface="Cambria" pitchFamily="18" charset="0"/>
              </a:rPr>
              <a:t>. Requests in a session are executed in FIFO order. Once a client connects to a server, the session will be established and a </a:t>
            </a:r>
            <a:r>
              <a:rPr lang="en-US" sz="2200" b="1" dirty="0" smtClean="0">
                <a:latin typeface="Cambria" pitchFamily="18" charset="0"/>
                <a:ea typeface="Cambria" pitchFamily="18" charset="0"/>
              </a:rPr>
              <a:t>session id</a:t>
            </a:r>
            <a:r>
              <a:rPr lang="en-US" sz="2200" dirty="0" smtClean="0">
                <a:latin typeface="Cambria" pitchFamily="18" charset="0"/>
                <a:ea typeface="Cambria" pitchFamily="18" charset="0"/>
              </a:rPr>
              <a:t> is assigned to the client.</a:t>
            </a:r>
            <a:endParaRPr lang="en-US" sz="2200" dirty="0">
              <a:latin typeface="Cambria" pitchFamily="18" charset="0"/>
              <a:ea typeface="Cambria" pitchFamily="18"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D7C7E0-2B95-4C31-9F28-883331B907DC}"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a:t>
            </a:fld>
            <a:endParaRPr lang="en-IN" dirty="0"/>
          </a:p>
        </p:txBody>
      </p:sp>
      <p:sp>
        <p:nvSpPr>
          <p:cNvPr id="6" name="Rectangle 5"/>
          <p:cNvSpPr/>
          <p:nvPr/>
        </p:nvSpPr>
        <p:spPr>
          <a:xfrm>
            <a:off x="609600" y="1066800"/>
            <a:ext cx="8001000" cy="4154984"/>
          </a:xfrm>
          <a:prstGeom prst="rect">
            <a:avLst/>
          </a:prstGeom>
        </p:spPr>
        <p:txBody>
          <a:bodyPr wrap="square">
            <a:spAutoFit/>
          </a:bodyPr>
          <a:lstStyle/>
          <a:p>
            <a:pPr algn="just" fontAlgn="base">
              <a:lnSpc>
                <a:spcPct val="150000"/>
              </a:lnSpc>
            </a:pPr>
            <a:r>
              <a:rPr lang="en-US" sz="2200" b="1" dirty="0" smtClean="0">
                <a:latin typeface="Cambria" pitchFamily="18" charset="0"/>
                <a:ea typeface="Cambria" pitchFamily="18" charset="0"/>
              </a:rPr>
              <a:t>Hadoop Map-Reduce Master:</a:t>
            </a:r>
            <a:r>
              <a:rPr lang="en-US" sz="2200" dirty="0" smtClean="0">
                <a:latin typeface="Cambria" pitchFamily="18" charset="0"/>
                <a:ea typeface="Cambria" pitchFamily="18" charset="0"/>
              </a:rPr>
              <a:t> It divides the particular job into subsequent job-parts.</a:t>
            </a:r>
          </a:p>
          <a:p>
            <a:pPr algn="just" fontAlgn="base">
              <a:lnSpc>
                <a:spcPct val="150000"/>
              </a:lnSpc>
            </a:pPr>
            <a:r>
              <a:rPr lang="en-US" sz="2200" b="1" dirty="0" smtClean="0">
                <a:latin typeface="Cambria" pitchFamily="18" charset="0"/>
                <a:ea typeface="Cambria" pitchFamily="18" charset="0"/>
              </a:rPr>
              <a:t>Job-Parts:</a:t>
            </a:r>
            <a:r>
              <a:rPr lang="en-US" sz="2200" dirty="0" smtClean="0">
                <a:latin typeface="Cambria" pitchFamily="18" charset="0"/>
                <a:ea typeface="Cambria" pitchFamily="18" charset="0"/>
              </a:rPr>
              <a:t>  The task or sub-jobs that are obtained after dividing the main job. The result of all the job-parts combined to produce the final output.</a:t>
            </a:r>
          </a:p>
          <a:p>
            <a:pPr algn="just" fontAlgn="base">
              <a:lnSpc>
                <a:spcPct val="150000"/>
              </a:lnSpc>
            </a:pPr>
            <a:r>
              <a:rPr lang="en-US" sz="2200" b="1" dirty="0" smtClean="0">
                <a:latin typeface="Cambria" pitchFamily="18" charset="0"/>
                <a:ea typeface="Cambria" pitchFamily="18" charset="0"/>
              </a:rPr>
              <a:t>Input Data:</a:t>
            </a:r>
            <a:r>
              <a:rPr lang="en-US" sz="2200" dirty="0" smtClean="0">
                <a:latin typeface="Cambria" pitchFamily="18" charset="0"/>
                <a:ea typeface="Cambria" pitchFamily="18" charset="0"/>
              </a:rPr>
              <a:t> The data set that is fed to the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for processing.</a:t>
            </a:r>
          </a:p>
          <a:p>
            <a:pPr algn="just" fontAlgn="base">
              <a:lnSpc>
                <a:spcPct val="150000"/>
              </a:lnSpc>
            </a:pPr>
            <a:r>
              <a:rPr lang="en-US" sz="2200" b="1" dirty="0" smtClean="0">
                <a:latin typeface="Cambria" pitchFamily="18" charset="0"/>
                <a:ea typeface="Cambria" pitchFamily="18" charset="0"/>
              </a:rPr>
              <a:t>Output Data:</a:t>
            </a:r>
            <a:r>
              <a:rPr lang="en-US" sz="2200" dirty="0" smtClean="0">
                <a:latin typeface="Cambria" pitchFamily="18" charset="0"/>
                <a:ea typeface="Cambria" pitchFamily="18" charset="0"/>
              </a:rPr>
              <a:t> The final result is obtained after the processing.</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50</a:t>
            </a:fld>
            <a:endParaRPr lang="en-IN" dirty="0"/>
          </a:p>
        </p:txBody>
      </p:sp>
      <p:sp>
        <p:nvSpPr>
          <p:cNvPr id="6" name="Rectangle 5"/>
          <p:cNvSpPr/>
          <p:nvPr/>
        </p:nvSpPr>
        <p:spPr>
          <a:xfrm>
            <a:off x="533400" y="1143000"/>
            <a:ext cx="8077200" cy="2568717"/>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The client sends </a:t>
            </a:r>
            <a:r>
              <a:rPr lang="en-US" sz="2200" b="1" dirty="0" smtClean="0">
                <a:latin typeface="Cambria" pitchFamily="18" charset="0"/>
                <a:ea typeface="Cambria" pitchFamily="18" charset="0"/>
              </a:rPr>
              <a:t>heartbeats</a:t>
            </a:r>
            <a:r>
              <a:rPr lang="en-US" sz="2200" dirty="0" smtClean="0">
                <a:latin typeface="Cambria" pitchFamily="18" charset="0"/>
                <a:ea typeface="Cambria" pitchFamily="18" charset="0"/>
              </a:rPr>
              <a:t> at a particular time interval to keep the session valid. If the </a:t>
            </a:r>
            <a:r>
              <a:rPr lang="en-US" sz="2200" dirty="0" err="1" smtClean="0">
                <a:latin typeface="Cambria" pitchFamily="18" charset="0"/>
                <a:ea typeface="Cambria" pitchFamily="18" charset="0"/>
              </a:rPr>
              <a:t>ZooKeeper</a:t>
            </a:r>
            <a:r>
              <a:rPr lang="en-US" sz="2200" dirty="0" smtClean="0">
                <a:latin typeface="Cambria" pitchFamily="18" charset="0"/>
                <a:ea typeface="Cambria" pitchFamily="18" charset="0"/>
              </a:rPr>
              <a:t> ensemble does not receive heartbeats from a client for more than the period (session timeout) specified at the starting of the service, it decides that the client died.</a:t>
            </a:r>
            <a:endParaRPr lang="en-US" sz="2200" dirty="0">
              <a:latin typeface="Cambria" pitchFamily="18" charset="0"/>
              <a:ea typeface="Cambria" pitchFamily="18" charset="0"/>
            </a:endParaRPr>
          </a:p>
        </p:txBody>
      </p:sp>
      <p:sp>
        <p:nvSpPr>
          <p:cNvPr id="7" name="Rectangle 6"/>
          <p:cNvSpPr/>
          <p:nvPr/>
        </p:nvSpPr>
        <p:spPr>
          <a:xfrm>
            <a:off x="609600" y="3743742"/>
            <a:ext cx="7772400" cy="2123658"/>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Watches</a:t>
            </a:r>
          </a:p>
          <a:p>
            <a:pPr algn="just">
              <a:lnSpc>
                <a:spcPct val="150000"/>
              </a:lnSpc>
            </a:pPr>
            <a:r>
              <a:rPr lang="en-US" sz="2200" dirty="0" smtClean="0">
                <a:latin typeface="Cambria" pitchFamily="18" charset="0"/>
                <a:ea typeface="Cambria" pitchFamily="18" charset="0"/>
              </a:rPr>
              <a:t>Clients can set watches while reading a particular </a:t>
            </a:r>
            <a:r>
              <a:rPr lang="en-US" sz="2200" dirty="0" err="1" smtClean="0">
                <a:latin typeface="Cambria" pitchFamily="18" charset="0"/>
                <a:ea typeface="Cambria" pitchFamily="18" charset="0"/>
              </a:rPr>
              <a:t>znode</a:t>
            </a:r>
            <a:r>
              <a:rPr lang="en-US" sz="2200" dirty="0" smtClean="0">
                <a:latin typeface="Cambria" pitchFamily="18" charset="0"/>
                <a:ea typeface="Cambria" pitchFamily="18" charset="0"/>
              </a:rPr>
              <a:t>. Watches send a notification to the registered client for any of the </a:t>
            </a:r>
            <a:r>
              <a:rPr lang="en-US" sz="2200" dirty="0" err="1" smtClean="0">
                <a:latin typeface="Cambria" pitchFamily="18" charset="0"/>
                <a:ea typeface="Cambria" pitchFamily="18" charset="0"/>
              </a:rPr>
              <a:t>znode</a:t>
            </a:r>
            <a:r>
              <a:rPr lang="en-US" sz="2200" dirty="0" smtClean="0">
                <a:latin typeface="Cambria" pitchFamily="18" charset="0"/>
                <a:ea typeface="Cambria" pitchFamily="18" charset="0"/>
              </a:rPr>
              <a:t> (on which client registers) changes.</a:t>
            </a:r>
            <a:endParaRPr lang="en-US" sz="2200" dirty="0">
              <a:latin typeface="Cambria" pitchFamily="18" charset="0"/>
              <a:ea typeface="Cambria" pitchFamily="18" charset="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51</a:t>
            </a:fld>
            <a:endParaRPr lang="en-IN" dirty="0"/>
          </a:p>
        </p:txBody>
      </p:sp>
      <p:sp>
        <p:nvSpPr>
          <p:cNvPr id="6" name="Rectangle 5"/>
          <p:cNvSpPr/>
          <p:nvPr/>
        </p:nvSpPr>
        <p:spPr>
          <a:xfrm>
            <a:off x="3429000" y="838200"/>
            <a:ext cx="3059492" cy="430887"/>
          </a:xfrm>
          <a:prstGeom prst="rect">
            <a:avLst/>
          </a:prstGeom>
        </p:spPr>
        <p:txBody>
          <a:bodyPr wrap="none">
            <a:spAutoFit/>
          </a:bodyPr>
          <a:lstStyle/>
          <a:p>
            <a:r>
              <a:rPr lang="en-US" sz="2200" b="1" dirty="0" smtClean="0">
                <a:latin typeface="Cambria" pitchFamily="18" charset="0"/>
                <a:ea typeface="Cambria" pitchFamily="18" charset="0"/>
              </a:rPr>
              <a:t>Zookeeper - Workflow</a:t>
            </a:r>
            <a:endParaRPr lang="en-US" sz="2200" b="1" dirty="0">
              <a:latin typeface="Cambria" pitchFamily="18" charset="0"/>
              <a:ea typeface="Cambria" pitchFamily="18" charset="0"/>
            </a:endParaRPr>
          </a:p>
        </p:txBody>
      </p:sp>
      <p:pic>
        <p:nvPicPr>
          <p:cNvPr id="4097" name="Picture 1"/>
          <p:cNvPicPr>
            <a:picLocks noChangeAspect="1" noChangeArrowheads="1"/>
          </p:cNvPicPr>
          <p:nvPr/>
        </p:nvPicPr>
        <p:blipFill>
          <a:blip r:embed="rId2"/>
          <a:srcRect/>
          <a:stretch>
            <a:fillRect/>
          </a:stretch>
        </p:blipFill>
        <p:spPr bwMode="auto">
          <a:xfrm>
            <a:off x="1524000" y="1371600"/>
            <a:ext cx="6454277" cy="4800600"/>
          </a:xfrm>
          <a:prstGeom prst="rect">
            <a:avLst/>
          </a:prstGeom>
          <a:noFill/>
          <a:ln w="9525">
            <a:noFill/>
            <a:miter lim="800000"/>
            <a:headEnd/>
            <a:tailEnd/>
          </a:ln>
          <a:effectLst/>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52</a:t>
            </a:fld>
            <a:endParaRPr lang="en-IN" dirty="0"/>
          </a:p>
        </p:txBody>
      </p:sp>
      <p:graphicFrame>
        <p:nvGraphicFramePr>
          <p:cNvPr id="6" name="Table 5"/>
          <p:cNvGraphicFramePr>
            <a:graphicFrameLocks noGrp="1"/>
          </p:cNvGraphicFramePr>
          <p:nvPr/>
        </p:nvGraphicFramePr>
        <p:xfrm>
          <a:off x="533400" y="1676400"/>
          <a:ext cx="8153400" cy="3311984"/>
        </p:xfrm>
        <a:graphic>
          <a:graphicData uri="http://schemas.openxmlformats.org/drawingml/2006/table">
            <a:tbl>
              <a:tblPr/>
              <a:tblGrid>
                <a:gridCol w="990600"/>
                <a:gridCol w="7162800"/>
              </a:tblGrid>
              <a:tr h="914400">
                <a:tc>
                  <a:txBody>
                    <a:bodyPr/>
                    <a:lstStyle/>
                    <a:p>
                      <a:pPr algn="just" fontAlgn="t">
                        <a:lnSpc>
                          <a:spcPct val="150000"/>
                        </a:lnSpc>
                      </a:pPr>
                      <a:r>
                        <a:rPr lang="en-US" sz="2200" dirty="0">
                          <a:latin typeface="Cambria" pitchFamily="18" charset="0"/>
                          <a:ea typeface="Cambria" pitchFamily="18" charset="0"/>
                        </a:rPr>
                        <a:t>Write</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a:latin typeface="Cambria" pitchFamily="18" charset="0"/>
                          <a:ea typeface="Cambria" pitchFamily="18" charset="0"/>
                        </a:rPr>
                        <a:t>Write process is handled by the leader node. The leader forwards the write request to all the znodes and waits for answers from the znodes. If half of the znodes reply, then the write process is complete.</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2279">
                <a:tc>
                  <a:txBody>
                    <a:bodyPr/>
                    <a:lstStyle/>
                    <a:p>
                      <a:pPr algn="just" fontAlgn="t">
                        <a:lnSpc>
                          <a:spcPct val="150000"/>
                        </a:lnSpc>
                      </a:pPr>
                      <a:r>
                        <a:rPr lang="en-US" sz="2200">
                          <a:latin typeface="Cambria" pitchFamily="18" charset="0"/>
                          <a:ea typeface="Cambria" pitchFamily="18" charset="0"/>
                        </a:rPr>
                        <a:t>Read</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dirty="0">
                          <a:latin typeface="Cambria" pitchFamily="18" charset="0"/>
                          <a:ea typeface="Cambria" pitchFamily="18" charset="0"/>
                        </a:rPr>
                        <a:t>Reads are performed internally by a specific connected </a:t>
                      </a:r>
                      <a:r>
                        <a:rPr lang="en-US" sz="2200" dirty="0" err="1">
                          <a:latin typeface="Cambria" pitchFamily="18" charset="0"/>
                          <a:ea typeface="Cambria" pitchFamily="18" charset="0"/>
                        </a:rPr>
                        <a:t>znode</a:t>
                      </a:r>
                      <a:r>
                        <a:rPr lang="en-US" sz="2200" dirty="0">
                          <a:latin typeface="Cambria" pitchFamily="18" charset="0"/>
                          <a:ea typeface="Cambria" pitchFamily="18" charset="0"/>
                        </a:rPr>
                        <a:t>, so there is no need to interact with the cluster.</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53</a:t>
            </a:fld>
            <a:endParaRPr lang="en-IN" dirty="0"/>
          </a:p>
        </p:txBody>
      </p:sp>
      <p:graphicFrame>
        <p:nvGraphicFramePr>
          <p:cNvPr id="7" name="Table 6"/>
          <p:cNvGraphicFramePr>
            <a:graphicFrameLocks noGrp="1"/>
          </p:cNvGraphicFramePr>
          <p:nvPr/>
        </p:nvGraphicFramePr>
        <p:xfrm>
          <a:off x="609600" y="1143000"/>
          <a:ext cx="7924800" cy="4967976"/>
        </p:xfrm>
        <a:graphic>
          <a:graphicData uri="http://schemas.openxmlformats.org/drawingml/2006/table">
            <a:tbl>
              <a:tblPr/>
              <a:tblGrid>
                <a:gridCol w="2674620"/>
                <a:gridCol w="5250180"/>
              </a:tblGrid>
              <a:tr h="1066800">
                <a:tc>
                  <a:txBody>
                    <a:bodyPr/>
                    <a:lstStyle/>
                    <a:p>
                      <a:pPr algn="just" fontAlgn="t">
                        <a:lnSpc>
                          <a:spcPct val="150000"/>
                        </a:lnSpc>
                      </a:pPr>
                      <a:r>
                        <a:rPr lang="en-US" sz="2200">
                          <a:latin typeface="Cambria" pitchFamily="18" charset="0"/>
                          <a:ea typeface="Cambria" pitchFamily="18" charset="0"/>
                        </a:rPr>
                        <a:t>Replicated Database</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a:latin typeface="Cambria" pitchFamily="18" charset="0"/>
                          <a:ea typeface="Cambria" pitchFamily="18" charset="0"/>
                        </a:rPr>
                        <a:t>It is used to store data in zookeeper. Each znode has its own database and every znode has the same data at every time with the help of consistency.</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2279">
                <a:tc>
                  <a:txBody>
                    <a:bodyPr/>
                    <a:lstStyle/>
                    <a:p>
                      <a:pPr algn="just" fontAlgn="t">
                        <a:lnSpc>
                          <a:spcPct val="150000"/>
                        </a:lnSpc>
                      </a:pPr>
                      <a:r>
                        <a:rPr lang="en-US" sz="2200">
                          <a:latin typeface="Cambria" pitchFamily="18" charset="0"/>
                          <a:ea typeface="Cambria" pitchFamily="18" charset="0"/>
                        </a:rPr>
                        <a:t>Leader</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a:latin typeface="Cambria" pitchFamily="18" charset="0"/>
                          <a:ea typeface="Cambria" pitchFamily="18" charset="0"/>
                        </a:rPr>
                        <a:t>Leader is the Znode that is responsible for processing write requests.</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2279">
                <a:tc>
                  <a:txBody>
                    <a:bodyPr/>
                    <a:lstStyle/>
                    <a:p>
                      <a:pPr algn="just" fontAlgn="t">
                        <a:lnSpc>
                          <a:spcPct val="150000"/>
                        </a:lnSpc>
                      </a:pPr>
                      <a:r>
                        <a:rPr lang="en-US" sz="2200">
                          <a:latin typeface="Cambria" pitchFamily="18" charset="0"/>
                          <a:ea typeface="Cambria" pitchFamily="18" charset="0"/>
                        </a:rPr>
                        <a:t>Follower</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dirty="0">
                          <a:latin typeface="Cambria" pitchFamily="18" charset="0"/>
                          <a:ea typeface="Cambria" pitchFamily="18" charset="0"/>
                        </a:rPr>
                        <a:t>Followers receive write requests from the clients and forward them to the leader </a:t>
                      </a:r>
                      <a:r>
                        <a:rPr lang="en-US" sz="2200" dirty="0" err="1">
                          <a:latin typeface="Cambria" pitchFamily="18" charset="0"/>
                          <a:ea typeface="Cambria" pitchFamily="18" charset="0"/>
                        </a:rPr>
                        <a:t>znode</a:t>
                      </a:r>
                      <a:r>
                        <a:rPr lang="en-US" sz="2200" dirty="0">
                          <a:latin typeface="Cambria" pitchFamily="18" charset="0"/>
                          <a:ea typeface="Cambria" pitchFamily="18" charset="0"/>
                        </a:rPr>
                        <a:t>.</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54</a:t>
            </a:fld>
            <a:endParaRPr lang="en-IN" dirty="0"/>
          </a:p>
        </p:txBody>
      </p:sp>
      <p:graphicFrame>
        <p:nvGraphicFramePr>
          <p:cNvPr id="6" name="Table 5"/>
          <p:cNvGraphicFramePr>
            <a:graphicFrameLocks noGrp="1"/>
          </p:cNvGraphicFramePr>
          <p:nvPr/>
        </p:nvGraphicFramePr>
        <p:xfrm>
          <a:off x="533400" y="1143000"/>
          <a:ext cx="8001000" cy="2306144"/>
        </p:xfrm>
        <a:graphic>
          <a:graphicData uri="http://schemas.openxmlformats.org/drawingml/2006/table">
            <a:tbl>
              <a:tblPr/>
              <a:tblGrid>
                <a:gridCol w="1981200"/>
                <a:gridCol w="6019800"/>
              </a:tblGrid>
              <a:tr h="942279">
                <a:tc>
                  <a:txBody>
                    <a:bodyPr/>
                    <a:lstStyle/>
                    <a:p>
                      <a:pPr algn="just" fontAlgn="t">
                        <a:lnSpc>
                          <a:spcPct val="150000"/>
                        </a:lnSpc>
                      </a:pPr>
                      <a:r>
                        <a:rPr lang="en-US" sz="2200">
                          <a:latin typeface="Cambria" pitchFamily="18" charset="0"/>
                          <a:ea typeface="Cambria" pitchFamily="18" charset="0"/>
                        </a:rPr>
                        <a:t>Request Processor</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a:latin typeface="Cambria" pitchFamily="18" charset="0"/>
                          <a:ea typeface="Cambria" pitchFamily="18" charset="0"/>
                        </a:rPr>
                        <a:t>Present only in leader node. It governs write requests from the follower node.</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42279">
                <a:tc>
                  <a:txBody>
                    <a:bodyPr/>
                    <a:lstStyle/>
                    <a:p>
                      <a:pPr algn="just" fontAlgn="t">
                        <a:lnSpc>
                          <a:spcPct val="150000"/>
                        </a:lnSpc>
                      </a:pPr>
                      <a:r>
                        <a:rPr lang="en-US" sz="2200">
                          <a:latin typeface="Cambria" pitchFamily="18" charset="0"/>
                          <a:ea typeface="Cambria" pitchFamily="18" charset="0"/>
                        </a:rPr>
                        <a:t>Atomic broadcasts</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lnSpc>
                          <a:spcPct val="150000"/>
                        </a:lnSpc>
                      </a:pPr>
                      <a:r>
                        <a:rPr lang="en-US" sz="2200" dirty="0">
                          <a:latin typeface="Cambria" pitchFamily="18" charset="0"/>
                          <a:ea typeface="Cambria" pitchFamily="18" charset="0"/>
                        </a:rPr>
                        <a:t>Responsible for broadcasting the changes from the leader node to the follower nodes.</a:t>
                      </a:r>
                    </a:p>
                  </a:txBody>
                  <a:tcPr marL="73616" marR="73616" marT="73616" marB="73616">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55</a:t>
            </a:fld>
            <a:endParaRPr lang="en-IN" dirty="0"/>
          </a:p>
        </p:txBody>
      </p:sp>
      <p:sp>
        <p:nvSpPr>
          <p:cNvPr id="7" name="Rectangle 6"/>
          <p:cNvSpPr/>
          <p:nvPr/>
        </p:nvSpPr>
        <p:spPr>
          <a:xfrm>
            <a:off x="2895600" y="914400"/>
            <a:ext cx="3711657" cy="430887"/>
          </a:xfrm>
          <a:prstGeom prst="rect">
            <a:avLst/>
          </a:prstGeom>
        </p:spPr>
        <p:txBody>
          <a:bodyPr wrap="none">
            <a:spAutoFit/>
          </a:bodyPr>
          <a:lstStyle/>
          <a:p>
            <a:r>
              <a:rPr lang="en-US" sz="2200" b="1" dirty="0" smtClean="0">
                <a:latin typeface="Cambria" pitchFamily="18" charset="0"/>
                <a:ea typeface="Cambria" pitchFamily="18" charset="0"/>
              </a:rPr>
              <a:t>IBM InfoSphere BigInsights</a:t>
            </a:r>
            <a:endParaRPr lang="en-US" sz="2200" dirty="0">
              <a:latin typeface="Cambria" pitchFamily="18" charset="0"/>
              <a:ea typeface="Cambria" pitchFamily="18" charset="0"/>
            </a:endParaRPr>
          </a:p>
        </p:txBody>
      </p:sp>
      <p:sp>
        <p:nvSpPr>
          <p:cNvPr id="8" name="Rectangle 7"/>
          <p:cNvSpPr/>
          <p:nvPr/>
        </p:nvSpPr>
        <p:spPr>
          <a:xfrm>
            <a:off x="457200" y="1371600"/>
            <a:ext cx="8229600" cy="3584379"/>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IBM provides extensive capabilities, including installation and management facilities and additional tools and utilities.</a:t>
            </a:r>
            <a:br>
              <a:rPr lang="en-US" sz="2200" dirty="0" smtClean="0">
                <a:latin typeface="Cambria" pitchFamily="18" charset="0"/>
                <a:ea typeface="Cambria" pitchFamily="18" charset="0"/>
              </a:rPr>
            </a:br>
            <a:r>
              <a:rPr lang="en-US" sz="2200" dirty="0" smtClean="0">
                <a:latin typeface="Cambria" pitchFamily="18" charset="0"/>
                <a:ea typeface="Cambria" pitchFamily="18" charset="0"/>
              </a:rPr>
              <a:t>Special care is taken to ensure that InfoSphere BigInsights is 100% compatible with open source Hadoop. </a:t>
            </a:r>
          </a:p>
          <a:p>
            <a:pPr algn="just">
              <a:lnSpc>
                <a:spcPct val="150000"/>
              </a:lnSpc>
            </a:pPr>
            <a:r>
              <a:rPr lang="en-US" sz="2200" dirty="0" smtClean="0">
                <a:latin typeface="Cambria" pitchFamily="18" charset="0"/>
                <a:ea typeface="Cambria" pitchFamily="18" charset="0"/>
              </a:rPr>
              <a:t>The IBM capabilities provide the Hadoop developer or administrator with additional choices and flexibility without locking them into proprietary technology.</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56</a:t>
            </a:fld>
            <a:endParaRPr lang="en-IN" dirty="0"/>
          </a:p>
        </p:txBody>
      </p:sp>
      <p:sp>
        <p:nvSpPr>
          <p:cNvPr id="6" name="Rectangle 5"/>
          <p:cNvSpPr/>
          <p:nvPr/>
        </p:nvSpPr>
        <p:spPr>
          <a:xfrm>
            <a:off x="609600" y="990600"/>
            <a:ext cx="7924800" cy="5170646"/>
          </a:xfrm>
          <a:prstGeom prst="rect">
            <a:avLst/>
          </a:prstGeom>
        </p:spPr>
        <p:txBody>
          <a:bodyPr wrap="square">
            <a:spAutoFit/>
          </a:bodyPr>
          <a:lstStyle/>
          <a:p>
            <a:pPr algn="just" fontAlgn="base">
              <a:lnSpc>
                <a:spcPct val="150000"/>
              </a:lnSpc>
            </a:pPr>
            <a:r>
              <a:rPr lang="en-US" sz="2200" dirty="0" smtClean="0">
                <a:latin typeface="Cambria" pitchFamily="18" charset="0"/>
                <a:ea typeface="Cambria" pitchFamily="18" charset="0"/>
              </a:rPr>
              <a:t>Here are some of the standard open source utilities in InfoSphere </a:t>
            </a:r>
          </a:p>
          <a:p>
            <a:pPr algn="just" fontAlgn="base">
              <a:lnSpc>
                <a:spcPct val="150000"/>
              </a:lnSpc>
            </a:pPr>
            <a:r>
              <a:rPr lang="en-US" sz="2200" dirty="0" smtClean="0">
                <a:latin typeface="Cambria" pitchFamily="18" charset="0"/>
                <a:ea typeface="Cambria" pitchFamily="18" charset="0"/>
              </a:rPr>
              <a:t>PIG</a:t>
            </a:r>
          </a:p>
          <a:p>
            <a:pPr algn="just" fontAlgn="base">
              <a:lnSpc>
                <a:spcPct val="150000"/>
              </a:lnSpc>
            </a:pPr>
            <a:r>
              <a:rPr lang="en-US" sz="2200" dirty="0" smtClean="0">
                <a:latin typeface="Cambria" pitchFamily="18" charset="0"/>
                <a:ea typeface="Cambria" pitchFamily="18" charset="0"/>
              </a:rPr>
              <a:t>Hive / </a:t>
            </a:r>
            <a:r>
              <a:rPr lang="en-US" sz="2200" dirty="0" err="1" smtClean="0">
                <a:latin typeface="Cambria" pitchFamily="18" charset="0"/>
                <a:ea typeface="Cambria" pitchFamily="18" charset="0"/>
              </a:rPr>
              <a:t>HCatalog</a:t>
            </a:r>
            <a:endParaRPr lang="en-US" sz="2200" dirty="0" smtClean="0">
              <a:latin typeface="Cambria" pitchFamily="18" charset="0"/>
              <a:ea typeface="Cambria" pitchFamily="18" charset="0"/>
            </a:endParaRPr>
          </a:p>
          <a:p>
            <a:pPr algn="just" fontAlgn="base">
              <a:lnSpc>
                <a:spcPct val="150000"/>
              </a:lnSpc>
            </a:pPr>
            <a:r>
              <a:rPr lang="en-US" sz="2200" dirty="0" err="1" smtClean="0">
                <a:latin typeface="Cambria" pitchFamily="18" charset="0"/>
                <a:ea typeface="Cambria" pitchFamily="18" charset="0"/>
              </a:rPr>
              <a:t>Oozie</a:t>
            </a:r>
            <a:endParaRPr lang="en-US" sz="2200" dirty="0" smtClean="0">
              <a:latin typeface="Cambria" pitchFamily="18" charset="0"/>
              <a:ea typeface="Cambria" pitchFamily="18" charset="0"/>
            </a:endParaRPr>
          </a:p>
          <a:p>
            <a:pPr algn="just" fontAlgn="base">
              <a:lnSpc>
                <a:spcPct val="150000"/>
              </a:lnSpc>
            </a:pPr>
            <a:r>
              <a:rPr lang="en-US" sz="2200" dirty="0" smtClean="0">
                <a:latin typeface="Cambria" pitchFamily="18" charset="0"/>
                <a:ea typeface="Cambria" pitchFamily="18" charset="0"/>
              </a:rPr>
              <a:t>HBASE</a:t>
            </a:r>
          </a:p>
          <a:p>
            <a:pPr algn="just" fontAlgn="base">
              <a:lnSpc>
                <a:spcPct val="150000"/>
              </a:lnSpc>
            </a:pPr>
            <a:r>
              <a:rPr lang="en-US" sz="2200" dirty="0" smtClean="0">
                <a:latin typeface="Cambria" pitchFamily="18" charset="0"/>
                <a:ea typeface="Cambria" pitchFamily="18" charset="0"/>
              </a:rPr>
              <a:t>Zookeeper</a:t>
            </a:r>
          </a:p>
          <a:p>
            <a:pPr algn="just" fontAlgn="base">
              <a:lnSpc>
                <a:spcPct val="150000"/>
              </a:lnSpc>
            </a:pPr>
            <a:r>
              <a:rPr lang="en-US" sz="2200" dirty="0" smtClean="0">
                <a:latin typeface="Cambria" pitchFamily="18" charset="0"/>
                <a:ea typeface="Cambria" pitchFamily="18" charset="0"/>
              </a:rPr>
              <a:t>Flume</a:t>
            </a:r>
          </a:p>
          <a:p>
            <a:pPr algn="just" fontAlgn="base">
              <a:lnSpc>
                <a:spcPct val="150000"/>
              </a:lnSpc>
            </a:pPr>
            <a:r>
              <a:rPr lang="en-US" sz="2200" dirty="0" smtClean="0">
                <a:latin typeface="Cambria" pitchFamily="18" charset="0"/>
                <a:ea typeface="Cambria" pitchFamily="18" charset="0"/>
              </a:rPr>
              <a:t>Avro</a:t>
            </a:r>
          </a:p>
          <a:p>
            <a:pPr algn="just" fontAlgn="base">
              <a:lnSpc>
                <a:spcPct val="150000"/>
              </a:lnSpc>
            </a:pPr>
            <a:r>
              <a:rPr lang="en-US" sz="2200" dirty="0" err="1" smtClean="0">
                <a:latin typeface="Cambria" pitchFamily="18" charset="0"/>
                <a:ea typeface="Cambria" pitchFamily="18" charset="0"/>
              </a:rPr>
              <a:t>Chukwa</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57</a:t>
            </a:fld>
            <a:endParaRPr lang="en-IN" dirty="0"/>
          </a:p>
        </p:txBody>
      </p:sp>
      <p:sp>
        <p:nvSpPr>
          <p:cNvPr id="6" name="Rectangle 5"/>
          <p:cNvSpPr/>
          <p:nvPr/>
        </p:nvSpPr>
        <p:spPr>
          <a:xfrm>
            <a:off x="457200" y="1066800"/>
            <a:ext cx="8229600" cy="3139321"/>
          </a:xfrm>
          <a:prstGeom prst="rect">
            <a:avLst/>
          </a:prstGeom>
        </p:spPr>
        <p:txBody>
          <a:bodyPr wrap="square">
            <a:spAutoFit/>
          </a:bodyPr>
          <a:lstStyle/>
          <a:p>
            <a:pPr fontAlgn="base">
              <a:lnSpc>
                <a:spcPct val="150000"/>
              </a:lnSpc>
            </a:pPr>
            <a:r>
              <a:rPr lang="en-US" sz="2200" b="1" dirty="0" smtClean="0">
                <a:latin typeface="Cambria" pitchFamily="18" charset="0"/>
                <a:ea typeface="Cambria" pitchFamily="18" charset="0"/>
              </a:rPr>
              <a:t>Key software capabilities</a:t>
            </a:r>
            <a:r>
              <a:rPr lang="en-US" sz="2200" dirty="0" smtClean="0">
                <a:latin typeface="Cambria" pitchFamily="18" charset="0"/>
                <a:ea typeface="Cambria" pitchFamily="18" charset="0"/>
              </a:rPr>
              <a:t/>
            </a:r>
            <a:br>
              <a:rPr lang="en-US" sz="2200" dirty="0" smtClean="0">
                <a:latin typeface="Cambria" pitchFamily="18" charset="0"/>
                <a:ea typeface="Cambria" pitchFamily="18" charset="0"/>
              </a:rPr>
            </a:br>
            <a:r>
              <a:rPr lang="en-US" sz="2200" dirty="0" smtClean="0">
                <a:latin typeface="Cambria" pitchFamily="18" charset="0"/>
                <a:ea typeface="Cambria" pitchFamily="18" charset="0"/>
              </a:rPr>
              <a:t>Big SQL has several ad-vantages over competing SQL on Hadoop implementations:</a:t>
            </a:r>
          </a:p>
          <a:p>
            <a:pPr lvl="1" fontAlgn="base">
              <a:lnSpc>
                <a:spcPct val="150000"/>
              </a:lnSpc>
            </a:pPr>
            <a:r>
              <a:rPr lang="en-US" sz="2200" dirty="0" smtClean="0">
                <a:latin typeface="Cambria" pitchFamily="18" charset="0"/>
                <a:ea typeface="Cambria" pitchFamily="18" charset="0"/>
              </a:rPr>
              <a:t>SQL language compatibility</a:t>
            </a:r>
          </a:p>
          <a:p>
            <a:pPr lvl="1" fontAlgn="base">
              <a:lnSpc>
                <a:spcPct val="150000"/>
              </a:lnSpc>
            </a:pPr>
            <a:r>
              <a:rPr lang="en-US" sz="2200" dirty="0" smtClean="0">
                <a:latin typeface="Cambria" pitchFamily="18" charset="0"/>
                <a:ea typeface="Cambria" pitchFamily="18" charset="0"/>
              </a:rPr>
              <a:t>Performance</a:t>
            </a:r>
          </a:p>
          <a:p>
            <a:pPr lvl="1" fontAlgn="base">
              <a:lnSpc>
                <a:spcPct val="150000"/>
              </a:lnSpc>
            </a:pPr>
            <a:r>
              <a:rPr lang="en-US" sz="2200" dirty="0" smtClean="0">
                <a:latin typeface="Cambria" pitchFamily="18" charset="0"/>
                <a:ea typeface="Cambria" pitchFamily="18" charset="0"/>
              </a:rPr>
              <a:t>Security</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58</a:t>
            </a:fld>
            <a:endParaRPr lang="en-IN" dirty="0"/>
          </a:p>
        </p:txBody>
      </p:sp>
      <p:sp>
        <p:nvSpPr>
          <p:cNvPr id="6" name="Rectangle 5"/>
          <p:cNvSpPr/>
          <p:nvPr/>
        </p:nvSpPr>
        <p:spPr>
          <a:xfrm>
            <a:off x="457200" y="1143000"/>
            <a:ext cx="8229600" cy="3076548"/>
          </a:xfrm>
          <a:prstGeom prst="rect">
            <a:avLst/>
          </a:prstGeom>
        </p:spPr>
        <p:txBody>
          <a:bodyPr wrap="square">
            <a:spAutoFit/>
          </a:bodyPr>
          <a:lstStyle/>
          <a:p>
            <a:pPr algn="just" fontAlgn="base">
              <a:lnSpc>
                <a:spcPct val="150000"/>
              </a:lnSpc>
            </a:pPr>
            <a:r>
              <a:rPr lang="en-US" sz="2200" dirty="0" smtClean="0">
                <a:latin typeface="Cambria" pitchFamily="18" charset="0"/>
                <a:ea typeface="Cambria" pitchFamily="18" charset="0"/>
              </a:rPr>
              <a:t>Big Sheets: Big Sheets is a spreadsheet style data manipulation and visualization tool that allows business users to access and analyze data in Hadoop without the need to be knowledgeable in Hadoop scripting languages or </a:t>
            </a:r>
            <a:r>
              <a:rPr lang="en-US" sz="2200" dirty="0" err="1" smtClean="0">
                <a:latin typeface="Cambria" pitchFamily="18" charset="0"/>
                <a:ea typeface="Cambria" pitchFamily="18" charset="0"/>
              </a:rPr>
              <a:t>MapReduce</a:t>
            </a:r>
            <a:r>
              <a:rPr lang="en-US" sz="2200" dirty="0" smtClean="0">
                <a:latin typeface="Cambria" pitchFamily="18" charset="0"/>
                <a:ea typeface="Cambria" pitchFamily="18" charset="0"/>
              </a:rPr>
              <a:t> programming. </a:t>
            </a:r>
          </a:p>
          <a:p>
            <a:pPr algn="just" fontAlgn="base">
              <a:lnSpc>
                <a:spcPct val="150000"/>
              </a:lnSpc>
            </a:pPr>
            <a:r>
              <a:rPr lang="en-US" sz="2200" dirty="0" smtClean="0">
                <a:latin typeface="Cambria" pitchFamily="18" charset="0"/>
                <a:ea typeface="Cambria" pitchFamily="18" charset="0"/>
              </a:rPr>
              <a:t>Using built-in line readers, </a:t>
            </a:r>
            <a:r>
              <a:rPr lang="en-US" sz="2200" dirty="0" err="1" smtClean="0">
                <a:latin typeface="Cambria" pitchFamily="18" charset="0"/>
                <a:ea typeface="Cambria" pitchFamily="18" charset="0"/>
              </a:rPr>
              <a:t>BigSheets</a:t>
            </a:r>
            <a:r>
              <a:rPr lang="en-US" sz="2200" dirty="0" smtClean="0">
                <a:latin typeface="Cambria" pitchFamily="18" charset="0"/>
                <a:ea typeface="Cambria" pitchFamily="18" charset="0"/>
              </a:rPr>
              <a:t> can import data in multiple formats. In this example, it is importing data that is stored in Hive.</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59</a:t>
            </a:fld>
            <a:endParaRPr lang="en-IN" dirty="0"/>
          </a:p>
        </p:txBody>
      </p:sp>
      <p:pic>
        <p:nvPicPr>
          <p:cNvPr id="1026" name="Picture 2"/>
          <p:cNvPicPr>
            <a:picLocks noChangeAspect="1" noChangeArrowheads="1"/>
          </p:cNvPicPr>
          <p:nvPr/>
        </p:nvPicPr>
        <p:blipFill>
          <a:blip r:embed="rId2"/>
          <a:srcRect/>
          <a:stretch>
            <a:fillRect/>
          </a:stretch>
        </p:blipFill>
        <p:spPr bwMode="auto">
          <a:xfrm>
            <a:off x="1600200" y="990600"/>
            <a:ext cx="5734050" cy="5217629"/>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73D38CB-1E01-401F-9865-5242BC84D510}"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a:t>
            </a:fld>
            <a:endParaRPr lang="en-IN" dirty="0"/>
          </a:p>
        </p:txBody>
      </p:sp>
      <p:sp>
        <p:nvSpPr>
          <p:cNvPr id="6" name="Rectangle 5"/>
          <p:cNvSpPr/>
          <p:nvPr/>
        </p:nvSpPr>
        <p:spPr>
          <a:xfrm>
            <a:off x="533400" y="1066800"/>
            <a:ext cx="8077200" cy="2631490"/>
          </a:xfrm>
          <a:prstGeom prst="rect">
            <a:avLst/>
          </a:prstGeom>
        </p:spPr>
        <p:txBody>
          <a:bodyPr wrap="square">
            <a:spAutoFit/>
          </a:bodyPr>
          <a:lstStyle/>
          <a:p>
            <a:pPr algn="just" fontAlgn="base">
              <a:lnSpc>
                <a:spcPct val="150000"/>
              </a:lnSpc>
            </a:pPr>
            <a:r>
              <a:rPr lang="en-US" sz="2200" b="1" dirty="0" smtClean="0">
                <a:latin typeface="Cambria" pitchFamily="18" charset="0"/>
                <a:ea typeface="Cambria" pitchFamily="18" charset="0"/>
              </a:rPr>
              <a:t>Job Tracker:</a:t>
            </a:r>
            <a:r>
              <a:rPr lang="en-US" sz="2200" dirty="0" smtClean="0">
                <a:latin typeface="Cambria" pitchFamily="18" charset="0"/>
                <a:ea typeface="Cambria" pitchFamily="18" charset="0"/>
              </a:rPr>
              <a:t> The work of Job tracker is to manage all the resources and all the jobs </a:t>
            </a:r>
          </a:p>
          <a:p>
            <a:pPr algn="just" fontAlgn="base">
              <a:lnSpc>
                <a:spcPct val="150000"/>
              </a:lnSpc>
            </a:pPr>
            <a:r>
              <a:rPr lang="en-US" sz="2200" b="1" dirty="0" smtClean="0">
                <a:latin typeface="Cambria" pitchFamily="18" charset="0"/>
                <a:ea typeface="Cambria" pitchFamily="18" charset="0"/>
              </a:rPr>
              <a:t>Task Tracker:</a:t>
            </a:r>
            <a:r>
              <a:rPr lang="en-US" sz="2200" dirty="0" smtClean="0">
                <a:latin typeface="Cambria" pitchFamily="18" charset="0"/>
                <a:ea typeface="Cambria" pitchFamily="18" charset="0"/>
              </a:rPr>
              <a:t> The Task Tracker can be considered as the actual slaves that are working on the instruction given by the Job Tracker. </a:t>
            </a:r>
            <a:endParaRPr lang="en-US" sz="2200" dirty="0">
              <a:latin typeface="Cambria" pitchFamily="18" charset="0"/>
              <a:ea typeface="Cambria" pitchFamily="18" charset="0"/>
            </a:endParaRPr>
          </a:p>
        </p:txBody>
      </p:sp>
      <p:sp>
        <p:nvSpPr>
          <p:cNvPr id="7" name="Rectangle 6"/>
          <p:cNvSpPr/>
          <p:nvPr/>
        </p:nvSpPr>
        <p:spPr>
          <a:xfrm>
            <a:off x="609600" y="3657600"/>
            <a:ext cx="8077200" cy="2060885"/>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HDFS (Hadoop Distributed File System) is a unique design that provides storage for </a:t>
            </a:r>
            <a:r>
              <a:rPr lang="en-US" sz="2200" i="1" dirty="0" smtClean="0">
                <a:latin typeface="Cambria" pitchFamily="18" charset="0"/>
                <a:ea typeface="Cambria" pitchFamily="18" charset="0"/>
              </a:rPr>
              <a:t>extremely large files </a:t>
            </a:r>
            <a:r>
              <a:rPr lang="en-US" sz="2200" dirty="0" smtClean="0">
                <a:latin typeface="Cambria" pitchFamily="18" charset="0"/>
                <a:ea typeface="Cambria" pitchFamily="18" charset="0"/>
              </a:rPr>
              <a:t>with streaming data access pattern and it runs on </a:t>
            </a:r>
            <a:r>
              <a:rPr lang="en-US" sz="2200" i="1" dirty="0" smtClean="0">
                <a:latin typeface="Cambria" pitchFamily="18" charset="0"/>
                <a:ea typeface="Cambria" pitchFamily="18" charset="0"/>
              </a:rPr>
              <a:t>commodity hardware</a:t>
            </a:r>
            <a:r>
              <a:rPr lang="en-US" sz="2200" dirty="0" smtClean="0">
                <a:latin typeface="Cambria" pitchFamily="18" charset="0"/>
                <a:ea typeface="Cambria" pitchFamily="18" charset="0"/>
              </a:rPr>
              <a:t>. Let’s elaborate the terms</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60</a:t>
            </a:fld>
            <a:endParaRPr lang="en-IN" dirty="0"/>
          </a:p>
        </p:txBody>
      </p:sp>
      <p:sp>
        <p:nvSpPr>
          <p:cNvPr id="6" name="Rectangle 5"/>
          <p:cNvSpPr/>
          <p:nvPr/>
        </p:nvSpPr>
        <p:spPr>
          <a:xfrm>
            <a:off x="457200" y="762000"/>
            <a:ext cx="8229600" cy="5678478"/>
          </a:xfrm>
          <a:prstGeom prst="rect">
            <a:avLst/>
          </a:prstGeom>
        </p:spPr>
        <p:txBody>
          <a:bodyPr wrap="square">
            <a:spAutoFit/>
          </a:bodyPr>
          <a:lstStyle/>
          <a:p>
            <a:pPr fontAlgn="base">
              <a:lnSpc>
                <a:spcPct val="150000"/>
              </a:lnSpc>
            </a:pPr>
            <a:r>
              <a:rPr lang="en-US" sz="2200" dirty="0" smtClean="0">
                <a:latin typeface="Cambria" pitchFamily="18" charset="0"/>
                <a:ea typeface="Cambria" pitchFamily="18" charset="0"/>
              </a:rPr>
              <a:t>InfoSphere </a:t>
            </a:r>
            <a:r>
              <a:rPr lang="en-US" sz="2200" dirty="0" err="1" smtClean="0">
                <a:latin typeface="Cambria" pitchFamily="18" charset="0"/>
                <a:ea typeface="Cambria" pitchFamily="18" charset="0"/>
              </a:rPr>
              <a:t>BigSheets</a:t>
            </a:r>
            <a:r>
              <a:rPr lang="en-US" sz="2200" dirty="0" smtClean="0">
                <a:latin typeface="Cambria" pitchFamily="18" charset="0"/>
                <a:ea typeface="Cambria" pitchFamily="18" charset="0"/>
              </a:rPr>
              <a:t> interface</a:t>
            </a:r>
          </a:p>
          <a:p>
            <a:pPr algn="just" fontAlgn="base">
              <a:lnSpc>
                <a:spcPct val="150000"/>
              </a:lnSpc>
            </a:pPr>
            <a:r>
              <a:rPr lang="en-US" sz="2200" b="1" dirty="0" smtClean="0">
                <a:latin typeface="Cambria" pitchFamily="18" charset="0"/>
                <a:ea typeface="Cambria" pitchFamily="18" charset="0"/>
              </a:rPr>
              <a:t>Application Accelerators: </a:t>
            </a:r>
            <a:r>
              <a:rPr lang="en-US" sz="2200" dirty="0" smtClean="0">
                <a:latin typeface="Cambria" pitchFamily="18" charset="0"/>
                <a:ea typeface="Cambria" pitchFamily="18" charset="0"/>
              </a:rPr>
              <a:t>Big data use cases to build quickly high-quality applications</a:t>
            </a:r>
          </a:p>
          <a:p>
            <a:pPr algn="just" fontAlgn="base">
              <a:lnSpc>
                <a:spcPct val="150000"/>
              </a:lnSpc>
            </a:pPr>
            <a:r>
              <a:rPr lang="en-US" sz="2200" b="1" dirty="0" smtClean="0">
                <a:latin typeface="Cambria" pitchFamily="18" charset="0"/>
                <a:ea typeface="Cambria" pitchFamily="18" charset="0"/>
              </a:rPr>
              <a:t>Text Analytics Accelerators: </a:t>
            </a:r>
            <a:r>
              <a:rPr lang="en-US" sz="2200" dirty="0" smtClean="0">
                <a:latin typeface="Cambria" pitchFamily="18" charset="0"/>
                <a:ea typeface="Cambria" pitchFamily="18" charset="0"/>
              </a:rPr>
              <a:t>A set of facilities for developing applications that analyze text across multiple spoken languages</a:t>
            </a:r>
          </a:p>
          <a:p>
            <a:pPr algn="just" fontAlgn="base">
              <a:lnSpc>
                <a:spcPct val="150000"/>
              </a:lnSpc>
            </a:pPr>
            <a:r>
              <a:rPr lang="en-US" sz="2200" b="1" dirty="0" smtClean="0">
                <a:latin typeface="Cambria" pitchFamily="18" charset="0"/>
                <a:ea typeface="Cambria" pitchFamily="18" charset="0"/>
              </a:rPr>
              <a:t>Machine Data Accelerators: </a:t>
            </a:r>
            <a:r>
              <a:rPr lang="en-US" sz="2200" dirty="0" smtClean="0">
                <a:latin typeface="Cambria" pitchFamily="18" charset="0"/>
                <a:ea typeface="Cambria" pitchFamily="18" charset="0"/>
              </a:rPr>
              <a:t>Easy to develop applications that process log files, including web logs, mail logs, and various specialized file formats</a:t>
            </a:r>
          </a:p>
          <a:p>
            <a:pPr algn="just" fontAlgn="base">
              <a:lnSpc>
                <a:spcPct val="150000"/>
              </a:lnSpc>
            </a:pPr>
            <a:r>
              <a:rPr lang="en-US" sz="2200" b="1" dirty="0" smtClean="0">
                <a:latin typeface="Cambria" pitchFamily="18" charset="0"/>
                <a:ea typeface="Cambria" pitchFamily="18" charset="0"/>
              </a:rPr>
              <a:t>Social Data Accelerators: </a:t>
            </a:r>
            <a:r>
              <a:rPr lang="en-US" sz="2200" dirty="0" smtClean="0">
                <a:latin typeface="Cambria" pitchFamily="18" charset="0"/>
                <a:ea typeface="Cambria" pitchFamily="18" charset="0"/>
              </a:rPr>
              <a:t>Tools to easily import and analyze social data at scale from multiple online sources, including tweets, boards, and blogs</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61</a:t>
            </a:fld>
            <a:endParaRPr lang="en-IN" dirty="0"/>
          </a:p>
        </p:txBody>
      </p:sp>
      <p:sp>
        <p:nvSpPr>
          <p:cNvPr id="7" name="Rectangle 6"/>
          <p:cNvSpPr/>
          <p:nvPr/>
        </p:nvSpPr>
        <p:spPr>
          <a:xfrm>
            <a:off x="2590800" y="838200"/>
            <a:ext cx="4168064" cy="430887"/>
          </a:xfrm>
          <a:prstGeom prst="rect">
            <a:avLst/>
          </a:prstGeom>
        </p:spPr>
        <p:txBody>
          <a:bodyPr wrap="none">
            <a:spAutoFit/>
          </a:bodyPr>
          <a:lstStyle/>
          <a:p>
            <a:r>
              <a:rPr lang="en-US" sz="2200" b="1" dirty="0" smtClean="0">
                <a:latin typeface="Cambria" pitchFamily="18" charset="0"/>
                <a:ea typeface="Cambria" pitchFamily="18" charset="0"/>
              </a:rPr>
              <a:t>Additional deployment models</a:t>
            </a:r>
            <a:endParaRPr lang="en-US" sz="2200" dirty="0">
              <a:latin typeface="Cambria" pitchFamily="18" charset="0"/>
              <a:ea typeface="Cambria" pitchFamily="18" charset="0"/>
            </a:endParaRPr>
          </a:p>
        </p:txBody>
      </p:sp>
      <p:sp>
        <p:nvSpPr>
          <p:cNvPr id="9" name="Rectangle 8"/>
          <p:cNvSpPr/>
          <p:nvPr/>
        </p:nvSpPr>
        <p:spPr>
          <a:xfrm>
            <a:off x="533400" y="1371600"/>
            <a:ext cx="8001000" cy="3647152"/>
          </a:xfrm>
          <a:prstGeom prst="rect">
            <a:avLst/>
          </a:prstGeom>
        </p:spPr>
        <p:txBody>
          <a:bodyPr wrap="square">
            <a:spAutoFit/>
          </a:bodyPr>
          <a:lstStyle/>
          <a:p>
            <a:pPr algn="just" fontAlgn="base">
              <a:lnSpc>
                <a:spcPct val="150000"/>
              </a:lnSpc>
              <a:buFont typeface="Wingdings" pitchFamily="2" charset="2"/>
              <a:buChar char="ü"/>
            </a:pPr>
            <a:r>
              <a:rPr lang="en-US" sz="2200" dirty="0" smtClean="0">
                <a:latin typeface="Cambria" pitchFamily="18" charset="0"/>
                <a:ea typeface="Cambria" pitchFamily="18" charset="0"/>
              </a:rPr>
              <a:t>Clients do not want to be bothered with acquiring and maintain a Hadoop on cluster on their own premises.</a:t>
            </a:r>
          </a:p>
          <a:p>
            <a:pPr algn="just" fontAlgn="base">
              <a:lnSpc>
                <a:spcPct val="150000"/>
              </a:lnSpc>
              <a:buFont typeface="Wingdings" pitchFamily="2" charset="2"/>
              <a:buChar char="ü"/>
            </a:pPr>
            <a:r>
              <a:rPr lang="en-US" sz="2200" dirty="0" smtClean="0">
                <a:latin typeface="Cambria" pitchFamily="18" charset="0"/>
                <a:ea typeface="Cambria" pitchFamily="18" charset="0"/>
              </a:rPr>
              <a:t>Data that is stored and processed on Hadoop comes largely from external sources as opposed to local data sources (such as cloud-based social media aggregators).</a:t>
            </a:r>
          </a:p>
          <a:p>
            <a:pPr algn="just" fontAlgn="base">
              <a:lnSpc>
                <a:spcPct val="150000"/>
              </a:lnSpc>
              <a:buFont typeface="Wingdings" pitchFamily="2" charset="2"/>
              <a:buChar char="ü"/>
            </a:pPr>
            <a:r>
              <a:rPr lang="en-US" sz="2200" dirty="0" smtClean="0">
                <a:latin typeface="Cambria" pitchFamily="18" charset="0"/>
                <a:ea typeface="Cambria" pitchFamily="18" charset="0"/>
              </a:rPr>
              <a:t>Clients want to retain the flexibility to alter the size of clusters up and down based on changing requirements.</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62</a:t>
            </a:fld>
            <a:endParaRPr lang="en-IN" dirty="0"/>
          </a:p>
        </p:txBody>
      </p:sp>
      <p:sp>
        <p:nvSpPr>
          <p:cNvPr id="6" name="Rectangle 5"/>
          <p:cNvSpPr/>
          <p:nvPr/>
        </p:nvSpPr>
        <p:spPr>
          <a:xfrm>
            <a:off x="533400" y="1066800"/>
            <a:ext cx="8077200" cy="2123658"/>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ETL is a process and it stands for </a:t>
            </a:r>
            <a:r>
              <a:rPr lang="en-US" sz="2200" b="1" dirty="0" smtClean="0">
                <a:latin typeface="Cambria" pitchFamily="18" charset="0"/>
                <a:ea typeface="Cambria" pitchFamily="18" charset="0"/>
              </a:rPr>
              <a:t>Extract</a:t>
            </a:r>
            <a:r>
              <a:rPr lang="en-US" sz="2200" dirty="0" smtClean="0">
                <a:latin typeface="Cambria" pitchFamily="18" charset="0"/>
                <a:ea typeface="Cambria" pitchFamily="18" charset="0"/>
              </a:rPr>
              <a:t>, </a:t>
            </a:r>
            <a:r>
              <a:rPr lang="en-US" sz="2200" b="1" dirty="0" smtClean="0">
                <a:latin typeface="Cambria" pitchFamily="18" charset="0"/>
                <a:ea typeface="Cambria" pitchFamily="18" charset="0"/>
              </a:rPr>
              <a:t>Transform </a:t>
            </a:r>
            <a:r>
              <a:rPr lang="en-US" sz="2200" dirty="0" smtClean="0">
                <a:latin typeface="Cambria" pitchFamily="18" charset="0"/>
                <a:ea typeface="Cambria" pitchFamily="18" charset="0"/>
              </a:rPr>
              <a:t>and </a:t>
            </a:r>
            <a:r>
              <a:rPr lang="en-US" sz="2200" b="1" dirty="0" smtClean="0">
                <a:latin typeface="Cambria" pitchFamily="18" charset="0"/>
                <a:ea typeface="Cambria" pitchFamily="18" charset="0"/>
              </a:rPr>
              <a:t>Load</a:t>
            </a:r>
            <a:r>
              <a:rPr lang="en-US" sz="2200" dirty="0" smtClean="0">
                <a:latin typeface="Cambria" pitchFamily="18" charset="0"/>
                <a:ea typeface="Cambria" pitchFamily="18" charset="0"/>
              </a:rPr>
              <a:t>. It is a process in which an ETL tool extracts the data from various data source systems, transforms it in the staging area, and then finally, loads it into the system. </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63</a:t>
            </a:fld>
            <a:endParaRPr lang="en-IN" dirty="0"/>
          </a:p>
        </p:txBody>
      </p:sp>
      <p:pic>
        <p:nvPicPr>
          <p:cNvPr id="3074" name="Picture 2"/>
          <p:cNvPicPr>
            <a:picLocks noChangeAspect="1" noChangeArrowheads="1"/>
          </p:cNvPicPr>
          <p:nvPr/>
        </p:nvPicPr>
        <p:blipFill>
          <a:blip r:embed="rId2"/>
          <a:srcRect/>
          <a:stretch>
            <a:fillRect/>
          </a:stretch>
        </p:blipFill>
        <p:spPr bwMode="auto">
          <a:xfrm>
            <a:off x="1066800" y="1371600"/>
            <a:ext cx="7125945" cy="37338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64</a:t>
            </a:fld>
            <a:endParaRPr lang="en-IN" dirty="0"/>
          </a:p>
        </p:txBody>
      </p:sp>
      <p:sp>
        <p:nvSpPr>
          <p:cNvPr id="6" name="Rectangle 5"/>
          <p:cNvSpPr/>
          <p:nvPr/>
        </p:nvSpPr>
        <p:spPr>
          <a:xfrm>
            <a:off x="457200" y="762000"/>
            <a:ext cx="8077200" cy="5170646"/>
          </a:xfrm>
          <a:prstGeom prst="rect">
            <a:avLst/>
          </a:prstGeom>
        </p:spPr>
        <p:txBody>
          <a:bodyPr wrap="square">
            <a:spAutoFit/>
          </a:bodyPr>
          <a:lstStyle/>
          <a:p>
            <a:pPr fontAlgn="base">
              <a:lnSpc>
                <a:spcPct val="150000"/>
              </a:lnSpc>
            </a:pPr>
            <a:r>
              <a:rPr lang="en-US" sz="2200" b="1" dirty="0" smtClean="0">
                <a:latin typeface="Cambria" pitchFamily="18" charset="0"/>
                <a:ea typeface="Cambria" pitchFamily="18" charset="0"/>
              </a:rPr>
              <a:t>Extraction: </a:t>
            </a:r>
          </a:p>
          <a:p>
            <a:pPr algn="just" fontAlgn="base">
              <a:lnSpc>
                <a:spcPct val="150000"/>
              </a:lnSpc>
            </a:pPr>
            <a:r>
              <a:rPr lang="en-US" sz="2200" dirty="0" smtClean="0">
                <a:latin typeface="Cambria" pitchFamily="18" charset="0"/>
                <a:ea typeface="Cambria" pitchFamily="18" charset="0"/>
              </a:rPr>
              <a:t>In this step, data from various source systems is extracted which can be in various formats like relational databases, No SQL, XML, and flat files into the staging area. It is important to extract the data from various source systems and store it into the staging area first and not directly into the data warehouse because the extracted data is in various formats and can be corrupted also. Hence loading it directly into the data warehouse may damage it and rollback will be much more difficult. Therefore, this is one of the most important steps of ETL process.</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65</a:t>
            </a:fld>
            <a:endParaRPr lang="en-IN" dirty="0"/>
          </a:p>
        </p:txBody>
      </p:sp>
      <p:sp>
        <p:nvSpPr>
          <p:cNvPr id="6" name="Rectangle 5"/>
          <p:cNvSpPr/>
          <p:nvPr/>
        </p:nvSpPr>
        <p:spPr>
          <a:xfrm>
            <a:off x="533400" y="1143000"/>
            <a:ext cx="8153400" cy="4493538"/>
          </a:xfrm>
          <a:prstGeom prst="rect">
            <a:avLst/>
          </a:prstGeom>
        </p:spPr>
        <p:txBody>
          <a:bodyPr wrap="square">
            <a:spAutoFit/>
          </a:bodyPr>
          <a:lstStyle/>
          <a:p>
            <a:pPr fontAlgn="base"/>
            <a:r>
              <a:rPr lang="en-US" sz="2200" b="1" dirty="0" smtClean="0">
                <a:latin typeface="Cambria" pitchFamily="18" charset="0"/>
                <a:ea typeface="Cambria" pitchFamily="18" charset="0"/>
              </a:rPr>
              <a:t>Transformation: </a:t>
            </a:r>
          </a:p>
          <a:p>
            <a:pPr algn="just" fontAlgn="base">
              <a:lnSpc>
                <a:spcPct val="150000"/>
              </a:lnSpc>
            </a:pPr>
            <a:r>
              <a:rPr lang="en-US" sz="2200" dirty="0" smtClean="0">
                <a:latin typeface="Cambria" pitchFamily="18" charset="0"/>
                <a:ea typeface="Cambria" pitchFamily="18" charset="0"/>
              </a:rPr>
              <a:t>In this step, a set of rules or functions are applied on the extracted data to convert it into a single standard format. </a:t>
            </a:r>
          </a:p>
          <a:p>
            <a:pPr algn="just" fontAlgn="base">
              <a:lnSpc>
                <a:spcPct val="150000"/>
              </a:lnSpc>
            </a:pPr>
            <a:r>
              <a:rPr lang="en-US" sz="2200" dirty="0" smtClean="0">
                <a:latin typeface="Cambria" pitchFamily="18" charset="0"/>
                <a:ea typeface="Cambria" pitchFamily="18" charset="0"/>
              </a:rPr>
              <a:t>Filtering – loading only certain attributes into the data warehouse.</a:t>
            </a:r>
          </a:p>
          <a:p>
            <a:pPr algn="just" fontAlgn="base">
              <a:lnSpc>
                <a:spcPct val="150000"/>
              </a:lnSpc>
            </a:pPr>
            <a:r>
              <a:rPr lang="en-US" sz="2200" dirty="0" smtClean="0">
                <a:latin typeface="Cambria" pitchFamily="18" charset="0"/>
                <a:ea typeface="Cambria" pitchFamily="18" charset="0"/>
              </a:rPr>
              <a:t>Cleaning – filling up the NULL values with some default values, mapping U.S.A, United States, and America into USA, etc.</a:t>
            </a:r>
          </a:p>
          <a:p>
            <a:pPr algn="just" fontAlgn="base">
              <a:lnSpc>
                <a:spcPct val="150000"/>
              </a:lnSpc>
            </a:pPr>
            <a:r>
              <a:rPr lang="en-US" sz="2200" dirty="0" smtClean="0">
                <a:latin typeface="Cambria" pitchFamily="18" charset="0"/>
                <a:ea typeface="Cambria" pitchFamily="18" charset="0"/>
              </a:rPr>
              <a:t>Joining – joining multiple attributes into one.</a:t>
            </a:r>
          </a:p>
          <a:p>
            <a:pPr algn="just" fontAlgn="base">
              <a:lnSpc>
                <a:spcPct val="150000"/>
              </a:lnSpc>
            </a:pPr>
            <a:r>
              <a:rPr lang="en-US" sz="2200" dirty="0" smtClean="0">
                <a:latin typeface="Cambria" pitchFamily="18" charset="0"/>
                <a:ea typeface="Cambria" pitchFamily="18" charset="0"/>
              </a:rPr>
              <a:t>Splitting – splitting a single attribute into multiple attributes.</a:t>
            </a:r>
          </a:p>
          <a:p>
            <a:pPr algn="just" fontAlgn="base">
              <a:lnSpc>
                <a:spcPct val="150000"/>
              </a:lnSpc>
            </a:pPr>
            <a:r>
              <a:rPr lang="en-US" sz="2200" dirty="0" smtClean="0">
                <a:latin typeface="Cambria" pitchFamily="18" charset="0"/>
                <a:ea typeface="Cambria" pitchFamily="18" charset="0"/>
              </a:rPr>
              <a:t>Sorting – sorting tuples on the basis of some attribute</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66</a:t>
            </a:fld>
            <a:endParaRPr lang="en-IN" dirty="0"/>
          </a:p>
        </p:txBody>
      </p:sp>
      <p:sp>
        <p:nvSpPr>
          <p:cNvPr id="6" name="Rectangle 5"/>
          <p:cNvSpPr/>
          <p:nvPr/>
        </p:nvSpPr>
        <p:spPr>
          <a:xfrm>
            <a:off x="457200" y="1066800"/>
            <a:ext cx="8153400" cy="3139321"/>
          </a:xfrm>
          <a:prstGeom prst="rect">
            <a:avLst/>
          </a:prstGeom>
        </p:spPr>
        <p:txBody>
          <a:bodyPr wrap="square">
            <a:spAutoFit/>
          </a:bodyPr>
          <a:lstStyle/>
          <a:p>
            <a:pPr fontAlgn="base">
              <a:lnSpc>
                <a:spcPct val="150000"/>
              </a:lnSpc>
            </a:pPr>
            <a:r>
              <a:rPr lang="en-US" sz="2200" b="1" dirty="0" smtClean="0">
                <a:latin typeface="Cambria" pitchFamily="18" charset="0"/>
                <a:ea typeface="Cambria" pitchFamily="18" charset="0"/>
              </a:rPr>
              <a:t>Loading: </a:t>
            </a:r>
          </a:p>
          <a:p>
            <a:pPr algn="just" fontAlgn="base">
              <a:lnSpc>
                <a:spcPct val="150000"/>
              </a:lnSpc>
            </a:pPr>
            <a:r>
              <a:rPr lang="en-US" sz="2200" dirty="0" smtClean="0">
                <a:latin typeface="Cambria" pitchFamily="18" charset="0"/>
                <a:ea typeface="Cambria" pitchFamily="18" charset="0"/>
              </a:rPr>
              <a:t>The third and final step of the ETL process is loading. In this step, the transformed data is finally loaded into the data warehouse. Sometimes the data is updated by loading into the data warehouse very frequently and sometimes it is done after longer but regular intervals. </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67</a:t>
            </a:fld>
            <a:endParaRPr lang="en-IN" dirty="0"/>
          </a:p>
        </p:txBody>
      </p:sp>
      <p:sp>
        <p:nvSpPr>
          <p:cNvPr id="6" name="Rectangle 5"/>
          <p:cNvSpPr/>
          <p:nvPr/>
        </p:nvSpPr>
        <p:spPr>
          <a:xfrm>
            <a:off x="457200" y="1143000"/>
            <a:ext cx="8153400" cy="4154984"/>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What is Flume?</a:t>
            </a:r>
          </a:p>
          <a:p>
            <a:pPr algn="just">
              <a:lnSpc>
                <a:spcPct val="150000"/>
              </a:lnSpc>
            </a:pPr>
            <a:r>
              <a:rPr lang="en-US" sz="2200" dirty="0" smtClean="0">
                <a:latin typeface="Cambria" pitchFamily="18" charset="0"/>
                <a:ea typeface="Cambria" pitchFamily="18" charset="0"/>
              </a:rPr>
              <a:t>Apache Flume is a tool/service/data mechanism for collecting aggregating and transporting large amounts of streaming data such as log files, events (etc...) from various sources to a centralized data store.</a:t>
            </a:r>
          </a:p>
          <a:p>
            <a:pPr algn="just">
              <a:lnSpc>
                <a:spcPct val="150000"/>
              </a:lnSpc>
            </a:pPr>
            <a:r>
              <a:rPr lang="en-US" sz="2200" dirty="0" smtClean="0">
                <a:latin typeface="Cambria" pitchFamily="18" charset="0"/>
                <a:ea typeface="Cambria" pitchFamily="18" charset="0"/>
              </a:rPr>
              <a:t>Flume is a highly reliable, distributed, and configurable tool. It is principally designed to copy streaming data (log data) from various web servers to HDFS.</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68</a:t>
            </a:fld>
            <a:endParaRPr lang="en-IN" dirty="0"/>
          </a:p>
        </p:txBody>
      </p:sp>
      <p:pic>
        <p:nvPicPr>
          <p:cNvPr id="1026" name="Picture 2"/>
          <p:cNvPicPr>
            <a:picLocks noChangeAspect="1" noChangeArrowheads="1"/>
          </p:cNvPicPr>
          <p:nvPr/>
        </p:nvPicPr>
        <p:blipFill>
          <a:blip r:embed="rId2"/>
          <a:srcRect/>
          <a:stretch>
            <a:fillRect/>
          </a:stretch>
        </p:blipFill>
        <p:spPr bwMode="auto">
          <a:xfrm>
            <a:off x="685800" y="1828800"/>
            <a:ext cx="7829070" cy="29718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69</a:t>
            </a:fld>
            <a:endParaRPr lang="en-IN" dirty="0"/>
          </a:p>
        </p:txBody>
      </p:sp>
      <p:sp>
        <p:nvSpPr>
          <p:cNvPr id="7" name="Rectangle 6"/>
          <p:cNvSpPr/>
          <p:nvPr/>
        </p:nvSpPr>
        <p:spPr>
          <a:xfrm>
            <a:off x="457200" y="914400"/>
            <a:ext cx="8153400" cy="5170646"/>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Advantages of Flume</a:t>
            </a:r>
          </a:p>
          <a:p>
            <a:pPr algn="just">
              <a:lnSpc>
                <a:spcPct val="150000"/>
              </a:lnSpc>
              <a:buFont typeface="Wingdings" pitchFamily="2" charset="2"/>
              <a:buChar char="ü"/>
            </a:pPr>
            <a:r>
              <a:rPr lang="en-US" sz="2200" dirty="0" smtClean="0">
                <a:latin typeface="Cambria" pitchFamily="18" charset="0"/>
                <a:ea typeface="Cambria" pitchFamily="18" charset="0"/>
              </a:rPr>
              <a:t>Using Apache Flume we can store the data into any of the centralized stores (HBase, HDFS).</a:t>
            </a:r>
          </a:p>
          <a:p>
            <a:pPr algn="just">
              <a:lnSpc>
                <a:spcPct val="150000"/>
              </a:lnSpc>
              <a:buFont typeface="Wingdings" pitchFamily="2" charset="2"/>
              <a:buChar char="ü"/>
            </a:pPr>
            <a:r>
              <a:rPr lang="en-US" sz="2200" dirty="0" smtClean="0">
                <a:latin typeface="Cambria" pitchFamily="18" charset="0"/>
                <a:ea typeface="Cambria" pitchFamily="18" charset="0"/>
              </a:rPr>
              <a:t>Flume acts as a mediator between data producers and the centralized stores and provides a flow of data between them.</a:t>
            </a:r>
          </a:p>
          <a:p>
            <a:pPr algn="just">
              <a:lnSpc>
                <a:spcPct val="150000"/>
              </a:lnSpc>
              <a:buFont typeface="Wingdings" pitchFamily="2" charset="2"/>
              <a:buChar char="ü"/>
            </a:pPr>
            <a:r>
              <a:rPr lang="en-US" sz="2200" dirty="0" smtClean="0">
                <a:latin typeface="Cambria" pitchFamily="18" charset="0"/>
                <a:ea typeface="Cambria" pitchFamily="18" charset="0"/>
              </a:rPr>
              <a:t>The transactions in Flume are channel-based where two transactions (one sender and one receiver) are maintained for each message. It guarantees reliable message delivery.</a:t>
            </a:r>
          </a:p>
          <a:p>
            <a:pPr algn="just">
              <a:lnSpc>
                <a:spcPct val="150000"/>
              </a:lnSpc>
              <a:buFont typeface="Wingdings" pitchFamily="2" charset="2"/>
              <a:buChar char="ü"/>
            </a:pPr>
            <a:r>
              <a:rPr lang="en-US" sz="2200" dirty="0" smtClean="0">
                <a:latin typeface="Cambria" pitchFamily="18" charset="0"/>
                <a:ea typeface="Cambria" pitchFamily="18" charset="0"/>
              </a:rPr>
              <a:t>Flume is reliable, fault tolerant, scalable, manageable, and customizable.</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5EB05B-98CB-4621-92E0-CB93429F6C9D}"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a:t>
            </a:fld>
            <a:endParaRPr lang="en-IN" dirty="0"/>
          </a:p>
        </p:txBody>
      </p:sp>
      <p:sp>
        <p:nvSpPr>
          <p:cNvPr id="7" name="Rectangle 6"/>
          <p:cNvSpPr/>
          <p:nvPr/>
        </p:nvSpPr>
        <p:spPr>
          <a:xfrm>
            <a:off x="533400" y="1143000"/>
            <a:ext cx="8001000" cy="4092211"/>
          </a:xfrm>
          <a:prstGeom prst="rect">
            <a:avLst/>
          </a:prstGeom>
        </p:spPr>
        <p:txBody>
          <a:bodyPr wrap="square">
            <a:spAutoFit/>
          </a:bodyPr>
          <a:lstStyle/>
          <a:p>
            <a:pPr algn="just" fontAlgn="base">
              <a:lnSpc>
                <a:spcPct val="150000"/>
              </a:lnSpc>
            </a:pPr>
            <a:r>
              <a:rPr lang="en-US" sz="2200" b="1" i="1" dirty="0" smtClean="0">
                <a:latin typeface="Cambria" pitchFamily="18" charset="0"/>
                <a:ea typeface="Cambria" pitchFamily="18" charset="0"/>
              </a:rPr>
              <a:t>Extremely large files</a:t>
            </a:r>
            <a:r>
              <a:rPr lang="en-US" sz="2200" dirty="0" smtClean="0">
                <a:latin typeface="Cambria" pitchFamily="18" charset="0"/>
                <a:ea typeface="Cambria" pitchFamily="18" charset="0"/>
              </a:rPr>
              <a:t>: Here we are talking about the data in range of </a:t>
            </a:r>
            <a:r>
              <a:rPr lang="en-US" sz="2200" dirty="0" err="1" smtClean="0">
                <a:latin typeface="Cambria" pitchFamily="18" charset="0"/>
                <a:ea typeface="Cambria" pitchFamily="18" charset="0"/>
              </a:rPr>
              <a:t>petabytes</a:t>
            </a:r>
            <a:r>
              <a:rPr lang="en-US" sz="2200" dirty="0" smtClean="0">
                <a:latin typeface="Cambria" pitchFamily="18" charset="0"/>
                <a:ea typeface="Cambria" pitchFamily="18" charset="0"/>
              </a:rPr>
              <a:t>(1000 TB).</a:t>
            </a:r>
          </a:p>
          <a:p>
            <a:pPr algn="just" fontAlgn="base">
              <a:lnSpc>
                <a:spcPct val="150000"/>
              </a:lnSpc>
            </a:pPr>
            <a:r>
              <a:rPr lang="en-US" sz="2200" b="1" i="1" dirty="0" smtClean="0">
                <a:latin typeface="Cambria" pitchFamily="18" charset="0"/>
                <a:ea typeface="Cambria" pitchFamily="18" charset="0"/>
              </a:rPr>
              <a:t>Streaming Data Access Pattern</a:t>
            </a:r>
            <a:r>
              <a:rPr lang="en-US" sz="2200" dirty="0" smtClean="0">
                <a:latin typeface="Cambria" pitchFamily="18" charset="0"/>
                <a:ea typeface="Cambria" pitchFamily="18" charset="0"/>
              </a:rPr>
              <a:t>: HDFS is designed on principle of </a:t>
            </a:r>
            <a:r>
              <a:rPr lang="en-US" sz="2200" i="1" dirty="0" smtClean="0">
                <a:latin typeface="Cambria" pitchFamily="18" charset="0"/>
                <a:ea typeface="Cambria" pitchFamily="18" charset="0"/>
              </a:rPr>
              <a:t>write-once and read-many-times</a:t>
            </a:r>
            <a:r>
              <a:rPr lang="en-US" sz="2200" dirty="0" smtClean="0">
                <a:latin typeface="Cambria" pitchFamily="18" charset="0"/>
                <a:ea typeface="Cambria" pitchFamily="18" charset="0"/>
              </a:rPr>
              <a:t>. Once data is written large portions of dataset can be processed any number times.</a:t>
            </a:r>
          </a:p>
          <a:p>
            <a:pPr algn="just" fontAlgn="base">
              <a:lnSpc>
                <a:spcPct val="150000"/>
              </a:lnSpc>
            </a:pPr>
            <a:r>
              <a:rPr lang="en-US" sz="2200" b="1" i="1" dirty="0" smtClean="0">
                <a:latin typeface="Cambria" pitchFamily="18" charset="0"/>
                <a:ea typeface="Cambria" pitchFamily="18" charset="0"/>
              </a:rPr>
              <a:t>Commodity hardware:</a:t>
            </a:r>
            <a:r>
              <a:rPr lang="en-US" sz="2200" i="1" dirty="0" smtClean="0">
                <a:latin typeface="Cambria" pitchFamily="18" charset="0"/>
                <a:ea typeface="Cambria" pitchFamily="18" charset="0"/>
              </a:rPr>
              <a:t> </a:t>
            </a:r>
            <a:r>
              <a:rPr lang="en-US" sz="2200" dirty="0" smtClean="0">
                <a:latin typeface="Cambria" pitchFamily="18" charset="0"/>
                <a:ea typeface="Cambria" pitchFamily="18" charset="0"/>
              </a:rPr>
              <a:t>Hardware that is inexpensive and easily available in the market. This is one of feature which specially distinguishes HDFS from other file system.</a:t>
            </a:r>
            <a:endParaRPr lang="en-US" sz="2200" dirty="0">
              <a:latin typeface="Cambria" pitchFamily="18" charset="0"/>
              <a:ea typeface="Cambria" pitchFamily="18" charset="0"/>
            </a:endParaRP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70</a:t>
            </a:fld>
            <a:endParaRPr lang="en-IN" dirty="0"/>
          </a:p>
        </p:txBody>
      </p:sp>
      <p:sp>
        <p:nvSpPr>
          <p:cNvPr id="6" name="Rectangle 5"/>
          <p:cNvSpPr/>
          <p:nvPr/>
        </p:nvSpPr>
        <p:spPr>
          <a:xfrm>
            <a:off x="457200" y="990600"/>
            <a:ext cx="8153400" cy="4662815"/>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Features of Flume</a:t>
            </a:r>
          </a:p>
          <a:p>
            <a:pPr algn="just">
              <a:lnSpc>
                <a:spcPct val="150000"/>
              </a:lnSpc>
              <a:buFont typeface="Wingdings" pitchFamily="2" charset="2"/>
              <a:buChar char="ü"/>
            </a:pPr>
            <a:r>
              <a:rPr lang="en-US" sz="2200" dirty="0" smtClean="0">
                <a:latin typeface="Cambria" pitchFamily="18" charset="0"/>
                <a:ea typeface="Cambria" pitchFamily="18" charset="0"/>
              </a:rPr>
              <a:t>Flume ingests log data from multiple web servers into a centralized store (HDFS, HBase) efficiently.</a:t>
            </a:r>
          </a:p>
          <a:p>
            <a:pPr algn="just">
              <a:lnSpc>
                <a:spcPct val="150000"/>
              </a:lnSpc>
              <a:buFont typeface="Wingdings" pitchFamily="2" charset="2"/>
              <a:buChar char="ü"/>
            </a:pPr>
            <a:r>
              <a:rPr lang="en-US" sz="2200" dirty="0" smtClean="0">
                <a:latin typeface="Cambria" pitchFamily="18" charset="0"/>
                <a:ea typeface="Cambria" pitchFamily="18" charset="0"/>
              </a:rPr>
              <a:t>Using Flume, we can get the data from multiple servers immediately into Hadoop.</a:t>
            </a:r>
          </a:p>
          <a:p>
            <a:pPr algn="just">
              <a:lnSpc>
                <a:spcPct val="150000"/>
              </a:lnSpc>
              <a:buFont typeface="Wingdings" pitchFamily="2" charset="2"/>
              <a:buChar char="ü"/>
            </a:pPr>
            <a:r>
              <a:rPr lang="en-US" sz="2200" dirty="0" smtClean="0">
                <a:latin typeface="Cambria" pitchFamily="18" charset="0"/>
                <a:ea typeface="Cambria" pitchFamily="18" charset="0"/>
              </a:rPr>
              <a:t>Flume is also used to import huge volumes of event data produced by social networking sites like </a:t>
            </a:r>
            <a:r>
              <a:rPr lang="en-US" sz="2200" dirty="0" err="1" smtClean="0">
                <a:latin typeface="Cambria" pitchFamily="18" charset="0"/>
                <a:ea typeface="Cambria" pitchFamily="18" charset="0"/>
              </a:rPr>
              <a:t>Facebook</a:t>
            </a:r>
            <a:r>
              <a:rPr lang="en-US" sz="2200" dirty="0" smtClean="0">
                <a:latin typeface="Cambria" pitchFamily="18" charset="0"/>
                <a:ea typeface="Cambria" pitchFamily="18" charset="0"/>
              </a:rPr>
              <a:t> and Twitter, and e-commerce websites like Amazon and </a:t>
            </a:r>
            <a:r>
              <a:rPr lang="en-US" sz="2200" dirty="0" err="1" smtClean="0">
                <a:latin typeface="Cambria" pitchFamily="18" charset="0"/>
                <a:ea typeface="Cambria" pitchFamily="18" charset="0"/>
              </a:rPr>
              <a:t>Flipkart</a:t>
            </a:r>
            <a:r>
              <a:rPr lang="en-US" sz="2200" dirty="0" smtClean="0">
                <a:latin typeface="Cambria" pitchFamily="18" charset="0"/>
                <a:ea typeface="Cambria" pitchFamily="18" charset="0"/>
              </a:rPr>
              <a:t>.</a:t>
            </a:r>
          </a:p>
          <a:p>
            <a:pPr algn="just">
              <a:lnSpc>
                <a:spcPct val="150000"/>
              </a:lnSpc>
              <a:buFont typeface="Wingdings" pitchFamily="2" charset="2"/>
              <a:buChar char="ü"/>
            </a:pPr>
            <a:r>
              <a:rPr lang="en-US" sz="2200" dirty="0" smtClean="0">
                <a:latin typeface="Cambria" pitchFamily="18" charset="0"/>
                <a:ea typeface="Cambria" pitchFamily="18" charset="0"/>
              </a:rPr>
              <a:t>Flume supports a large set of sources and destinations types.</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71</a:t>
            </a:fld>
            <a:endParaRPr lang="en-IN" dirty="0"/>
          </a:p>
        </p:txBody>
      </p:sp>
      <p:sp>
        <p:nvSpPr>
          <p:cNvPr id="6" name="Rectangle 5"/>
          <p:cNvSpPr/>
          <p:nvPr/>
        </p:nvSpPr>
        <p:spPr>
          <a:xfrm>
            <a:off x="533400" y="1143000"/>
            <a:ext cx="8001000" cy="3584379"/>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The following illustration depicts the basic architecture of Flume. As shown in the illustration, </a:t>
            </a:r>
            <a:r>
              <a:rPr lang="en-US" sz="2200" b="1" dirty="0" smtClean="0">
                <a:latin typeface="Cambria" pitchFamily="18" charset="0"/>
                <a:ea typeface="Cambria" pitchFamily="18" charset="0"/>
              </a:rPr>
              <a:t>data generators</a:t>
            </a:r>
            <a:r>
              <a:rPr lang="en-US" sz="2200" dirty="0" smtClean="0">
                <a:latin typeface="Cambria" pitchFamily="18" charset="0"/>
                <a:ea typeface="Cambria" pitchFamily="18" charset="0"/>
              </a:rPr>
              <a:t> (such as </a:t>
            </a:r>
            <a:r>
              <a:rPr lang="en-US" sz="2200" dirty="0" err="1" smtClean="0">
                <a:latin typeface="Cambria" pitchFamily="18" charset="0"/>
                <a:ea typeface="Cambria" pitchFamily="18" charset="0"/>
              </a:rPr>
              <a:t>Facebook</a:t>
            </a:r>
            <a:r>
              <a:rPr lang="en-US" sz="2200" dirty="0" smtClean="0">
                <a:latin typeface="Cambria" pitchFamily="18" charset="0"/>
                <a:ea typeface="Cambria" pitchFamily="18" charset="0"/>
              </a:rPr>
              <a:t>, Twitter) generate data which gets collected by individual Flume </a:t>
            </a:r>
            <a:r>
              <a:rPr lang="en-US" sz="2200" b="1" dirty="0" smtClean="0">
                <a:latin typeface="Cambria" pitchFamily="18" charset="0"/>
                <a:ea typeface="Cambria" pitchFamily="18" charset="0"/>
              </a:rPr>
              <a:t>agents</a:t>
            </a:r>
            <a:r>
              <a:rPr lang="en-US" sz="2200" dirty="0" smtClean="0">
                <a:latin typeface="Cambria" pitchFamily="18" charset="0"/>
                <a:ea typeface="Cambria" pitchFamily="18" charset="0"/>
              </a:rPr>
              <a:t> running on them. Thereafter, a </a:t>
            </a:r>
            <a:r>
              <a:rPr lang="en-US" sz="2200" b="1" dirty="0" smtClean="0">
                <a:latin typeface="Cambria" pitchFamily="18" charset="0"/>
                <a:ea typeface="Cambria" pitchFamily="18" charset="0"/>
              </a:rPr>
              <a:t>data collector</a:t>
            </a:r>
            <a:r>
              <a:rPr lang="en-US" sz="2200" dirty="0" smtClean="0">
                <a:latin typeface="Cambria" pitchFamily="18" charset="0"/>
                <a:ea typeface="Cambria" pitchFamily="18" charset="0"/>
              </a:rPr>
              <a:t> (which is also an agent) collects the data from the agents which is aggregated and pushed into a centralized store such as HDFS or HBase.</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72</a:t>
            </a:fld>
            <a:endParaRPr lang="en-IN" dirty="0"/>
          </a:p>
        </p:txBody>
      </p:sp>
      <p:pic>
        <p:nvPicPr>
          <p:cNvPr id="2050" name="Picture 2"/>
          <p:cNvPicPr>
            <a:picLocks noChangeAspect="1" noChangeArrowheads="1"/>
          </p:cNvPicPr>
          <p:nvPr/>
        </p:nvPicPr>
        <p:blipFill>
          <a:blip r:embed="rId2"/>
          <a:srcRect/>
          <a:stretch>
            <a:fillRect/>
          </a:stretch>
        </p:blipFill>
        <p:spPr bwMode="auto">
          <a:xfrm>
            <a:off x="838200" y="1447800"/>
            <a:ext cx="7658100" cy="36576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73</a:t>
            </a:fld>
            <a:endParaRPr lang="en-IN" dirty="0"/>
          </a:p>
        </p:txBody>
      </p:sp>
      <p:sp>
        <p:nvSpPr>
          <p:cNvPr id="9" name="Rectangle 8"/>
          <p:cNvSpPr/>
          <p:nvPr/>
        </p:nvSpPr>
        <p:spPr>
          <a:xfrm>
            <a:off x="533400" y="1066800"/>
            <a:ext cx="8077200" cy="2081339"/>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Flume Event</a:t>
            </a:r>
          </a:p>
          <a:p>
            <a:pPr algn="just">
              <a:lnSpc>
                <a:spcPct val="150000"/>
              </a:lnSpc>
            </a:pPr>
            <a:r>
              <a:rPr lang="en-US" sz="2200" dirty="0" smtClean="0">
                <a:latin typeface="Cambria" pitchFamily="18" charset="0"/>
                <a:ea typeface="Cambria" pitchFamily="18" charset="0"/>
              </a:rPr>
              <a:t>An </a:t>
            </a:r>
            <a:r>
              <a:rPr lang="en-US" sz="2200" b="1" dirty="0" smtClean="0">
                <a:latin typeface="Cambria" pitchFamily="18" charset="0"/>
                <a:ea typeface="Cambria" pitchFamily="18" charset="0"/>
              </a:rPr>
              <a:t>event</a:t>
            </a:r>
            <a:r>
              <a:rPr lang="en-US" sz="2200" dirty="0" smtClean="0">
                <a:latin typeface="Cambria" pitchFamily="18" charset="0"/>
                <a:ea typeface="Cambria" pitchFamily="18" charset="0"/>
              </a:rPr>
              <a:t> is the basic unit of the data transported inside </a:t>
            </a:r>
            <a:r>
              <a:rPr lang="en-US" sz="2200" b="1" dirty="0" smtClean="0">
                <a:latin typeface="Cambria" pitchFamily="18" charset="0"/>
                <a:ea typeface="Cambria" pitchFamily="18" charset="0"/>
              </a:rPr>
              <a:t>Flume</a:t>
            </a:r>
            <a:r>
              <a:rPr lang="en-US" sz="2200" dirty="0" smtClean="0">
                <a:latin typeface="Cambria" pitchFamily="18" charset="0"/>
                <a:ea typeface="Cambria" pitchFamily="18" charset="0"/>
              </a:rPr>
              <a:t>. It contains a payload of byte array that is to be transported from the source to the destination accompanied by optional headers</a:t>
            </a:r>
            <a:endParaRPr lang="en-US" sz="2200" dirty="0">
              <a:latin typeface="Cambria" pitchFamily="18" charset="0"/>
              <a:ea typeface="Cambria" pitchFamily="18" charset="0"/>
            </a:endParaRPr>
          </a:p>
        </p:txBody>
      </p:sp>
      <p:pic>
        <p:nvPicPr>
          <p:cNvPr id="10245" name="Picture 5"/>
          <p:cNvPicPr>
            <a:picLocks noChangeAspect="1" noChangeArrowheads="1"/>
          </p:cNvPicPr>
          <p:nvPr/>
        </p:nvPicPr>
        <p:blipFill>
          <a:blip r:embed="rId2"/>
          <a:srcRect/>
          <a:stretch>
            <a:fillRect/>
          </a:stretch>
        </p:blipFill>
        <p:spPr bwMode="auto">
          <a:xfrm>
            <a:off x="2514600" y="3505200"/>
            <a:ext cx="40005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74</a:t>
            </a:fld>
            <a:endParaRPr lang="en-IN" dirty="0"/>
          </a:p>
        </p:txBody>
      </p:sp>
      <p:sp>
        <p:nvSpPr>
          <p:cNvPr id="6" name="Rectangle 5"/>
          <p:cNvSpPr/>
          <p:nvPr/>
        </p:nvSpPr>
        <p:spPr>
          <a:xfrm>
            <a:off x="533400" y="1066800"/>
            <a:ext cx="7924800" cy="2568717"/>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Flume Agent</a:t>
            </a:r>
          </a:p>
          <a:p>
            <a:pPr algn="just">
              <a:lnSpc>
                <a:spcPct val="150000"/>
              </a:lnSpc>
            </a:pPr>
            <a:r>
              <a:rPr lang="en-US" sz="2200" dirty="0" smtClean="0">
                <a:latin typeface="Cambria" pitchFamily="18" charset="0"/>
                <a:ea typeface="Cambria" pitchFamily="18" charset="0"/>
              </a:rPr>
              <a:t>An </a:t>
            </a:r>
            <a:r>
              <a:rPr lang="en-US" sz="2200" b="1" dirty="0" smtClean="0">
                <a:latin typeface="Cambria" pitchFamily="18" charset="0"/>
                <a:ea typeface="Cambria" pitchFamily="18" charset="0"/>
              </a:rPr>
              <a:t>agent</a:t>
            </a:r>
            <a:r>
              <a:rPr lang="en-US" sz="2200" dirty="0" smtClean="0">
                <a:latin typeface="Cambria" pitchFamily="18" charset="0"/>
                <a:ea typeface="Cambria" pitchFamily="18" charset="0"/>
              </a:rPr>
              <a:t> is an independent daemon process (JVM) in Flume. It receives the data (events) from clients or other agents and forwards it to its next destination (sink or agent). Flume may have more than one agent.</a:t>
            </a:r>
            <a:endParaRPr lang="en-US" sz="2200" dirty="0">
              <a:latin typeface="Cambria" pitchFamily="18" charset="0"/>
              <a:ea typeface="Cambria" pitchFamily="18" charset="0"/>
            </a:endParaRPr>
          </a:p>
        </p:txBody>
      </p:sp>
      <p:pic>
        <p:nvPicPr>
          <p:cNvPr id="9217" name="Picture 1"/>
          <p:cNvPicPr>
            <a:picLocks noChangeAspect="1" noChangeArrowheads="1"/>
          </p:cNvPicPr>
          <p:nvPr/>
        </p:nvPicPr>
        <p:blipFill>
          <a:blip r:embed="rId2"/>
          <a:srcRect/>
          <a:stretch>
            <a:fillRect/>
          </a:stretch>
        </p:blipFill>
        <p:spPr bwMode="auto">
          <a:xfrm>
            <a:off x="3124200" y="3733800"/>
            <a:ext cx="2819400" cy="28194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75</a:t>
            </a:fld>
            <a:endParaRPr lang="en-IN" dirty="0"/>
          </a:p>
        </p:txBody>
      </p:sp>
      <p:sp>
        <p:nvSpPr>
          <p:cNvPr id="6" name="Rectangle 5"/>
          <p:cNvSpPr/>
          <p:nvPr/>
        </p:nvSpPr>
        <p:spPr>
          <a:xfrm>
            <a:off x="533400" y="1066800"/>
            <a:ext cx="8001000" cy="2123658"/>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Source</a:t>
            </a:r>
          </a:p>
          <a:p>
            <a:pPr algn="just">
              <a:lnSpc>
                <a:spcPct val="150000"/>
              </a:lnSpc>
            </a:pPr>
            <a:r>
              <a:rPr lang="en-US" sz="2200" dirty="0" smtClean="0">
                <a:latin typeface="Cambria" pitchFamily="18" charset="0"/>
                <a:ea typeface="Cambria" pitchFamily="18" charset="0"/>
              </a:rPr>
              <a:t>A </a:t>
            </a:r>
            <a:r>
              <a:rPr lang="en-US" sz="2200" b="1" dirty="0" smtClean="0">
                <a:latin typeface="Cambria" pitchFamily="18" charset="0"/>
                <a:ea typeface="Cambria" pitchFamily="18" charset="0"/>
              </a:rPr>
              <a:t>source</a:t>
            </a:r>
            <a:r>
              <a:rPr lang="en-US" sz="2200" dirty="0" smtClean="0">
                <a:latin typeface="Cambria" pitchFamily="18" charset="0"/>
                <a:ea typeface="Cambria" pitchFamily="18" charset="0"/>
              </a:rPr>
              <a:t> is the component of an Agent which receives data from the data generators and transfers it to one or more channels in the form of Flume events.</a:t>
            </a:r>
            <a:endParaRPr lang="en-US" sz="2200" dirty="0">
              <a:latin typeface="Cambria" pitchFamily="18" charset="0"/>
              <a:ea typeface="Cambria" pitchFamily="18" charset="0"/>
            </a:endParaRPr>
          </a:p>
        </p:txBody>
      </p:sp>
      <p:sp>
        <p:nvSpPr>
          <p:cNvPr id="9" name="Rectangle 8"/>
          <p:cNvSpPr/>
          <p:nvPr/>
        </p:nvSpPr>
        <p:spPr>
          <a:xfrm>
            <a:off x="609600" y="3200400"/>
            <a:ext cx="7772400" cy="2123658"/>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Channel</a:t>
            </a:r>
          </a:p>
          <a:p>
            <a:pPr algn="just">
              <a:lnSpc>
                <a:spcPct val="150000"/>
              </a:lnSpc>
            </a:pPr>
            <a:r>
              <a:rPr lang="en-US" sz="2200" dirty="0" smtClean="0">
                <a:latin typeface="Cambria" pitchFamily="18" charset="0"/>
                <a:ea typeface="Cambria" pitchFamily="18" charset="0"/>
              </a:rPr>
              <a:t>A </a:t>
            </a:r>
            <a:r>
              <a:rPr lang="en-US" sz="2200" b="1" dirty="0" smtClean="0">
                <a:latin typeface="Cambria" pitchFamily="18" charset="0"/>
                <a:ea typeface="Cambria" pitchFamily="18" charset="0"/>
              </a:rPr>
              <a:t>channel</a:t>
            </a:r>
            <a:r>
              <a:rPr lang="en-US" sz="2200" dirty="0" smtClean="0">
                <a:latin typeface="Cambria" pitchFamily="18" charset="0"/>
                <a:ea typeface="Cambria" pitchFamily="18" charset="0"/>
              </a:rPr>
              <a:t> is a transient store which receives the events from the source and buffers them till they are consumed by sinks. It acts as a bridge between the sources and the sinks.</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76</a:t>
            </a:fld>
            <a:endParaRPr lang="en-IN" dirty="0"/>
          </a:p>
        </p:txBody>
      </p:sp>
      <p:sp>
        <p:nvSpPr>
          <p:cNvPr id="7" name="Rectangle 6"/>
          <p:cNvSpPr/>
          <p:nvPr/>
        </p:nvSpPr>
        <p:spPr>
          <a:xfrm>
            <a:off x="457200" y="1066800"/>
            <a:ext cx="8153400" cy="2568717"/>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Sink</a:t>
            </a:r>
          </a:p>
          <a:p>
            <a:pPr algn="just">
              <a:lnSpc>
                <a:spcPct val="150000"/>
              </a:lnSpc>
            </a:pPr>
            <a:r>
              <a:rPr lang="en-US" sz="2200" dirty="0" smtClean="0">
                <a:latin typeface="Cambria" pitchFamily="18" charset="0"/>
                <a:ea typeface="Cambria" pitchFamily="18" charset="0"/>
              </a:rPr>
              <a:t>A </a:t>
            </a:r>
            <a:r>
              <a:rPr lang="en-US" sz="2200" b="1" dirty="0" smtClean="0">
                <a:latin typeface="Cambria" pitchFamily="18" charset="0"/>
                <a:ea typeface="Cambria" pitchFamily="18" charset="0"/>
              </a:rPr>
              <a:t>sink</a:t>
            </a:r>
            <a:r>
              <a:rPr lang="en-US" sz="2200" dirty="0" smtClean="0">
                <a:latin typeface="Cambria" pitchFamily="18" charset="0"/>
                <a:ea typeface="Cambria" pitchFamily="18" charset="0"/>
              </a:rPr>
              <a:t> stores the data into centralized stores like HBase and HDFS. It consumes the data (events) from the channels and delivers it to the destination. The destination of the sink might be another agent or the central stores.</a:t>
            </a:r>
            <a:endParaRPr lang="en-US" sz="2200" dirty="0">
              <a:latin typeface="Cambria" pitchFamily="18" charset="0"/>
              <a:ea typeface="Cambria" pitchFamily="18" charset="0"/>
            </a:endParaRPr>
          </a:p>
        </p:txBody>
      </p:sp>
      <p:sp>
        <p:nvSpPr>
          <p:cNvPr id="8" name="Rectangle 7"/>
          <p:cNvSpPr/>
          <p:nvPr/>
        </p:nvSpPr>
        <p:spPr>
          <a:xfrm>
            <a:off x="533400" y="3657600"/>
            <a:ext cx="7924800" cy="1615827"/>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Interceptors</a:t>
            </a:r>
          </a:p>
          <a:p>
            <a:pPr algn="just">
              <a:lnSpc>
                <a:spcPct val="150000"/>
              </a:lnSpc>
            </a:pPr>
            <a:r>
              <a:rPr lang="en-US" sz="2200" dirty="0" smtClean="0">
                <a:latin typeface="Cambria" pitchFamily="18" charset="0"/>
                <a:ea typeface="Cambria" pitchFamily="18" charset="0"/>
              </a:rPr>
              <a:t>Interceptors are used to alter/inspect flume events which are transferred between source and channel.</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77</a:t>
            </a:fld>
            <a:endParaRPr lang="en-IN" dirty="0"/>
          </a:p>
        </p:txBody>
      </p:sp>
      <p:sp>
        <p:nvSpPr>
          <p:cNvPr id="7" name="Rectangle 6"/>
          <p:cNvSpPr/>
          <p:nvPr/>
        </p:nvSpPr>
        <p:spPr>
          <a:xfrm>
            <a:off x="381000" y="1066800"/>
            <a:ext cx="8153400" cy="4092211"/>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Channel Selectors</a:t>
            </a:r>
          </a:p>
          <a:p>
            <a:pPr algn="just">
              <a:lnSpc>
                <a:spcPct val="150000"/>
              </a:lnSpc>
            </a:pPr>
            <a:r>
              <a:rPr lang="en-US" sz="2200" dirty="0" smtClean="0">
                <a:latin typeface="Cambria" pitchFamily="18" charset="0"/>
                <a:ea typeface="Cambria" pitchFamily="18" charset="0"/>
              </a:rPr>
              <a:t>These are used to determine which channel is to be opted to transfer the data in case of multiple channels. There are two types of channel selectors −</a:t>
            </a:r>
          </a:p>
          <a:p>
            <a:pPr algn="just">
              <a:lnSpc>
                <a:spcPct val="150000"/>
              </a:lnSpc>
            </a:pPr>
            <a:r>
              <a:rPr lang="en-US" sz="2200" b="1" dirty="0" smtClean="0">
                <a:latin typeface="Cambria" pitchFamily="18" charset="0"/>
                <a:ea typeface="Cambria" pitchFamily="18" charset="0"/>
              </a:rPr>
              <a:t>Default channel selectors</a:t>
            </a:r>
            <a:r>
              <a:rPr lang="en-US" sz="2200" dirty="0" smtClean="0">
                <a:latin typeface="Cambria" pitchFamily="18" charset="0"/>
                <a:ea typeface="Cambria" pitchFamily="18" charset="0"/>
              </a:rPr>
              <a:t> − These are also known as replicating channel selectors they replicates all the events in each channel.</a:t>
            </a:r>
          </a:p>
          <a:p>
            <a:pPr algn="just">
              <a:lnSpc>
                <a:spcPct val="150000"/>
              </a:lnSpc>
            </a:pPr>
            <a:r>
              <a:rPr lang="en-US" sz="2200" b="1" dirty="0" smtClean="0">
                <a:latin typeface="Cambria" pitchFamily="18" charset="0"/>
                <a:ea typeface="Cambria" pitchFamily="18" charset="0"/>
              </a:rPr>
              <a:t>Multiplexing channel selectors</a:t>
            </a:r>
            <a:r>
              <a:rPr lang="en-US" sz="2200" dirty="0" smtClean="0">
                <a:latin typeface="Cambria" pitchFamily="18" charset="0"/>
                <a:ea typeface="Cambria" pitchFamily="18" charset="0"/>
              </a:rPr>
              <a:t> − These decides the channel to send an event based on the address in the header of that event.</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78</a:t>
            </a:fld>
            <a:endParaRPr lang="en-IN" dirty="0"/>
          </a:p>
        </p:txBody>
      </p:sp>
      <p:sp>
        <p:nvSpPr>
          <p:cNvPr id="6" name="Rectangle 5"/>
          <p:cNvSpPr/>
          <p:nvPr/>
        </p:nvSpPr>
        <p:spPr>
          <a:xfrm>
            <a:off x="457200" y="990600"/>
            <a:ext cx="8229600" cy="5107873"/>
          </a:xfrm>
          <a:prstGeom prst="rect">
            <a:avLst/>
          </a:prstGeom>
        </p:spPr>
        <p:txBody>
          <a:bodyPr wrap="square">
            <a:spAutoFit/>
          </a:bodyPr>
          <a:lstStyle/>
          <a:p>
            <a:pPr algn="just">
              <a:lnSpc>
                <a:spcPct val="150000"/>
              </a:lnSpc>
            </a:pPr>
            <a:r>
              <a:rPr lang="en-US" sz="2200" dirty="0" smtClean="0">
                <a:latin typeface="Cambria" pitchFamily="18" charset="0"/>
                <a:ea typeface="Cambria" pitchFamily="18" charset="0"/>
              </a:rPr>
              <a:t>Flume is a framework which is used to move log data into HDFS. Generally events and log data are generated by the log servers and these servers have Flume agents running on them. These agents receive the data from the data generators.</a:t>
            </a:r>
          </a:p>
          <a:p>
            <a:pPr algn="just">
              <a:lnSpc>
                <a:spcPct val="150000"/>
              </a:lnSpc>
            </a:pPr>
            <a:r>
              <a:rPr lang="en-US" sz="2200" dirty="0" smtClean="0">
                <a:latin typeface="Cambria" pitchFamily="18" charset="0"/>
                <a:ea typeface="Cambria" pitchFamily="18" charset="0"/>
              </a:rPr>
              <a:t>The data in these agents will be collected by an intermediate node known as </a:t>
            </a:r>
            <a:r>
              <a:rPr lang="en-US" sz="2200" b="1" dirty="0" smtClean="0">
                <a:latin typeface="Cambria" pitchFamily="18" charset="0"/>
                <a:ea typeface="Cambria" pitchFamily="18" charset="0"/>
              </a:rPr>
              <a:t>Collector</a:t>
            </a:r>
            <a:r>
              <a:rPr lang="en-US" sz="2200" dirty="0" smtClean="0">
                <a:latin typeface="Cambria" pitchFamily="18" charset="0"/>
                <a:ea typeface="Cambria" pitchFamily="18" charset="0"/>
              </a:rPr>
              <a:t>. Just like agents, there can be multiple collectors in Flume.</a:t>
            </a:r>
          </a:p>
          <a:p>
            <a:pPr algn="just">
              <a:lnSpc>
                <a:spcPct val="150000"/>
              </a:lnSpc>
            </a:pPr>
            <a:r>
              <a:rPr lang="en-US" sz="2200" dirty="0" smtClean="0">
                <a:latin typeface="Cambria" pitchFamily="18" charset="0"/>
                <a:ea typeface="Cambria" pitchFamily="18" charset="0"/>
              </a:rPr>
              <a:t>Finally, the data from all these collectors will be aggregated and pushed to a centralized store such as HBase or HDFS. The following diagram explains the data flow in Flume.</a:t>
            </a:r>
            <a:endParaRPr lang="en-US" sz="2200" dirty="0">
              <a:latin typeface="Cambria" pitchFamily="18" charset="0"/>
              <a:ea typeface="Cambria" pitchFamily="18" charset="0"/>
            </a:endParaRPr>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79</a:t>
            </a:fld>
            <a:endParaRPr lang="en-IN" dirty="0"/>
          </a:p>
        </p:txBody>
      </p:sp>
      <p:pic>
        <p:nvPicPr>
          <p:cNvPr id="4097" name="Picture 1"/>
          <p:cNvPicPr>
            <a:picLocks noChangeAspect="1" noChangeArrowheads="1"/>
          </p:cNvPicPr>
          <p:nvPr/>
        </p:nvPicPr>
        <p:blipFill>
          <a:blip r:embed="rId2"/>
          <a:srcRect/>
          <a:stretch>
            <a:fillRect/>
          </a:stretch>
        </p:blipFill>
        <p:spPr bwMode="auto">
          <a:xfrm>
            <a:off x="762000" y="1524000"/>
            <a:ext cx="7665417" cy="3886200"/>
          </a:xfrm>
          <a:prstGeom prst="rect">
            <a:avLst/>
          </a:prstGeom>
          <a:noFill/>
          <a:ln w="9525">
            <a:noFill/>
            <a:miter lim="800000"/>
            <a:headEnd/>
            <a:tailEnd/>
          </a:ln>
          <a:effectLst/>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B12911-B973-46D3-9109-2FFC65F6E306}"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a:t>
            </a:fld>
            <a:endParaRPr lang="en-IN" dirty="0"/>
          </a:p>
        </p:txBody>
      </p:sp>
      <p:pic>
        <p:nvPicPr>
          <p:cNvPr id="11266" name="Picture 2" descr="Apache Hadoop 3.3.1 – HDFS Architecture"/>
          <p:cNvPicPr>
            <a:picLocks noChangeAspect="1" noChangeArrowheads="1"/>
          </p:cNvPicPr>
          <p:nvPr/>
        </p:nvPicPr>
        <p:blipFill>
          <a:blip r:embed="rId2"/>
          <a:srcRect/>
          <a:stretch>
            <a:fillRect/>
          </a:stretch>
        </p:blipFill>
        <p:spPr bwMode="auto">
          <a:xfrm>
            <a:off x="1143000" y="1143000"/>
            <a:ext cx="6953250" cy="4805222"/>
          </a:xfrm>
          <a:prstGeom prst="rect">
            <a:avLst/>
          </a:prstGeom>
          <a:noFill/>
        </p:spPr>
      </p:pic>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80</a:t>
            </a:fld>
            <a:endParaRPr lang="en-IN" dirty="0"/>
          </a:p>
        </p:txBody>
      </p:sp>
      <p:sp>
        <p:nvSpPr>
          <p:cNvPr id="7" name="Rectangle 6"/>
          <p:cNvSpPr/>
          <p:nvPr/>
        </p:nvSpPr>
        <p:spPr>
          <a:xfrm>
            <a:off x="533400" y="762000"/>
            <a:ext cx="8229600" cy="5636158"/>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Multi-hop Flow</a:t>
            </a:r>
          </a:p>
          <a:p>
            <a:pPr algn="just">
              <a:lnSpc>
                <a:spcPct val="150000"/>
              </a:lnSpc>
            </a:pPr>
            <a:r>
              <a:rPr lang="en-US" sz="2200" dirty="0" smtClean="0">
                <a:latin typeface="Cambria" pitchFamily="18" charset="0"/>
                <a:ea typeface="Cambria" pitchFamily="18" charset="0"/>
              </a:rPr>
              <a:t>Within Flume, there can be multiple agents and before reaching the final destination, an event may travel through more than one agent. This is known as </a:t>
            </a:r>
            <a:r>
              <a:rPr lang="en-US" sz="2200" b="1" dirty="0" smtClean="0">
                <a:latin typeface="Cambria" pitchFamily="18" charset="0"/>
                <a:ea typeface="Cambria" pitchFamily="18" charset="0"/>
              </a:rPr>
              <a:t>multi-hop flow</a:t>
            </a:r>
            <a:r>
              <a:rPr lang="en-US" sz="2200" dirty="0" smtClean="0">
                <a:latin typeface="Cambria" pitchFamily="18" charset="0"/>
                <a:ea typeface="Cambria" pitchFamily="18" charset="0"/>
              </a:rPr>
              <a:t>.</a:t>
            </a:r>
          </a:p>
          <a:p>
            <a:pPr algn="just">
              <a:lnSpc>
                <a:spcPct val="150000"/>
              </a:lnSpc>
            </a:pPr>
            <a:r>
              <a:rPr lang="en-US" sz="2200" dirty="0" smtClean="0">
                <a:latin typeface="Cambria" pitchFamily="18" charset="0"/>
                <a:ea typeface="Cambria" pitchFamily="18" charset="0"/>
              </a:rPr>
              <a:t>Fan-out Flow</a:t>
            </a:r>
          </a:p>
          <a:p>
            <a:pPr algn="just">
              <a:lnSpc>
                <a:spcPct val="150000"/>
              </a:lnSpc>
            </a:pPr>
            <a:r>
              <a:rPr lang="en-US" sz="2200" dirty="0" smtClean="0">
                <a:latin typeface="Cambria" pitchFamily="18" charset="0"/>
                <a:ea typeface="Cambria" pitchFamily="18" charset="0"/>
              </a:rPr>
              <a:t>The dataflow from one source to multiple channels is known as </a:t>
            </a:r>
            <a:r>
              <a:rPr lang="en-US" sz="2200" b="1" dirty="0" smtClean="0">
                <a:latin typeface="Cambria" pitchFamily="18" charset="0"/>
                <a:ea typeface="Cambria" pitchFamily="18" charset="0"/>
              </a:rPr>
              <a:t>fan-out flow</a:t>
            </a:r>
            <a:r>
              <a:rPr lang="en-US" sz="2200" dirty="0" smtClean="0">
                <a:latin typeface="Cambria" pitchFamily="18" charset="0"/>
                <a:ea typeface="Cambria" pitchFamily="18" charset="0"/>
              </a:rPr>
              <a:t>. It is of two types −</a:t>
            </a:r>
          </a:p>
          <a:p>
            <a:pPr algn="just">
              <a:lnSpc>
                <a:spcPct val="150000"/>
              </a:lnSpc>
            </a:pPr>
            <a:r>
              <a:rPr lang="en-US" sz="2200" b="1" dirty="0" smtClean="0">
                <a:latin typeface="Cambria" pitchFamily="18" charset="0"/>
                <a:ea typeface="Cambria" pitchFamily="18" charset="0"/>
              </a:rPr>
              <a:t>Replicating</a:t>
            </a:r>
            <a:r>
              <a:rPr lang="en-US" sz="2200" dirty="0" smtClean="0">
                <a:latin typeface="Cambria" pitchFamily="18" charset="0"/>
                <a:ea typeface="Cambria" pitchFamily="18" charset="0"/>
              </a:rPr>
              <a:t> − The data flow where the data will be replicated in all the configured channels.</a:t>
            </a:r>
          </a:p>
          <a:p>
            <a:pPr algn="just">
              <a:lnSpc>
                <a:spcPct val="150000"/>
              </a:lnSpc>
            </a:pPr>
            <a:r>
              <a:rPr lang="en-US" sz="2200" b="1" dirty="0" smtClean="0">
                <a:latin typeface="Cambria" pitchFamily="18" charset="0"/>
                <a:ea typeface="Cambria" pitchFamily="18" charset="0"/>
              </a:rPr>
              <a:t>Multiplexing</a:t>
            </a:r>
            <a:r>
              <a:rPr lang="en-US" sz="2200" dirty="0" smtClean="0">
                <a:latin typeface="Cambria" pitchFamily="18" charset="0"/>
                <a:ea typeface="Cambria" pitchFamily="18" charset="0"/>
              </a:rPr>
              <a:t> − Data will be sent to a selected channel which is mentioned in the header of the event.</a:t>
            </a:r>
            <a:endParaRPr lang="en-US" sz="2200" dirty="0">
              <a:latin typeface="Cambria" pitchFamily="18" charset="0"/>
              <a:ea typeface="Cambria" pitchFamily="18" charset="0"/>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81</a:t>
            </a:fld>
            <a:endParaRPr lang="en-IN" dirty="0"/>
          </a:p>
        </p:txBody>
      </p:sp>
      <p:sp>
        <p:nvSpPr>
          <p:cNvPr id="7" name="Rectangle 6"/>
          <p:cNvSpPr/>
          <p:nvPr/>
        </p:nvSpPr>
        <p:spPr>
          <a:xfrm>
            <a:off x="457200" y="838200"/>
            <a:ext cx="8153400" cy="5615704"/>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Fan-in Flow</a:t>
            </a:r>
          </a:p>
          <a:p>
            <a:pPr algn="just">
              <a:lnSpc>
                <a:spcPct val="150000"/>
              </a:lnSpc>
            </a:pPr>
            <a:r>
              <a:rPr lang="en-US" sz="2200" dirty="0" smtClean="0">
                <a:latin typeface="Cambria" pitchFamily="18" charset="0"/>
                <a:ea typeface="Cambria" pitchFamily="18" charset="0"/>
              </a:rPr>
              <a:t>The data flow in which the data will be transferred from many sources to one channel is known as </a:t>
            </a:r>
            <a:r>
              <a:rPr lang="en-US" sz="2200" b="1" dirty="0" smtClean="0">
                <a:latin typeface="Cambria" pitchFamily="18" charset="0"/>
                <a:ea typeface="Cambria" pitchFamily="18" charset="0"/>
              </a:rPr>
              <a:t>fan-in flow</a:t>
            </a:r>
            <a:r>
              <a:rPr lang="en-US" sz="2200" dirty="0" smtClean="0">
                <a:latin typeface="Cambria" pitchFamily="18" charset="0"/>
                <a:ea typeface="Cambria" pitchFamily="18" charset="0"/>
              </a:rPr>
              <a:t>.</a:t>
            </a:r>
          </a:p>
          <a:p>
            <a:pPr algn="just">
              <a:lnSpc>
                <a:spcPct val="150000"/>
              </a:lnSpc>
            </a:pPr>
            <a:r>
              <a:rPr lang="en-US" sz="2200" b="1" dirty="0" smtClean="0">
                <a:latin typeface="Cambria" pitchFamily="18" charset="0"/>
                <a:ea typeface="Cambria" pitchFamily="18" charset="0"/>
              </a:rPr>
              <a:t>Failure Handling</a:t>
            </a:r>
          </a:p>
          <a:p>
            <a:pPr algn="just">
              <a:lnSpc>
                <a:spcPct val="150000"/>
              </a:lnSpc>
            </a:pPr>
            <a:r>
              <a:rPr lang="en-US" sz="2200" dirty="0" smtClean="0">
                <a:latin typeface="Cambria" pitchFamily="18" charset="0"/>
                <a:ea typeface="Cambria" pitchFamily="18" charset="0"/>
              </a:rPr>
              <a:t>In Flume, for each event, two transactions take place: one at the sender and one at the receiver. The sender sends events to the receiver. Soon after receiving the data, the receiver commits its own transaction and sends a “received” signal to the sender. After receiving the signal, the sender commits its transaction. (Sender will not commit its transaction till it receives a signal from the receiver.)</a:t>
            </a:r>
            <a:endParaRPr lang="en-US" sz="2200" dirty="0">
              <a:latin typeface="Cambria" pitchFamily="18" charset="0"/>
              <a:ea typeface="Cambria" pitchFamily="18" charset="0"/>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82</a:t>
            </a:fld>
            <a:endParaRPr lang="en-IN" dirty="0"/>
          </a:p>
        </p:txBody>
      </p:sp>
      <p:sp>
        <p:nvSpPr>
          <p:cNvPr id="6" name="Rectangle 5"/>
          <p:cNvSpPr/>
          <p:nvPr/>
        </p:nvSpPr>
        <p:spPr>
          <a:xfrm>
            <a:off x="457200" y="990600"/>
            <a:ext cx="8229600" cy="4662815"/>
          </a:xfrm>
          <a:prstGeom prst="rect">
            <a:avLst/>
          </a:prstGeom>
        </p:spPr>
        <p:txBody>
          <a:bodyPr wrap="square">
            <a:spAutoFit/>
          </a:bodyPr>
          <a:lstStyle/>
          <a:p>
            <a:pPr algn="ctr">
              <a:lnSpc>
                <a:spcPct val="150000"/>
              </a:lnSpc>
            </a:pPr>
            <a:r>
              <a:rPr lang="en-US" sz="2200" b="1" u="sng" dirty="0" smtClean="0">
                <a:latin typeface="Cambria" pitchFamily="18" charset="0"/>
                <a:ea typeface="Cambria" pitchFamily="18" charset="0"/>
              </a:rPr>
              <a:t>KAFKA</a:t>
            </a:r>
          </a:p>
          <a:p>
            <a:pPr algn="just">
              <a:lnSpc>
                <a:spcPct val="150000"/>
              </a:lnSpc>
            </a:pPr>
            <a:r>
              <a:rPr lang="en-US" sz="2200" dirty="0" smtClean="0">
                <a:latin typeface="Cambria" pitchFamily="18" charset="0"/>
                <a:ea typeface="Cambria" pitchFamily="18" charset="0"/>
              </a:rPr>
              <a:t>The first challenge is how to collect large volume of data and the second challenge is to analyze the collected data. To overcome those challenges, you must need a messaging system.</a:t>
            </a:r>
          </a:p>
          <a:p>
            <a:pPr algn="just">
              <a:lnSpc>
                <a:spcPct val="150000"/>
              </a:lnSpc>
            </a:pPr>
            <a:r>
              <a:rPr lang="en-US" sz="2200" dirty="0" smtClean="0">
                <a:latin typeface="Cambria" pitchFamily="18" charset="0"/>
                <a:ea typeface="Cambria" pitchFamily="18" charset="0"/>
              </a:rPr>
              <a:t>Kafka is designed for distributed high throughput systems. In comparison to other messaging systems, Kafka has better throughput, built-in partitioning, replication and inherent fault-tolerance, which makes it a good fit for large-scale message processing applications.</a:t>
            </a:r>
            <a:endParaRPr lang="en-US" sz="2200" dirty="0">
              <a:latin typeface="Cambria" pitchFamily="18" charset="0"/>
              <a:ea typeface="Cambria" pitchFamily="18" charset="0"/>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83</a:t>
            </a:fld>
            <a:endParaRPr lang="en-IN" dirty="0"/>
          </a:p>
        </p:txBody>
      </p:sp>
      <p:sp>
        <p:nvSpPr>
          <p:cNvPr id="7" name="Rectangle 6"/>
          <p:cNvSpPr/>
          <p:nvPr/>
        </p:nvSpPr>
        <p:spPr>
          <a:xfrm>
            <a:off x="457200" y="1066800"/>
            <a:ext cx="8153400" cy="4154984"/>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What is a Messaging System?</a:t>
            </a:r>
          </a:p>
          <a:p>
            <a:pPr algn="just">
              <a:lnSpc>
                <a:spcPct val="150000"/>
              </a:lnSpc>
            </a:pPr>
            <a:r>
              <a:rPr lang="en-US" sz="2200" dirty="0" smtClean="0">
                <a:latin typeface="Cambria" pitchFamily="18" charset="0"/>
                <a:ea typeface="Cambria" pitchFamily="18" charset="0"/>
              </a:rPr>
              <a:t>A Messaging System is responsible for transferring data from one application to another, so the applications can focus on data, but not worry about how to share it. Distributed messaging is based on the concept of reliable message queuing. </a:t>
            </a:r>
          </a:p>
          <a:p>
            <a:pPr algn="just">
              <a:lnSpc>
                <a:spcPct val="150000"/>
              </a:lnSpc>
            </a:pPr>
            <a:r>
              <a:rPr lang="en-US" sz="2200" dirty="0" smtClean="0">
                <a:latin typeface="Cambria" pitchFamily="18" charset="0"/>
                <a:ea typeface="Cambria" pitchFamily="18" charset="0"/>
              </a:rPr>
              <a:t>Two types of messaging patterns are available − one is point to point and the other is publish-subscribe (pub-sub) messaging system. Most of the messaging patterns follow </a:t>
            </a:r>
            <a:r>
              <a:rPr lang="en-US" sz="2200" b="1" dirty="0" smtClean="0">
                <a:latin typeface="Cambria" pitchFamily="18" charset="0"/>
                <a:ea typeface="Cambria" pitchFamily="18" charset="0"/>
              </a:rPr>
              <a:t>pub-sub</a:t>
            </a:r>
            <a:r>
              <a:rPr lang="en-US" sz="2200" dirty="0" smtClean="0">
                <a:latin typeface="Cambria" pitchFamily="18" charset="0"/>
                <a:ea typeface="Cambria" pitchFamily="18" charset="0"/>
              </a:rPr>
              <a:t>.</a:t>
            </a:r>
            <a:endParaRPr lang="en-US" sz="2200" dirty="0">
              <a:latin typeface="Cambria" pitchFamily="18" charset="0"/>
              <a:ea typeface="Cambria" pitchFamily="18" charset="0"/>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84</a:t>
            </a:fld>
            <a:endParaRPr lang="en-IN" dirty="0"/>
          </a:p>
        </p:txBody>
      </p:sp>
      <p:sp>
        <p:nvSpPr>
          <p:cNvPr id="6" name="Rectangle 5"/>
          <p:cNvSpPr/>
          <p:nvPr/>
        </p:nvSpPr>
        <p:spPr>
          <a:xfrm>
            <a:off x="533400" y="990601"/>
            <a:ext cx="8153400" cy="4662815"/>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Point to Point Messaging System</a:t>
            </a:r>
          </a:p>
          <a:p>
            <a:pPr algn="just">
              <a:lnSpc>
                <a:spcPct val="150000"/>
              </a:lnSpc>
            </a:pPr>
            <a:r>
              <a:rPr lang="en-US" sz="2200" dirty="0" smtClean="0">
                <a:latin typeface="Cambria" pitchFamily="18" charset="0"/>
                <a:ea typeface="Cambria" pitchFamily="18" charset="0"/>
              </a:rPr>
              <a:t>In a point-to-point system, messages are persisted in a queue. One or more consumers can consume the messages in the queue, but a particular message can be consumed by a maximum of one consumer only. Once a consumer reads a message in the queue, it disappears from that queue. The typical example of this system is an Order Processing System, where each order will be processed by one Order Processor, but Multiple Order Processors can work as well at the same time. The following diagram depicts the structure.</a:t>
            </a:r>
            <a:endParaRPr lang="en-US" sz="2200" dirty="0">
              <a:latin typeface="Cambria" pitchFamily="18" charset="0"/>
              <a:ea typeface="Cambria" pitchFamily="18" charset="0"/>
            </a:endParaRPr>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85</a:t>
            </a:fld>
            <a:endParaRPr lang="en-IN" dirty="0"/>
          </a:p>
        </p:txBody>
      </p:sp>
      <p:pic>
        <p:nvPicPr>
          <p:cNvPr id="1026" name="Picture 2"/>
          <p:cNvPicPr>
            <a:picLocks noChangeAspect="1" noChangeArrowheads="1"/>
          </p:cNvPicPr>
          <p:nvPr/>
        </p:nvPicPr>
        <p:blipFill>
          <a:blip r:embed="rId2"/>
          <a:srcRect/>
          <a:stretch>
            <a:fillRect/>
          </a:stretch>
        </p:blipFill>
        <p:spPr bwMode="auto">
          <a:xfrm>
            <a:off x="1828800" y="1981200"/>
            <a:ext cx="5569927" cy="2133600"/>
          </a:xfrm>
          <a:prstGeom prst="rect">
            <a:avLst/>
          </a:prstGeom>
          <a:noFill/>
          <a:ln w="9525">
            <a:noFill/>
            <a:miter lim="800000"/>
            <a:headEnd/>
            <a:tailEnd/>
          </a:ln>
          <a:effectLst/>
        </p:spPr>
      </p:pic>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86</a:t>
            </a:fld>
            <a:endParaRPr lang="en-IN" dirty="0"/>
          </a:p>
        </p:txBody>
      </p:sp>
      <p:sp>
        <p:nvSpPr>
          <p:cNvPr id="6" name="Rectangle 5"/>
          <p:cNvSpPr/>
          <p:nvPr/>
        </p:nvSpPr>
        <p:spPr>
          <a:xfrm>
            <a:off x="533400" y="1143000"/>
            <a:ext cx="7924800" cy="5170646"/>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Publish-Subscribe Messaging System</a:t>
            </a:r>
          </a:p>
          <a:p>
            <a:pPr algn="just">
              <a:lnSpc>
                <a:spcPct val="150000"/>
              </a:lnSpc>
            </a:pPr>
            <a:r>
              <a:rPr lang="en-US" sz="2200" dirty="0" smtClean="0">
                <a:latin typeface="Cambria" pitchFamily="18" charset="0"/>
                <a:ea typeface="Cambria" pitchFamily="18" charset="0"/>
              </a:rPr>
              <a:t>In the publish-subscribe system, messages are persisted in a topic. Unlike point-to-point system, consumers can subscribe to one or more topic and consume all the messages in that topic. In the Publish-Subscribe system, message producers are called publishers and message consumers are called subscribers. A real-life example is Dish TV, which publishes different channels like sports, movies, music, etc., and anyone can subscribe to their own set of channels and get them whenever their subscribed channels are available.</a:t>
            </a:r>
            <a:endParaRPr lang="en-US" sz="2200" dirty="0">
              <a:latin typeface="Cambria" pitchFamily="18" charset="0"/>
              <a:ea typeface="Cambria" pitchFamily="18" charset="0"/>
            </a:endParaRPr>
          </a:p>
        </p:txBody>
      </p:sp>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87</a:t>
            </a:fld>
            <a:endParaRPr lang="en-IN" dirty="0"/>
          </a:p>
        </p:txBody>
      </p:sp>
      <p:pic>
        <p:nvPicPr>
          <p:cNvPr id="2050" name="Picture 2"/>
          <p:cNvPicPr>
            <a:picLocks noChangeAspect="1" noChangeArrowheads="1"/>
          </p:cNvPicPr>
          <p:nvPr/>
        </p:nvPicPr>
        <p:blipFill>
          <a:blip r:embed="rId2"/>
          <a:srcRect/>
          <a:stretch>
            <a:fillRect/>
          </a:stretch>
        </p:blipFill>
        <p:spPr bwMode="auto">
          <a:xfrm>
            <a:off x="1524000" y="1905000"/>
            <a:ext cx="6347460" cy="2590800"/>
          </a:xfrm>
          <a:prstGeom prst="rect">
            <a:avLst/>
          </a:prstGeom>
          <a:noFill/>
          <a:ln w="9525">
            <a:noFill/>
            <a:miter lim="800000"/>
            <a:headEnd/>
            <a:tailEnd/>
          </a:ln>
          <a:effectLst/>
        </p:spPr>
      </p:pic>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88</a:t>
            </a:fld>
            <a:endParaRPr lang="en-IN" dirty="0"/>
          </a:p>
        </p:txBody>
      </p:sp>
      <p:sp>
        <p:nvSpPr>
          <p:cNvPr id="6" name="Rectangle 5"/>
          <p:cNvSpPr/>
          <p:nvPr/>
        </p:nvSpPr>
        <p:spPr>
          <a:xfrm>
            <a:off x="533400" y="990600"/>
            <a:ext cx="8001000" cy="3647152"/>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What is Kafka?</a:t>
            </a:r>
          </a:p>
          <a:p>
            <a:pPr algn="just">
              <a:lnSpc>
                <a:spcPct val="150000"/>
              </a:lnSpc>
            </a:pPr>
            <a:r>
              <a:rPr lang="en-US" sz="2200" dirty="0" smtClean="0">
                <a:latin typeface="Cambria" pitchFamily="18" charset="0"/>
                <a:ea typeface="Cambria" pitchFamily="18" charset="0"/>
              </a:rPr>
              <a:t>Apache Kafka is a distributed publish-subscribe messaging system and a robust queue that can handle a high volume of data and enables you to pass messages from one end-point to another. Kafka is suitable for both offline and online message consumption. Kafka messages are persisted on the disk and replicated within the cluster to prevent data loss. </a:t>
            </a:r>
            <a:endParaRPr lang="en-US" sz="2200" dirty="0">
              <a:latin typeface="Cambria" pitchFamily="18" charset="0"/>
              <a:ea typeface="Cambria" pitchFamily="18" charset="0"/>
            </a:endParaRPr>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89</a:t>
            </a:fld>
            <a:endParaRPr lang="en-IN" dirty="0"/>
          </a:p>
        </p:txBody>
      </p:sp>
      <p:sp>
        <p:nvSpPr>
          <p:cNvPr id="9218" name="Rectangle 2"/>
          <p:cNvSpPr>
            <a:spLocks noChangeArrowheads="1"/>
          </p:cNvSpPr>
          <p:nvPr/>
        </p:nvSpPr>
        <p:spPr bwMode="auto">
          <a:xfrm>
            <a:off x="381000" y="1066800"/>
            <a:ext cx="8534400" cy="5061707"/>
          </a:xfrm>
          <a:prstGeom prst="rect">
            <a:avLst/>
          </a:prstGeom>
          <a:noFill/>
          <a:ln w="9525">
            <a:noFill/>
            <a:miter lim="800000"/>
            <a:headEnd/>
            <a:tailEnd/>
          </a:ln>
          <a:effectLst/>
        </p:spPr>
        <p:txBody>
          <a:bodyPr vert="horz" wrap="square" lIns="91440" tIns="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200" b="1" i="0" u="none" strike="noStrike" cap="none" normalizeH="0" baseline="0" dirty="0" smtClean="0">
                <a:ln>
                  <a:noFill/>
                </a:ln>
                <a:solidFill>
                  <a:schemeClr val="tx1"/>
                </a:solidFill>
                <a:effectLst/>
                <a:latin typeface="Cambria" pitchFamily="18" charset="0"/>
                <a:ea typeface="Cambria" pitchFamily="18" charset="0"/>
                <a:cs typeface="Arial" pitchFamily="34" charset="0"/>
              </a:rPr>
              <a:t>Benefits</a:t>
            </a:r>
          </a:p>
          <a:p>
            <a:pPr marL="0" marR="0" lvl="0" indent="0" algn="just" defTabSz="914400" rtl="0" eaLnBrk="0" fontAlgn="base" latinLnBrk="0" hangingPunct="0">
              <a:lnSpc>
                <a:spcPct val="150000"/>
              </a:lnSpc>
              <a:spcBef>
                <a:spcPct val="0"/>
              </a:spcBef>
              <a:spcAft>
                <a:spcPct val="0"/>
              </a:spcAft>
              <a:buClrTx/>
              <a:buSzTx/>
              <a:tabLst/>
            </a:pPr>
            <a:r>
              <a:rPr kumimoji="0" lang="en-US" sz="2200" b="1" i="0" u="none" strike="noStrike" cap="none" normalizeH="0" baseline="0" dirty="0" smtClean="0">
                <a:ln>
                  <a:noFill/>
                </a:ln>
                <a:solidFill>
                  <a:srgbClr val="000000"/>
                </a:solidFill>
                <a:effectLst/>
                <a:latin typeface="Cambria" pitchFamily="18" charset="0"/>
                <a:ea typeface="Cambria" pitchFamily="18" charset="0"/>
                <a:cs typeface="Arial" pitchFamily="34" charset="0"/>
              </a:rPr>
              <a:t>Reliability</a:t>
            </a:r>
            <a:r>
              <a:rPr kumimoji="0" lang="en-US" sz="22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 Kafka is distributed, partitioned, replicated and fault tolerance.</a:t>
            </a:r>
            <a:endParaRPr kumimoji="0" lang="en-US" sz="22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2200" b="1" i="0" u="none" strike="noStrike" cap="none" normalizeH="0" baseline="0" dirty="0" smtClean="0">
                <a:ln>
                  <a:noFill/>
                </a:ln>
                <a:solidFill>
                  <a:srgbClr val="000000"/>
                </a:solidFill>
                <a:effectLst/>
                <a:latin typeface="Cambria" pitchFamily="18" charset="0"/>
                <a:ea typeface="Cambria" pitchFamily="18" charset="0"/>
                <a:cs typeface="Arial" pitchFamily="34" charset="0"/>
              </a:rPr>
              <a:t>Scalability</a:t>
            </a:r>
            <a:r>
              <a:rPr kumimoji="0" lang="en-US" sz="22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 Kafka messaging system scales easily without down time..</a:t>
            </a:r>
            <a:endParaRPr kumimoji="0" lang="en-US" sz="22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2200" b="1" i="0" u="none" strike="noStrike" cap="none" normalizeH="0" baseline="0" dirty="0" smtClean="0">
                <a:ln>
                  <a:noFill/>
                </a:ln>
                <a:solidFill>
                  <a:srgbClr val="000000"/>
                </a:solidFill>
                <a:effectLst/>
                <a:latin typeface="Cambria" pitchFamily="18" charset="0"/>
                <a:ea typeface="Cambria" pitchFamily="18" charset="0"/>
                <a:cs typeface="Arial" pitchFamily="34" charset="0"/>
              </a:rPr>
              <a:t>Durability</a:t>
            </a:r>
            <a:r>
              <a:rPr kumimoji="0" lang="en-US" sz="22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 Kafka uses Distributed commit log which means messages persists on disk as fast as possible, hence it is durable..</a:t>
            </a:r>
            <a:endParaRPr kumimoji="0" lang="en-US" sz="22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sz="2200" b="1" i="0" u="none" strike="noStrike" cap="none" normalizeH="0" baseline="0" dirty="0" smtClean="0">
                <a:ln>
                  <a:noFill/>
                </a:ln>
                <a:solidFill>
                  <a:srgbClr val="000000"/>
                </a:solidFill>
                <a:effectLst/>
                <a:latin typeface="Cambria" pitchFamily="18" charset="0"/>
                <a:ea typeface="Cambria" pitchFamily="18" charset="0"/>
                <a:cs typeface="Arial" pitchFamily="34" charset="0"/>
              </a:rPr>
              <a:t>Performance</a:t>
            </a:r>
            <a:r>
              <a:rPr kumimoji="0" lang="en-US" sz="2200" b="0" i="0" u="none" strike="noStrike" cap="none" normalizeH="0" baseline="0" dirty="0" smtClean="0">
                <a:ln>
                  <a:noFill/>
                </a:ln>
                <a:solidFill>
                  <a:srgbClr val="000000"/>
                </a:solidFill>
                <a:effectLst/>
                <a:latin typeface="Cambria" pitchFamily="18" charset="0"/>
                <a:ea typeface="Cambria" pitchFamily="18" charset="0"/>
                <a:cs typeface="Arial" pitchFamily="34" charset="0"/>
              </a:rPr>
              <a:t> − Kafka has high throughput for both publishing and subscribing messages. It maintains stable performance even many TB of messages are stored.</a:t>
            </a:r>
            <a:endParaRPr kumimoji="0" lang="en-US" sz="2200" b="0" i="0" u="none" strike="noStrike" cap="none" normalizeH="0" baseline="0" dirty="0" smtClean="0">
              <a:ln>
                <a:noFill/>
              </a:ln>
              <a:solidFill>
                <a:schemeClr val="tx1"/>
              </a:solidFill>
              <a:effectLst/>
              <a:latin typeface="Cambria" pitchFamily="18" charset="0"/>
              <a:ea typeface="Cambria" pitchFamily="18" charset="0"/>
              <a:cs typeface="Arial" pitchFamily="34"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FDA270-B219-476E-8231-BB6CA83C1313}"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dirty="0"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a:t>
            </a:fld>
            <a:endParaRPr lang="en-IN" dirty="0"/>
          </a:p>
        </p:txBody>
      </p:sp>
      <p:sp>
        <p:nvSpPr>
          <p:cNvPr id="6" name="Rectangle 5"/>
          <p:cNvSpPr/>
          <p:nvPr/>
        </p:nvSpPr>
        <p:spPr>
          <a:xfrm>
            <a:off x="533400" y="1066800"/>
            <a:ext cx="8077200" cy="4662815"/>
          </a:xfrm>
          <a:prstGeom prst="rect">
            <a:avLst/>
          </a:prstGeom>
        </p:spPr>
        <p:txBody>
          <a:bodyPr wrap="square">
            <a:spAutoFit/>
          </a:bodyPr>
          <a:lstStyle/>
          <a:p>
            <a:pPr algn="just" fontAlgn="base">
              <a:lnSpc>
                <a:spcPct val="150000"/>
              </a:lnSpc>
            </a:pPr>
            <a:r>
              <a:rPr lang="en-US" sz="2200" b="1" dirty="0" smtClean="0">
                <a:latin typeface="Cambria" pitchFamily="18" charset="0"/>
                <a:ea typeface="Cambria" pitchFamily="18" charset="0"/>
              </a:rPr>
              <a:t>Master Node:</a:t>
            </a:r>
            <a:r>
              <a:rPr lang="en-US" sz="2200" dirty="0" smtClean="0">
                <a:latin typeface="Cambria" pitchFamily="18" charset="0"/>
                <a:ea typeface="Cambria" pitchFamily="18" charset="0"/>
              </a:rPr>
              <a:t> </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Manages all the slave nodes and assign work to them.</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It executes file system namespace operations like opening, closing, renaming files and directories.</a:t>
            </a:r>
          </a:p>
          <a:p>
            <a:pPr algn="just" fontAlgn="base">
              <a:lnSpc>
                <a:spcPct val="150000"/>
              </a:lnSpc>
            </a:pPr>
            <a:r>
              <a:rPr lang="en-US" sz="2200" b="1" dirty="0" smtClean="0">
                <a:latin typeface="Cambria" pitchFamily="18" charset="0"/>
                <a:ea typeface="Cambria" pitchFamily="18" charset="0"/>
              </a:rPr>
              <a:t>Name Node:</a:t>
            </a:r>
            <a:r>
              <a:rPr lang="en-US" sz="2200" dirty="0" smtClean="0">
                <a:latin typeface="Cambria" pitchFamily="18" charset="0"/>
                <a:ea typeface="Cambria" pitchFamily="18" charset="0"/>
              </a:rPr>
              <a:t> </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Actual worker nodes, who do the actual work like reading, writing, processing etc.</a:t>
            </a:r>
          </a:p>
          <a:p>
            <a:pPr lvl="1" algn="just" fontAlgn="base">
              <a:lnSpc>
                <a:spcPct val="150000"/>
              </a:lnSpc>
              <a:buFont typeface="Wingdings" pitchFamily="2" charset="2"/>
              <a:buChar char="ü"/>
            </a:pPr>
            <a:r>
              <a:rPr lang="en-US" sz="2200" dirty="0" smtClean="0">
                <a:latin typeface="Cambria" pitchFamily="18" charset="0"/>
                <a:ea typeface="Cambria" pitchFamily="18" charset="0"/>
              </a:rPr>
              <a:t>They also perform creation, deletion, and replication upon instruction from the master.</a:t>
            </a:r>
          </a:p>
        </p:txBody>
      </p:sp>
    </p:spTree>
    <p:extLst>
      <p:ext uri="{BB962C8B-B14F-4D97-AF65-F5344CB8AC3E}">
        <p14:creationId xmlns:p14="http://schemas.microsoft.com/office/powerpoint/2010/main" xmlns="" val="397627315"/>
      </p:ext>
    </p:extLst>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90</a:t>
            </a:fld>
            <a:endParaRPr lang="en-IN" dirty="0"/>
          </a:p>
        </p:txBody>
      </p:sp>
      <p:sp>
        <p:nvSpPr>
          <p:cNvPr id="6" name="Rectangle 5"/>
          <p:cNvSpPr/>
          <p:nvPr/>
        </p:nvSpPr>
        <p:spPr>
          <a:xfrm>
            <a:off x="533400" y="1142999"/>
            <a:ext cx="8077200" cy="5170646"/>
          </a:xfrm>
          <a:prstGeom prst="rect">
            <a:avLst/>
          </a:prstGeom>
        </p:spPr>
        <p:txBody>
          <a:bodyPr wrap="square">
            <a:spAutoFit/>
          </a:bodyPr>
          <a:lstStyle/>
          <a:p>
            <a:pPr algn="just">
              <a:lnSpc>
                <a:spcPct val="150000"/>
              </a:lnSpc>
            </a:pPr>
            <a:r>
              <a:rPr lang="en-US" sz="2200" b="1" u="sng" dirty="0" smtClean="0">
                <a:latin typeface="Cambria" pitchFamily="18" charset="0"/>
                <a:ea typeface="Cambria" pitchFamily="18" charset="0"/>
              </a:rPr>
              <a:t>Use Cases</a:t>
            </a:r>
          </a:p>
          <a:p>
            <a:pPr algn="just">
              <a:lnSpc>
                <a:spcPct val="150000"/>
              </a:lnSpc>
            </a:pPr>
            <a:r>
              <a:rPr lang="en-US" sz="2200" b="1" dirty="0" smtClean="0">
                <a:latin typeface="Cambria" pitchFamily="18" charset="0"/>
                <a:ea typeface="Cambria" pitchFamily="18" charset="0"/>
              </a:rPr>
              <a:t>Metrics</a:t>
            </a:r>
            <a:r>
              <a:rPr lang="en-US" sz="2200" dirty="0" smtClean="0">
                <a:latin typeface="Cambria" pitchFamily="18" charset="0"/>
                <a:ea typeface="Cambria" pitchFamily="18" charset="0"/>
              </a:rPr>
              <a:t> − Kafka is often used for operational monitoring data. </a:t>
            </a:r>
          </a:p>
          <a:p>
            <a:pPr algn="just">
              <a:lnSpc>
                <a:spcPct val="150000"/>
              </a:lnSpc>
            </a:pPr>
            <a:r>
              <a:rPr lang="en-US" sz="2200" b="1" dirty="0" smtClean="0">
                <a:latin typeface="Cambria" pitchFamily="18" charset="0"/>
                <a:ea typeface="Cambria" pitchFamily="18" charset="0"/>
              </a:rPr>
              <a:t>Log Aggregation Solution</a:t>
            </a:r>
            <a:r>
              <a:rPr lang="en-US" sz="2200" dirty="0" smtClean="0">
                <a:latin typeface="Cambria" pitchFamily="18" charset="0"/>
                <a:ea typeface="Cambria" pitchFamily="18" charset="0"/>
              </a:rPr>
              <a:t> − Kafka can be used across an organization to collect logs from multiple services and make them available in a standard format to multiple consumers.</a:t>
            </a:r>
          </a:p>
          <a:p>
            <a:pPr algn="just">
              <a:lnSpc>
                <a:spcPct val="150000"/>
              </a:lnSpc>
            </a:pPr>
            <a:r>
              <a:rPr lang="en-US" sz="2200" b="1" dirty="0" smtClean="0">
                <a:latin typeface="Cambria" pitchFamily="18" charset="0"/>
                <a:ea typeface="Cambria" pitchFamily="18" charset="0"/>
              </a:rPr>
              <a:t>Stream Processing</a:t>
            </a:r>
            <a:r>
              <a:rPr lang="en-US" sz="2200" dirty="0" smtClean="0">
                <a:latin typeface="Cambria" pitchFamily="18" charset="0"/>
                <a:ea typeface="Cambria" pitchFamily="18" charset="0"/>
              </a:rPr>
              <a:t> − Popular frameworks such as Storm and Spark Streaming read data from a topic, processes it, and write processed data to a new topic where it becomes available for users and applications. Kafka’s strong durability is also very useful in the context of stream processing.</a:t>
            </a:r>
            <a:endParaRPr lang="en-US" sz="2200" dirty="0">
              <a:latin typeface="Cambria" pitchFamily="18" charset="0"/>
              <a:ea typeface="Cambria" pitchFamily="18" charset="0"/>
            </a:endParaRPr>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91</a:t>
            </a:fld>
            <a:endParaRPr lang="en-IN" dirty="0"/>
          </a:p>
        </p:txBody>
      </p:sp>
      <p:sp>
        <p:nvSpPr>
          <p:cNvPr id="6" name="Rectangle 5"/>
          <p:cNvSpPr/>
          <p:nvPr/>
        </p:nvSpPr>
        <p:spPr>
          <a:xfrm>
            <a:off x="533400" y="1219200"/>
            <a:ext cx="8001000" cy="2123658"/>
          </a:xfrm>
          <a:prstGeom prst="rect">
            <a:avLst/>
          </a:prstGeom>
        </p:spPr>
        <p:txBody>
          <a:bodyPr wrap="square">
            <a:spAutoFit/>
          </a:bodyPr>
          <a:lstStyle/>
          <a:p>
            <a:pPr algn="just">
              <a:lnSpc>
                <a:spcPct val="150000"/>
              </a:lnSpc>
            </a:pPr>
            <a:r>
              <a:rPr lang="en-US" sz="2200" b="1" u="sng" dirty="0" smtClean="0">
                <a:latin typeface="Cambria" pitchFamily="18" charset="0"/>
                <a:ea typeface="Cambria" pitchFamily="18" charset="0"/>
              </a:rPr>
              <a:t>Need for Kafka</a:t>
            </a:r>
          </a:p>
          <a:p>
            <a:pPr algn="just">
              <a:lnSpc>
                <a:spcPct val="150000"/>
              </a:lnSpc>
            </a:pPr>
            <a:r>
              <a:rPr lang="en-US" sz="2200" dirty="0" smtClean="0">
                <a:latin typeface="Cambria" pitchFamily="18" charset="0"/>
                <a:ea typeface="Cambria" pitchFamily="18" charset="0"/>
              </a:rPr>
              <a:t>Kafka is a unified platform for handling all the real-time data feeds. It has the ability to handle a large number of diverse consumers. </a:t>
            </a:r>
            <a:endParaRPr lang="en-US" sz="2200" dirty="0">
              <a:latin typeface="Cambria" pitchFamily="18" charset="0"/>
              <a:ea typeface="Cambria" pitchFamily="18" charset="0"/>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92</a:t>
            </a:fld>
            <a:endParaRPr lang="en-IN" dirty="0"/>
          </a:p>
        </p:txBody>
      </p:sp>
      <p:pic>
        <p:nvPicPr>
          <p:cNvPr id="6145" name="Picture 1"/>
          <p:cNvPicPr>
            <a:picLocks noChangeAspect="1" noChangeArrowheads="1"/>
          </p:cNvPicPr>
          <p:nvPr/>
        </p:nvPicPr>
        <p:blipFill>
          <a:blip r:embed="rId2"/>
          <a:srcRect/>
          <a:stretch>
            <a:fillRect/>
          </a:stretch>
        </p:blipFill>
        <p:spPr bwMode="auto">
          <a:xfrm>
            <a:off x="533400" y="1295400"/>
            <a:ext cx="8229600" cy="4648200"/>
          </a:xfrm>
          <a:prstGeom prst="rect">
            <a:avLst/>
          </a:prstGeom>
          <a:noFill/>
          <a:ln w="9525">
            <a:noFill/>
            <a:miter lim="800000"/>
            <a:headEnd/>
            <a:tailEnd/>
          </a:ln>
          <a:effectLst/>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93</a:t>
            </a:fld>
            <a:endParaRPr lang="en-IN" dirty="0"/>
          </a:p>
        </p:txBody>
      </p:sp>
      <p:graphicFrame>
        <p:nvGraphicFramePr>
          <p:cNvPr id="6" name="Table 5"/>
          <p:cNvGraphicFramePr>
            <a:graphicFrameLocks noGrp="1"/>
          </p:cNvGraphicFramePr>
          <p:nvPr/>
        </p:nvGraphicFramePr>
        <p:xfrm>
          <a:off x="685800" y="838200"/>
          <a:ext cx="7924803" cy="5228416"/>
        </p:xfrm>
        <a:graphic>
          <a:graphicData uri="http://schemas.openxmlformats.org/drawingml/2006/table">
            <a:tbl>
              <a:tblPr/>
              <a:tblGrid>
                <a:gridCol w="7924803"/>
              </a:tblGrid>
              <a:tr h="3534874">
                <a:tc>
                  <a:txBody>
                    <a:bodyPr/>
                    <a:lstStyle/>
                    <a:p>
                      <a:pPr algn="just" fontAlgn="t">
                        <a:lnSpc>
                          <a:spcPct val="150000"/>
                        </a:lnSpc>
                      </a:pPr>
                      <a:r>
                        <a:rPr lang="en-US" sz="2200" b="1" dirty="0">
                          <a:solidFill>
                            <a:srgbClr val="000000"/>
                          </a:solidFill>
                          <a:latin typeface="Cambria" pitchFamily="18" charset="0"/>
                          <a:ea typeface="Cambria" pitchFamily="18" charset="0"/>
                        </a:rPr>
                        <a:t>Topics</a:t>
                      </a:r>
                      <a:endParaRPr lang="en-US" sz="2200" dirty="0">
                        <a:solidFill>
                          <a:srgbClr val="000000"/>
                        </a:solidFill>
                        <a:latin typeface="Cambria" pitchFamily="18" charset="0"/>
                        <a:ea typeface="Cambria" pitchFamily="18" charset="0"/>
                      </a:endParaRPr>
                    </a:p>
                    <a:p>
                      <a:pPr algn="just" fontAlgn="t">
                        <a:lnSpc>
                          <a:spcPct val="150000"/>
                        </a:lnSpc>
                      </a:pPr>
                      <a:r>
                        <a:rPr lang="en-US" sz="2200" dirty="0">
                          <a:solidFill>
                            <a:srgbClr val="000000"/>
                          </a:solidFill>
                          <a:latin typeface="Cambria" pitchFamily="18" charset="0"/>
                          <a:ea typeface="Cambria" pitchFamily="18" charset="0"/>
                        </a:rPr>
                        <a:t>A stream of messages belonging to a particular category is called a topic. Data is stored in topics.</a:t>
                      </a:r>
                    </a:p>
                    <a:p>
                      <a:pPr algn="just" fontAlgn="t">
                        <a:lnSpc>
                          <a:spcPct val="150000"/>
                        </a:lnSpc>
                      </a:pPr>
                      <a:r>
                        <a:rPr lang="en-US" sz="2200" dirty="0">
                          <a:solidFill>
                            <a:srgbClr val="000000"/>
                          </a:solidFill>
                          <a:latin typeface="Cambria" pitchFamily="18" charset="0"/>
                          <a:ea typeface="Cambria" pitchFamily="18" charset="0"/>
                        </a:rPr>
                        <a:t>Topics are split into partitions. For each topic, Kafka keeps a mini-mum of one partition. Each such partition contains messages in an immutable ordered sequence. A partition is implemented as a set of segment files of equal sizes.</a:t>
                      </a:r>
                    </a:p>
                  </a:txBody>
                  <a:tcPr marL="49804" marR="49804" marT="49804" marB="498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570526">
                <a:tc>
                  <a:txBody>
                    <a:bodyPr/>
                    <a:lstStyle/>
                    <a:p>
                      <a:pPr algn="just" fontAlgn="t">
                        <a:lnSpc>
                          <a:spcPct val="150000"/>
                        </a:lnSpc>
                      </a:pPr>
                      <a:r>
                        <a:rPr lang="en-US" sz="2200" b="1" dirty="0">
                          <a:solidFill>
                            <a:srgbClr val="000000"/>
                          </a:solidFill>
                          <a:latin typeface="Cambria" pitchFamily="18" charset="0"/>
                          <a:ea typeface="Cambria" pitchFamily="18" charset="0"/>
                        </a:rPr>
                        <a:t>Partition</a:t>
                      </a:r>
                      <a:endParaRPr lang="en-US" sz="2200" dirty="0">
                        <a:solidFill>
                          <a:srgbClr val="000000"/>
                        </a:solidFill>
                        <a:latin typeface="Cambria" pitchFamily="18" charset="0"/>
                        <a:ea typeface="Cambria" pitchFamily="18" charset="0"/>
                      </a:endParaRPr>
                    </a:p>
                    <a:p>
                      <a:pPr algn="just" fontAlgn="t">
                        <a:lnSpc>
                          <a:spcPct val="150000"/>
                        </a:lnSpc>
                      </a:pPr>
                      <a:r>
                        <a:rPr lang="en-US" sz="2200" dirty="0">
                          <a:solidFill>
                            <a:srgbClr val="000000"/>
                          </a:solidFill>
                          <a:latin typeface="Cambria" pitchFamily="18" charset="0"/>
                          <a:ea typeface="Cambria" pitchFamily="18" charset="0"/>
                        </a:rPr>
                        <a:t>Topics may have many partitions, so it can handle an arbitrary amount of data.</a:t>
                      </a:r>
                    </a:p>
                  </a:txBody>
                  <a:tcPr marL="49804" marR="49804" marT="49804" marB="4980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94</a:t>
            </a:fld>
            <a:endParaRPr lang="en-IN" dirty="0"/>
          </a:p>
        </p:txBody>
      </p:sp>
      <p:graphicFrame>
        <p:nvGraphicFramePr>
          <p:cNvPr id="8" name="Table 7"/>
          <p:cNvGraphicFramePr>
            <a:graphicFrameLocks noGrp="1"/>
          </p:cNvGraphicFramePr>
          <p:nvPr/>
        </p:nvGraphicFramePr>
        <p:xfrm>
          <a:off x="533400" y="1066800"/>
          <a:ext cx="7924800" cy="4838898"/>
        </p:xfrm>
        <a:graphic>
          <a:graphicData uri="http://schemas.openxmlformats.org/drawingml/2006/table">
            <a:tbl>
              <a:tblPr/>
              <a:tblGrid>
                <a:gridCol w="7924800"/>
              </a:tblGrid>
              <a:tr h="330265">
                <a:tc>
                  <a:txBody>
                    <a:bodyPr/>
                    <a:lstStyle/>
                    <a:p>
                      <a:pPr algn="just" fontAlgn="t">
                        <a:lnSpc>
                          <a:spcPct val="150000"/>
                        </a:lnSpc>
                      </a:pPr>
                      <a:r>
                        <a:rPr lang="en-US" sz="2200" b="1" dirty="0">
                          <a:solidFill>
                            <a:srgbClr val="000000"/>
                          </a:solidFill>
                          <a:latin typeface="Cambria" pitchFamily="18" charset="0"/>
                          <a:ea typeface="Cambria" pitchFamily="18" charset="0"/>
                        </a:rPr>
                        <a:t>Partition offset</a:t>
                      </a:r>
                      <a:endParaRPr lang="en-US" sz="2200" dirty="0">
                        <a:solidFill>
                          <a:srgbClr val="000000"/>
                        </a:solidFill>
                        <a:latin typeface="Cambria" pitchFamily="18" charset="0"/>
                        <a:ea typeface="Cambria" pitchFamily="18" charset="0"/>
                      </a:endParaRPr>
                    </a:p>
                    <a:p>
                      <a:pPr algn="just" fontAlgn="t">
                        <a:lnSpc>
                          <a:spcPct val="150000"/>
                        </a:lnSpc>
                      </a:pPr>
                      <a:r>
                        <a:rPr lang="en-US" sz="2200" dirty="0">
                          <a:solidFill>
                            <a:srgbClr val="000000"/>
                          </a:solidFill>
                          <a:latin typeface="Cambria" pitchFamily="18" charset="0"/>
                          <a:ea typeface="Cambria" pitchFamily="18" charset="0"/>
                        </a:rPr>
                        <a:t>Each partitioned message has a unique sequence id called as offset.</a:t>
                      </a:r>
                    </a:p>
                  </a:txBody>
                  <a:tcPr marL="52103" marR="52103" marT="52103" marB="5210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424626">
                <a:tc>
                  <a:txBody>
                    <a:bodyPr/>
                    <a:lstStyle/>
                    <a:p>
                      <a:pPr algn="just" fontAlgn="t">
                        <a:lnSpc>
                          <a:spcPct val="150000"/>
                        </a:lnSpc>
                      </a:pPr>
                      <a:r>
                        <a:rPr lang="en-US" sz="2200" b="1">
                          <a:solidFill>
                            <a:srgbClr val="000000"/>
                          </a:solidFill>
                          <a:latin typeface="Cambria" pitchFamily="18" charset="0"/>
                          <a:ea typeface="Cambria" pitchFamily="18" charset="0"/>
                        </a:rPr>
                        <a:t>Replicas of partition</a:t>
                      </a:r>
                      <a:endParaRPr lang="en-US" sz="2200">
                        <a:solidFill>
                          <a:srgbClr val="000000"/>
                        </a:solidFill>
                        <a:latin typeface="Cambria" pitchFamily="18" charset="0"/>
                        <a:ea typeface="Cambria" pitchFamily="18" charset="0"/>
                      </a:endParaRPr>
                    </a:p>
                    <a:p>
                      <a:pPr algn="just" fontAlgn="t">
                        <a:lnSpc>
                          <a:spcPct val="150000"/>
                        </a:lnSpc>
                      </a:pPr>
                      <a:r>
                        <a:rPr lang="en-US" sz="2200">
                          <a:solidFill>
                            <a:srgbClr val="000000"/>
                          </a:solidFill>
                          <a:latin typeface="Cambria" pitchFamily="18" charset="0"/>
                          <a:ea typeface="Cambria" pitchFamily="18" charset="0"/>
                        </a:rPr>
                        <a:t>Replicas are nothing but backups of a partition. Replicas are never read or write data. They are used to prevent data loss.</a:t>
                      </a:r>
                    </a:p>
                  </a:txBody>
                  <a:tcPr marL="52103" marR="52103" marT="52103" marB="5210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02509">
                <a:tc>
                  <a:txBody>
                    <a:bodyPr/>
                    <a:lstStyle/>
                    <a:p>
                      <a:pPr algn="just" fontAlgn="t">
                        <a:lnSpc>
                          <a:spcPct val="150000"/>
                        </a:lnSpc>
                      </a:pPr>
                      <a:r>
                        <a:rPr lang="en-US" sz="2200" b="1" dirty="0">
                          <a:solidFill>
                            <a:srgbClr val="000000"/>
                          </a:solidFill>
                          <a:latin typeface="Cambria" pitchFamily="18" charset="0"/>
                          <a:ea typeface="Cambria" pitchFamily="18" charset="0"/>
                        </a:rPr>
                        <a:t>Brokers</a:t>
                      </a:r>
                      <a:endParaRPr lang="en-US" sz="2200" dirty="0">
                        <a:solidFill>
                          <a:srgbClr val="000000"/>
                        </a:solidFill>
                        <a:latin typeface="Cambria" pitchFamily="18" charset="0"/>
                        <a:ea typeface="Cambria" pitchFamily="18" charset="0"/>
                      </a:endParaRPr>
                    </a:p>
                    <a:p>
                      <a:pPr algn="just" fontAlgn="t">
                        <a:lnSpc>
                          <a:spcPct val="150000"/>
                        </a:lnSpc>
                        <a:buFont typeface="Arial"/>
                        <a:buNone/>
                      </a:pPr>
                      <a:r>
                        <a:rPr lang="en-US" sz="2200" dirty="0">
                          <a:solidFill>
                            <a:srgbClr val="000000"/>
                          </a:solidFill>
                          <a:latin typeface="Cambria" pitchFamily="18" charset="0"/>
                          <a:ea typeface="Cambria" pitchFamily="18" charset="0"/>
                        </a:rPr>
                        <a:t>Brokers are simple system responsible for maintaining the </a:t>
                      </a:r>
                      <a:endParaRPr lang="en-US" sz="2200" dirty="0" smtClean="0">
                        <a:solidFill>
                          <a:srgbClr val="000000"/>
                        </a:solidFill>
                        <a:latin typeface="Cambria" pitchFamily="18" charset="0"/>
                        <a:ea typeface="Cambria" pitchFamily="18" charset="0"/>
                      </a:endParaRPr>
                    </a:p>
                    <a:p>
                      <a:pPr algn="just" fontAlgn="t">
                        <a:lnSpc>
                          <a:spcPct val="150000"/>
                        </a:lnSpc>
                        <a:buFont typeface="Arial"/>
                        <a:buNone/>
                      </a:pPr>
                      <a:r>
                        <a:rPr lang="en-US" sz="2200" dirty="0" smtClean="0">
                          <a:solidFill>
                            <a:srgbClr val="000000"/>
                          </a:solidFill>
                          <a:latin typeface="Cambria" pitchFamily="18" charset="0"/>
                          <a:ea typeface="Cambria" pitchFamily="18" charset="0"/>
                        </a:rPr>
                        <a:t>published </a:t>
                      </a:r>
                      <a:r>
                        <a:rPr lang="en-US" sz="2200" dirty="0">
                          <a:solidFill>
                            <a:srgbClr val="000000"/>
                          </a:solidFill>
                          <a:latin typeface="Cambria" pitchFamily="18" charset="0"/>
                          <a:ea typeface="Cambria" pitchFamily="18" charset="0"/>
                        </a:rPr>
                        <a:t>data. </a:t>
                      </a:r>
                    </a:p>
                  </a:txBody>
                  <a:tcPr marL="52103" marR="52103" marT="52103" marB="5210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95</a:t>
            </a:fld>
            <a:endParaRPr lang="en-IN" dirty="0"/>
          </a:p>
        </p:txBody>
      </p:sp>
      <p:graphicFrame>
        <p:nvGraphicFramePr>
          <p:cNvPr id="6" name="Table 5"/>
          <p:cNvGraphicFramePr>
            <a:graphicFrameLocks noGrp="1"/>
          </p:cNvGraphicFramePr>
          <p:nvPr/>
        </p:nvGraphicFramePr>
        <p:xfrm>
          <a:off x="457200" y="914400"/>
          <a:ext cx="8229603" cy="5233420"/>
        </p:xfrm>
        <a:graphic>
          <a:graphicData uri="http://schemas.openxmlformats.org/drawingml/2006/table">
            <a:tbl>
              <a:tblPr/>
              <a:tblGrid>
                <a:gridCol w="8229603"/>
              </a:tblGrid>
              <a:tr h="714900">
                <a:tc>
                  <a:txBody>
                    <a:bodyPr/>
                    <a:lstStyle/>
                    <a:p>
                      <a:pPr algn="just" fontAlgn="t">
                        <a:lnSpc>
                          <a:spcPct val="150000"/>
                        </a:lnSpc>
                      </a:pPr>
                      <a:r>
                        <a:rPr lang="en-US" sz="2200" b="1" dirty="0">
                          <a:solidFill>
                            <a:srgbClr val="000000"/>
                          </a:solidFill>
                          <a:latin typeface="Cambria" pitchFamily="18" charset="0"/>
                          <a:ea typeface="Cambria" pitchFamily="18" charset="0"/>
                        </a:rPr>
                        <a:t>Producers</a:t>
                      </a:r>
                      <a:endParaRPr lang="en-US" sz="2200" dirty="0">
                        <a:solidFill>
                          <a:srgbClr val="000000"/>
                        </a:solidFill>
                        <a:latin typeface="Cambria" pitchFamily="18" charset="0"/>
                        <a:ea typeface="Cambria" pitchFamily="18" charset="0"/>
                      </a:endParaRPr>
                    </a:p>
                    <a:p>
                      <a:pPr algn="just" fontAlgn="t">
                        <a:lnSpc>
                          <a:spcPct val="150000"/>
                        </a:lnSpc>
                      </a:pPr>
                      <a:r>
                        <a:rPr lang="en-US" sz="2200" dirty="0">
                          <a:solidFill>
                            <a:srgbClr val="000000"/>
                          </a:solidFill>
                          <a:latin typeface="Cambria" pitchFamily="18" charset="0"/>
                          <a:ea typeface="Cambria" pitchFamily="18" charset="0"/>
                        </a:rPr>
                        <a:t>Producers are the publisher of messages to one or more Kafka topics. Producers send data to Kafka brokers. Every time a producer </a:t>
                      </a:r>
                      <a:r>
                        <a:rPr lang="en-US" sz="2200" dirty="0" smtClean="0">
                          <a:solidFill>
                            <a:srgbClr val="000000"/>
                          </a:solidFill>
                          <a:latin typeface="Cambria" pitchFamily="18" charset="0"/>
                          <a:ea typeface="Cambria" pitchFamily="18" charset="0"/>
                        </a:rPr>
                        <a:t>publishes </a:t>
                      </a:r>
                      <a:r>
                        <a:rPr lang="en-US" sz="2200" dirty="0">
                          <a:solidFill>
                            <a:srgbClr val="000000"/>
                          </a:solidFill>
                          <a:latin typeface="Cambria" pitchFamily="18" charset="0"/>
                          <a:ea typeface="Cambria" pitchFamily="18" charset="0"/>
                        </a:rPr>
                        <a:t>a message to a broker, the broker simply appends the message to the last segment file. </a:t>
                      </a:r>
                      <a:r>
                        <a:rPr lang="en-US" sz="2200" dirty="0" smtClean="0">
                          <a:solidFill>
                            <a:srgbClr val="000000"/>
                          </a:solidFill>
                          <a:latin typeface="Cambria" pitchFamily="18" charset="0"/>
                          <a:ea typeface="Cambria" pitchFamily="18" charset="0"/>
                        </a:rPr>
                        <a:t>Producer </a:t>
                      </a:r>
                      <a:r>
                        <a:rPr lang="en-US" sz="2200" dirty="0">
                          <a:solidFill>
                            <a:srgbClr val="000000"/>
                          </a:solidFill>
                          <a:latin typeface="Cambria" pitchFamily="18" charset="0"/>
                          <a:ea typeface="Cambria" pitchFamily="18" charset="0"/>
                        </a:rPr>
                        <a:t>can also send messages to a partition of their choice.</a:t>
                      </a:r>
                    </a:p>
                  </a:txBody>
                  <a:tcPr marL="51055" marR="51055" marT="51055" marB="510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37700">
                <a:tc>
                  <a:txBody>
                    <a:bodyPr/>
                    <a:lstStyle/>
                    <a:p>
                      <a:pPr algn="just" fontAlgn="t">
                        <a:lnSpc>
                          <a:spcPct val="150000"/>
                        </a:lnSpc>
                      </a:pPr>
                      <a:r>
                        <a:rPr lang="en-US" sz="2200" b="1" dirty="0">
                          <a:solidFill>
                            <a:srgbClr val="000000"/>
                          </a:solidFill>
                          <a:latin typeface="Cambria" pitchFamily="18" charset="0"/>
                          <a:ea typeface="Cambria" pitchFamily="18" charset="0"/>
                        </a:rPr>
                        <a:t>Consumers</a:t>
                      </a:r>
                      <a:endParaRPr lang="en-US" sz="2200" dirty="0">
                        <a:solidFill>
                          <a:srgbClr val="000000"/>
                        </a:solidFill>
                        <a:latin typeface="Cambria" pitchFamily="18" charset="0"/>
                        <a:ea typeface="Cambria" pitchFamily="18" charset="0"/>
                      </a:endParaRPr>
                    </a:p>
                    <a:p>
                      <a:pPr algn="just" fontAlgn="t">
                        <a:lnSpc>
                          <a:spcPct val="150000"/>
                        </a:lnSpc>
                      </a:pPr>
                      <a:r>
                        <a:rPr lang="en-US" sz="2200" dirty="0">
                          <a:solidFill>
                            <a:srgbClr val="000000"/>
                          </a:solidFill>
                          <a:latin typeface="Cambria" pitchFamily="18" charset="0"/>
                          <a:ea typeface="Cambria" pitchFamily="18" charset="0"/>
                        </a:rPr>
                        <a:t>Consumers read data from brokers. Consumers subscribes to one or more topics and consume published messages by pulling data from the brokers.</a:t>
                      </a:r>
                    </a:p>
                  </a:txBody>
                  <a:tcPr marL="51055" marR="51055" marT="51055" marB="5105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96</a:t>
            </a:fld>
            <a:endParaRPr lang="en-IN" dirty="0"/>
          </a:p>
        </p:txBody>
      </p:sp>
      <p:graphicFrame>
        <p:nvGraphicFramePr>
          <p:cNvPr id="6" name="Table 5"/>
          <p:cNvGraphicFramePr>
            <a:graphicFrameLocks noGrp="1"/>
          </p:cNvGraphicFramePr>
          <p:nvPr/>
        </p:nvGraphicFramePr>
        <p:xfrm>
          <a:off x="457200" y="1143001"/>
          <a:ext cx="8305800" cy="4287256"/>
        </p:xfrm>
        <a:graphic>
          <a:graphicData uri="http://schemas.openxmlformats.org/drawingml/2006/table">
            <a:tbl>
              <a:tblPr/>
              <a:tblGrid>
                <a:gridCol w="8305800"/>
              </a:tblGrid>
              <a:tr h="606974">
                <a:tc>
                  <a:txBody>
                    <a:bodyPr/>
                    <a:lstStyle/>
                    <a:p>
                      <a:pPr algn="just" fontAlgn="t">
                        <a:lnSpc>
                          <a:spcPct val="150000"/>
                        </a:lnSpc>
                      </a:pPr>
                      <a:r>
                        <a:rPr lang="en-US" sz="2200" b="1" dirty="0">
                          <a:solidFill>
                            <a:srgbClr val="000000"/>
                          </a:solidFill>
                          <a:latin typeface="Cambria" pitchFamily="18" charset="0"/>
                          <a:ea typeface="Cambria" pitchFamily="18" charset="0"/>
                        </a:rPr>
                        <a:t>Leader</a:t>
                      </a:r>
                      <a:endParaRPr lang="en-US" sz="2200" dirty="0">
                        <a:solidFill>
                          <a:srgbClr val="000000"/>
                        </a:solidFill>
                        <a:latin typeface="Cambria" pitchFamily="18" charset="0"/>
                        <a:ea typeface="Cambria" pitchFamily="18" charset="0"/>
                      </a:endParaRPr>
                    </a:p>
                    <a:p>
                      <a:pPr algn="just" fontAlgn="t">
                        <a:lnSpc>
                          <a:spcPct val="150000"/>
                        </a:lnSpc>
                      </a:pPr>
                      <a:r>
                        <a:rPr lang="en-US" sz="2200" dirty="0">
                          <a:solidFill>
                            <a:srgbClr val="000000"/>
                          </a:solidFill>
                          <a:latin typeface="Cambria" pitchFamily="18" charset="0"/>
                          <a:ea typeface="Cambria" pitchFamily="18" charset="0"/>
                        </a:rPr>
                        <a:t>Leader is the node responsible for all reads and writes for the given partition. Every partition has one server acting as a leader.</a:t>
                      </a:r>
                    </a:p>
                  </a:txBody>
                  <a:tcPr marL="65974" marR="65974" marT="65974" marB="659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374225">
                <a:tc>
                  <a:txBody>
                    <a:bodyPr/>
                    <a:lstStyle/>
                    <a:p>
                      <a:pPr algn="just" fontAlgn="t">
                        <a:lnSpc>
                          <a:spcPct val="150000"/>
                        </a:lnSpc>
                      </a:pPr>
                      <a:r>
                        <a:rPr lang="en-US" sz="2200" b="1" dirty="0">
                          <a:solidFill>
                            <a:srgbClr val="000000"/>
                          </a:solidFill>
                          <a:latin typeface="Cambria" pitchFamily="18" charset="0"/>
                          <a:ea typeface="Cambria" pitchFamily="18" charset="0"/>
                        </a:rPr>
                        <a:t>Follower</a:t>
                      </a:r>
                      <a:endParaRPr lang="en-US" sz="2200" dirty="0">
                        <a:solidFill>
                          <a:srgbClr val="000000"/>
                        </a:solidFill>
                        <a:latin typeface="Cambria" pitchFamily="18" charset="0"/>
                        <a:ea typeface="Cambria" pitchFamily="18" charset="0"/>
                      </a:endParaRPr>
                    </a:p>
                    <a:p>
                      <a:pPr algn="just" fontAlgn="t">
                        <a:lnSpc>
                          <a:spcPct val="150000"/>
                        </a:lnSpc>
                      </a:pPr>
                      <a:r>
                        <a:rPr lang="en-US" sz="2200" dirty="0">
                          <a:solidFill>
                            <a:srgbClr val="000000"/>
                          </a:solidFill>
                          <a:latin typeface="Cambria" pitchFamily="18" charset="0"/>
                          <a:ea typeface="Cambria" pitchFamily="18" charset="0"/>
                        </a:rPr>
                        <a:t>Node which follows leader instructions are called as follower. If the leader fails, one of the follower will automatically become the new leader. A follower acts as normal consumer, pulls messages and up-dates its own data store.</a:t>
                      </a:r>
                    </a:p>
                  </a:txBody>
                  <a:tcPr marL="65974" marR="65974" marT="65974" marB="6597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97</a:t>
            </a:fld>
            <a:endParaRPr lang="en-IN" dirty="0"/>
          </a:p>
        </p:txBody>
      </p:sp>
      <p:pic>
        <p:nvPicPr>
          <p:cNvPr id="1026" name="Picture 2"/>
          <p:cNvPicPr>
            <a:picLocks noChangeAspect="1" noChangeArrowheads="1"/>
          </p:cNvPicPr>
          <p:nvPr/>
        </p:nvPicPr>
        <p:blipFill>
          <a:blip r:embed="rId2"/>
          <a:srcRect/>
          <a:stretch>
            <a:fillRect/>
          </a:stretch>
        </p:blipFill>
        <p:spPr bwMode="auto">
          <a:xfrm>
            <a:off x="1219200" y="1371600"/>
            <a:ext cx="6905752" cy="3962400"/>
          </a:xfrm>
          <a:prstGeom prst="rect">
            <a:avLst/>
          </a:prstGeom>
          <a:noFill/>
          <a:ln w="9525">
            <a:noFill/>
            <a:miter lim="800000"/>
            <a:headEnd/>
            <a:tailEnd/>
          </a:ln>
          <a:effectLst/>
        </p:spPr>
      </p:pic>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98</a:t>
            </a:fld>
            <a:endParaRPr lang="en-IN" dirty="0"/>
          </a:p>
        </p:txBody>
      </p:sp>
      <p:sp>
        <p:nvSpPr>
          <p:cNvPr id="6" name="Rectangle 5"/>
          <p:cNvSpPr/>
          <p:nvPr/>
        </p:nvSpPr>
        <p:spPr>
          <a:xfrm>
            <a:off x="457200" y="914400"/>
            <a:ext cx="8382000" cy="5170646"/>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Broker</a:t>
            </a:r>
            <a:endParaRPr lang="en-US" sz="2200" dirty="0" smtClean="0">
              <a:latin typeface="Cambria" pitchFamily="18" charset="0"/>
              <a:ea typeface="Cambria" pitchFamily="18" charset="0"/>
            </a:endParaRPr>
          </a:p>
          <a:p>
            <a:pPr algn="just">
              <a:lnSpc>
                <a:spcPct val="150000"/>
              </a:lnSpc>
            </a:pPr>
            <a:r>
              <a:rPr lang="en-US" sz="2200" dirty="0" smtClean="0">
                <a:latin typeface="Cambria" pitchFamily="18" charset="0"/>
                <a:ea typeface="Cambria" pitchFamily="18" charset="0"/>
              </a:rPr>
              <a:t>Kafka cluster typically consists of multiple brokers to maintain load balance. Kafka brokers are stateless, so they use </a:t>
            </a:r>
            <a:r>
              <a:rPr lang="en-US" sz="2200" dirty="0" err="1" smtClean="0">
                <a:latin typeface="Cambria" pitchFamily="18" charset="0"/>
                <a:ea typeface="Cambria" pitchFamily="18" charset="0"/>
              </a:rPr>
              <a:t>ZooKeeper</a:t>
            </a:r>
            <a:r>
              <a:rPr lang="en-US" sz="2200" dirty="0" smtClean="0">
                <a:latin typeface="Cambria" pitchFamily="18" charset="0"/>
                <a:ea typeface="Cambria" pitchFamily="18" charset="0"/>
              </a:rPr>
              <a:t> for maintaining their cluster state</a:t>
            </a:r>
            <a:r>
              <a:rPr lang="en-US" sz="2200" dirty="0" smtClean="0">
                <a:latin typeface="Cambria" pitchFamily="18" charset="0"/>
                <a:ea typeface="Cambria" pitchFamily="18" charset="0"/>
              </a:rPr>
              <a:t>.</a:t>
            </a:r>
          </a:p>
          <a:p>
            <a:pPr algn="just">
              <a:lnSpc>
                <a:spcPct val="150000"/>
              </a:lnSpc>
            </a:pPr>
            <a:r>
              <a:rPr lang="en-US" sz="2200" b="1" dirty="0" err="1" smtClean="0">
                <a:latin typeface="Cambria" pitchFamily="18" charset="0"/>
                <a:ea typeface="Cambria" pitchFamily="18" charset="0"/>
              </a:rPr>
              <a:t>ZooKeeper</a:t>
            </a:r>
            <a:endParaRPr lang="en-US" sz="2200" dirty="0" smtClean="0">
              <a:latin typeface="Cambria" pitchFamily="18" charset="0"/>
              <a:ea typeface="Cambria" pitchFamily="18" charset="0"/>
            </a:endParaRPr>
          </a:p>
          <a:p>
            <a:pPr algn="just">
              <a:lnSpc>
                <a:spcPct val="150000"/>
              </a:lnSpc>
            </a:pPr>
            <a:r>
              <a:rPr lang="en-US" sz="2200" dirty="0" err="1" smtClean="0">
                <a:latin typeface="Cambria" pitchFamily="18" charset="0"/>
                <a:ea typeface="Cambria" pitchFamily="18" charset="0"/>
              </a:rPr>
              <a:t>ZooKeeper</a:t>
            </a:r>
            <a:r>
              <a:rPr lang="en-US" sz="2200" dirty="0" smtClean="0">
                <a:latin typeface="Cambria" pitchFamily="18" charset="0"/>
                <a:ea typeface="Cambria" pitchFamily="18" charset="0"/>
              </a:rPr>
              <a:t> is used for managing and coordinating Kafka broker. </a:t>
            </a:r>
            <a:r>
              <a:rPr lang="en-US" sz="2200" dirty="0" err="1" smtClean="0">
                <a:latin typeface="Cambria" pitchFamily="18" charset="0"/>
                <a:ea typeface="Cambria" pitchFamily="18" charset="0"/>
              </a:rPr>
              <a:t>ZooKeeper</a:t>
            </a:r>
            <a:r>
              <a:rPr lang="en-US" sz="2200" dirty="0" smtClean="0">
                <a:latin typeface="Cambria" pitchFamily="18" charset="0"/>
                <a:ea typeface="Cambria" pitchFamily="18" charset="0"/>
              </a:rPr>
              <a:t> service is mainly used to notify producer and consumer about the presence of any new broker in the Kafka system or failure of the broker in the Kafka system. </a:t>
            </a:r>
          </a:p>
          <a:p>
            <a:pPr algn="just">
              <a:lnSpc>
                <a:spcPct val="150000"/>
              </a:lnSpc>
            </a:pPr>
            <a:endParaRPr lang="en-US" sz="2200" dirty="0">
              <a:latin typeface="Cambria" pitchFamily="18" charset="0"/>
              <a:ea typeface="Cambria" pitchFamily="18" charset="0"/>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9600140-55EB-49EA-9C02-20CE585967B9}" type="datetime1">
              <a:rPr lang="en-US" smtClean="0"/>
              <a:pPr/>
              <a:t>1/5/2022</a:t>
            </a:fld>
            <a:endParaRPr lang="en-IN" dirty="0"/>
          </a:p>
        </p:txBody>
      </p:sp>
      <p:sp>
        <p:nvSpPr>
          <p:cNvPr id="4" name="Footer Placeholder 3"/>
          <p:cNvSpPr>
            <a:spLocks noGrp="1"/>
          </p:cNvSpPr>
          <p:nvPr>
            <p:ph type="ftr" sz="quarter" idx="11"/>
          </p:nvPr>
        </p:nvSpPr>
        <p:spPr/>
        <p:txBody>
          <a:bodyPr/>
          <a:lstStyle/>
          <a:p>
            <a:r>
              <a:rPr lang="en-IN" smtClean="0"/>
              <a:t>UNIT-II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99</a:t>
            </a:fld>
            <a:endParaRPr lang="en-IN" dirty="0"/>
          </a:p>
        </p:txBody>
      </p:sp>
      <p:sp>
        <p:nvSpPr>
          <p:cNvPr id="6" name="Rectangle 5"/>
          <p:cNvSpPr/>
          <p:nvPr/>
        </p:nvSpPr>
        <p:spPr>
          <a:xfrm>
            <a:off x="533400" y="1219200"/>
            <a:ext cx="8153400" cy="3076548"/>
          </a:xfrm>
          <a:prstGeom prst="rect">
            <a:avLst/>
          </a:prstGeom>
        </p:spPr>
        <p:txBody>
          <a:bodyPr wrap="square">
            <a:spAutoFit/>
          </a:bodyPr>
          <a:lstStyle/>
          <a:p>
            <a:pPr algn="just">
              <a:lnSpc>
                <a:spcPct val="150000"/>
              </a:lnSpc>
            </a:pPr>
            <a:r>
              <a:rPr lang="en-US" sz="2200" b="1" dirty="0" smtClean="0">
                <a:latin typeface="Cambria" pitchFamily="18" charset="0"/>
                <a:ea typeface="Cambria" pitchFamily="18" charset="0"/>
              </a:rPr>
              <a:t>Producers</a:t>
            </a:r>
            <a:endParaRPr lang="en-US" sz="2200" dirty="0" smtClean="0">
              <a:latin typeface="Cambria" pitchFamily="18" charset="0"/>
              <a:ea typeface="Cambria" pitchFamily="18" charset="0"/>
            </a:endParaRPr>
          </a:p>
          <a:p>
            <a:pPr algn="just">
              <a:lnSpc>
                <a:spcPct val="150000"/>
              </a:lnSpc>
            </a:pPr>
            <a:r>
              <a:rPr lang="en-US" sz="2200" dirty="0" smtClean="0">
                <a:latin typeface="Cambria" pitchFamily="18" charset="0"/>
                <a:ea typeface="Cambria" pitchFamily="18" charset="0"/>
              </a:rPr>
              <a:t>Producers push data to brokers. When the new broker is started, all the producers search it and automatically sends a message to that new broker. Kafka producer doesn’t wait for acknowledgements from the broker and sends messages as fast as the broker can handle.</a:t>
            </a:r>
            <a:endParaRPr lang="en-US" sz="2200" dirty="0">
              <a:latin typeface="Cambria" pitchFamily="18" charset="0"/>
              <a:ea typeface="Cambria" pitchFamily="18" charset="0"/>
            </a:endParaRP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2930</TotalTime>
  <Words>3221</Words>
  <Application>Microsoft Office PowerPoint</Application>
  <PresentationFormat>On-screen Show (4:3)</PresentationFormat>
  <Paragraphs>633</Paragraphs>
  <Slides>100</Slides>
  <Notes>2</Notes>
  <HiddenSlides>0</HiddenSlides>
  <MMClips>0</MMClips>
  <ScaleCrop>false</ScaleCrop>
  <HeadingPairs>
    <vt:vector size="4" baseType="variant">
      <vt:variant>
        <vt:lpstr>Theme</vt:lpstr>
      </vt:variant>
      <vt:variant>
        <vt:i4>1</vt:i4>
      </vt:variant>
      <vt:variant>
        <vt:lpstr>Slide Titles</vt:lpstr>
      </vt:variant>
      <vt:variant>
        <vt:i4>100</vt:i4>
      </vt:variant>
    </vt:vector>
  </HeadingPairs>
  <TitlesOfParts>
    <vt:vector size="101" baseType="lpstr">
      <vt:lpstr>Equity</vt:lpstr>
      <vt:lpstr>SCSA1603 Subject Name: Big Data Analytics Faculty Name: K.Babu</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UNIT IV</dc:title>
  <dc:creator>lakshmanan</dc:creator>
  <cp:lastModifiedBy>admin</cp:lastModifiedBy>
  <cp:revision>287</cp:revision>
  <dcterms:created xsi:type="dcterms:W3CDTF">2020-04-03T05:15:40Z</dcterms:created>
  <dcterms:modified xsi:type="dcterms:W3CDTF">2022-01-05T06:34:35Z</dcterms:modified>
</cp:coreProperties>
</file>